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4" r:id="rId11"/>
    <p:sldId id="278" r:id="rId12"/>
    <p:sldId id="279" r:id="rId13"/>
    <p:sldId id="265" r:id="rId14"/>
    <p:sldId id="270" r:id="rId15"/>
    <p:sldId id="271" r:id="rId16"/>
    <p:sldId id="280" r:id="rId17"/>
    <p:sldId id="272" r:id="rId18"/>
    <p:sldId id="281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F6727-CAF3-4A4E-B5BD-ADE81B9DD6D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ECAC6-9E91-46EB-AFFA-8F0DBFE13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98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209A2-A955-46F2-BE74-6CAA6B56F4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51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93B6F-5BA0-4C54-A56B-B1296A8B887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r>
              <a:rPr lang="en-US" altLang="en-US"/>
              <a:t>LO3: Identify the business and economic implications of differences in culture.</a:t>
            </a:r>
          </a:p>
        </p:txBody>
      </p:sp>
    </p:spTree>
    <p:extLst>
      <p:ext uri="{BB962C8B-B14F-4D97-AF65-F5344CB8AC3E}">
        <p14:creationId xmlns:p14="http://schemas.microsoft.com/office/powerpoint/2010/main" val="1096191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93B6F-5BA0-4C54-A56B-B1296A8B887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r>
              <a:rPr lang="en-US" altLang="en-US"/>
              <a:t>LO3: Identify the business and economic implications of differences in culture.</a:t>
            </a:r>
          </a:p>
        </p:txBody>
      </p:sp>
    </p:spTree>
    <p:extLst>
      <p:ext uri="{BB962C8B-B14F-4D97-AF65-F5344CB8AC3E}">
        <p14:creationId xmlns:p14="http://schemas.microsoft.com/office/powerpoint/2010/main" val="1460235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693B6F-5BA0-4C54-A56B-B1296A8B887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r>
              <a:rPr lang="en-US" altLang="en-US"/>
              <a:t>LO3: Identify the business and economic implications of differences in culture.</a:t>
            </a:r>
          </a:p>
        </p:txBody>
      </p:sp>
    </p:spTree>
    <p:extLst>
      <p:ext uri="{BB962C8B-B14F-4D97-AF65-F5344CB8AC3E}">
        <p14:creationId xmlns:p14="http://schemas.microsoft.com/office/powerpoint/2010/main" val="2210541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0FB07-070B-4AEC-9E6C-E39D40DB653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r>
              <a:rPr lang="en-US" altLang="en-US"/>
              <a:t>LO3: Identify the business and economic implications of differences in culture.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382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F210F-A288-40C8-A875-ADBED89E3FA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356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E736D-7FE5-49F5-87B1-3DC5E414AA5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364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2E736D-7FE5-49F5-87B1-3DC5E414AA5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75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20D4CF-FAF1-4D86-9645-6ECA2E83413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LO4: Recognize how differences in social culture influences values in the workplace.</a:t>
            </a:r>
          </a:p>
        </p:txBody>
      </p:sp>
    </p:spTree>
    <p:extLst>
      <p:ext uri="{BB962C8B-B14F-4D97-AF65-F5344CB8AC3E}">
        <p14:creationId xmlns:p14="http://schemas.microsoft.com/office/powerpoint/2010/main" val="4167549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20D4CF-FAF1-4D86-9645-6ECA2E83413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LO4: Recognize how differences in social culture influences values in the workplace.</a:t>
            </a:r>
          </a:p>
        </p:txBody>
      </p:sp>
    </p:spTree>
    <p:extLst>
      <p:ext uri="{BB962C8B-B14F-4D97-AF65-F5344CB8AC3E}">
        <p14:creationId xmlns:p14="http://schemas.microsoft.com/office/powerpoint/2010/main" val="24393573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2BEA4-73E6-40FB-8ADE-9D254FC3064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580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7E1B-FB20-47A7-8057-42903C1E6E5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9216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F6EA7E-BCE3-4653-B2D6-12A6FE4829E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987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E7B27-2C5E-4D6B-B417-FAC2A20E778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LO5: Demonstrate an appreciation for the economic and business implications of cultural change.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46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7E1B-FB20-47A7-8057-42903C1E6E5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451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F7E1B-FB20-47A7-8057-42903C1E6E5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885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EF1FE4-FB85-42BD-A5D5-B712C4D3381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 1: Explain what is meant by the culture of a society.</a:t>
            </a:r>
          </a:p>
        </p:txBody>
      </p:sp>
    </p:spTree>
    <p:extLst>
      <p:ext uri="{BB962C8B-B14F-4D97-AF65-F5344CB8AC3E}">
        <p14:creationId xmlns:p14="http://schemas.microsoft.com/office/powerpoint/2010/main" val="1098253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A44D1-6C9D-43CE-A60D-33165770720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85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58925-F400-4250-AB3F-5FCF3F0D4C3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LO2: Identify the forces that lead to differences in social culture.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068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EE5CD-6CDD-4267-A095-A8FC20908FC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921380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EE5CD-6CDD-4267-A095-A8FC20908FC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33205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9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63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6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7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9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3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3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8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9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6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F5F19-82E0-4558-BFB7-A079D23FCD4C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D8220-E398-456E-8C7A-AED77EEA0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7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elf-cultivatio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75103" y="1556951"/>
            <a:ext cx="2310714" cy="528413"/>
          </a:xfrm>
        </p:spPr>
        <p:txBody>
          <a:bodyPr>
            <a:noAutofit/>
          </a:bodyPr>
          <a:lstStyle/>
          <a:p>
            <a:r>
              <a:rPr lang="en-US" altLang="en-US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Chapter-4</a:t>
            </a:r>
            <a:endParaRPr lang="en-US" altLang="en-US" sz="3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03784" y="5032254"/>
            <a:ext cx="4853353" cy="55965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 Culture </a:t>
            </a:r>
          </a:p>
        </p:txBody>
      </p:sp>
      <p:pic>
        <p:nvPicPr>
          <p:cNvPr id="1026" name="Picture 2" descr="Image result for Differences in Cul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2" y="2085364"/>
            <a:ext cx="86868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9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Social Stratification?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  <a:tabLst>
                <a:tab pos="615950" algn="l"/>
              </a:tabLst>
            </a:pPr>
            <a:r>
              <a:rPr lang="en-US" b="1" u="sng" dirty="0">
                <a:solidFill>
                  <a:srgbClr val="00B050"/>
                </a:solidFill>
              </a:rPr>
              <a:t>SOCIAL </a:t>
            </a:r>
            <a:r>
              <a:rPr lang="en-US" b="1" u="sng" dirty="0" smtClean="0">
                <a:solidFill>
                  <a:srgbClr val="00B050"/>
                </a:solidFill>
              </a:rPr>
              <a:t>STRATIFICATION</a:t>
            </a:r>
          </a:p>
          <a:p>
            <a:pPr marL="609600" indent="-609600" algn="just">
              <a:lnSpc>
                <a:spcPct val="150000"/>
              </a:lnSpc>
              <a:tabLst>
                <a:tab pos="615950" algn="l"/>
              </a:tabLst>
            </a:pPr>
            <a:r>
              <a:rPr lang="en-US" altLang="en-US" dirty="0" smtClean="0"/>
              <a:t>All </a:t>
            </a:r>
            <a:r>
              <a:rPr lang="en-US" altLang="en-US" dirty="0"/>
              <a:t>societies are stratified on a hierarchical basis into social categories, or </a:t>
            </a:r>
            <a:r>
              <a:rPr lang="en-US" altLang="en-US" dirty="0">
                <a:solidFill>
                  <a:srgbClr val="003399"/>
                </a:solidFill>
              </a:rPr>
              <a:t>social </a:t>
            </a:r>
            <a:r>
              <a:rPr lang="en-US" altLang="en-US" dirty="0" smtClean="0">
                <a:solidFill>
                  <a:srgbClr val="003399"/>
                </a:solidFill>
              </a:rPr>
              <a:t>strata</a:t>
            </a:r>
          </a:p>
          <a:p>
            <a:pPr marL="609600" indent="-609600" algn="just">
              <a:lnSpc>
                <a:spcPct val="150000"/>
              </a:lnSpc>
              <a:tabLst>
                <a:tab pos="615950" algn="l"/>
              </a:tabLst>
            </a:pPr>
            <a:r>
              <a:rPr lang="en-GB" dirty="0"/>
              <a:t>strata are typically defined on the basis of socioeconomic characteristics such as family background, occupation, and income.</a:t>
            </a:r>
            <a:endParaRPr lang="en-US" altLang="en-US" dirty="0">
              <a:solidFill>
                <a:srgbClr val="003399"/>
              </a:solidFill>
            </a:endParaRPr>
          </a:p>
          <a:p>
            <a:pPr marL="0" indent="0" algn="just">
              <a:lnSpc>
                <a:spcPct val="150000"/>
              </a:lnSpc>
              <a:buNone/>
              <a:tabLst>
                <a:tab pos="615950" algn="l"/>
              </a:tabLst>
            </a:pPr>
            <a:r>
              <a:rPr lang="en-US" altLang="en-US" sz="2400" b="1" u="sng" dirty="0">
                <a:solidFill>
                  <a:srgbClr val="00B050"/>
                </a:solidFill>
              </a:rPr>
              <a:t>Social mobility </a:t>
            </a:r>
            <a:r>
              <a:rPr lang="en-US" altLang="en-US" sz="2400" dirty="0"/>
              <a:t>- the extent to which individuals can move out of the strata into which they are </a:t>
            </a:r>
            <a:r>
              <a:rPr lang="en-US" altLang="en-US" sz="2400" dirty="0" smtClean="0"/>
              <a:t>born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8818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Social Stratification?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lnSpc>
                <a:spcPct val="150000"/>
              </a:lnSpc>
              <a:buNone/>
              <a:tabLst>
                <a:tab pos="615950" algn="l"/>
              </a:tabLst>
            </a:pPr>
            <a:r>
              <a:rPr lang="en-GB" altLang="en-US" b="1" u="sng" dirty="0" smtClean="0">
                <a:solidFill>
                  <a:srgbClr val="00B050"/>
                </a:solidFill>
              </a:rPr>
              <a:t>System of stratification</a:t>
            </a:r>
            <a:endParaRPr lang="en-US" altLang="en-US" b="1" u="sng" dirty="0" smtClean="0">
              <a:solidFill>
                <a:srgbClr val="00B050"/>
              </a:solidFill>
            </a:endParaRPr>
          </a:p>
          <a:p>
            <a:pPr marL="1371600" lvl="2" indent="-457200" algn="just">
              <a:lnSpc>
                <a:spcPct val="150000"/>
              </a:lnSpc>
              <a:tabLst>
                <a:tab pos="615950" algn="l"/>
              </a:tabLst>
            </a:pPr>
            <a:r>
              <a:rPr lang="en-US" altLang="en-US" dirty="0" smtClean="0">
                <a:solidFill>
                  <a:srgbClr val="003399"/>
                </a:solidFill>
              </a:rPr>
              <a:t>caste system-</a:t>
            </a:r>
            <a:r>
              <a:rPr lang="en-US" dirty="0"/>
              <a:t>is a closed </a:t>
            </a:r>
            <a:r>
              <a:rPr lang="en-US" dirty="0" smtClean="0"/>
              <a:t>sys</a:t>
            </a:r>
            <a:r>
              <a:rPr lang="en-GB" dirty="0"/>
              <a:t>tem of stratification in which social position is determined by the family into which a </a:t>
            </a:r>
            <a:r>
              <a:rPr lang="en-GB" dirty="0" smtClean="0"/>
              <a:t>person </a:t>
            </a:r>
            <a:r>
              <a:rPr lang="en-GB" dirty="0"/>
              <a:t>is born, and change in that position is usually not possible during an individual’s </a:t>
            </a:r>
            <a:r>
              <a:rPr lang="en-GB" dirty="0" smtClean="0"/>
              <a:t>lifetime.</a:t>
            </a:r>
            <a:endParaRPr lang="en-US" altLang="en-US" dirty="0"/>
          </a:p>
          <a:p>
            <a:pPr marL="1371600" lvl="2" indent="-457200" algn="just">
              <a:lnSpc>
                <a:spcPct val="150000"/>
              </a:lnSpc>
              <a:tabLst>
                <a:tab pos="615950" algn="l"/>
              </a:tabLst>
            </a:pPr>
            <a:r>
              <a:rPr lang="en-US" altLang="en-US" dirty="0">
                <a:solidFill>
                  <a:srgbClr val="003399"/>
                </a:solidFill>
              </a:rPr>
              <a:t>class </a:t>
            </a:r>
            <a:r>
              <a:rPr lang="en-US" altLang="en-US" dirty="0" smtClean="0">
                <a:solidFill>
                  <a:srgbClr val="003399"/>
                </a:solidFill>
              </a:rPr>
              <a:t>system-</a:t>
            </a:r>
            <a:r>
              <a:rPr lang="en-GB" dirty="0" smtClean="0"/>
              <a:t> </a:t>
            </a:r>
            <a:r>
              <a:rPr lang="en-GB" dirty="0"/>
              <a:t>is a less rigid form of social stratification in which social mobility is possible. It is a form of open stratification in which the position a person has by birth can be changed through his or her own achievements or </a:t>
            </a:r>
            <a:r>
              <a:rPr lang="en-GB" dirty="0" smtClean="0"/>
              <a:t>luck.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539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Social Stratification?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just">
              <a:lnSpc>
                <a:spcPct val="150000"/>
              </a:lnSpc>
              <a:buNone/>
              <a:tabLst>
                <a:tab pos="615950" algn="l"/>
              </a:tabLst>
            </a:pPr>
            <a:r>
              <a:rPr lang="en-US" altLang="en-US" b="1" u="sng" dirty="0" smtClean="0">
                <a:solidFill>
                  <a:srgbClr val="00B050"/>
                </a:solidFill>
              </a:rPr>
              <a:t>Significance</a:t>
            </a:r>
          </a:p>
          <a:p>
            <a:pPr marL="457200" lvl="1" indent="0" algn="just">
              <a:lnSpc>
                <a:spcPct val="150000"/>
              </a:lnSpc>
              <a:buNone/>
              <a:tabLst>
                <a:tab pos="615950" algn="l"/>
              </a:tabLst>
            </a:pPr>
            <a:r>
              <a:rPr lang="en-GB" dirty="0"/>
              <a:t>From a business perspective, the stratification of a society is significant if it affects the operation of business organizations.</a:t>
            </a:r>
            <a:endParaRPr lang="en-US" altLang="en-US" b="1" u="sng" dirty="0">
              <a:solidFill>
                <a:srgbClr val="00B050"/>
              </a:solidFill>
            </a:endParaRPr>
          </a:p>
          <a:p>
            <a:pPr marL="0" indent="0" algn="just">
              <a:lnSpc>
                <a:spcPct val="150000"/>
              </a:lnSpc>
              <a:buNone/>
              <a:tabLst>
                <a:tab pos="615950" algn="l"/>
              </a:tabLst>
            </a:pPr>
            <a:r>
              <a:rPr lang="en-US" altLang="en-US" sz="2400" dirty="0"/>
              <a:t>The significance attached to social strata in business </a:t>
            </a:r>
            <a:r>
              <a:rPr lang="en-US" altLang="en-US" sz="2400" dirty="0" smtClean="0"/>
              <a:t>contacts </a:t>
            </a:r>
            <a:r>
              <a:rPr lang="en-GB" sz="2400" dirty="0"/>
              <a:t>have resulted in the emergence of class consciousness</a:t>
            </a:r>
            <a:endParaRPr lang="en-US" altLang="en-US" sz="2400" dirty="0"/>
          </a:p>
          <a:p>
            <a:pPr marL="914400" lvl="1" indent="-457200" algn="just">
              <a:lnSpc>
                <a:spcPct val="150000"/>
              </a:lnSpc>
              <a:tabLst>
                <a:tab pos="615950" algn="l"/>
              </a:tabLst>
            </a:pPr>
            <a:r>
              <a:rPr lang="en-US" altLang="en-US" dirty="0">
                <a:solidFill>
                  <a:srgbClr val="003399"/>
                </a:solidFill>
              </a:rPr>
              <a:t>class </a:t>
            </a:r>
            <a:r>
              <a:rPr lang="en-US" altLang="en-US" dirty="0" smtClean="0">
                <a:solidFill>
                  <a:srgbClr val="003399"/>
                </a:solidFill>
              </a:rPr>
              <a:t>conscious:-</a:t>
            </a:r>
            <a:r>
              <a:rPr lang="en-GB" dirty="0" smtClean="0"/>
              <a:t> </a:t>
            </a:r>
            <a:r>
              <a:rPr lang="en-GB" dirty="0"/>
              <a:t>Class consciousness refers to a condition by which people tend to perceive themselves in terms of their class background, and this shapes their relationships with members of other </a:t>
            </a:r>
            <a:r>
              <a:rPr lang="en-GB" dirty="0" smtClean="0"/>
              <a:t>classes. </a:t>
            </a:r>
            <a:endParaRPr lang="en-US" altLang="en-US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55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10737"/>
            <a:ext cx="8229600" cy="69473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How Do Religious And Ethical Systems Differ?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38199" y="1266066"/>
            <a:ext cx="10776045" cy="559193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en-US" sz="2000" b="1" u="sng" dirty="0" smtClean="0">
                <a:solidFill>
                  <a:srgbClr val="C00000"/>
                </a:solidFill>
              </a:rPr>
              <a:t>2. Religion and Ethical system </a:t>
            </a:r>
            <a:r>
              <a:rPr lang="en-US" altLang="en-US" sz="1600" dirty="0" smtClean="0"/>
              <a:t>-</a:t>
            </a:r>
            <a:r>
              <a:rPr lang="en-GB" sz="1600" dirty="0"/>
              <a:t> Religion may be defined as a system of shared beliefs and rituals that are concerned with the realm of the </a:t>
            </a:r>
            <a:r>
              <a:rPr lang="en-GB" sz="1600" dirty="0" smtClean="0"/>
              <a:t>sacred.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600" dirty="0" smtClean="0"/>
              <a:t> </a:t>
            </a:r>
            <a:r>
              <a:rPr lang="en-GB" sz="1600" dirty="0"/>
              <a:t>An </a:t>
            </a:r>
            <a:r>
              <a:rPr lang="en-GB" sz="2000" b="1" dirty="0">
                <a:solidFill>
                  <a:srgbClr val="00B050"/>
                </a:solidFill>
              </a:rPr>
              <a:t>ethical system </a:t>
            </a:r>
            <a:r>
              <a:rPr lang="en-GB" sz="1600" dirty="0"/>
              <a:t>refers to a set of moral principles, or values, that are used to guide and shape </a:t>
            </a:r>
            <a:r>
              <a:rPr lang="en-GB" sz="1600" dirty="0" smtClean="0"/>
              <a:t>behaviour. Most </a:t>
            </a:r>
            <a:r>
              <a:rPr lang="en-GB" sz="1600" dirty="0"/>
              <a:t>of the world’s ethical systems are the product of religions.</a:t>
            </a:r>
            <a:endParaRPr lang="en-US" altLang="en-US" sz="1600" dirty="0"/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 dirty="0">
                <a:solidFill>
                  <a:srgbClr val="003399"/>
                </a:solidFill>
              </a:rPr>
              <a:t>Christianity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 dirty="0">
                <a:solidFill>
                  <a:srgbClr val="003399"/>
                </a:solidFill>
              </a:rPr>
              <a:t>Islam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 dirty="0">
                <a:solidFill>
                  <a:srgbClr val="003399"/>
                </a:solidFill>
              </a:rPr>
              <a:t>Hinduism</a:t>
            </a:r>
          </a:p>
          <a:p>
            <a:pPr marL="990600" lvl="1" indent="-5334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600" dirty="0">
                <a:solidFill>
                  <a:srgbClr val="003399"/>
                </a:solidFill>
              </a:rPr>
              <a:t>Buddhism</a:t>
            </a:r>
          </a:p>
          <a:p>
            <a:pPr marL="990600" lvl="1" indent="-533400" algn="just">
              <a:lnSpc>
                <a:spcPct val="150000"/>
              </a:lnSpc>
              <a:buAutoNum type="arabicPeriod" startAt="5"/>
            </a:pPr>
            <a:r>
              <a:rPr lang="en-US" altLang="en-US" sz="1600" dirty="0" smtClean="0">
                <a:solidFill>
                  <a:srgbClr val="003399"/>
                </a:solidFill>
              </a:rPr>
              <a:t>Confucianism </a:t>
            </a:r>
            <a:r>
              <a:rPr lang="en-US" altLang="en-US" sz="1600" dirty="0" smtClean="0"/>
              <a:t>influences behavior and culture. </a:t>
            </a:r>
            <a:r>
              <a:rPr lang="en-GB" sz="1600" dirty="0" smtClean="0"/>
              <a:t>rests upon the belief that human beings are fundamentally good, and teachable, improvable, and perfectible through personal and communal endeavour, especially </a:t>
            </a:r>
            <a:r>
              <a:rPr lang="en-GB" sz="1600" dirty="0" smtClean="0">
                <a:hlinkClick r:id="rId3" tooltip="Self-cultivation"/>
              </a:rPr>
              <a:t>self-cultivation</a:t>
            </a:r>
            <a:r>
              <a:rPr lang="en-GB" sz="1600" dirty="0" smtClean="0"/>
              <a:t> and self-creation. 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210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6121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The Role of Language In Culture?</a:t>
            </a:r>
            <a:r>
              <a:rPr lang="en-US" altLang="en-US" sz="4000" b="1" dirty="0">
                <a:solidFill>
                  <a:srgbClr val="00B0F0"/>
                </a:solidFill>
                <a:latin typeface="+mn-lt"/>
              </a:rPr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altLang="en-US" b="1" u="sng" dirty="0" smtClean="0">
                <a:solidFill>
                  <a:srgbClr val="C00000"/>
                </a:solidFill>
              </a:rPr>
              <a:t>3.Language</a:t>
            </a:r>
            <a:r>
              <a:rPr lang="en-US" altLang="en-US" dirty="0" smtClean="0"/>
              <a:t>  </a:t>
            </a:r>
            <a:r>
              <a:rPr lang="en-US" altLang="en-US" dirty="0"/>
              <a:t>- the </a:t>
            </a:r>
            <a:r>
              <a:rPr lang="en-US" altLang="en-US" dirty="0">
                <a:solidFill>
                  <a:srgbClr val="003399"/>
                </a:solidFill>
              </a:rPr>
              <a:t>spoken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003399"/>
                </a:solidFill>
              </a:rPr>
              <a:t>unspoken</a:t>
            </a:r>
            <a:r>
              <a:rPr lang="en-US" altLang="en-US" dirty="0"/>
              <a:t> (nonverbal communication such as facial expressions, personal space, and hand gestures) means of communication 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/>
              <a:t>Chinese is the mother tongue of the largest number of people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/>
              <a:t>English is the most widely spoken language in the world and is also becoming the language of international business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/>
              <a:t>but, knowledge of the local language is still beneficial, and in some cases, critical for business success</a:t>
            </a:r>
          </a:p>
          <a:p>
            <a:pPr lvl="1" algn="just">
              <a:lnSpc>
                <a:spcPct val="80000"/>
              </a:lnSpc>
            </a:pPr>
            <a:r>
              <a:rPr lang="en-US" altLang="en-US" dirty="0"/>
              <a:t>failing to understand the nonverbal cues of another culture can lead to communication failure</a:t>
            </a:r>
          </a:p>
          <a:p>
            <a:pPr lvl="1" algn="just"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50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0088" y="1079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The Role of Education In Culture?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0501" y="1566317"/>
            <a:ext cx="10604311" cy="4351338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1147763" algn="l"/>
              </a:tabLst>
            </a:pPr>
            <a:r>
              <a:rPr lang="en-GB" altLang="en-US" b="1" u="sng" dirty="0" smtClean="0">
                <a:solidFill>
                  <a:srgbClr val="C00000"/>
                </a:solidFill>
              </a:rPr>
              <a:t>4.EDUCATION</a:t>
            </a:r>
            <a:endParaRPr lang="en-US" altLang="en-US" b="1" u="sng" dirty="0" smtClean="0">
              <a:solidFill>
                <a:srgbClr val="C00000"/>
              </a:solidFill>
            </a:endParaRPr>
          </a:p>
          <a:p>
            <a:pPr algn="just">
              <a:tabLst>
                <a:tab pos="1147763" algn="l"/>
              </a:tabLst>
            </a:pPr>
            <a:r>
              <a:rPr lang="en-US" altLang="en-US" sz="2400" dirty="0" smtClean="0"/>
              <a:t>Formal </a:t>
            </a:r>
            <a:r>
              <a:rPr lang="en-US" altLang="en-US" sz="2400" dirty="0"/>
              <a:t>education is the medium through which individuals learn many of the language, conceptual, and mathematical skills that are indispensable in a modern society  </a:t>
            </a:r>
            <a:endParaRPr lang="en-US" altLang="en-US" sz="2400" dirty="0" smtClean="0"/>
          </a:p>
          <a:p>
            <a:pPr algn="just">
              <a:tabLst>
                <a:tab pos="1147763" algn="l"/>
              </a:tabLst>
            </a:pPr>
            <a:r>
              <a:rPr lang="en-GB" sz="2400" dirty="0"/>
              <a:t>From an international business perspective, one important aspect of education is its role as a determinant of national competitive </a:t>
            </a:r>
            <a:r>
              <a:rPr lang="en-GB" sz="2400" dirty="0" smtClean="0"/>
              <a:t>advantage.</a:t>
            </a:r>
          </a:p>
          <a:p>
            <a:pPr algn="just">
              <a:tabLst>
                <a:tab pos="1147763" algn="l"/>
              </a:tabLst>
            </a:pPr>
            <a:r>
              <a:rPr lang="en-GB" sz="2400" dirty="0" smtClean="0"/>
              <a:t> </a:t>
            </a:r>
            <a:r>
              <a:rPr lang="en-GB" sz="2400" dirty="0"/>
              <a:t>The availability of a pool of skilled and knowledgeable workers is a major determinant of the likely economic success of a country.</a:t>
            </a:r>
            <a:endParaRPr lang="en-US" altLang="en-US" sz="2400" dirty="0"/>
          </a:p>
          <a:p>
            <a:pPr lvl="1" algn="just">
              <a:tabLst>
                <a:tab pos="1147763" algn="l"/>
              </a:tabLst>
            </a:pPr>
            <a:endParaRPr lang="en-US" altLang="en-US" dirty="0" smtClean="0"/>
          </a:p>
          <a:p>
            <a:pPr algn="just">
              <a:tabLst>
                <a:tab pos="1147763" algn="l"/>
              </a:tabLst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9016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70088" y="1079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The Role of Education In Culture?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141538" y="1566317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1147763" algn="l"/>
              </a:tabLst>
            </a:pPr>
            <a:r>
              <a:rPr lang="en-GB" altLang="en-US" b="1" u="sng" dirty="0" smtClean="0">
                <a:solidFill>
                  <a:srgbClr val="00B050"/>
                </a:solidFill>
              </a:rPr>
              <a:t>EDUCATION</a:t>
            </a:r>
            <a:endParaRPr lang="en-GB" altLang="en-US" dirty="0" smtClean="0"/>
          </a:p>
          <a:p>
            <a:pPr lvl="2" algn="just">
              <a:lnSpc>
                <a:spcPct val="150000"/>
              </a:lnSpc>
              <a:tabLst>
                <a:tab pos="1147763" algn="l"/>
              </a:tabLst>
            </a:pPr>
            <a:r>
              <a:rPr lang="en-US" altLang="en-US" dirty="0" smtClean="0"/>
              <a:t>EX- Japan’s </a:t>
            </a:r>
            <a:r>
              <a:rPr lang="en-US" altLang="en-US" dirty="0"/>
              <a:t>postwar success can be linked to its excellent education system</a:t>
            </a:r>
          </a:p>
          <a:p>
            <a:pPr marL="457200" lvl="1" indent="0" algn="just">
              <a:lnSpc>
                <a:spcPct val="150000"/>
              </a:lnSpc>
              <a:buNone/>
              <a:tabLst>
                <a:tab pos="1147763" algn="l"/>
              </a:tabLst>
            </a:pPr>
            <a:r>
              <a:rPr lang="en-US" altLang="en-US" dirty="0"/>
              <a:t>general education levels can be a good index for the kinds of products that might sell in a country</a:t>
            </a:r>
          </a:p>
          <a:p>
            <a:pPr lvl="2" algn="just">
              <a:lnSpc>
                <a:spcPct val="150000"/>
              </a:lnSpc>
              <a:tabLst>
                <a:tab pos="1147763" algn="l"/>
              </a:tabLst>
            </a:pPr>
            <a:r>
              <a:rPr lang="en-US" altLang="en-US" dirty="0"/>
              <a:t>ex. impact of literacy rates</a:t>
            </a:r>
          </a:p>
          <a:p>
            <a:pPr algn="just">
              <a:tabLst>
                <a:tab pos="1147763" algn="l"/>
              </a:tabLst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1770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94" y="65088"/>
            <a:ext cx="11218460" cy="1143000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solidFill>
                  <a:srgbClr val="00B0F0"/>
                </a:solidFill>
                <a:latin typeface="+mn-lt"/>
              </a:rPr>
              <a:t>How Does </a:t>
            </a:r>
            <a:r>
              <a:rPr lang="en-US" altLang="en-US" sz="3600" b="1" dirty="0" smtClean="0">
                <a:solidFill>
                  <a:srgbClr val="00B0F0"/>
                </a:solidFill>
                <a:latin typeface="+mn-lt"/>
              </a:rPr>
              <a:t>Culture Impact </a:t>
            </a:r>
            <a:r>
              <a:rPr lang="en-US" altLang="en-US" sz="3600" b="1" dirty="0">
                <a:solidFill>
                  <a:srgbClr val="00B0F0"/>
                </a:solidFill>
                <a:latin typeface="+mn-lt"/>
              </a:rPr>
              <a:t>The Workplace?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641445" y="1208088"/>
            <a:ext cx="11286698" cy="55202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altLang="en-US" sz="2400" b="1" u="sng" dirty="0" smtClean="0">
                <a:solidFill>
                  <a:srgbClr val="C00000"/>
                </a:solidFill>
              </a:rPr>
              <a:t>CULTURE </a:t>
            </a:r>
            <a:r>
              <a:rPr lang="en-US" altLang="en-US" sz="2400" b="1" u="sng" dirty="0" smtClean="0">
                <a:solidFill>
                  <a:srgbClr val="C00000"/>
                </a:solidFill>
              </a:rPr>
              <a:t>AND BUSINESS: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GB" sz="1800" dirty="0"/>
              <a:t>The most famous study of how culture relates to values in the workplace was </a:t>
            </a:r>
            <a:r>
              <a:rPr lang="en-GB" sz="1800" dirty="0" smtClean="0"/>
              <a:t>undertaken </a:t>
            </a:r>
            <a:r>
              <a:rPr lang="en-GB" sz="1800" dirty="0"/>
              <a:t>by Geert </a:t>
            </a:r>
            <a:r>
              <a:rPr lang="en-GB" sz="1800" dirty="0" err="1"/>
              <a:t>Hofstede</a:t>
            </a:r>
            <a:endParaRPr lang="en-US" altLang="en-US" sz="1800" b="1" u="sng" dirty="0" smtClean="0">
              <a:solidFill>
                <a:srgbClr val="C00000"/>
              </a:solidFill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en-US" altLang="en-US" sz="1800" dirty="0" err="1" smtClean="0"/>
              <a:t>Hofstede’s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dimensions of culture:</a:t>
            </a:r>
          </a:p>
          <a:p>
            <a:pPr marL="609600" indent="-609600" algn="just">
              <a:lnSpc>
                <a:spcPct val="16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800" dirty="0">
                <a:solidFill>
                  <a:srgbClr val="003399"/>
                </a:solidFill>
              </a:rPr>
              <a:t>Power distance</a:t>
            </a:r>
            <a:r>
              <a:rPr lang="en-US" altLang="en-US" sz="1800" b="1" dirty="0">
                <a:solidFill>
                  <a:srgbClr val="959535"/>
                </a:solidFill>
              </a:rPr>
              <a:t> </a:t>
            </a:r>
            <a:r>
              <a:rPr lang="en-US" altLang="en-US" sz="1800" dirty="0"/>
              <a:t>- how a society deals with the fact that people are unequal in physical and intellectual capabilities </a:t>
            </a:r>
            <a:endParaRPr lang="en-US" altLang="en-US" sz="1800" b="1" dirty="0">
              <a:solidFill>
                <a:srgbClr val="959535"/>
              </a:solidFill>
            </a:endParaRPr>
          </a:p>
          <a:p>
            <a:pPr marL="609600" indent="-609600" algn="just">
              <a:lnSpc>
                <a:spcPct val="16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800" dirty="0">
                <a:solidFill>
                  <a:srgbClr val="003399"/>
                </a:solidFill>
              </a:rPr>
              <a:t>Individualism versus collectivism </a:t>
            </a:r>
            <a:r>
              <a:rPr lang="en-US" altLang="en-US" sz="1800" dirty="0"/>
              <a:t>- the relationship between the individual and his fellows </a:t>
            </a:r>
            <a:endParaRPr lang="en-US" altLang="en-US" sz="1800" b="1" dirty="0">
              <a:solidFill>
                <a:srgbClr val="959535"/>
              </a:solidFill>
            </a:endParaRPr>
          </a:p>
          <a:p>
            <a:pPr marL="609600" indent="-609600" algn="just">
              <a:lnSpc>
                <a:spcPct val="16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1800" dirty="0">
                <a:solidFill>
                  <a:srgbClr val="003399"/>
                </a:solidFill>
              </a:rPr>
              <a:t>Uncertainty avoidance</a:t>
            </a:r>
            <a:r>
              <a:rPr lang="en-US" altLang="en-US" sz="1800" b="1" dirty="0">
                <a:solidFill>
                  <a:srgbClr val="959535"/>
                </a:solidFill>
              </a:rPr>
              <a:t> </a:t>
            </a:r>
            <a:r>
              <a:rPr lang="en-US" altLang="en-US" sz="1800" dirty="0"/>
              <a:t>- the extent to which different cultures socialize their members into accepting ambiguous situations and tolerating </a:t>
            </a:r>
            <a:r>
              <a:rPr lang="en-US" altLang="en-US" sz="1800" dirty="0" smtClean="0"/>
              <a:t>ambiguity. </a:t>
            </a:r>
          </a:p>
          <a:p>
            <a:pPr algn="just">
              <a:lnSpc>
                <a:spcPct val="160000"/>
              </a:lnSpc>
            </a:pPr>
            <a:r>
              <a:rPr lang="en-GB" sz="1800" dirty="0" smtClean="0"/>
              <a:t>Members </a:t>
            </a:r>
            <a:r>
              <a:rPr lang="en-GB" sz="1800" dirty="0"/>
              <a:t>of high uncertainty avoidance cultures placed a premium on job </a:t>
            </a:r>
            <a:r>
              <a:rPr lang="en-GB" sz="1800" dirty="0" smtClean="0"/>
              <a:t>security, </a:t>
            </a:r>
            <a:r>
              <a:rPr lang="en-GB" sz="1800" dirty="0"/>
              <a:t>career patterns, retirement benefits, and so </a:t>
            </a:r>
            <a:r>
              <a:rPr lang="en-GB" sz="1800" dirty="0" smtClean="0"/>
              <a:t>on. </a:t>
            </a:r>
            <a:endParaRPr lang="en-US" altLang="en-US" sz="1800" b="1" dirty="0">
              <a:solidFill>
                <a:srgbClr val="9595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9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94" y="65088"/>
            <a:ext cx="11218460" cy="1143000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solidFill>
                  <a:srgbClr val="00B0F0"/>
                </a:solidFill>
                <a:latin typeface="+mn-lt"/>
              </a:rPr>
              <a:t>How Does </a:t>
            </a:r>
            <a:r>
              <a:rPr lang="en-US" altLang="en-US" sz="3600" b="1" dirty="0" smtClean="0">
                <a:solidFill>
                  <a:srgbClr val="00B0F0"/>
                </a:solidFill>
                <a:latin typeface="+mn-lt"/>
              </a:rPr>
              <a:t>Culture Impact </a:t>
            </a:r>
            <a:r>
              <a:rPr lang="en-US" altLang="en-US" sz="3600" b="1" dirty="0">
                <a:solidFill>
                  <a:srgbClr val="00B0F0"/>
                </a:solidFill>
                <a:latin typeface="+mn-lt"/>
              </a:rPr>
              <a:t>The Workplace?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641445" y="1208088"/>
            <a:ext cx="10495127" cy="47368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altLang="en-US" sz="2400" b="1" u="sng" dirty="0" smtClean="0">
                <a:solidFill>
                  <a:srgbClr val="C00000"/>
                </a:solidFill>
              </a:rPr>
              <a:t>CULTURE </a:t>
            </a:r>
            <a:r>
              <a:rPr lang="en-US" altLang="en-US" sz="2400" b="1" u="sng" dirty="0" smtClean="0">
                <a:solidFill>
                  <a:srgbClr val="C00000"/>
                </a:solidFill>
              </a:rPr>
              <a:t>AND BUSINESS: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altLang="en-US" sz="1800" dirty="0" smtClean="0">
                <a:solidFill>
                  <a:srgbClr val="003399"/>
                </a:solidFill>
              </a:rPr>
              <a:t>4. Masculinity </a:t>
            </a:r>
            <a:r>
              <a:rPr lang="en-US" altLang="en-US" sz="1800" dirty="0">
                <a:solidFill>
                  <a:srgbClr val="003399"/>
                </a:solidFill>
              </a:rPr>
              <a:t>versus femininity</a:t>
            </a:r>
            <a:r>
              <a:rPr lang="en-US" altLang="en-US" sz="1800" dirty="0"/>
              <a:t> -the relationship between gender and work </a:t>
            </a:r>
            <a:r>
              <a:rPr lang="en-US" altLang="en-US" sz="1800" dirty="0" smtClean="0"/>
              <a:t>roles.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GB" altLang="en-US" sz="1800" dirty="0" smtClean="0"/>
              <a:t>5</a:t>
            </a:r>
            <a:r>
              <a:rPr lang="en-GB" altLang="en-US" sz="1800" dirty="0" smtClean="0">
                <a:solidFill>
                  <a:srgbClr val="0070C0"/>
                </a:solidFill>
              </a:rPr>
              <a:t>. L</a:t>
            </a:r>
            <a:r>
              <a:rPr lang="en-GB" sz="1800" dirty="0" smtClean="0">
                <a:solidFill>
                  <a:srgbClr val="0070C0"/>
                </a:solidFill>
              </a:rPr>
              <a:t>ong-term </a:t>
            </a:r>
            <a:r>
              <a:rPr lang="en-GB" sz="1800" dirty="0">
                <a:solidFill>
                  <a:srgbClr val="0070C0"/>
                </a:solidFill>
              </a:rPr>
              <a:t>versus short-term orientation </a:t>
            </a:r>
            <a:r>
              <a:rPr lang="en-GB" sz="1800" dirty="0"/>
              <a:t>dimension refers to the extent to which a culture programs its citizens to accept delayed gratification of their material, social, and emotional needs. </a:t>
            </a:r>
            <a:endParaRPr lang="en-GB" sz="1800" dirty="0" smtClean="0"/>
          </a:p>
          <a:p>
            <a:pPr algn="just">
              <a:lnSpc>
                <a:spcPct val="160000"/>
              </a:lnSpc>
            </a:pPr>
            <a:r>
              <a:rPr lang="en-GB" sz="1800" dirty="0" smtClean="0"/>
              <a:t>It </a:t>
            </a:r>
            <a:r>
              <a:rPr lang="en-GB" sz="1800" dirty="0"/>
              <a:t>captures attitudes toward time, persistence, ordering by status, </a:t>
            </a:r>
            <a:r>
              <a:rPr lang="en-GB" sz="1800" dirty="0" smtClean="0"/>
              <a:t>protection </a:t>
            </a:r>
            <a:r>
              <a:rPr lang="en-GB" sz="1800" dirty="0"/>
              <a:t>of face, respect for tradition, and reciprocation of gifts and </a:t>
            </a:r>
            <a:r>
              <a:rPr lang="en-GB" sz="1800" dirty="0" smtClean="0"/>
              <a:t>favours. </a:t>
            </a:r>
            <a:endParaRPr lang="en-US" altLang="en-US" sz="1800" b="1" dirty="0">
              <a:solidFill>
                <a:srgbClr val="9595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68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821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en-US" sz="3600" b="1" dirty="0">
                <a:solidFill>
                  <a:srgbClr val="00B0F0"/>
                </a:solidFill>
                <a:latin typeface="+mn-lt"/>
              </a:rPr>
              <a:t>How Does Culture </a:t>
            </a:r>
            <a:br>
              <a:rPr lang="en-US" altLang="en-US" sz="3600" b="1" dirty="0">
                <a:solidFill>
                  <a:srgbClr val="00B0F0"/>
                </a:solidFill>
                <a:latin typeface="+mn-lt"/>
              </a:rPr>
            </a:br>
            <a:r>
              <a:rPr lang="en-US" altLang="en-US" sz="3600" b="1" dirty="0">
                <a:solidFill>
                  <a:srgbClr val="00B0F0"/>
                </a:solidFill>
                <a:latin typeface="+mn-lt"/>
              </a:rPr>
              <a:t>Impact The Workplace?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152650" y="1825625"/>
            <a:ext cx="8160508" cy="49027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altLang="en-US" dirty="0" err="1"/>
              <a:t>Hofstede</a:t>
            </a:r>
            <a:r>
              <a:rPr lang="en-US" altLang="en-US" dirty="0"/>
              <a:t> later expanded added a fifth dimension called </a:t>
            </a:r>
            <a:r>
              <a:rPr lang="en-US" altLang="en-US" dirty="0">
                <a:solidFill>
                  <a:srgbClr val="003399"/>
                </a:solidFill>
              </a:rPr>
              <a:t>Confucian dynamism</a:t>
            </a:r>
            <a:r>
              <a:rPr lang="en-US" altLang="en-US" dirty="0"/>
              <a:t> or long-term orientation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/>
              <a:t>captures attitudes toward time, persistence, ordering by status, protection of face, respect for tradition, and reciprocation of gifts and favors</a:t>
            </a:r>
          </a:p>
          <a:p>
            <a:pPr lvl="2" algn="just">
              <a:lnSpc>
                <a:spcPct val="150000"/>
              </a:lnSpc>
            </a:pPr>
            <a:r>
              <a:rPr lang="en-US" altLang="en-US" dirty="0"/>
              <a:t>Japan, Hong Kong, and Thailand scored high on this dimension</a:t>
            </a:r>
          </a:p>
          <a:p>
            <a:pPr lvl="2" algn="just">
              <a:lnSpc>
                <a:spcPct val="150000"/>
              </a:lnSpc>
            </a:pPr>
            <a:r>
              <a:rPr lang="en-US" altLang="en-US" dirty="0"/>
              <a:t>the U.S. and Canada scored low </a:t>
            </a:r>
          </a:p>
        </p:txBody>
      </p:sp>
    </p:spTree>
    <p:extLst>
      <p:ext uri="{BB962C8B-B14F-4D97-AF65-F5344CB8AC3E}">
        <p14:creationId xmlns:p14="http://schemas.microsoft.com/office/powerpoint/2010/main" val="290850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4215" y="788853"/>
            <a:ext cx="6178062" cy="55930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Learning objectives</a:t>
            </a:r>
            <a:endParaRPr lang="en-US" altLang="en-US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14046" y="1884239"/>
            <a:ext cx="10515600" cy="433120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you have read this lesson you should: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what is meant by the culture of a society.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forces that lead to differences in social culture.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business and economic implications of difference in culture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how differences in social culture influence values in the workplace.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an appreciation for the economic and business implications of cultural change.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58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Does Culture Change?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2152650" y="1579964"/>
            <a:ext cx="8174156" cy="517567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 smtClean="0"/>
              <a:t>Culture is not constant, it </a:t>
            </a:r>
            <a:r>
              <a:rPr lang="en-US" altLang="en-US" dirty="0"/>
              <a:t>evolves over time</a:t>
            </a:r>
          </a:p>
          <a:p>
            <a:pPr lvl="1"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changes in value systems can be slow and painful for a society</a:t>
            </a:r>
          </a:p>
          <a:p>
            <a:pPr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Social turmoil - an inevitable outcome of cultural change</a:t>
            </a:r>
          </a:p>
          <a:p>
            <a:pPr lvl="1"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as countries become economically stronger, cultural change is particularly common</a:t>
            </a:r>
          </a:p>
          <a:p>
            <a:pPr lvl="2"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economic progress encourages a shift from collectivism to individualism</a:t>
            </a:r>
          </a:p>
          <a:p>
            <a:pPr lvl="1" algn="just">
              <a:lnSpc>
                <a:spcPct val="150000"/>
              </a:lnSpc>
              <a:tabLst>
                <a:tab pos="339725" algn="l"/>
              </a:tabLst>
            </a:pPr>
            <a:r>
              <a:rPr lang="en-US" altLang="en-US" dirty="0"/>
              <a:t>globalization also brings cultural </a:t>
            </a:r>
            <a:r>
              <a:rPr lang="en-US" altLang="en-US" dirty="0" smtClean="0"/>
              <a:t>change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894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597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Do Cultural Differences Mean For Managers?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/>
            </a:pPr>
            <a:r>
              <a:rPr lang="en-US" altLang="en-US" dirty="0"/>
              <a:t>It is important to develop cross-cultural literacy</a:t>
            </a:r>
          </a:p>
          <a:p>
            <a:pPr marL="990600" lvl="1" indent="-533400" algn="just">
              <a:lnSpc>
                <a:spcPct val="150000"/>
              </a:lnSpc>
            </a:pPr>
            <a:r>
              <a:rPr lang="en-US" altLang="en-US" dirty="0"/>
              <a:t>companies that are ill informed about the practices of another culture are unlikely to succeed in that culture</a:t>
            </a:r>
          </a:p>
          <a:p>
            <a:pPr marL="609600" indent="-609600" algn="just">
              <a:lnSpc>
                <a:spcPct val="150000"/>
              </a:lnSpc>
              <a:buFont typeface="Wingdings" panose="05000000000000000000" pitchFamily="2" charset="2"/>
              <a:buAutoNum type="arabicPeriod" startAt="2"/>
            </a:pPr>
            <a:r>
              <a:rPr lang="en-US" altLang="en-US" dirty="0"/>
              <a:t>There is a connection between culture and national competitive advantage</a:t>
            </a:r>
          </a:p>
          <a:p>
            <a:pPr marL="990600" lvl="1" indent="-533400" algn="just">
              <a:lnSpc>
                <a:spcPct val="150000"/>
              </a:lnSpc>
            </a:pPr>
            <a:r>
              <a:rPr lang="en-US" altLang="en-US" dirty="0"/>
              <a:t>suggests which countries are likely to produce the most viable competitors</a:t>
            </a:r>
          </a:p>
          <a:p>
            <a:pPr marL="990600" lvl="1" indent="-533400" algn="just">
              <a:lnSpc>
                <a:spcPct val="150000"/>
              </a:lnSpc>
            </a:pPr>
            <a:r>
              <a:rPr lang="en-US" altLang="en-US" dirty="0"/>
              <a:t>has implications for the choice of countries in which to locate production facilities and do business</a:t>
            </a:r>
          </a:p>
        </p:txBody>
      </p:sp>
    </p:spTree>
    <p:extLst>
      <p:ext uri="{BB962C8B-B14F-4D97-AF65-F5344CB8AC3E}">
        <p14:creationId xmlns:p14="http://schemas.microsoft.com/office/powerpoint/2010/main" val="23480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1300" y="2057400"/>
            <a:ext cx="7207078" cy="17145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Confusion?????</a:t>
            </a:r>
          </a:p>
          <a:p>
            <a:pPr marL="0" indent="0" algn="ctr">
              <a:buNone/>
              <a:defRPr/>
            </a:pP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so much for your nice cooperation…...</a:t>
            </a:r>
          </a:p>
        </p:txBody>
      </p:sp>
    </p:spTree>
    <p:extLst>
      <p:ext uri="{BB962C8B-B14F-4D97-AF65-F5344CB8AC3E}">
        <p14:creationId xmlns:p14="http://schemas.microsoft.com/office/powerpoint/2010/main" val="134632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38246" y="181155"/>
            <a:ext cx="4067908" cy="57102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Contents</a:t>
            </a:r>
            <a:endParaRPr lang="en-US" altLang="en-US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062681" y="752179"/>
            <a:ext cx="9639854" cy="573511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How do cultural differences affect integration business.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What is culture?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How are culture. Society, And the nation-states related?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What determines culture?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What is a social structure?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What is social stratification?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religious and ethical systems differ?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What is the role of language in culture?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How does culture impact the workplace?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Does culture change?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What do cultural differences mean for managers?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64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>
                <a:solidFill>
                  <a:srgbClr val="00B0F0"/>
                </a:solidFill>
                <a:latin typeface="+mn-lt"/>
              </a:rPr>
              <a:t>How Do Cultural Differences Affect International Business?</a:t>
            </a:r>
            <a:r>
              <a:rPr lang="en-US" altLang="en-US" sz="4000" b="1" dirty="0">
                <a:solidFill>
                  <a:srgbClr val="00B0F0"/>
                </a:solidFill>
                <a:latin typeface="+mn-lt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altLang="en-US" dirty="0"/>
              <a:t>Understanding and adapting to the local cultural is important international companies</a:t>
            </a:r>
            <a:r>
              <a:rPr lang="en-US" altLang="en-US" b="1" dirty="0">
                <a:solidFill>
                  <a:srgbClr val="003399"/>
                </a:solidFill>
              </a:rPr>
              <a:t> 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>
                <a:solidFill>
                  <a:srgbClr val="003399"/>
                </a:solidFill>
              </a:rPr>
              <a:t>cross-cultural literacy</a:t>
            </a:r>
            <a:r>
              <a:rPr lang="en-US" altLang="en-US" dirty="0"/>
              <a:t> - an understanding of how cultural differences across and within nations can affect the way in which business is practiced </a:t>
            </a:r>
          </a:p>
          <a:p>
            <a:pPr algn="just">
              <a:lnSpc>
                <a:spcPct val="150000"/>
              </a:lnSpc>
            </a:pPr>
            <a:r>
              <a:rPr lang="en-US" altLang="en-US" dirty="0"/>
              <a:t>A relationship may exist between culture and the costs of doing business in a country or region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 smtClean="0"/>
              <a:t>MNCs </a:t>
            </a:r>
            <a:r>
              <a:rPr lang="en-US" altLang="en-US" dirty="0"/>
              <a:t>can be agents of cultural change</a:t>
            </a:r>
          </a:p>
        </p:txBody>
      </p:sp>
    </p:spTree>
    <p:extLst>
      <p:ext uri="{BB962C8B-B14F-4D97-AF65-F5344CB8AC3E}">
        <p14:creationId xmlns:p14="http://schemas.microsoft.com/office/powerpoint/2010/main" val="39360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Culture?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>
                <a:solidFill>
                  <a:srgbClr val="003399"/>
                </a:solidFill>
              </a:rPr>
              <a:t>Culture</a:t>
            </a:r>
            <a:r>
              <a:rPr lang="en-US" altLang="en-US" dirty="0"/>
              <a:t> - a system of values and norms that are shared among a group of people and that when taken together constitute a design for living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altLang="en-US" dirty="0"/>
              <a:t>	where</a:t>
            </a:r>
          </a:p>
          <a:p>
            <a:pPr lvl="1" algn="just"/>
            <a:r>
              <a:rPr lang="en-US" altLang="en-US" dirty="0">
                <a:solidFill>
                  <a:srgbClr val="003399"/>
                </a:solidFill>
              </a:rPr>
              <a:t>values</a:t>
            </a:r>
            <a:r>
              <a:rPr lang="en-US" altLang="en-US" dirty="0"/>
              <a:t> are abstract ideas about what a group believes to be good, right, and desirable</a:t>
            </a:r>
          </a:p>
          <a:p>
            <a:pPr lvl="1" algn="just"/>
            <a:r>
              <a:rPr lang="en-US" altLang="en-US" dirty="0">
                <a:solidFill>
                  <a:srgbClr val="003399"/>
                </a:solidFill>
              </a:rPr>
              <a:t>norms</a:t>
            </a:r>
            <a:r>
              <a:rPr lang="en-US" altLang="en-US" dirty="0"/>
              <a:t> are the social rules and guidelines that prescribe appropriate behavior in particular situations</a:t>
            </a:r>
          </a:p>
          <a:p>
            <a:pPr algn="just"/>
            <a:r>
              <a:rPr lang="en-US" altLang="en-US" dirty="0">
                <a:solidFill>
                  <a:srgbClr val="003399"/>
                </a:solidFill>
              </a:rPr>
              <a:t>Society</a:t>
            </a:r>
            <a:r>
              <a:rPr lang="en-US" altLang="en-US" b="1" dirty="0">
                <a:solidFill>
                  <a:srgbClr val="959535"/>
                </a:solidFill>
              </a:rPr>
              <a:t> </a:t>
            </a:r>
            <a:r>
              <a:rPr lang="en-US" altLang="en-US" dirty="0"/>
              <a:t>- a group of people who share a common set of values and norms </a:t>
            </a:r>
          </a:p>
          <a:p>
            <a:pPr algn="just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04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90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How Are Culture, Society, </a:t>
            </a:r>
            <a:br>
              <a:rPr lang="en-US" altLang="en-US" sz="4800" b="1" dirty="0">
                <a:solidFill>
                  <a:srgbClr val="00B0F0"/>
                </a:solidFill>
                <a:latin typeface="+mn-lt"/>
              </a:rPr>
            </a:br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And The Nation-State Related?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en-US" dirty="0"/>
              <a:t>The relationship between a society and a nation state is not strictly one-to-one </a:t>
            </a:r>
          </a:p>
          <a:p>
            <a:pPr algn="just">
              <a:lnSpc>
                <a:spcPct val="150000"/>
              </a:lnSpc>
            </a:pPr>
            <a:r>
              <a:rPr lang="en-US" altLang="en-US" dirty="0"/>
              <a:t>Nation-states are political creations 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/>
              <a:t>can contain one or more cultures</a:t>
            </a:r>
          </a:p>
          <a:p>
            <a:pPr algn="just">
              <a:lnSpc>
                <a:spcPct val="150000"/>
              </a:lnSpc>
            </a:pPr>
            <a:r>
              <a:rPr lang="en-US" altLang="en-US" dirty="0"/>
              <a:t>A culture can embrace several nations</a:t>
            </a:r>
          </a:p>
          <a:p>
            <a:pPr lvl="1" algn="just">
              <a:lnSpc>
                <a:spcPct val="150000"/>
              </a:lnSpc>
            </a:pPr>
            <a:r>
              <a:rPr lang="en-US" altLang="en-US" dirty="0"/>
              <a:t>the values and norms of a culture evolve over time</a:t>
            </a:r>
          </a:p>
        </p:txBody>
      </p:sp>
    </p:spTree>
    <p:extLst>
      <p:ext uri="{BB962C8B-B14F-4D97-AF65-F5344CB8AC3E}">
        <p14:creationId xmlns:p14="http://schemas.microsoft.com/office/powerpoint/2010/main" val="421480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>
                <a:solidFill>
                  <a:srgbClr val="00B0F0"/>
                </a:solidFill>
                <a:latin typeface="+mn-lt"/>
              </a:rPr>
              <a:t>What Determines Culture?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1400"/>
              <a:t>Determinants of Culture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1400"/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966" y="1905000"/>
            <a:ext cx="720248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34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A Social Structure?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en-US" b="1" u="sng" dirty="0" smtClean="0">
                <a:solidFill>
                  <a:srgbClr val="C00000"/>
                </a:solidFill>
              </a:rPr>
              <a:t>1. Social </a:t>
            </a:r>
            <a:r>
              <a:rPr lang="en-US" altLang="en-US" b="1" u="sng" dirty="0">
                <a:solidFill>
                  <a:srgbClr val="C00000"/>
                </a:solidFill>
              </a:rPr>
              <a:t>structure </a:t>
            </a:r>
            <a:r>
              <a:rPr lang="en-US" altLang="en-US" dirty="0"/>
              <a:t>- a society’s basic social </a:t>
            </a:r>
            <a:r>
              <a:rPr lang="en-US" altLang="en-US" dirty="0" smtClean="0"/>
              <a:t>organization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how a society is organized in terms of its values, norms, and the relationships that are part of the society’s fabric. </a:t>
            </a:r>
            <a:endParaRPr lang="en-GB" dirty="0" smtClean="0"/>
          </a:p>
          <a:p>
            <a:pPr algn="just">
              <a:lnSpc>
                <a:spcPct val="150000"/>
              </a:lnSpc>
            </a:pPr>
            <a:r>
              <a:rPr lang="en-GB" dirty="0" smtClean="0"/>
              <a:t>How </a:t>
            </a:r>
            <a:r>
              <a:rPr lang="en-GB" dirty="0"/>
              <a:t>society operates and treats each other as people, groups, companies, and so on,</a:t>
            </a:r>
            <a:endParaRPr lang="en-US" altLang="en-US" dirty="0"/>
          </a:p>
          <a:p>
            <a:pPr lvl="1" algn="just">
              <a:lnSpc>
                <a:spcPct val="150000"/>
              </a:lnSpc>
            </a:pPr>
            <a:endParaRPr lang="en-US" altLang="en-US" dirty="0"/>
          </a:p>
          <a:p>
            <a:pPr algn="just">
              <a:lnSpc>
                <a:spcPct val="15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97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>
                <a:solidFill>
                  <a:srgbClr val="00B0F0"/>
                </a:solidFill>
                <a:latin typeface="+mn-lt"/>
              </a:rPr>
              <a:t>What Is A Social Structure?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u="sng" dirty="0">
                <a:solidFill>
                  <a:srgbClr val="00B050"/>
                </a:solidFill>
              </a:rPr>
              <a:t>INDIVIDUALS AND GROUP</a:t>
            </a:r>
            <a:endParaRPr lang="en-US" altLang="en-US" b="1" u="sng" dirty="0" smtClean="0">
              <a:solidFill>
                <a:srgbClr val="00B05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en-US" sz="2600" dirty="0" smtClean="0"/>
              <a:t>A </a:t>
            </a:r>
            <a:r>
              <a:rPr lang="en-US" altLang="en-US" sz="2600" dirty="0">
                <a:solidFill>
                  <a:srgbClr val="003399"/>
                </a:solidFill>
              </a:rPr>
              <a:t>group</a:t>
            </a:r>
            <a:r>
              <a:rPr lang="en-US" altLang="en-US" sz="2600" dirty="0"/>
              <a:t> is an association of two or more people who have a shared sense of identity and who interact with each other in structured ways on the basis of a common set of expectations about each other’s behavior</a:t>
            </a:r>
          </a:p>
          <a:p>
            <a:pPr algn="just">
              <a:lnSpc>
                <a:spcPct val="150000"/>
              </a:lnSpc>
            </a:pPr>
            <a:r>
              <a:rPr lang="en-US" altLang="en-US" sz="2600" dirty="0"/>
              <a:t>individuals are involved in families, work groups, social groups, recreational groups, etc.</a:t>
            </a:r>
          </a:p>
          <a:p>
            <a:pPr lvl="1" algn="just">
              <a:lnSpc>
                <a:spcPct val="150000"/>
              </a:lnSpc>
            </a:pPr>
            <a:endParaRPr lang="en-US" altLang="en-US" dirty="0"/>
          </a:p>
          <a:p>
            <a:pPr algn="just">
              <a:lnSpc>
                <a:spcPct val="15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9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1632</Words>
  <Application>Microsoft Office PowerPoint</Application>
  <PresentationFormat>Widescreen</PresentationFormat>
  <Paragraphs>157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Office Theme</vt:lpstr>
      <vt:lpstr>Chapter-4</vt:lpstr>
      <vt:lpstr>Lesson Learning objectives</vt:lpstr>
      <vt:lpstr>Lesson Contents</vt:lpstr>
      <vt:lpstr>How Do Cultural Differences Affect International Business? </vt:lpstr>
      <vt:lpstr>What Is Culture?</vt:lpstr>
      <vt:lpstr>How Are Culture, Society,  And The Nation-State Related?</vt:lpstr>
      <vt:lpstr>What Determines Culture?</vt:lpstr>
      <vt:lpstr>What Is A Social Structure?</vt:lpstr>
      <vt:lpstr>What Is A Social Structure?</vt:lpstr>
      <vt:lpstr>What Is Social Stratification?</vt:lpstr>
      <vt:lpstr>What Is Social Stratification?</vt:lpstr>
      <vt:lpstr>What Is Social Stratification?</vt:lpstr>
      <vt:lpstr>How Do Religious And Ethical Systems Differ?</vt:lpstr>
      <vt:lpstr>What Is The Role of Language In Culture? </vt:lpstr>
      <vt:lpstr>What Is The Role of Education In Culture?</vt:lpstr>
      <vt:lpstr>What Is The Role of Education In Culture?</vt:lpstr>
      <vt:lpstr>How Does Culture Impact The Workplace?</vt:lpstr>
      <vt:lpstr>How Does Culture Impact The Workplace?</vt:lpstr>
      <vt:lpstr>How Does Culture  Impact The Workplace?</vt:lpstr>
      <vt:lpstr>Does Culture Change?</vt:lpstr>
      <vt:lpstr>What Do Cultural Differences Mean For Managers?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Chapter-4</dc:title>
  <dc:creator>Windows User</dc:creator>
  <cp:lastModifiedBy>DIU</cp:lastModifiedBy>
  <cp:revision>23</cp:revision>
  <dcterms:created xsi:type="dcterms:W3CDTF">2021-02-11T19:11:51Z</dcterms:created>
  <dcterms:modified xsi:type="dcterms:W3CDTF">2024-08-28T07:43:24Z</dcterms:modified>
</cp:coreProperties>
</file>