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</p:sldIdLst>
  <p:sldSz cy="6858000" cx="9144000"/>
  <p:notesSz cx="6781800" cy="9918700"/>
  <p:embeddedFontLst>
    <p:embeddedFont>
      <p:font typeface="Constantia"/>
      <p:regular r:id="rId29"/>
      <p:bold r:id="rId30"/>
      <p:italic r:id="rId31"/>
      <p:boldItalic r:id="rId3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33" roundtripDataSignature="AMtx7mjo55hNUDjxt+f9myGD2BUlSsF88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Constantia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Constantia-italic.fntdata"/><Relationship Id="rId30" Type="http://schemas.openxmlformats.org/officeDocument/2006/relationships/font" Target="fonts/Constantia-bold.fntdata"/><Relationship Id="rId11" Type="http://schemas.openxmlformats.org/officeDocument/2006/relationships/slide" Target="slides/slide6.xml"/><Relationship Id="rId33" Type="http://customschemas.google.com/relationships/presentationmetadata" Target="metadata"/><Relationship Id="rId10" Type="http://schemas.openxmlformats.org/officeDocument/2006/relationships/slide" Target="slides/slide5.xml"/><Relationship Id="rId32" Type="http://schemas.openxmlformats.org/officeDocument/2006/relationships/font" Target="fonts/Constantia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38462" cy="49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6650" lIns="93300" spcFirstLastPara="1" rIns="93300" wrap="square" tIns="4665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43337" y="0"/>
            <a:ext cx="2938462" cy="49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6650" lIns="93300" spcFirstLastPara="1" rIns="93300" wrap="square" tIns="4665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912812" y="746125"/>
            <a:ext cx="4957762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04875" y="4711700"/>
            <a:ext cx="4972050" cy="4460875"/>
          </a:xfrm>
          <a:prstGeom prst="rect">
            <a:avLst/>
          </a:prstGeom>
          <a:noFill/>
          <a:ln>
            <a:noFill/>
          </a:ln>
        </p:spPr>
        <p:txBody>
          <a:bodyPr anchorCtr="0" anchor="t" bIns="46650" lIns="93300" spcFirstLastPara="1" rIns="93300" wrap="square" tIns="4665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23400"/>
            <a:ext cx="2938462" cy="495300"/>
          </a:xfrm>
          <a:prstGeom prst="rect">
            <a:avLst/>
          </a:prstGeom>
          <a:noFill/>
          <a:ln>
            <a:noFill/>
          </a:ln>
        </p:spPr>
        <p:txBody>
          <a:bodyPr anchorCtr="0" anchor="b" bIns="46650" lIns="93300" spcFirstLastPara="1" rIns="93300" wrap="square" tIns="4665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43337" y="9423400"/>
            <a:ext cx="2938462" cy="495300"/>
          </a:xfrm>
          <a:prstGeom prst="rect">
            <a:avLst/>
          </a:prstGeom>
          <a:noFill/>
          <a:ln>
            <a:noFill/>
          </a:ln>
        </p:spPr>
        <p:txBody>
          <a:bodyPr anchorCtr="0" anchor="b" bIns="46650" lIns="93300" spcFirstLastPara="1" rIns="93300" wrap="square" tIns="4665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f75fea4614_0_7:notes"/>
          <p:cNvSpPr/>
          <p:nvPr>
            <p:ph idx="2" type="sldImg"/>
          </p:nvPr>
        </p:nvSpPr>
        <p:spPr>
          <a:xfrm>
            <a:off x="912812" y="746125"/>
            <a:ext cx="4957800" cy="3717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f75fea4614_0_7:notes"/>
          <p:cNvSpPr txBox="1"/>
          <p:nvPr>
            <p:ph idx="1" type="body"/>
          </p:nvPr>
        </p:nvSpPr>
        <p:spPr>
          <a:xfrm>
            <a:off x="904875" y="4711700"/>
            <a:ext cx="4972200" cy="4461000"/>
          </a:xfrm>
          <a:prstGeom prst="rect">
            <a:avLst/>
          </a:prstGeom>
        </p:spPr>
        <p:txBody>
          <a:bodyPr anchorCtr="0" anchor="t" bIns="46650" lIns="93300" spcFirstLastPara="1" rIns="93300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g2f75fea4614_0_7:notes"/>
          <p:cNvSpPr txBox="1"/>
          <p:nvPr>
            <p:ph idx="12" type="sldNum"/>
          </p:nvPr>
        </p:nvSpPr>
        <p:spPr>
          <a:xfrm>
            <a:off x="3843337" y="9423400"/>
            <a:ext cx="2938500" cy="495300"/>
          </a:xfrm>
          <a:prstGeom prst="rect">
            <a:avLst/>
          </a:prstGeom>
        </p:spPr>
        <p:txBody>
          <a:bodyPr anchorCtr="0" anchor="b" bIns="46650" lIns="93300" spcFirstLastPara="1" rIns="93300" wrap="square" tIns="46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9:notes"/>
          <p:cNvSpPr txBox="1"/>
          <p:nvPr>
            <p:ph idx="1" type="body"/>
          </p:nvPr>
        </p:nvSpPr>
        <p:spPr>
          <a:xfrm>
            <a:off x="904875" y="4711700"/>
            <a:ext cx="4972050" cy="4460875"/>
          </a:xfrm>
          <a:prstGeom prst="rect">
            <a:avLst/>
          </a:prstGeom>
        </p:spPr>
        <p:txBody>
          <a:bodyPr anchorCtr="0" anchor="t" bIns="46650" lIns="93300" spcFirstLastPara="1" rIns="93300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9:notes"/>
          <p:cNvSpPr/>
          <p:nvPr>
            <p:ph idx="2" type="sldImg"/>
          </p:nvPr>
        </p:nvSpPr>
        <p:spPr>
          <a:xfrm>
            <a:off x="912812" y="746125"/>
            <a:ext cx="4957762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0:notes"/>
          <p:cNvSpPr txBox="1"/>
          <p:nvPr>
            <p:ph idx="1" type="body"/>
          </p:nvPr>
        </p:nvSpPr>
        <p:spPr>
          <a:xfrm>
            <a:off x="904875" y="4711700"/>
            <a:ext cx="4972050" cy="4460875"/>
          </a:xfrm>
          <a:prstGeom prst="rect">
            <a:avLst/>
          </a:prstGeom>
        </p:spPr>
        <p:txBody>
          <a:bodyPr anchorCtr="0" anchor="t" bIns="46650" lIns="93300" spcFirstLastPara="1" rIns="93300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10:notes"/>
          <p:cNvSpPr/>
          <p:nvPr>
            <p:ph idx="2" type="sldImg"/>
          </p:nvPr>
        </p:nvSpPr>
        <p:spPr>
          <a:xfrm>
            <a:off x="912812" y="746125"/>
            <a:ext cx="4957762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1:notes"/>
          <p:cNvSpPr txBox="1"/>
          <p:nvPr>
            <p:ph idx="1" type="body"/>
          </p:nvPr>
        </p:nvSpPr>
        <p:spPr>
          <a:xfrm>
            <a:off x="904875" y="4711700"/>
            <a:ext cx="4972050" cy="4460875"/>
          </a:xfrm>
          <a:prstGeom prst="rect">
            <a:avLst/>
          </a:prstGeom>
        </p:spPr>
        <p:txBody>
          <a:bodyPr anchorCtr="0" anchor="t" bIns="46650" lIns="93300" spcFirstLastPara="1" rIns="93300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11:notes"/>
          <p:cNvSpPr/>
          <p:nvPr>
            <p:ph idx="2" type="sldImg"/>
          </p:nvPr>
        </p:nvSpPr>
        <p:spPr>
          <a:xfrm>
            <a:off x="912812" y="746125"/>
            <a:ext cx="4957762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2:notes"/>
          <p:cNvSpPr txBox="1"/>
          <p:nvPr>
            <p:ph idx="1" type="body"/>
          </p:nvPr>
        </p:nvSpPr>
        <p:spPr>
          <a:xfrm>
            <a:off x="904875" y="4711700"/>
            <a:ext cx="4972050" cy="4460875"/>
          </a:xfrm>
          <a:prstGeom prst="rect">
            <a:avLst/>
          </a:prstGeom>
        </p:spPr>
        <p:txBody>
          <a:bodyPr anchorCtr="0" anchor="t" bIns="46650" lIns="93300" spcFirstLastPara="1" rIns="93300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12:notes"/>
          <p:cNvSpPr/>
          <p:nvPr>
            <p:ph idx="2" type="sldImg"/>
          </p:nvPr>
        </p:nvSpPr>
        <p:spPr>
          <a:xfrm>
            <a:off x="912812" y="746125"/>
            <a:ext cx="4957762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3:notes"/>
          <p:cNvSpPr txBox="1"/>
          <p:nvPr>
            <p:ph idx="1" type="body"/>
          </p:nvPr>
        </p:nvSpPr>
        <p:spPr>
          <a:xfrm>
            <a:off x="904875" y="4711700"/>
            <a:ext cx="4972050" cy="4460875"/>
          </a:xfrm>
          <a:prstGeom prst="rect">
            <a:avLst/>
          </a:prstGeom>
        </p:spPr>
        <p:txBody>
          <a:bodyPr anchorCtr="0" anchor="t" bIns="46650" lIns="93300" spcFirstLastPara="1" rIns="93300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13:notes"/>
          <p:cNvSpPr/>
          <p:nvPr>
            <p:ph idx="2" type="sldImg"/>
          </p:nvPr>
        </p:nvSpPr>
        <p:spPr>
          <a:xfrm>
            <a:off x="912812" y="746125"/>
            <a:ext cx="4957762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4:notes"/>
          <p:cNvSpPr txBox="1"/>
          <p:nvPr>
            <p:ph idx="1" type="body"/>
          </p:nvPr>
        </p:nvSpPr>
        <p:spPr>
          <a:xfrm>
            <a:off x="904875" y="4711700"/>
            <a:ext cx="4972050" cy="4460875"/>
          </a:xfrm>
          <a:prstGeom prst="rect">
            <a:avLst/>
          </a:prstGeom>
        </p:spPr>
        <p:txBody>
          <a:bodyPr anchorCtr="0" anchor="t" bIns="46650" lIns="93300" spcFirstLastPara="1" rIns="93300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14:notes"/>
          <p:cNvSpPr/>
          <p:nvPr>
            <p:ph idx="2" type="sldImg"/>
          </p:nvPr>
        </p:nvSpPr>
        <p:spPr>
          <a:xfrm>
            <a:off x="912812" y="746125"/>
            <a:ext cx="4957762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5:notes"/>
          <p:cNvSpPr txBox="1"/>
          <p:nvPr>
            <p:ph idx="1" type="body"/>
          </p:nvPr>
        </p:nvSpPr>
        <p:spPr>
          <a:xfrm>
            <a:off x="904875" y="4711700"/>
            <a:ext cx="4972050" cy="4460875"/>
          </a:xfrm>
          <a:prstGeom prst="rect">
            <a:avLst/>
          </a:prstGeom>
        </p:spPr>
        <p:txBody>
          <a:bodyPr anchorCtr="0" anchor="t" bIns="46650" lIns="93300" spcFirstLastPara="1" rIns="93300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15:notes"/>
          <p:cNvSpPr/>
          <p:nvPr>
            <p:ph idx="2" type="sldImg"/>
          </p:nvPr>
        </p:nvSpPr>
        <p:spPr>
          <a:xfrm>
            <a:off x="912812" y="746125"/>
            <a:ext cx="4957762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6:notes"/>
          <p:cNvSpPr txBox="1"/>
          <p:nvPr>
            <p:ph idx="1" type="body"/>
          </p:nvPr>
        </p:nvSpPr>
        <p:spPr>
          <a:xfrm>
            <a:off x="904875" y="4711700"/>
            <a:ext cx="4972050" cy="4460875"/>
          </a:xfrm>
          <a:prstGeom prst="rect">
            <a:avLst/>
          </a:prstGeom>
        </p:spPr>
        <p:txBody>
          <a:bodyPr anchorCtr="0" anchor="t" bIns="46650" lIns="93300" spcFirstLastPara="1" rIns="93300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16:notes"/>
          <p:cNvSpPr/>
          <p:nvPr>
            <p:ph idx="2" type="sldImg"/>
          </p:nvPr>
        </p:nvSpPr>
        <p:spPr>
          <a:xfrm>
            <a:off x="912812" y="746125"/>
            <a:ext cx="4957762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17:notes"/>
          <p:cNvSpPr txBox="1"/>
          <p:nvPr>
            <p:ph idx="1" type="body"/>
          </p:nvPr>
        </p:nvSpPr>
        <p:spPr>
          <a:xfrm>
            <a:off x="904875" y="4711700"/>
            <a:ext cx="4972050" cy="4460875"/>
          </a:xfrm>
          <a:prstGeom prst="rect">
            <a:avLst/>
          </a:prstGeom>
        </p:spPr>
        <p:txBody>
          <a:bodyPr anchorCtr="0" anchor="t" bIns="46650" lIns="93300" spcFirstLastPara="1" rIns="93300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Google Shape;250;p17:notes"/>
          <p:cNvSpPr/>
          <p:nvPr>
            <p:ph idx="2" type="sldImg"/>
          </p:nvPr>
        </p:nvSpPr>
        <p:spPr>
          <a:xfrm>
            <a:off x="912812" y="746125"/>
            <a:ext cx="4957762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18:notes"/>
          <p:cNvSpPr txBox="1"/>
          <p:nvPr>
            <p:ph idx="1" type="body"/>
          </p:nvPr>
        </p:nvSpPr>
        <p:spPr>
          <a:xfrm>
            <a:off x="904875" y="4711700"/>
            <a:ext cx="4972050" cy="4460875"/>
          </a:xfrm>
          <a:prstGeom prst="rect">
            <a:avLst/>
          </a:prstGeom>
        </p:spPr>
        <p:txBody>
          <a:bodyPr anchorCtr="0" anchor="t" bIns="46650" lIns="93300" spcFirstLastPara="1" rIns="93300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" name="Google Shape;258;p18:notes"/>
          <p:cNvSpPr/>
          <p:nvPr>
            <p:ph idx="2" type="sldImg"/>
          </p:nvPr>
        </p:nvSpPr>
        <p:spPr>
          <a:xfrm>
            <a:off x="912812" y="746125"/>
            <a:ext cx="4957762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:notes"/>
          <p:cNvSpPr txBox="1"/>
          <p:nvPr>
            <p:ph idx="1" type="body"/>
          </p:nvPr>
        </p:nvSpPr>
        <p:spPr>
          <a:xfrm>
            <a:off x="904875" y="4711700"/>
            <a:ext cx="4972050" cy="4460875"/>
          </a:xfrm>
          <a:prstGeom prst="rect">
            <a:avLst/>
          </a:prstGeom>
        </p:spPr>
        <p:txBody>
          <a:bodyPr anchorCtr="0" anchor="t" bIns="46650" lIns="93300" spcFirstLastPara="1" rIns="93300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:notes"/>
          <p:cNvSpPr/>
          <p:nvPr>
            <p:ph idx="2" type="sldImg"/>
          </p:nvPr>
        </p:nvSpPr>
        <p:spPr>
          <a:xfrm>
            <a:off x="912812" y="746125"/>
            <a:ext cx="4957762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9:notes"/>
          <p:cNvSpPr txBox="1"/>
          <p:nvPr>
            <p:ph idx="1" type="body"/>
          </p:nvPr>
        </p:nvSpPr>
        <p:spPr>
          <a:xfrm>
            <a:off x="904875" y="4711700"/>
            <a:ext cx="4972050" cy="4460875"/>
          </a:xfrm>
          <a:prstGeom prst="rect">
            <a:avLst/>
          </a:prstGeom>
        </p:spPr>
        <p:txBody>
          <a:bodyPr anchorCtr="0" anchor="t" bIns="46650" lIns="93300" spcFirstLastPara="1" rIns="93300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19:notes"/>
          <p:cNvSpPr/>
          <p:nvPr>
            <p:ph idx="2" type="sldImg"/>
          </p:nvPr>
        </p:nvSpPr>
        <p:spPr>
          <a:xfrm>
            <a:off x="912812" y="746125"/>
            <a:ext cx="4957762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20:notes"/>
          <p:cNvSpPr txBox="1"/>
          <p:nvPr>
            <p:ph idx="1" type="body"/>
          </p:nvPr>
        </p:nvSpPr>
        <p:spPr>
          <a:xfrm>
            <a:off x="904875" y="4711700"/>
            <a:ext cx="4972050" cy="4460875"/>
          </a:xfrm>
          <a:prstGeom prst="rect">
            <a:avLst/>
          </a:prstGeom>
        </p:spPr>
        <p:txBody>
          <a:bodyPr anchorCtr="0" anchor="t" bIns="46650" lIns="93300" spcFirstLastPara="1" rIns="93300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20:notes"/>
          <p:cNvSpPr/>
          <p:nvPr>
            <p:ph idx="2" type="sldImg"/>
          </p:nvPr>
        </p:nvSpPr>
        <p:spPr>
          <a:xfrm>
            <a:off x="912812" y="746125"/>
            <a:ext cx="4957762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21:notes"/>
          <p:cNvSpPr txBox="1"/>
          <p:nvPr>
            <p:ph idx="1" type="body"/>
          </p:nvPr>
        </p:nvSpPr>
        <p:spPr>
          <a:xfrm>
            <a:off x="904875" y="4711700"/>
            <a:ext cx="4972050" cy="4460875"/>
          </a:xfrm>
          <a:prstGeom prst="rect">
            <a:avLst/>
          </a:prstGeom>
        </p:spPr>
        <p:txBody>
          <a:bodyPr anchorCtr="0" anchor="t" bIns="46650" lIns="93300" spcFirstLastPara="1" rIns="93300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6" name="Google Shape;336;p21:notes"/>
          <p:cNvSpPr/>
          <p:nvPr>
            <p:ph idx="2" type="sldImg"/>
          </p:nvPr>
        </p:nvSpPr>
        <p:spPr>
          <a:xfrm>
            <a:off x="912812" y="746125"/>
            <a:ext cx="4957762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p22:notes"/>
          <p:cNvSpPr txBox="1"/>
          <p:nvPr>
            <p:ph idx="1" type="body"/>
          </p:nvPr>
        </p:nvSpPr>
        <p:spPr>
          <a:xfrm>
            <a:off x="904875" y="4711700"/>
            <a:ext cx="4972050" cy="4460875"/>
          </a:xfrm>
          <a:prstGeom prst="rect">
            <a:avLst/>
          </a:prstGeom>
        </p:spPr>
        <p:txBody>
          <a:bodyPr anchorCtr="0" anchor="t" bIns="46650" lIns="93300" spcFirstLastPara="1" rIns="93300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6" name="Google Shape;396;p22:notes"/>
          <p:cNvSpPr/>
          <p:nvPr>
            <p:ph idx="2" type="sldImg"/>
          </p:nvPr>
        </p:nvSpPr>
        <p:spPr>
          <a:xfrm>
            <a:off x="912812" y="746125"/>
            <a:ext cx="4957762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904875" y="4711700"/>
            <a:ext cx="4972050" cy="4460875"/>
          </a:xfrm>
          <a:prstGeom prst="rect">
            <a:avLst/>
          </a:prstGeom>
        </p:spPr>
        <p:txBody>
          <a:bodyPr anchorCtr="0" anchor="t" bIns="46650" lIns="93300" spcFirstLastPara="1" rIns="93300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912812" y="746125"/>
            <a:ext cx="4957762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 txBox="1"/>
          <p:nvPr>
            <p:ph idx="1" type="body"/>
          </p:nvPr>
        </p:nvSpPr>
        <p:spPr>
          <a:xfrm>
            <a:off x="904875" y="4711700"/>
            <a:ext cx="4972050" cy="4460875"/>
          </a:xfrm>
          <a:prstGeom prst="rect">
            <a:avLst/>
          </a:prstGeom>
        </p:spPr>
        <p:txBody>
          <a:bodyPr anchorCtr="0" anchor="t" bIns="46650" lIns="93300" spcFirstLastPara="1" rIns="93300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3:notes"/>
          <p:cNvSpPr/>
          <p:nvPr>
            <p:ph idx="2" type="sldImg"/>
          </p:nvPr>
        </p:nvSpPr>
        <p:spPr>
          <a:xfrm>
            <a:off x="912812" y="746125"/>
            <a:ext cx="4957762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4:notes"/>
          <p:cNvSpPr txBox="1"/>
          <p:nvPr>
            <p:ph idx="1" type="body"/>
          </p:nvPr>
        </p:nvSpPr>
        <p:spPr>
          <a:xfrm>
            <a:off x="904875" y="4711700"/>
            <a:ext cx="4972050" cy="4460875"/>
          </a:xfrm>
          <a:prstGeom prst="rect">
            <a:avLst/>
          </a:prstGeom>
        </p:spPr>
        <p:txBody>
          <a:bodyPr anchorCtr="0" anchor="t" bIns="46650" lIns="93300" spcFirstLastPara="1" rIns="93300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4:notes"/>
          <p:cNvSpPr/>
          <p:nvPr>
            <p:ph idx="2" type="sldImg"/>
          </p:nvPr>
        </p:nvSpPr>
        <p:spPr>
          <a:xfrm>
            <a:off x="912812" y="746125"/>
            <a:ext cx="4957762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5:notes"/>
          <p:cNvSpPr txBox="1"/>
          <p:nvPr>
            <p:ph idx="1" type="body"/>
          </p:nvPr>
        </p:nvSpPr>
        <p:spPr>
          <a:xfrm>
            <a:off x="904875" y="4711700"/>
            <a:ext cx="4972050" cy="4460875"/>
          </a:xfrm>
          <a:prstGeom prst="rect">
            <a:avLst/>
          </a:prstGeom>
        </p:spPr>
        <p:txBody>
          <a:bodyPr anchorCtr="0" anchor="t" bIns="46650" lIns="93300" spcFirstLastPara="1" rIns="93300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5:notes"/>
          <p:cNvSpPr/>
          <p:nvPr>
            <p:ph idx="2" type="sldImg"/>
          </p:nvPr>
        </p:nvSpPr>
        <p:spPr>
          <a:xfrm>
            <a:off x="912812" y="746125"/>
            <a:ext cx="4957762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6:notes"/>
          <p:cNvSpPr txBox="1"/>
          <p:nvPr>
            <p:ph idx="1" type="body"/>
          </p:nvPr>
        </p:nvSpPr>
        <p:spPr>
          <a:xfrm>
            <a:off x="904875" y="4711700"/>
            <a:ext cx="4972050" cy="4460875"/>
          </a:xfrm>
          <a:prstGeom prst="rect">
            <a:avLst/>
          </a:prstGeom>
        </p:spPr>
        <p:txBody>
          <a:bodyPr anchorCtr="0" anchor="t" bIns="46650" lIns="93300" spcFirstLastPara="1" rIns="93300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6:notes"/>
          <p:cNvSpPr/>
          <p:nvPr>
            <p:ph idx="2" type="sldImg"/>
          </p:nvPr>
        </p:nvSpPr>
        <p:spPr>
          <a:xfrm>
            <a:off x="912812" y="746125"/>
            <a:ext cx="4957762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7:notes"/>
          <p:cNvSpPr txBox="1"/>
          <p:nvPr>
            <p:ph idx="1" type="body"/>
          </p:nvPr>
        </p:nvSpPr>
        <p:spPr>
          <a:xfrm>
            <a:off x="904875" y="4711700"/>
            <a:ext cx="4972050" cy="4460875"/>
          </a:xfrm>
          <a:prstGeom prst="rect">
            <a:avLst/>
          </a:prstGeom>
        </p:spPr>
        <p:txBody>
          <a:bodyPr anchorCtr="0" anchor="t" bIns="46650" lIns="93300" spcFirstLastPara="1" rIns="93300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7:notes"/>
          <p:cNvSpPr/>
          <p:nvPr>
            <p:ph idx="2" type="sldImg"/>
          </p:nvPr>
        </p:nvSpPr>
        <p:spPr>
          <a:xfrm>
            <a:off x="912812" y="746125"/>
            <a:ext cx="4957762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8:notes"/>
          <p:cNvSpPr txBox="1"/>
          <p:nvPr>
            <p:ph idx="1" type="body"/>
          </p:nvPr>
        </p:nvSpPr>
        <p:spPr>
          <a:xfrm>
            <a:off x="904875" y="4711700"/>
            <a:ext cx="4972050" cy="4460875"/>
          </a:xfrm>
          <a:prstGeom prst="rect">
            <a:avLst/>
          </a:prstGeom>
        </p:spPr>
        <p:txBody>
          <a:bodyPr anchorCtr="0" anchor="t" bIns="46650" lIns="93300" spcFirstLastPara="1" rIns="93300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8:notes"/>
          <p:cNvSpPr/>
          <p:nvPr>
            <p:ph idx="2" type="sldImg"/>
          </p:nvPr>
        </p:nvSpPr>
        <p:spPr>
          <a:xfrm>
            <a:off x="912812" y="746125"/>
            <a:ext cx="4957762" cy="3717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4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4"/>
          <p:cNvSpPr txBox="1"/>
          <p:nvPr>
            <p:ph idx="1" type="body"/>
          </p:nvPr>
        </p:nvSpPr>
        <p:spPr>
          <a:xfrm>
            <a:off x="457200" y="1935162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3" name="Google Shape;23;p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45C7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24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45C7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4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5"/>
          <p:cNvSpPr txBox="1"/>
          <p:nvPr>
            <p:ph type="title"/>
          </p:nvPr>
        </p:nvSpPr>
        <p:spPr>
          <a:xfrm rot="5400000">
            <a:off x="5052219" y="2491582"/>
            <a:ext cx="5211763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25"/>
          <p:cNvSpPr txBox="1"/>
          <p:nvPr>
            <p:ph idx="1" type="body"/>
          </p:nvPr>
        </p:nvSpPr>
        <p:spPr>
          <a:xfrm rot="5400000">
            <a:off x="861219" y="510382"/>
            <a:ext cx="5211763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9" name="Google Shape;29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45C7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25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45C7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5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6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26"/>
          <p:cNvSpPr txBox="1"/>
          <p:nvPr>
            <p:ph idx="1" type="body"/>
          </p:nvPr>
        </p:nvSpPr>
        <p:spPr>
          <a:xfrm rot="5400000">
            <a:off x="2377281" y="15081"/>
            <a:ext cx="4389437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2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45C7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26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45C7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26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7"/>
          <p:cNvSpPr txBox="1"/>
          <p:nvPr>
            <p:ph type="title"/>
          </p:nvPr>
        </p:nvSpPr>
        <p:spPr>
          <a:xfrm>
            <a:off x="685800" y="514352"/>
            <a:ext cx="2743200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Calibri"/>
              <a:buNone/>
              <a:defRPr b="0" sz="26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27"/>
          <p:cNvSpPr txBox="1"/>
          <p:nvPr>
            <p:ph idx="1" type="body"/>
          </p:nvPr>
        </p:nvSpPr>
        <p:spPr>
          <a:xfrm>
            <a:off x="685800" y="1676400"/>
            <a:ext cx="27432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75" spcFirstLastPara="1" rIns="1827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133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02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7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27"/>
          <p:cNvSpPr txBox="1"/>
          <p:nvPr>
            <p:ph idx="2" type="body"/>
          </p:nvPr>
        </p:nvSpPr>
        <p:spPr>
          <a:xfrm>
            <a:off x="3575050" y="1676400"/>
            <a:ext cx="511175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>
            <a:lvl1pPr indent="-397510" lvl="0" marL="457200" algn="l">
              <a:spcBef>
                <a:spcPts val="560"/>
              </a:spcBef>
              <a:spcAft>
                <a:spcPts val="0"/>
              </a:spcAft>
              <a:buSzPts val="2660"/>
              <a:buChar char="⚫"/>
              <a:defRPr sz="2800"/>
            </a:lvl1pPr>
            <a:lvl2pPr indent="-368935" lvl="1" marL="914400" algn="l">
              <a:spcBef>
                <a:spcPts val="520"/>
              </a:spcBef>
              <a:spcAft>
                <a:spcPts val="0"/>
              </a:spcAft>
              <a:buSzPts val="2210"/>
              <a:buChar char="⚫"/>
              <a:defRPr sz="2600"/>
            </a:lvl2pPr>
            <a:lvl3pPr indent="-335280" lvl="2" marL="1371600" algn="l">
              <a:spcBef>
                <a:spcPts val="480"/>
              </a:spcBef>
              <a:spcAft>
                <a:spcPts val="0"/>
              </a:spcAft>
              <a:buSzPts val="1680"/>
              <a:buChar char="⚫"/>
              <a:defRPr sz="2400"/>
            </a:lvl3pPr>
            <a:lvl4pPr indent="-311150" lvl="3" marL="1828800" algn="l">
              <a:spcBef>
                <a:spcPts val="400"/>
              </a:spcBef>
              <a:spcAft>
                <a:spcPts val="0"/>
              </a:spcAft>
              <a:buSzPts val="1300"/>
              <a:buChar char="⚫"/>
              <a:defRPr sz="20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2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45C7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7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45C7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27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45C7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8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45C7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8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9"/>
          <p:cNvSpPr txBox="1"/>
          <p:nvPr>
            <p:ph type="title"/>
          </p:nvPr>
        </p:nvSpPr>
        <p:spPr>
          <a:xfrm>
            <a:off x="457200" y="704088"/>
            <a:ext cx="8305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b="0"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45C7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9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45C7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9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0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0"/>
          <p:cNvSpPr txBox="1"/>
          <p:nvPr>
            <p:ph idx="1" type="body"/>
          </p:nvPr>
        </p:nvSpPr>
        <p:spPr>
          <a:xfrm>
            <a:off x="457200" y="1855248"/>
            <a:ext cx="4040188" cy="65935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28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7" name="Google Shape;57;p30"/>
          <p:cNvSpPr txBox="1"/>
          <p:nvPr>
            <p:ph idx="2" type="body"/>
          </p:nvPr>
        </p:nvSpPr>
        <p:spPr>
          <a:xfrm>
            <a:off x="4645025" y="1859757"/>
            <a:ext cx="4041775" cy="65484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28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8" name="Google Shape;58;p30"/>
          <p:cNvSpPr txBox="1"/>
          <p:nvPr>
            <p:ph idx="3" type="body"/>
          </p:nvPr>
        </p:nvSpPr>
        <p:spPr>
          <a:xfrm>
            <a:off x="457200" y="2514600"/>
            <a:ext cx="4040188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>
            <a:lvl1pPr indent="-361315" lvl="0" marL="457200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4639" lvl="3" marL="18288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indent="-294639" lvl="4" marL="22860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9" name="Google Shape;59;p30"/>
          <p:cNvSpPr txBox="1"/>
          <p:nvPr>
            <p:ph idx="4" type="body"/>
          </p:nvPr>
        </p:nvSpPr>
        <p:spPr>
          <a:xfrm>
            <a:off x="4645025" y="2514600"/>
            <a:ext cx="4041775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>
            <a:lvl1pPr indent="-361315" lvl="0" marL="457200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4639" lvl="3" marL="18288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indent="-294639" lvl="4" marL="22860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0" name="Google Shape;60;p3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45C7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30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45C7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30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31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31"/>
          <p:cNvSpPr txBox="1"/>
          <p:nvPr>
            <p:ph idx="1" type="body"/>
          </p:nvPr>
        </p:nvSpPr>
        <p:spPr>
          <a:xfrm>
            <a:off x="457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5445" lvl="0" marL="457200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indent="-317500" lvl="2" marL="13716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6" name="Google Shape;66;p31"/>
          <p:cNvSpPr txBox="1"/>
          <p:nvPr>
            <p:ph idx="2" type="body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5445" lvl="0" marL="457200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indent="-317500" lvl="2" marL="13716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7" name="Google Shape;67;p3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45C7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31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45C7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31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10" Type="http://schemas.openxmlformats.org/officeDocument/2006/relationships/theme" Target="../theme/theme2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3"/>
          <p:cNvSpPr/>
          <p:nvPr/>
        </p:nvSpPr>
        <p:spPr>
          <a:xfrm>
            <a:off x="-9525" y="-7937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F">
                  <a:alpha val="44705"/>
                </a:srgbClr>
              </a:gs>
              <a:gs pos="100000">
                <a:srgbClr val="00EBF8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" name="Google Shape;11;p23"/>
          <p:cNvSpPr/>
          <p:nvPr/>
        </p:nvSpPr>
        <p:spPr>
          <a:xfrm>
            <a:off x="4381500" y="-7937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DB6"/>
              </a:gs>
              <a:gs pos="80000">
                <a:srgbClr val="009BE5"/>
              </a:gs>
              <a:gs pos="100000">
                <a:srgbClr val="009BE5"/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" name="Google Shape;12;p23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3"/>
          <p:cNvSpPr txBox="1"/>
          <p:nvPr>
            <p:ph idx="1" type="body"/>
          </p:nvPr>
        </p:nvSpPr>
        <p:spPr>
          <a:xfrm>
            <a:off x="457200" y="1935162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0BD0D9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10CF9B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4" name="Google Shape;14;p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5" name="Google Shape;15;p23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6" name="Google Shape;16;p23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  <a:defRPr b="0" i="0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7" name="Google Shape;17;p23"/>
          <p:cNvGrpSpPr/>
          <p:nvPr/>
        </p:nvGrpSpPr>
        <p:grpSpPr>
          <a:xfrm>
            <a:off x="-29327" y="-14808"/>
            <a:ext cx="9198219" cy="1083716"/>
            <a:chOff x="-29322" y="-1971"/>
            <a:chExt cx="9198255" cy="1086266"/>
          </a:xfrm>
        </p:grpSpPr>
        <p:sp>
          <p:nvSpPr>
            <p:cNvPr id="18" name="Google Shape;18;p23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Times New Roman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9" name="Google Shape;19;p23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Times New Roman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f75fea4614_0_7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             Finite Automata</a:t>
            </a:r>
            <a:endParaRPr/>
          </a:p>
        </p:txBody>
      </p:sp>
      <p:sp>
        <p:nvSpPr>
          <p:cNvPr id="76" name="Google Shape;76;g2f75fea4614_0_7"/>
          <p:cNvSpPr txBox="1"/>
          <p:nvPr>
            <p:ph idx="1" type="body"/>
          </p:nvPr>
        </p:nvSpPr>
        <p:spPr>
          <a:xfrm>
            <a:off x="457200" y="2379026"/>
            <a:ext cx="8229600" cy="3945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                                      Sadia Jannat Mitu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                                  Lecturer, Dept. of CSE</a:t>
            </a:r>
            <a:endParaRPr/>
          </a:p>
        </p:txBody>
      </p:sp>
      <p:sp>
        <p:nvSpPr>
          <p:cNvPr id="77" name="Google Shape;77;g2f75fea4614_0_7"/>
          <p:cNvSpPr txBox="1"/>
          <p:nvPr>
            <p:ph idx="12" type="sldNum"/>
          </p:nvPr>
        </p:nvSpPr>
        <p:spPr>
          <a:xfrm>
            <a:off x="7924800" y="6356350"/>
            <a:ext cx="762000" cy="3651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9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0" i="0" lang="en-US" sz="50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Strings</a:t>
            </a:r>
            <a:endParaRPr/>
          </a:p>
        </p:txBody>
      </p:sp>
      <p:sp>
        <p:nvSpPr>
          <p:cNvPr id="178" name="Google Shape;178;p9"/>
          <p:cNvSpPr txBox="1"/>
          <p:nvPr>
            <p:ph idx="1" type="body"/>
          </p:nvPr>
        </p:nvSpPr>
        <p:spPr>
          <a:xfrm>
            <a:off x="685800" y="1700212"/>
            <a:ext cx="7772400" cy="4537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1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Empty string</a:t>
            </a: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: ε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1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Length</a:t>
            </a: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of string: |0010| = 4, |aa| = 2, |ε|=0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1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Prefix</a:t>
            </a: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of string: </a:t>
            </a:r>
            <a:r>
              <a:rPr b="0" i="0" lang="en-US" sz="2600" u="sng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aa</a:t>
            </a: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abc, </a:t>
            </a:r>
            <a:r>
              <a:rPr b="0" i="0" lang="en-US" sz="2600" u="sng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aaab</a:t>
            </a: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c, </a:t>
            </a:r>
            <a:r>
              <a:rPr b="0" i="0" lang="en-US" sz="2600" u="sng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aaabc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1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Proper prefix</a:t>
            </a: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of string: </a:t>
            </a:r>
            <a:r>
              <a:rPr b="0" i="0" lang="en-US" sz="2600" u="sng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aa</a:t>
            </a: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abc, </a:t>
            </a:r>
            <a:r>
              <a:rPr b="0" i="0" lang="en-US" sz="2600" u="sng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aaab</a:t>
            </a: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c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1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Suffix</a:t>
            </a: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of string: aaa</a:t>
            </a:r>
            <a:r>
              <a:rPr b="0" i="0" lang="en-US" sz="2600" u="sng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bc</a:t>
            </a: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, aa</a:t>
            </a:r>
            <a:r>
              <a:rPr b="0" i="0" lang="en-US" sz="2600" u="sng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abc</a:t>
            </a: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, </a:t>
            </a:r>
            <a:r>
              <a:rPr b="0" i="0" lang="en-US" sz="2600" u="sng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aaabc</a:t>
            </a:r>
            <a:endParaRPr b="0" i="0" sz="2600" u="non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-273050" lvl="0" marL="2730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1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Proper suffix</a:t>
            </a: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of string: aaa</a:t>
            </a:r>
            <a:r>
              <a:rPr b="0" i="0" lang="en-US" sz="2600" u="sng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bc</a:t>
            </a: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, aa</a:t>
            </a:r>
            <a:r>
              <a:rPr b="0" i="0" lang="en-US" sz="2600" u="sng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abc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1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Substring</a:t>
            </a: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of string: aa</a:t>
            </a:r>
            <a:r>
              <a:rPr b="0" i="0" lang="en-US" sz="2600" u="sng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ab</a:t>
            </a: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c, </a:t>
            </a:r>
            <a:r>
              <a:rPr b="0" i="0" lang="en-US" sz="2600" u="sng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aaa</a:t>
            </a: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bc, aaab</a:t>
            </a:r>
            <a:r>
              <a:rPr b="0" i="0" lang="en-US" sz="2600" u="sng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c</a:t>
            </a:r>
            <a:endParaRPr b="0" i="0" sz="2600" u="non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-116204" lvl="0" marL="273050" marR="0" rtl="0" algn="l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None/>
            </a:pPr>
            <a:r>
              <a:t/>
            </a:r>
            <a:endParaRPr b="0" i="0" sz="2600" u="non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79" name="Google Shape;179;p9"/>
          <p:cNvSpPr txBox="1"/>
          <p:nvPr/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</a:pPr>
            <a:r>
              <a:rPr b="0" i="0" lang="en-US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Formal Languages and Automata Theory</a:t>
            </a:r>
            <a:endParaRPr/>
          </a:p>
        </p:txBody>
      </p:sp>
      <p:sp>
        <p:nvSpPr>
          <p:cNvPr id="180" name="Google Shape;180;p9"/>
          <p:cNvSpPr txBox="1"/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8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0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0" i="0" lang="en-US" sz="50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Strings</a:t>
            </a:r>
            <a:endParaRPr/>
          </a:p>
        </p:txBody>
      </p:sp>
      <p:sp>
        <p:nvSpPr>
          <p:cNvPr id="186" name="Google Shape;186;p10"/>
          <p:cNvSpPr txBox="1"/>
          <p:nvPr>
            <p:ph idx="1" type="body"/>
          </p:nvPr>
        </p:nvSpPr>
        <p:spPr>
          <a:xfrm>
            <a:off x="609600" y="1828800"/>
            <a:ext cx="8382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1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Concatenation</a:t>
            </a: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: ω=abd, α=ce, ωα=abdce</a:t>
            </a:r>
            <a:endParaRPr b="0" i="0" sz="2800" u="non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-273050" lvl="0" marL="2730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1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Exponentiation</a:t>
            </a: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: ω=abd, ω</a:t>
            </a:r>
            <a:r>
              <a:rPr b="0" baseline="3000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3</a:t>
            </a: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=abdabdabd, ω</a:t>
            </a:r>
            <a:r>
              <a:rPr b="0" baseline="3000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0</a:t>
            </a: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=ε</a:t>
            </a:r>
            <a:endParaRPr b="0" i="0" sz="2800" u="non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-273050" lvl="0" marL="2730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1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Reversal</a:t>
            </a: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: ω=abd, ω</a:t>
            </a:r>
            <a:r>
              <a:rPr b="0" baseline="3000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R </a:t>
            </a: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= dba</a:t>
            </a:r>
            <a:endParaRPr b="0" i="0" sz="2800" u="non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-273050" lvl="0" marL="2730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1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Σ</a:t>
            </a:r>
            <a:r>
              <a:rPr b="1" baseline="3000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k</a:t>
            </a: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= set of all k-length strings formed by the symbols in Σ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●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e.g., Σ={a,b}, Σ</a:t>
            </a:r>
            <a:r>
              <a:rPr b="0" baseline="3000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2</a:t>
            </a: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={ab, ba, aa, bb}, Σ</a:t>
            </a:r>
            <a:r>
              <a:rPr b="0" baseline="3000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0</a:t>
            </a: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={ε}</a:t>
            </a:r>
            <a:endParaRPr b="0" i="0" sz="1000" u="non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-212725" lvl="0" marL="273050" marR="0" rtl="0" algn="l">
              <a:spcBef>
                <a:spcPts val="200"/>
              </a:spcBef>
              <a:spcAft>
                <a:spcPts val="0"/>
              </a:spcAft>
              <a:buClr>
                <a:srgbClr val="0BD0D9"/>
              </a:buClr>
              <a:buSzPts val="950"/>
              <a:buFont typeface="Noto Sans Symbols"/>
              <a:buNone/>
            </a:pPr>
            <a:r>
              <a:t/>
            </a:r>
            <a:endParaRPr b="0" i="0" sz="1000" u="non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87" name="Google Shape;187;p10"/>
          <p:cNvSpPr txBox="1"/>
          <p:nvPr/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</a:pPr>
            <a:r>
              <a:rPr b="0" i="0" lang="en-US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Formal Languages and Automata Theory</a:t>
            </a:r>
            <a:endParaRPr/>
          </a:p>
        </p:txBody>
      </p:sp>
      <p:sp>
        <p:nvSpPr>
          <p:cNvPr id="188" name="Google Shape;188;p10"/>
          <p:cNvSpPr txBox="1"/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1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0" i="0" lang="en-US" sz="50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Strings</a:t>
            </a:r>
            <a:endParaRPr/>
          </a:p>
        </p:txBody>
      </p:sp>
      <p:sp>
        <p:nvSpPr>
          <p:cNvPr id="194" name="Google Shape;194;p11"/>
          <p:cNvSpPr txBox="1"/>
          <p:nvPr>
            <p:ph idx="1" type="body"/>
          </p:nvPr>
        </p:nvSpPr>
        <p:spPr>
          <a:xfrm>
            <a:off x="685800" y="1981200"/>
            <a:ext cx="82296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1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Kleene Closure</a:t>
            </a: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Σ</a:t>
            </a:r>
            <a:r>
              <a:rPr b="0" baseline="3000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* </a:t>
            </a: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= Σ</a:t>
            </a:r>
            <a:r>
              <a:rPr b="0" baseline="3000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0</a:t>
            </a: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∪Σ</a:t>
            </a:r>
            <a:r>
              <a:rPr b="0" baseline="3000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1</a:t>
            </a: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∪Σ</a:t>
            </a:r>
            <a:r>
              <a:rPr b="0" baseline="3000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2</a:t>
            </a: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∪… = ∪</a:t>
            </a:r>
            <a:r>
              <a:rPr b="0" baseline="-2500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k≥0 </a:t>
            </a: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Σ</a:t>
            </a:r>
            <a:r>
              <a:rPr b="0" baseline="3000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k</a:t>
            </a:r>
            <a:endParaRPr b="0" i="0" sz="2600" u="non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-273050" lvl="0" marL="2730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None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	e.g., Σ={a, b}, Σ</a:t>
            </a:r>
            <a:r>
              <a:rPr b="0" baseline="3000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*</a:t>
            </a: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= {ε, a, b, ab, aa, ba, bb, aaa, aab, abb, … } is the set of all strings formed by a’s and b’s.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Σ</a:t>
            </a:r>
            <a:r>
              <a:rPr b="0" baseline="3000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+ </a:t>
            </a: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= Σ</a:t>
            </a:r>
            <a:r>
              <a:rPr b="0" baseline="3000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1</a:t>
            </a: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∪Σ</a:t>
            </a:r>
            <a:r>
              <a:rPr b="0" baseline="3000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2</a:t>
            </a: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∪Σ</a:t>
            </a:r>
            <a:r>
              <a:rPr b="0" baseline="3000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3</a:t>
            </a: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∪… = ∪</a:t>
            </a:r>
            <a:r>
              <a:rPr b="0" baseline="-2500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k&gt;0 </a:t>
            </a: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Σ</a:t>
            </a:r>
            <a:r>
              <a:rPr b="0" baseline="3000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k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●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i.e., Σ</a:t>
            </a:r>
            <a:r>
              <a:rPr b="0" baseline="3000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* </a:t>
            </a: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without the empty string.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None/>
            </a:pPr>
            <a:r>
              <a:t/>
            </a:r>
            <a:endParaRPr b="0" i="0" sz="2600" u="non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-116204" lvl="0" marL="273050" marR="0" rtl="0" algn="l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None/>
            </a:pPr>
            <a:r>
              <a:t/>
            </a:r>
            <a:endParaRPr b="0" i="0" sz="2600" u="non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95" name="Google Shape;195;p11"/>
          <p:cNvSpPr txBox="1"/>
          <p:nvPr/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</a:pPr>
            <a:r>
              <a:rPr b="0" i="0" lang="en-US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Formal Languages and Automata Theory</a:t>
            </a:r>
            <a:endParaRPr/>
          </a:p>
        </p:txBody>
      </p:sp>
      <p:sp>
        <p:nvSpPr>
          <p:cNvPr id="196" name="Google Shape;196;p11"/>
          <p:cNvSpPr txBox="1"/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2"/>
          <p:cNvSpPr txBox="1"/>
          <p:nvPr>
            <p:ph type="title"/>
          </p:nvPr>
        </p:nvSpPr>
        <p:spPr>
          <a:xfrm>
            <a:off x="685800" y="4572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0" i="0" lang="en-US" sz="50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Languages</a:t>
            </a:r>
            <a:endParaRPr/>
          </a:p>
        </p:txBody>
      </p:sp>
      <p:sp>
        <p:nvSpPr>
          <p:cNvPr id="202" name="Google Shape;202;p12"/>
          <p:cNvSpPr txBox="1"/>
          <p:nvPr>
            <p:ph idx="1" type="body"/>
          </p:nvPr>
        </p:nvSpPr>
        <p:spPr>
          <a:xfrm>
            <a:off x="533400" y="1524000"/>
            <a:ext cx="82296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A language is a set of strings over an alphabet.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Examples: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Σ={(, )}, L</a:t>
            </a:r>
            <a:r>
              <a:rPr b="0" baseline="-2500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1</a:t>
            </a: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={(), )(, (())} is a language over Σ. The set L</a:t>
            </a:r>
            <a:r>
              <a:rPr b="0" baseline="-2500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2</a:t>
            </a: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of all strings with balanced left and right parentheses is also a language over Σ.</a:t>
            </a:r>
            <a:endParaRPr b="0" i="0" sz="2400" u="none" cap="none" strike="noStrik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Σ={a, b, c, … , z}, the set L of all legal English words is a language over Σ.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The set {ε} is a language over any alphabet.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What is the difference between φ and {ε}?</a:t>
            </a:r>
            <a:endParaRPr/>
          </a:p>
        </p:txBody>
      </p:sp>
      <p:sp>
        <p:nvSpPr>
          <p:cNvPr id="203" name="Google Shape;203;p12"/>
          <p:cNvSpPr txBox="1"/>
          <p:nvPr/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</a:pPr>
            <a:r>
              <a:rPr b="0" i="0" lang="en-US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Formal Languages and Automata Theory</a:t>
            </a:r>
            <a:endParaRPr/>
          </a:p>
        </p:txBody>
      </p:sp>
      <p:sp>
        <p:nvSpPr>
          <p:cNvPr id="204" name="Google Shape;204;p12"/>
          <p:cNvSpPr txBox="1"/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3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0" i="0" lang="en-US" sz="50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Languages</a:t>
            </a:r>
            <a:endParaRPr/>
          </a:p>
        </p:txBody>
      </p:sp>
      <p:sp>
        <p:nvSpPr>
          <p:cNvPr id="210" name="Google Shape;210;p13"/>
          <p:cNvSpPr txBox="1"/>
          <p:nvPr>
            <p:ph idx="1" type="body"/>
          </p:nvPr>
        </p:nvSpPr>
        <p:spPr>
          <a:xfrm>
            <a:off x="685800" y="1981200"/>
            <a:ext cx="79248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Other Examples: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Σ={0, 1}, L={0</a:t>
            </a:r>
            <a:r>
              <a:rPr b="0" baseline="3000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n</a:t>
            </a: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1</a:t>
            </a:r>
            <a:r>
              <a:rPr b="0" baseline="3000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n</a:t>
            </a: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| n≥1} is a language over Σ consisting of the strings {01, 0011, 000111, … }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Σ={0, 1}, L = {0</a:t>
            </a:r>
            <a:r>
              <a:rPr b="0" baseline="3000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i</a:t>
            </a: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1</a:t>
            </a:r>
            <a:r>
              <a:rPr b="0" baseline="3000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j</a:t>
            </a: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| j≥i≥0} is a language over Σ consisting of the strings with some 0’s (possibly none) followed by at least as many 1’s.</a:t>
            </a:r>
            <a:endParaRPr b="0" i="0" sz="2400" u="none" cap="none" strike="noStrik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-128270" lvl="0" marL="273050" marR="0" rtl="0" algn="l"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ts val="228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11" name="Google Shape;211;p13"/>
          <p:cNvSpPr txBox="1"/>
          <p:nvPr/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</a:pPr>
            <a:r>
              <a:rPr b="0" i="0" lang="en-US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Formal Languages and Automata Theory</a:t>
            </a:r>
            <a:endParaRPr/>
          </a:p>
        </p:txBody>
      </p:sp>
      <p:sp>
        <p:nvSpPr>
          <p:cNvPr id="212" name="Google Shape;212;p13"/>
          <p:cNvSpPr txBox="1"/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4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0" i="0" lang="en-US" sz="50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Problems</a:t>
            </a:r>
            <a:endParaRPr/>
          </a:p>
        </p:txBody>
      </p:sp>
      <p:sp>
        <p:nvSpPr>
          <p:cNvPr id="218" name="Google Shape;218;p14"/>
          <p:cNvSpPr txBox="1"/>
          <p:nvPr>
            <p:ph idx="1" type="body"/>
          </p:nvPr>
        </p:nvSpPr>
        <p:spPr>
          <a:xfrm>
            <a:off x="457200" y="1935162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In automata theory, a problem is to decide whether a given string is a member of some particular language.</a:t>
            </a:r>
            <a:endParaRPr/>
          </a:p>
          <a:p>
            <a:pPr indent="-116204" lvl="0" marL="2730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None/>
            </a:pPr>
            <a:r>
              <a:t/>
            </a:r>
            <a:endParaRPr b="0" i="0" sz="2600" u="non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-273050" lvl="0" marL="2730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This formulation is general enough to capture the difficulty levels of all problems.</a:t>
            </a:r>
            <a:endParaRPr/>
          </a:p>
        </p:txBody>
      </p:sp>
      <p:sp>
        <p:nvSpPr>
          <p:cNvPr id="219" name="Google Shape;219;p14"/>
          <p:cNvSpPr txBox="1"/>
          <p:nvPr/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</a:pPr>
            <a:r>
              <a:rPr b="0" i="0" lang="en-US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Formal Languages and Automata Theory</a:t>
            </a:r>
            <a:endParaRPr/>
          </a:p>
        </p:txBody>
      </p:sp>
      <p:sp>
        <p:nvSpPr>
          <p:cNvPr id="220" name="Google Shape;220;p14"/>
          <p:cNvSpPr txBox="1"/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5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Finite Automata</a:t>
            </a:r>
            <a:b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( or Finite State Machines)</a:t>
            </a:r>
            <a:endParaRPr/>
          </a:p>
        </p:txBody>
      </p:sp>
      <p:sp>
        <p:nvSpPr>
          <p:cNvPr id="226" name="Google Shape;226;p15"/>
          <p:cNvSpPr txBox="1"/>
          <p:nvPr>
            <p:ph idx="1" type="body"/>
          </p:nvPr>
        </p:nvSpPr>
        <p:spPr>
          <a:xfrm>
            <a:off x="685800" y="22098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This is the simplest kind of machine.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We will study 3 types of Finite Automata: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Deterministic Finite Automata (DFA)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Non-deterministic Finite Automata (NFA)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Finite Automata with ε-transitions (ε-NFA)</a:t>
            </a:r>
            <a:endParaRPr/>
          </a:p>
        </p:txBody>
      </p:sp>
      <p:sp>
        <p:nvSpPr>
          <p:cNvPr id="227" name="Google Shape;227;p15"/>
          <p:cNvSpPr txBox="1"/>
          <p:nvPr/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</a:pPr>
            <a:r>
              <a:rPr b="0" i="0" lang="en-US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Formal Languages and Automata Theory</a:t>
            </a:r>
            <a:endParaRPr/>
          </a:p>
        </p:txBody>
      </p:sp>
      <p:sp>
        <p:nvSpPr>
          <p:cNvPr id="228" name="Google Shape;228;p15"/>
          <p:cNvSpPr txBox="1"/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6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b="0" i="0" lang="en-US" sz="45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Deterministic Finite Automata (DFA)</a:t>
            </a:r>
            <a:endParaRPr/>
          </a:p>
        </p:txBody>
      </p:sp>
      <p:sp>
        <p:nvSpPr>
          <p:cNvPr id="234" name="Google Shape;234;p16"/>
          <p:cNvSpPr txBox="1"/>
          <p:nvPr>
            <p:ph idx="1" type="body"/>
          </p:nvPr>
        </p:nvSpPr>
        <p:spPr>
          <a:xfrm>
            <a:off x="457200" y="1935162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●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We have seen a simple example before:</a:t>
            </a:r>
            <a:endParaRPr/>
          </a:p>
          <a:p>
            <a:pPr indent="-116204" lvl="0" marL="273050" marR="0" rtl="0" algn="l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None/>
            </a:pPr>
            <a:r>
              <a:t/>
            </a:r>
            <a:endParaRPr b="0" i="0" sz="2600" u="non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35" name="Google Shape;235;p16"/>
          <p:cNvSpPr txBox="1"/>
          <p:nvPr/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</a:pPr>
            <a:r>
              <a:rPr b="0" i="0" lang="en-US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Formal Languages and Automata Theory</a:t>
            </a:r>
            <a:endParaRPr/>
          </a:p>
        </p:txBody>
      </p:sp>
      <p:sp>
        <p:nvSpPr>
          <p:cNvPr id="236" name="Google Shape;236;p16"/>
          <p:cNvSpPr txBox="1"/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237" name="Google Shape;237;p16"/>
          <p:cNvSpPr/>
          <p:nvPr/>
        </p:nvSpPr>
        <p:spPr>
          <a:xfrm>
            <a:off x="3429000" y="3352800"/>
            <a:ext cx="609600" cy="609600"/>
          </a:xfrm>
          <a:prstGeom prst="ellipse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8" name="Google Shape;238;p16"/>
          <p:cNvSpPr/>
          <p:nvPr/>
        </p:nvSpPr>
        <p:spPr>
          <a:xfrm>
            <a:off x="5181600" y="3276600"/>
            <a:ext cx="609600" cy="609600"/>
          </a:xfrm>
          <a:prstGeom prst="ellipse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9" name="Google Shape;239;p16"/>
          <p:cNvSpPr/>
          <p:nvPr/>
        </p:nvSpPr>
        <p:spPr>
          <a:xfrm>
            <a:off x="3962400" y="3111500"/>
            <a:ext cx="1295400" cy="317500"/>
          </a:xfrm>
          <a:custGeom>
            <a:rect b="b" l="l" r="r" t="t"/>
            <a:pathLst>
              <a:path extrusionOk="0" h="200" w="816">
                <a:moveTo>
                  <a:pt x="0" y="200"/>
                </a:moveTo>
                <a:cubicBezTo>
                  <a:pt x="124" y="108"/>
                  <a:pt x="248" y="16"/>
                  <a:pt x="384" y="8"/>
                </a:cubicBezTo>
                <a:cubicBezTo>
                  <a:pt x="520" y="0"/>
                  <a:pt x="668" y="76"/>
                  <a:pt x="816" y="152"/>
                </a:cubicBezTo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0" name="Google Shape;240;p16"/>
          <p:cNvSpPr/>
          <p:nvPr/>
        </p:nvSpPr>
        <p:spPr>
          <a:xfrm flipH="1" rot="10800000">
            <a:off x="4038600" y="3797300"/>
            <a:ext cx="1295400" cy="317500"/>
          </a:xfrm>
          <a:custGeom>
            <a:rect b="b" l="l" r="r" t="t"/>
            <a:pathLst>
              <a:path extrusionOk="0" h="200" w="816">
                <a:moveTo>
                  <a:pt x="0" y="200"/>
                </a:moveTo>
                <a:cubicBezTo>
                  <a:pt x="124" y="108"/>
                  <a:pt x="248" y="16"/>
                  <a:pt x="384" y="8"/>
                </a:cubicBezTo>
                <a:cubicBezTo>
                  <a:pt x="520" y="0"/>
                  <a:pt x="668" y="76"/>
                  <a:pt x="816" y="152"/>
                </a:cubicBezTo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241" name="Google Shape;241;p16"/>
          <p:cNvCxnSpPr/>
          <p:nvPr/>
        </p:nvCxnSpPr>
        <p:spPr>
          <a:xfrm>
            <a:off x="3048000" y="3657600"/>
            <a:ext cx="381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242" name="Google Shape;242;p16"/>
          <p:cNvSpPr txBox="1"/>
          <p:nvPr/>
        </p:nvSpPr>
        <p:spPr>
          <a:xfrm>
            <a:off x="3429000" y="3429000"/>
            <a:ext cx="5397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off</a:t>
            </a:r>
            <a:endParaRPr/>
          </a:p>
        </p:txBody>
      </p:sp>
      <p:sp>
        <p:nvSpPr>
          <p:cNvPr id="243" name="Google Shape;243;p16"/>
          <p:cNvSpPr txBox="1"/>
          <p:nvPr/>
        </p:nvSpPr>
        <p:spPr>
          <a:xfrm>
            <a:off x="5257800" y="3352800"/>
            <a:ext cx="4889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</a:t>
            </a:r>
            <a:endParaRPr/>
          </a:p>
        </p:txBody>
      </p:sp>
      <p:sp>
        <p:nvSpPr>
          <p:cNvPr id="244" name="Google Shape;244;p16"/>
          <p:cNvSpPr txBox="1"/>
          <p:nvPr/>
        </p:nvSpPr>
        <p:spPr>
          <a:xfrm>
            <a:off x="2362200" y="3429000"/>
            <a:ext cx="7080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start</a:t>
            </a:r>
            <a:endParaRPr/>
          </a:p>
        </p:txBody>
      </p:sp>
      <p:sp>
        <p:nvSpPr>
          <p:cNvPr id="245" name="Google Shape;245;p16"/>
          <p:cNvSpPr txBox="1"/>
          <p:nvPr/>
        </p:nvSpPr>
        <p:spPr>
          <a:xfrm>
            <a:off x="4495800" y="2743200"/>
            <a:ext cx="3365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/>
          </a:p>
        </p:txBody>
      </p:sp>
      <p:sp>
        <p:nvSpPr>
          <p:cNvPr id="246" name="Google Shape;246;p16"/>
          <p:cNvSpPr txBox="1"/>
          <p:nvPr/>
        </p:nvSpPr>
        <p:spPr>
          <a:xfrm>
            <a:off x="4540250" y="4038600"/>
            <a:ext cx="3365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/>
          </a:p>
        </p:txBody>
      </p:sp>
      <p:sp>
        <p:nvSpPr>
          <p:cNvPr id="247" name="Google Shape;247;p16"/>
          <p:cNvSpPr txBox="1"/>
          <p:nvPr/>
        </p:nvSpPr>
        <p:spPr>
          <a:xfrm>
            <a:off x="1371600" y="4495800"/>
            <a:ext cx="6570662" cy="137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There are some </a:t>
            </a:r>
            <a:r>
              <a:rPr b="0" i="0" lang="en-US" sz="28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states</a:t>
            </a: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and </a:t>
            </a:r>
            <a:r>
              <a:rPr b="0" i="0" lang="en-US" sz="28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transitions</a:t>
            </a: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(edges)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between the states. The edge labels tell when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 can move from one state to another.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17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0" i="0" lang="en-US" sz="50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Definition of DFA</a:t>
            </a:r>
            <a:endParaRPr/>
          </a:p>
        </p:txBody>
      </p:sp>
      <p:sp>
        <p:nvSpPr>
          <p:cNvPr id="253" name="Google Shape;253;p17"/>
          <p:cNvSpPr txBox="1"/>
          <p:nvPr>
            <p:ph idx="1" type="body"/>
          </p:nvPr>
        </p:nvSpPr>
        <p:spPr>
          <a:xfrm>
            <a:off x="685800" y="22098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●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A DFA is a 5-tuple (Q, Σ, δ, q</a:t>
            </a:r>
            <a:r>
              <a:rPr b="0" baseline="-2500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0</a:t>
            </a: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, F) where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Q is a finite set of </a:t>
            </a:r>
            <a:r>
              <a:rPr b="0" i="0" lang="en-US" sz="2400" u="sng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states</a:t>
            </a:r>
            <a:endParaRPr b="0" i="0" sz="2400" u="none" cap="none" strike="noStrik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Σ is a finite input </a:t>
            </a:r>
            <a:r>
              <a:rPr b="0" i="0" lang="en-US" sz="2400" u="sng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alphabet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δ is the </a:t>
            </a:r>
            <a:r>
              <a:rPr b="0" i="0" lang="en-US" sz="2400" u="sng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transition function</a:t>
            </a: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mapping Q × Σ to Q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q</a:t>
            </a:r>
            <a:r>
              <a:rPr b="0" baseline="-2500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0</a:t>
            </a: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in Q is the </a:t>
            </a:r>
            <a:r>
              <a:rPr b="0" i="0" lang="en-US" sz="2400" u="sng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initial state</a:t>
            </a: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(only one)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F ⊆ Q is a set of </a:t>
            </a:r>
            <a:r>
              <a:rPr b="0" i="0" lang="en-US" sz="2400" u="sng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final states</a:t>
            </a: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(zero or more)</a:t>
            </a:r>
            <a:endParaRPr/>
          </a:p>
        </p:txBody>
      </p:sp>
      <p:sp>
        <p:nvSpPr>
          <p:cNvPr id="254" name="Google Shape;254;p17"/>
          <p:cNvSpPr txBox="1"/>
          <p:nvPr/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</a:pPr>
            <a:r>
              <a:rPr b="0" i="0" lang="en-US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Formal Languages and Automata Theory</a:t>
            </a:r>
            <a:endParaRPr/>
          </a:p>
        </p:txBody>
      </p:sp>
      <p:sp>
        <p:nvSpPr>
          <p:cNvPr id="255" name="Google Shape;255;p17"/>
          <p:cNvSpPr txBox="1"/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8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0" i="0" lang="en-US" sz="50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Definition of DFA</a:t>
            </a:r>
            <a:endParaRPr/>
          </a:p>
        </p:txBody>
      </p:sp>
      <p:sp>
        <p:nvSpPr>
          <p:cNvPr id="261" name="Google Shape;261;p18"/>
          <p:cNvSpPr txBox="1"/>
          <p:nvPr>
            <p:ph idx="1" type="body"/>
          </p:nvPr>
        </p:nvSpPr>
        <p:spPr>
          <a:xfrm>
            <a:off x="685800" y="17526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●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For example:</a:t>
            </a:r>
            <a:endParaRPr/>
          </a:p>
          <a:p>
            <a:pPr indent="-116204" lvl="0" marL="273050" marR="0" rtl="0" algn="l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None/>
            </a:pPr>
            <a:r>
              <a:t/>
            </a:r>
            <a:endParaRPr b="0" i="0" sz="2600" u="non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62" name="Google Shape;262;p18"/>
          <p:cNvSpPr txBox="1"/>
          <p:nvPr/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</a:pPr>
            <a:r>
              <a:rPr b="0" i="0" lang="en-US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Formal Languages and Automata Theory</a:t>
            </a:r>
            <a:endParaRPr/>
          </a:p>
        </p:txBody>
      </p:sp>
      <p:sp>
        <p:nvSpPr>
          <p:cNvPr id="263" name="Google Shape;263;p18"/>
          <p:cNvSpPr txBox="1"/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264" name="Google Shape;264;p18"/>
          <p:cNvSpPr/>
          <p:nvPr/>
        </p:nvSpPr>
        <p:spPr>
          <a:xfrm>
            <a:off x="3429000" y="2743200"/>
            <a:ext cx="609600" cy="609600"/>
          </a:xfrm>
          <a:prstGeom prst="ellipse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5" name="Google Shape;265;p18"/>
          <p:cNvSpPr/>
          <p:nvPr/>
        </p:nvSpPr>
        <p:spPr>
          <a:xfrm>
            <a:off x="5181600" y="2667000"/>
            <a:ext cx="609600" cy="609600"/>
          </a:xfrm>
          <a:prstGeom prst="ellipse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6" name="Google Shape;266;p18"/>
          <p:cNvSpPr/>
          <p:nvPr/>
        </p:nvSpPr>
        <p:spPr>
          <a:xfrm>
            <a:off x="3962400" y="2501900"/>
            <a:ext cx="1295400" cy="317500"/>
          </a:xfrm>
          <a:custGeom>
            <a:rect b="b" l="l" r="r" t="t"/>
            <a:pathLst>
              <a:path extrusionOk="0" h="200" w="816">
                <a:moveTo>
                  <a:pt x="0" y="200"/>
                </a:moveTo>
                <a:cubicBezTo>
                  <a:pt x="124" y="108"/>
                  <a:pt x="248" y="16"/>
                  <a:pt x="384" y="8"/>
                </a:cubicBezTo>
                <a:cubicBezTo>
                  <a:pt x="520" y="0"/>
                  <a:pt x="668" y="76"/>
                  <a:pt x="816" y="152"/>
                </a:cubicBezTo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7" name="Google Shape;267;p18"/>
          <p:cNvSpPr/>
          <p:nvPr/>
        </p:nvSpPr>
        <p:spPr>
          <a:xfrm flipH="1" rot="10800000">
            <a:off x="4038600" y="3187700"/>
            <a:ext cx="1295400" cy="317500"/>
          </a:xfrm>
          <a:custGeom>
            <a:rect b="b" l="l" r="r" t="t"/>
            <a:pathLst>
              <a:path extrusionOk="0" h="200" w="816">
                <a:moveTo>
                  <a:pt x="0" y="200"/>
                </a:moveTo>
                <a:cubicBezTo>
                  <a:pt x="124" y="108"/>
                  <a:pt x="248" y="16"/>
                  <a:pt x="384" y="8"/>
                </a:cubicBezTo>
                <a:cubicBezTo>
                  <a:pt x="520" y="0"/>
                  <a:pt x="668" y="76"/>
                  <a:pt x="816" y="152"/>
                </a:cubicBezTo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268" name="Google Shape;268;p18"/>
          <p:cNvCxnSpPr/>
          <p:nvPr/>
        </p:nvCxnSpPr>
        <p:spPr>
          <a:xfrm>
            <a:off x="3048000" y="3048000"/>
            <a:ext cx="381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269" name="Google Shape;269;p18"/>
          <p:cNvSpPr txBox="1"/>
          <p:nvPr/>
        </p:nvSpPr>
        <p:spPr>
          <a:xfrm>
            <a:off x="3429000" y="2819400"/>
            <a:ext cx="5397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off</a:t>
            </a:r>
            <a:endParaRPr/>
          </a:p>
        </p:txBody>
      </p:sp>
      <p:sp>
        <p:nvSpPr>
          <p:cNvPr id="270" name="Google Shape;270;p18"/>
          <p:cNvSpPr txBox="1"/>
          <p:nvPr/>
        </p:nvSpPr>
        <p:spPr>
          <a:xfrm>
            <a:off x="5257800" y="2743200"/>
            <a:ext cx="4889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</a:t>
            </a:r>
            <a:endParaRPr/>
          </a:p>
        </p:txBody>
      </p:sp>
      <p:sp>
        <p:nvSpPr>
          <p:cNvPr id="271" name="Google Shape;271;p18"/>
          <p:cNvSpPr txBox="1"/>
          <p:nvPr/>
        </p:nvSpPr>
        <p:spPr>
          <a:xfrm>
            <a:off x="2362200" y="2819400"/>
            <a:ext cx="7080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start</a:t>
            </a:r>
            <a:endParaRPr/>
          </a:p>
        </p:txBody>
      </p:sp>
      <p:sp>
        <p:nvSpPr>
          <p:cNvPr id="272" name="Google Shape;272;p18"/>
          <p:cNvSpPr txBox="1"/>
          <p:nvPr/>
        </p:nvSpPr>
        <p:spPr>
          <a:xfrm>
            <a:off x="4495800" y="2133600"/>
            <a:ext cx="3365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/>
          </a:p>
        </p:txBody>
      </p:sp>
      <p:sp>
        <p:nvSpPr>
          <p:cNvPr id="273" name="Google Shape;273;p18"/>
          <p:cNvSpPr txBox="1"/>
          <p:nvPr/>
        </p:nvSpPr>
        <p:spPr>
          <a:xfrm>
            <a:off x="4540250" y="3429000"/>
            <a:ext cx="3365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/>
          </a:p>
        </p:txBody>
      </p:sp>
      <p:sp>
        <p:nvSpPr>
          <p:cNvPr id="274" name="Google Shape;274;p18"/>
          <p:cNvSpPr txBox="1"/>
          <p:nvPr/>
        </p:nvSpPr>
        <p:spPr>
          <a:xfrm>
            <a:off x="971550" y="3886200"/>
            <a:ext cx="6853237" cy="22272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 is the set of states: {on, off}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Σ is the set of input symbols: {1}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δ is the transitions: off × 1 → on; on × 1 → off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</a:t>
            </a:r>
            <a:r>
              <a:rPr b="0" baseline="-2500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</a:t>
            </a: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is the initial state: off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 is the set of final states (double circle): {on}</a:t>
            </a:r>
            <a:endParaRPr/>
          </a:p>
        </p:txBody>
      </p:sp>
      <p:sp>
        <p:nvSpPr>
          <p:cNvPr id="275" name="Google Shape;275;p18"/>
          <p:cNvSpPr/>
          <p:nvPr/>
        </p:nvSpPr>
        <p:spPr>
          <a:xfrm>
            <a:off x="5219700" y="2708275"/>
            <a:ext cx="533400" cy="533400"/>
          </a:xfrm>
          <a:prstGeom prst="ellipse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"/>
          <p:cNvSpPr txBox="1"/>
          <p:nvPr>
            <p:ph type="title"/>
          </p:nvPr>
        </p:nvSpPr>
        <p:spPr>
          <a:xfrm>
            <a:off x="523675" y="106367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0" i="0" lang="en-US" sz="50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Topics</a:t>
            </a:r>
            <a:endParaRPr/>
          </a:p>
        </p:txBody>
      </p:sp>
      <p:sp>
        <p:nvSpPr>
          <p:cNvPr id="83" name="Google Shape;83;p1"/>
          <p:cNvSpPr txBox="1"/>
          <p:nvPr>
            <p:ph idx="1" type="body"/>
          </p:nvPr>
        </p:nvSpPr>
        <p:spPr>
          <a:xfrm>
            <a:off x="2362200" y="2133600"/>
            <a:ext cx="5715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Automata Theory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Grammars and Languages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Complexities</a:t>
            </a:r>
            <a:endParaRPr/>
          </a:p>
        </p:txBody>
      </p:sp>
      <p:sp>
        <p:nvSpPr>
          <p:cNvPr id="84" name="Google Shape;84;p1"/>
          <p:cNvSpPr txBox="1"/>
          <p:nvPr/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</a:pPr>
            <a:r>
              <a:rPr b="0" i="0" lang="en-US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Formal Languages and Automata Theory</a:t>
            </a:r>
            <a:endParaRPr/>
          </a:p>
        </p:txBody>
      </p:sp>
      <p:sp>
        <p:nvSpPr>
          <p:cNvPr id="85" name="Google Shape;85;p1"/>
          <p:cNvSpPr txBox="1"/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19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0" i="0" lang="en-US" sz="50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Definition of DFA</a:t>
            </a:r>
            <a:endParaRPr/>
          </a:p>
        </p:txBody>
      </p:sp>
      <p:sp>
        <p:nvSpPr>
          <p:cNvPr id="281" name="Google Shape;281;p19"/>
          <p:cNvSpPr txBox="1"/>
          <p:nvPr>
            <p:ph idx="1" type="body"/>
          </p:nvPr>
        </p:nvSpPr>
        <p:spPr>
          <a:xfrm>
            <a:off x="685800" y="17526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●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Another Example:</a:t>
            </a:r>
            <a:endParaRPr/>
          </a:p>
        </p:txBody>
      </p:sp>
      <p:sp>
        <p:nvSpPr>
          <p:cNvPr id="282" name="Google Shape;282;p19"/>
          <p:cNvSpPr txBox="1"/>
          <p:nvPr/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</a:pPr>
            <a:r>
              <a:rPr b="0" i="0" lang="en-US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Formal Languages and Automata Theory</a:t>
            </a:r>
            <a:endParaRPr/>
          </a:p>
        </p:txBody>
      </p:sp>
      <p:sp>
        <p:nvSpPr>
          <p:cNvPr id="283" name="Google Shape;283;p19"/>
          <p:cNvSpPr txBox="1"/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284" name="Google Shape;284;p19"/>
          <p:cNvSpPr/>
          <p:nvPr/>
        </p:nvSpPr>
        <p:spPr>
          <a:xfrm>
            <a:off x="3581400" y="3098800"/>
            <a:ext cx="1295400" cy="317500"/>
          </a:xfrm>
          <a:custGeom>
            <a:rect b="b" l="l" r="r" t="t"/>
            <a:pathLst>
              <a:path extrusionOk="0" h="200" w="816">
                <a:moveTo>
                  <a:pt x="0" y="200"/>
                </a:moveTo>
                <a:cubicBezTo>
                  <a:pt x="124" y="108"/>
                  <a:pt x="248" y="16"/>
                  <a:pt x="384" y="8"/>
                </a:cubicBezTo>
                <a:cubicBezTo>
                  <a:pt x="520" y="0"/>
                  <a:pt x="668" y="76"/>
                  <a:pt x="816" y="152"/>
                </a:cubicBezTo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5" name="Google Shape;285;p19"/>
          <p:cNvSpPr/>
          <p:nvPr/>
        </p:nvSpPr>
        <p:spPr>
          <a:xfrm flipH="1" rot="10800000">
            <a:off x="3657600" y="3810000"/>
            <a:ext cx="1219200" cy="292100"/>
          </a:xfrm>
          <a:custGeom>
            <a:rect b="b" l="l" r="r" t="t"/>
            <a:pathLst>
              <a:path extrusionOk="0" h="200" w="816">
                <a:moveTo>
                  <a:pt x="0" y="200"/>
                </a:moveTo>
                <a:cubicBezTo>
                  <a:pt x="124" y="108"/>
                  <a:pt x="248" y="16"/>
                  <a:pt x="384" y="8"/>
                </a:cubicBezTo>
                <a:cubicBezTo>
                  <a:pt x="520" y="0"/>
                  <a:pt x="668" y="76"/>
                  <a:pt x="816" y="152"/>
                </a:cubicBezTo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286" name="Google Shape;286;p19"/>
          <p:cNvCxnSpPr/>
          <p:nvPr/>
        </p:nvCxnSpPr>
        <p:spPr>
          <a:xfrm>
            <a:off x="2590800" y="3733800"/>
            <a:ext cx="381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287" name="Google Shape;287;p19"/>
          <p:cNvSpPr txBox="1"/>
          <p:nvPr/>
        </p:nvSpPr>
        <p:spPr>
          <a:xfrm>
            <a:off x="1905000" y="3505200"/>
            <a:ext cx="7080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start</a:t>
            </a:r>
            <a:endParaRPr/>
          </a:p>
        </p:txBody>
      </p:sp>
      <p:sp>
        <p:nvSpPr>
          <p:cNvPr id="288" name="Google Shape;288;p19"/>
          <p:cNvSpPr txBox="1"/>
          <p:nvPr/>
        </p:nvSpPr>
        <p:spPr>
          <a:xfrm>
            <a:off x="4114800" y="2730500"/>
            <a:ext cx="3365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</a:t>
            </a:r>
            <a:endParaRPr/>
          </a:p>
        </p:txBody>
      </p:sp>
      <p:sp>
        <p:nvSpPr>
          <p:cNvPr id="289" name="Google Shape;289;p19"/>
          <p:cNvSpPr txBox="1"/>
          <p:nvPr/>
        </p:nvSpPr>
        <p:spPr>
          <a:xfrm>
            <a:off x="4114800" y="3657600"/>
            <a:ext cx="3365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/>
          </a:p>
        </p:txBody>
      </p:sp>
      <p:sp>
        <p:nvSpPr>
          <p:cNvPr id="290" name="Google Shape;290;p19"/>
          <p:cNvSpPr/>
          <p:nvPr/>
        </p:nvSpPr>
        <p:spPr>
          <a:xfrm>
            <a:off x="6553200" y="3200400"/>
            <a:ext cx="685800" cy="673100"/>
          </a:xfrm>
          <a:prstGeom prst="ellipse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1" name="Google Shape;291;p19"/>
          <p:cNvSpPr/>
          <p:nvPr/>
        </p:nvSpPr>
        <p:spPr>
          <a:xfrm>
            <a:off x="5334000" y="3098800"/>
            <a:ext cx="1295400" cy="317500"/>
          </a:xfrm>
          <a:custGeom>
            <a:rect b="b" l="l" r="r" t="t"/>
            <a:pathLst>
              <a:path extrusionOk="0" h="200" w="816">
                <a:moveTo>
                  <a:pt x="0" y="200"/>
                </a:moveTo>
                <a:cubicBezTo>
                  <a:pt x="124" y="108"/>
                  <a:pt x="248" y="16"/>
                  <a:pt x="384" y="8"/>
                </a:cubicBezTo>
                <a:cubicBezTo>
                  <a:pt x="520" y="0"/>
                  <a:pt x="668" y="76"/>
                  <a:pt x="816" y="152"/>
                </a:cubicBezTo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2" name="Google Shape;292;p19"/>
          <p:cNvSpPr txBox="1"/>
          <p:nvPr/>
        </p:nvSpPr>
        <p:spPr>
          <a:xfrm>
            <a:off x="6673850" y="3276600"/>
            <a:ext cx="4381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</a:t>
            </a:r>
            <a:r>
              <a:rPr b="0" baseline="-2500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/>
          </a:p>
        </p:txBody>
      </p:sp>
      <p:sp>
        <p:nvSpPr>
          <p:cNvPr id="293" name="Google Shape;293;p19"/>
          <p:cNvSpPr txBox="1"/>
          <p:nvPr/>
        </p:nvSpPr>
        <p:spPr>
          <a:xfrm>
            <a:off x="5867400" y="2730500"/>
            <a:ext cx="3365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</a:t>
            </a:r>
            <a:endParaRPr/>
          </a:p>
        </p:txBody>
      </p:sp>
      <p:sp>
        <p:nvSpPr>
          <p:cNvPr id="294" name="Google Shape;294;p19"/>
          <p:cNvSpPr txBox="1"/>
          <p:nvPr/>
        </p:nvSpPr>
        <p:spPr>
          <a:xfrm>
            <a:off x="5911850" y="3657600"/>
            <a:ext cx="3365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</a:t>
            </a:r>
            <a:endParaRPr/>
          </a:p>
        </p:txBody>
      </p:sp>
      <p:sp>
        <p:nvSpPr>
          <p:cNvPr id="295" name="Google Shape;295;p19"/>
          <p:cNvSpPr txBox="1"/>
          <p:nvPr/>
        </p:nvSpPr>
        <p:spPr>
          <a:xfrm>
            <a:off x="2743200" y="2667000"/>
            <a:ext cx="3365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/>
          </a:p>
        </p:txBody>
      </p:sp>
      <p:sp>
        <p:nvSpPr>
          <p:cNvPr id="296" name="Google Shape;296;p19"/>
          <p:cNvSpPr txBox="1"/>
          <p:nvPr/>
        </p:nvSpPr>
        <p:spPr>
          <a:xfrm>
            <a:off x="4845050" y="3352800"/>
            <a:ext cx="4381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</a:t>
            </a:r>
            <a:r>
              <a:rPr b="0" baseline="-2500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/>
          </a:p>
        </p:txBody>
      </p:sp>
      <p:sp>
        <p:nvSpPr>
          <p:cNvPr id="297" name="Google Shape;297;p19"/>
          <p:cNvSpPr txBox="1"/>
          <p:nvPr/>
        </p:nvSpPr>
        <p:spPr>
          <a:xfrm>
            <a:off x="3092450" y="3429000"/>
            <a:ext cx="4381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</a:t>
            </a:r>
            <a:r>
              <a:rPr b="0" baseline="-2500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</a:t>
            </a:r>
            <a:endParaRPr/>
          </a:p>
        </p:txBody>
      </p:sp>
      <p:sp>
        <p:nvSpPr>
          <p:cNvPr id="298" name="Google Shape;298;p19"/>
          <p:cNvSpPr txBox="1"/>
          <p:nvPr/>
        </p:nvSpPr>
        <p:spPr>
          <a:xfrm>
            <a:off x="5226050" y="4343400"/>
            <a:ext cx="3365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/>
          </a:p>
        </p:txBody>
      </p:sp>
      <p:sp>
        <p:nvSpPr>
          <p:cNvPr id="299" name="Google Shape;299;p19"/>
          <p:cNvSpPr/>
          <p:nvPr/>
        </p:nvSpPr>
        <p:spPr>
          <a:xfrm>
            <a:off x="6629400" y="3276600"/>
            <a:ext cx="533400" cy="533400"/>
          </a:xfrm>
          <a:prstGeom prst="ellipse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0" name="Google Shape;300;p19"/>
          <p:cNvSpPr/>
          <p:nvPr/>
        </p:nvSpPr>
        <p:spPr>
          <a:xfrm>
            <a:off x="4724400" y="3289300"/>
            <a:ext cx="685800" cy="673100"/>
          </a:xfrm>
          <a:prstGeom prst="ellipse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1" name="Google Shape;301;p19"/>
          <p:cNvSpPr/>
          <p:nvPr/>
        </p:nvSpPr>
        <p:spPr>
          <a:xfrm>
            <a:off x="2971800" y="3365500"/>
            <a:ext cx="685800" cy="673100"/>
          </a:xfrm>
          <a:prstGeom prst="ellipse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2" name="Google Shape;302;p19"/>
          <p:cNvSpPr/>
          <p:nvPr/>
        </p:nvSpPr>
        <p:spPr>
          <a:xfrm flipH="1" rot="10800000">
            <a:off x="5410200" y="3733800"/>
            <a:ext cx="1295400" cy="292100"/>
          </a:xfrm>
          <a:custGeom>
            <a:rect b="b" l="l" r="r" t="t"/>
            <a:pathLst>
              <a:path extrusionOk="0" h="200" w="816">
                <a:moveTo>
                  <a:pt x="0" y="200"/>
                </a:moveTo>
                <a:cubicBezTo>
                  <a:pt x="124" y="108"/>
                  <a:pt x="248" y="16"/>
                  <a:pt x="384" y="8"/>
                </a:cubicBezTo>
                <a:cubicBezTo>
                  <a:pt x="520" y="0"/>
                  <a:pt x="668" y="76"/>
                  <a:pt x="816" y="152"/>
                </a:cubicBezTo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3" name="Google Shape;303;p19"/>
          <p:cNvSpPr/>
          <p:nvPr/>
        </p:nvSpPr>
        <p:spPr>
          <a:xfrm>
            <a:off x="3581400" y="3886200"/>
            <a:ext cx="3200400" cy="850900"/>
          </a:xfrm>
          <a:custGeom>
            <a:rect b="b" l="l" r="r" t="t"/>
            <a:pathLst>
              <a:path extrusionOk="0" h="536" w="2016">
                <a:moveTo>
                  <a:pt x="2016" y="0"/>
                </a:moveTo>
                <a:cubicBezTo>
                  <a:pt x="1856" y="148"/>
                  <a:pt x="1696" y="296"/>
                  <a:pt x="1536" y="384"/>
                </a:cubicBezTo>
                <a:cubicBezTo>
                  <a:pt x="1376" y="472"/>
                  <a:pt x="1232" y="536"/>
                  <a:pt x="1056" y="528"/>
                </a:cubicBezTo>
                <a:cubicBezTo>
                  <a:pt x="880" y="520"/>
                  <a:pt x="656" y="424"/>
                  <a:pt x="480" y="336"/>
                </a:cubicBezTo>
                <a:cubicBezTo>
                  <a:pt x="304" y="248"/>
                  <a:pt x="152" y="124"/>
                  <a:pt x="0" y="0"/>
                </a:cubicBezTo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4" name="Google Shape;304;p19"/>
          <p:cNvSpPr/>
          <p:nvPr/>
        </p:nvSpPr>
        <p:spPr>
          <a:xfrm>
            <a:off x="2959100" y="2616200"/>
            <a:ext cx="635000" cy="736600"/>
          </a:xfrm>
          <a:custGeom>
            <a:rect b="b" l="l" r="r" t="t"/>
            <a:pathLst>
              <a:path extrusionOk="0" h="464" w="400">
                <a:moveTo>
                  <a:pt x="152" y="464"/>
                </a:moveTo>
                <a:cubicBezTo>
                  <a:pt x="84" y="380"/>
                  <a:pt x="16" y="296"/>
                  <a:pt x="8" y="224"/>
                </a:cubicBezTo>
                <a:cubicBezTo>
                  <a:pt x="0" y="152"/>
                  <a:pt x="64" y="64"/>
                  <a:pt x="104" y="32"/>
                </a:cubicBezTo>
                <a:cubicBezTo>
                  <a:pt x="144" y="0"/>
                  <a:pt x="200" y="0"/>
                  <a:pt x="248" y="32"/>
                </a:cubicBezTo>
                <a:cubicBezTo>
                  <a:pt x="296" y="64"/>
                  <a:pt x="384" y="152"/>
                  <a:pt x="392" y="224"/>
                </a:cubicBezTo>
                <a:cubicBezTo>
                  <a:pt x="400" y="296"/>
                  <a:pt x="348" y="380"/>
                  <a:pt x="296" y="464"/>
                </a:cubicBezTo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5" name="Google Shape;305;p19"/>
          <p:cNvSpPr txBox="1"/>
          <p:nvPr/>
        </p:nvSpPr>
        <p:spPr>
          <a:xfrm>
            <a:off x="1600200" y="4997450"/>
            <a:ext cx="5854700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are Q, Σ, δ, q</a:t>
            </a:r>
            <a:r>
              <a:rPr b="0" baseline="-2500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</a:t>
            </a: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and F in this DFA?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20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0" i="0" lang="en-US" sz="50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Transition Table</a:t>
            </a:r>
            <a:endParaRPr/>
          </a:p>
        </p:txBody>
      </p:sp>
      <p:sp>
        <p:nvSpPr>
          <p:cNvPr id="311" name="Google Shape;311;p20"/>
          <p:cNvSpPr txBox="1"/>
          <p:nvPr>
            <p:ph idx="1" type="body"/>
          </p:nvPr>
        </p:nvSpPr>
        <p:spPr>
          <a:xfrm>
            <a:off x="609600" y="1676400"/>
            <a:ext cx="83058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None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We can also use a table to specify the transitions.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BD0D9"/>
              </a:buClr>
              <a:buSzPts val="266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For the previous example, the DFA is (Q,Σ,δ,q</a:t>
            </a:r>
            <a:r>
              <a:rPr b="0" baseline="-25000" i="0" lang="en-US" sz="28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0</a:t>
            </a:r>
            <a:r>
              <a:rPr b="0" i="0" lang="en-US" sz="28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,F) where Q = {q</a:t>
            </a:r>
            <a:r>
              <a:rPr b="0" baseline="-25000" i="0" lang="en-US" sz="28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0</a:t>
            </a:r>
            <a:r>
              <a:rPr b="0" i="0" lang="en-US" sz="28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,q</a:t>
            </a:r>
            <a:r>
              <a:rPr b="0" baseline="-25000" i="0" lang="en-US" sz="28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1</a:t>
            </a:r>
            <a:r>
              <a:rPr b="0" i="0" lang="en-US" sz="28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,q</a:t>
            </a:r>
            <a:r>
              <a:rPr b="0" baseline="-25000" i="0" lang="en-US" sz="28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2</a:t>
            </a:r>
            <a:r>
              <a:rPr b="0" i="0" lang="en-US" sz="28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}, Σ = {0,1}, F = {q</a:t>
            </a:r>
            <a:r>
              <a:rPr b="0" baseline="-25000" i="0" lang="en-US" sz="28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2</a:t>
            </a:r>
            <a:r>
              <a:rPr b="0" i="0" lang="en-US" sz="28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} and δ  is such that</a:t>
            </a:r>
            <a:endParaRPr/>
          </a:p>
        </p:txBody>
      </p:sp>
      <p:sp>
        <p:nvSpPr>
          <p:cNvPr id="312" name="Google Shape;312;p20"/>
          <p:cNvSpPr txBox="1"/>
          <p:nvPr/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</a:pPr>
            <a:r>
              <a:rPr b="0" i="0" lang="en-US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Formal Languages and Automata Theory</a:t>
            </a:r>
            <a:endParaRPr/>
          </a:p>
        </p:txBody>
      </p:sp>
      <p:sp>
        <p:nvSpPr>
          <p:cNvPr id="313" name="Google Shape;313;p20"/>
          <p:cNvSpPr txBox="1"/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cxnSp>
        <p:nvCxnSpPr>
          <p:cNvPr id="314" name="Google Shape;314;p20"/>
          <p:cNvCxnSpPr/>
          <p:nvPr/>
        </p:nvCxnSpPr>
        <p:spPr>
          <a:xfrm>
            <a:off x="3048000" y="3505200"/>
            <a:ext cx="0" cy="19050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15" name="Google Shape;315;p20"/>
          <p:cNvCxnSpPr/>
          <p:nvPr/>
        </p:nvCxnSpPr>
        <p:spPr>
          <a:xfrm>
            <a:off x="3048000" y="3810000"/>
            <a:ext cx="39624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16" name="Google Shape;316;p20"/>
          <p:cNvCxnSpPr/>
          <p:nvPr/>
        </p:nvCxnSpPr>
        <p:spPr>
          <a:xfrm>
            <a:off x="1828800" y="4267200"/>
            <a:ext cx="51816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17" name="Google Shape;317;p20"/>
          <p:cNvCxnSpPr/>
          <p:nvPr/>
        </p:nvCxnSpPr>
        <p:spPr>
          <a:xfrm>
            <a:off x="4953000" y="3810000"/>
            <a:ext cx="0" cy="16002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318" name="Google Shape;318;p20"/>
          <p:cNvSpPr txBox="1"/>
          <p:nvPr/>
        </p:nvSpPr>
        <p:spPr>
          <a:xfrm>
            <a:off x="1965325" y="3733800"/>
            <a:ext cx="9112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States</a:t>
            </a:r>
            <a:endParaRPr/>
          </a:p>
        </p:txBody>
      </p:sp>
      <p:sp>
        <p:nvSpPr>
          <p:cNvPr id="319" name="Google Shape;319;p20"/>
          <p:cNvSpPr txBox="1"/>
          <p:nvPr/>
        </p:nvSpPr>
        <p:spPr>
          <a:xfrm>
            <a:off x="4464050" y="3352800"/>
            <a:ext cx="9461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Inputs</a:t>
            </a:r>
            <a:endParaRPr/>
          </a:p>
        </p:txBody>
      </p:sp>
      <p:sp>
        <p:nvSpPr>
          <p:cNvPr id="320" name="Google Shape;320;p20"/>
          <p:cNvSpPr txBox="1"/>
          <p:nvPr/>
        </p:nvSpPr>
        <p:spPr>
          <a:xfrm>
            <a:off x="3717925" y="3775075"/>
            <a:ext cx="3365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</a:t>
            </a:r>
            <a:endParaRPr/>
          </a:p>
        </p:txBody>
      </p:sp>
      <p:sp>
        <p:nvSpPr>
          <p:cNvPr id="321" name="Google Shape;321;p20"/>
          <p:cNvSpPr txBox="1"/>
          <p:nvPr/>
        </p:nvSpPr>
        <p:spPr>
          <a:xfrm>
            <a:off x="5715000" y="3810000"/>
            <a:ext cx="3365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/>
          </a:p>
        </p:txBody>
      </p:sp>
      <p:sp>
        <p:nvSpPr>
          <p:cNvPr id="322" name="Google Shape;322;p20"/>
          <p:cNvSpPr txBox="1"/>
          <p:nvPr/>
        </p:nvSpPr>
        <p:spPr>
          <a:xfrm>
            <a:off x="2286000" y="4114800"/>
            <a:ext cx="4381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</a:t>
            </a:r>
            <a:r>
              <a:rPr b="0" baseline="-2500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</a:t>
            </a:r>
            <a:endParaRPr/>
          </a:p>
        </p:txBody>
      </p:sp>
      <p:sp>
        <p:nvSpPr>
          <p:cNvPr id="323" name="Google Shape;323;p20"/>
          <p:cNvSpPr txBox="1"/>
          <p:nvPr/>
        </p:nvSpPr>
        <p:spPr>
          <a:xfrm>
            <a:off x="2286000" y="4495800"/>
            <a:ext cx="4381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</a:t>
            </a:r>
            <a:r>
              <a:rPr b="0" baseline="-2500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/>
          </a:p>
        </p:txBody>
      </p:sp>
      <p:sp>
        <p:nvSpPr>
          <p:cNvPr id="324" name="Google Shape;324;p20"/>
          <p:cNvSpPr txBox="1"/>
          <p:nvPr/>
        </p:nvSpPr>
        <p:spPr>
          <a:xfrm>
            <a:off x="2286000" y="4876800"/>
            <a:ext cx="4381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</a:t>
            </a:r>
            <a:r>
              <a:rPr b="0" baseline="-2500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/>
          </a:p>
        </p:txBody>
      </p:sp>
      <p:cxnSp>
        <p:nvCxnSpPr>
          <p:cNvPr id="325" name="Google Shape;325;p20"/>
          <p:cNvCxnSpPr/>
          <p:nvPr/>
        </p:nvCxnSpPr>
        <p:spPr>
          <a:xfrm>
            <a:off x="1828800" y="4648200"/>
            <a:ext cx="51816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26" name="Google Shape;326;p20"/>
          <p:cNvCxnSpPr/>
          <p:nvPr/>
        </p:nvCxnSpPr>
        <p:spPr>
          <a:xfrm>
            <a:off x="1828800" y="5029200"/>
            <a:ext cx="51816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327" name="Google Shape;327;p20"/>
          <p:cNvSpPr txBox="1"/>
          <p:nvPr/>
        </p:nvSpPr>
        <p:spPr>
          <a:xfrm>
            <a:off x="3752850" y="4114800"/>
            <a:ext cx="4381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</a:t>
            </a:r>
            <a:r>
              <a:rPr b="0" baseline="-2500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/>
          </a:p>
        </p:txBody>
      </p:sp>
      <p:sp>
        <p:nvSpPr>
          <p:cNvPr id="328" name="Google Shape;328;p20"/>
          <p:cNvSpPr txBox="1"/>
          <p:nvPr/>
        </p:nvSpPr>
        <p:spPr>
          <a:xfrm>
            <a:off x="5715000" y="4114800"/>
            <a:ext cx="4381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</a:t>
            </a:r>
            <a:r>
              <a:rPr b="0" baseline="-2500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</a:t>
            </a:r>
            <a:endParaRPr/>
          </a:p>
        </p:txBody>
      </p:sp>
      <p:sp>
        <p:nvSpPr>
          <p:cNvPr id="329" name="Google Shape;329;p20"/>
          <p:cNvSpPr txBox="1"/>
          <p:nvPr/>
        </p:nvSpPr>
        <p:spPr>
          <a:xfrm>
            <a:off x="3752850" y="4495800"/>
            <a:ext cx="4381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</a:t>
            </a:r>
            <a:r>
              <a:rPr b="0" baseline="-2500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/>
          </a:p>
        </p:txBody>
      </p:sp>
      <p:sp>
        <p:nvSpPr>
          <p:cNvPr id="330" name="Google Shape;330;p20"/>
          <p:cNvSpPr txBox="1"/>
          <p:nvPr/>
        </p:nvSpPr>
        <p:spPr>
          <a:xfrm>
            <a:off x="5715000" y="4876800"/>
            <a:ext cx="4381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</a:t>
            </a:r>
            <a:r>
              <a:rPr b="0" baseline="-2500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</a:t>
            </a:r>
            <a:endParaRPr/>
          </a:p>
        </p:txBody>
      </p:sp>
      <p:sp>
        <p:nvSpPr>
          <p:cNvPr id="331" name="Google Shape;331;p20"/>
          <p:cNvSpPr txBox="1"/>
          <p:nvPr/>
        </p:nvSpPr>
        <p:spPr>
          <a:xfrm>
            <a:off x="3752850" y="4876800"/>
            <a:ext cx="4381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</a:t>
            </a:r>
            <a:r>
              <a:rPr b="0" baseline="-2500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/>
          </a:p>
        </p:txBody>
      </p:sp>
      <p:sp>
        <p:nvSpPr>
          <p:cNvPr id="332" name="Google Shape;332;p20"/>
          <p:cNvSpPr txBox="1"/>
          <p:nvPr/>
        </p:nvSpPr>
        <p:spPr>
          <a:xfrm>
            <a:off x="5715000" y="4495800"/>
            <a:ext cx="4381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</a:t>
            </a:r>
            <a:r>
              <a:rPr b="0" baseline="-2500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</a:t>
            </a:r>
            <a:endParaRPr/>
          </a:p>
        </p:txBody>
      </p:sp>
      <p:sp>
        <p:nvSpPr>
          <p:cNvPr id="333" name="Google Shape;333;p20"/>
          <p:cNvSpPr txBox="1"/>
          <p:nvPr/>
        </p:nvSpPr>
        <p:spPr>
          <a:xfrm>
            <a:off x="982662" y="5334000"/>
            <a:ext cx="7434262" cy="946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Note that there is </a:t>
            </a:r>
            <a:r>
              <a:rPr b="0" i="0" lang="en-US" sz="28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one transition only</a:t>
            </a: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for each input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symbol from each state.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21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0" i="0" lang="en-US" sz="50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DFA Example</a:t>
            </a:r>
            <a:endParaRPr/>
          </a:p>
        </p:txBody>
      </p:sp>
      <p:sp>
        <p:nvSpPr>
          <p:cNvPr id="339" name="Google Shape;339;p21"/>
          <p:cNvSpPr txBox="1"/>
          <p:nvPr>
            <p:ph idx="1" type="body"/>
          </p:nvPr>
        </p:nvSpPr>
        <p:spPr>
          <a:xfrm>
            <a:off x="762000" y="1752600"/>
            <a:ext cx="75438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66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Consider the DFA M=(Q,Σ,δ,q</a:t>
            </a:r>
            <a:r>
              <a:rPr b="0" baseline="-25000" i="0" lang="en-US" sz="28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0</a:t>
            </a:r>
            <a:r>
              <a:rPr b="0" i="0" lang="en-US" sz="28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,F) where Q = {q</a:t>
            </a:r>
            <a:r>
              <a:rPr b="0" baseline="-25000" i="0" lang="en-US" sz="28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0</a:t>
            </a:r>
            <a:r>
              <a:rPr b="0" i="0" lang="en-US" sz="28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,q</a:t>
            </a:r>
            <a:r>
              <a:rPr b="0" baseline="-25000" i="0" lang="en-US" sz="28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1</a:t>
            </a:r>
            <a:r>
              <a:rPr b="0" i="0" lang="en-US" sz="28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,q</a:t>
            </a:r>
            <a:r>
              <a:rPr b="0" baseline="-25000" i="0" lang="en-US" sz="28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2</a:t>
            </a:r>
            <a:r>
              <a:rPr b="0" i="0" lang="en-US" sz="28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,q</a:t>
            </a:r>
            <a:r>
              <a:rPr b="0" baseline="-25000" i="0" lang="en-US" sz="28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3</a:t>
            </a:r>
            <a:r>
              <a:rPr b="0" i="0" lang="en-US" sz="28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}, Σ = {0,1}, F = {q</a:t>
            </a:r>
            <a:r>
              <a:rPr b="0" baseline="-25000" i="0" lang="en-US" sz="28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0</a:t>
            </a:r>
            <a:r>
              <a:rPr b="0" i="0" lang="en-US" sz="28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} and δ is:</a:t>
            </a:r>
            <a:endParaRPr/>
          </a:p>
        </p:txBody>
      </p:sp>
      <p:sp>
        <p:nvSpPr>
          <p:cNvPr id="340" name="Google Shape;340;p21"/>
          <p:cNvSpPr txBox="1"/>
          <p:nvPr/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</a:pPr>
            <a:r>
              <a:rPr b="0" i="0" lang="en-US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Formal Languages and Automata Theory</a:t>
            </a:r>
            <a:endParaRPr/>
          </a:p>
        </p:txBody>
      </p:sp>
      <p:sp>
        <p:nvSpPr>
          <p:cNvPr id="341" name="Google Shape;341;p21"/>
          <p:cNvSpPr txBox="1"/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cxnSp>
        <p:nvCxnSpPr>
          <p:cNvPr id="342" name="Google Shape;342;p21"/>
          <p:cNvCxnSpPr/>
          <p:nvPr/>
        </p:nvCxnSpPr>
        <p:spPr>
          <a:xfrm>
            <a:off x="1746250" y="2930525"/>
            <a:ext cx="0" cy="2251075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43" name="Google Shape;343;p21"/>
          <p:cNvCxnSpPr/>
          <p:nvPr/>
        </p:nvCxnSpPr>
        <p:spPr>
          <a:xfrm>
            <a:off x="1746250" y="3276600"/>
            <a:ext cx="2286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44" name="Google Shape;344;p21"/>
          <p:cNvCxnSpPr/>
          <p:nvPr/>
        </p:nvCxnSpPr>
        <p:spPr>
          <a:xfrm>
            <a:off x="984250" y="3657600"/>
            <a:ext cx="3048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45" name="Google Shape;345;p21"/>
          <p:cNvCxnSpPr/>
          <p:nvPr/>
        </p:nvCxnSpPr>
        <p:spPr>
          <a:xfrm>
            <a:off x="2889250" y="3276600"/>
            <a:ext cx="0" cy="19050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346" name="Google Shape;346;p21"/>
          <p:cNvSpPr txBox="1"/>
          <p:nvPr/>
        </p:nvSpPr>
        <p:spPr>
          <a:xfrm>
            <a:off x="838200" y="3200400"/>
            <a:ext cx="9112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States</a:t>
            </a:r>
            <a:endParaRPr/>
          </a:p>
        </p:txBody>
      </p:sp>
      <p:sp>
        <p:nvSpPr>
          <p:cNvPr id="347" name="Google Shape;347;p21"/>
          <p:cNvSpPr txBox="1"/>
          <p:nvPr/>
        </p:nvSpPr>
        <p:spPr>
          <a:xfrm>
            <a:off x="2362200" y="2819400"/>
            <a:ext cx="9461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Inputs</a:t>
            </a:r>
            <a:endParaRPr/>
          </a:p>
        </p:txBody>
      </p:sp>
      <p:sp>
        <p:nvSpPr>
          <p:cNvPr id="348" name="Google Shape;348;p21"/>
          <p:cNvSpPr txBox="1"/>
          <p:nvPr/>
        </p:nvSpPr>
        <p:spPr>
          <a:xfrm>
            <a:off x="2136775" y="3200400"/>
            <a:ext cx="3365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</a:t>
            </a:r>
            <a:endParaRPr/>
          </a:p>
        </p:txBody>
      </p:sp>
      <p:sp>
        <p:nvSpPr>
          <p:cNvPr id="349" name="Google Shape;349;p21"/>
          <p:cNvSpPr txBox="1"/>
          <p:nvPr/>
        </p:nvSpPr>
        <p:spPr>
          <a:xfrm>
            <a:off x="3263900" y="3284537"/>
            <a:ext cx="31115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b="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/>
          </a:p>
        </p:txBody>
      </p:sp>
      <p:sp>
        <p:nvSpPr>
          <p:cNvPr id="350" name="Google Shape;350;p21"/>
          <p:cNvSpPr txBox="1"/>
          <p:nvPr/>
        </p:nvSpPr>
        <p:spPr>
          <a:xfrm>
            <a:off x="1289050" y="3540125"/>
            <a:ext cx="4381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</a:t>
            </a:r>
            <a:r>
              <a:rPr b="0" baseline="-2500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</a:t>
            </a:r>
            <a:endParaRPr/>
          </a:p>
        </p:txBody>
      </p:sp>
      <p:sp>
        <p:nvSpPr>
          <p:cNvPr id="351" name="Google Shape;351;p21"/>
          <p:cNvSpPr txBox="1"/>
          <p:nvPr/>
        </p:nvSpPr>
        <p:spPr>
          <a:xfrm>
            <a:off x="1289050" y="3921125"/>
            <a:ext cx="4381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</a:t>
            </a:r>
            <a:r>
              <a:rPr b="0" baseline="-2500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/>
          </a:p>
        </p:txBody>
      </p:sp>
      <p:sp>
        <p:nvSpPr>
          <p:cNvPr id="352" name="Google Shape;352;p21"/>
          <p:cNvSpPr txBox="1"/>
          <p:nvPr/>
        </p:nvSpPr>
        <p:spPr>
          <a:xfrm>
            <a:off x="1289050" y="4302125"/>
            <a:ext cx="4381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</a:t>
            </a:r>
            <a:r>
              <a:rPr b="0" baseline="-2500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/>
          </a:p>
        </p:txBody>
      </p:sp>
      <p:sp>
        <p:nvSpPr>
          <p:cNvPr id="353" name="Google Shape;353;p21"/>
          <p:cNvSpPr txBox="1"/>
          <p:nvPr/>
        </p:nvSpPr>
        <p:spPr>
          <a:xfrm>
            <a:off x="1289050" y="4683125"/>
            <a:ext cx="4381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</a:t>
            </a:r>
            <a:r>
              <a:rPr b="0" baseline="-2500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endParaRPr/>
          </a:p>
        </p:txBody>
      </p:sp>
      <p:sp>
        <p:nvSpPr>
          <p:cNvPr id="354" name="Google Shape;354;p21"/>
          <p:cNvSpPr txBox="1"/>
          <p:nvPr/>
        </p:nvSpPr>
        <p:spPr>
          <a:xfrm>
            <a:off x="2146300" y="3540125"/>
            <a:ext cx="4381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</a:t>
            </a:r>
            <a:r>
              <a:rPr b="0" baseline="-2500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/>
          </a:p>
        </p:txBody>
      </p:sp>
      <p:sp>
        <p:nvSpPr>
          <p:cNvPr id="355" name="Google Shape;355;p21"/>
          <p:cNvSpPr txBox="1"/>
          <p:nvPr/>
        </p:nvSpPr>
        <p:spPr>
          <a:xfrm>
            <a:off x="3257550" y="4683125"/>
            <a:ext cx="4381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</a:t>
            </a:r>
            <a:r>
              <a:rPr b="0" baseline="-2500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/>
          </a:p>
        </p:txBody>
      </p:sp>
      <p:sp>
        <p:nvSpPr>
          <p:cNvPr id="356" name="Google Shape;356;p21"/>
          <p:cNvSpPr txBox="1"/>
          <p:nvPr/>
        </p:nvSpPr>
        <p:spPr>
          <a:xfrm>
            <a:off x="2146300" y="4683125"/>
            <a:ext cx="4381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</a:t>
            </a:r>
            <a:r>
              <a:rPr b="0" baseline="-2500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/>
          </a:p>
        </p:txBody>
      </p:sp>
      <p:sp>
        <p:nvSpPr>
          <p:cNvPr id="357" name="Google Shape;357;p21"/>
          <p:cNvSpPr txBox="1"/>
          <p:nvPr/>
        </p:nvSpPr>
        <p:spPr>
          <a:xfrm>
            <a:off x="3238500" y="3540125"/>
            <a:ext cx="4381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</a:t>
            </a:r>
            <a:r>
              <a:rPr b="0" baseline="-2500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/>
          </a:p>
        </p:txBody>
      </p:sp>
      <p:sp>
        <p:nvSpPr>
          <p:cNvPr id="358" name="Google Shape;358;p21"/>
          <p:cNvSpPr txBox="1"/>
          <p:nvPr/>
        </p:nvSpPr>
        <p:spPr>
          <a:xfrm>
            <a:off x="2146300" y="3921125"/>
            <a:ext cx="4381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</a:t>
            </a:r>
            <a:r>
              <a:rPr b="0" baseline="-2500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endParaRPr/>
          </a:p>
        </p:txBody>
      </p:sp>
      <p:sp>
        <p:nvSpPr>
          <p:cNvPr id="359" name="Google Shape;359;p21"/>
          <p:cNvSpPr txBox="1"/>
          <p:nvPr/>
        </p:nvSpPr>
        <p:spPr>
          <a:xfrm>
            <a:off x="3238500" y="4302125"/>
            <a:ext cx="4381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</a:t>
            </a:r>
            <a:r>
              <a:rPr b="0" baseline="-2500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endParaRPr/>
          </a:p>
        </p:txBody>
      </p:sp>
      <p:sp>
        <p:nvSpPr>
          <p:cNvPr id="360" name="Google Shape;360;p21"/>
          <p:cNvSpPr txBox="1"/>
          <p:nvPr/>
        </p:nvSpPr>
        <p:spPr>
          <a:xfrm>
            <a:off x="2146300" y="4302125"/>
            <a:ext cx="4381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</a:t>
            </a:r>
            <a:r>
              <a:rPr b="0" baseline="-2500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</a:t>
            </a:r>
            <a:endParaRPr/>
          </a:p>
        </p:txBody>
      </p:sp>
      <p:sp>
        <p:nvSpPr>
          <p:cNvPr id="361" name="Google Shape;361;p21"/>
          <p:cNvSpPr txBox="1"/>
          <p:nvPr/>
        </p:nvSpPr>
        <p:spPr>
          <a:xfrm>
            <a:off x="3238500" y="3921125"/>
            <a:ext cx="4381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</a:t>
            </a:r>
            <a:r>
              <a:rPr b="0" baseline="-2500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</a:t>
            </a:r>
            <a:endParaRPr/>
          </a:p>
        </p:txBody>
      </p:sp>
      <p:cxnSp>
        <p:nvCxnSpPr>
          <p:cNvPr id="362" name="Google Shape;362;p21"/>
          <p:cNvCxnSpPr/>
          <p:nvPr/>
        </p:nvCxnSpPr>
        <p:spPr>
          <a:xfrm>
            <a:off x="984250" y="4038600"/>
            <a:ext cx="3048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63" name="Google Shape;363;p21"/>
          <p:cNvCxnSpPr/>
          <p:nvPr/>
        </p:nvCxnSpPr>
        <p:spPr>
          <a:xfrm>
            <a:off x="984250" y="4419600"/>
            <a:ext cx="3048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64" name="Google Shape;364;p21"/>
          <p:cNvCxnSpPr/>
          <p:nvPr/>
        </p:nvCxnSpPr>
        <p:spPr>
          <a:xfrm>
            <a:off x="984250" y="4800600"/>
            <a:ext cx="3048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365" name="Google Shape;365;p21"/>
          <p:cNvSpPr/>
          <p:nvPr/>
        </p:nvSpPr>
        <p:spPr>
          <a:xfrm>
            <a:off x="6083300" y="3124200"/>
            <a:ext cx="533400" cy="533400"/>
          </a:xfrm>
          <a:prstGeom prst="ellipse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6" name="Google Shape;366;p21"/>
          <p:cNvSpPr/>
          <p:nvPr/>
        </p:nvSpPr>
        <p:spPr>
          <a:xfrm>
            <a:off x="7683500" y="4343400"/>
            <a:ext cx="533400" cy="533400"/>
          </a:xfrm>
          <a:prstGeom prst="ellipse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7" name="Google Shape;367;p21"/>
          <p:cNvSpPr/>
          <p:nvPr/>
        </p:nvSpPr>
        <p:spPr>
          <a:xfrm>
            <a:off x="6083300" y="4343400"/>
            <a:ext cx="533400" cy="533400"/>
          </a:xfrm>
          <a:prstGeom prst="ellipse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8" name="Google Shape;368;p21"/>
          <p:cNvSpPr/>
          <p:nvPr/>
        </p:nvSpPr>
        <p:spPr>
          <a:xfrm>
            <a:off x="7683500" y="3124200"/>
            <a:ext cx="533400" cy="533400"/>
          </a:xfrm>
          <a:prstGeom prst="ellipse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9" name="Google Shape;369;p21"/>
          <p:cNvSpPr txBox="1"/>
          <p:nvPr/>
        </p:nvSpPr>
        <p:spPr>
          <a:xfrm>
            <a:off x="6146800" y="3108325"/>
            <a:ext cx="3937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b="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</a:t>
            </a:r>
            <a:r>
              <a:rPr b="0" baseline="-2500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</a:t>
            </a:r>
            <a:endParaRPr/>
          </a:p>
        </p:txBody>
      </p:sp>
      <p:sp>
        <p:nvSpPr>
          <p:cNvPr id="370" name="Google Shape;370;p21"/>
          <p:cNvSpPr txBox="1"/>
          <p:nvPr/>
        </p:nvSpPr>
        <p:spPr>
          <a:xfrm>
            <a:off x="6159500" y="4343400"/>
            <a:ext cx="3937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b="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</a:t>
            </a:r>
            <a:r>
              <a:rPr b="0" baseline="-2500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/>
          </a:p>
        </p:txBody>
      </p:sp>
      <p:sp>
        <p:nvSpPr>
          <p:cNvPr id="371" name="Google Shape;371;p21"/>
          <p:cNvSpPr txBox="1"/>
          <p:nvPr/>
        </p:nvSpPr>
        <p:spPr>
          <a:xfrm>
            <a:off x="7747000" y="4327525"/>
            <a:ext cx="3937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b="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</a:t>
            </a:r>
            <a:r>
              <a:rPr b="0" baseline="-2500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endParaRPr/>
          </a:p>
        </p:txBody>
      </p:sp>
      <p:sp>
        <p:nvSpPr>
          <p:cNvPr id="372" name="Google Shape;372;p21"/>
          <p:cNvSpPr txBox="1"/>
          <p:nvPr/>
        </p:nvSpPr>
        <p:spPr>
          <a:xfrm>
            <a:off x="7747000" y="3124200"/>
            <a:ext cx="3937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b="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</a:t>
            </a:r>
            <a:r>
              <a:rPr b="0" baseline="-2500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/>
          </a:p>
        </p:txBody>
      </p:sp>
      <p:cxnSp>
        <p:nvCxnSpPr>
          <p:cNvPr id="373" name="Google Shape;373;p21"/>
          <p:cNvCxnSpPr/>
          <p:nvPr/>
        </p:nvCxnSpPr>
        <p:spPr>
          <a:xfrm>
            <a:off x="6616700" y="3276600"/>
            <a:ext cx="10668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374" name="Google Shape;374;p21"/>
          <p:cNvCxnSpPr/>
          <p:nvPr/>
        </p:nvCxnSpPr>
        <p:spPr>
          <a:xfrm rot="10800000">
            <a:off x="6616700" y="3429000"/>
            <a:ext cx="10668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375" name="Google Shape;375;p21"/>
          <p:cNvCxnSpPr/>
          <p:nvPr/>
        </p:nvCxnSpPr>
        <p:spPr>
          <a:xfrm rot="10800000">
            <a:off x="6318250" y="3657600"/>
            <a:ext cx="0" cy="685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376" name="Google Shape;376;p21"/>
          <p:cNvCxnSpPr/>
          <p:nvPr/>
        </p:nvCxnSpPr>
        <p:spPr>
          <a:xfrm>
            <a:off x="6464300" y="3657600"/>
            <a:ext cx="6350" cy="685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377" name="Google Shape;377;p21"/>
          <p:cNvCxnSpPr/>
          <p:nvPr/>
        </p:nvCxnSpPr>
        <p:spPr>
          <a:xfrm rot="10800000">
            <a:off x="7842250" y="3657600"/>
            <a:ext cx="0" cy="685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378" name="Google Shape;378;p21"/>
          <p:cNvCxnSpPr/>
          <p:nvPr/>
        </p:nvCxnSpPr>
        <p:spPr>
          <a:xfrm>
            <a:off x="7994650" y="3657600"/>
            <a:ext cx="0" cy="685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379" name="Google Shape;379;p21"/>
          <p:cNvCxnSpPr/>
          <p:nvPr/>
        </p:nvCxnSpPr>
        <p:spPr>
          <a:xfrm>
            <a:off x="6616700" y="4495800"/>
            <a:ext cx="10668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380" name="Google Shape;380;p21"/>
          <p:cNvCxnSpPr/>
          <p:nvPr/>
        </p:nvCxnSpPr>
        <p:spPr>
          <a:xfrm rot="10800000">
            <a:off x="6616700" y="4648200"/>
            <a:ext cx="10668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381" name="Google Shape;381;p21"/>
          <p:cNvSpPr txBox="1"/>
          <p:nvPr/>
        </p:nvSpPr>
        <p:spPr>
          <a:xfrm>
            <a:off x="6981825" y="2971800"/>
            <a:ext cx="31115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b="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/>
          </a:p>
        </p:txBody>
      </p:sp>
      <p:sp>
        <p:nvSpPr>
          <p:cNvPr id="382" name="Google Shape;382;p21"/>
          <p:cNvSpPr txBox="1"/>
          <p:nvPr/>
        </p:nvSpPr>
        <p:spPr>
          <a:xfrm>
            <a:off x="6991350" y="3352800"/>
            <a:ext cx="31115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b="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/>
          </a:p>
        </p:txBody>
      </p:sp>
      <p:sp>
        <p:nvSpPr>
          <p:cNvPr id="383" name="Google Shape;383;p21"/>
          <p:cNvSpPr txBox="1"/>
          <p:nvPr/>
        </p:nvSpPr>
        <p:spPr>
          <a:xfrm>
            <a:off x="6997700" y="4175125"/>
            <a:ext cx="31115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b="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/>
          </a:p>
        </p:txBody>
      </p:sp>
      <p:sp>
        <p:nvSpPr>
          <p:cNvPr id="384" name="Google Shape;384;p21"/>
          <p:cNvSpPr txBox="1"/>
          <p:nvPr/>
        </p:nvSpPr>
        <p:spPr>
          <a:xfrm>
            <a:off x="6997700" y="4556125"/>
            <a:ext cx="31115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b="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/>
          </a:p>
        </p:txBody>
      </p:sp>
      <p:sp>
        <p:nvSpPr>
          <p:cNvPr id="385" name="Google Shape;385;p21"/>
          <p:cNvSpPr txBox="1"/>
          <p:nvPr/>
        </p:nvSpPr>
        <p:spPr>
          <a:xfrm>
            <a:off x="7613650" y="3810000"/>
            <a:ext cx="31115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b="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</a:t>
            </a:r>
            <a:endParaRPr/>
          </a:p>
        </p:txBody>
      </p:sp>
      <p:sp>
        <p:nvSpPr>
          <p:cNvPr id="386" name="Google Shape;386;p21"/>
          <p:cNvSpPr txBox="1"/>
          <p:nvPr/>
        </p:nvSpPr>
        <p:spPr>
          <a:xfrm>
            <a:off x="7918450" y="3810000"/>
            <a:ext cx="31115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b="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</a:t>
            </a:r>
            <a:endParaRPr/>
          </a:p>
        </p:txBody>
      </p:sp>
      <p:sp>
        <p:nvSpPr>
          <p:cNvPr id="387" name="Google Shape;387;p21"/>
          <p:cNvSpPr txBox="1"/>
          <p:nvPr/>
        </p:nvSpPr>
        <p:spPr>
          <a:xfrm>
            <a:off x="6388100" y="3794125"/>
            <a:ext cx="31115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b="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</a:t>
            </a:r>
            <a:endParaRPr/>
          </a:p>
        </p:txBody>
      </p:sp>
      <p:sp>
        <p:nvSpPr>
          <p:cNvPr id="388" name="Google Shape;388;p21"/>
          <p:cNvSpPr txBox="1"/>
          <p:nvPr/>
        </p:nvSpPr>
        <p:spPr>
          <a:xfrm>
            <a:off x="6083300" y="3810000"/>
            <a:ext cx="31115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b="0" i="0" lang="en-US" sz="20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</a:t>
            </a:r>
            <a:endParaRPr/>
          </a:p>
        </p:txBody>
      </p:sp>
      <p:sp>
        <p:nvSpPr>
          <p:cNvPr id="389" name="Google Shape;389;p21"/>
          <p:cNvSpPr/>
          <p:nvPr/>
        </p:nvSpPr>
        <p:spPr>
          <a:xfrm>
            <a:off x="6159500" y="3200400"/>
            <a:ext cx="381000" cy="381000"/>
          </a:xfrm>
          <a:prstGeom prst="ellipse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390" name="Google Shape;390;p21"/>
          <p:cNvCxnSpPr/>
          <p:nvPr/>
        </p:nvCxnSpPr>
        <p:spPr>
          <a:xfrm>
            <a:off x="5854700" y="3429000"/>
            <a:ext cx="2286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391" name="Google Shape;391;p21"/>
          <p:cNvSpPr txBox="1"/>
          <p:nvPr/>
        </p:nvSpPr>
        <p:spPr>
          <a:xfrm>
            <a:off x="5092700" y="3124200"/>
            <a:ext cx="7588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Start</a:t>
            </a:r>
            <a:endParaRPr/>
          </a:p>
        </p:txBody>
      </p:sp>
      <p:sp>
        <p:nvSpPr>
          <p:cNvPr id="392" name="Google Shape;392;p21"/>
          <p:cNvSpPr txBox="1"/>
          <p:nvPr/>
        </p:nvSpPr>
        <p:spPr>
          <a:xfrm>
            <a:off x="760412" y="5334000"/>
            <a:ext cx="7850187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 can use a </a:t>
            </a:r>
            <a:r>
              <a:rPr b="0" i="0" lang="en-US" sz="24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transition table</a:t>
            </a: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or a </a:t>
            </a:r>
            <a:r>
              <a:rPr b="0" i="0" lang="en-US" sz="24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transition diagram</a:t>
            </a: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to specify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transitions. What input can take you to the final state in M?</a:t>
            </a:r>
            <a:endParaRPr/>
          </a:p>
        </p:txBody>
      </p:sp>
      <p:sp>
        <p:nvSpPr>
          <p:cNvPr id="393" name="Google Shape;393;p21"/>
          <p:cNvSpPr txBox="1"/>
          <p:nvPr/>
        </p:nvSpPr>
        <p:spPr>
          <a:xfrm>
            <a:off x="4421187" y="3927475"/>
            <a:ext cx="6080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7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p22"/>
          <p:cNvSpPr txBox="1"/>
          <p:nvPr>
            <p:ph type="title"/>
          </p:nvPr>
        </p:nvSpPr>
        <p:spPr>
          <a:xfrm>
            <a:off x="685800" y="5334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0" i="0" lang="en-US" sz="50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Language of a DFA</a:t>
            </a:r>
            <a:endParaRPr/>
          </a:p>
        </p:txBody>
      </p:sp>
      <p:sp>
        <p:nvSpPr>
          <p:cNvPr id="399" name="Google Shape;399;p22"/>
          <p:cNvSpPr txBox="1"/>
          <p:nvPr>
            <p:ph idx="1" type="body"/>
          </p:nvPr>
        </p:nvSpPr>
        <p:spPr>
          <a:xfrm>
            <a:off x="685800" y="17526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●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Given a DFA M, the language accepted (or recognized) by M is the set of all strings that, starting from the initial state, will reach one of the final states after the whole string is read.</a:t>
            </a:r>
            <a:endParaRPr/>
          </a:p>
          <a:p>
            <a:pPr indent="-224790" lvl="0" marL="273050" marR="0" rtl="0" algn="just">
              <a:lnSpc>
                <a:spcPct val="100000"/>
              </a:lnSpc>
              <a:spcBef>
                <a:spcPts val="160"/>
              </a:spcBef>
              <a:spcAft>
                <a:spcPts val="0"/>
              </a:spcAft>
              <a:buClr>
                <a:srgbClr val="0BD0D9"/>
              </a:buClr>
              <a:buSzPts val="760"/>
              <a:buFont typeface="Noto Sans Symbols"/>
              <a:buNone/>
            </a:pPr>
            <a:r>
              <a:t/>
            </a:r>
            <a:endParaRPr b="0" i="0" sz="800" u="non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  <a:p>
            <a:pPr indent="-273050" lvl="0" marL="273050" marR="0" rtl="0" algn="just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●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For example, the language accepted by the previous example is the set of all 0 and 1 strings with even number of 0’s and 1’s.</a:t>
            </a:r>
            <a:endParaRPr/>
          </a:p>
        </p:txBody>
      </p:sp>
      <p:sp>
        <p:nvSpPr>
          <p:cNvPr id="400" name="Google Shape;400;p22"/>
          <p:cNvSpPr txBox="1"/>
          <p:nvPr/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</a:pPr>
            <a:r>
              <a:rPr b="0" i="0" lang="en-US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Formal Languages and Automata Theory</a:t>
            </a:r>
            <a:endParaRPr/>
          </a:p>
        </p:txBody>
      </p:sp>
      <p:sp>
        <p:nvSpPr>
          <p:cNvPr id="401" name="Google Shape;401;p22"/>
          <p:cNvSpPr txBox="1"/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0" i="0" lang="en-US" sz="50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Why Automata Theory?</a:t>
            </a:r>
            <a:endParaRPr/>
          </a:p>
        </p:txBody>
      </p:sp>
      <p:sp>
        <p:nvSpPr>
          <p:cNvPr id="91" name="Google Shape;91;p2"/>
          <p:cNvSpPr txBox="1"/>
          <p:nvPr>
            <p:ph idx="1" type="body"/>
          </p:nvPr>
        </p:nvSpPr>
        <p:spPr>
          <a:xfrm>
            <a:off x="457200" y="1935162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660"/>
              <a:buFont typeface="Noto Sans Symbols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	To study abstract computing devices which are closely related to today’s computers. A simple example of </a:t>
            </a:r>
            <a:r>
              <a:rPr b="0" i="1" lang="en-US" sz="2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finite state machine</a:t>
            </a:r>
            <a:r>
              <a:rPr b="0" i="0" lang="en-US" sz="2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:</a:t>
            </a:r>
            <a:endParaRPr/>
          </a:p>
        </p:txBody>
      </p:sp>
      <p:sp>
        <p:nvSpPr>
          <p:cNvPr id="92" name="Google Shape;92;p2"/>
          <p:cNvSpPr txBox="1"/>
          <p:nvPr/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</a:pPr>
            <a:r>
              <a:rPr b="0" i="0" lang="en-US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Formal Languages and Automata Theory</a:t>
            </a:r>
            <a:endParaRPr/>
          </a:p>
        </p:txBody>
      </p:sp>
      <p:sp>
        <p:nvSpPr>
          <p:cNvPr id="93" name="Google Shape;93;p2"/>
          <p:cNvSpPr txBox="1"/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94" name="Google Shape;94;p2"/>
          <p:cNvSpPr/>
          <p:nvPr/>
        </p:nvSpPr>
        <p:spPr>
          <a:xfrm>
            <a:off x="3810000" y="4191000"/>
            <a:ext cx="609600" cy="609600"/>
          </a:xfrm>
          <a:prstGeom prst="ellipse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5" name="Google Shape;95;p2"/>
          <p:cNvSpPr/>
          <p:nvPr/>
        </p:nvSpPr>
        <p:spPr>
          <a:xfrm>
            <a:off x="5562600" y="4114800"/>
            <a:ext cx="609600" cy="609600"/>
          </a:xfrm>
          <a:prstGeom prst="ellipse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6" name="Google Shape;96;p2"/>
          <p:cNvSpPr/>
          <p:nvPr/>
        </p:nvSpPr>
        <p:spPr>
          <a:xfrm>
            <a:off x="4343400" y="3949700"/>
            <a:ext cx="1295400" cy="317500"/>
          </a:xfrm>
          <a:custGeom>
            <a:rect b="b" l="l" r="r" t="t"/>
            <a:pathLst>
              <a:path extrusionOk="0" h="200" w="816">
                <a:moveTo>
                  <a:pt x="0" y="200"/>
                </a:moveTo>
                <a:cubicBezTo>
                  <a:pt x="124" y="108"/>
                  <a:pt x="248" y="16"/>
                  <a:pt x="384" y="8"/>
                </a:cubicBezTo>
                <a:cubicBezTo>
                  <a:pt x="520" y="0"/>
                  <a:pt x="668" y="76"/>
                  <a:pt x="816" y="152"/>
                </a:cubicBezTo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7" name="Google Shape;97;p2"/>
          <p:cNvSpPr/>
          <p:nvPr/>
        </p:nvSpPr>
        <p:spPr>
          <a:xfrm flipH="1" rot="10800000">
            <a:off x="4419600" y="4635500"/>
            <a:ext cx="1295400" cy="317500"/>
          </a:xfrm>
          <a:custGeom>
            <a:rect b="b" l="l" r="r" t="t"/>
            <a:pathLst>
              <a:path extrusionOk="0" h="200" w="816">
                <a:moveTo>
                  <a:pt x="0" y="200"/>
                </a:moveTo>
                <a:cubicBezTo>
                  <a:pt x="124" y="108"/>
                  <a:pt x="248" y="16"/>
                  <a:pt x="384" y="8"/>
                </a:cubicBezTo>
                <a:cubicBezTo>
                  <a:pt x="520" y="0"/>
                  <a:pt x="668" y="76"/>
                  <a:pt x="816" y="152"/>
                </a:cubicBezTo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98" name="Google Shape;98;p2"/>
          <p:cNvCxnSpPr/>
          <p:nvPr/>
        </p:nvCxnSpPr>
        <p:spPr>
          <a:xfrm>
            <a:off x="3429000" y="4495800"/>
            <a:ext cx="381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99" name="Google Shape;99;p2"/>
          <p:cNvSpPr txBox="1"/>
          <p:nvPr/>
        </p:nvSpPr>
        <p:spPr>
          <a:xfrm>
            <a:off x="3810000" y="4267200"/>
            <a:ext cx="5397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off</a:t>
            </a:r>
            <a:endParaRPr/>
          </a:p>
        </p:txBody>
      </p:sp>
      <p:sp>
        <p:nvSpPr>
          <p:cNvPr id="100" name="Google Shape;100;p2"/>
          <p:cNvSpPr txBox="1"/>
          <p:nvPr/>
        </p:nvSpPr>
        <p:spPr>
          <a:xfrm>
            <a:off x="5638800" y="4191000"/>
            <a:ext cx="4889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</a:t>
            </a:r>
            <a:endParaRPr/>
          </a:p>
        </p:txBody>
      </p:sp>
      <p:sp>
        <p:nvSpPr>
          <p:cNvPr id="101" name="Google Shape;101;p2"/>
          <p:cNvSpPr txBox="1"/>
          <p:nvPr/>
        </p:nvSpPr>
        <p:spPr>
          <a:xfrm>
            <a:off x="2743200" y="4267200"/>
            <a:ext cx="7080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start</a:t>
            </a:r>
            <a:endParaRPr/>
          </a:p>
        </p:txBody>
      </p:sp>
      <p:sp>
        <p:nvSpPr>
          <p:cNvPr id="102" name="Google Shape;102;p2"/>
          <p:cNvSpPr txBox="1"/>
          <p:nvPr/>
        </p:nvSpPr>
        <p:spPr>
          <a:xfrm>
            <a:off x="4876800" y="3581400"/>
            <a:ext cx="3365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/>
          </a:p>
        </p:txBody>
      </p:sp>
      <p:sp>
        <p:nvSpPr>
          <p:cNvPr id="103" name="Google Shape;103;p2"/>
          <p:cNvSpPr txBox="1"/>
          <p:nvPr/>
        </p:nvSpPr>
        <p:spPr>
          <a:xfrm>
            <a:off x="4921250" y="4876800"/>
            <a:ext cx="3365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/>
          </a:p>
        </p:txBody>
      </p:sp>
      <p:sp>
        <p:nvSpPr>
          <p:cNvPr id="104" name="Google Shape;104;p2"/>
          <p:cNvSpPr txBox="1"/>
          <p:nvPr/>
        </p:nvSpPr>
        <p:spPr>
          <a:xfrm>
            <a:off x="1055687" y="5500687"/>
            <a:ext cx="6488112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There are many different kinds of machines.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0" i="0" lang="en-US" sz="50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Another Example</a:t>
            </a:r>
            <a:endParaRPr/>
          </a:p>
        </p:txBody>
      </p:sp>
      <p:sp>
        <p:nvSpPr>
          <p:cNvPr id="110" name="Google Shape;110;p3"/>
          <p:cNvSpPr txBox="1"/>
          <p:nvPr/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</a:pPr>
            <a:r>
              <a:rPr b="0" i="0" lang="en-US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Formal Languages and Automata Theory</a:t>
            </a:r>
            <a:endParaRPr/>
          </a:p>
        </p:txBody>
      </p:sp>
      <p:sp>
        <p:nvSpPr>
          <p:cNvPr id="111" name="Google Shape;111;p3"/>
          <p:cNvSpPr txBox="1"/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112" name="Google Shape;112;p3"/>
          <p:cNvSpPr/>
          <p:nvPr/>
        </p:nvSpPr>
        <p:spPr>
          <a:xfrm>
            <a:off x="2667000" y="3276600"/>
            <a:ext cx="609600" cy="609600"/>
          </a:xfrm>
          <a:prstGeom prst="ellipse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3" name="Google Shape;113;p3"/>
          <p:cNvSpPr/>
          <p:nvPr/>
        </p:nvSpPr>
        <p:spPr>
          <a:xfrm>
            <a:off x="4419600" y="3200400"/>
            <a:ext cx="609600" cy="609600"/>
          </a:xfrm>
          <a:prstGeom prst="ellipse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4" name="Google Shape;114;p3"/>
          <p:cNvSpPr/>
          <p:nvPr/>
        </p:nvSpPr>
        <p:spPr>
          <a:xfrm>
            <a:off x="3200400" y="3035300"/>
            <a:ext cx="1295400" cy="317500"/>
          </a:xfrm>
          <a:custGeom>
            <a:rect b="b" l="l" r="r" t="t"/>
            <a:pathLst>
              <a:path extrusionOk="0" h="200" w="816">
                <a:moveTo>
                  <a:pt x="0" y="200"/>
                </a:moveTo>
                <a:cubicBezTo>
                  <a:pt x="124" y="108"/>
                  <a:pt x="248" y="16"/>
                  <a:pt x="384" y="8"/>
                </a:cubicBezTo>
                <a:cubicBezTo>
                  <a:pt x="520" y="0"/>
                  <a:pt x="668" y="76"/>
                  <a:pt x="816" y="152"/>
                </a:cubicBezTo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5" name="Google Shape;115;p3"/>
          <p:cNvSpPr/>
          <p:nvPr/>
        </p:nvSpPr>
        <p:spPr>
          <a:xfrm flipH="1" rot="10800000">
            <a:off x="3276600" y="3721100"/>
            <a:ext cx="1295400" cy="317500"/>
          </a:xfrm>
          <a:custGeom>
            <a:rect b="b" l="l" r="r" t="t"/>
            <a:pathLst>
              <a:path extrusionOk="0" h="200" w="816">
                <a:moveTo>
                  <a:pt x="0" y="200"/>
                </a:moveTo>
                <a:cubicBezTo>
                  <a:pt x="124" y="108"/>
                  <a:pt x="248" y="16"/>
                  <a:pt x="384" y="8"/>
                </a:cubicBezTo>
                <a:cubicBezTo>
                  <a:pt x="520" y="0"/>
                  <a:pt x="668" y="76"/>
                  <a:pt x="816" y="152"/>
                </a:cubicBezTo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16" name="Google Shape;116;p3"/>
          <p:cNvCxnSpPr/>
          <p:nvPr/>
        </p:nvCxnSpPr>
        <p:spPr>
          <a:xfrm>
            <a:off x="2286000" y="3581400"/>
            <a:ext cx="381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117" name="Google Shape;117;p3"/>
          <p:cNvSpPr txBox="1"/>
          <p:nvPr/>
        </p:nvSpPr>
        <p:spPr>
          <a:xfrm>
            <a:off x="1600200" y="3352800"/>
            <a:ext cx="7080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start</a:t>
            </a:r>
            <a:endParaRPr/>
          </a:p>
        </p:txBody>
      </p:sp>
      <p:sp>
        <p:nvSpPr>
          <p:cNvPr id="118" name="Google Shape;118;p3"/>
          <p:cNvSpPr txBox="1"/>
          <p:nvPr/>
        </p:nvSpPr>
        <p:spPr>
          <a:xfrm>
            <a:off x="3733800" y="2667000"/>
            <a:ext cx="3365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</a:t>
            </a:r>
            <a:endParaRPr/>
          </a:p>
        </p:txBody>
      </p:sp>
      <p:sp>
        <p:nvSpPr>
          <p:cNvPr id="119" name="Google Shape;119;p3"/>
          <p:cNvSpPr txBox="1"/>
          <p:nvPr/>
        </p:nvSpPr>
        <p:spPr>
          <a:xfrm>
            <a:off x="3778250" y="3657600"/>
            <a:ext cx="3365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/>
          </a:p>
        </p:txBody>
      </p:sp>
      <p:sp>
        <p:nvSpPr>
          <p:cNvPr id="120" name="Google Shape;120;p3"/>
          <p:cNvSpPr/>
          <p:nvPr/>
        </p:nvSpPr>
        <p:spPr>
          <a:xfrm>
            <a:off x="6172200" y="3200400"/>
            <a:ext cx="609600" cy="609600"/>
          </a:xfrm>
          <a:prstGeom prst="ellipse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1" name="Google Shape;121;p3"/>
          <p:cNvSpPr/>
          <p:nvPr/>
        </p:nvSpPr>
        <p:spPr>
          <a:xfrm>
            <a:off x="4953000" y="3035300"/>
            <a:ext cx="1295400" cy="317500"/>
          </a:xfrm>
          <a:custGeom>
            <a:rect b="b" l="l" r="r" t="t"/>
            <a:pathLst>
              <a:path extrusionOk="0" h="200" w="816">
                <a:moveTo>
                  <a:pt x="0" y="200"/>
                </a:moveTo>
                <a:cubicBezTo>
                  <a:pt x="124" y="108"/>
                  <a:pt x="248" y="16"/>
                  <a:pt x="384" y="8"/>
                </a:cubicBezTo>
                <a:cubicBezTo>
                  <a:pt x="520" y="0"/>
                  <a:pt x="668" y="76"/>
                  <a:pt x="816" y="152"/>
                </a:cubicBezTo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2" name="Google Shape;122;p3"/>
          <p:cNvSpPr/>
          <p:nvPr/>
        </p:nvSpPr>
        <p:spPr>
          <a:xfrm flipH="1" rot="10800000">
            <a:off x="5029200" y="3721100"/>
            <a:ext cx="1295400" cy="317500"/>
          </a:xfrm>
          <a:custGeom>
            <a:rect b="b" l="l" r="r" t="t"/>
            <a:pathLst>
              <a:path extrusionOk="0" h="200" w="816">
                <a:moveTo>
                  <a:pt x="0" y="200"/>
                </a:moveTo>
                <a:cubicBezTo>
                  <a:pt x="124" y="108"/>
                  <a:pt x="248" y="16"/>
                  <a:pt x="384" y="8"/>
                </a:cubicBezTo>
                <a:cubicBezTo>
                  <a:pt x="520" y="0"/>
                  <a:pt x="668" y="76"/>
                  <a:pt x="816" y="152"/>
                </a:cubicBezTo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3" name="Google Shape;123;p3"/>
          <p:cNvSpPr txBox="1"/>
          <p:nvPr/>
        </p:nvSpPr>
        <p:spPr>
          <a:xfrm>
            <a:off x="6248400" y="3276600"/>
            <a:ext cx="4889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</a:t>
            </a:r>
            <a:endParaRPr/>
          </a:p>
        </p:txBody>
      </p:sp>
      <p:sp>
        <p:nvSpPr>
          <p:cNvPr id="124" name="Google Shape;124;p3"/>
          <p:cNvSpPr txBox="1"/>
          <p:nvPr/>
        </p:nvSpPr>
        <p:spPr>
          <a:xfrm>
            <a:off x="5486400" y="2667000"/>
            <a:ext cx="3365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</a:t>
            </a:r>
            <a:endParaRPr/>
          </a:p>
        </p:txBody>
      </p:sp>
      <p:sp>
        <p:nvSpPr>
          <p:cNvPr id="125" name="Google Shape;125;p3"/>
          <p:cNvSpPr txBox="1"/>
          <p:nvPr/>
        </p:nvSpPr>
        <p:spPr>
          <a:xfrm>
            <a:off x="5530850" y="3657600"/>
            <a:ext cx="3365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</a:t>
            </a:r>
            <a:endParaRPr/>
          </a:p>
        </p:txBody>
      </p:sp>
      <p:sp>
        <p:nvSpPr>
          <p:cNvPr id="126" name="Google Shape;126;p3"/>
          <p:cNvSpPr/>
          <p:nvPr/>
        </p:nvSpPr>
        <p:spPr>
          <a:xfrm>
            <a:off x="2654300" y="2209800"/>
            <a:ext cx="546100" cy="1079500"/>
          </a:xfrm>
          <a:custGeom>
            <a:rect b="b" l="l" r="r" t="t"/>
            <a:pathLst>
              <a:path extrusionOk="0" h="680" w="344">
                <a:moveTo>
                  <a:pt x="104" y="680"/>
                </a:moveTo>
                <a:cubicBezTo>
                  <a:pt x="60" y="560"/>
                  <a:pt x="16" y="440"/>
                  <a:pt x="8" y="344"/>
                </a:cubicBezTo>
                <a:cubicBezTo>
                  <a:pt x="0" y="248"/>
                  <a:pt x="32" y="160"/>
                  <a:pt x="56" y="104"/>
                </a:cubicBezTo>
                <a:cubicBezTo>
                  <a:pt x="80" y="48"/>
                  <a:pt x="120" y="16"/>
                  <a:pt x="152" y="8"/>
                </a:cubicBezTo>
                <a:cubicBezTo>
                  <a:pt x="184" y="0"/>
                  <a:pt x="216" y="8"/>
                  <a:pt x="248" y="56"/>
                </a:cubicBezTo>
                <a:cubicBezTo>
                  <a:pt x="280" y="104"/>
                  <a:pt x="344" y="192"/>
                  <a:pt x="344" y="296"/>
                </a:cubicBezTo>
                <a:cubicBezTo>
                  <a:pt x="344" y="400"/>
                  <a:pt x="296" y="540"/>
                  <a:pt x="248" y="680"/>
                </a:cubicBezTo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7" name="Google Shape;127;p3"/>
          <p:cNvSpPr txBox="1"/>
          <p:nvPr/>
        </p:nvSpPr>
        <p:spPr>
          <a:xfrm>
            <a:off x="2482850" y="1981200"/>
            <a:ext cx="3365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/>
          </a:p>
        </p:txBody>
      </p:sp>
      <p:sp>
        <p:nvSpPr>
          <p:cNvPr id="128" name="Google Shape;128;p3"/>
          <p:cNvSpPr txBox="1"/>
          <p:nvPr/>
        </p:nvSpPr>
        <p:spPr>
          <a:xfrm>
            <a:off x="4489450" y="3276600"/>
            <a:ext cx="5397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off</a:t>
            </a:r>
            <a:endParaRPr/>
          </a:p>
        </p:txBody>
      </p:sp>
      <p:sp>
        <p:nvSpPr>
          <p:cNvPr id="129" name="Google Shape;129;p3"/>
          <p:cNvSpPr txBox="1"/>
          <p:nvPr/>
        </p:nvSpPr>
        <p:spPr>
          <a:xfrm>
            <a:off x="2667000" y="3352800"/>
            <a:ext cx="5397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off</a:t>
            </a:r>
            <a:endParaRPr/>
          </a:p>
        </p:txBody>
      </p:sp>
      <p:sp>
        <p:nvSpPr>
          <p:cNvPr id="130" name="Google Shape;130;p3"/>
          <p:cNvSpPr txBox="1"/>
          <p:nvPr/>
        </p:nvSpPr>
        <p:spPr>
          <a:xfrm>
            <a:off x="4692650" y="4267200"/>
            <a:ext cx="3365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/>
          </a:p>
        </p:txBody>
      </p:sp>
      <p:sp>
        <p:nvSpPr>
          <p:cNvPr id="131" name="Google Shape;131;p3"/>
          <p:cNvSpPr txBox="1"/>
          <p:nvPr/>
        </p:nvSpPr>
        <p:spPr>
          <a:xfrm>
            <a:off x="2819400" y="5029200"/>
            <a:ext cx="4281487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When will this be </a:t>
            </a:r>
            <a:r>
              <a:rPr b="0" i="1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</a:t>
            </a: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Try 100, 1001, 1000, 111, 00, … </a:t>
            </a:r>
            <a:endParaRPr/>
          </a:p>
        </p:txBody>
      </p:sp>
      <p:sp>
        <p:nvSpPr>
          <p:cNvPr id="132" name="Google Shape;132;p3"/>
          <p:cNvSpPr/>
          <p:nvPr/>
        </p:nvSpPr>
        <p:spPr>
          <a:xfrm>
            <a:off x="3124200" y="3810000"/>
            <a:ext cx="3276600" cy="927100"/>
          </a:xfrm>
          <a:custGeom>
            <a:rect b="b" l="l" r="r" t="t"/>
            <a:pathLst>
              <a:path extrusionOk="0" h="584" w="2064">
                <a:moveTo>
                  <a:pt x="2064" y="0"/>
                </a:moveTo>
                <a:cubicBezTo>
                  <a:pt x="1860" y="168"/>
                  <a:pt x="1656" y="336"/>
                  <a:pt x="1488" y="432"/>
                </a:cubicBezTo>
                <a:cubicBezTo>
                  <a:pt x="1320" y="528"/>
                  <a:pt x="1224" y="584"/>
                  <a:pt x="1056" y="576"/>
                </a:cubicBezTo>
                <a:cubicBezTo>
                  <a:pt x="888" y="568"/>
                  <a:pt x="656" y="480"/>
                  <a:pt x="480" y="384"/>
                </a:cubicBezTo>
                <a:cubicBezTo>
                  <a:pt x="304" y="288"/>
                  <a:pt x="152" y="144"/>
                  <a:pt x="0" y="0"/>
                </a:cubicBezTo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4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0" i="0" lang="en-US" sz="50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Grammar and Languages</a:t>
            </a:r>
            <a:endParaRPr/>
          </a:p>
        </p:txBody>
      </p:sp>
      <p:sp>
        <p:nvSpPr>
          <p:cNvPr id="138" name="Google Shape;138;p4"/>
          <p:cNvSpPr txBox="1"/>
          <p:nvPr>
            <p:ph idx="1" type="body"/>
          </p:nvPr>
        </p:nvSpPr>
        <p:spPr>
          <a:xfrm>
            <a:off x="457200" y="1935162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None/>
            </a:pPr>
            <a:r>
              <a:rPr b="0" i="0" lang="en-US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	Grammars and languages are closely related to automata theory and are the basis of many important software components like:</a:t>
            </a:r>
            <a:endParaRPr/>
          </a:p>
          <a:p>
            <a:pPr indent="-246062" lvl="1" marL="639762" marR="0" rtl="0" algn="just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Compilers and interpreters</a:t>
            </a:r>
            <a:endParaRPr/>
          </a:p>
          <a:p>
            <a:pPr indent="-246062" lvl="1" marL="639762" marR="0" rtl="0" algn="just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Text editors and processors</a:t>
            </a:r>
            <a:endParaRPr/>
          </a:p>
          <a:p>
            <a:pPr indent="-246062" lvl="1" marL="639762" marR="0" rtl="0" algn="just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Search engines</a:t>
            </a:r>
            <a:endParaRPr/>
          </a:p>
          <a:p>
            <a:pPr indent="-246062" lvl="1" marL="639762" marR="0" rtl="0" algn="just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System verification components</a:t>
            </a:r>
            <a:endParaRPr/>
          </a:p>
        </p:txBody>
      </p:sp>
      <p:sp>
        <p:nvSpPr>
          <p:cNvPr id="139" name="Google Shape;139;p4"/>
          <p:cNvSpPr txBox="1"/>
          <p:nvPr/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</a:pPr>
            <a:r>
              <a:rPr b="0" i="0" lang="en-US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Formal Languages and Automata Theory</a:t>
            </a:r>
            <a:endParaRPr/>
          </a:p>
        </p:txBody>
      </p:sp>
      <p:sp>
        <p:nvSpPr>
          <p:cNvPr id="140" name="Google Shape;140;p4"/>
          <p:cNvSpPr txBox="1"/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0" i="0" lang="en-US" sz="50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Complexities</a:t>
            </a:r>
            <a:endParaRPr/>
          </a:p>
        </p:txBody>
      </p:sp>
      <p:sp>
        <p:nvSpPr>
          <p:cNvPr id="146" name="Google Shape;146;p5"/>
          <p:cNvSpPr txBox="1"/>
          <p:nvPr>
            <p:ph idx="1" type="body"/>
          </p:nvPr>
        </p:nvSpPr>
        <p:spPr>
          <a:xfrm>
            <a:off x="457200" y="1935162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None/>
            </a:pPr>
            <a:r>
              <a:rPr b="0" i="0" lang="en-US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	Study the limits of computations. What kinds of problems can be solved with a computer? What kinds of problems can be solved </a:t>
            </a:r>
            <a:r>
              <a:rPr b="0" i="1" lang="en-US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efficiently</a:t>
            </a:r>
            <a:r>
              <a:rPr b="0" i="0" lang="en-US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?</a:t>
            </a:r>
            <a:endParaRPr/>
          </a:p>
          <a:p>
            <a:pPr indent="-116204" lvl="0" marL="273050" marR="0" rtl="0" algn="l"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None/>
            </a:pPr>
            <a:r>
              <a:t/>
            </a:r>
            <a:endParaRPr b="0" i="0" sz="2600" u="none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47" name="Google Shape;147;p5"/>
          <p:cNvSpPr txBox="1"/>
          <p:nvPr/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</a:pPr>
            <a:r>
              <a:rPr b="0" i="0" lang="en-US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Formal Languages and Automata Theory</a:t>
            </a:r>
            <a:endParaRPr/>
          </a:p>
        </p:txBody>
      </p:sp>
      <p:sp>
        <p:nvSpPr>
          <p:cNvPr id="148" name="Google Shape;148;p5"/>
          <p:cNvSpPr txBox="1"/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6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0" i="0" lang="en-US" sz="50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Preliminaries</a:t>
            </a:r>
            <a:endParaRPr/>
          </a:p>
        </p:txBody>
      </p:sp>
      <p:sp>
        <p:nvSpPr>
          <p:cNvPr id="154" name="Google Shape;154;p6"/>
          <p:cNvSpPr txBox="1"/>
          <p:nvPr>
            <p:ph idx="1" type="body"/>
          </p:nvPr>
        </p:nvSpPr>
        <p:spPr>
          <a:xfrm>
            <a:off x="3352800" y="1981200"/>
            <a:ext cx="4343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Alphabets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Strings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Languages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Problems</a:t>
            </a:r>
            <a:endParaRPr/>
          </a:p>
        </p:txBody>
      </p:sp>
      <p:sp>
        <p:nvSpPr>
          <p:cNvPr id="155" name="Google Shape;155;p6"/>
          <p:cNvSpPr txBox="1"/>
          <p:nvPr/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</a:pPr>
            <a:r>
              <a:rPr b="0" i="0" lang="en-US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Formal Languages and Automata Theory</a:t>
            </a:r>
            <a:endParaRPr/>
          </a:p>
        </p:txBody>
      </p:sp>
      <p:sp>
        <p:nvSpPr>
          <p:cNvPr id="156" name="Google Shape;156;p6"/>
          <p:cNvSpPr txBox="1"/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7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0" i="0" lang="en-US" sz="50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Alphabets</a:t>
            </a:r>
            <a:endParaRPr/>
          </a:p>
        </p:txBody>
      </p:sp>
      <p:sp>
        <p:nvSpPr>
          <p:cNvPr id="162" name="Google Shape;162;p7"/>
          <p:cNvSpPr txBox="1"/>
          <p:nvPr>
            <p:ph idx="1" type="body"/>
          </p:nvPr>
        </p:nvSpPr>
        <p:spPr>
          <a:xfrm>
            <a:off x="685800" y="1981200"/>
            <a:ext cx="8077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An alphabet is a finite set of symbols.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Usually, use Σ to represent an alphabet.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Examples: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Σ = {0,1}, the set of binary digits.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Σ = {a, b, … , z}, the set of all lower-case letters.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Σ = {(, )}, the set of open and close parentheses.</a:t>
            </a:r>
            <a:endParaRPr/>
          </a:p>
        </p:txBody>
      </p:sp>
      <p:sp>
        <p:nvSpPr>
          <p:cNvPr id="163" name="Google Shape;163;p7"/>
          <p:cNvSpPr txBox="1"/>
          <p:nvPr/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</a:pPr>
            <a:r>
              <a:rPr b="0" i="0" lang="en-US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Formal Languages and Automata Theory</a:t>
            </a:r>
            <a:endParaRPr/>
          </a:p>
        </p:txBody>
      </p:sp>
      <p:sp>
        <p:nvSpPr>
          <p:cNvPr id="164" name="Google Shape;164;p7"/>
          <p:cNvSpPr txBox="1"/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8"/>
          <p:cNvSpPr txBox="1"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0" i="0" lang="en-US" sz="50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Strings </a:t>
            </a:r>
            <a:endParaRPr/>
          </a:p>
        </p:txBody>
      </p:sp>
      <p:sp>
        <p:nvSpPr>
          <p:cNvPr id="170" name="Google Shape;170;p8"/>
          <p:cNvSpPr txBox="1"/>
          <p:nvPr>
            <p:ph idx="1" type="body"/>
          </p:nvPr>
        </p:nvSpPr>
        <p:spPr>
          <a:xfrm>
            <a:off x="457200" y="1935162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A string is a finite sequence of symbols from an alphabet.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BD0D9"/>
              </a:buClr>
              <a:buSzPts val="2470"/>
              <a:buFont typeface="Noto Sans Symbols"/>
              <a:buChar char="⚫"/>
            </a:pPr>
            <a:r>
              <a:rPr b="0" i="0" lang="en-US" sz="2600" u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Examples: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0011 and 11 are strings from Σ = {0,1}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abc and bbb are strings from Σ = {a, b, … , z}</a:t>
            </a:r>
            <a:endParaRPr/>
          </a:p>
          <a:p>
            <a:pPr indent="-246062" lvl="1" marL="63976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</a:pPr>
            <a:r>
              <a:rPr b="0" i="0" lang="en-US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(()(())) and )(() are strings from Σ = {(, )}</a:t>
            </a:r>
            <a:endParaRPr/>
          </a:p>
        </p:txBody>
      </p:sp>
      <p:sp>
        <p:nvSpPr>
          <p:cNvPr id="171" name="Google Shape;171;p8"/>
          <p:cNvSpPr txBox="1"/>
          <p:nvPr/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</a:pPr>
            <a:r>
              <a:rPr b="0" i="0" lang="en-US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Formal Languages and Automata Theory</a:t>
            </a:r>
            <a:endParaRPr/>
          </a:p>
        </p:txBody>
      </p:sp>
      <p:sp>
        <p:nvSpPr>
          <p:cNvPr id="172" name="Google Shape;172;p8"/>
          <p:cNvSpPr txBox="1"/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5C75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rgbClr val="045C7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1999-09-03T08:44:41Z</dcterms:created>
  <dc:creator>CSE</dc:creator>
</cp:coreProperties>
</file>