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47"/>
  </p:notesMasterIdLst>
  <p:sldIdLst>
    <p:sldId id="281" r:id="rId2"/>
    <p:sldId id="271" r:id="rId3"/>
    <p:sldId id="266" r:id="rId4"/>
    <p:sldId id="256" r:id="rId5"/>
    <p:sldId id="265" r:id="rId6"/>
    <p:sldId id="329" r:id="rId7"/>
    <p:sldId id="257" r:id="rId8"/>
    <p:sldId id="267" r:id="rId9"/>
    <p:sldId id="332" r:id="rId10"/>
    <p:sldId id="304" r:id="rId11"/>
    <p:sldId id="272" r:id="rId12"/>
    <p:sldId id="331" r:id="rId13"/>
    <p:sldId id="273" r:id="rId14"/>
    <p:sldId id="306" r:id="rId15"/>
    <p:sldId id="307" r:id="rId16"/>
    <p:sldId id="278" r:id="rId17"/>
    <p:sldId id="279" r:id="rId18"/>
    <p:sldId id="333" r:id="rId19"/>
    <p:sldId id="328" r:id="rId20"/>
    <p:sldId id="309" r:id="rId21"/>
    <p:sldId id="310" r:id="rId22"/>
    <p:sldId id="311" r:id="rId23"/>
    <p:sldId id="293" r:id="rId24"/>
    <p:sldId id="295" r:id="rId25"/>
    <p:sldId id="327" r:id="rId26"/>
    <p:sldId id="296" r:id="rId27"/>
    <p:sldId id="312" r:id="rId28"/>
    <p:sldId id="334" r:id="rId29"/>
    <p:sldId id="336" r:id="rId30"/>
    <p:sldId id="335" r:id="rId31"/>
    <p:sldId id="337" r:id="rId32"/>
    <p:sldId id="340" r:id="rId33"/>
    <p:sldId id="338" r:id="rId34"/>
    <p:sldId id="342" r:id="rId35"/>
    <p:sldId id="344" r:id="rId36"/>
    <p:sldId id="324" r:id="rId37"/>
    <p:sldId id="316" r:id="rId38"/>
    <p:sldId id="320" r:id="rId39"/>
    <p:sldId id="323" r:id="rId40"/>
    <p:sldId id="317" r:id="rId41"/>
    <p:sldId id="345" r:id="rId42"/>
    <p:sldId id="326" r:id="rId43"/>
    <p:sldId id="346" r:id="rId44"/>
    <p:sldId id="302" r:id="rId45"/>
    <p:sldId id="288" r:id="rId46"/>
  </p:sldIdLst>
  <p:sldSz cx="14630400" cy="82296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53110" algn="l" rtl="0" fontAlgn="base">
      <a:spcBef>
        <a:spcPct val="0"/>
      </a:spcBef>
      <a:spcAft>
        <a:spcPct val="0"/>
      </a:spcAft>
      <a:defRPr kern="1200">
        <a:solidFill>
          <a:schemeClr val="tx1"/>
        </a:solidFill>
        <a:latin typeface="Arial" charset="0"/>
        <a:ea typeface="+mn-ea"/>
        <a:cs typeface="+mn-cs"/>
      </a:defRPr>
    </a:lvl2pPr>
    <a:lvl3pPr marL="1306220" algn="l" rtl="0" fontAlgn="base">
      <a:spcBef>
        <a:spcPct val="0"/>
      </a:spcBef>
      <a:spcAft>
        <a:spcPct val="0"/>
      </a:spcAft>
      <a:defRPr kern="1200">
        <a:solidFill>
          <a:schemeClr val="tx1"/>
        </a:solidFill>
        <a:latin typeface="Arial" charset="0"/>
        <a:ea typeface="+mn-ea"/>
        <a:cs typeface="+mn-cs"/>
      </a:defRPr>
    </a:lvl3pPr>
    <a:lvl4pPr marL="1959331" algn="l" rtl="0" fontAlgn="base">
      <a:spcBef>
        <a:spcPct val="0"/>
      </a:spcBef>
      <a:spcAft>
        <a:spcPct val="0"/>
      </a:spcAft>
      <a:defRPr kern="1200">
        <a:solidFill>
          <a:schemeClr val="tx1"/>
        </a:solidFill>
        <a:latin typeface="Arial" charset="0"/>
        <a:ea typeface="+mn-ea"/>
        <a:cs typeface="+mn-cs"/>
      </a:defRPr>
    </a:lvl4pPr>
    <a:lvl5pPr marL="2612441" algn="l" rtl="0" fontAlgn="base">
      <a:spcBef>
        <a:spcPct val="0"/>
      </a:spcBef>
      <a:spcAft>
        <a:spcPct val="0"/>
      </a:spcAft>
      <a:defRPr kern="1200">
        <a:solidFill>
          <a:schemeClr val="tx1"/>
        </a:solidFill>
        <a:latin typeface="Arial" charset="0"/>
        <a:ea typeface="+mn-ea"/>
        <a:cs typeface="+mn-cs"/>
      </a:defRPr>
    </a:lvl5pPr>
    <a:lvl6pPr marL="3265551" algn="l" defTabSz="1306220" rtl="0" eaLnBrk="1" latinLnBrk="0" hangingPunct="1">
      <a:defRPr kern="1200">
        <a:solidFill>
          <a:schemeClr val="tx1"/>
        </a:solidFill>
        <a:latin typeface="Arial" charset="0"/>
        <a:ea typeface="+mn-ea"/>
        <a:cs typeface="+mn-cs"/>
      </a:defRPr>
    </a:lvl6pPr>
    <a:lvl7pPr marL="3918661" algn="l" defTabSz="1306220" rtl="0" eaLnBrk="1" latinLnBrk="0" hangingPunct="1">
      <a:defRPr kern="1200">
        <a:solidFill>
          <a:schemeClr val="tx1"/>
        </a:solidFill>
        <a:latin typeface="Arial" charset="0"/>
        <a:ea typeface="+mn-ea"/>
        <a:cs typeface="+mn-cs"/>
      </a:defRPr>
    </a:lvl7pPr>
    <a:lvl8pPr marL="4571771" algn="l" defTabSz="1306220" rtl="0" eaLnBrk="1" latinLnBrk="0" hangingPunct="1">
      <a:defRPr kern="1200">
        <a:solidFill>
          <a:schemeClr val="tx1"/>
        </a:solidFill>
        <a:latin typeface="Arial" charset="0"/>
        <a:ea typeface="+mn-ea"/>
        <a:cs typeface="+mn-cs"/>
      </a:defRPr>
    </a:lvl8pPr>
    <a:lvl9pPr marL="5224882" algn="l" defTabSz="130622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00FF99"/>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9" autoAdjust="0"/>
    <p:restoredTop sz="94660"/>
  </p:normalViewPr>
  <p:slideViewPr>
    <p:cSldViewPr>
      <p:cViewPr>
        <p:scale>
          <a:sx n="60" d="100"/>
          <a:sy n="60" d="100"/>
        </p:scale>
        <p:origin x="-420" y="-168"/>
      </p:cViewPr>
      <p:guideLst>
        <p:guide orient="horz" pos="2592"/>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0D7636A-9EE1-4051-9331-694190B77486}" type="datetimeFigureOut">
              <a:rPr lang="en-US"/>
              <a:pPr>
                <a:defRPr/>
              </a:pPr>
              <a:t>10/17/2022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16A9246-06A0-45C3-9C76-1A7FD614BB39}" type="slidenum">
              <a:rPr lang="en-US"/>
              <a:pPr>
                <a:defRPr/>
              </a:pPr>
              <a:t>‹#›</a:t>
            </a:fld>
            <a:endParaRPr lang="en-US"/>
          </a:p>
        </p:txBody>
      </p:sp>
    </p:spTree>
    <p:extLst>
      <p:ext uri="{BB962C8B-B14F-4D97-AF65-F5344CB8AC3E}">
        <p14:creationId xmlns:p14="http://schemas.microsoft.com/office/powerpoint/2010/main" val="4295055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700" kern="1200">
        <a:solidFill>
          <a:schemeClr val="tx1"/>
        </a:solidFill>
        <a:latin typeface="+mn-lt"/>
        <a:ea typeface="+mn-ea"/>
        <a:cs typeface="+mn-cs"/>
      </a:defRPr>
    </a:lvl1pPr>
    <a:lvl2pPr marL="653110" algn="l" rtl="0" fontAlgn="base">
      <a:spcBef>
        <a:spcPct val="30000"/>
      </a:spcBef>
      <a:spcAft>
        <a:spcPct val="0"/>
      </a:spcAft>
      <a:defRPr sz="1700" kern="1200">
        <a:solidFill>
          <a:schemeClr val="tx1"/>
        </a:solidFill>
        <a:latin typeface="+mn-lt"/>
        <a:ea typeface="+mn-ea"/>
        <a:cs typeface="+mn-cs"/>
      </a:defRPr>
    </a:lvl2pPr>
    <a:lvl3pPr marL="1306220" algn="l" rtl="0" fontAlgn="base">
      <a:spcBef>
        <a:spcPct val="30000"/>
      </a:spcBef>
      <a:spcAft>
        <a:spcPct val="0"/>
      </a:spcAft>
      <a:defRPr sz="1700" kern="1200">
        <a:solidFill>
          <a:schemeClr val="tx1"/>
        </a:solidFill>
        <a:latin typeface="+mn-lt"/>
        <a:ea typeface="+mn-ea"/>
        <a:cs typeface="+mn-cs"/>
      </a:defRPr>
    </a:lvl3pPr>
    <a:lvl4pPr marL="1959331" algn="l" rtl="0" fontAlgn="base">
      <a:spcBef>
        <a:spcPct val="30000"/>
      </a:spcBef>
      <a:spcAft>
        <a:spcPct val="0"/>
      </a:spcAft>
      <a:defRPr sz="1700" kern="1200">
        <a:solidFill>
          <a:schemeClr val="tx1"/>
        </a:solidFill>
        <a:latin typeface="+mn-lt"/>
        <a:ea typeface="+mn-ea"/>
        <a:cs typeface="+mn-cs"/>
      </a:defRPr>
    </a:lvl4pPr>
    <a:lvl5pPr marL="2612441" algn="l" rtl="0" fontAlgn="base">
      <a:spcBef>
        <a:spcPct val="30000"/>
      </a:spcBef>
      <a:spcAft>
        <a:spcPct val="0"/>
      </a:spcAft>
      <a:defRPr sz="1700" kern="1200">
        <a:solidFill>
          <a:schemeClr val="tx1"/>
        </a:solidFill>
        <a:latin typeface="+mn-lt"/>
        <a:ea typeface="+mn-ea"/>
        <a:cs typeface="+mn-cs"/>
      </a:defRPr>
    </a:lvl5pPr>
    <a:lvl6pPr marL="3265551" algn="l" defTabSz="1306220" rtl="0" eaLnBrk="1" latinLnBrk="0" hangingPunct="1">
      <a:defRPr sz="1700" kern="1200">
        <a:solidFill>
          <a:schemeClr val="tx1"/>
        </a:solidFill>
        <a:latin typeface="+mn-lt"/>
        <a:ea typeface="+mn-ea"/>
        <a:cs typeface="+mn-cs"/>
      </a:defRPr>
    </a:lvl6pPr>
    <a:lvl7pPr marL="3918661" algn="l" defTabSz="1306220" rtl="0" eaLnBrk="1" latinLnBrk="0" hangingPunct="1">
      <a:defRPr sz="1700" kern="1200">
        <a:solidFill>
          <a:schemeClr val="tx1"/>
        </a:solidFill>
        <a:latin typeface="+mn-lt"/>
        <a:ea typeface="+mn-ea"/>
        <a:cs typeface="+mn-cs"/>
      </a:defRPr>
    </a:lvl7pPr>
    <a:lvl8pPr marL="4571771" algn="l" defTabSz="1306220" rtl="0" eaLnBrk="1" latinLnBrk="0" hangingPunct="1">
      <a:defRPr sz="1700" kern="1200">
        <a:solidFill>
          <a:schemeClr val="tx1"/>
        </a:solidFill>
        <a:latin typeface="+mn-lt"/>
        <a:ea typeface="+mn-ea"/>
        <a:cs typeface="+mn-cs"/>
      </a:defRPr>
    </a:lvl8pPr>
    <a:lvl9pPr marL="5224882" algn="l" defTabSz="130622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16A9246-06A0-45C3-9C76-1A7FD614BB39}" type="slidenum">
              <a:rPr lang="en-US" smtClean="0"/>
              <a:pPr>
                <a:defRPr/>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822960" y="6419883"/>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
        <p:nvSpPr>
          <p:cNvPr id="29" name="Title 28"/>
          <p:cNvSpPr>
            <a:spLocks noGrp="1"/>
          </p:cNvSpPr>
          <p:nvPr>
            <p:ph type="ctrTitle"/>
          </p:nvPr>
        </p:nvSpPr>
        <p:spPr>
          <a:xfrm>
            <a:off x="609600" y="5824094"/>
            <a:ext cx="13533120" cy="1466850"/>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609600" y="4663440"/>
            <a:ext cx="13533120" cy="1097280"/>
          </a:xfrm>
        </p:spPr>
        <p:txBody>
          <a:bodyPr anchor="b"/>
          <a:lstStyle>
            <a:lvl1pPr marL="0" indent="0" algn="l">
              <a:buNone/>
              <a:defRPr sz="3400">
                <a:solidFill>
                  <a:schemeClr val="tx2">
                    <a:shade val="75000"/>
                  </a:schemeClr>
                </a:solidFill>
              </a:defRPr>
            </a:lvl1pPr>
            <a:lvl2pPr marL="653110" indent="0" algn="ctr">
              <a:buNone/>
            </a:lvl2pPr>
            <a:lvl3pPr marL="1306220" indent="0" algn="ctr">
              <a:buNone/>
            </a:lvl3pPr>
            <a:lvl4pPr marL="1959331" indent="0" algn="ctr">
              <a:buNone/>
            </a:lvl4pPr>
            <a:lvl5pPr marL="2612441" indent="0" algn="ctr">
              <a:buNone/>
            </a:lvl5pPr>
            <a:lvl6pPr marL="3265551" indent="0" algn="ctr">
              <a:buNone/>
            </a:lvl6pPr>
            <a:lvl7pPr marL="3918661" indent="0" algn="ctr">
              <a:buNone/>
            </a:lvl7pPr>
            <a:lvl8pPr marL="4571771" indent="0" algn="ctr">
              <a:buNone/>
            </a:lvl8pPr>
            <a:lvl9pPr marL="5224882"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a:defRPr/>
            </a:pPr>
            <a:fld id="{960F5F19-1069-483A-910F-4B2AA8631EB9}" type="datetimeFigureOut">
              <a:rPr lang="en-US" smtClean="0"/>
              <a:pPr>
                <a:defRPr/>
              </a:pPr>
              <a:t>10/17/2022</a:t>
            </a:fld>
            <a:endParaRPr lang="en-US"/>
          </a:p>
        </p:txBody>
      </p:sp>
      <p:sp>
        <p:nvSpPr>
          <p:cNvPr id="2" name="Footer Placeholder 1"/>
          <p:cNvSpPr>
            <a:spLocks noGrp="1"/>
          </p:cNvSpPr>
          <p:nvPr>
            <p:ph type="ftr" sz="quarter" idx="11"/>
          </p:nvPr>
        </p:nvSpPr>
        <p:spPr/>
        <p:txBody>
          <a:bodyPr/>
          <a:lstStyle/>
          <a:p>
            <a:pPr>
              <a:defRPr/>
            </a:pPr>
            <a:endParaRPr lang="en-US"/>
          </a:p>
        </p:txBody>
      </p:sp>
      <p:sp>
        <p:nvSpPr>
          <p:cNvPr id="15" name="Slide Number Placeholder 14"/>
          <p:cNvSpPr>
            <a:spLocks noGrp="1"/>
          </p:cNvSpPr>
          <p:nvPr>
            <p:ph type="sldNum" sz="quarter" idx="12"/>
          </p:nvPr>
        </p:nvSpPr>
        <p:spPr>
          <a:xfrm>
            <a:off x="13167360" y="7768742"/>
            <a:ext cx="1214323" cy="296266"/>
          </a:xfrm>
        </p:spPr>
        <p:txBody>
          <a:bodyPr/>
          <a:lstStyle/>
          <a:p>
            <a:pPr>
              <a:defRPr/>
            </a:pPr>
            <a:fld id="{279A65DD-740F-480E-BB93-7C01B7450BDA}"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0DF61F5-1033-409F-98A8-9A472D26234C}" type="datetimeFigureOut">
              <a:rPr lang="en-US" smtClean="0"/>
              <a:pPr>
                <a:defRPr/>
              </a:pPr>
              <a:t>10/17/2022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BB5A295-67A4-42AE-88A3-0003581AF129}"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72800" y="659132"/>
            <a:ext cx="2926080" cy="702183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731520" y="659132"/>
            <a:ext cx="9997440" cy="702183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81767D5E-39C7-4EF3-80DB-E3A7E5E64E1A}" type="datetimeFigureOut">
              <a:rPr lang="en-US" smtClean="0"/>
              <a:pPr>
                <a:defRPr/>
              </a:pPr>
              <a:t>10/17/2022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646359-A575-47AF-9154-D334C26ACF2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fld id="{9FEA32D1-D352-45B3-8B2E-9ADCC3AEF7AB}" type="datetimeFigureOut">
              <a:rPr lang="en-US" smtClean="0"/>
              <a:pPr>
                <a:defRPr/>
              </a:pPr>
              <a:t>10/17/2022</a:t>
            </a:fld>
            <a:endParaRPr lang="en-US"/>
          </a:p>
        </p:txBody>
      </p:sp>
      <p:sp>
        <p:nvSpPr>
          <p:cNvPr id="19" name="Footer Placeholder 18"/>
          <p:cNvSpPr>
            <a:spLocks noGrp="1"/>
          </p:cNvSpPr>
          <p:nvPr>
            <p:ph type="ftr" sz="quarter" idx="11"/>
          </p:nvPr>
        </p:nvSpPr>
        <p:spPr>
          <a:xfrm>
            <a:off x="5730240" y="91441"/>
            <a:ext cx="4632960" cy="346710"/>
          </a:xfrm>
        </p:spPr>
        <p:txBody>
          <a:bodyPr/>
          <a:lstStyle/>
          <a:p>
            <a:pPr>
              <a:defRPr/>
            </a:pPr>
            <a:endParaRPr lang="en-US"/>
          </a:p>
        </p:txBody>
      </p:sp>
      <p:sp>
        <p:nvSpPr>
          <p:cNvPr id="16" name="Slide Number Placeholder 15"/>
          <p:cNvSpPr>
            <a:spLocks noGrp="1"/>
          </p:cNvSpPr>
          <p:nvPr>
            <p:ph type="sldNum" sz="quarter" idx="12"/>
          </p:nvPr>
        </p:nvSpPr>
        <p:spPr>
          <a:xfrm>
            <a:off x="13167360" y="7768742"/>
            <a:ext cx="1214323" cy="296266"/>
          </a:xfrm>
        </p:spPr>
        <p:txBody>
          <a:bodyPr/>
          <a:lstStyle/>
          <a:p>
            <a:pPr>
              <a:defRPr/>
            </a:pPr>
            <a:fld id="{F9FBA892-9E53-4B62-86C4-FDED6FFB708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822960" y="4133883"/>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
        <p:nvSpPr>
          <p:cNvPr id="6" name="Text Placeholder 5"/>
          <p:cNvSpPr>
            <a:spLocks noGrp="1"/>
          </p:cNvSpPr>
          <p:nvPr>
            <p:ph type="body" idx="1"/>
          </p:nvPr>
        </p:nvSpPr>
        <p:spPr>
          <a:xfrm>
            <a:off x="609600" y="2011680"/>
            <a:ext cx="13533120" cy="1463040"/>
          </a:xfrm>
        </p:spPr>
        <p:txBody>
          <a:bodyPr anchor="b"/>
          <a:lstStyle>
            <a:lvl1pPr marL="0" indent="0" algn="r">
              <a:buNone/>
              <a:defRPr sz="2900">
                <a:solidFill>
                  <a:schemeClr val="tx2">
                    <a:shade val="75000"/>
                  </a:schemeClr>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a:defRPr/>
            </a:pPr>
            <a:fld id="{75E44878-01A8-419F-9F47-FD72C649347B}" type="datetimeFigureOut">
              <a:rPr lang="en-US" smtClean="0"/>
              <a:pPr>
                <a:defRPr/>
              </a:pPr>
              <a:t>10/17/2022</a:t>
            </a:fld>
            <a:endParaRPr lang="en-US"/>
          </a:p>
        </p:txBody>
      </p:sp>
      <p:sp>
        <p:nvSpPr>
          <p:cNvPr id="11" name="Footer Placeholder 10"/>
          <p:cNvSpPr>
            <a:spLocks noGrp="1"/>
          </p:cNvSpPr>
          <p:nvPr>
            <p:ph type="ftr" sz="quarter" idx="11"/>
          </p:nvPr>
        </p:nvSpPr>
        <p:spPr/>
        <p:txBody>
          <a:bodyPr/>
          <a:lstStyle/>
          <a:p>
            <a:pPr>
              <a:defRPr/>
            </a:pPr>
            <a:endParaRPr lang="en-US"/>
          </a:p>
        </p:txBody>
      </p:sp>
      <p:sp>
        <p:nvSpPr>
          <p:cNvPr id="16" name="Slide Number Placeholder 15"/>
          <p:cNvSpPr>
            <a:spLocks noGrp="1"/>
          </p:cNvSpPr>
          <p:nvPr>
            <p:ph type="sldNum" sz="quarter" idx="12"/>
          </p:nvPr>
        </p:nvSpPr>
        <p:spPr/>
        <p:txBody>
          <a:bodyPr/>
          <a:lstStyle/>
          <a:p>
            <a:pPr>
              <a:defRPr/>
            </a:pPr>
            <a:fld id="{D8959104-F23B-4C64-A598-AE2B861046CF}" type="slidenum">
              <a:rPr lang="en-US" smtClean="0"/>
              <a:pPr>
                <a:defRPr/>
              </a:pPr>
              <a:t>‹#›</a:t>
            </a:fld>
            <a:endParaRPr lang="en-US"/>
          </a:p>
        </p:txBody>
      </p:sp>
      <p:sp>
        <p:nvSpPr>
          <p:cNvPr id="8" name="Title 7"/>
          <p:cNvSpPr>
            <a:spLocks noGrp="1"/>
          </p:cNvSpPr>
          <p:nvPr>
            <p:ph type="title"/>
          </p:nvPr>
        </p:nvSpPr>
        <p:spPr>
          <a:xfrm>
            <a:off x="288760" y="3536503"/>
            <a:ext cx="13898880" cy="1421790"/>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82803" y="548640"/>
            <a:ext cx="13898880" cy="100949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487680" y="1920240"/>
            <a:ext cx="6705600" cy="5669280"/>
          </a:xfrm>
        </p:spPr>
        <p:txBody>
          <a:bodyPr/>
          <a:lstStyle>
            <a:lvl1pPr>
              <a:defRPr sz="4000"/>
            </a:lvl1pPr>
            <a:lvl2pPr>
              <a:defRPr sz="3400"/>
            </a:lvl2pPr>
            <a:lvl3pPr>
              <a:defRPr sz="2900"/>
            </a:lvl3pPr>
            <a:lvl4pPr>
              <a:defRPr sz="2600"/>
            </a:lvl4pPr>
            <a:lvl5pPr>
              <a:defRPr sz="2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7437120" y="1920240"/>
            <a:ext cx="6949440" cy="5669280"/>
          </a:xfrm>
        </p:spPr>
        <p:txBody>
          <a:bodyPr/>
          <a:lstStyle>
            <a:lvl1pPr>
              <a:defRPr sz="4000"/>
            </a:lvl1pPr>
            <a:lvl2pPr>
              <a:defRPr sz="3400"/>
            </a:lvl2pPr>
            <a:lvl3pPr>
              <a:defRPr sz="2900"/>
            </a:lvl3pPr>
            <a:lvl4pPr>
              <a:defRPr sz="2600"/>
            </a:lvl4pPr>
            <a:lvl5pPr>
              <a:defRPr sz="2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fld id="{32D630FA-B9FC-498A-AA0C-EDA203E87925}" type="datetimeFigureOut">
              <a:rPr lang="en-US" smtClean="0"/>
              <a:pPr>
                <a:defRPr/>
              </a:pPr>
              <a:t>10/17/2022</a:t>
            </a:fld>
            <a:endParaRPr lang="en-US"/>
          </a:p>
        </p:txBody>
      </p:sp>
      <p:sp>
        <p:nvSpPr>
          <p:cNvPr id="10" name="Footer Placeholder 9"/>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D81D33B7-2EB9-4CA3-BEFC-7F0FA0611616}"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87680" y="6492240"/>
            <a:ext cx="13776960" cy="105918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450310" y="800100"/>
            <a:ext cx="6864890" cy="767714"/>
          </a:xfrm>
        </p:spPr>
        <p:txBody>
          <a:bodyPr anchor="ctr"/>
          <a:lstStyle>
            <a:lvl1pPr marL="0" indent="0">
              <a:buNone/>
              <a:defRPr sz="2600" b="0" cap="all" baseline="0">
                <a:solidFill>
                  <a:schemeClr val="accent1">
                    <a:shade val="50000"/>
                  </a:schemeClr>
                </a:solidFill>
                <a:latin typeface="+mj-lt"/>
                <a:ea typeface="+mj-ea"/>
                <a:cs typeface="+mj-cs"/>
              </a:defRPr>
            </a:lvl1pPr>
            <a:lvl2pPr>
              <a:buNone/>
              <a:defRPr sz="2900" b="1"/>
            </a:lvl2pPr>
            <a:lvl3pPr>
              <a:buNone/>
              <a:defRPr sz="2600" b="1"/>
            </a:lvl3pPr>
            <a:lvl4pPr>
              <a:buNone/>
              <a:defRPr sz="2300" b="1"/>
            </a:lvl4pPr>
            <a:lvl5pPr>
              <a:buNone/>
              <a:defRPr sz="23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7432041" y="800100"/>
            <a:ext cx="6867586" cy="767714"/>
          </a:xfrm>
        </p:spPr>
        <p:txBody>
          <a:bodyPr anchor="ctr"/>
          <a:lstStyle>
            <a:lvl1pPr marL="0" indent="0">
              <a:buNone/>
              <a:defRPr sz="2600" b="0" cap="all" baseline="0">
                <a:solidFill>
                  <a:schemeClr val="accent1">
                    <a:shade val="50000"/>
                  </a:schemeClr>
                </a:solidFill>
                <a:latin typeface="+mj-lt"/>
                <a:ea typeface="+mj-ea"/>
                <a:cs typeface="+mj-cs"/>
              </a:defRPr>
            </a:lvl1pPr>
            <a:lvl2pPr>
              <a:buNone/>
              <a:defRPr sz="2900" b="1"/>
            </a:lvl2pPr>
            <a:lvl3pPr>
              <a:buNone/>
              <a:defRPr sz="2600" b="1"/>
            </a:lvl3pPr>
            <a:lvl4pPr>
              <a:buNone/>
              <a:defRPr sz="2300" b="1"/>
            </a:lvl4pPr>
            <a:lvl5pPr>
              <a:buNone/>
              <a:defRPr sz="23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450310" y="1579245"/>
            <a:ext cx="6864890" cy="4730116"/>
          </a:xfrm>
        </p:spPr>
        <p:txBody>
          <a:bodyPr/>
          <a:lstStyle>
            <a:lvl1pPr>
              <a:defRPr sz="3400"/>
            </a:lvl1pPr>
            <a:lvl2pPr>
              <a:defRPr sz="2900"/>
            </a:lvl2pPr>
            <a:lvl3pPr>
              <a:defRPr sz="2600"/>
            </a:lvl3pPr>
            <a:lvl4pPr>
              <a:defRPr sz="2300"/>
            </a:lvl4pPr>
            <a:lvl5pPr>
              <a:defRPr sz="2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7437968" y="1579245"/>
            <a:ext cx="6861658" cy="4730116"/>
          </a:xfrm>
        </p:spPr>
        <p:txBody>
          <a:bodyPr/>
          <a:lstStyle>
            <a:lvl1pPr>
              <a:defRPr sz="3400"/>
            </a:lvl1pPr>
            <a:lvl2pPr>
              <a:defRPr sz="2900"/>
            </a:lvl2pPr>
            <a:lvl3pPr>
              <a:defRPr sz="2600"/>
            </a:lvl3pPr>
            <a:lvl4pPr>
              <a:defRPr sz="2300"/>
            </a:lvl4pPr>
            <a:lvl5pPr>
              <a:defRPr sz="2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fld id="{4FAA95CD-706B-4240-B1F7-4CBD7489C322}" type="datetimeFigureOut">
              <a:rPr lang="en-US" smtClean="0"/>
              <a:pPr>
                <a:defRPr/>
              </a:pPr>
              <a:t>10/17/2022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13167360" y="7772400"/>
            <a:ext cx="1219200" cy="296266"/>
          </a:xfrm>
        </p:spPr>
        <p:txBody>
          <a:bodyPr/>
          <a:lstStyle/>
          <a:p>
            <a:pPr>
              <a:defRPr/>
            </a:pPr>
            <a:fld id="{BD81E663-66F6-4094-8B0D-F79FC1DCBC95}" type="slidenum">
              <a:rPr lang="en-US" smtClean="0"/>
              <a:pPr>
                <a:defRPr/>
              </a:pPr>
              <a:t>‹#›</a:t>
            </a:fld>
            <a:endParaRPr lang="en-US"/>
          </a:p>
        </p:txBody>
      </p:sp>
      <p:sp>
        <p:nvSpPr>
          <p:cNvPr id="11" name="Straight Connector 10"/>
          <p:cNvSpPr>
            <a:spLocks noChangeShapeType="1"/>
          </p:cNvSpPr>
          <p:nvPr/>
        </p:nvSpPr>
        <p:spPr bwMode="auto">
          <a:xfrm>
            <a:off x="822960" y="7223761"/>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82803" y="548640"/>
            <a:ext cx="13898880" cy="100949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366F000C-D507-4042-B035-A8213B49E7DB}" type="datetimeFigureOut">
              <a:rPr lang="en-US" smtClean="0"/>
              <a:pPr>
                <a:defRPr/>
              </a:pPr>
              <a:t>10/17/2022</a:t>
            </a:fld>
            <a:endParaRPr lang="en-US"/>
          </a:p>
        </p:txBody>
      </p:sp>
      <p:sp>
        <p:nvSpPr>
          <p:cNvPr id="21" name="Footer Placeholder 20"/>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A8D96B8-DABE-48CC-AD33-C2E293D0DB45}"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5C5ED394-81D4-4F85-8134-AC295C5FF0C2}" type="datetimeFigureOut">
              <a:rPr lang="en-US" smtClean="0"/>
              <a:pPr>
                <a:defRPr/>
              </a:pPr>
              <a:t>10/17/2022</a:t>
            </a:fld>
            <a:endParaRPr lang="en-US"/>
          </a:p>
        </p:txBody>
      </p:sp>
      <p:sp>
        <p:nvSpPr>
          <p:cNvPr id="24" name="Footer Placeholder 23"/>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911897F-3619-490D-839E-A1C9A2063B21}"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822960" y="7018941"/>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
        <p:nvSpPr>
          <p:cNvPr id="12" name="Title 11"/>
          <p:cNvSpPr>
            <a:spLocks noGrp="1"/>
          </p:cNvSpPr>
          <p:nvPr>
            <p:ph type="title"/>
          </p:nvPr>
        </p:nvSpPr>
        <p:spPr>
          <a:xfrm>
            <a:off x="731520" y="6583680"/>
            <a:ext cx="13533120" cy="624840"/>
          </a:xfrm>
        </p:spPr>
        <p:txBody>
          <a:bodyPr anchor="ctr"/>
          <a:lstStyle>
            <a:lvl1pPr algn="l">
              <a:buNone/>
              <a:defRPr sz="29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731521" y="731520"/>
            <a:ext cx="4813301" cy="5760720"/>
          </a:xfrm>
        </p:spPr>
        <p:txBody>
          <a:bodyPr/>
          <a:lstStyle>
            <a:lvl1pPr marL="0" indent="0">
              <a:buNone/>
              <a:defRPr sz="2000"/>
            </a:lvl1pPr>
            <a:lvl2pPr>
              <a:buNone/>
              <a:defRPr sz="1700"/>
            </a:lvl2pPr>
            <a:lvl3pPr>
              <a:buNone/>
              <a:defRPr sz="1400"/>
            </a:lvl3pPr>
            <a:lvl4pPr>
              <a:buNone/>
              <a:defRPr sz="1300"/>
            </a:lvl4pPr>
            <a:lvl5pPr>
              <a:buNone/>
              <a:defRPr sz="13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5720080" y="731520"/>
            <a:ext cx="8544560" cy="5760720"/>
          </a:xfrm>
        </p:spPr>
        <p:txBody>
          <a:bodyPr/>
          <a:lstStyle>
            <a:lvl1pPr>
              <a:defRPr sz="4600"/>
            </a:lvl1pPr>
            <a:lvl2pPr>
              <a:defRPr sz="4000"/>
            </a:lvl2pPr>
            <a:lvl3pPr>
              <a:defRPr sz="3400"/>
            </a:lvl3pPr>
            <a:lvl4pPr>
              <a:defRPr sz="2900"/>
            </a:lvl4pPr>
            <a:lvl5pPr>
              <a:defRPr sz="29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fld id="{63BEC3BD-E044-4B14-AE46-46E4C7285333}" type="datetimeFigureOut">
              <a:rPr lang="en-US" smtClean="0"/>
              <a:pPr>
                <a:defRPr/>
              </a:pPr>
              <a:t>10/17/2022</a:t>
            </a:fld>
            <a:endParaRPr lang="en-US"/>
          </a:p>
        </p:txBody>
      </p:sp>
      <p:sp>
        <p:nvSpPr>
          <p:cNvPr id="29" name="Footer Placeholder 28"/>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C10B239-7B99-4964-AF58-A4896C3E1A8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5608320" y="739961"/>
            <a:ext cx="8046720" cy="438912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46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fld id="{EAFD645D-48AC-4978-A49A-B58848C150C1}" type="datetimeFigureOut">
              <a:rPr lang="en-US" smtClean="0"/>
              <a:pPr>
                <a:defRPr/>
              </a:pPr>
              <a:t>10/17/2022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28F5E1CC-9F65-462E-8A71-21710E2711D5}" type="slidenum">
              <a:rPr lang="en-US" smtClean="0"/>
              <a:pPr>
                <a:defRPr/>
              </a:pPr>
              <a:t>‹#›</a:t>
            </a:fld>
            <a:endParaRPr lang="en-US"/>
          </a:p>
        </p:txBody>
      </p:sp>
      <p:sp>
        <p:nvSpPr>
          <p:cNvPr id="17" name="Title 16"/>
          <p:cNvSpPr>
            <a:spLocks noGrp="1"/>
          </p:cNvSpPr>
          <p:nvPr>
            <p:ph type="title"/>
          </p:nvPr>
        </p:nvSpPr>
        <p:spPr>
          <a:xfrm>
            <a:off x="609600" y="5992512"/>
            <a:ext cx="9387840" cy="626746"/>
          </a:xfrm>
        </p:spPr>
        <p:txBody>
          <a:bodyPr anchor="ctr"/>
          <a:lstStyle>
            <a:lvl1pPr algn="l">
              <a:buNone/>
              <a:defRPr sz="29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609600" y="6639862"/>
            <a:ext cx="9387840" cy="922020"/>
          </a:xfrm>
        </p:spPr>
        <p:txBody>
          <a:bodyPr lIns="156746" tIns="0"/>
          <a:lstStyle>
            <a:lvl1pPr marL="0" indent="0">
              <a:buNone/>
              <a:defRPr sz="2000"/>
            </a:lvl1pPr>
            <a:lvl2pPr>
              <a:defRPr sz="1700"/>
            </a:lvl2pPr>
            <a:lvl3pPr>
              <a:defRPr sz="1400"/>
            </a:lvl3pPr>
            <a:lvl4pPr>
              <a:defRPr sz="1300"/>
            </a:lvl4pPr>
            <a:lvl5pPr>
              <a:defRPr sz="13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822960" y="1261078"/>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
        <p:nvSpPr>
          <p:cNvPr id="8" name="Text Placeholder 7"/>
          <p:cNvSpPr>
            <a:spLocks noGrp="1"/>
          </p:cNvSpPr>
          <p:nvPr>
            <p:ph type="body" idx="1"/>
          </p:nvPr>
        </p:nvSpPr>
        <p:spPr>
          <a:xfrm>
            <a:off x="487680" y="1864995"/>
            <a:ext cx="13898880" cy="5431156"/>
          </a:xfrm>
          <a:prstGeom prst="rect">
            <a:avLst/>
          </a:prstGeom>
        </p:spPr>
        <p:txBody>
          <a:bodyPr vert="horz" lIns="130622" tIns="65311" rIns="130622" bIns="65311">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10363200" y="91441"/>
            <a:ext cx="4023360" cy="346710"/>
          </a:xfrm>
          <a:prstGeom prst="rect">
            <a:avLst/>
          </a:prstGeom>
        </p:spPr>
        <p:txBody>
          <a:bodyPr vert="horz" lIns="130622" tIns="65311" rIns="130622" bIns="65311"/>
          <a:lstStyle>
            <a:lvl1pPr algn="l" eaLnBrk="1" latinLnBrk="0" hangingPunct="1">
              <a:defRPr kumimoji="0" sz="1700">
                <a:solidFill>
                  <a:schemeClr val="accent1">
                    <a:shade val="75000"/>
                  </a:schemeClr>
                </a:solidFill>
              </a:defRPr>
            </a:lvl1pPr>
          </a:lstStyle>
          <a:p>
            <a:pPr>
              <a:defRPr/>
            </a:pPr>
            <a:fld id="{8BC123B1-913F-4EDA-B704-689395753778}" type="datetimeFigureOut">
              <a:rPr lang="en-US" smtClean="0"/>
              <a:pPr>
                <a:defRPr/>
              </a:pPr>
              <a:t>10/17/2022</a:t>
            </a:fld>
            <a:endParaRPr lang="en-US"/>
          </a:p>
        </p:txBody>
      </p:sp>
      <p:sp>
        <p:nvSpPr>
          <p:cNvPr id="28" name="Footer Placeholder 27"/>
          <p:cNvSpPr>
            <a:spLocks noGrp="1"/>
          </p:cNvSpPr>
          <p:nvPr>
            <p:ph type="ftr" sz="quarter" idx="3"/>
          </p:nvPr>
        </p:nvSpPr>
        <p:spPr>
          <a:xfrm>
            <a:off x="4998720" y="91441"/>
            <a:ext cx="5364480" cy="346710"/>
          </a:xfrm>
          <a:prstGeom prst="rect">
            <a:avLst/>
          </a:prstGeom>
        </p:spPr>
        <p:txBody>
          <a:bodyPr vert="horz" lIns="130622" tIns="65311" rIns="130622" bIns="65311"/>
          <a:lstStyle>
            <a:lvl1pPr algn="r" eaLnBrk="1" latinLnBrk="0" hangingPunct="1">
              <a:defRPr kumimoji="0" sz="17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13167360" y="7772401"/>
            <a:ext cx="1219200" cy="293370"/>
          </a:xfrm>
          <a:prstGeom prst="rect">
            <a:avLst/>
          </a:prstGeom>
        </p:spPr>
        <p:txBody>
          <a:bodyPr vert="horz" lIns="130622" tIns="65311" rIns="130622" bIns="65311"/>
          <a:lstStyle>
            <a:lvl1pPr algn="r" eaLnBrk="1" latinLnBrk="0" hangingPunct="1">
              <a:defRPr kumimoji="0" sz="1700">
                <a:solidFill>
                  <a:schemeClr val="accent1">
                    <a:shade val="75000"/>
                  </a:schemeClr>
                </a:solidFill>
              </a:defRPr>
            </a:lvl1pPr>
          </a:lstStyle>
          <a:p>
            <a:pPr>
              <a:defRPr/>
            </a:pPr>
            <a:fld id="{1E933F52-82DA-498F-8806-D389B8B869C1}" type="slidenum">
              <a:rPr lang="en-US" smtClean="0"/>
              <a:pPr>
                <a:defRPr/>
              </a:pPr>
              <a:t>‹#›</a:t>
            </a:fld>
            <a:endParaRPr lang="en-US"/>
          </a:p>
        </p:txBody>
      </p:sp>
      <p:sp>
        <p:nvSpPr>
          <p:cNvPr id="10" name="Title Placeholder 9"/>
          <p:cNvSpPr>
            <a:spLocks noGrp="1"/>
          </p:cNvSpPr>
          <p:nvPr>
            <p:ph type="title"/>
          </p:nvPr>
        </p:nvSpPr>
        <p:spPr>
          <a:xfrm>
            <a:off x="487680" y="548640"/>
            <a:ext cx="13898880" cy="1005840"/>
          </a:xfrm>
          <a:prstGeom prst="rect">
            <a:avLst/>
          </a:prstGeom>
        </p:spPr>
        <p:txBody>
          <a:bodyPr vert="horz" lIns="130622" tIns="65311" rIns="130622" bIns="65311"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822960" y="1261078"/>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
        <p:nvSpPr>
          <p:cNvPr id="12" name="Straight Connector 11"/>
          <p:cNvSpPr>
            <a:spLocks noChangeShapeType="1"/>
          </p:cNvSpPr>
          <p:nvPr/>
        </p:nvSpPr>
        <p:spPr bwMode="auto">
          <a:xfrm>
            <a:off x="822960" y="1269584"/>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rtl="0" eaLnBrk="1" latinLnBrk="0" hangingPunct="1">
        <a:spcBef>
          <a:spcPct val="0"/>
        </a:spcBef>
        <a:buNone/>
        <a:defRPr kumimoji="0" sz="51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489833" indent="-489833" algn="l" rtl="0" eaLnBrk="1" latinLnBrk="0" hangingPunct="1">
        <a:spcBef>
          <a:spcPct val="20000"/>
        </a:spcBef>
        <a:buClr>
          <a:schemeClr val="accent1"/>
        </a:buClr>
        <a:buSzPct val="70000"/>
        <a:buFont typeface="Wingdings 2"/>
        <a:buChar char=""/>
        <a:defRPr kumimoji="0" sz="4600" kern="1200">
          <a:solidFill>
            <a:schemeClr val="tx2"/>
          </a:solidFill>
          <a:latin typeface="+mn-lt"/>
          <a:ea typeface="+mn-ea"/>
          <a:cs typeface="+mn-cs"/>
        </a:defRPr>
      </a:lvl1pPr>
      <a:lvl2pPr marL="1061304" indent="-408194" algn="l" rtl="0" eaLnBrk="1" latinLnBrk="0" hangingPunct="1">
        <a:spcBef>
          <a:spcPct val="20000"/>
        </a:spcBef>
        <a:buClr>
          <a:schemeClr val="accent1"/>
        </a:buClr>
        <a:buSzPct val="70000"/>
        <a:buFont typeface="Wingdings 2"/>
        <a:buChar char=""/>
        <a:defRPr kumimoji="0" sz="4000" kern="1200">
          <a:solidFill>
            <a:schemeClr val="tx2"/>
          </a:solidFill>
          <a:latin typeface="+mn-lt"/>
          <a:ea typeface="+mn-ea"/>
          <a:cs typeface="+mn-cs"/>
        </a:defRPr>
      </a:lvl2pPr>
      <a:lvl3pPr marL="1632776" indent="-326555" algn="l" rtl="0" eaLnBrk="1" latinLnBrk="0" hangingPunct="1">
        <a:spcBef>
          <a:spcPct val="20000"/>
        </a:spcBef>
        <a:buClr>
          <a:schemeClr val="accent1"/>
        </a:buClr>
        <a:buSzPct val="70000"/>
        <a:buFont typeface="Wingdings 2"/>
        <a:buChar char=""/>
        <a:defRPr kumimoji="0" sz="3400" kern="1200">
          <a:solidFill>
            <a:schemeClr val="tx2"/>
          </a:solidFill>
          <a:latin typeface="+mn-lt"/>
          <a:ea typeface="+mn-ea"/>
          <a:cs typeface="+mn-cs"/>
        </a:defRPr>
      </a:lvl3pPr>
      <a:lvl4pPr marL="2285886" indent="-326555" algn="l" rtl="0" eaLnBrk="1" latinLnBrk="0" hangingPunct="1">
        <a:spcBef>
          <a:spcPct val="20000"/>
        </a:spcBef>
        <a:buClr>
          <a:schemeClr val="accent1"/>
        </a:buClr>
        <a:buSzPct val="70000"/>
        <a:buFont typeface="Wingdings 2"/>
        <a:buChar char=""/>
        <a:defRPr kumimoji="0" sz="2900" kern="1200">
          <a:solidFill>
            <a:schemeClr val="tx2"/>
          </a:solidFill>
          <a:latin typeface="+mn-lt"/>
          <a:ea typeface="+mn-ea"/>
          <a:cs typeface="+mn-cs"/>
        </a:defRPr>
      </a:lvl4pPr>
      <a:lvl5pPr marL="2938996" indent="-326555" algn="l" rtl="0" eaLnBrk="1" latinLnBrk="0" hangingPunct="1">
        <a:spcBef>
          <a:spcPct val="20000"/>
        </a:spcBef>
        <a:buClr>
          <a:schemeClr val="accent1"/>
        </a:buClr>
        <a:buSzPct val="60000"/>
        <a:buFont typeface="Wingdings 2"/>
        <a:buChar char=""/>
        <a:defRPr kumimoji="0" sz="2600" kern="1200">
          <a:solidFill>
            <a:schemeClr val="tx2"/>
          </a:solidFill>
          <a:latin typeface="+mn-lt"/>
          <a:ea typeface="+mn-ea"/>
          <a:cs typeface="+mn-cs"/>
        </a:defRPr>
      </a:lvl5pPr>
      <a:lvl6pPr marL="3592106" indent="-326555" algn="l" rtl="0" eaLnBrk="1" latinLnBrk="0" hangingPunct="1">
        <a:spcBef>
          <a:spcPct val="20000"/>
        </a:spcBef>
        <a:buClr>
          <a:schemeClr val="accent1"/>
        </a:buClr>
        <a:buSzPct val="60000"/>
        <a:buFont typeface="Wingdings 2"/>
        <a:buChar char=""/>
        <a:defRPr kumimoji="0" sz="2600" kern="1200">
          <a:solidFill>
            <a:schemeClr val="tx2"/>
          </a:solidFill>
          <a:latin typeface="+mn-lt"/>
          <a:ea typeface="+mn-ea"/>
          <a:cs typeface="+mn-cs"/>
        </a:defRPr>
      </a:lvl6pPr>
      <a:lvl7pPr marL="4245216" indent="-326555" algn="l" rtl="0" eaLnBrk="1" latinLnBrk="0" hangingPunct="1">
        <a:spcBef>
          <a:spcPct val="20000"/>
        </a:spcBef>
        <a:buClr>
          <a:schemeClr val="accent1"/>
        </a:buClr>
        <a:buSzPct val="60000"/>
        <a:buFont typeface="Wingdings 2"/>
        <a:buChar char=""/>
        <a:defRPr kumimoji="0" sz="2300" kern="1200">
          <a:solidFill>
            <a:schemeClr val="tx2"/>
          </a:solidFill>
          <a:latin typeface="+mn-lt"/>
          <a:ea typeface="+mn-ea"/>
          <a:cs typeface="+mn-cs"/>
        </a:defRPr>
      </a:lvl7pPr>
      <a:lvl8pPr marL="4898327" indent="-326555" algn="l" rtl="0" eaLnBrk="1" latinLnBrk="0" hangingPunct="1">
        <a:spcBef>
          <a:spcPct val="20000"/>
        </a:spcBef>
        <a:buClr>
          <a:schemeClr val="accent1"/>
        </a:buClr>
        <a:buSzPct val="60000"/>
        <a:buFont typeface="Wingdings 2"/>
        <a:buChar char=""/>
        <a:defRPr kumimoji="0" sz="2300" kern="1200" baseline="0">
          <a:solidFill>
            <a:schemeClr val="tx2"/>
          </a:solidFill>
          <a:latin typeface="+mn-lt"/>
          <a:ea typeface="+mn-ea"/>
          <a:cs typeface="+mn-cs"/>
        </a:defRPr>
      </a:lvl8pPr>
      <a:lvl9pPr marL="5551437" indent="-326555" algn="l" rtl="0" eaLnBrk="1" latinLnBrk="0" hangingPunct="1">
        <a:spcBef>
          <a:spcPct val="20000"/>
        </a:spcBef>
        <a:buClr>
          <a:schemeClr val="accent1"/>
        </a:buClr>
        <a:buSzPct val="60000"/>
        <a:buFont typeface="Wingdings 2"/>
        <a:buChar char=""/>
        <a:defRPr kumimoji="0" sz="20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3110" algn="l" rtl="0" eaLnBrk="1" latinLnBrk="0" hangingPunct="1">
        <a:defRPr kumimoji="0" kern="1200">
          <a:solidFill>
            <a:schemeClr val="tx1"/>
          </a:solidFill>
          <a:latin typeface="+mn-lt"/>
          <a:ea typeface="+mn-ea"/>
          <a:cs typeface="+mn-cs"/>
        </a:defRPr>
      </a:lvl2pPr>
      <a:lvl3pPr marL="1306220" algn="l" rtl="0" eaLnBrk="1" latinLnBrk="0" hangingPunct="1">
        <a:defRPr kumimoji="0" kern="1200">
          <a:solidFill>
            <a:schemeClr val="tx1"/>
          </a:solidFill>
          <a:latin typeface="+mn-lt"/>
          <a:ea typeface="+mn-ea"/>
          <a:cs typeface="+mn-cs"/>
        </a:defRPr>
      </a:lvl3pPr>
      <a:lvl4pPr marL="1959331" algn="l" rtl="0" eaLnBrk="1" latinLnBrk="0" hangingPunct="1">
        <a:defRPr kumimoji="0" kern="1200">
          <a:solidFill>
            <a:schemeClr val="tx1"/>
          </a:solidFill>
          <a:latin typeface="+mn-lt"/>
          <a:ea typeface="+mn-ea"/>
          <a:cs typeface="+mn-cs"/>
        </a:defRPr>
      </a:lvl4pPr>
      <a:lvl5pPr marL="2612441" algn="l" rtl="0" eaLnBrk="1" latinLnBrk="0" hangingPunct="1">
        <a:defRPr kumimoji="0" kern="1200">
          <a:solidFill>
            <a:schemeClr val="tx1"/>
          </a:solidFill>
          <a:latin typeface="+mn-lt"/>
          <a:ea typeface="+mn-ea"/>
          <a:cs typeface="+mn-cs"/>
        </a:defRPr>
      </a:lvl5pPr>
      <a:lvl6pPr marL="3265551" algn="l" rtl="0" eaLnBrk="1" latinLnBrk="0" hangingPunct="1">
        <a:defRPr kumimoji="0" kern="1200">
          <a:solidFill>
            <a:schemeClr val="tx1"/>
          </a:solidFill>
          <a:latin typeface="+mn-lt"/>
          <a:ea typeface="+mn-ea"/>
          <a:cs typeface="+mn-cs"/>
        </a:defRPr>
      </a:lvl6pPr>
      <a:lvl7pPr marL="3918661" algn="l" rtl="0" eaLnBrk="1" latinLnBrk="0" hangingPunct="1">
        <a:defRPr kumimoji="0" kern="1200">
          <a:solidFill>
            <a:schemeClr val="tx1"/>
          </a:solidFill>
          <a:latin typeface="+mn-lt"/>
          <a:ea typeface="+mn-ea"/>
          <a:cs typeface="+mn-cs"/>
        </a:defRPr>
      </a:lvl7pPr>
      <a:lvl8pPr marL="4571771" algn="l" rtl="0" eaLnBrk="1" latinLnBrk="0" hangingPunct="1">
        <a:defRPr kumimoji="0" kern="1200">
          <a:solidFill>
            <a:schemeClr val="tx1"/>
          </a:solidFill>
          <a:latin typeface="+mn-lt"/>
          <a:ea typeface="+mn-ea"/>
          <a:cs typeface="+mn-cs"/>
        </a:defRPr>
      </a:lvl8pPr>
      <a:lvl9pPr marL="522488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www.wired.co.uk/article/what-is-climate-change-definition-causes-effects"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noChangeArrowheads="1"/>
          </p:cNvPicPr>
          <p:nvPr>
            <p:ph idx="1"/>
          </p:nvPr>
        </p:nvPicPr>
        <p:blipFill>
          <a:blip r:embed="rId2">
            <a:lum contrast="6000"/>
          </a:blip>
          <a:srcRect/>
          <a:stretch>
            <a:fillRect/>
          </a:stretch>
        </p:blipFill>
        <p:spPr>
          <a:xfrm>
            <a:off x="6096000" y="3229512"/>
            <a:ext cx="2804160" cy="1708248"/>
          </a:xfrm>
          <a:solidFill>
            <a:srgbClr val="FFFF00"/>
          </a:solidFill>
        </p:spPr>
        <p:style>
          <a:lnRef idx="1">
            <a:schemeClr val="dk1"/>
          </a:lnRef>
          <a:fillRef idx="3">
            <a:schemeClr val="dk1"/>
          </a:fillRef>
          <a:effectRef idx="2">
            <a:schemeClr val="dk1"/>
          </a:effectRef>
          <a:fontRef idx="minor">
            <a:schemeClr val="lt1"/>
          </a:fontRef>
        </p:style>
      </p:pic>
      <p:sp>
        <p:nvSpPr>
          <p:cNvPr id="7" name="Rectangle 6"/>
          <p:cNvSpPr/>
          <p:nvPr/>
        </p:nvSpPr>
        <p:spPr>
          <a:xfrm>
            <a:off x="1584960" y="4503420"/>
            <a:ext cx="12070080" cy="3151186"/>
          </a:xfrm>
          <a:prstGeom prst="rect">
            <a:avLst/>
          </a:prstGeom>
        </p:spPr>
        <p:txBody>
          <a:bodyPr lIns="130622" tIns="65311" rIns="130622" bIns="65311">
            <a:spAutoFit/>
          </a:bodyPr>
          <a:lstStyle/>
          <a:p>
            <a:pPr algn="ctr" fontAlgn="auto">
              <a:lnSpc>
                <a:spcPct val="90000"/>
              </a:lnSpc>
              <a:spcBef>
                <a:spcPts val="0"/>
              </a:spcBef>
              <a:spcAft>
                <a:spcPts val="0"/>
              </a:spcAft>
              <a:defRPr/>
            </a:pPr>
            <a:endParaRPr lang="en-US" sz="2900" b="1" dirty="0">
              <a:effectLst>
                <a:outerShdw blurRad="38100" dist="38100" dir="2700000" algn="tl">
                  <a:srgbClr val="C0C0C0"/>
                </a:outerShdw>
              </a:effectLst>
              <a:latin typeface="Eras Bold ITC" pitchFamily="34" charset="0"/>
            </a:endParaRPr>
          </a:p>
          <a:p>
            <a:pPr algn="ctr" fontAlgn="auto">
              <a:lnSpc>
                <a:spcPct val="90000"/>
              </a:lnSpc>
              <a:spcBef>
                <a:spcPts val="0"/>
              </a:spcBef>
              <a:spcAft>
                <a:spcPts val="0"/>
              </a:spcAft>
              <a:defRPr/>
            </a:pPr>
            <a:endParaRPr lang="en-US" sz="2900" b="1" dirty="0">
              <a:effectLst>
                <a:outerShdw blurRad="38100" dist="38100" dir="2700000" algn="tl">
                  <a:srgbClr val="C0C0C0"/>
                </a:outerShdw>
              </a:effectLst>
              <a:latin typeface="Eras Bold ITC" pitchFamily="34" charset="0"/>
            </a:endParaRPr>
          </a:p>
          <a:p>
            <a:pPr algn="ctr" fontAlgn="auto">
              <a:lnSpc>
                <a:spcPct val="90000"/>
              </a:lnSpc>
              <a:spcBef>
                <a:spcPts val="0"/>
              </a:spcBef>
              <a:spcAft>
                <a:spcPts val="0"/>
              </a:spcAft>
              <a:defRPr/>
            </a:pPr>
            <a:r>
              <a:rPr lang="en-US" sz="4000" dirty="0" err="1" smtClean="0">
                <a:solidFill>
                  <a:srgbClr val="7030A0"/>
                </a:solidFill>
                <a:latin typeface="Eras Bold ITC" pitchFamily="34" charset="0"/>
              </a:rPr>
              <a:t>Sa</a:t>
            </a:r>
            <a:r>
              <a:rPr lang="en-US" sz="4000" dirty="0" err="1" smtClean="0">
                <a:solidFill>
                  <a:srgbClr val="7030A0"/>
                </a:solidFill>
                <a:latin typeface="Eras Bold ITC" pitchFamily="34" charset="0"/>
              </a:rPr>
              <a:t>ida</a:t>
            </a:r>
            <a:r>
              <a:rPr lang="en-US" sz="4000" dirty="0" smtClean="0">
                <a:solidFill>
                  <a:srgbClr val="7030A0"/>
                </a:solidFill>
                <a:latin typeface="Eras Bold ITC" pitchFamily="34" charset="0"/>
              </a:rPr>
              <a:t> </a:t>
            </a:r>
            <a:r>
              <a:rPr lang="en-US" sz="4000" dirty="0" err="1" smtClean="0">
                <a:solidFill>
                  <a:srgbClr val="7030A0"/>
                </a:solidFill>
                <a:latin typeface="Eras Bold ITC" pitchFamily="34" charset="0"/>
              </a:rPr>
              <a:t>Mahamuda</a:t>
            </a:r>
            <a:r>
              <a:rPr lang="en-US" sz="4000" dirty="0" smtClean="0">
                <a:solidFill>
                  <a:srgbClr val="7030A0"/>
                </a:solidFill>
                <a:latin typeface="Eras Bold ITC" pitchFamily="34" charset="0"/>
              </a:rPr>
              <a:t> </a:t>
            </a:r>
            <a:r>
              <a:rPr lang="en-US" sz="4000" dirty="0" err="1" smtClean="0">
                <a:solidFill>
                  <a:srgbClr val="7030A0"/>
                </a:solidFill>
                <a:latin typeface="Eras Bold ITC" pitchFamily="34" charset="0"/>
              </a:rPr>
              <a:t>Rahman</a:t>
            </a:r>
            <a:endParaRPr lang="en-US" sz="4000" smtClean="0">
              <a:solidFill>
                <a:srgbClr val="7030A0"/>
              </a:solidFill>
              <a:latin typeface="Eras Bold ITC" pitchFamily="34" charset="0"/>
            </a:endParaRPr>
          </a:p>
          <a:p>
            <a:pPr algn="ctr" fontAlgn="auto">
              <a:lnSpc>
                <a:spcPct val="90000"/>
              </a:lnSpc>
              <a:spcBef>
                <a:spcPts val="0"/>
              </a:spcBef>
              <a:spcAft>
                <a:spcPts val="0"/>
              </a:spcAft>
              <a:defRPr/>
            </a:pPr>
            <a:r>
              <a:rPr lang="en-US" sz="4000" smtClean="0">
                <a:solidFill>
                  <a:srgbClr val="7030A0"/>
                </a:solidFill>
                <a:latin typeface="Eras Bold ITC" pitchFamily="34" charset="0"/>
              </a:rPr>
              <a:t>Lecturer</a:t>
            </a:r>
            <a:endParaRPr lang="en-US" sz="4000" dirty="0" smtClean="0">
              <a:solidFill>
                <a:srgbClr val="7030A0"/>
              </a:solidFill>
              <a:latin typeface="Eras Bold ITC" pitchFamily="34" charset="0"/>
            </a:endParaRPr>
          </a:p>
          <a:p>
            <a:pPr algn="ctr" fontAlgn="auto">
              <a:lnSpc>
                <a:spcPct val="90000"/>
              </a:lnSpc>
              <a:spcBef>
                <a:spcPts val="0"/>
              </a:spcBef>
              <a:spcAft>
                <a:spcPts val="0"/>
              </a:spcAft>
              <a:defRPr/>
            </a:pPr>
            <a:r>
              <a:rPr lang="en-US" sz="4000" dirty="0" smtClean="0">
                <a:solidFill>
                  <a:srgbClr val="7030A0"/>
                </a:solidFill>
                <a:latin typeface="Eras Bold ITC" pitchFamily="34" charset="0"/>
              </a:rPr>
              <a:t>Department of Development Studies</a:t>
            </a:r>
          </a:p>
          <a:p>
            <a:pPr algn="ctr" fontAlgn="auto">
              <a:lnSpc>
                <a:spcPct val="90000"/>
              </a:lnSpc>
              <a:spcBef>
                <a:spcPts val="0"/>
              </a:spcBef>
              <a:spcAft>
                <a:spcPts val="0"/>
              </a:spcAft>
              <a:defRPr/>
            </a:pPr>
            <a:r>
              <a:rPr lang="en-US" sz="4000" dirty="0" smtClean="0">
                <a:solidFill>
                  <a:srgbClr val="7030A0"/>
                </a:solidFill>
                <a:latin typeface="Eras Bold ITC" pitchFamily="34" charset="0"/>
              </a:rPr>
              <a:t>Daffodil </a:t>
            </a:r>
            <a:r>
              <a:rPr lang="en-US" sz="4000" dirty="0">
                <a:solidFill>
                  <a:srgbClr val="7030A0"/>
                </a:solidFill>
                <a:latin typeface="Eras Bold ITC" pitchFamily="34" charset="0"/>
              </a:rPr>
              <a:t>International University (DIU)</a:t>
            </a:r>
          </a:p>
        </p:txBody>
      </p:sp>
      <p:sp>
        <p:nvSpPr>
          <p:cNvPr id="6" name="Rectangle 5"/>
          <p:cNvSpPr/>
          <p:nvPr/>
        </p:nvSpPr>
        <p:spPr>
          <a:xfrm>
            <a:off x="914400" y="1143001"/>
            <a:ext cx="13335000" cy="1446550"/>
          </a:xfrm>
          <a:prstGeom prst="rect">
            <a:avLst/>
          </a:prstGeom>
        </p:spPr>
        <p:txBody>
          <a:bodyPr wrap="square">
            <a:spAutoFit/>
          </a:bodyPr>
          <a:lstStyle/>
          <a:p>
            <a:pPr algn="ctr" fontAlgn="auto">
              <a:spcBef>
                <a:spcPts val="0"/>
              </a:spcBef>
              <a:spcAft>
                <a:spcPts val="0"/>
              </a:spcAft>
              <a:defRPr/>
            </a:pPr>
            <a:r>
              <a:rPr lang="en-US" sz="4400" dirty="0" smtClean="0">
                <a:solidFill>
                  <a:srgbClr val="00B050"/>
                </a:solidFill>
                <a:latin typeface="Eras Bold ITC" pitchFamily="34" charset="0"/>
                <a:cs typeface="Calibri" pitchFamily="34" charset="0"/>
              </a:rPr>
              <a:t>Environmental Degradation and </a:t>
            </a:r>
          </a:p>
          <a:p>
            <a:pPr algn="ctr" fontAlgn="auto">
              <a:spcBef>
                <a:spcPts val="0"/>
              </a:spcBef>
              <a:spcAft>
                <a:spcPts val="0"/>
              </a:spcAft>
              <a:defRPr/>
            </a:pPr>
            <a:r>
              <a:rPr lang="en-US" sz="4400" dirty="0" smtClean="0">
                <a:solidFill>
                  <a:srgbClr val="00B050"/>
                </a:solidFill>
                <a:latin typeface="Eras Bold ITC" pitchFamily="34" charset="0"/>
                <a:cs typeface="Calibri" pitchFamily="34" charset="0"/>
              </a:rPr>
              <a:t>Climate Change: Bangladesh Perspective</a:t>
            </a:r>
            <a:endParaRPr lang="en-US" sz="4400" dirty="0">
              <a:solidFill>
                <a:srgbClr val="00B050"/>
              </a:solidFill>
              <a:latin typeface="Eras Bold ITC" pitchFamily="34" charset="0"/>
              <a:cs typeface="Calibri"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09600" y="381000"/>
            <a:ext cx="14020800" cy="838200"/>
          </a:xfrm>
          <a:prstGeom prst="roundRect">
            <a:avLst/>
          </a:prstGeom>
          <a:solidFill>
            <a:schemeClr val="accent6">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lIns="130622" tIns="65311" rIns="130622" bIns="65311" anchor="ctr"/>
          <a:lstStyle/>
          <a:p>
            <a:pPr fontAlgn="auto">
              <a:spcBef>
                <a:spcPts val="0"/>
              </a:spcBef>
              <a:spcAft>
                <a:spcPts val="0"/>
              </a:spcAft>
              <a:defRPr/>
            </a:pPr>
            <a:r>
              <a:rPr lang="en-US" sz="4000" b="1" dirty="0">
                <a:solidFill>
                  <a:srgbClr val="7030A0"/>
                </a:solidFill>
                <a:latin typeface="Eras Demi ITC" pitchFamily="34" charset="0"/>
              </a:rPr>
              <a:t>II. Economic Factors</a:t>
            </a:r>
          </a:p>
        </p:txBody>
      </p:sp>
      <p:sp>
        <p:nvSpPr>
          <p:cNvPr id="9" name="Subtitle 2"/>
          <p:cNvSpPr>
            <a:spLocks noGrp="1"/>
          </p:cNvSpPr>
          <p:nvPr>
            <p:ph sz="half" idx="1"/>
          </p:nvPr>
        </p:nvSpPr>
        <p:spPr>
          <a:xfrm>
            <a:off x="487680" y="1371600"/>
            <a:ext cx="7970520" cy="6858000"/>
          </a:xfrm>
        </p:spPr>
        <p:txBody>
          <a:bodyPr>
            <a:normAutofit/>
          </a:bodyPr>
          <a:lstStyle/>
          <a:p>
            <a:pPr marL="0" indent="-390052" algn="just">
              <a:spcBef>
                <a:spcPct val="0"/>
              </a:spcBef>
              <a:buNone/>
            </a:pPr>
            <a:r>
              <a:rPr lang="en-US" sz="3600" dirty="0" smtClean="0">
                <a:solidFill>
                  <a:srgbClr val="9900CC"/>
                </a:solidFill>
                <a:latin typeface="Eras Bold ITC" pitchFamily="34" charset="0"/>
              </a:rPr>
              <a:t>a) Market Failure</a:t>
            </a:r>
          </a:p>
          <a:p>
            <a:pPr marL="0" indent="-390052" algn="just">
              <a:spcBef>
                <a:spcPct val="0"/>
              </a:spcBef>
              <a:buNone/>
            </a:pPr>
            <a:r>
              <a:rPr lang="en-US" sz="2600" dirty="0" smtClean="0">
                <a:solidFill>
                  <a:schemeClr val="tx1"/>
                </a:solidFill>
                <a:latin typeface="Eras Bold ITC" pitchFamily="34" charset="0"/>
              </a:rPr>
              <a:t>To a large extent, environmental degradation is the result of market failure, that is, the non-existent or poorly functioning markets for environmental goods and services. This context, environmental degradation is a particular case of consumption or production externalities reflected by divergence between private and social costs. Lack of well defined property rights may be one of the  reasons for such market failure.  On the other hand, Market distortions created by price controls and subsidies may aggravate the achievement of environmental objectives.</a:t>
            </a:r>
          </a:p>
        </p:txBody>
      </p:sp>
      <p:pic>
        <p:nvPicPr>
          <p:cNvPr id="22531" name="Content Placeholder 9"/>
          <p:cNvPicPr>
            <a:picLocks noGrp="1" noChangeAspect="1"/>
          </p:cNvPicPr>
          <p:nvPr>
            <p:ph sz="half" idx="2"/>
          </p:nvPr>
        </p:nvPicPr>
        <p:blipFill>
          <a:blip r:embed="rId2"/>
          <a:srcRect/>
          <a:stretch>
            <a:fillRect/>
          </a:stretch>
        </p:blipFill>
        <p:spPr>
          <a:xfrm>
            <a:off x="8763000" y="1371600"/>
            <a:ext cx="5547360" cy="3200400"/>
          </a:xfrm>
        </p:spPr>
      </p:pic>
      <p:pic>
        <p:nvPicPr>
          <p:cNvPr id="22532" name="Picture 11"/>
          <p:cNvPicPr>
            <a:picLocks noChangeAspect="1"/>
          </p:cNvPicPr>
          <p:nvPr/>
        </p:nvPicPr>
        <p:blipFill>
          <a:blip r:embed="rId3"/>
          <a:srcRect/>
          <a:stretch>
            <a:fillRect/>
          </a:stretch>
        </p:blipFill>
        <p:spPr bwMode="auto">
          <a:xfrm>
            <a:off x="8778240" y="4937760"/>
            <a:ext cx="5547360" cy="274320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43840" y="1280160"/>
            <a:ext cx="13929360" cy="3063240"/>
          </a:xfrm>
        </p:spPr>
        <p:txBody>
          <a:bodyPr>
            <a:normAutofit/>
          </a:bodyPr>
          <a:lstStyle/>
          <a:p>
            <a:pPr marL="0" indent="-390052" algn="just">
              <a:spcBef>
                <a:spcPct val="0"/>
              </a:spcBef>
              <a:buNone/>
            </a:pPr>
            <a:r>
              <a:rPr lang="en-US" sz="2600" dirty="0" smtClean="0">
                <a:latin typeface="Eras Bold ITC" pitchFamily="34" charset="0"/>
              </a:rPr>
              <a:t>The level and pattern of economic development affect the nature of environmental problems. Especially Industrialization based economic development has resulted in environmental degradation. The manufacturing technology adopted by the industries has played load on environment through intensive resource and energy use which resulted the water, air and land contamination, and degradation of natural eco-systems. </a:t>
            </a:r>
          </a:p>
        </p:txBody>
      </p:sp>
      <p:sp>
        <p:nvSpPr>
          <p:cNvPr id="23554" name="Rectangle 5"/>
          <p:cNvSpPr>
            <a:spLocks noChangeArrowheads="1"/>
          </p:cNvSpPr>
          <p:nvPr/>
        </p:nvSpPr>
        <p:spPr bwMode="auto">
          <a:xfrm>
            <a:off x="121920" y="548640"/>
            <a:ext cx="9144000" cy="685895"/>
          </a:xfrm>
          <a:prstGeom prst="rect">
            <a:avLst/>
          </a:prstGeom>
          <a:noFill/>
          <a:ln w="9525">
            <a:noFill/>
            <a:miter lim="800000"/>
            <a:headEnd/>
            <a:tailEnd/>
          </a:ln>
        </p:spPr>
        <p:txBody>
          <a:bodyPr lIns="130622" tIns="65311" rIns="130622" bIns="65311">
            <a:spAutoFit/>
          </a:bodyPr>
          <a:lstStyle/>
          <a:p>
            <a:r>
              <a:rPr lang="en-US" sz="3600" dirty="0" smtClean="0">
                <a:solidFill>
                  <a:srgbClr val="9900CC"/>
                </a:solidFill>
                <a:latin typeface="Eras Bold ITC" pitchFamily="34" charset="0"/>
              </a:rPr>
              <a:t>  b) Economic </a:t>
            </a:r>
            <a:r>
              <a:rPr lang="en-US" sz="3600" dirty="0">
                <a:solidFill>
                  <a:srgbClr val="9900CC"/>
                </a:solidFill>
                <a:latin typeface="Eras Bold ITC" pitchFamily="34" charset="0"/>
              </a:rPr>
              <a:t>development</a:t>
            </a:r>
          </a:p>
        </p:txBody>
      </p:sp>
      <p:pic>
        <p:nvPicPr>
          <p:cNvPr id="23555" name="Picture 3"/>
          <p:cNvPicPr>
            <a:picLocks noChangeAspect="1" noChangeArrowheads="1"/>
          </p:cNvPicPr>
          <p:nvPr/>
        </p:nvPicPr>
        <p:blipFill>
          <a:blip r:embed="rId2"/>
          <a:srcRect/>
          <a:stretch>
            <a:fillRect/>
          </a:stretch>
        </p:blipFill>
        <p:spPr bwMode="auto">
          <a:xfrm>
            <a:off x="7543800" y="3810000"/>
            <a:ext cx="6400800" cy="4038599"/>
          </a:xfrm>
          <a:prstGeom prst="rect">
            <a:avLst/>
          </a:prstGeom>
          <a:noFill/>
          <a:ln w="9525">
            <a:noFill/>
            <a:miter lim="800000"/>
            <a:headEnd/>
            <a:tailEnd/>
          </a:ln>
        </p:spPr>
      </p:pic>
      <p:pic>
        <p:nvPicPr>
          <p:cNvPr id="38914" name="Picture 2" descr="image of environmental degradation এর ছবি ফলাফল"/>
          <p:cNvPicPr>
            <a:picLocks noChangeAspect="1" noChangeArrowheads="1"/>
          </p:cNvPicPr>
          <p:nvPr/>
        </p:nvPicPr>
        <p:blipFill>
          <a:blip r:embed="rId3"/>
          <a:srcRect/>
          <a:stretch>
            <a:fillRect/>
          </a:stretch>
        </p:blipFill>
        <p:spPr bwMode="auto">
          <a:xfrm>
            <a:off x="381000" y="3886200"/>
            <a:ext cx="6781800" cy="3968593"/>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2"/>
          </p:nvPr>
        </p:nvSpPr>
        <p:spPr>
          <a:xfrm>
            <a:off x="243840" y="1371600"/>
            <a:ext cx="6918960" cy="6477000"/>
          </a:xfrm>
        </p:spPr>
        <p:txBody>
          <a:bodyPr>
            <a:noAutofit/>
          </a:bodyPr>
          <a:lstStyle/>
          <a:p>
            <a:pPr marL="0" indent="0" algn="just">
              <a:lnSpc>
                <a:spcPct val="110000"/>
              </a:lnSpc>
              <a:spcBef>
                <a:spcPts val="0"/>
              </a:spcBef>
              <a:buNone/>
            </a:pPr>
            <a:r>
              <a:rPr lang="en-US" sz="2700" dirty="0" smtClean="0">
                <a:solidFill>
                  <a:schemeClr val="tx1"/>
                </a:solidFill>
                <a:latin typeface="Eras Bold ITC" pitchFamily="34" charset="0"/>
              </a:rPr>
              <a:t>Agricultural development contribute to soil erosion, land </a:t>
            </a:r>
            <a:r>
              <a:rPr lang="en-US" sz="2700" dirty="0" err="1" smtClean="0">
                <a:solidFill>
                  <a:schemeClr val="tx1"/>
                </a:solidFill>
                <a:latin typeface="Eras Bold ITC" pitchFamily="34" charset="0"/>
              </a:rPr>
              <a:t>salination</a:t>
            </a:r>
            <a:r>
              <a:rPr lang="en-US" sz="2700" dirty="0" smtClean="0">
                <a:solidFill>
                  <a:schemeClr val="tx1"/>
                </a:solidFill>
                <a:latin typeface="Eras Bold ITC" pitchFamily="34" charset="0"/>
              </a:rPr>
              <a:t> and loss of nutrients. For example, U.S. Environmental Protection Agency (EPA) identifies agriculture as the primary source of water pollution. Shifting cultivation has also been an important cause of land degradation. Leaching from extensive use of pesticides and fertilizers is an important source of contamination of water bodies. Intensive agriculture and irrigation contribute to land degradation also. </a:t>
            </a:r>
          </a:p>
          <a:p>
            <a:pPr marL="0" indent="0" algn="just">
              <a:lnSpc>
                <a:spcPct val="110000"/>
              </a:lnSpc>
              <a:spcBef>
                <a:spcPts val="0"/>
              </a:spcBef>
              <a:buNone/>
            </a:pPr>
            <a:endParaRPr lang="en-US" sz="2600" dirty="0" smtClean="0">
              <a:solidFill>
                <a:schemeClr val="tx1">
                  <a:lumMod val="65000"/>
                  <a:lumOff val="35000"/>
                </a:schemeClr>
              </a:solidFill>
              <a:latin typeface="Eras Bold ITC" pitchFamily="34" charset="0"/>
            </a:endParaRPr>
          </a:p>
        </p:txBody>
      </p:sp>
      <p:sp>
        <p:nvSpPr>
          <p:cNvPr id="23554" name="Rectangle 5"/>
          <p:cNvSpPr>
            <a:spLocks noChangeArrowheads="1"/>
          </p:cNvSpPr>
          <p:nvPr/>
        </p:nvSpPr>
        <p:spPr bwMode="auto">
          <a:xfrm>
            <a:off x="121920" y="548640"/>
            <a:ext cx="12984480" cy="685895"/>
          </a:xfrm>
          <a:prstGeom prst="rect">
            <a:avLst/>
          </a:prstGeom>
          <a:noFill/>
          <a:ln w="9525">
            <a:noFill/>
            <a:miter lim="800000"/>
            <a:headEnd/>
            <a:tailEnd/>
          </a:ln>
        </p:spPr>
        <p:txBody>
          <a:bodyPr wrap="square" lIns="130622" tIns="65311" rIns="130622" bIns="65311">
            <a:spAutoFit/>
          </a:bodyPr>
          <a:lstStyle/>
          <a:p>
            <a:r>
              <a:rPr lang="en-US" sz="3600" b="1" dirty="0" smtClean="0">
                <a:solidFill>
                  <a:srgbClr val="9900CC"/>
                </a:solidFill>
                <a:latin typeface="Eras Bold ITC" pitchFamily="34" charset="0"/>
              </a:rPr>
              <a:t>c) Impacts of Agriculture Development</a:t>
            </a:r>
            <a:endParaRPr lang="en-US" sz="3600" dirty="0">
              <a:solidFill>
                <a:srgbClr val="9900CC"/>
              </a:solidFill>
              <a:latin typeface="Eras Bold ITC" pitchFamily="34" charset="0"/>
            </a:endParaRPr>
          </a:p>
        </p:txBody>
      </p:sp>
      <p:pic>
        <p:nvPicPr>
          <p:cNvPr id="10" name="Picture 2" descr="http://blogs.ntu.edu.sg/hp331-2014-25/files/2014/11/4478664134_d8491bd93a_z.jpg"/>
          <p:cNvPicPr>
            <a:picLocks noChangeAspect="1" noChangeArrowheads="1"/>
          </p:cNvPicPr>
          <p:nvPr/>
        </p:nvPicPr>
        <p:blipFill>
          <a:blip r:embed="rId2"/>
          <a:srcRect/>
          <a:stretch>
            <a:fillRect/>
          </a:stretch>
        </p:blipFill>
        <p:spPr bwMode="auto">
          <a:xfrm>
            <a:off x="7467600" y="1524000"/>
            <a:ext cx="6705600" cy="2971800"/>
          </a:xfrm>
          <a:prstGeom prst="rect">
            <a:avLst/>
          </a:prstGeom>
          <a:noFill/>
        </p:spPr>
      </p:pic>
      <p:pic>
        <p:nvPicPr>
          <p:cNvPr id="12" name="Picture 4" descr="http://i.unu.edu/media/ourworld.unu.edu-en/article/13011/Salt-Induced-Land-Degradation.jpg"/>
          <p:cNvPicPr>
            <a:picLocks noChangeAspect="1" noChangeArrowheads="1"/>
          </p:cNvPicPr>
          <p:nvPr/>
        </p:nvPicPr>
        <p:blipFill>
          <a:blip r:embed="rId3"/>
          <a:srcRect/>
          <a:stretch>
            <a:fillRect/>
          </a:stretch>
        </p:blipFill>
        <p:spPr bwMode="auto">
          <a:xfrm>
            <a:off x="7467600" y="4572000"/>
            <a:ext cx="6629400" cy="2971800"/>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trips(down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280160"/>
            <a:ext cx="14097000" cy="2606040"/>
          </a:xfrm>
        </p:spPr>
        <p:txBody>
          <a:bodyPr>
            <a:normAutofit/>
          </a:bodyPr>
          <a:lstStyle/>
          <a:p>
            <a:pPr marL="0" indent="-391866" algn="just">
              <a:spcBef>
                <a:spcPts val="0"/>
              </a:spcBef>
              <a:buNone/>
            </a:pPr>
            <a:r>
              <a:rPr lang="en-US" sz="2400" dirty="0" smtClean="0">
                <a:latin typeface="Eras Bold ITC" pitchFamily="34" charset="0"/>
              </a:rPr>
              <a:t>Transport activities have a wide variety of effects on the environment such as air pollution, noise from road traffic and oil spills from marine shipping. The World Health Organization (WHO) says vehicular air pollution is a major cause of respiratory distress in urban Bangladesh. World Bank (2007) estimated about 15,000 premature deaths due to poor air quality in Dhaka city. The total population of registered motorized vehicles in the Bangladesh stands at 1.75 millions. </a:t>
            </a:r>
          </a:p>
          <a:p>
            <a:pPr marL="0" indent="-391866" algn="just">
              <a:spcBef>
                <a:spcPts val="0"/>
              </a:spcBef>
              <a:buNone/>
            </a:pPr>
            <a:endParaRPr lang="en-US" sz="2400" dirty="0" smtClean="0">
              <a:latin typeface="Eras Bold ITC" pitchFamily="34" charset="0"/>
            </a:endParaRPr>
          </a:p>
        </p:txBody>
      </p:sp>
      <p:sp>
        <p:nvSpPr>
          <p:cNvPr id="24578" name="Rectangle 5"/>
          <p:cNvSpPr>
            <a:spLocks noChangeArrowheads="1"/>
          </p:cNvSpPr>
          <p:nvPr/>
        </p:nvSpPr>
        <p:spPr bwMode="auto">
          <a:xfrm>
            <a:off x="0" y="548640"/>
            <a:ext cx="12070080" cy="747451"/>
          </a:xfrm>
          <a:prstGeom prst="rect">
            <a:avLst/>
          </a:prstGeom>
          <a:noFill/>
          <a:ln w="9525">
            <a:noFill/>
            <a:miter lim="800000"/>
            <a:headEnd/>
            <a:tailEnd/>
          </a:ln>
        </p:spPr>
        <p:txBody>
          <a:bodyPr lIns="130622" tIns="65311" rIns="130622" bIns="65311">
            <a:spAutoFit/>
          </a:bodyPr>
          <a:lstStyle/>
          <a:p>
            <a:r>
              <a:rPr lang="en-US" sz="4000" dirty="0" smtClean="0">
                <a:solidFill>
                  <a:srgbClr val="9900CC"/>
                </a:solidFill>
                <a:latin typeface="Eras Bold ITC" pitchFamily="34" charset="0"/>
              </a:rPr>
              <a:t> </a:t>
            </a:r>
            <a:r>
              <a:rPr lang="en-US" sz="3600" dirty="0" smtClean="0">
                <a:solidFill>
                  <a:srgbClr val="9900CC"/>
                </a:solidFill>
                <a:latin typeface="Eras Bold ITC" pitchFamily="34" charset="0"/>
              </a:rPr>
              <a:t>d) Transport </a:t>
            </a:r>
            <a:r>
              <a:rPr lang="en-US" sz="3600" dirty="0">
                <a:solidFill>
                  <a:srgbClr val="9900CC"/>
                </a:solidFill>
                <a:latin typeface="Eras Bold ITC" pitchFamily="34" charset="0"/>
              </a:rPr>
              <a:t>activities</a:t>
            </a:r>
          </a:p>
        </p:txBody>
      </p:sp>
      <p:pic>
        <p:nvPicPr>
          <p:cNvPr id="24579" name="Picture 2"/>
          <p:cNvPicPr>
            <a:picLocks noChangeAspect="1" noChangeArrowheads="1"/>
          </p:cNvPicPr>
          <p:nvPr/>
        </p:nvPicPr>
        <p:blipFill>
          <a:blip r:embed="rId2"/>
          <a:srcRect/>
          <a:stretch>
            <a:fillRect/>
          </a:stretch>
        </p:blipFill>
        <p:spPr bwMode="auto">
          <a:xfrm>
            <a:off x="381000" y="4099560"/>
            <a:ext cx="6477000" cy="3291840"/>
          </a:xfrm>
          <a:prstGeom prst="rect">
            <a:avLst/>
          </a:prstGeom>
          <a:noFill/>
          <a:ln w="9525">
            <a:noFill/>
            <a:miter lim="800000"/>
            <a:headEnd/>
            <a:tailEnd/>
          </a:ln>
        </p:spPr>
      </p:pic>
      <p:pic>
        <p:nvPicPr>
          <p:cNvPr id="24580" name="Picture 3"/>
          <p:cNvPicPr>
            <a:picLocks noChangeAspect="1" noChangeArrowheads="1"/>
          </p:cNvPicPr>
          <p:nvPr/>
        </p:nvPicPr>
        <p:blipFill>
          <a:blip r:embed="rId3"/>
          <a:srcRect/>
          <a:stretch>
            <a:fillRect/>
          </a:stretch>
        </p:blipFill>
        <p:spPr bwMode="auto">
          <a:xfrm>
            <a:off x="7086600" y="4099560"/>
            <a:ext cx="7246619" cy="3291840"/>
          </a:xfrm>
          <a:prstGeom prst="rect">
            <a:avLst/>
          </a:prstGeom>
          <a:noFill/>
          <a:ln w="9525">
            <a:noFill/>
            <a:miter lim="800000"/>
            <a:headEnd/>
            <a:tailEnd/>
          </a:ln>
        </p:spPr>
      </p:pic>
      <p:sp>
        <p:nvSpPr>
          <p:cNvPr id="2" name="Content Placeholder 2"/>
          <p:cNvSpPr>
            <a:spLocks/>
          </p:cNvSpPr>
          <p:nvPr/>
        </p:nvSpPr>
        <p:spPr bwMode="auto">
          <a:xfrm>
            <a:off x="3733800" y="7467600"/>
            <a:ext cx="10896600" cy="548640"/>
          </a:xfrm>
          <a:prstGeom prst="rect">
            <a:avLst/>
          </a:prstGeom>
          <a:noFill/>
          <a:ln w="9525">
            <a:noFill/>
            <a:miter lim="800000"/>
            <a:headEnd/>
            <a:tailEnd/>
          </a:ln>
        </p:spPr>
        <p:txBody>
          <a:bodyPr lIns="130622" tIns="65311" rIns="130622" bIns="65311"/>
          <a:lstStyle/>
          <a:p>
            <a:pPr indent="-391866" algn="r">
              <a:spcBef>
                <a:spcPts val="0"/>
              </a:spcBef>
              <a:buClr>
                <a:schemeClr val="accent1"/>
              </a:buClr>
              <a:buSzPct val="70000"/>
            </a:pPr>
            <a:r>
              <a:rPr lang="en-US" sz="2000" dirty="0" smtClean="0">
                <a:solidFill>
                  <a:schemeClr val="tx2"/>
                </a:solidFill>
                <a:latin typeface="Eras Bold ITC" pitchFamily="34" charset="0"/>
              </a:rPr>
              <a:t>Source</a:t>
            </a:r>
            <a:r>
              <a:rPr lang="en-US" sz="2000" dirty="0">
                <a:solidFill>
                  <a:schemeClr val="tx2"/>
                </a:solidFill>
                <a:latin typeface="Eras Bold ITC" pitchFamily="34" charset="0"/>
              </a:rPr>
              <a:t>: CASE Report ‘Emission Inspection of In use Vehicle in Bangladesh (2012)</a:t>
            </a:r>
          </a:p>
        </p:txBody>
      </p:sp>
    </p:spTree>
  </p:cSld>
  <p:clrMapOvr>
    <a:masterClrMapping/>
  </p:clrMapOvr>
  <p:transition>
    <p:wheel spokes="3"/>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228600"/>
            <a:ext cx="14630400" cy="868680"/>
          </a:xfrm>
          <a:prstGeom prst="roundRect">
            <a:avLst/>
          </a:prstGeom>
          <a:ln/>
        </p:spPr>
        <p:style>
          <a:lnRef idx="1">
            <a:schemeClr val="accent1"/>
          </a:lnRef>
          <a:fillRef idx="2">
            <a:schemeClr val="accent1"/>
          </a:fillRef>
          <a:effectRef idx="1">
            <a:schemeClr val="accent1"/>
          </a:effectRef>
          <a:fontRef idx="minor">
            <a:schemeClr val="dk1"/>
          </a:fontRef>
        </p:style>
        <p:txBody>
          <a:bodyPr lIns="130622" tIns="65311" rIns="130622" bIns="65311" anchor="ctr"/>
          <a:lstStyle/>
          <a:p>
            <a:r>
              <a:rPr lang="en-US" sz="3600" dirty="0">
                <a:solidFill>
                  <a:srgbClr val="9900CC"/>
                </a:solidFill>
                <a:latin typeface="Eras Bold ITC" pitchFamily="34" charset="0"/>
              </a:rPr>
              <a:t>III. Political and A</a:t>
            </a:r>
            <a:r>
              <a:rPr lang="en-US" sz="3600" dirty="0" smtClean="0">
                <a:solidFill>
                  <a:srgbClr val="9900CC"/>
                </a:solidFill>
                <a:latin typeface="Eras Bold ITC" pitchFamily="34" charset="0"/>
              </a:rPr>
              <a:t>dministrative </a:t>
            </a:r>
            <a:r>
              <a:rPr lang="en-US" sz="3600" dirty="0">
                <a:solidFill>
                  <a:srgbClr val="9900CC"/>
                </a:solidFill>
                <a:latin typeface="Eras Bold ITC" pitchFamily="34" charset="0"/>
              </a:rPr>
              <a:t>Factors </a:t>
            </a:r>
          </a:p>
        </p:txBody>
      </p:sp>
      <p:sp>
        <p:nvSpPr>
          <p:cNvPr id="9" name="Subtitle 2"/>
          <p:cNvSpPr>
            <a:spLocks noGrp="1"/>
          </p:cNvSpPr>
          <p:nvPr>
            <p:ph sz="half" idx="1"/>
          </p:nvPr>
        </p:nvSpPr>
        <p:spPr>
          <a:xfrm>
            <a:off x="487680" y="1645920"/>
            <a:ext cx="13655040" cy="6126480"/>
          </a:xfrm>
        </p:spPr>
        <p:txBody>
          <a:bodyPr>
            <a:normAutofit/>
          </a:bodyPr>
          <a:lstStyle/>
          <a:p>
            <a:pPr marL="0" indent="-390052" algn="just">
              <a:spcBef>
                <a:spcPts val="0"/>
              </a:spcBef>
              <a:buNone/>
            </a:pPr>
            <a:r>
              <a:rPr lang="en-US" sz="2900" dirty="0" smtClean="0">
                <a:solidFill>
                  <a:srgbClr val="002060"/>
                </a:solidFill>
                <a:latin typeface="Eras Demi ITC" pitchFamily="34" charset="0"/>
              </a:rPr>
              <a:t>Lack of visionary leadership quality, traditional policy making role of politicians and improper practice of environmental policy which approved by the government of Bangladesh are responsible for environmental degradation.  As well as the administrative reasons are: </a:t>
            </a:r>
          </a:p>
          <a:p>
            <a:pPr marL="0" indent="-390052" algn="just">
              <a:spcBef>
                <a:spcPts val="0"/>
              </a:spcBef>
              <a:buNone/>
            </a:pPr>
            <a:endParaRPr lang="en-US" sz="2900" dirty="0" smtClean="0">
              <a:solidFill>
                <a:srgbClr val="002060"/>
              </a:solidFill>
              <a:latin typeface="Eras Demi ITC" pitchFamily="34" charset="0"/>
            </a:endParaRPr>
          </a:p>
          <a:p>
            <a:pPr marL="382588" indent="84138" algn="just">
              <a:spcBef>
                <a:spcPts val="0"/>
              </a:spcBef>
              <a:buClr>
                <a:srgbClr val="002060"/>
              </a:buClr>
              <a:buFont typeface="Wingdings" pitchFamily="2" charset="2"/>
              <a:buChar char="q"/>
            </a:pPr>
            <a:r>
              <a:rPr lang="en-US" sz="2900" dirty="0" smtClean="0">
                <a:solidFill>
                  <a:srgbClr val="002060"/>
                </a:solidFill>
                <a:latin typeface="Eras Demi ITC" pitchFamily="34" charset="0"/>
              </a:rPr>
              <a:t> Lack of expansion of regulatory activity and growing complexity</a:t>
            </a:r>
          </a:p>
          <a:p>
            <a:pPr marL="382588" indent="84138" algn="just">
              <a:spcBef>
                <a:spcPts val="0"/>
              </a:spcBef>
              <a:buClr>
                <a:srgbClr val="002060"/>
              </a:buClr>
              <a:buFont typeface="Wingdings" pitchFamily="2" charset="2"/>
              <a:buChar char="q"/>
            </a:pPr>
            <a:r>
              <a:rPr lang="en-US" sz="2900" dirty="0" smtClean="0">
                <a:solidFill>
                  <a:srgbClr val="002060"/>
                </a:solidFill>
                <a:latin typeface="Eras Demi ITC" pitchFamily="34" charset="0"/>
              </a:rPr>
              <a:t> Lack of growing environmental awareness</a:t>
            </a:r>
          </a:p>
          <a:p>
            <a:pPr marL="382588" indent="84138" algn="just">
              <a:spcBef>
                <a:spcPts val="0"/>
              </a:spcBef>
              <a:buClr>
                <a:srgbClr val="002060"/>
              </a:buClr>
              <a:buFont typeface="Wingdings" pitchFamily="2" charset="2"/>
              <a:buChar char="q"/>
            </a:pPr>
            <a:r>
              <a:rPr lang="en-US" sz="2900" dirty="0" smtClean="0">
                <a:solidFill>
                  <a:srgbClr val="002060"/>
                </a:solidFill>
                <a:latin typeface="Eras Demi ITC" pitchFamily="34" charset="0"/>
              </a:rPr>
              <a:t> Lack of growing impact of environmental law</a:t>
            </a:r>
          </a:p>
          <a:p>
            <a:pPr marL="382588" indent="84138" algn="just">
              <a:spcBef>
                <a:spcPts val="0"/>
              </a:spcBef>
              <a:buClr>
                <a:srgbClr val="002060"/>
              </a:buClr>
              <a:buFont typeface="Wingdings" pitchFamily="2" charset="2"/>
              <a:buChar char="q"/>
            </a:pPr>
            <a:r>
              <a:rPr lang="en-US" sz="2900" dirty="0" smtClean="0">
                <a:solidFill>
                  <a:srgbClr val="002060"/>
                </a:solidFill>
                <a:latin typeface="Eras Demi ITC" pitchFamily="34" charset="0"/>
              </a:rPr>
              <a:t> Lack of changing environmental problems</a:t>
            </a:r>
          </a:p>
          <a:p>
            <a:pPr marL="382588" indent="84138" algn="just">
              <a:spcBef>
                <a:spcPts val="0"/>
              </a:spcBef>
              <a:buClr>
                <a:srgbClr val="002060"/>
              </a:buClr>
              <a:buFont typeface="Wingdings" pitchFamily="2" charset="2"/>
              <a:buChar char="q"/>
            </a:pPr>
            <a:r>
              <a:rPr lang="en-US" sz="2900" dirty="0" smtClean="0">
                <a:solidFill>
                  <a:srgbClr val="002060"/>
                </a:solidFill>
                <a:latin typeface="Eras Demi ITC" pitchFamily="34" charset="0"/>
              </a:rPr>
              <a:t> Lack of changing patterns of public administration</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ANd9GcSY4lJ2e_pTVh_R0A3H0SRl6fSviEfM0CKSjgJGmHeiSN6wdYGVDQ"/>
          <p:cNvPicPr>
            <a:picLocks noChangeAspect="1" noChangeArrowheads="1"/>
          </p:cNvPicPr>
          <p:nvPr/>
        </p:nvPicPr>
        <p:blipFill>
          <a:blip r:embed="rId2"/>
          <a:srcRect/>
          <a:stretch>
            <a:fillRect/>
          </a:stretch>
        </p:blipFill>
        <p:spPr bwMode="auto">
          <a:xfrm>
            <a:off x="7680960" y="1645920"/>
            <a:ext cx="6644640" cy="3291840"/>
          </a:xfrm>
          <a:prstGeom prst="rect">
            <a:avLst/>
          </a:prstGeom>
          <a:solidFill>
            <a:schemeClr val="accent1"/>
          </a:solidFill>
        </p:spPr>
      </p:pic>
      <p:sp>
        <p:nvSpPr>
          <p:cNvPr id="4" name="Rounded Rectangle 3"/>
          <p:cNvSpPr/>
          <p:nvPr/>
        </p:nvSpPr>
        <p:spPr>
          <a:xfrm>
            <a:off x="0" y="228600"/>
            <a:ext cx="14630400" cy="868680"/>
          </a:xfrm>
          <a:prstGeom prst="roundRect">
            <a:avLst/>
          </a:prstGeom>
          <a:ln/>
        </p:spPr>
        <p:style>
          <a:lnRef idx="1">
            <a:schemeClr val="accent1"/>
          </a:lnRef>
          <a:fillRef idx="2">
            <a:schemeClr val="accent1"/>
          </a:fillRef>
          <a:effectRef idx="1">
            <a:schemeClr val="accent1"/>
          </a:effectRef>
          <a:fontRef idx="minor">
            <a:schemeClr val="dk1"/>
          </a:fontRef>
        </p:style>
        <p:txBody>
          <a:bodyPr lIns="130622" tIns="65311" rIns="130622" bIns="65311" anchor="ctr"/>
          <a:lstStyle/>
          <a:p>
            <a:r>
              <a:rPr lang="en-US" sz="3600" b="1" dirty="0" smtClean="0">
                <a:solidFill>
                  <a:srgbClr val="9900CC"/>
                </a:solidFill>
                <a:latin typeface="Eras Bold ITC" pitchFamily="34" charset="0"/>
              </a:rPr>
              <a:t>IV. </a:t>
            </a:r>
            <a:r>
              <a:rPr lang="en-US" sz="3600" b="1" dirty="0">
                <a:solidFill>
                  <a:srgbClr val="9900CC"/>
                </a:solidFill>
                <a:latin typeface="Eras Bold ITC" pitchFamily="34" charset="0"/>
              </a:rPr>
              <a:t>Environmental Factors</a:t>
            </a:r>
            <a:endParaRPr lang="en-US" sz="3600" dirty="0">
              <a:solidFill>
                <a:srgbClr val="9900CC"/>
              </a:solidFill>
              <a:latin typeface="Eras Bold ITC" pitchFamily="34" charset="0"/>
            </a:endParaRPr>
          </a:p>
        </p:txBody>
      </p:sp>
      <p:sp>
        <p:nvSpPr>
          <p:cNvPr id="9" name="Subtitle 2"/>
          <p:cNvSpPr>
            <a:spLocks noGrp="1"/>
          </p:cNvSpPr>
          <p:nvPr>
            <p:ph sz="half" idx="1"/>
          </p:nvPr>
        </p:nvSpPr>
        <p:spPr>
          <a:xfrm>
            <a:off x="243840" y="1371600"/>
            <a:ext cx="7193280" cy="6858000"/>
          </a:xfrm>
        </p:spPr>
        <p:txBody>
          <a:bodyPr>
            <a:normAutofit fontScale="92500"/>
          </a:bodyPr>
          <a:lstStyle/>
          <a:p>
            <a:pPr marL="0" algn="just" fontAlgn="auto">
              <a:spcAft>
                <a:spcPts val="0"/>
              </a:spcAft>
              <a:buNone/>
              <a:defRPr/>
            </a:pPr>
            <a:r>
              <a:rPr lang="en-US" sz="3500" dirty="0" smtClean="0">
                <a:solidFill>
                  <a:srgbClr val="9900CC"/>
                </a:solidFill>
                <a:latin typeface="Eras Bold ITC" pitchFamily="34" charset="0"/>
              </a:rPr>
              <a:t>a) Habitat Fragmentation </a:t>
            </a:r>
          </a:p>
          <a:p>
            <a:pPr marL="0" indent="-391866" algn="just" fontAlgn="auto">
              <a:lnSpc>
                <a:spcPct val="110000"/>
              </a:lnSpc>
              <a:spcBef>
                <a:spcPts val="0"/>
              </a:spcBef>
              <a:spcAft>
                <a:spcPts val="0"/>
              </a:spcAft>
              <a:buNone/>
              <a:defRPr/>
            </a:pPr>
            <a:r>
              <a:rPr lang="en-US" sz="2600" dirty="0" smtClean="0">
                <a:solidFill>
                  <a:srgbClr val="002060"/>
                </a:solidFill>
                <a:latin typeface="Eras Bold ITC" pitchFamily="34" charset="0"/>
              </a:rPr>
              <a:t>Habitat fragmentation carries long term environmental impacts some of which can destroy entire ecosystems. Where an ecosystem is a distinct unit and includes all the living and non-living elements that reside within it. Plants and animals are obvious members, but it will also include other components on which they rely on such as streams, lakes, and soils.  Habitats become fragmented when development breaks up solid stretches of land. Examples include roads which may cut through forests or even trails which wind through prairies. While it may not sound all bad on the surface, there are serious consequences</a:t>
            </a:r>
            <a:r>
              <a:rPr lang="en-US" sz="2600" b="1" dirty="0" smtClean="0">
                <a:solidFill>
                  <a:srgbClr val="002060"/>
                </a:solidFill>
                <a:latin typeface="Eras Bold ITC" pitchFamily="34" charset="0"/>
              </a:rPr>
              <a:t>. </a:t>
            </a:r>
          </a:p>
        </p:txBody>
      </p:sp>
      <p:pic>
        <p:nvPicPr>
          <p:cNvPr id="24578" name="Picture 2" descr="http://2.bp.blogspot.com/-Zriaiw6DDyQ/Tbwm4Wq09pI/AAAAAAAAABw/u5RE7i8ECyM/s320/0_quiz-3.2-02.jpg"/>
          <p:cNvPicPr>
            <a:picLocks noChangeAspect="1" noChangeArrowheads="1"/>
          </p:cNvPicPr>
          <p:nvPr/>
        </p:nvPicPr>
        <p:blipFill>
          <a:blip r:embed="rId3"/>
          <a:srcRect/>
          <a:stretch>
            <a:fillRect/>
          </a:stretch>
        </p:blipFill>
        <p:spPr bwMode="auto">
          <a:xfrm>
            <a:off x="7802880" y="5212080"/>
            <a:ext cx="6522720" cy="2712720"/>
          </a:xfrm>
          <a:prstGeom prst="rect">
            <a:avLst/>
          </a:prstGeom>
          <a:noFill/>
        </p:spPr>
      </p:pic>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0" y="1600200"/>
            <a:ext cx="7894320" cy="5897880"/>
          </a:xfrm>
        </p:spPr>
        <p:txBody>
          <a:bodyPr>
            <a:noAutofit/>
          </a:bodyPr>
          <a:lstStyle/>
          <a:p>
            <a:pPr marL="0" indent="0" algn="just">
              <a:buNone/>
            </a:pPr>
            <a:r>
              <a:rPr lang="en-US" sz="3000" dirty="0" smtClean="0">
                <a:solidFill>
                  <a:schemeClr val="tx1"/>
                </a:solidFill>
                <a:latin typeface="Eras Bold ITC" pitchFamily="34" charset="0"/>
              </a:rPr>
              <a:t>Water and air pollution are unfortunately the common causes of environmental degradation. Pollution introduces contaminants into the environment that can maim or even kill plant and animal species. The two often go hand in hand. Water, air and soil pollution, along with other environmental factors, contribute to 40 percent of deaths worldwide each year. </a:t>
            </a:r>
          </a:p>
        </p:txBody>
      </p:sp>
      <p:sp>
        <p:nvSpPr>
          <p:cNvPr id="9" name="Rectangle 8"/>
          <p:cNvSpPr/>
          <p:nvPr/>
        </p:nvSpPr>
        <p:spPr>
          <a:xfrm>
            <a:off x="365760" y="548641"/>
            <a:ext cx="12070080" cy="685895"/>
          </a:xfrm>
          <a:prstGeom prst="rect">
            <a:avLst/>
          </a:prstGeom>
        </p:spPr>
        <p:txBody>
          <a:bodyPr lIns="130622" tIns="65311" rIns="130622" bIns="65311">
            <a:spAutoFit/>
          </a:bodyPr>
          <a:lstStyle/>
          <a:p>
            <a:pPr fontAlgn="auto">
              <a:spcBef>
                <a:spcPts val="0"/>
              </a:spcBef>
              <a:spcAft>
                <a:spcPts val="0"/>
              </a:spcAft>
              <a:defRPr/>
            </a:pPr>
            <a:r>
              <a:rPr lang="en-US" sz="3600" b="1" dirty="0" smtClean="0">
                <a:solidFill>
                  <a:srgbClr val="9900CC"/>
                </a:solidFill>
                <a:latin typeface="Eras Bold ITC" pitchFamily="34" charset="0"/>
              </a:rPr>
              <a:t>   b) Water </a:t>
            </a:r>
            <a:r>
              <a:rPr lang="en-US" sz="3600" b="1" dirty="0">
                <a:solidFill>
                  <a:srgbClr val="9900CC"/>
                </a:solidFill>
                <a:latin typeface="Eras Bold ITC" pitchFamily="34" charset="0"/>
              </a:rPr>
              <a:t>and Air Pollution</a:t>
            </a:r>
            <a:endParaRPr lang="en-US" sz="3600" dirty="0">
              <a:solidFill>
                <a:srgbClr val="9900CC"/>
              </a:solidFill>
              <a:latin typeface="Eras Bold ITC" pitchFamily="34" charset="0"/>
            </a:endParaRPr>
          </a:p>
        </p:txBody>
      </p:sp>
      <p:sp>
        <p:nvSpPr>
          <p:cNvPr id="34818" name="AutoShape 2"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0" name="AutoShape 4"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22" name="Picture 6" descr="image of environmental degradation এর ছবি ফলাফল"/>
          <p:cNvPicPr>
            <a:picLocks noChangeAspect="1" noChangeArrowheads="1"/>
          </p:cNvPicPr>
          <p:nvPr/>
        </p:nvPicPr>
        <p:blipFill>
          <a:blip r:embed="rId2"/>
          <a:srcRect/>
          <a:stretch>
            <a:fillRect/>
          </a:stretch>
        </p:blipFill>
        <p:spPr bwMode="auto">
          <a:xfrm>
            <a:off x="9067800" y="1600200"/>
            <a:ext cx="4648200" cy="2651535"/>
          </a:xfrm>
          <a:prstGeom prst="rect">
            <a:avLst/>
          </a:prstGeom>
          <a:noFill/>
        </p:spPr>
      </p:pic>
      <p:pic>
        <p:nvPicPr>
          <p:cNvPr id="34826" name="Picture 10" descr="image of environmental degradation এর ছবি ফলাফল"/>
          <p:cNvPicPr>
            <a:picLocks noChangeAspect="1" noChangeArrowheads="1"/>
          </p:cNvPicPr>
          <p:nvPr/>
        </p:nvPicPr>
        <p:blipFill>
          <a:blip r:embed="rId3"/>
          <a:srcRect/>
          <a:stretch>
            <a:fillRect/>
          </a:stretch>
        </p:blipFill>
        <p:spPr bwMode="auto">
          <a:xfrm>
            <a:off x="9144000" y="4419600"/>
            <a:ext cx="4572000" cy="2528225"/>
          </a:xfrm>
          <a:prstGeom prst="rect">
            <a:avLst/>
          </a:prstGeom>
          <a:noFill/>
        </p:spPr>
      </p:pic>
    </p:spTree>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7680" y="1447800"/>
            <a:ext cx="6294120" cy="6477000"/>
          </a:xfrm>
        </p:spPr>
        <p:txBody>
          <a:bodyPr>
            <a:normAutofit/>
          </a:bodyPr>
          <a:lstStyle/>
          <a:p>
            <a:pPr marL="0" indent="0" algn="just" fontAlgn="auto">
              <a:spcAft>
                <a:spcPts val="0"/>
              </a:spcAft>
              <a:buNone/>
              <a:defRPr/>
            </a:pPr>
            <a:r>
              <a:rPr lang="en-US" sz="2900" dirty="0" smtClean="0">
                <a:solidFill>
                  <a:schemeClr val="tx1"/>
                </a:solidFill>
                <a:latin typeface="Eras Bold ITC" pitchFamily="34" charset="0"/>
              </a:rPr>
              <a:t>Acid rain occurs when sulfur dioxide SO2 from coal plant emissions combines with moisture present in the air. A chemical reaction creates this acid rainfall. Acid rain can acidify and pollute lakes and streams. It causes similar effects to the soil. Acid rain causes acidification of lakes and streams and contributes to the damage of trees at high elevat</a:t>
            </a:r>
            <a:r>
              <a:rPr lang="en-US" sz="2600" dirty="0" smtClean="0">
                <a:solidFill>
                  <a:schemeClr val="tx1"/>
                </a:solidFill>
                <a:latin typeface="Eras Bold ITC" pitchFamily="34" charset="0"/>
              </a:rPr>
              <a:t>ions and many sensitive forest soils. </a:t>
            </a:r>
            <a:endParaRPr lang="en-US" sz="2600" dirty="0">
              <a:solidFill>
                <a:schemeClr val="tx1"/>
              </a:solidFill>
              <a:latin typeface="Eras Bold ITC" pitchFamily="34" charset="0"/>
            </a:endParaRPr>
          </a:p>
        </p:txBody>
      </p:sp>
      <p:sp>
        <p:nvSpPr>
          <p:cNvPr id="28674" name="AutoShape 2"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sp>
        <p:nvSpPr>
          <p:cNvPr id="28675" name="AutoShape 4"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sp>
        <p:nvSpPr>
          <p:cNvPr id="28676" name="AutoShape 6"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pic>
        <p:nvPicPr>
          <p:cNvPr id="2" name="Picture 1"/>
          <p:cNvPicPr>
            <a:picLocks noChangeAspect="1"/>
          </p:cNvPicPr>
          <p:nvPr/>
        </p:nvPicPr>
        <p:blipFill>
          <a:blip r:embed="rId2" cstate="print"/>
          <a:srcRect/>
          <a:stretch>
            <a:fillRect/>
          </a:stretch>
        </p:blipFill>
        <p:spPr bwMode="auto">
          <a:xfrm>
            <a:off x="7071361" y="1348740"/>
            <a:ext cx="7178039" cy="3621319"/>
          </a:xfrm>
          <a:prstGeom prst="rect">
            <a:avLst/>
          </a:prstGeom>
          <a:noFill/>
          <a:ln w="9525">
            <a:noFill/>
            <a:miter lim="800000"/>
            <a:headEnd/>
            <a:tailEnd/>
          </a:ln>
        </p:spPr>
      </p:pic>
      <p:pic>
        <p:nvPicPr>
          <p:cNvPr id="5" name="Picture 4"/>
          <p:cNvPicPr>
            <a:picLocks noChangeAspect="1"/>
          </p:cNvPicPr>
          <p:nvPr/>
        </p:nvPicPr>
        <p:blipFill>
          <a:blip r:embed="rId3"/>
          <a:srcRect/>
          <a:stretch>
            <a:fillRect/>
          </a:stretch>
        </p:blipFill>
        <p:spPr bwMode="auto">
          <a:xfrm>
            <a:off x="6985000" y="5172076"/>
            <a:ext cx="7264400" cy="2752724"/>
          </a:xfrm>
          <a:prstGeom prst="rect">
            <a:avLst/>
          </a:prstGeom>
          <a:noFill/>
          <a:ln w="9525">
            <a:noFill/>
            <a:miter lim="800000"/>
            <a:headEnd/>
            <a:tailEnd/>
          </a:ln>
        </p:spPr>
      </p:pic>
      <p:sp>
        <p:nvSpPr>
          <p:cNvPr id="10" name="Rectangle 9"/>
          <p:cNvSpPr/>
          <p:nvPr/>
        </p:nvSpPr>
        <p:spPr>
          <a:xfrm>
            <a:off x="487680" y="395549"/>
            <a:ext cx="13685520" cy="747451"/>
          </a:xfrm>
          <a:prstGeom prst="rect">
            <a:avLst/>
          </a:prstGeom>
        </p:spPr>
        <p:style>
          <a:lnRef idx="2">
            <a:schemeClr val="accent2"/>
          </a:lnRef>
          <a:fillRef idx="1">
            <a:schemeClr val="lt1"/>
          </a:fillRef>
          <a:effectRef idx="0">
            <a:schemeClr val="accent2"/>
          </a:effectRef>
          <a:fontRef idx="minor">
            <a:schemeClr val="dk1"/>
          </a:fontRef>
        </p:style>
        <p:txBody>
          <a:bodyPr wrap="square" lIns="130622" tIns="65311" rIns="130622" bIns="65311">
            <a:spAutoFit/>
          </a:bodyPr>
          <a:lstStyle/>
          <a:p>
            <a:pPr fontAlgn="auto">
              <a:spcBef>
                <a:spcPts val="0"/>
              </a:spcBef>
              <a:spcAft>
                <a:spcPts val="0"/>
              </a:spcAft>
              <a:defRPr/>
            </a:pPr>
            <a:r>
              <a:rPr lang="en-US" sz="4000" b="1" dirty="0" smtClean="0">
                <a:solidFill>
                  <a:srgbClr val="9900CC"/>
                </a:solidFill>
                <a:latin typeface="Eras Bold ITC" pitchFamily="34" charset="0"/>
              </a:rPr>
              <a:t>c) Acid Rain</a:t>
            </a:r>
            <a:endParaRPr lang="en-US" sz="4000" dirty="0">
              <a:solidFill>
                <a:srgbClr val="9900CC"/>
              </a:solidFill>
              <a:latin typeface="Eras Bold ITC" pitchFamily="34" charset="0"/>
            </a:endParaRPr>
          </a:p>
        </p:txBody>
      </p:sp>
    </p:spTree>
  </p:cSld>
  <p:clrMapOvr>
    <a:masterClrMapping/>
  </p:clrMapOvr>
  <p:transition>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7680" y="1447800"/>
            <a:ext cx="6294120" cy="6477000"/>
          </a:xfrm>
        </p:spPr>
        <p:txBody>
          <a:bodyPr>
            <a:normAutofit fontScale="92500" lnSpcReduction="20000"/>
          </a:bodyPr>
          <a:lstStyle/>
          <a:p>
            <a:pPr marL="0" indent="0" algn="just">
              <a:buNone/>
            </a:pPr>
            <a:r>
              <a:rPr lang="en-US" sz="3200" dirty="0" smtClean="0">
                <a:solidFill>
                  <a:schemeClr val="tx1"/>
                </a:solidFill>
                <a:latin typeface="Eras Bold ITC" pitchFamily="34" charset="0"/>
              </a:rPr>
              <a:t>Ozone layer, a region of the atmosphere from 19 to 48 km (12 to 30 mile) above earth’s surface. Ozone concentrations of up to 10 parts per million occur in the ozone layer. The ozone forms there by the action of sunlight on oxygen.</a:t>
            </a:r>
          </a:p>
          <a:p>
            <a:pPr marL="0" indent="0" algn="just">
              <a:buNone/>
            </a:pPr>
            <a:endParaRPr lang="en-US" sz="3200" dirty="0" smtClean="0">
              <a:solidFill>
                <a:schemeClr val="tx1"/>
              </a:solidFill>
              <a:latin typeface="Eras Bold ITC" pitchFamily="34" charset="0"/>
            </a:endParaRPr>
          </a:p>
          <a:p>
            <a:pPr marL="0" indent="0" algn="just">
              <a:buNone/>
            </a:pPr>
            <a:r>
              <a:rPr lang="en-US" sz="3200" dirty="0" smtClean="0">
                <a:solidFill>
                  <a:schemeClr val="tx1"/>
                </a:solidFill>
                <a:latin typeface="Eras Bold ITC" pitchFamily="34" charset="0"/>
              </a:rPr>
              <a:t>This action has been taking place for many millions of years, but naturally occurring nitrogen compounds in the atmosphere apparently have kept the ozone concentration at a fairly stable. </a:t>
            </a:r>
          </a:p>
        </p:txBody>
      </p:sp>
      <p:sp>
        <p:nvSpPr>
          <p:cNvPr id="28674" name="AutoShape 2"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sp>
        <p:nvSpPr>
          <p:cNvPr id="28675" name="AutoShape 4"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sp>
        <p:nvSpPr>
          <p:cNvPr id="28676" name="AutoShape 6"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sp>
        <p:nvSpPr>
          <p:cNvPr id="10" name="Rectangle 9"/>
          <p:cNvSpPr/>
          <p:nvPr/>
        </p:nvSpPr>
        <p:spPr>
          <a:xfrm>
            <a:off x="487680" y="395549"/>
            <a:ext cx="13685520" cy="747451"/>
          </a:xfrm>
          <a:prstGeom prst="rect">
            <a:avLst/>
          </a:prstGeom>
        </p:spPr>
        <p:style>
          <a:lnRef idx="2">
            <a:schemeClr val="accent2"/>
          </a:lnRef>
          <a:fillRef idx="1">
            <a:schemeClr val="lt1"/>
          </a:fillRef>
          <a:effectRef idx="0">
            <a:schemeClr val="accent2"/>
          </a:effectRef>
          <a:fontRef idx="minor">
            <a:schemeClr val="dk1"/>
          </a:fontRef>
        </p:style>
        <p:txBody>
          <a:bodyPr wrap="square" lIns="130622" tIns="65311" rIns="130622" bIns="65311">
            <a:spAutoFit/>
          </a:bodyPr>
          <a:lstStyle/>
          <a:p>
            <a:pPr fontAlgn="auto">
              <a:spcBef>
                <a:spcPts val="0"/>
              </a:spcBef>
              <a:spcAft>
                <a:spcPts val="0"/>
              </a:spcAft>
              <a:defRPr/>
            </a:pPr>
            <a:r>
              <a:rPr lang="en-US" sz="4000" b="1" dirty="0" smtClean="0">
                <a:solidFill>
                  <a:srgbClr val="9900CC"/>
                </a:solidFill>
                <a:latin typeface="Eras Bold ITC" pitchFamily="34" charset="0"/>
              </a:rPr>
              <a:t>d) Distraction of Ozone Layer  </a:t>
            </a:r>
            <a:endParaRPr lang="en-US" sz="4000" dirty="0">
              <a:solidFill>
                <a:srgbClr val="9900CC"/>
              </a:solidFill>
              <a:latin typeface="Eras Bold ITC" pitchFamily="34" charset="0"/>
            </a:endParaRPr>
          </a:p>
        </p:txBody>
      </p:sp>
      <p:pic>
        <p:nvPicPr>
          <p:cNvPr id="9" name="Picture 7" descr="atmosphere-layers"/>
          <p:cNvPicPr>
            <a:picLocks noChangeAspect="1" noChangeArrowheads="1"/>
          </p:cNvPicPr>
          <p:nvPr/>
        </p:nvPicPr>
        <p:blipFill>
          <a:blip r:embed="rId2"/>
          <a:srcRect/>
          <a:stretch>
            <a:fillRect/>
          </a:stretch>
        </p:blipFill>
        <p:spPr bwMode="auto">
          <a:xfrm>
            <a:off x="6995161" y="1497331"/>
            <a:ext cx="7330439" cy="3440430"/>
          </a:xfrm>
          <a:prstGeom prst="rect">
            <a:avLst/>
          </a:prstGeom>
          <a:noFill/>
        </p:spPr>
      </p:pic>
      <p:pic>
        <p:nvPicPr>
          <p:cNvPr id="11" name="Picture 9" descr="ANd9GcSLzaczmJcDJpoLygDrjyCAj-tka69Y6IiGiBymhRQCkBJtbocI"/>
          <p:cNvPicPr>
            <a:picLocks noChangeAspect="1" noChangeArrowheads="1"/>
          </p:cNvPicPr>
          <p:nvPr/>
        </p:nvPicPr>
        <p:blipFill>
          <a:blip r:embed="rId3"/>
          <a:srcRect/>
          <a:stretch>
            <a:fillRect/>
          </a:stretch>
        </p:blipFill>
        <p:spPr bwMode="auto">
          <a:xfrm>
            <a:off x="6949440" y="5029200"/>
            <a:ext cx="7376160" cy="3017520"/>
          </a:xfrm>
          <a:prstGeom prst="rect">
            <a:avLst/>
          </a:prstGeom>
          <a:noFill/>
        </p:spPr>
      </p:pic>
    </p:spTree>
  </p:cSld>
  <p:clrMapOvr>
    <a:masterClrMapping/>
  </p:clrMapOvr>
  <p:transition>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03" y="685800"/>
            <a:ext cx="13898880" cy="1143000"/>
          </a:xfrm>
        </p:spPr>
        <p:txBody>
          <a:bodyPr>
            <a:normAutofit fontScale="90000"/>
          </a:bodyPr>
          <a:lstStyle/>
          <a:p>
            <a:r>
              <a:rPr lang="en-US" sz="4000" b="1" dirty="0" smtClean="0">
                <a:solidFill>
                  <a:srgbClr val="7030A0"/>
                </a:solidFill>
                <a:latin typeface="Eras Bold ITC" pitchFamily="34" charset="0"/>
              </a:rPr>
              <a:t>Major Environmental Problems in Bangladesh</a:t>
            </a:r>
            <a:r>
              <a:rPr lang="en-US" sz="5400" dirty="0" smtClean="0">
                <a:solidFill>
                  <a:srgbClr val="7030A0"/>
                </a:solidFill>
                <a:latin typeface="Eras Bold ITC" pitchFamily="34" charset="0"/>
              </a:rPr>
              <a:t/>
            </a:r>
            <a:br>
              <a:rPr lang="en-US" sz="5400" dirty="0" smtClean="0">
                <a:solidFill>
                  <a:srgbClr val="7030A0"/>
                </a:solidFill>
                <a:latin typeface="Eras Bold ITC" pitchFamily="34" charset="0"/>
              </a:rPr>
            </a:br>
            <a:endParaRPr lang="en-US" dirty="0"/>
          </a:p>
        </p:txBody>
      </p:sp>
      <p:sp>
        <p:nvSpPr>
          <p:cNvPr id="3" name="Content Placeholder 2"/>
          <p:cNvSpPr>
            <a:spLocks noGrp="1"/>
          </p:cNvSpPr>
          <p:nvPr>
            <p:ph sz="half" idx="1"/>
          </p:nvPr>
        </p:nvSpPr>
        <p:spPr>
          <a:xfrm>
            <a:off x="487680" y="1524000"/>
            <a:ext cx="6705600" cy="6065520"/>
          </a:xfrm>
        </p:spPr>
        <p:txBody>
          <a:bodyPr/>
          <a:lstStyle/>
          <a:p>
            <a:pPr algn="just">
              <a:buNone/>
            </a:pPr>
            <a:r>
              <a:rPr lang="en-US" sz="2800" dirty="0" smtClean="0">
                <a:solidFill>
                  <a:schemeClr val="tx1"/>
                </a:solidFill>
                <a:latin typeface="Eras Bold ITC" pitchFamily="34" charset="0"/>
              </a:rPr>
              <a:t>	Because of its geographical location, Bangladesh suffers from a range of environmental problems, arising from drought, flood and other natural hazards. Frequencies of hazards are on the increase day by day. Like other third world countries, Bangladesh is facing a number of different environmental crises such as: </a:t>
            </a:r>
          </a:p>
          <a:p>
            <a:pPr algn="just"/>
            <a:endParaRPr lang="en-US" sz="2800" dirty="0"/>
          </a:p>
        </p:txBody>
      </p:sp>
      <p:sp>
        <p:nvSpPr>
          <p:cNvPr id="4" name="Content Placeholder 3"/>
          <p:cNvSpPr>
            <a:spLocks noGrp="1"/>
          </p:cNvSpPr>
          <p:nvPr>
            <p:ph sz="half" idx="2"/>
          </p:nvPr>
        </p:nvSpPr>
        <p:spPr>
          <a:xfrm>
            <a:off x="7437120" y="1752600"/>
            <a:ext cx="6949440" cy="5836920"/>
          </a:xfrm>
        </p:spPr>
        <p:txBody>
          <a:bodyPr/>
          <a:lstStyle/>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Water Pollution</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Air Pollution</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 Sound Pollution</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River Pollution</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Depletion of Biodiversity</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Natural Disaster</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Deforestation</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Soil erosion</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09600" y="1524000"/>
            <a:ext cx="13182600" cy="5791200"/>
          </a:xfrm>
        </p:spPr>
        <p:txBody>
          <a:bodyPr>
            <a:noAutofit/>
          </a:bodyPr>
          <a:lstStyle/>
          <a:p>
            <a:pPr marL="391866" indent="-391866" algn="just" fontAlgn="auto">
              <a:lnSpc>
                <a:spcPct val="114000"/>
              </a:lnSpc>
              <a:spcBef>
                <a:spcPts val="0"/>
              </a:spcBef>
              <a:spcAft>
                <a:spcPts val="0"/>
              </a:spcAft>
              <a:buClr>
                <a:srgbClr val="9900CC"/>
              </a:buClr>
              <a:buFont typeface="Wingdings" pitchFamily="2" charset="2"/>
              <a:buChar char="q"/>
              <a:defRPr/>
            </a:pPr>
            <a:r>
              <a:rPr lang="en-US" sz="3200" dirty="0" smtClean="0">
                <a:solidFill>
                  <a:schemeClr val="tx1"/>
                </a:solidFill>
                <a:latin typeface="Eras Demi ITC" pitchFamily="34" charset="0"/>
                <a:cs typeface="Times New Roman" pitchFamily="18" charset="0"/>
              </a:rPr>
              <a:t>Define the concepts environment, eco-system, environmental degradation, climate change</a:t>
            </a:r>
          </a:p>
          <a:p>
            <a:pPr marL="391866" indent="-391866" algn="just" fontAlgn="auto">
              <a:lnSpc>
                <a:spcPct val="114000"/>
              </a:lnSpc>
              <a:spcBef>
                <a:spcPts val="0"/>
              </a:spcBef>
              <a:spcAft>
                <a:spcPts val="0"/>
              </a:spcAft>
              <a:buClr>
                <a:srgbClr val="9900CC"/>
              </a:buClr>
              <a:buFont typeface="Wingdings" pitchFamily="2" charset="2"/>
              <a:buChar char="q"/>
              <a:defRPr/>
            </a:pPr>
            <a:r>
              <a:rPr lang="en-US" sz="3200" dirty="0" smtClean="0">
                <a:solidFill>
                  <a:schemeClr val="tx1"/>
                </a:solidFill>
                <a:latin typeface="Eras Demi ITC" pitchFamily="34" charset="0"/>
                <a:cs typeface="Times New Roman" pitchFamily="18" charset="0"/>
              </a:rPr>
              <a:t>Examine various factors of  environmental degradation and climate change in Bangladesh and Identify the major environmental problems of Bangladesh.</a:t>
            </a:r>
          </a:p>
          <a:p>
            <a:pPr marL="391866" indent="-391866" algn="just" fontAlgn="auto">
              <a:lnSpc>
                <a:spcPct val="114000"/>
              </a:lnSpc>
              <a:spcBef>
                <a:spcPts val="0"/>
              </a:spcBef>
              <a:spcAft>
                <a:spcPts val="0"/>
              </a:spcAft>
              <a:buClr>
                <a:srgbClr val="9900CC"/>
              </a:buClr>
              <a:buFont typeface="Wingdings" pitchFamily="2" charset="2"/>
              <a:buChar char="q"/>
              <a:defRPr/>
            </a:pPr>
            <a:r>
              <a:rPr lang="en-US" sz="3200" dirty="0" smtClean="0">
                <a:solidFill>
                  <a:schemeClr val="tx1"/>
                </a:solidFill>
                <a:latin typeface="Eras Demi ITC" pitchFamily="34" charset="0"/>
                <a:cs typeface="Times New Roman" pitchFamily="18" charset="0"/>
              </a:rPr>
              <a:t>Investigate the impact on climate change and what would be the way out for development.</a:t>
            </a:r>
          </a:p>
          <a:p>
            <a:pPr marL="391866" indent="-391866" algn="just" fontAlgn="auto">
              <a:lnSpc>
                <a:spcPct val="114000"/>
              </a:lnSpc>
              <a:spcBef>
                <a:spcPts val="0"/>
              </a:spcBef>
              <a:spcAft>
                <a:spcPts val="0"/>
              </a:spcAft>
              <a:buClr>
                <a:srgbClr val="9900CC"/>
              </a:buClr>
              <a:buFont typeface="Wingdings" pitchFamily="2" charset="2"/>
              <a:buChar char="q"/>
              <a:defRPr/>
            </a:pPr>
            <a:r>
              <a:rPr lang="en-US" sz="3200" dirty="0" smtClean="0">
                <a:solidFill>
                  <a:schemeClr val="tx1"/>
                </a:solidFill>
                <a:latin typeface="Eras Demi ITC" pitchFamily="34" charset="0"/>
                <a:cs typeface="Times New Roman" pitchFamily="18" charset="0"/>
              </a:rPr>
              <a:t>Know about international initiatives for  sustainable environment  as well as government initiatives for environmental protection and Development in Bangladesh. </a:t>
            </a:r>
          </a:p>
        </p:txBody>
      </p:sp>
      <p:sp>
        <p:nvSpPr>
          <p:cNvPr id="6" name="Rectangle 5"/>
          <p:cNvSpPr/>
          <p:nvPr/>
        </p:nvSpPr>
        <p:spPr>
          <a:xfrm>
            <a:off x="762000" y="609600"/>
            <a:ext cx="136398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0"/>
              </a:spcBef>
              <a:spcAft>
                <a:spcPts val="0"/>
              </a:spcAft>
              <a:defRPr/>
            </a:pPr>
            <a:r>
              <a:rPr lang="en-US" sz="4400" dirty="0" smtClean="0">
                <a:solidFill>
                  <a:srgbClr val="7030A0"/>
                </a:solidFill>
                <a:latin typeface="Eras Bold ITC" pitchFamily="34" charset="0"/>
              </a:rPr>
              <a:t>Objectives of this lecture </a:t>
            </a:r>
            <a:endParaRPr lang="en-US" sz="4400" dirty="0">
              <a:solidFill>
                <a:srgbClr val="7030A0"/>
              </a:solidFill>
              <a:latin typeface="Eras Bold ITC" pitchFamily="34" charset="0"/>
            </a:endParaRPr>
          </a:p>
        </p:txBody>
      </p:sp>
    </p:spTree>
  </p:cSld>
  <p:clrMapOvr>
    <a:masterClrMapping/>
  </p:clrMapOvr>
  <p:transition>
    <p:wheel spokes="3"/>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
            <a:ext cx="13533872" cy="1236371"/>
          </a:xfrm>
        </p:spPr>
        <p:txBody>
          <a:bodyPr>
            <a:normAutofit/>
          </a:bodyPr>
          <a:lstStyle/>
          <a:p>
            <a:pPr fontAlgn="auto">
              <a:spcAft>
                <a:spcPts val="0"/>
              </a:spcAft>
              <a:defRPr/>
            </a:pPr>
            <a:r>
              <a:rPr lang="en-US" sz="4000" dirty="0" smtClean="0">
                <a:solidFill>
                  <a:srgbClr val="00B0F0"/>
                </a:solidFill>
                <a:latin typeface="Eras Bold ITC" pitchFamily="34" charset="0"/>
              </a:rPr>
              <a:t>1. Water Pollution</a:t>
            </a:r>
            <a:endParaRPr lang="en-US" sz="4000" dirty="0">
              <a:solidFill>
                <a:srgbClr val="00B0F0"/>
              </a:solidFill>
              <a:latin typeface="Eras Bold ITC" pitchFamily="34" charset="0"/>
            </a:endParaRPr>
          </a:p>
        </p:txBody>
      </p:sp>
      <p:sp>
        <p:nvSpPr>
          <p:cNvPr id="31746" name="Content Placeholder 2"/>
          <p:cNvSpPr>
            <a:spLocks noGrp="1"/>
          </p:cNvSpPr>
          <p:nvPr>
            <p:ph sz="half" idx="1"/>
          </p:nvPr>
        </p:nvSpPr>
        <p:spPr>
          <a:xfrm>
            <a:off x="0" y="1371600"/>
            <a:ext cx="8412480" cy="6675120"/>
          </a:xfrm>
        </p:spPr>
        <p:txBody>
          <a:bodyPr>
            <a:normAutofit fontScale="92500" lnSpcReduction="20000"/>
          </a:bodyPr>
          <a:lstStyle/>
          <a:p>
            <a:pPr marL="0" indent="-391866" algn="just">
              <a:spcBef>
                <a:spcPts val="0"/>
              </a:spcBef>
              <a:buNone/>
            </a:pPr>
            <a:r>
              <a:rPr lang="en-US" sz="2600" dirty="0" smtClean="0">
                <a:latin typeface="Eras Bold ITC" pitchFamily="34" charset="0"/>
              </a:rPr>
              <a:t>The increasing urbanization and industrialization of Bangladesh have negative implications for water quality. The pollution from industrial and urban waste effluents, and from agrochemicals in some water bodies and rivers have reached alarming levels. Among the </a:t>
            </a:r>
            <a:r>
              <a:rPr lang="en-US" sz="2600" dirty="0" smtClean="0">
                <a:solidFill>
                  <a:srgbClr val="FF0000"/>
                </a:solidFill>
                <a:latin typeface="Eras Bold ITC" pitchFamily="34" charset="0"/>
              </a:rPr>
              <a:t>surface water</a:t>
            </a:r>
            <a:r>
              <a:rPr lang="en-US" sz="2600" dirty="0" smtClean="0">
                <a:latin typeface="Eras Bold ITC" pitchFamily="34" charset="0"/>
              </a:rPr>
              <a:t>, the worst polluted water are in the River </a:t>
            </a:r>
            <a:r>
              <a:rPr lang="en-US" sz="2600" dirty="0" err="1" smtClean="0">
                <a:latin typeface="Eras Bold ITC" pitchFamily="34" charset="0"/>
              </a:rPr>
              <a:t>Buriganga</a:t>
            </a:r>
            <a:r>
              <a:rPr lang="en-US" sz="2600" dirty="0" smtClean="0">
                <a:latin typeface="Eras Bold ITC" pitchFamily="34" charset="0"/>
              </a:rPr>
              <a:t> situated in Dhaka. The 2</a:t>
            </a:r>
            <a:r>
              <a:rPr lang="en-US" sz="2600" baseline="30000" dirty="0" smtClean="0">
                <a:latin typeface="Eras Bold ITC" pitchFamily="34" charset="0"/>
              </a:rPr>
              <a:t>nd</a:t>
            </a:r>
            <a:r>
              <a:rPr lang="en-US" sz="2600" dirty="0" smtClean="0">
                <a:latin typeface="Eras Bold ITC" pitchFamily="34" charset="0"/>
              </a:rPr>
              <a:t> most polluted river is the </a:t>
            </a:r>
            <a:r>
              <a:rPr lang="en-US" sz="2600" dirty="0" err="1" smtClean="0">
                <a:latin typeface="Eras Bold ITC" pitchFamily="34" charset="0"/>
              </a:rPr>
              <a:t>Shitalakhya</a:t>
            </a:r>
            <a:r>
              <a:rPr lang="en-US" sz="2600" dirty="0" smtClean="0">
                <a:latin typeface="Eras Bold ITC" pitchFamily="34" charset="0"/>
              </a:rPr>
              <a:t>, flowing from the east of Dhaka. </a:t>
            </a:r>
          </a:p>
          <a:p>
            <a:pPr marL="0" indent="-391866" algn="just">
              <a:spcBef>
                <a:spcPts val="0"/>
              </a:spcBef>
              <a:buNone/>
            </a:pPr>
            <a:endParaRPr lang="en-US" sz="2600" dirty="0" smtClean="0">
              <a:solidFill>
                <a:srgbClr val="FF0000"/>
              </a:solidFill>
              <a:latin typeface="Eras Bold ITC" pitchFamily="34" charset="0"/>
            </a:endParaRPr>
          </a:p>
          <a:p>
            <a:pPr marL="0" indent="-391866" algn="just">
              <a:spcBef>
                <a:spcPts val="0"/>
              </a:spcBef>
              <a:buNone/>
            </a:pPr>
            <a:r>
              <a:rPr lang="en-US" sz="2600" dirty="0" smtClean="0">
                <a:solidFill>
                  <a:srgbClr val="FF0000"/>
                </a:solidFill>
                <a:latin typeface="Eras Bold ITC" pitchFamily="34" charset="0"/>
              </a:rPr>
              <a:t>Groundwater</a:t>
            </a:r>
            <a:r>
              <a:rPr lang="en-US" sz="2600" dirty="0" smtClean="0">
                <a:latin typeface="Eras Bold ITC" pitchFamily="34" charset="0"/>
              </a:rPr>
              <a:t> was treated as the best source of safe water,  before arsenic  contamination. But today 54 per cent of </a:t>
            </a:r>
            <a:r>
              <a:rPr lang="en-US" sz="2600" dirty="0" err="1" smtClean="0">
                <a:latin typeface="Eras Bold ITC" pitchFamily="34" charset="0"/>
              </a:rPr>
              <a:t>tubewells</a:t>
            </a:r>
            <a:r>
              <a:rPr lang="en-US" sz="2600" dirty="0" smtClean="0">
                <a:latin typeface="Eras Bold ITC" pitchFamily="34" charset="0"/>
              </a:rPr>
              <a:t> were found to have fecal contamination, due to poor wellhead design, faulty construction and management. </a:t>
            </a:r>
            <a:r>
              <a:rPr lang="en-US" sz="2600" dirty="0" smtClean="0">
                <a:solidFill>
                  <a:srgbClr val="FF0000"/>
                </a:solidFill>
                <a:latin typeface="Eras Bold ITC" pitchFamily="34" charset="0"/>
              </a:rPr>
              <a:t>(</a:t>
            </a:r>
            <a:r>
              <a:rPr lang="en-US" sz="2600" dirty="0" err="1" smtClean="0">
                <a:solidFill>
                  <a:srgbClr val="FF0000"/>
                </a:solidFill>
                <a:latin typeface="Eras Bold ITC" pitchFamily="34" charset="0"/>
              </a:rPr>
              <a:t>Haque</a:t>
            </a:r>
            <a:r>
              <a:rPr lang="en-US" sz="2600" dirty="0" smtClean="0">
                <a:solidFill>
                  <a:srgbClr val="FF0000"/>
                </a:solidFill>
                <a:latin typeface="Eras Bold ITC" pitchFamily="34" charset="0"/>
              </a:rPr>
              <a:t>, B.A. (1998) Biological Contamination of Tube well Water, ICDDRB, Bangladesh)</a:t>
            </a:r>
          </a:p>
          <a:p>
            <a:pPr marL="0" indent="-391866" algn="just">
              <a:spcBef>
                <a:spcPts val="0"/>
              </a:spcBef>
            </a:pPr>
            <a:endParaRPr lang="en-US" sz="2600" dirty="0" smtClean="0">
              <a:latin typeface="Eras Bold ITC" pitchFamily="34" charset="0"/>
            </a:endParaRPr>
          </a:p>
          <a:p>
            <a:pPr marL="0" indent="-391866" algn="just">
              <a:spcBef>
                <a:spcPts val="0"/>
              </a:spcBef>
            </a:pPr>
            <a:endParaRPr lang="en-US" sz="2600" dirty="0" smtClean="0">
              <a:latin typeface="Eras Bold ITC" pitchFamily="34" charset="0"/>
            </a:endParaRPr>
          </a:p>
          <a:p>
            <a:pPr marL="0" indent="-391866" algn="just">
              <a:spcBef>
                <a:spcPts val="0"/>
              </a:spcBef>
              <a:buNone/>
            </a:pPr>
            <a:endParaRPr lang="en-US" sz="2600" dirty="0" smtClean="0">
              <a:latin typeface="Eras Bold ITC" pitchFamily="34" charset="0"/>
            </a:endParaRPr>
          </a:p>
        </p:txBody>
      </p:sp>
      <p:sp>
        <p:nvSpPr>
          <p:cNvPr id="7" name="Content Placeholder 2"/>
          <p:cNvSpPr>
            <a:spLocks noGrp="1"/>
          </p:cNvSpPr>
          <p:nvPr>
            <p:ph sz="half" idx="2"/>
          </p:nvPr>
        </p:nvSpPr>
        <p:spPr>
          <a:xfrm>
            <a:off x="9022080" y="4389120"/>
            <a:ext cx="5608320" cy="365760"/>
          </a:xfrm>
        </p:spPr>
        <p:txBody>
          <a:bodyPr>
            <a:normAutofit fontScale="92500" lnSpcReduction="20000"/>
          </a:bodyPr>
          <a:lstStyle/>
          <a:p>
            <a:pPr marL="0" indent="-391866" algn="r">
              <a:spcBef>
                <a:spcPts val="0"/>
              </a:spcBef>
              <a:buNone/>
            </a:pPr>
            <a:r>
              <a:rPr lang="en-US" sz="2100" dirty="0" err="1" smtClean="0">
                <a:latin typeface="Eras Bold ITC" pitchFamily="34" charset="0"/>
              </a:rPr>
              <a:t>Buriganga</a:t>
            </a:r>
            <a:r>
              <a:rPr lang="en-US" sz="2100" dirty="0" smtClean="0">
                <a:latin typeface="Eras Bold ITC" pitchFamily="34" charset="0"/>
              </a:rPr>
              <a:t> river in 1980’s </a:t>
            </a:r>
          </a:p>
        </p:txBody>
      </p:sp>
      <p:sp>
        <p:nvSpPr>
          <p:cNvPr id="8" name="Content Placeholder 2"/>
          <p:cNvSpPr>
            <a:spLocks noGrp="1"/>
          </p:cNvSpPr>
          <p:nvPr>
            <p:ph sz="quarter" idx="4294967295"/>
          </p:nvPr>
        </p:nvSpPr>
        <p:spPr>
          <a:xfrm>
            <a:off x="9021763" y="7772400"/>
            <a:ext cx="5608637" cy="549275"/>
          </a:xfrm>
        </p:spPr>
        <p:txBody>
          <a:bodyPr/>
          <a:lstStyle/>
          <a:p>
            <a:pPr marL="0" indent="-391866" algn="r">
              <a:spcBef>
                <a:spcPts val="0"/>
              </a:spcBef>
              <a:buNone/>
            </a:pPr>
            <a:r>
              <a:rPr lang="en-US" sz="2100" dirty="0" err="1" smtClean="0">
                <a:latin typeface="Eras Bold ITC" pitchFamily="34" charset="0"/>
              </a:rPr>
              <a:t>Buriganga</a:t>
            </a:r>
            <a:r>
              <a:rPr lang="en-US" sz="2100" dirty="0" smtClean="0">
                <a:latin typeface="Eras Bold ITC" pitchFamily="34" charset="0"/>
              </a:rPr>
              <a:t> river in present</a:t>
            </a:r>
          </a:p>
        </p:txBody>
      </p:sp>
      <p:pic>
        <p:nvPicPr>
          <p:cNvPr id="31748" name="Picture 2" descr="http://www.dhakatribune.com/sites/default/files/imagecache/870x488_article_high/article/2013/05/23/Poisoned-Buriganga.jpg"/>
          <p:cNvPicPr>
            <a:picLocks noChangeAspect="1" noChangeArrowheads="1"/>
          </p:cNvPicPr>
          <p:nvPr/>
        </p:nvPicPr>
        <p:blipFill>
          <a:blip r:embed="rId2"/>
          <a:srcRect/>
          <a:stretch>
            <a:fillRect/>
          </a:stretch>
        </p:blipFill>
        <p:spPr bwMode="auto">
          <a:xfrm>
            <a:off x="8778240" y="5029200"/>
            <a:ext cx="5852160" cy="2834640"/>
          </a:xfrm>
          <a:prstGeom prst="rect">
            <a:avLst/>
          </a:prstGeom>
          <a:noFill/>
          <a:ln w="9525">
            <a:noFill/>
            <a:miter lim="800000"/>
            <a:headEnd/>
            <a:tailEnd/>
          </a:ln>
        </p:spPr>
      </p:pic>
      <p:pic>
        <p:nvPicPr>
          <p:cNvPr id="31751" name="Picture 7" descr="0215"/>
          <p:cNvPicPr>
            <a:picLocks noChangeAspect="1" noChangeArrowheads="1"/>
          </p:cNvPicPr>
          <p:nvPr/>
        </p:nvPicPr>
        <p:blipFill>
          <a:blip r:embed="rId3"/>
          <a:srcRect/>
          <a:stretch>
            <a:fillRect/>
          </a:stretch>
        </p:blipFill>
        <p:spPr bwMode="auto">
          <a:xfrm>
            <a:off x="8778242" y="1463040"/>
            <a:ext cx="5852160" cy="283464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135230"/>
            <a:ext cx="13290032" cy="1236371"/>
          </a:xfrm>
        </p:spPr>
        <p:txBody>
          <a:bodyPr>
            <a:normAutofit/>
          </a:bodyPr>
          <a:lstStyle/>
          <a:p>
            <a:pPr fontAlgn="auto">
              <a:spcAft>
                <a:spcPts val="0"/>
              </a:spcAft>
              <a:defRPr/>
            </a:pPr>
            <a:r>
              <a:rPr lang="en-US" sz="4000" dirty="0" smtClean="0">
                <a:solidFill>
                  <a:srgbClr val="00B0F0"/>
                </a:solidFill>
                <a:latin typeface="Eras Bold ITC" pitchFamily="34" charset="0"/>
              </a:rPr>
              <a:t>2. Air Pollution</a:t>
            </a:r>
          </a:p>
        </p:txBody>
      </p:sp>
      <p:sp>
        <p:nvSpPr>
          <p:cNvPr id="3" name="Content Placeholder 2"/>
          <p:cNvSpPr>
            <a:spLocks noGrp="1"/>
          </p:cNvSpPr>
          <p:nvPr>
            <p:ph sz="half" idx="1"/>
          </p:nvPr>
        </p:nvSpPr>
        <p:spPr>
          <a:xfrm>
            <a:off x="365760" y="1463040"/>
            <a:ext cx="7193280" cy="6734174"/>
          </a:xfrm>
        </p:spPr>
        <p:txBody>
          <a:bodyPr>
            <a:noAutofit/>
          </a:bodyPr>
          <a:lstStyle/>
          <a:p>
            <a:pPr marL="0" indent="-391866" algn="just">
              <a:spcBef>
                <a:spcPct val="0"/>
              </a:spcBef>
              <a:buNone/>
            </a:pPr>
            <a:r>
              <a:rPr lang="en-US" sz="2600" dirty="0" smtClean="0">
                <a:latin typeface="Eras Bold ITC" pitchFamily="34" charset="0"/>
              </a:rPr>
              <a:t>Air pollution is a big environmental concern in Bangladesh particularly its big cities including capital Dhaka. </a:t>
            </a:r>
          </a:p>
          <a:p>
            <a:pPr marL="0" indent="-391866" algn="just">
              <a:spcBef>
                <a:spcPct val="0"/>
              </a:spcBef>
              <a:buNone/>
            </a:pPr>
            <a:r>
              <a:rPr lang="en-US" sz="2600" dirty="0" smtClean="0">
                <a:latin typeface="Eras Bold ITC" pitchFamily="34" charset="0"/>
              </a:rPr>
              <a:t>World Bank has estimated that almost 15, 000 premature death with million cases of sickness occur annually in Bangladesh due to air pollution and its economic cost is around US$200-800 million per year which is almost o.7 to 3 % of country’s total GDP.</a:t>
            </a:r>
          </a:p>
          <a:p>
            <a:pPr marL="0" indent="-391866" algn="r">
              <a:spcBef>
                <a:spcPct val="0"/>
              </a:spcBef>
              <a:buNone/>
            </a:pPr>
            <a:r>
              <a:rPr lang="en-US" sz="2300" dirty="0" smtClean="0">
                <a:solidFill>
                  <a:srgbClr val="FF0000"/>
                </a:solidFill>
                <a:latin typeface="Eras Bold ITC" pitchFamily="34" charset="0"/>
              </a:rPr>
              <a:t>(World Bank Report 2007) </a:t>
            </a:r>
          </a:p>
          <a:p>
            <a:pPr marL="0" indent="-391866" algn="just">
              <a:spcBef>
                <a:spcPct val="0"/>
              </a:spcBef>
              <a:buNone/>
            </a:pPr>
            <a:endParaRPr lang="en-US" sz="2300" dirty="0" smtClean="0">
              <a:solidFill>
                <a:srgbClr val="FF0000"/>
              </a:solidFill>
              <a:latin typeface="Eras Bold ITC" pitchFamily="34" charset="0"/>
            </a:endParaRPr>
          </a:p>
          <a:p>
            <a:pPr marL="0" indent="-391866" algn="just">
              <a:spcBef>
                <a:spcPct val="0"/>
              </a:spcBef>
              <a:buNone/>
            </a:pPr>
            <a:r>
              <a:rPr lang="en-US" sz="2600" dirty="0" smtClean="0">
                <a:latin typeface="Eras Bold ITC" pitchFamily="34" charset="0"/>
              </a:rPr>
              <a:t>Vehicle emission, emission from traditional brick kiln, re-suspension of road dust, construction work, biomass burning etc. are the main sources of air pollution in Bangladesh. </a:t>
            </a:r>
          </a:p>
          <a:p>
            <a:pPr marL="0" indent="-391866" algn="just">
              <a:buNone/>
            </a:pPr>
            <a:endParaRPr lang="en-US" sz="2600" dirty="0" smtClean="0">
              <a:latin typeface="Eras Bold ITC" pitchFamily="34" charset="0"/>
              <a:cs typeface="Arial" charset="0"/>
            </a:endParaRPr>
          </a:p>
        </p:txBody>
      </p:sp>
      <p:pic>
        <p:nvPicPr>
          <p:cNvPr id="32772" name="Picture 5" descr="Bangl06 028-bricksmoke"/>
          <p:cNvPicPr>
            <a:picLocks noChangeAspect="1" noChangeArrowheads="1"/>
          </p:cNvPicPr>
          <p:nvPr/>
        </p:nvPicPr>
        <p:blipFill>
          <a:blip r:embed="rId2"/>
          <a:srcRect/>
          <a:stretch>
            <a:fillRect/>
          </a:stretch>
        </p:blipFill>
        <p:spPr bwMode="auto">
          <a:xfrm>
            <a:off x="8168640" y="1554480"/>
            <a:ext cx="6461760" cy="3566160"/>
          </a:xfrm>
          <a:prstGeom prst="rect">
            <a:avLst/>
          </a:prstGeom>
          <a:noFill/>
          <a:ln w="9525">
            <a:noFill/>
            <a:miter lim="800000"/>
            <a:headEnd/>
            <a:tailEnd/>
          </a:ln>
        </p:spPr>
      </p:pic>
      <p:pic>
        <p:nvPicPr>
          <p:cNvPr id="32773" name="Picture 6" descr="Diesel bus smoke"/>
          <p:cNvPicPr>
            <a:picLocks noChangeAspect="1" noChangeArrowheads="1"/>
          </p:cNvPicPr>
          <p:nvPr/>
        </p:nvPicPr>
        <p:blipFill>
          <a:blip r:embed="rId3"/>
          <a:srcRect/>
          <a:stretch>
            <a:fillRect/>
          </a:stretch>
        </p:blipFill>
        <p:spPr bwMode="auto">
          <a:xfrm>
            <a:off x="8168640" y="5394960"/>
            <a:ext cx="6461760" cy="283464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3"/>
            <a:ext cx="11216640" cy="1236371"/>
          </a:xfrm>
        </p:spPr>
        <p:txBody>
          <a:bodyPr>
            <a:normAutofit/>
          </a:bodyPr>
          <a:lstStyle/>
          <a:p>
            <a:pPr fontAlgn="auto">
              <a:spcAft>
                <a:spcPts val="0"/>
              </a:spcAft>
              <a:defRPr/>
            </a:pPr>
            <a:r>
              <a:rPr lang="en-US" sz="4000" dirty="0" smtClean="0">
                <a:solidFill>
                  <a:srgbClr val="00B0F0"/>
                </a:solidFill>
                <a:latin typeface="Eras Bold ITC" pitchFamily="34" charset="0"/>
              </a:rPr>
              <a:t>3. Sound Pollution</a:t>
            </a:r>
          </a:p>
        </p:txBody>
      </p:sp>
      <p:sp>
        <p:nvSpPr>
          <p:cNvPr id="33794" name="Content Placeholder 2"/>
          <p:cNvSpPr>
            <a:spLocks noGrp="1"/>
          </p:cNvSpPr>
          <p:nvPr>
            <p:ph sz="half" idx="1"/>
          </p:nvPr>
        </p:nvSpPr>
        <p:spPr>
          <a:xfrm>
            <a:off x="243840" y="1221105"/>
            <a:ext cx="14020800" cy="3168016"/>
          </a:xfrm>
        </p:spPr>
        <p:txBody>
          <a:bodyPr/>
          <a:lstStyle/>
          <a:p>
            <a:pPr marL="0" indent="-391866" algn="just">
              <a:spcBef>
                <a:spcPts val="0"/>
              </a:spcBef>
              <a:buNone/>
            </a:pPr>
            <a:r>
              <a:rPr lang="en-US" sz="2400" dirty="0" smtClean="0">
                <a:latin typeface="Eras Bold ITC" pitchFamily="34" charset="0"/>
              </a:rPr>
              <a:t>The incidence of sound pollution in Bangladesh is becoming a problem of far-reaching consequences. In the absence of a traffic rule curbing the use of horns, the noise problem has become acute in many parts of the cities and towns. Motor cars, trucks, buses, trains, construction works and noises from industrial plants are sources of noise pollution. </a:t>
            </a:r>
            <a:r>
              <a:rPr lang="en-US" sz="2400" dirty="0" smtClean="0">
                <a:solidFill>
                  <a:schemeClr val="tx1">
                    <a:lumMod val="75000"/>
                    <a:lumOff val="25000"/>
                  </a:schemeClr>
                </a:solidFill>
                <a:latin typeface="Eras Bold ITC" pitchFamily="34" charset="0"/>
                <a:cs typeface="Arial" charset="0"/>
              </a:rPr>
              <a:t>The level of noise pollution in 10 representative areas in Dhaka city has been specified as follows:</a:t>
            </a:r>
            <a:endParaRPr lang="en-US" sz="2400" dirty="0" smtClean="0">
              <a:solidFill>
                <a:schemeClr val="tx1">
                  <a:lumMod val="75000"/>
                  <a:lumOff val="25000"/>
                </a:schemeClr>
              </a:solidFill>
              <a:latin typeface="Eras Bold ITC" pitchFamily="34" charset="0"/>
            </a:endParaRPr>
          </a:p>
        </p:txBody>
      </p:sp>
      <p:graphicFrame>
        <p:nvGraphicFramePr>
          <p:cNvPr id="33866" name="Group 74"/>
          <p:cNvGraphicFramePr>
            <a:graphicFrameLocks noGrp="1"/>
          </p:cNvGraphicFramePr>
          <p:nvPr/>
        </p:nvGraphicFramePr>
        <p:xfrm>
          <a:off x="365761" y="3200400"/>
          <a:ext cx="13776962" cy="1005840"/>
        </p:xfrm>
        <a:graphic>
          <a:graphicData uri="http://schemas.openxmlformats.org/drawingml/2006/table">
            <a:tbl>
              <a:tblPr/>
              <a:tblGrid>
                <a:gridCol w="3657600"/>
                <a:gridCol w="3413760"/>
                <a:gridCol w="2072640"/>
                <a:gridCol w="2438400"/>
                <a:gridCol w="2194562"/>
              </a:tblGrid>
              <a:tr h="6583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0000"/>
                          </a:solidFill>
                          <a:effectLst/>
                          <a:latin typeface="Eras Bold ITC" pitchFamily="34" charset="0"/>
                        </a:rPr>
                        <a:t>Areas</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0000"/>
                          </a:solidFill>
                          <a:effectLst/>
                          <a:latin typeface="Eras Bold ITC" pitchFamily="34" charset="0"/>
                        </a:rPr>
                        <a:t>Type of area</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0000"/>
                          </a:solidFill>
                          <a:effectLst/>
                          <a:latin typeface="Eras Bold ITC" pitchFamily="34" charset="0"/>
                        </a:rPr>
                        <a:t>Observed db</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0000"/>
                          </a:solidFill>
                          <a:effectLst/>
                          <a:latin typeface="Eras Bold ITC" pitchFamily="34" charset="0"/>
                        </a:rPr>
                        <a:t>Permissible limit</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0000"/>
                          </a:solidFill>
                          <a:effectLst/>
                          <a:latin typeface="Eras Bold ITC" pitchFamily="34" charset="0"/>
                        </a:rPr>
                        <a:t>Level of pollution</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918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Eras Bold ITC" pitchFamily="34" charset="0"/>
                        </a:rPr>
                        <a:t>Shakahry patty</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Eras Bold ITC" pitchFamily="34" charset="0"/>
                        </a:rPr>
                        <a:t>Residential area</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Eras Bold ITC" pitchFamily="34" charset="0"/>
                        </a:rPr>
                        <a:t>75.5 db</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Eras Bold ITC" pitchFamily="34" charset="0"/>
                        </a:rPr>
                        <a:t>45 db</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Eras Bold ITC" pitchFamily="34" charset="0"/>
                        </a:rPr>
                        <a:t>25.5</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3865" name="Group 73"/>
          <p:cNvGraphicFramePr>
            <a:graphicFrameLocks noGrp="1"/>
          </p:cNvGraphicFramePr>
          <p:nvPr/>
        </p:nvGraphicFramePr>
        <p:xfrm>
          <a:off x="365761" y="4206240"/>
          <a:ext cx="13776962" cy="670560"/>
        </p:xfrm>
        <a:graphic>
          <a:graphicData uri="http://schemas.openxmlformats.org/drawingml/2006/table">
            <a:tbl>
              <a:tblPr/>
              <a:tblGrid>
                <a:gridCol w="3657600"/>
                <a:gridCol w="3413760"/>
                <a:gridCol w="2072640"/>
                <a:gridCol w="2438400"/>
                <a:gridCol w="2194562"/>
              </a:tblGrid>
              <a:tr h="6583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Eras Bold ITC" pitchFamily="34" charset="0"/>
                        </a:rPr>
                        <a:t>Dhaka medical college hospital</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Eras Bold ITC" pitchFamily="34" charset="0"/>
                        </a:rPr>
                        <a:t>Silent zone</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Eras Bold ITC" pitchFamily="34" charset="0"/>
                        </a:rPr>
                        <a:t>70.8 db</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Eras Bold ITC" pitchFamily="34" charset="0"/>
                        </a:rPr>
                        <a:t>45 db</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Eras Bold ITC" pitchFamily="34" charset="0"/>
                        </a:rPr>
                        <a:t>25.8</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3864" name="Group 72"/>
          <p:cNvGraphicFramePr>
            <a:graphicFrameLocks noGrp="1"/>
          </p:cNvGraphicFramePr>
          <p:nvPr/>
        </p:nvGraphicFramePr>
        <p:xfrm>
          <a:off x="365761" y="4846320"/>
          <a:ext cx="13776962" cy="3048000"/>
        </p:xfrm>
        <a:graphic>
          <a:graphicData uri="http://schemas.openxmlformats.org/drawingml/2006/table">
            <a:tbl>
              <a:tblPr/>
              <a:tblGrid>
                <a:gridCol w="3657600"/>
                <a:gridCol w="3413760"/>
                <a:gridCol w="2072640"/>
                <a:gridCol w="2438400"/>
                <a:gridCol w="2194562"/>
              </a:tblGrid>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Nabisco biscuit factory</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Industrial area </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89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75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14</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Eras Bold ITC" pitchFamily="34" charset="0"/>
                        </a:rPr>
                        <a:t>Mohakhali</a:t>
                      </a:r>
                      <a:r>
                        <a:rPr kumimoji="0" lang="en-US" sz="2000" b="0" i="0" u="none" strike="noStrike" cap="none" normalizeH="0" baseline="0" dirty="0" smtClean="0">
                          <a:ln>
                            <a:noFill/>
                          </a:ln>
                          <a:solidFill>
                            <a:schemeClr val="tx1"/>
                          </a:solidFill>
                          <a:effectLst/>
                          <a:latin typeface="Eras Bold ITC" pitchFamily="34" charset="0"/>
                        </a:rPr>
                        <a:t> bus terminal</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Busy traffic</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89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85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Eras Bold ITC" pitchFamily="34" charset="0"/>
                        </a:rPr>
                        <a:t>04</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New market</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Commercial area</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Eras Bold ITC" pitchFamily="34" charset="0"/>
                        </a:rPr>
                        <a:t>86.4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70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16.4</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Eras Bold ITC" pitchFamily="34" charset="0"/>
                        </a:rPr>
                        <a:t>Mouchak</a:t>
                      </a:r>
                      <a:endParaRPr kumimoji="0" lang="en-US" sz="2000" b="0" i="0" u="none" strike="noStrike" cap="none" normalizeH="0" baseline="0" dirty="0" smtClean="0">
                        <a:ln>
                          <a:noFill/>
                        </a:ln>
                        <a:solidFill>
                          <a:schemeClr val="tx1"/>
                        </a:solidFill>
                        <a:effectLst/>
                        <a:latin typeface="Eras Bold ITC" pitchFamily="34" charset="0"/>
                      </a:endParaRP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Mixed area</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92.6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60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30.6</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3862" name="Rectangle 1"/>
          <p:cNvSpPr>
            <a:spLocks noChangeArrowheads="1"/>
          </p:cNvSpPr>
          <p:nvPr/>
        </p:nvSpPr>
        <p:spPr bwMode="auto">
          <a:xfrm>
            <a:off x="2560320" y="6936105"/>
            <a:ext cx="6839313" cy="1286060"/>
          </a:xfrm>
          <a:prstGeom prst="rect">
            <a:avLst/>
          </a:prstGeom>
          <a:noFill/>
          <a:ln w="9525">
            <a:noFill/>
            <a:miter lim="800000"/>
            <a:headEnd/>
            <a:tailEnd/>
          </a:ln>
        </p:spPr>
        <p:txBody>
          <a:bodyPr wrap="none" lIns="130622" tIns="65311" rIns="130622" bIns="65311" anchor="ctr">
            <a:spAutoFit/>
          </a:bodyPr>
          <a:lstStyle/>
          <a:p>
            <a:pPr algn="just"/>
            <a:r>
              <a:rPr lang="en-US" dirty="0">
                <a:latin typeface="Eras Bold ITC" pitchFamily="34" charset="0"/>
                <a:cs typeface="Arial" charset="0"/>
              </a:rPr>
              <a:t> </a:t>
            </a:r>
            <a:endParaRPr lang="en-US" sz="1700" dirty="0">
              <a:latin typeface="Eras Bold ITC" pitchFamily="34" charset="0"/>
              <a:ea typeface="Times New Roman" pitchFamily="18" charset="0"/>
              <a:cs typeface="Arial" charset="0"/>
            </a:endParaRPr>
          </a:p>
          <a:p>
            <a:pPr algn="just" eaLnBrk="0" hangingPunct="0"/>
            <a:r>
              <a:rPr lang="en-US" sz="1700" dirty="0">
                <a:latin typeface="Eras Bold ITC" pitchFamily="34" charset="0"/>
                <a:ea typeface="Times New Roman" pitchFamily="18" charset="0"/>
                <a:cs typeface="Arial" charset="0"/>
              </a:rPr>
              <a:t/>
            </a:r>
            <a:br>
              <a:rPr lang="en-US" sz="1700" dirty="0">
                <a:latin typeface="Eras Bold ITC" pitchFamily="34" charset="0"/>
                <a:ea typeface="Times New Roman" pitchFamily="18" charset="0"/>
                <a:cs typeface="Arial" charset="0"/>
              </a:rPr>
            </a:br>
            <a:endParaRPr lang="en-US" sz="1100" dirty="0">
              <a:latin typeface="Eras Bold ITC" pitchFamily="34" charset="0"/>
              <a:cs typeface="Arial" charset="0"/>
            </a:endParaRPr>
          </a:p>
          <a:p>
            <a:pPr algn="just" eaLnBrk="0" hangingPunct="0"/>
            <a:endParaRPr lang="en-US" sz="1100" dirty="0">
              <a:latin typeface="Eras Bold ITC" pitchFamily="34" charset="0"/>
              <a:cs typeface="Arial" charset="0"/>
            </a:endParaRPr>
          </a:p>
          <a:p>
            <a:pPr algn="just" eaLnBrk="0" hangingPunct="0"/>
            <a:r>
              <a:rPr lang="en-US" dirty="0">
                <a:latin typeface="Eras Bold ITC" pitchFamily="34" charset="0"/>
                <a:cs typeface="Arial" charset="0"/>
              </a:rPr>
              <a:t> Source: </a:t>
            </a:r>
            <a:r>
              <a:rPr lang="en-US" dirty="0">
                <a:solidFill>
                  <a:srgbClr val="FF0000"/>
                </a:solidFill>
                <a:latin typeface="Eras Bold ITC" pitchFamily="34" charset="0"/>
                <a:cs typeface="Arial" charset="0"/>
              </a:rPr>
              <a:t>(Bangladesh State of Environment Report 2000)</a:t>
            </a:r>
          </a:p>
        </p:txBody>
      </p:sp>
    </p:spTree>
  </p:cSld>
  <p:clrMapOvr>
    <a:masterClrMapping/>
  </p:clrMapOvr>
  <p:transition>
    <p:wheel spokes="3"/>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3"/>
            <a:ext cx="12437341" cy="1236371"/>
          </a:xfrm>
        </p:spPr>
        <p:txBody>
          <a:bodyPr>
            <a:normAutofit/>
          </a:bodyPr>
          <a:lstStyle/>
          <a:p>
            <a:pPr fontAlgn="auto">
              <a:spcAft>
                <a:spcPts val="0"/>
              </a:spcAft>
              <a:defRPr/>
            </a:pPr>
            <a:r>
              <a:rPr lang="en-US" sz="4000" dirty="0" smtClean="0">
                <a:solidFill>
                  <a:srgbClr val="00B0F0"/>
                </a:solidFill>
                <a:latin typeface="Eras Bold ITC" pitchFamily="34" charset="0"/>
              </a:rPr>
              <a:t>4. River </a:t>
            </a:r>
            <a:r>
              <a:rPr lang="en-US" sz="4000" dirty="0">
                <a:solidFill>
                  <a:srgbClr val="00B0F0"/>
                </a:solidFill>
                <a:latin typeface="Eras Bold ITC" pitchFamily="34" charset="0"/>
              </a:rPr>
              <a:t>Pollution </a:t>
            </a:r>
          </a:p>
        </p:txBody>
      </p:sp>
      <p:sp>
        <p:nvSpPr>
          <p:cNvPr id="34818" name="Content Placeholder 2"/>
          <p:cNvSpPr>
            <a:spLocks noGrp="1"/>
          </p:cNvSpPr>
          <p:nvPr>
            <p:ph sz="half" idx="1"/>
          </p:nvPr>
        </p:nvSpPr>
        <p:spPr>
          <a:xfrm>
            <a:off x="487680" y="1371600"/>
            <a:ext cx="7802880" cy="6766560"/>
          </a:xfrm>
        </p:spPr>
        <p:txBody>
          <a:bodyPr>
            <a:normAutofit lnSpcReduction="10000"/>
          </a:bodyPr>
          <a:lstStyle/>
          <a:p>
            <a:pPr marL="0" indent="0" algn="just">
              <a:buNone/>
            </a:pPr>
            <a:r>
              <a:rPr lang="en-US" sz="2600" dirty="0" smtClean="0">
                <a:latin typeface="Eras Bold ITC" pitchFamily="34" charset="0"/>
              </a:rPr>
              <a:t>Bangladesh has about 230 small and large rivers, and a large portion of the country’s people depend on them for a living and for transportation. But experts say that many of them are drying up because of pollution and encroachment. </a:t>
            </a:r>
            <a:r>
              <a:rPr lang="en-US" sz="2600" dirty="0" err="1" smtClean="0">
                <a:latin typeface="Eras Bold ITC" pitchFamily="34" charset="0"/>
              </a:rPr>
              <a:t>Buriganga</a:t>
            </a:r>
            <a:r>
              <a:rPr lang="en-US" sz="2600" dirty="0" smtClean="0">
                <a:latin typeface="Eras Bold ITC" pitchFamily="34" charset="0"/>
              </a:rPr>
              <a:t>  was once the lifeline of the Bangladesh capital. But the once mighty </a:t>
            </a:r>
            <a:r>
              <a:rPr lang="en-US" sz="2600" dirty="0" err="1" smtClean="0">
                <a:latin typeface="Eras Bold ITC" pitchFamily="34" charset="0"/>
              </a:rPr>
              <a:t>buriganga</a:t>
            </a:r>
            <a:r>
              <a:rPr lang="en-US" sz="2600" dirty="0" smtClean="0">
                <a:latin typeface="Eras Bold ITC" pitchFamily="34" charset="0"/>
              </a:rPr>
              <a:t> river, is now one of the most polluted rivers in Bangladesh because of rampant dumping of industrial and human waste.</a:t>
            </a:r>
          </a:p>
          <a:p>
            <a:pPr marL="0" indent="0" algn="just">
              <a:buNone/>
            </a:pPr>
            <a:r>
              <a:rPr lang="en-US" sz="2600" dirty="0" smtClean="0">
                <a:latin typeface="Eras Bold ITC" pitchFamily="34" charset="0"/>
              </a:rPr>
              <a:t>A world bank study said four major rivers near Dhaka – the </a:t>
            </a:r>
            <a:r>
              <a:rPr lang="en-US" sz="2600" dirty="0" err="1" smtClean="0">
                <a:latin typeface="Eras Bold ITC" pitchFamily="34" charset="0"/>
              </a:rPr>
              <a:t>buriganga</a:t>
            </a:r>
            <a:r>
              <a:rPr lang="en-US" sz="2600" dirty="0" smtClean="0">
                <a:latin typeface="Eras Bold ITC" pitchFamily="34" charset="0"/>
              </a:rPr>
              <a:t>, </a:t>
            </a:r>
            <a:r>
              <a:rPr lang="en-US" sz="2600" dirty="0" err="1" smtClean="0">
                <a:latin typeface="Eras Bold ITC" pitchFamily="34" charset="0"/>
              </a:rPr>
              <a:t>Shitalakhya</a:t>
            </a:r>
            <a:r>
              <a:rPr lang="en-US" sz="2600" dirty="0" smtClean="0">
                <a:latin typeface="Eras Bold ITC" pitchFamily="34" charset="0"/>
              </a:rPr>
              <a:t>, </a:t>
            </a:r>
            <a:r>
              <a:rPr lang="en-US" sz="2600" dirty="0" err="1" smtClean="0">
                <a:latin typeface="Eras Bold ITC" pitchFamily="34" charset="0"/>
              </a:rPr>
              <a:t>Turag</a:t>
            </a:r>
            <a:r>
              <a:rPr lang="en-US" sz="2600" dirty="0" smtClean="0">
                <a:latin typeface="Eras Bold ITC" pitchFamily="34" charset="0"/>
              </a:rPr>
              <a:t> and </a:t>
            </a:r>
            <a:r>
              <a:rPr lang="en-US" sz="2600" dirty="0" err="1" smtClean="0">
                <a:latin typeface="Eras Bold ITC" pitchFamily="34" charset="0"/>
              </a:rPr>
              <a:t>Balu</a:t>
            </a:r>
            <a:r>
              <a:rPr lang="en-US" sz="2600" dirty="0" smtClean="0">
                <a:latin typeface="Eras Bold ITC" pitchFamily="34" charset="0"/>
              </a:rPr>
              <a:t> receive 1.5 million cubic </a:t>
            </a:r>
            <a:r>
              <a:rPr lang="en-US" sz="2600" dirty="0" err="1" smtClean="0">
                <a:latin typeface="Eras Bold ITC" pitchFamily="34" charset="0"/>
              </a:rPr>
              <a:t>metres</a:t>
            </a:r>
            <a:r>
              <a:rPr lang="en-US" sz="2600" dirty="0" smtClean="0">
                <a:latin typeface="Eras Bold ITC" pitchFamily="34" charset="0"/>
              </a:rPr>
              <a:t> of waste water every day from 7,000 industrial units and another 0.5 million cubic </a:t>
            </a:r>
            <a:r>
              <a:rPr lang="en-US" sz="2600" dirty="0" err="1" smtClean="0">
                <a:latin typeface="Eras Bold ITC" pitchFamily="34" charset="0"/>
              </a:rPr>
              <a:t>metres</a:t>
            </a:r>
            <a:r>
              <a:rPr lang="en-US" sz="2600" dirty="0" smtClean="0">
                <a:latin typeface="Eras Bold ITC" pitchFamily="34" charset="0"/>
              </a:rPr>
              <a:t> from other sources.</a:t>
            </a:r>
          </a:p>
          <a:p>
            <a:pPr marL="0" indent="0" algn="just">
              <a:buNone/>
            </a:pPr>
            <a:endParaRPr lang="en-US" sz="2600" dirty="0" smtClean="0">
              <a:latin typeface="Eras Bold ITC" pitchFamily="34" charset="0"/>
            </a:endParaRPr>
          </a:p>
        </p:txBody>
      </p:sp>
      <p:sp>
        <p:nvSpPr>
          <p:cNvPr id="34819" name="TextBox 4"/>
          <p:cNvSpPr txBox="1">
            <a:spLocks noChangeArrowheads="1"/>
          </p:cNvSpPr>
          <p:nvPr/>
        </p:nvSpPr>
        <p:spPr bwMode="auto">
          <a:xfrm>
            <a:off x="13769342" y="7418070"/>
            <a:ext cx="533100" cy="408897"/>
          </a:xfrm>
          <a:prstGeom prst="rect">
            <a:avLst/>
          </a:prstGeom>
          <a:noFill/>
          <a:ln w="9525">
            <a:noFill/>
            <a:miter lim="800000"/>
            <a:headEnd/>
            <a:tailEnd/>
          </a:ln>
        </p:spPr>
        <p:txBody>
          <a:bodyPr wrap="none" lIns="130622" tIns="65311" rIns="130622" bIns="65311">
            <a:spAutoFit/>
          </a:bodyPr>
          <a:lstStyle/>
          <a:p>
            <a:r>
              <a:rPr lang="en-US">
                <a:latin typeface="Franklin Gothic Book" pitchFamily="34" charset="0"/>
              </a:rPr>
              <a:t>25</a:t>
            </a:r>
          </a:p>
        </p:txBody>
      </p:sp>
      <p:pic>
        <p:nvPicPr>
          <p:cNvPr id="34820" name="Picture 2" descr="http://static2.demotix.com/sites/default/files/imagecache/a_scale_large/4200-7/photos/1395438408-water-pollution-in-the-buriganga-river-of-bangladesh_4253457.jpg"/>
          <p:cNvPicPr>
            <a:picLocks noChangeAspect="1" noChangeArrowheads="1"/>
          </p:cNvPicPr>
          <p:nvPr/>
        </p:nvPicPr>
        <p:blipFill>
          <a:blip r:embed="rId2"/>
          <a:srcRect/>
          <a:stretch>
            <a:fillRect/>
          </a:stretch>
        </p:blipFill>
        <p:spPr bwMode="auto">
          <a:xfrm>
            <a:off x="8778240" y="1554480"/>
            <a:ext cx="5608320" cy="2926080"/>
          </a:xfrm>
          <a:prstGeom prst="rect">
            <a:avLst/>
          </a:prstGeom>
          <a:noFill/>
          <a:ln w="9525">
            <a:noFill/>
            <a:miter lim="800000"/>
            <a:headEnd/>
            <a:tailEnd/>
          </a:ln>
        </p:spPr>
      </p:pic>
      <p:pic>
        <p:nvPicPr>
          <p:cNvPr id="34821" name="Picture 4" descr="http://www.sos-arsenic.net/images/gazipur-waste.jpg"/>
          <p:cNvPicPr>
            <a:picLocks noChangeAspect="1" noChangeArrowheads="1"/>
          </p:cNvPicPr>
          <p:nvPr/>
        </p:nvPicPr>
        <p:blipFill>
          <a:blip r:embed="rId3"/>
          <a:srcRect/>
          <a:stretch>
            <a:fillRect/>
          </a:stretch>
        </p:blipFill>
        <p:spPr bwMode="auto">
          <a:xfrm>
            <a:off x="8778240" y="4846320"/>
            <a:ext cx="5608320" cy="290322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169111"/>
            <a:ext cx="12437341" cy="1019610"/>
          </a:xfrm>
        </p:spPr>
        <p:txBody>
          <a:bodyPr>
            <a:normAutofit/>
          </a:bodyPr>
          <a:lstStyle/>
          <a:p>
            <a:pPr fontAlgn="auto">
              <a:spcAft>
                <a:spcPts val="0"/>
              </a:spcAft>
              <a:defRPr/>
            </a:pPr>
            <a:r>
              <a:rPr lang="en-US" sz="4000" cap="none" dirty="0" smtClean="0">
                <a:solidFill>
                  <a:srgbClr val="00B0F0"/>
                </a:solidFill>
                <a:latin typeface="Eras Bold ITC" pitchFamily="34" charset="0"/>
              </a:rPr>
              <a:t>5. Depletion of biodiversity </a:t>
            </a:r>
            <a:endParaRPr lang="en-US" sz="4000" cap="none" dirty="0">
              <a:solidFill>
                <a:srgbClr val="00B0F0"/>
              </a:solidFill>
              <a:latin typeface="Eras Bold ITC" pitchFamily="34" charset="0"/>
            </a:endParaRPr>
          </a:p>
        </p:txBody>
      </p:sp>
      <p:sp>
        <p:nvSpPr>
          <p:cNvPr id="35842" name="Content Placeholder 2"/>
          <p:cNvSpPr>
            <a:spLocks noGrp="1"/>
          </p:cNvSpPr>
          <p:nvPr>
            <p:ph sz="half" idx="1"/>
          </p:nvPr>
        </p:nvSpPr>
        <p:spPr>
          <a:xfrm>
            <a:off x="121920" y="1247776"/>
            <a:ext cx="9479280" cy="6753224"/>
          </a:xfrm>
        </p:spPr>
        <p:txBody>
          <a:bodyPr/>
          <a:lstStyle/>
          <a:p>
            <a:pPr marL="0" indent="0" algn="just">
              <a:buNone/>
            </a:pPr>
            <a:r>
              <a:rPr lang="en-US" sz="2600" dirty="0" smtClean="0">
                <a:latin typeface="Eras Bold ITC" pitchFamily="34" charset="0"/>
              </a:rPr>
              <a:t>The depletion of biodiversity is the result of various kinds of human development interventions and activities, especially in the areas of agriculture, urbanization, industries, chemicals, transport and energy. Once Bangladesh had rich species diversity. The natural forests were undisturbed and used to support a heterogeneous vegetation. Due to the raising of plantations with single crops, now the floral diversity has been reduced and forests have decreased significantly over the last few decades. The annual deforestation rate is estimated to be around 3.3 percent. It was identified 12 species of wildlife as extinct in Bangladesh (</a:t>
            </a:r>
            <a:r>
              <a:rPr lang="en-US" sz="2600" dirty="0" smtClean="0">
                <a:solidFill>
                  <a:srgbClr val="FF0000"/>
                </a:solidFill>
                <a:latin typeface="Eras Bold ITC" pitchFamily="34" charset="0"/>
              </a:rPr>
              <a:t>Source: </a:t>
            </a:r>
            <a:r>
              <a:rPr lang="en-US" sz="2600" b="1" dirty="0" smtClean="0">
                <a:solidFill>
                  <a:srgbClr val="FF0000"/>
                </a:solidFill>
                <a:latin typeface="Eras Bold ITC" pitchFamily="34" charset="0"/>
              </a:rPr>
              <a:t>Husain, K.Z. </a:t>
            </a:r>
            <a:r>
              <a:rPr lang="en-US" sz="2600" dirty="0" smtClean="0">
                <a:solidFill>
                  <a:srgbClr val="FF0000"/>
                </a:solidFill>
                <a:latin typeface="Eras Bold ITC" pitchFamily="34" charset="0"/>
              </a:rPr>
              <a:t>1974. </a:t>
            </a:r>
            <a:r>
              <a:rPr lang="en-US" sz="2600" i="1" dirty="0" smtClean="0">
                <a:solidFill>
                  <a:srgbClr val="FF0000"/>
                </a:solidFill>
                <a:latin typeface="Eras Bold ITC" pitchFamily="34" charset="0"/>
              </a:rPr>
              <a:t>An introduction to the wildlife of Bangladesh</a:t>
            </a:r>
            <a:r>
              <a:rPr lang="en-US" sz="2600" dirty="0" smtClean="0">
                <a:solidFill>
                  <a:srgbClr val="FF0000"/>
                </a:solidFill>
                <a:latin typeface="Eras Bold ITC" pitchFamily="34" charset="0"/>
              </a:rPr>
              <a:t>. Dhaka, Page: 78).</a:t>
            </a:r>
            <a:endParaRPr lang="en-US" sz="2600" dirty="0" smtClean="0">
              <a:latin typeface="Eras Bold ITC" pitchFamily="34" charset="0"/>
            </a:endParaRPr>
          </a:p>
        </p:txBody>
      </p:sp>
      <p:sp>
        <p:nvSpPr>
          <p:cNvPr id="6" name="Title 1"/>
          <p:cNvSpPr txBox="1">
            <a:spLocks/>
          </p:cNvSpPr>
          <p:nvPr/>
        </p:nvSpPr>
        <p:spPr>
          <a:xfrm>
            <a:off x="120419" y="4572000"/>
            <a:ext cx="12437341" cy="731520"/>
          </a:xfrm>
          <a:prstGeom prst="rect">
            <a:avLst/>
          </a:prstGeom>
        </p:spPr>
        <p:txBody>
          <a:bodyPr lIns="130622" tIns="65311" rIns="130622" bIns="65311" anchor="ctr">
            <a:normAutofit fontScale="97500"/>
          </a:bodyPr>
          <a:lstStyle/>
          <a:p>
            <a:pPr fontAlgn="auto">
              <a:spcAft>
                <a:spcPts val="0"/>
              </a:spcAft>
              <a:defRPr/>
            </a:pPr>
            <a:endParaRPr lang="en-US" sz="4000" dirty="0">
              <a:solidFill>
                <a:srgbClr val="00B0F0"/>
              </a:solidFill>
              <a:effectLst>
                <a:reflection blurRad="12700" stA="48000" endA="300" endPos="55000" dir="5400000" sy="-90000" algn="bl" rotWithShape="0"/>
              </a:effectLst>
              <a:latin typeface="Eras Bold ITC" pitchFamily="34" charset="0"/>
              <a:ea typeface="+mj-ea"/>
              <a:cs typeface="+mj-cs"/>
            </a:endParaRPr>
          </a:p>
        </p:txBody>
      </p:sp>
      <p:pic>
        <p:nvPicPr>
          <p:cNvPr id="8" name="Picture 2" descr="climate change in bangladesh এর ছবি ফলাফল"/>
          <p:cNvPicPr>
            <a:picLocks noGrp="1" noChangeAspect="1" noChangeArrowheads="1"/>
          </p:cNvPicPr>
          <p:nvPr>
            <p:ph sz="half" idx="2"/>
          </p:nvPr>
        </p:nvPicPr>
        <p:blipFill>
          <a:blip r:embed="rId2"/>
          <a:srcRect/>
          <a:stretch>
            <a:fillRect/>
          </a:stretch>
        </p:blipFill>
        <p:spPr bwMode="auto">
          <a:xfrm>
            <a:off x="9982200" y="1600200"/>
            <a:ext cx="4218214" cy="2362200"/>
          </a:xfrm>
          <a:prstGeom prst="rect">
            <a:avLst/>
          </a:prstGeom>
          <a:noFill/>
        </p:spPr>
      </p:pic>
      <p:sp>
        <p:nvSpPr>
          <p:cNvPr id="16386" name="AutoShape 2"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0" name="AutoShape 6" descr="deforestation images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1" name="Picture 7" descr="C:\Users\user\Desktop\download (1).jpg"/>
          <p:cNvPicPr>
            <a:picLocks noChangeAspect="1" noChangeArrowheads="1"/>
          </p:cNvPicPr>
          <p:nvPr/>
        </p:nvPicPr>
        <p:blipFill>
          <a:blip r:embed="rId3"/>
          <a:srcRect/>
          <a:stretch>
            <a:fillRect/>
          </a:stretch>
        </p:blipFill>
        <p:spPr bwMode="auto">
          <a:xfrm>
            <a:off x="9982200" y="4191000"/>
            <a:ext cx="4236803" cy="281940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609599"/>
            <a:ext cx="12437341" cy="579121"/>
          </a:xfrm>
        </p:spPr>
        <p:txBody>
          <a:bodyPr>
            <a:normAutofit fontScale="90000"/>
          </a:bodyPr>
          <a:lstStyle/>
          <a:p>
            <a:pPr fontAlgn="auto">
              <a:spcAft>
                <a:spcPts val="0"/>
              </a:spcAft>
              <a:defRPr/>
            </a:pPr>
            <a:r>
              <a:rPr lang="en-US" sz="4000" cap="none" dirty="0" smtClean="0">
                <a:solidFill>
                  <a:srgbClr val="00B0F0"/>
                </a:solidFill>
                <a:latin typeface="Eras Bold ITC" pitchFamily="34" charset="0"/>
              </a:rPr>
              <a:t> </a:t>
            </a:r>
            <a:r>
              <a:rPr lang="en-US" sz="4000" dirty="0" smtClean="0">
                <a:solidFill>
                  <a:srgbClr val="00B0F0"/>
                </a:solidFill>
                <a:latin typeface="Eras Bold ITC" pitchFamily="34" charset="0"/>
              </a:rPr>
              <a:t>6. Soil Erosion</a:t>
            </a:r>
            <a:br>
              <a:rPr lang="en-US" sz="4000" dirty="0" smtClean="0">
                <a:solidFill>
                  <a:srgbClr val="00B0F0"/>
                </a:solidFill>
                <a:latin typeface="Eras Bold ITC" pitchFamily="34" charset="0"/>
              </a:rPr>
            </a:br>
            <a:endParaRPr lang="en-US" sz="4000" cap="none" dirty="0">
              <a:solidFill>
                <a:srgbClr val="00B0F0"/>
              </a:solidFill>
              <a:latin typeface="Eras Bold ITC" pitchFamily="34" charset="0"/>
            </a:endParaRPr>
          </a:p>
        </p:txBody>
      </p:sp>
      <p:sp>
        <p:nvSpPr>
          <p:cNvPr id="7" name="Content Placeholder 3"/>
          <p:cNvSpPr>
            <a:spLocks noGrp="1"/>
          </p:cNvSpPr>
          <p:nvPr>
            <p:ph sz="half" idx="2"/>
          </p:nvPr>
        </p:nvSpPr>
        <p:spPr>
          <a:xfrm>
            <a:off x="609600" y="1295400"/>
            <a:ext cx="8686800" cy="6934200"/>
          </a:xfrm>
        </p:spPr>
        <p:txBody>
          <a:bodyPr>
            <a:normAutofit/>
          </a:bodyPr>
          <a:lstStyle/>
          <a:p>
            <a:pPr marL="0" indent="0" algn="just">
              <a:lnSpc>
                <a:spcPct val="80000"/>
              </a:lnSpc>
              <a:buNone/>
            </a:pPr>
            <a:r>
              <a:rPr lang="en-US" sz="2800" dirty="0" smtClean="0">
                <a:solidFill>
                  <a:srgbClr val="002060"/>
                </a:solidFill>
                <a:latin typeface="Eras Bold ITC" pitchFamily="34" charset="0"/>
              </a:rPr>
              <a:t>Soil erosion is the most serious and prevalent disease of the land that arises environmental degradation. Vast areas of hill districts of Bangladesh have been so damaged due to soil erosion that they no longer can be used to grow anything of value to human beings. The loss of soil fertility and potential production, watershed siltation through erosion and soil degradation facilitates natural disaster. Global temperature will rise up to 2 degree Celsius in the South Asian region including Bangladesh and it is predicted that millions of peoples living in low lying coastal areas in Bangladesh could be come displaced as sea level rise by up to 15 cm by 2030. Soil erosion in the hilly areas resulted adverse effect on water bodies like rivers, canals, ponds, wetlands etc. </a:t>
            </a:r>
          </a:p>
        </p:txBody>
      </p:sp>
      <p:sp>
        <p:nvSpPr>
          <p:cNvPr id="15364" name="AutoShape 4"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6" name="AutoShape 6"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8" name="AutoShape 8" descr="bangladesh-floo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69" name="Picture 9" descr="C:\Users\user\Desktop\download.jpg"/>
          <p:cNvPicPr>
            <a:picLocks noChangeAspect="1" noChangeArrowheads="1"/>
          </p:cNvPicPr>
          <p:nvPr/>
        </p:nvPicPr>
        <p:blipFill>
          <a:blip r:embed="rId2"/>
          <a:srcRect/>
          <a:stretch>
            <a:fillRect/>
          </a:stretch>
        </p:blipFill>
        <p:spPr bwMode="auto">
          <a:xfrm>
            <a:off x="9525000" y="4724400"/>
            <a:ext cx="4724400" cy="2645664"/>
          </a:xfrm>
          <a:prstGeom prst="rect">
            <a:avLst/>
          </a:prstGeom>
          <a:noFill/>
        </p:spPr>
      </p:pic>
      <p:pic>
        <p:nvPicPr>
          <p:cNvPr id="15370" name="Picture 10" descr="C:\Users\user\Desktop\images.jpg"/>
          <p:cNvPicPr>
            <a:picLocks noChangeAspect="1" noChangeArrowheads="1"/>
          </p:cNvPicPr>
          <p:nvPr/>
        </p:nvPicPr>
        <p:blipFill>
          <a:blip r:embed="rId3"/>
          <a:srcRect/>
          <a:stretch>
            <a:fillRect/>
          </a:stretch>
        </p:blipFill>
        <p:spPr bwMode="auto">
          <a:xfrm>
            <a:off x="9448800" y="1447800"/>
            <a:ext cx="4800600" cy="281810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1"/>
            <a:ext cx="12437341" cy="834551"/>
          </a:xfrm>
        </p:spPr>
        <p:txBody>
          <a:bodyPr>
            <a:normAutofit/>
          </a:bodyPr>
          <a:lstStyle/>
          <a:p>
            <a:pPr fontAlgn="auto">
              <a:spcAft>
                <a:spcPts val="0"/>
              </a:spcAft>
              <a:defRPr/>
            </a:pPr>
            <a:r>
              <a:rPr lang="en-US" sz="4000" cap="none" dirty="0" smtClean="0">
                <a:solidFill>
                  <a:srgbClr val="00B0F0"/>
                </a:solidFill>
                <a:latin typeface="Eras Bold ITC" pitchFamily="34" charset="0"/>
              </a:rPr>
              <a:t>7. Natural disaster </a:t>
            </a:r>
            <a:endParaRPr lang="en-US" sz="4000" cap="none" dirty="0">
              <a:solidFill>
                <a:srgbClr val="00B0F0"/>
              </a:solidFill>
              <a:latin typeface="Eras Bold ITC" pitchFamily="34" charset="0"/>
            </a:endParaRPr>
          </a:p>
        </p:txBody>
      </p:sp>
      <p:sp>
        <p:nvSpPr>
          <p:cNvPr id="5" name="Content Placeholder 3"/>
          <p:cNvSpPr>
            <a:spLocks noGrp="1"/>
          </p:cNvSpPr>
          <p:nvPr>
            <p:ph sz="half" idx="1"/>
          </p:nvPr>
        </p:nvSpPr>
        <p:spPr>
          <a:xfrm>
            <a:off x="121920" y="1371600"/>
            <a:ext cx="6583680" cy="6707506"/>
          </a:xfrm>
        </p:spPr>
        <p:txBody>
          <a:bodyPr>
            <a:normAutofit fontScale="92500" lnSpcReduction="20000"/>
          </a:bodyPr>
          <a:lstStyle/>
          <a:p>
            <a:pPr marL="0" indent="-391866" algn="just" fontAlgn="auto">
              <a:spcBef>
                <a:spcPts val="0"/>
              </a:spcBef>
              <a:spcAft>
                <a:spcPts val="0"/>
              </a:spcAft>
              <a:buNone/>
              <a:defRPr/>
            </a:pPr>
            <a:r>
              <a:rPr lang="en-US" sz="2600" dirty="0" smtClean="0">
                <a:latin typeface="Eras Bold ITC" pitchFamily="34" charset="0"/>
              </a:rPr>
              <a:t>Bangladesh is most vulnerable to several natural disasters and every year natural calamities upset people's lives in some part of the country. The major disasters concerned here are the occurrences of flood, cyclone and storm surge, flash flood, drought, riverbank erosion, and landslide. </a:t>
            </a:r>
          </a:p>
          <a:p>
            <a:pPr marL="0" indent="-391866" algn="just" fontAlgn="auto">
              <a:spcBef>
                <a:spcPts val="0"/>
              </a:spcBef>
              <a:spcAft>
                <a:spcPts val="0"/>
              </a:spcAft>
              <a:buNone/>
              <a:defRPr/>
            </a:pPr>
            <a:r>
              <a:rPr lang="en-US" sz="2600" dirty="0" smtClean="0">
                <a:latin typeface="Eras Bold ITC" pitchFamily="34" charset="0"/>
              </a:rPr>
              <a:t>The effects of natural the calamities beggar description. Floods hits our country during the rainy season when there is excessive rainfall. Cyclone and drought occur in summer when the weather is extremely hot and dry. </a:t>
            </a:r>
          </a:p>
          <a:p>
            <a:pPr marL="0" indent="-391866" algn="just" fontAlgn="auto">
              <a:spcBef>
                <a:spcPts val="0"/>
              </a:spcBef>
              <a:spcAft>
                <a:spcPts val="0"/>
              </a:spcAft>
              <a:buNone/>
              <a:defRPr/>
            </a:pPr>
            <a:r>
              <a:rPr lang="en-US" sz="2600" dirty="0" smtClean="0">
                <a:latin typeface="Eras Bold ITC" pitchFamily="34" charset="0"/>
              </a:rPr>
              <a:t>And earthquakes also   occasionally occur in our country. They cause heavy damage to our life and properties. Houses are destroyed, cattle are washed away, crops are greatly damaged and trees are uprooted.</a:t>
            </a:r>
            <a:endParaRPr lang="en-US" sz="2600" dirty="0">
              <a:latin typeface="Eras Bold ITC" pitchFamily="34" charset="0"/>
            </a:endParaRPr>
          </a:p>
        </p:txBody>
      </p:sp>
      <p:graphicFrame>
        <p:nvGraphicFramePr>
          <p:cNvPr id="11" name="Table 10"/>
          <p:cNvGraphicFramePr>
            <a:graphicFrameLocks noGrp="1"/>
          </p:cNvGraphicFramePr>
          <p:nvPr/>
        </p:nvGraphicFramePr>
        <p:xfrm>
          <a:off x="7071360" y="2286000"/>
          <a:ext cx="7437120" cy="4212336"/>
        </p:xfrm>
        <a:graphic>
          <a:graphicData uri="http://schemas.openxmlformats.org/drawingml/2006/table">
            <a:tbl>
              <a:tblPr firstRow="1" bandRow="1">
                <a:tableStyleId>{5C22544A-7EE6-4342-B048-85BDC9FD1C3A}</a:tableStyleId>
              </a:tblPr>
              <a:tblGrid>
                <a:gridCol w="2479040"/>
                <a:gridCol w="2479040"/>
                <a:gridCol w="2479040"/>
              </a:tblGrid>
              <a:tr h="445008">
                <a:tc>
                  <a:txBody>
                    <a:bodyPr/>
                    <a:lstStyle/>
                    <a:p>
                      <a:pPr algn="ctr"/>
                      <a:r>
                        <a:rPr lang="en-US" sz="1900" dirty="0" smtClean="0">
                          <a:latin typeface="Eras Bold ITC" pitchFamily="34" charset="0"/>
                        </a:rPr>
                        <a:t>Year</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Cyclone type</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Causality </a:t>
                      </a:r>
                      <a:endParaRPr lang="en-US" sz="1900" dirty="0">
                        <a:latin typeface="Eras Bold ITC" pitchFamily="34" charset="0"/>
                      </a:endParaRPr>
                    </a:p>
                  </a:txBody>
                  <a:tcPr marL="146304" marR="146304" marT="54864" marB="54864"/>
                </a:tc>
              </a:tr>
              <a:tr h="694944">
                <a:tc>
                  <a:txBody>
                    <a:bodyPr/>
                    <a:lstStyle/>
                    <a:p>
                      <a:pPr algn="ctr"/>
                      <a:r>
                        <a:rPr lang="en-US" sz="1900" dirty="0" smtClean="0">
                          <a:latin typeface="Eras Bold ITC" pitchFamily="34" charset="0"/>
                        </a:rPr>
                        <a:t>October 1960</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Severe Storm</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10,000 people died</a:t>
                      </a:r>
                      <a:endParaRPr lang="en-US" sz="1900" dirty="0">
                        <a:latin typeface="Eras Bold ITC" pitchFamily="34" charset="0"/>
                      </a:endParaRPr>
                    </a:p>
                  </a:txBody>
                  <a:tcPr marL="146304" marR="146304" marT="54864" marB="54864"/>
                </a:tc>
              </a:tr>
              <a:tr h="987552">
                <a:tc>
                  <a:txBody>
                    <a:bodyPr/>
                    <a:lstStyle/>
                    <a:p>
                      <a:pPr algn="ctr"/>
                      <a:r>
                        <a:rPr lang="en-US" sz="1900" dirty="0" smtClean="0">
                          <a:latin typeface="Eras Bold ITC" pitchFamily="34" charset="0"/>
                        </a:rPr>
                        <a:t>November</a:t>
                      </a:r>
                    </a:p>
                    <a:p>
                      <a:pPr algn="ctr"/>
                      <a:r>
                        <a:rPr lang="en-US" sz="1900" baseline="0" dirty="0" smtClean="0">
                          <a:latin typeface="Eras Bold ITC" pitchFamily="34" charset="0"/>
                        </a:rPr>
                        <a:t>1970</a:t>
                      </a:r>
                      <a:endParaRPr lang="en-US" sz="1900" dirty="0">
                        <a:latin typeface="Eras Bold ITC" pitchFamily="34" charset="0"/>
                      </a:endParaRPr>
                    </a:p>
                  </a:txBody>
                  <a:tcPr marL="146304" marR="146304" marT="54864" marB="5486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latin typeface="Eras Bold ITC" pitchFamily="34" charset="0"/>
                        </a:rPr>
                        <a:t>Severe Storm</a:t>
                      </a:r>
                    </a:p>
                    <a:p>
                      <a:pPr algn="ctr"/>
                      <a:r>
                        <a:rPr lang="en-US" sz="1900" dirty="0" smtClean="0">
                          <a:latin typeface="Eras Bold ITC" pitchFamily="34" charset="0"/>
                        </a:rPr>
                        <a:t> </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The official death toll was 500,000 </a:t>
                      </a:r>
                      <a:endParaRPr lang="en-US" sz="1900" dirty="0">
                        <a:latin typeface="Eras Bold ITC" pitchFamily="34" charset="0"/>
                      </a:endParaRPr>
                    </a:p>
                  </a:txBody>
                  <a:tcPr marL="146304" marR="146304" marT="54864" marB="54864"/>
                </a:tc>
              </a:tr>
              <a:tr h="694944">
                <a:tc>
                  <a:txBody>
                    <a:bodyPr/>
                    <a:lstStyle/>
                    <a:p>
                      <a:pPr algn="ctr"/>
                      <a:r>
                        <a:rPr lang="en-US" sz="1900" dirty="0" smtClean="0">
                          <a:latin typeface="Eras Bold ITC" pitchFamily="34" charset="0"/>
                        </a:rPr>
                        <a:t>April </a:t>
                      </a:r>
                    </a:p>
                    <a:p>
                      <a:pPr algn="ctr"/>
                      <a:r>
                        <a:rPr lang="en-US" sz="1900" dirty="0" smtClean="0">
                          <a:latin typeface="Eras Bold ITC" pitchFamily="34" charset="0"/>
                        </a:rPr>
                        <a:t>1991 </a:t>
                      </a:r>
                      <a:endParaRPr lang="en-US" sz="1900" dirty="0">
                        <a:latin typeface="Eras Bold ITC" pitchFamily="34" charset="0"/>
                      </a:endParaRPr>
                    </a:p>
                  </a:txBody>
                  <a:tcPr marL="146304" marR="146304" marT="54864" marB="5486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latin typeface="Eras Bold ITC" pitchFamily="34" charset="0"/>
                        </a:rPr>
                        <a:t>Severe Storm</a:t>
                      </a:r>
                    </a:p>
                  </a:txBody>
                  <a:tcPr marL="146304" marR="146304" marT="54864" marB="54864"/>
                </a:tc>
                <a:tc>
                  <a:txBody>
                    <a:bodyPr/>
                    <a:lstStyle/>
                    <a:p>
                      <a:pPr algn="ctr"/>
                      <a:r>
                        <a:rPr lang="en-US" sz="1900" dirty="0" smtClean="0">
                          <a:latin typeface="Eras Bold ITC" pitchFamily="34" charset="0"/>
                        </a:rPr>
                        <a:t>150,000 people died </a:t>
                      </a:r>
                      <a:endParaRPr lang="en-US" sz="1900" dirty="0">
                        <a:latin typeface="Eras Bold ITC" pitchFamily="34" charset="0"/>
                      </a:endParaRPr>
                    </a:p>
                  </a:txBody>
                  <a:tcPr marL="146304" marR="146304" marT="54864" marB="54864"/>
                </a:tc>
              </a:tr>
              <a:tr h="694944">
                <a:tc>
                  <a:txBody>
                    <a:bodyPr/>
                    <a:lstStyle/>
                    <a:p>
                      <a:pPr algn="ctr"/>
                      <a:r>
                        <a:rPr lang="en-US" sz="1900" dirty="0" smtClean="0">
                          <a:latin typeface="Eras Bold ITC" pitchFamily="34" charset="0"/>
                        </a:rPr>
                        <a:t>November 2007</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Cyclone </a:t>
                      </a:r>
                      <a:r>
                        <a:rPr lang="en-US" sz="1900" dirty="0" err="1" smtClean="0">
                          <a:latin typeface="Eras Bold ITC" pitchFamily="34" charset="0"/>
                        </a:rPr>
                        <a:t>Sidr</a:t>
                      </a:r>
                      <a:r>
                        <a:rPr lang="en-US" sz="1900" dirty="0" smtClean="0">
                          <a:latin typeface="Eras Bold ITC" pitchFamily="34" charset="0"/>
                        </a:rPr>
                        <a:t>  </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causing over 2,000 deaths </a:t>
                      </a:r>
                      <a:endParaRPr lang="en-US" sz="1900" dirty="0">
                        <a:latin typeface="Eras Bold ITC" pitchFamily="34" charset="0"/>
                      </a:endParaRPr>
                    </a:p>
                  </a:txBody>
                  <a:tcPr marL="146304" marR="146304" marT="54864" marB="54864"/>
                </a:tc>
              </a:tr>
              <a:tr h="694944">
                <a:tc>
                  <a:txBody>
                    <a:bodyPr/>
                    <a:lstStyle/>
                    <a:p>
                      <a:pPr algn="ctr"/>
                      <a:r>
                        <a:rPr lang="en-US" sz="1900" dirty="0" smtClean="0">
                          <a:latin typeface="Eras Bold ITC" pitchFamily="34" charset="0"/>
                        </a:rPr>
                        <a:t>May </a:t>
                      </a:r>
                    </a:p>
                    <a:p>
                      <a:pPr algn="ctr"/>
                      <a:r>
                        <a:rPr lang="en-US" sz="1900" dirty="0" smtClean="0">
                          <a:latin typeface="Eras Bold ITC" pitchFamily="34" charset="0"/>
                        </a:rPr>
                        <a:t>2009 </a:t>
                      </a:r>
                      <a:endParaRPr lang="en-US" sz="1900" dirty="0">
                        <a:latin typeface="Eras Bold ITC" pitchFamily="34" charset="0"/>
                      </a:endParaRPr>
                    </a:p>
                  </a:txBody>
                  <a:tcPr marL="146304" marR="146304" marT="54864" marB="5486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latin typeface="Eras Bold ITC" pitchFamily="34" charset="0"/>
                        </a:rPr>
                        <a:t>Cyclone </a:t>
                      </a:r>
                      <a:r>
                        <a:rPr lang="en-US" sz="1900" dirty="0" err="1" smtClean="0">
                          <a:latin typeface="Eras Bold ITC" pitchFamily="34" charset="0"/>
                        </a:rPr>
                        <a:t>Aila</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330 people died </a:t>
                      </a:r>
                      <a:endParaRPr lang="en-US" sz="1900" dirty="0">
                        <a:latin typeface="Eras Bold ITC" pitchFamily="34" charset="0"/>
                      </a:endParaRPr>
                    </a:p>
                  </a:txBody>
                  <a:tcPr marL="146304" marR="146304" marT="54864" marB="54864"/>
                </a:tc>
              </a:tr>
            </a:tbl>
          </a:graphicData>
        </a:graphic>
      </p:graphicFrame>
      <p:sp>
        <p:nvSpPr>
          <p:cNvPr id="12" name="Title 1"/>
          <p:cNvSpPr txBox="1">
            <a:spLocks/>
          </p:cNvSpPr>
          <p:nvPr/>
        </p:nvSpPr>
        <p:spPr>
          <a:xfrm>
            <a:off x="6705600" y="1280161"/>
            <a:ext cx="7559040" cy="834551"/>
          </a:xfrm>
          <a:prstGeom prst="rect">
            <a:avLst/>
          </a:prstGeom>
        </p:spPr>
        <p:txBody>
          <a:bodyPr lIns="130622" tIns="65311" rIns="130622" bIns="65311" anchor="ctr">
            <a:noAutofit/>
          </a:bodyPr>
          <a:lstStyle/>
          <a:p>
            <a:pPr algn="ctr" fontAlgn="auto">
              <a:spcAft>
                <a:spcPts val="0"/>
              </a:spcAft>
              <a:defRPr/>
            </a:pPr>
            <a:r>
              <a:rPr lang="en-US" sz="2900" dirty="0">
                <a:latin typeface="Eras Bold ITC" pitchFamily="34" charset="0"/>
              </a:rPr>
              <a:t>Major Cyclones that hit Bangladesh Coast </a:t>
            </a:r>
            <a:endParaRPr lang="en-US" sz="2900" dirty="0">
              <a:solidFill>
                <a:schemeClr val="tx2"/>
              </a:solidFill>
              <a:effectLst>
                <a:reflection blurRad="12700" stA="48000" endA="300" endPos="55000" dir="5400000" sy="-90000" algn="bl" rotWithShape="0"/>
              </a:effectLst>
              <a:latin typeface="Eras Bold ITC" pitchFamily="34" charset="0"/>
              <a:ea typeface="+mj-ea"/>
              <a:cs typeface="+mj-cs"/>
            </a:endParaRPr>
          </a:p>
        </p:txBody>
      </p:sp>
      <p:sp>
        <p:nvSpPr>
          <p:cNvPr id="13" name="Title 1"/>
          <p:cNvSpPr txBox="1">
            <a:spLocks/>
          </p:cNvSpPr>
          <p:nvPr/>
        </p:nvSpPr>
        <p:spPr>
          <a:xfrm>
            <a:off x="6949440" y="6675121"/>
            <a:ext cx="7437120" cy="834551"/>
          </a:xfrm>
          <a:prstGeom prst="rect">
            <a:avLst/>
          </a:prstGeom>
        </p:spPr>
        <p:txBody>
          <a:bodyPr lIns="130622" tIns="65311" rIns="130622" bIns="65311" anchor="ctr">
            <a:noAutofit/>
          </a:bodyPr>
          <a:lstStyle/>
          <a:p>
            <a:pPr algn="just" fontAlgn="auto">
              <a:spcBef>
                <a:spcPts val="0"/>
              </a:spcBef>
              <a:spcAft>
                <a:spcPts val="0"/>
              </a:spcAft>
              <a:defRPr/>
            </a:pPr>
            <a:r>
              <a:rPr lang="en-US" sz="2400" dirty="0">
                <a:latin typeface="Eras Bold ITC" pitchFamily="34" charset="0"/>
              </a:rPr>
              <a:t>Source: </a:t>
            </a:r>
            <a:r>
              <a:rPr lang="en-US" sz="2400" dirty="0" smtClean="0">
                <a:latin typeface="Eras Bold ITC" pitchFamily="34" charset="0"/>
              </a:rPr>
              <a:t>Bangladesh Meteorological </a:t>
            </a:r>
            <a:r>
              <a:rPr lang="en-US" sz="2400" dirty="0">
                <a:latin typeface="Eras Bold ITC" pitchFamily="34" charset="0"/>
              </a:rPr>
              <a:t>Department 1988, BBS, </a:t>
            </a:r>
            <a:r>
              <a:rPr lang="en-US" sz="2400" dirty="0" smtClean="0">
                <a:latin typeface="Eras Bold ITC" pitchFamily="34" charset="0"/>
              </a:rPr>
              <a:t>1998 and Wikipedia </a:t>
            </a:r>
            <a:endParaRPr lang="en-US" sz="2400" dirty="0">
              <a:latin typeface="Eras Bold ITC" pitchFamily="34" charset="0"/>
            </a:endParaRPr>
          </a:p>
        </p:txBody>
      </p:sp>
    </p:spTree>
  </p:cSld>
  <p:clrMapOvr>
    <a:masterClrMapping/>
  </p:clrMapOvr>
  <p:transition>
    <p:wheel spokes="3"/>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365760"/>
            <a:ext cx="12437341" cy="633242"/>
          </a:xfrm>
        </p:spPr>
        <p:txBody>
          <a:bodyPr>
            <a:normAutofit fontScale="90000"/>
          </a:bodyPr>
          <a:lstStyle/>
          <a:p>
            <a:pPr fontAlgn="auto">
              <a:spcAft>
                <a:spcPts val="0"/>
              </a:spcAft>
              <a:defRPr/>
            </a:pPr>
            <a:r>
              <a:rPr lang="en-US" sz="4000" cap="none" dirty="0" smtClean="0">
                <a:solidFill>
                  <a:srgbClr val="00B0F0"/>
                </a:solidFill>
                <a:latin typeface="Eras Bold ITC" pitchFamily="34" charset="0"/>
              </a:rPr>
              <a:t>8. Deforestation </a:t>
            </a:r>
            <a:endParaRPr lang="en-US" sz="4000" cap="none" dirty="0">
              <a:solidFill>
                <a:srgbClr val="00B0F0"/>
              </a:solidFill>
              <a:latin typeface="Eras Bold ITC" pitchFamily="34" charset="0"/>
            </a:endParaRPr>
          </a:p>
        </p:txBody>
      </p:sp>
      <p:sp>
        <p:nvSpPr>
          <p:cNvPr id="5" name="Content Placeholder 3"/>
          <p:cNvSpPr>
            <a:spLocks noGrp="1"/>
          </p:cNvSpPr>
          <p:nvPr>
            <p:ph sz="half" idx="1"/>
          </p:nvPr>
        </p:nvSpPr>
        <p:spPr>
          <a:xfrm>
            <a:off x="487680" y="1371600"/>
            <a:ext cx="8732520" cy="6858000"/>
          </a:xfrm>
        </p:spPr>
        <p:txBody>
          <a:bodyPr>
            <a:noAutofit/>
          </a:bodyPr>
          <a:lstStyle/>
          <a:p>
            <a:pPr marL="0" indent="0" algn="just">
              <a:lnSpc>
                <a:spcPct val="80000"/>
              </a:lnSpc>
              <a:buNone/>
            </a:pPr>
            <a:r>
              <a:rPr lang="en-US" sz="2400" dirty="0" smtClean="0">
                <a:latin typeface="Eras Bold ITC" pitchFamily="34" charset="0"/>
              </a:rPr>
              <a:t>Deforestation is a major threat of Bangladesh. According to the ecologists, for livable environment there should be forest on the 25% land of the total area. In Bangladesh there is 16% forest of the total land. So, if we destroy trees at random, one day Bangladesh will turn into a great desert. All living animals and birds will not find any food or shelter to live in, they will destroyed. There will be no rain and as a result Bangladesh’s agriculture will face a great crisis. The temperature will rise and it will cause green house effect. Bangladesh will be unsuitable for living and natural calamities like flood, drought, storm will visit our country. </a:t>
            </a:r>
          </a:p>
          <a:p>
            <a:pPr marL="0" indent="0" algn="just">
              <a:lnSpc>
                <a:spcPct val="80000"/>
              </a:lnSpc>
              <a:buNone/>
            </a:pPr>
            <a:endParaRPr lang="en-US" sz="2400" dirty="0" smtClean="0">
              <a:latin typeface="Eras Bold ITC" pitchFamily="34" charset="0"/>
            </a:endParaRPr>
          </a:p>
          <a:p>
            <a:pPr marL="0" indent="0" algn="just">
              <a:lnSpc>
                <a:spcPct val="80000"/>
              </a:lnSpc>
              <a:buNone/>
            </a:pPr>
            <a:r>
              <a:rPr lang="en-US" sz="2400" dirty="0" smtClean="0">
                <a:latin typeface="Eras Bold ITC" pitchFamily="34" charset="0"/>
              </a:rPr>
              <a:t>In 1910, the country’s population was 40 million but now it has more than 150 million. In the 1980s, the rate of destruction of forests in the country was 8,000 hectares per year. Now it has gone up to 37,700 hectares per year. The annual deforestation rate is 3.3%.</a:t>
            </a:r>
          </a:p>
        </p:txBody>
      </p:sp>
      <p:sp>
        <p:nvSpPr>
          <p:cNvPr id="37891" name="TextBox 6"/>
          <p:cNvSpPr txBox="1">
            <a:spLocks noChangeArrowheads="1"/>
          </p:cNvSpPr>
          <p:nvPr/>
        </p:nvSpPr>
        <p:spPr bwMode="auto">
          <a:xfrm>
            <a:off x="13769342" y="7418070"/>
            <a:ext cx="533100" cy="408897"/>
          </a:xfrm>
          <a:prstGeom prst="rect">
            <a:avLst/>
          </a:prstGeom>
          <a:noFill/>
          <a:ln w="9525">
            <a:noFill/>
            <a:miter lim="800000"/>
            <a:headEnd/>
            <a:tailEnd/>
          </a:ln>
        </p:spPr>
        <p:txBody>
          <a:bodyPr wrap="none" lIns="130622" tIns="65311" rIns="130622" bIns="65311">
            <a:spAutoFit/>
          </a:bodyPr>
          <a:lstStyle/>
          <a:p>
            <a:r>
              <a:rPr lang="en-US">
                <a:latin typeface="Franklin Gothic Book" pitchFamily="34" charset="0"/>
              </a:rPr>
              <a:t>29</a:t>
            </a:r>
          </a:p>
        </p:txBody>
      </p:sp>
      <p:pic>
        <p:nvPicPr>
          <p:cNvPr id="37892" name="Picture 2" descr="http://upload.wikimedia.org/wikipedia/commons/0/0c/Deforestation-01,_Khasia_Hil,_Srimongol,_Moulvibazar,_Bangladesh,_%28C%29_Biplob_Rahman.jpg"/>
          <p:cNvPicPr>
            <a:picLocks noChangeAspect="1" noChangeArrowheads="1"/>
          </p:cNvPicPr>
          <p:nvPr/>
        </p:nvPicPr>
        <p:blipFill>
          <a:blip r:embed="rId2"/>
          <a:srcRect/>
          <a:stretch>
            <a:fillRect/>
          </a:stretch>
        </p:blipFill>
        <p:spPr bwMode="auto">
          <a:xfrm>
            <a:off x="9752874" y="5669280"/>
            <a:ext cx="4344126" cy="2179320"/>
          </a:xfrm>
          <a:prstGeom prst="rect">
            <a:avLst/>
          </a:prstGeom>
          <a:noFill/>
          <a:ln w="9525">
            <a:noFill/>
            <a:miter lim="800000"/>
            <a:headEnd/>
            <a:tailEnd/>
          </a:ln>
        </p:spPr>
      </p:pic>
      <p:pic>
        <p:nvPicPr>
          <p:cNvPr id="13314" name="Picture 2" descr="http://www.sisef.it/iforest/papers/2012/Islam_578@image002.jpg"/>
          <p:cNvPicPr>
            <a:picLocks noChangeAspect="1" noChangeArrowheads="1"/>
          </p:cNvPicPr>
          <p:nvPr/>
        </p:nvPicPr>
        <p:blipFill>
          <a:blip r:embed="rId3"/>
          <a:srcRect/>
          <a:stretch>
            <a:fillRect/>
          </a:stretch>
        </p:blipFill>
        <p:spPr bwMode="auto">
          <a:xfrm>
            <a:off x="9753600" y="1371600"/>
            <a:ext cx="4282440" cy="4148575"/>
          </a:xfrm>
          <a:prstGeom prst="rect">
            <a:avLst/>
          </a:prstGeom>
          <a:noFill/>
        </p:spPr>
      </p:pic>
    </p:spTree>
  </p:cSld>
  <p:clrMapOvr>
    <a:masterClrMapping/>
  </p:clrMapOvr>
  <p:transition>
    <p:wheel spokes="3"/>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533400" y="304800"/>
            <a:ext cx="13487400" cy="8382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Bold ITC" pitchFamily="34" charset="0"/>
              </a:rPr>
              <a:t>Impact of Climate Change: Global Perspective</a:t>
            </a:r>
          </a:p>
        </p:txBody>
      </p:sp>
      <p:sp>
        <p:nvSpPr>
          <p:cNvPr id="10" name="Rectangle 9"/>
          <p:cNvSpPr/>
          <p:nvPr/>
        </p:nvSpPr>
        <p:spPr>
          <a:xfrm>
            <a:off x="990600" y="1447800"/>
            <a:ext cx="8382000" cy="6093976"/>
          </a:xfrm>
          <a:prstGeom prst="rect">
            <a:avLst/>
          </a:prstGeom>
        </p:spPr>
        <p:txBody>
          <a:bodyPr wrap="square">
            <a:spAutoFit/>
          </a:bodyPr>
          <a:lstStyle/>
          <a:p>
            <a:pPr algn="just"/>
            <a:r>
              <a:rPr lang="en-US" sz="3000" dirty="0" smtClean="0">
                <a:latin typeface="Eras Demi ITC" pitchFamily="34" charset="0"/>
              </a:rPr>
              <a:t>On Climate Change, the Earth’s </a:t>
            </a:r>
            <a:r>
              <a:rPr lang="en-US" sz="3000" b="1" dirty="0" smtClean="0">
                <a:solidFill>
                  <a:srgbClr val="9900CC"/>
                </a:solidFill>
                <a:latin typeface="Eras Demi ITC" pitchFamily="34" charset="0"/>
              </a:rPr>
              <a:t>temperature is likely to increase by 2 to 4.5 degrees Celsius by the end of the century</a:t>
            </a:r>
            <a:r>
              <a:rPr lang="en-US" sz="3000" dirty="0" smtClean="0">
                <a:latin typeface="Eras Demi ITC" pitchFamily="34" charset="0"/>
              </a:rPr>
              <a:t>. According to the Intergovernmental Panel on Climate Change (IPCC), </a:t>
            </a:r>
            <a:r>
              <a:rPr lang="en-US" sz="3000" b="1" dirty="0" smtClean="0">
                <a:solidFill>
                  <a:srgbClr val="9900CC"/>
                </a:solidFill>
                <a:latin typeface="Eras Demi ITC" pitchFamily="34" charset="0"/>
              </a:rPr>
              <a:t>sea levels are expected to rise by 0.18 to 0.59 meters </a:t>
            </a:r>
            <a:r>
              <a:rPr lang="en-US" sz="3000" dirty="0" smtClean="0">
                <a:latin typeface="Eras Demi ITC" pitchFamily="34" charset="0"/>
              </a:rPr>
              <a:t>during that time. </a:t>
            </a:r>
          </a:p>
          <a:p>
            <a:pPr algn="just"/>
            <a:endParaRPr lang="en-US" sz="3000" dirty="0" smtClean="0">
              <a:latin typeface="Eras Demi ITC" pitchFamily="34" charset="0"/>
            </a:endParaRPr>
          </a:p>
          <a:p>
            <a:pPr algn="just"/>
            <a:endParaRPr lang="en-US" sz="3000" dirty="0" smtClean="0">
              <a:latin typeface="Eras Demi ITC" pitchFamily="34" charset="0"/>
            </a:endParaRPr>
          </a:p>
          <a:p>
            <a:pPr algn="just"/>
            <a:r>
              <a:rPr lang="en-US" sz="3000" dirty="0" smtClean="0">
                <a:latin typeface="Eras Demi ITC" pitchFamily="34" charset="0"/>
              </a:rPr>
              <a:t>The US Environmental Protection Agency states that if polar ice continues to melt in step with global average temperature, </a:t>
            </a:r>
            <a:r>
              <a:rPr lang="en-US" sz="3000" b="1" dirty="0" smtClean="0">
                <a:solidFill>
                  <a:srgbClr val="9900CC"/>
                </a:solidFill>
                <a:latin typeface="Eras Demi ITC" pitchFamily="34" charset="0"/>
              </a:rPr>
              <a:t>sea levels could increase by 0.49 to 0.79 meters by 2100. </a:t>
            </a:r>
            <a:endParaRPr lang="en-US" sz="3000" dirty="0">
              <a:solidFill>
                <a:srgbClr val="FF0000"/>
              </a:solidFill>
              <a:latin typeface="Eras Demi ITC" pitchFamily="34" charset="0"/>
            </a:endParaRPr>
          </a:p>
        </p:txBody>
      </p:sp>
      <p:sp>
        <p:nvSpPr>
          <p:cNvPr id="2050" name="AutoShape 2" descr="image of climate change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image of climate change এর ছবি ফলাফল"/>
          <p:cNvPicPr>
            <a:picLocks noChangeAspect="1" noChangeArrowheads="1"/>
          </p:cNvPicPr>
          <p:nvPr/>
        </p:nvPicPr>
        <p:blipFill>
          <a:blip r:embed="rId2"/>
          <a:srcRect/>
          <a:stretch>
            <a:fillRect/>
          </a:stretch>
        </p:blipFill>
        <p:spPr bwMode="auto">
          <a:xfrm>
            <a:off x="9601200" y="1600200"/>
            <a:ext cx="4580325" cy="3048000"/>
          </a:xfrm>
          <a:prstGeom prst="rect">
            <a:avLst/>
          </a:prstGeom>
          <a:noFill/>
        </p:spPr>
      </p:pic>
      <p:pic>
        <p:nvPicPr>
          <p:cNvPr id="2054" name="Picture 6" descr="image of climate change এর ছবি ফলাফল"/>
          <p:cNvPicPr>
            <a:picLocks noChangeAspect="1" noChangeArrowheads="1"/>
          </p:cNvPicPr>
          <p:nvPr/>
        </p:nvPicPr>
        <p:blipFill>
          <a:blip r:embed="rId3"/>
          <a:srcRect/>
          <a:stretch>
            <a:fillRect/>
          </a:stretch>
        </p:blipFill>
        <p:spPr bwMode="auto">
          <a:xfrm>
            <a:off x="9601200" y="4724400"/>
            <a:ext cx="4572000" cy="304246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304800"/>
            <a:ext cx="13258800" cy="8382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Bold ITC" pitchFamily="34" charset="0"/>
              </a:rPr>
              <a:t>Impact  of Climate Change: Global Scenario</a:t>
            </a:r>
          </a:p>
        </p:txBody>
      </p:sp>
      <p:sp>
        <p:nvSpPr>
          <p:cNvPr id="10" name="Rectangle 9"/>
          <p:cNvSpPr/>
          <p:nvPr/>
        </p:nvSpPr>
        <p:spPr>
          <a:xfrm>
            <a:off x="990600" y="1600200"/>
            <a:ext cx="7010400" cy="5940088"/>
          </a:xfrm>
          <a:prstGeom prst="rect">
            <a:avLst/>
          </a:prstGeom>
        </p:spPr>
        <p:txBody>
          <a:bodyPr wrap="square">
            <a:spAutoFit/>
          </a:bodyPr>
          <a:lstStyle/>
          <a:p>
            <a:pPr algn="just"/>
            <a:r>
              <a:rPr lang="en-US" sz="2700" dirty="0" smtClean="0">
                <a:latin typeface="Eras Demi ITC" pitchFamily="34" charset="0"/>
              </a:rPr>
              <a:t>It is anticipated that, </a:t>
            </a:r>
            <a:r>
              <a:rPr lang="en-US" sz="2700" b="1" dirty="0" smtClean="0">
                <a:solidFill>
                  <a:srgbClr val="9900CC"/>
                </a:solidFill>
                <a:latin typeface="Eras Demi ITC" pitchFamily="34" charset="0"/>
              </a:rPr>
              <a:t>by 2020, from 500 to 750 million people will be affected by water stre</a:t>
            </a:r>
            <a:r>
              <a:rPr lang="en-US" sz="2700" dirty="0" smtClean="0">
                <a:solidFill>
                  <a:srgbClr val="9900CC"/>
                </a:solidFill>
                <a:latin typeface="Eras Demi ITC" pitchFamily="34" charset="0"/>
              </a:rPr>
              <a:t>ss</a:t>
            </a:r>
            <a:r>
              <a:rPr lang="en-US" sz="2700" dirty="0" smtClean="0">
                <a:latin typeface="Eras Demi ITC" pitchFamily="34" charset="0"/>
              </a:rPr>
              <a:t> caused by climate change around the world. </a:t>
            </a:r>
          </a:p>
          <a:p>
            <a:pPr algn="just"/>
            <a:endParaRPr lang="en-US" sz="2700" dirty="0" smtClean="0">
              <a:latin typeface="Eras Demi ITC" pitchFamily="34" charset="0"/>
            </a:endParaRPr>
          </a:p>
          <a:p>
            <a:pPr algn="just"/>
            <a:r>
              <a:rPr lang="en-US" sz="2700" b="1" dirty="0" smtClean="0">
                <a:solidFill>
                  <a:srgbClr val="9900CC"/>
                </a:solidFill>
                <a:latin typeface="Eras Demi ITC" pitchFamily="34" charset="0"/>
              </a:rPr>
              <a:t>Sea level will rise 2% in the year 2020, 4% by 2050 and 17.5% by 2100. </a:t>
            </a:r>
          </a:p>
          <a:p>
            <a:pPr algn="just"/>
            <a:endParaRPr lang="en-US" sz="2700" dirty="0" smtClean="0">
              <a:latin typeface="Eras Demi ITC" pitchFamily="34" charset="0"/>
            </a:endParaRPr>
          </a:p>
          <a:p>
            <a:pPr algn="just"/>
            <a:r>
              <a:rPr lang="en-US" sz="2700" dirty="0" smtClean="0">
                <a:latin typeface="Eras Demi ITC" pitchFamily="34" charset="0"/>
              </a:rPr>
              <a:t>It will affect agriculture, hamper food security, create health hazard, and aggravate poverty. Around 40% - 45% of Green House Gas (GHG) emissions are required to be reduced by 20</a:t>
            </a:r>
            <a:r>
              <a:rPr lang="en-US" sz="2800" dirty="0" smtClean="0">
                <a:latin typeface="Eras Demi ITC" pitchFamily="34" charset="0"/>
              </a:rPr>
              <a:t>20 and 90–95% by 2050.</a:t>
            </a:r>
            <a:endParaRPr lang="en-US" sz="2800" dirty="0">
              <a:latin typeface="Eras Demi ITC" pitchFamily="34" charset="0"/>
            </a:endParaRPr>
          </a:p>
        </p:txBody>
      </p:sp>
      <p:pic>
        <p:nvPicPr>
          <p:cNvPr id="55298" name="Picture 2" descr="image of climate change এর ছবি ফলাফল"/>
          <p:cNvPicPr>
            <a:picLocks noChangeAspect="1" noChangeArrowheads="1"/>
          </p:cNvPicPr>
          <p:nvPr/>
        </p:nvPicPr>
        <p:blipFill>
          <a:blip r:embed="rId2"/>
          <a:srcRect/>
          <a:stretch>
            <a:fillRect/>
          </a:stretch>
        </p:blipFill>
        <p:spPr bwMode="auto">
          <a:xfrm>
            <a:off x="8458200" y="1524000"/>
            <a:ext cx="5764502" cy="2819400"/>
          </a:xfrm>
          <a:prstGeom prst="rect">
            <a:avLst/>
          </a:prstGeom>
          <a:noFill/>
        </p:spPr>
      </p:pic>
      <p:pic>
        <p:nvPicPr>
          <p:cNvPr id="55300" name="Picture 4" descr="image of climate change এর ছবি ফলাফল"/>
          <p:cNvPicPr>
            <a:picLocks noChangeAspect="1" noChangeArrowheads="1"/>
          </p:cNvPicPr>
          <p:nvPr/>
        </p:nvPicPr>
        <p:blipFill>
          <a:blip r:embed="rId3"/>
          <a:srcRect/>
          <a:stretch>
            <a:fillRect/>
          </a:stretch>
        </p:blipFill>
        <p:spPr bwMode="auto">
          <a:xfrm>
            <a:off x="8458200" y="4572001"/>
            <a:ext cx="5715000" cy="335280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7680" y="1645920"/>
            <a:ext cx="9189720" cy="6035040"/>
          </a:xfrm>
        </p:spPr>
        <p:txBody>
          <a:bodyPr>
            <a:normAutofit/>
          </a:bodyPr>
          <a:lstStyle/>
          <a:p>
            <a:pPr>
              <a:buFont typeface="Wingdings 2" pitchFamily="18" charset="2"/>
              <a:buNone/>
            </a:pPr>
            <a:r>
              <a:rPr lang="en-US" b="1" dirty="0" smtClean="0">
                <a:solidFill>
                  <a:srgbClr val="7030A0"/>
                </a:solidFill>
                <a:latin typeface="Eras Bold ITC" pitchFamily="34" charset="0"/>
              </a:rPr>
              <a:t>Environment</a:t>
            </a:r>
          </a:p>
          <a:p>
            <a:pPr algn="just">
              <a:lnSpc>
                <a:spcPct val="114000"/>
              </a:lnSpc>
              <a:spcBef>
                <a:spcPct val="0"/>
              </a:spcBef>
              <a:buFont typeface="Wingdings" pitchFamily="2" charset="2"/>
              <a:buChar char="q"/>
            </a:pPr>
            <a:r>
              <a:rPr lang="en-US" sz="2600" dirty="0" smtClean="0">
                <a:solidFill>
                  <a:schemeClr val="tx1"/>
                </a:solidFill>
                <a:latin typeface="Eras Bold ITC" pitchFamily="34" charset="0"/>
              </a:rPr>
              <a:t>The term environment has been derived from </a:t>
            </a:r>
            <a:r>
              <a:rPr lang="en-US" sz="2600" dirty="0" err="1" smtClean="0">
                <a:solidFill>
                  <a:schemeClr val="tx1"/>
                </a:solidFill>
                <a:latin typeface="Eras Bold ITC" pitchFamily="34" charset="0"/>
              </a:rPr>
              <a:t>french</a:t>
            </a:r>
            <a:r>
              <a:rPr lang="en-US" sz="2600" dirty="0" smtClean="0">
                <a:solidFill>
                  <a:schemeClr val="tx1"/>
                </a:solidFill>
                <a:latin typeface="Eras Bold ITC" pitchFamily="34" charset="0"/>
              </a:rPr>
              <a:t> word “</a:t>
            </a:r>
            <a:r>
              <a:rPr lang="en-US" sz="2600" dirty="0" err="1" smtClean="0">
                <a:solidFill>
                  <a:schemeClr val="tx1"/>
                </a:solidFill>
                <a:latin typeface="Eras Bold ITC" pitchFamily="34" charset="0"/>
              </a:rPr>
              <a:t>environia</a:t>
            </a:r>
            <a:r>
              <a:rPr lang="en-US" sz="2600" dirty="0" smtClean="0">
                <a:solidFill>
                  <a:schemeClr val="tx1"/>
                </a:solidFill>
                <a:latin typeface="Eras Bold ITC" pitchFamily="34" charset="0"/>
              </a:rPr>
              <a:t>” means to surround. It refers to both </a:t>
            </a:r>
            <a:r>
              <a:rPr lang="en-US" sz="2600" dirty="0" err="1" smtClean="0">
                <a:solidFill>
                  <a:schemeClr val="tx1"/>
                </a:solidFill>
                <a:latin typeface="Eras Bold ITC" pitchFamily="34" charset="0"/>
              </a:rPr>
              <a:t>abiotic</a:t>
            </a:r>
            <a:r>
              <a:rPr lang="en-US" sz="2600" dirty="0" smtClean="0">
                <a:solidFill>
                  <a:schemeClr val="tx1"/>
                </a:solidFill>
                <a:latin typeface="Eras Bold ITC" pitchFamily="34" charset="0"/>
              </a:rPr>
              <a:t> (physical or non-living) and biotic (living) environment.</a:t>
            </a:r>
          </a:p>
          <a:p>
            <a:pPr algn="just">
              <a:lnSpc>
                <a:spcPct val="114000"/>
              </a:lnSpc>
              <a:spcBef>
                <a:spcPct val="0"/>
              </a:spcBef>
              <a:buFont typeface="Wingdings" pitchFamily="2" charset="2"/>
              <a:buChar char="q"/>
            </a:pPr>
            <a:endParaRPr lang="en-US" sz="2600" dirty="0" smtClean="0">
              <a:solidFill>
                <a:schemeClr val="tx1"/>
              </a:solidFill>
              <a:latin typeface="Eras Bold ITC" pitchFamily="34" charset="0"/>
            </a:endParaRPr>
          </a:p>
          <a:p>
            <a:pPr algn="just">
              <a:lnSpc>
                <a:spcPct val="114000"/>
              </a:lnSpc>
              <a:spcBef>
                <a:spcPct val="0"/>
              </a:spcBef>
              <a:buFont typeface="Wingdings" pitchFamily="2" charset="2"/>
              <a:buChar char="q"/>
            </a:pPr>
            <a:r>
              <a:rPr lang="en-US" sz="2600" dirty="0" smtClean="0">
                <a:solidFill>
                  <a:schemeClr val="tx1"/>
                </a:solidFill>
                <a:latin typeface="Eras Bold ITC" pitchFamily="34" charset="0"/>
              </a:rPr>
              <a:t> Environment is surrounding atmosphere or condition for existence. It is an essential natural process or an outcome of occurrence. </a:t>
            </a:r>
            <a:endParaRPr lang="en-US" sz="2600" b="1" dirty="0" smtClean="0">
              <a:solidFill>
                <a:schemeClr val="tx1"/>
              </a:solidFill>
              <a:latin typeface="Eras Bold ITC" pitchFamily="34" charset="0"/>
            </a:endParaRPr>
          </a:p>
          <a:p>
            <a:endParaRPr lang="en-US" dirty="0" smtClean="0"/>
          </a:p>
        </p:txBody>
      </p:sp>
      <p:pic>
        <p:nvPicPr>
          <p:cNvPr id="6" name="Content Placeholder 5" descr="b1851028d4ef30b5092f07355bd9a051.jpg"/>
          <p:cNvPicPr>
            <a:picLocks noGrp="1" noChangeAspect="1"/>
          </p:cNvPicPr>
          <p:nvPr>
            <p:ph sz="half" idx="2"/>
          </p:nvPr>
        </p:nvPicPr>
        <p:blipFill>
          <a:blip r:embed="rId2"/>
          <a:stretch>
            <a:fillRect/>
          </a:stretch>
        </p:blipFill>
        <p:spPr>
          <a:xfrm>
            <a:off x="10058400" y="4191000"/>
            <a:ext cx="4292350" cy="2133600"/>
          </a:xfrm>
          <a:effectLst>
            <a:softEdge rad="112500"/>
          </a:effectLst>
        </p:spPr>
      </p:pic>
      <p:pic>
        <p:nvPicPr>
          <p:cNvPr id="2" name="Picture 1"/>
          <p:cNvPicPr>
            <a:picLocks noChangeAspect="1"/>
          </p:cNvPicPr>
          <p:nvPr/>
        </p:nvPicPr>
        <p:blipFill>
          <a:blip r:embed="rId3"/>
          <a:srcRect/>
          <a:stretch>
            <a:fillRect/>
          </a:stretch>
        </p:blipFill>
        <p:spPr bwMode="auto">
          <a:xfrm>
            <a:off x="10134600" y="1676400"/>
            <a:ext cx="4141808" cy="2138580"/>
          </a:xfrm>
          <a:prstGeom prst="rect">
            <a:avLst/>
          </a:prstGeom>
          <a:noFill/>
          <a:ln w="9525">
            <a:noFill/>
            <a:miter lim="800000"/>
            <a:headEnd/>
            <a:tailEnd/>
          </a:ln>
        </p:spPr>
      </p:pic>
      <p:sp>
        <p:nvSpPr>
          <p:cNvPr id="7" name="Rectangle 6"/>
          <p:cNvSpPr/>
          <p:nvPr/>
        </p:nvSpPr>
        <p:spPr>
          <a:xfrm>
            <a:off x="685800" y="381000"/>
            <a:ext cx="137160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0"/>
              </a:spcBef>
              <a:spcAft>
                <a:spcPts val="0"/>
              </a:spcAft>
              <a:defRPr/>
            </a:pPr>
            <a:r>
              <a:rPr lang="en-US" sz="4000" b="1" dirty="0" smtClean="0">
                <a:solidFill>
                  <a:srgbClr val="7030A0"/>
                </a:solidFill>
                <a:latin typeface="Eras Bold ITC" pitchFamily="34" charset="0"/>
              </a:rPr>
              <a:t>Conceptual Analysis</a:t>
            </a:r>
            <a:endParaRPr lang="en-US" sz="4000" dirty="0">
              <a:solidFill>
                <a:srgbClr val="7030A0"/>
              </a:solidFill>
              <a:latin typeface="Eras Bold ITC" pitchFamily="34" charset="0"/>
            </a:endParaRP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533400"/>
            <a:ext cx="13258800" cy="609600"/>
          </a:xfrm>
        </p:spPr>
        <p:txBody>
          <a:bodyPr>
            <a:noAutofit/>
          </a:bodyPr>
          <a:lstStyle/>
          <a:p>
            <a:pPr marL="0" indent="0" algn="just">
              <a:lnSpc>
                <a:spcPct val="80000"/>
              </a:lnSpc>
              <a:buNone/>
            </a:pPr>
            <a:r>
              <a:rPr lang="en-US" b="1" dirty="0" smtClean="0">
                <a:solidFill>
                  <a:srgbClr val="9900CC"/>
                </a:solidFill>
                <a:latin typeface="Eras Bold ITC" pitchFamily="34" charset="0"/>
              </a:rPr>
              <a:t>Climate Change and its Impact on Bangladesh-1</a:t>
            </a:r>
          </a:p>
        </p:txBody>
      </p:sp>
      <p:sp>
        <p:nvSpPr>
          <p:cNvPr id="10" name="Rectangle 9"/>
          <p:cNvSpPr/>
          <p:nvPr/>
        </p:nvSpPr>
        <p:spPr>
          <a:xfrm>
            <a:off x="990600" y="1295400"/>
            <a:ext cx="13106400" cy="6678751"/>
          </a:xfrm>
          <a:prstGeom prst="rect">
            <a:avLst/>
          </a:prstGeom>
        </p:spPr>
        <p:txBody>
          <a:bodyPr wrap="square">
            <a:spAutoFit/>
          </a:bodyPr>
          <a:lstStyle/>
          <a:p>
            <a:pPr algn="just"/>
            <a:r>
              <a:rPr lang="en-US" sz="3000" dirty="0" smtClean="0">
                <a:latin typeface="Eras Demi ITC" pitchFamily="34" charset="0"/>
              </a:rPr>
              <a:t>Unless action is taken now to limit carbon release in the atmosphere, South Asia would suffer more droughts and floods, rising sea levels and declines in food production.</a:t>
            </a:r>
            <a:r>
              <a:rPr lang="en-US" sz="3200" dirty="0" smtClean="0">
                <a:latin typeface="Eras Demi ITC" pitchFamily="34" charset="0"/>
              </a:rPr>
              <a:t> IPCC findings also states that a </a:t>
            </a:r>
            <a:r>
              <a:rPr lang="en-US" sz="3200" dirty="0" smtClean="0">
                <a:solidFill>
                  <a:srgbClr val="FF0000"/>
                </a:solidFill>
                <a:latin typeface="Eras Demi ITC" pitchFamily="34" charset="0"/>
              </a:rPr>
              <a:t>45 cm sea-level rise will inundate almost 10.9% of the territory of Bangladesh and will displace 5.5 million population of coastal regions.</a:t>
            </a:r>
            <a:r>
              <a:rPr lang="en-US" sz="3000" dirty="0" smtClean="0">
                <a:latin typeface="Eras Demi ITC" pitchFamily="34" charset="0"/>
              </a:rPr>
              <a:t> </a:t>
            </a:r>
            <a:r>
              <a:rPr lang="en-US" sz="3000" b="1" dirty="0" smtClean="0">
                <a:solidFill>
                  <a:srgbClr val="9900CC"/>
                </a:solidFill>
                <a:latin typeface="Eras Demi ITC" pitchFamily="34" charset="0"/>
              </a:rPr>
              <a:t>In Bangladesh, 40% of productive land is projected to be lost in the southern region of Bangladesh for a 65cm sea level rise by the 2080s</a:t>
            </a:r>
            <a:r>
              <a:rPr lang="en-US" sz="3000" dirty="0" smtClean="0">
                <a:solidFill>
                  <a:srgbClr val="9900CC"/>
                </a:solidFill>
                <a:latin typeface="Eras Demi ITC" pitchFamily="34" charset="0"/>
              </a:rPr>
              <a:t>. </a:t>
            </a:r>
          </a:p>
          <a:p>
            <a:pPr algn="just"/>
            <a:endParaRPr lang="en-US" sz="3000" dirty="0" smtClean="0">
              <a:solidFill>
                <a:srgbClr val="9900CC"/>
              </a:solidFill>
              <a:latin typeface="Eras Demi ITC" pitchFamily="34" charset="0"/>
            </a:endParaRPr>
          </a:p>
          <a:p>
            <a:pPr algn="just"/>
            <a:r>
              <a:rPr lang="en-US" sz="3000" dirty="0" smtClean="0">
                <a:latin typeface="Eras Demi ITC" pitchFamily="34" charset="0"/>
              </a:rPr>
              <a:t>Flood areas could increase by as much as 29% for an increase of 2.5°C in Bangladesh. With the rise of sea-level up to one meter only, </a:t>
            </a:r>
            <a:r>
              <a:rPr lang="en-US" sz="3000" dirty="0" smtClean="0">
                <a:solidFill>
                  <a:srgbClr val="FF0000"/>
                </a:solidFill>
                <a:latin typeface="Eras Demi ITC" pitchFamily="34" charset="0"/>
              </a:rPr>
              <a:t>Bangladesh could lose up to 15% of its land area under the sea water and around 30 million people living in the coastal areas of Bangladesh could become Refugees because of Climate Change impacts. </a:t>
            </a:r>
            <a:endParaRPr lang="en-US" sz="3000" dirty="0">
              <a:solidFill>
                <a:srgbClr val="FF0000"/>
              </a:solidFill>
              <a:latin typeface="Eras Demi ITC" pitchFamily="34" charset="0"/>
            </a:endParaRPr>
          </a:p>
        </p:txBody>
      </p:sp>
    </p:spTree>
  </p:cSld>
  <p:clrMapOvr>
    <a:masterClrMapping/>
  </p:clrMapOvr>
  <p:transition>
    <p:wheel spokes="3"/>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609600"/>
            <a:ext cx="13258800" cy="5334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Bold ITC" pitchFamily="34" charset="0"/>
              </a:rPr>
              <a:t>Climate Change and its Impact on Bangladesh-2</a:t>
            </a:r>
          </a:p>
        </p:txBody>
      </p:sp>
      <p:sp>
        <p:nvSpPr>
          <p:cNvPr id="10" name="Rectangle 9"/>
          <p:cNvSpPr/>
          <p:nvPr/>
        </p:nvSpPr>
        <p:spPr>
          <a:xfrm>
            <a:off x="990600" y="1447800"/>
            <a:ext cx="12954000" cy="9279463"/>
          </a:xfrm>
          <a:prstGeom prst="rect">
            <a:avLst/>
          </a:prstGeom>
        </p:spPr>
        <p:txBody>
          <a:bodyPr wrap="square">
            <a:spAutoFit/>
          </a:bodyPr>
          <a:lstStyle/>
          <a:p>
            <a:pPr algn="just"/>
            <a:r>
              <a:rPr lang="en-US" sz="3100" dirty="0" smtClean="0">
                <a:latin typeface="Eras Demi ITC" pitchFamily="34" charset="0"/>
              </a:rPr>
              <a:t>In Bangladesh, climate change will affect many sectors, including </a:t>
            </a:r>
            <a:r>
              <a:rPr lang="en-US" sz="3100" b="1" dirty="0" smtClean="0">
                <a:solidFill>
                  <a:srgbClr val="9900CC"/>
                </a:solidFill>
                <a:latin typeface="Eras Demi ITC" pitchFamily="34" charset="0"/>
              </a:rPr>
              <a:t>water resources (surface and ground water), agriculture and food security, ecosystems and biodiversity, human health and coastal zones. Many environmental and developmental problems </a:t>
            </a:r>
            <a:r>
              <a:rPr lang="en-US" sz="3100" dirty="0" smtClean="0">
                <a:latin typeface="Eras Demi ITC" pitchFamily="34" charset="0"/>
              </a:rPr>
              <a:t>will be worsened by climate change. Predicted rainfall increases, particularly during the summer monsoon, could increase flood prone areas in Bangladesh. </a:t>
            </a:r>
          </a:p>
          <a:p>
            <a:pPr algn="just"/>
            <a:endParaRPr lang="en-US" sz="3100" dirty="0" smtClean="0">
              <a:latin typeface="Eras Demi ITC" pitchFamily="34" charset="0"/>
            </a:endParaRPr>
          </a:p>
          <a:p>
            <a:pPr algn="just"/>
            <a:r>
              <a:rPr lang="en-US" sz="2800" dirty="0" smtClean="0">
                <a:latin typeface="Eras Demi ITC" pitchFamily="34" charset="0"/>
              </a:rPr>
              <a:t>These and the many other adverse effects of climate change will have profound </a:t>
            </a:r>
            <a:r>
              <a:rPr lang="en-US" sz="2800" b="1" dirty="0" smtClean="0">
                <a:solidFill>
                  <a:srgbClr val="FF0000"/>
                </a:solidFill>
                <a:latin typeface="Eras Demi ITC" pitchFamily="34" charset="0"/>
              </a:rPr>
              <a:t>repercussions for the economy and development of the country</a:t>
            </a:r>
            <a:r>
              <a:rPr lang="en-US" sz="2800" b="1" dirty="0" smtClean="0">
                <a:solidFill>
                  <a:srgbClr val="9900CC"/>
                </a:solidFill>
                <a:latin typeface="Eras Demi ITC" pitchFamily="34" charset="0"/>
              </a:rPr>
              <a:t>. </a:t>
            </a:r>
            <a:r>
              <a:rPr lang="en-US" sz="2800" dirty="0" smtClean="0">
                <a:latin typeface="Eras Demi ITC" pitchFamily="34" charset="0"/>
              </a:rPr>
              <a:t>It is predicted that climate change could have devastating impact on agriculture which is a key economic driver in Bangladesh, </a:t>
            </a:r>
            <a:r>
              <a:rPr lang="en-US" sz="2800" b="1" dirty="0" smtClean="0">
                <a:solidFill>
                  <a:srgbClr val="9900CC"/>
                </a:solidFill>
                <a:latin typeface="Eras Demi ITC" pitchFamily="34" charset="0"/>
              </a:rPr>
              <a:t>accounting for nearly 20 percent of the GDP and 65 percent of the labor force.</a:t>
            </a:r>
          </a:p>
          <a:p>
            <a:pPr algn="just"/>
            <a:endParaRPr lang="en-US" sz="3100" dirty="0" smtClean="0">
              <a:latin typeface="Eras Demi ITC" pitchFamily="34" charset="0"/>
            </a:endParaRPr>
          </a:p>
          <a:p>
            <a:pPr algn="just"/>
            <a:endParaRPr lang="en-US" sz="3000" dirty="0" smtClean="0">
              <a:latin typeface="Eras Demi ITC" pitchFamily="34" charset="0"/>
            </a:endParaRPr>
          </a:p>
          <a:p>
            <a:pPr algn="just"/>
            <a:endParaRPr lang="en-US" sz="3000" dirty="0" smtClean="0">
              <a:latin typeface="Eras Demi ITC" pitchFamily="34" charset="0"/>
            </a:endParaRPr>
          </a:p>
          <a:p>
            <a:pPr algn="just"/>
            <a:endParaRPr lang="en-US" sz="3000" dirty="0" smtClean="0">
              <a:solidFill>
                <a:srgbClr val="9900CC"/>
              </a:solidFill>
              <a:latin typeface="Eras Demi ITC" pitchFamily="34" charset="0"/>
            </a:endParaRPr>
          </a:p>
          <a:p>
            <a:pPr algn="just"/>
            <a:endParaRPr lang="en-US" sz="3000" dirty="0" smtClean="0">
              <a:latin typeface="Eras Demi ITC" pitchFamily="34" charset="0"/>
            </a:endParaRPr>
          </a:p>
          <a:p>
            <a:pPr algn="just"/>
            <a:endParaRPr lang="en-US" sz="3000" b="1" dirty="0" smtClean="0">
              <a:solidFill>
                <a:srgbClr val="9900CC"/>
              </a:solidFill>
              <a:latin typeface="Eras Demi ITC" pitchFamily="34" charset="0"/>
            </a:endParaRPr>
          </a:p>
          <a:p>
            <a:pPr algn="just"/>
            <a:endParaRPr lang="en-US" sz="2800" b="1" dirty="0" smtClean="0">
              <a:latin typeface="Eras Demi ITC" pitchFamily="34" charset="0"/>
            </a:endParaRPr>
          </a:p>
        </p:txBody>
      </p:sp>
    </p:spTree>
  </p:cSld>
  <p:clrMapOvr>
    <a:masterClrMapping/>
  </p:clrMapOvr>
  <p:transition>
    <p:wheel spokes="3"/>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609600"/>
            <a:ext cx="13258800" cy="5334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Bold ITC" pitchFamily="34" charset="0"/>
              </a:rPr>
              <a:t>Climate Change and its Impact on Bangladesh-3</a:t>
            </a:r>
          </a:p>
        </p:txBody>
      </p:sp>
      <p:sp>
        <p:nvSpPr>
          <p:cNvPr id="10" name="Rectangle 9"/>
          <p:cNvSpPr/>
          <p:nvPr/>
        </p:nvSpPr>
        <p:spPr>
          <a:xfrm>
            <a:off x="990600" y="1600200"/>
            <a:ext cx="12954000" cy="7786747"/>
          </a:xfrm>
          <a:prstGeom prst="rect">
            <a:avLst/>
          </a:prstGeom>
        </p:spPr>
        <p:txBody>
          <a:bodyPr wrap="square">
            <a:spAutoFit/>
          </a:bodyPr>
          <a:lstStyle/>
          <a:p>
            <a:pPr algn="just"/>
            <a:r>
              <a:rPr lang="en-US" sz="3200" b="1" dirty="0" smtClean="0">
                <a:solidFill>
                  <a:srgbClr val="FF0000"/>
                </a:solidFill>
                <a:latin typeface="Eras Demi ITC" pitchFamily="34" charset="0"/>
              </a:rPr>
              <a:t>Rising sea levels </a:t>
            </a:r>
            <a:r>
              <a:rPr lang="en-US" sz="3200" dirty="0" smtClean="0">
                <a:latin typeface="Eras Demi ITC" pitchFamily="34" charset="0"/>
              </a:rPr>
              <a:t>will gradually </a:t>
            </a:r>
            <a:r>
              <a:rPr lang="en-US" sz="3200" b="1" dirty="0" smtClean="0">
                <a:solidFill>
                  <a:srgbClr val="9900CC"/>
                </a:solidFill>
                <a:latin typeface="Eras Demi ITC" pitchFamily="34" charset="0"/>
              </a:rPr>
              <a:t>inundate Bangladesh’s coast and river erosion will destroy land and homes, </a:t>
            </a:r>
            <a:r>
              <a:rPr lang="en-US" sz="3200" dirty="0" smtClean="0">
                <a:solidFill>
                  <a:srgbClr val="9900CC"/>
                </a:solidFill>
                <a:latin typeface="Eras Demi ITC" pitchFamily="34" charset="0"/>
              </a:rPr>
              <a:t>property and livelihoods.</a:t>
            </a:r>
            <a:r>
              <a:rPr lang="en-US" sz="3200" b="1" dirty="0" smtClean="0">
                <a:solidFill>
                  <a:srgbClr val="3399FF"/>
                </a:solidFill>
                <a:latin typeface="Eras Demi ITC" pitchFamily="34" charset="0"/>
              </a:rPr>
              <a:t> It is estimated that rising sea levels alone will displace 18 million Bangladeshis within the next 40 years.</a:t>
            </a:r>
            <a:r>
              <a:rPr lang="en-US" sz="3200" dirty="0" smtClean="0">
                <a:solidFill>
                  <a:srgbClr val="3399FF"/>
                </a:solidFill>
                <a:latin typeface="Eras Demi ITC" pitchFamily="34" charset="0"/>
              </a:rPr>
              <a:t> </a:t>
            </a:r>
          </a:p>
          <a:p>
            <a:pPr algn="just"/>
            <a:endParaRPr lang="en-US" sz="3200" dirty="0" smtClean="0">
              <a:solidFill>
                <a:srgbClr val="3399FF"/>
              </a:solidFill>
              <a:latin typeface="Eras Demi ITC" pitchFamily="34" charset="0"/>
            </a:endParaRPr>
          </a:p>
          <a:p>
            <a:pPr algn="just"/>
            <a:r>
              <a:rPr lang="en-US" sz="3200" dirty="0" smtClean="0">
                <a:latin typeface="Eras Demi ITC" pitchFamily="34" charset="0"/>
              </a:rPr>
              <a:t>Bangladeshis have already started to move away from the lowest-lying villages in the river deltas of the Bay of Bengal; </a:t>
            </a:r>
            <a:r>
              <a:rPr lang="en-US" sz="3200" b="1" dirty="0" smtClean="0">
                <a:solidFill>
                  <a:srgbClr val="9900CC"/>
                </a:solidFill>
                <a:latin typeface="Eras Demi ITC" pitchFamily="34" charset="0"/>
              </a:rPr>
              <a:t>1.5 million of the five million slum inhabitants in Dhaka, moved from villages near the Bay of Bengal.</a:t>
            </a:r>
            <a:r>
              <a:rPr lang="en-US" sz="3200" dirty="0" smtClean="0">
                <a:latin typeface="Eras Demi ITC" pitchFamily="34" charset="0"/>
              </a:rPr>
              <a:t> Most migrants end up in urban slums, particularly in Dhaka and this constant influx of people is </a:t>
            </a:r>
            <a:r>
              <a:rPr lang="en-US" sz="3200" b="1" dirty="0" smtClean="0">
                <a:solidFill>
                  <a:srgbClr val="FF0000"/>
                </a:solidFill>
                <a:latin typeface="Eras Demi ITC" pitchFamily="34" charset="0"/>
              </a:rPr>
              <a:t>contributing to rising crime and insecurit</a:t>
            </a:r>
            <a:r>
              <a:rPr lang="en-US" sz="3200" dirty="0" smtClean="0">
                <a:latin typeface="Eras Demi ITC" pitchFamily="34" charset="0"/>
              </a:rPr>
              <a:t>y in these areas.</a:t>
            </a:r>
          </a:p>
          <a:p>
            <a:pPr algn="just"/>
            <a:endParaRPr lang="en-US" sz="3000" dirty="0" smtClean="0">
              <a:latin typeface="Eras Demi ITC" pitchFamily="34" charset="0"/>
            </a:endParaRPr>
          </a:p>
          <a:p>
            <a:pPr algn="just"/>
            <a:endParaRPr lang="en-US" sz="3000" dirty="0" smtClean="0">
              <a:solidFill>
                <a:srgbClr val="9900CC"/>
              </a:solidFill>
              <a:latin typeface="Eras Demi ITC" pitchFamily="34" charset="0"/>
            </a:endParaRPr>
          </a:p>
          <a:p>
            <a:pPr algn="just"/>
            <a:endParaRPr lang="en-US" sz="3000" dirty="0" smtClean="0">
              <a:latin typeface="Eras Demi ITC" pitchFamily="34" charset="0"/>
            </a:endParaRPr>
          </a:p>
          <a:p>
            <a:pPr algn="just"/>
            <a:endParaRPr lang="en-US" sz="3000" b="1" dirty="0" smtClean="0">
              <a:solidFill>
                <a:srgbClr val="9900CC"/>
              </a:solidFill>
              <a:latin typeface="Eras Demi ITC" pitchFamily="34" charset="0"/>
            </a:endParaRPr>
          </a:p>
          <a:p>
            <a:pPr algn="just"/>
            <a:endParaRPr lang="en-US" sz="2800" b="1" dirty="0" smtClean="0">
              <a:latin typeface="Eras Demi ITC" pitchFamily="34" charset="0"/>
            </a:endParaRPr>
          </a:p>
        </p:txBody>
      </p:sp>
    </p:spTree>
  </p:cSld>
  <p:clrMapOvr>
    <a:masterClrMapping/>
  </p:clrMapOvr>
  <p:transition>
    <p:wheel spokes="3"/>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609600"/>
            <a:ext cx="13258800" cy="5334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Bold ITC" pitchFamily="34" charset="0"/>
              </a:rPr>
              <a:t>Climate Change and its Impact on Bangladesh-4</a:t>
            </a:r>
          </a:p>
        </p:txBody>
      </p:sp>
      <p:sp>
        <p:nvSpPr>
          <p:cNvPr id="10" name="Rectangle 9"/>
          <p:cNvSpPr/>
          <p:nvPr/>
        </p:nvSpPr>
        <p:spPr>
          <a:xfrm>
            <a:off x="990600" y="1600200"/>
            <a:ext cx="7467600" cy="6494085"/>
          </a:xfrm>
          <a:prstGeom prst="rect">
            <a:avLst/>
          </a:prstGeom>
        </p:spPr>
        <p:txBody>
          <a:bodyPr wrap="square">
            <a:spAutoFit/>
          </a:bodyPr>
          <a:lstStyle/>
          <a:p>
            <a:pPr algn="just"/>
            <a:r>
              <a:rPr lang="en-US" sz="3200" dirty="0" smtClean="0">
                <a:latin typeface="Eras Demi ITC" pitchFamily="34" charset="0"/>
              </a:rPr>
              <a:t>The </a:t>
            </a:r>
            <a:r>
              <a:rPr lang="en-US" sz="3200" b="1" dirty="0" smtClean="0">
                <a:solidFill>
                  <a:srgbClr val="FF0000"/>
                </a:solidFill>
                <a:latin typeface="Eras Demi ITC" pitchFamily="34" charset="0"/>
              </a:rPr>
              <a:t>regular and severe natural hazards </a:t>
            </a:r>
            <a:r>
              <a:rPr lang="en-US" sz="3200" dirty="0" smtClean="0">
                <a:latin typeface="Eras Demi ITC" pitchFamily="34" charset="0"/>
              </a:rPr>
              <a:t>already batter the country like </a:t>
            </a:r>
            <a:r>
              <a:rPr lang="en-US" sz="3200" dirty="0" smtClean="0">
                <a:solidFill>
                  <a:srgbClr val="002060"/>
                </a:solidFill>
                <a:latin typeface="Eras Demi ITC" pitchFamily="34" charset="0"/>
              </a:rPr>
              <a:t>tropical cyclones, river erosion, flood, landslides and drought </a:t>
            </a:r>
            <a:r>
              <a:rPr lang="en-US" sz="3200" dirty="0" smtClean="0">
                <a:latin typeface="Eras Demi ITC" pitchFamily="34" charset="0"/>
              </a:rPr>
              <a:t>to increase in intensity and frequency as a result of climate change. </a:t>
            </a:r>
          </a:p>
          <a:p>
            <a:pPr algn="just"/>
            <a:endParaRPr lang="en-US" sz="3200" dirty="0" smtClean="0">
              <a:solidFill>
                <a:srgbClr val="9900CC"/>
              </a:solidFill>
              <a:latin typeface="Eras Demi ITC" pitchFamily="34" charset="0"/>
            </a:endParaRPr>
          </a:p>
          <a:p>
            <a:pPr algn="just"/>
            <a:r>
              <a:rPr lang="en-US" sz="3200" dirty="0" smtClean="0">
                <a:solidFill>
                  <a:srgbClr val="9900CC"/>
                </a:solidFill>
                <a:latin typeface="Eras Demi ITC" pitchFamily="34" charset="0"/>
              </a:rPr>
              <a:t>About 20 million people </a:t>
            </a:r>
            <a:r>
              <a:rPr lang="en-US" sz="3200" dirty="0" smtClean="0">
                <a:latin typeface="Eras Demi ITC" pitchFamily="34" charset="0"/>
              </a:rPr>
              <a:t>in the coastal areas of Bangladesh are already affected by </a:t>
            </a:r>
            <a:r>
              <a:rPr lang="en-US" sz="3200" b="1" dirty="0" smtClean="0">
                <a:solidFill>
                  <a:srgbClr val="FF0000"/>
                </a:solidFill>
                <a:latin typeface="Eras Demi ITC" pitchFamily="34" charset="0"/>
              </a:rPr>
              <a:t>salinity in drinking water and Salinity intrusion </a:t>
            </a:r>
            <a:r>
              <a:rPr lang="en-US" sz="3200" dirty="0" smtClean="0">
                <a:latin typeface="Eras Demi ITC" pitchFamily="34" charset="0"/>
              </a:rPr>
              <a:t>into the country side reached 100km and degrades land resources</a:t>
            </a:r>
            <a:endParaRPr lang="en-US" sz="3200" dirty="0"/>
          </a:p>
        </p:txBody>
      </p:sp>
      <p:sp>
        <p:nvSpPr>
          <p:cNvPr id="58370" name="AutoShape 2"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2" name="AutoShape 4"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8373" name="Picture 5" descr="C:\Users\user\Desktop\download.jpg"/>
          <p:cNvPicPr>
            <a:picLocks noChangeAspect="1" noChangeArrowheads="1"/>
          </p:cNvPicPr>
          <p:nvPr/>
        </p:nvPicPr>
        <p:blipFill>
          <a:blip r:embed="rId2"/>
          <a:srcRect/>
          <a:stretch>
            <a:fillRect/>
          </a:stretch>
        </p:blipFill>
        <p:spPr bwMode="auto">
          <a:xfrm>
            <a:off x="8763000" y="1828800"/>
            <a:ext cx="5442857" cy="3048000"/>
          </a:xfrm>
          <a:prstGeom prst="rect">
            <a:avLst/>
          </a:prstGeom>
          <a:noFill/>
        </p:spPr>
      </p:pic>
      <p:pic>
        <p:nvPicPr>
          <p:cNvPr id="58375" name="Picture 7" descr="climate change in bangladesh এর ছবি ফলাফল"/>
          <p:cNvPicPr>
            <a:picLocks noChangeAspect="1" noChangeArrowheads="1"/>
          </p:cNvPicPr>
          <p:nvPr/>
        </p:nvPicPr>
        <p:blipFill>
          <a:blip r:embed="rId3"/>
          <a:srcRect/>
          <a:stretch>
            <a:fillRect/>
          </a:stretch>
        </p:blipFill>
        <p:spPr bwMode="auto">
          <a:xfrm>
            <a:off x="8839200" y="5029200"/>
            <a:ext cx="5334000" cy="2991752"/>
          </a:xfrm>
          <a:prstGeom prst="rect">
            <a:avLst/>
          </a:prstGeom>
          <a:noFill/>
        </p:spPr>
      </p:pic>
    </p:spTree>
  </p:cSld>
  <p:clrMapOvr>
    <a:masterClrMapping/>
  </p:clrMapOvr>
  <p:transition>
    <p:wheel spokes="3"/>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609600"/>
            <a:ext cx="13258800" cy="5334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Demi ITC" pitchFamily="34" charset="0"/>
              </a:rPr>
              <a:t>Mitigation and Adaptation</a:t>
            </a:r>
          </a:p>
        </p:txBody>
      </p:sp>
      <p:sp>
        <p:nvSpPr>
          <p:cNvPr id="58370" name="AutoShape 2"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2" name="AutoShape 4"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609600" y="1600201"/>
            <a:ext cx="13563600" cy="5016758"/>
          </a:xfrm>
          <a:prstGeom prst="rect">
            <a:avLst/>
          </a:prstGeom>
        </p:spPr>
        <p:txBody>
          <a:bodyPr wrap="square">
            <a:spAutoFit/>
          </a:bodyPr>
          <a:lstStyle/>
          <a:p>
            <a:pPr marL="514350" indent="-514350">
              <a:buAutoNum type="arabicPeriod"/>
            </a:pPr>
            <a:r>
              <a:rPr lang="en-US" sz="3200" dirty="0" smtClean="0">
                <a:latin typeface="Eras Demi ITC" pitchFamily="34" charset="0"/>
              </a:rPr>
              <a:t>Bangladesh has established the Bangladesh Climate Change Trust Fund (BCCTF) and the Bangladesh Climate Change Resilience Fund (BCCRF)</a:t>
            </a:r>
          </a:p>
          <a:p>
            <a:pPr marL="514350" indent="-514350">
              <a:buAutoNum type="arabicPeriod"/>
            </a:pPr>
            <a:r>
              <a:rPr lang="en-US" sz="3200" dirty="0" smtClean="0">
                <a:latin typeface="Eras Demi ITC" pitchFamily="34" charset="0"/>
              </a:rPr>
              <a:t>'National Action Plan on Adaptation' (NAPA) of 2005, and the 'Bangladesh Climate Change Strategy and Action Plan' (BCCSAP) of 2009. In an effort to be a ’Middle Income Country’ by 2021,</a:t>
            </a:r>
          </a:p>
          <a:p>
            <a:pPr marL="514350" indent="-514350">
              <a:buAutoNum type="arabicPeriod"/>
            </a:pPr>
            <a:r>
              <a:rPr lang="en-US" sz="3200" dirty="0" smtClean="0">
                <a:latin typeface="Eras Demi ITC" pitchFamily="34" charset="0"/>
              </a:rPr>
              <a:t>The Copenhagen Accord (COP 15) pledges $100 million of public and private finance by 2020.</a:t>
            </a:r>
          </a:p>
          <a:p>
            <a:pPr marL="514350" indent="-514350">
              <a:buAutoNum type="arabicPeriod"/>
            </a:pPr>
            <a:r>
              <a:rPr lang="en-US" sz="3200" dirty="0" smtClean="0">
                <a:latin typeface="Eras Demi ITC" pitchFamily="34" charset="0"/>
              </a:rPr>
              <a:t>Maintaining SDG goals by focusing on </a:t>
            </a:r>
            <a:r>
              <a:rPr lang="en-US" sz="3200" smtClean="0">
                <a:latin typeface="Eras Demi ITC" pitchFamily="34" charset="0"/>
              </a:rPr>
              <a:t>environmental protection </a:t>
            </a:r>
            <a:r>
              <a:rPr lang="en-US" sz="3200" dirty="0" smtClean="0">
                <a:latin typeface="Eras Demi ITC" pitchFamily="34" charset="0"/>
              </a:rPr>
              <a:t>(2016-30)</a:t>
            </a:r>
            <a:endParaRPr lang="en-US" sz="3200" dirty="0">
              <a:latin typeface="Eras Demi ITC" pitchFamily="34" charset="0"/>
            </a:endParaRPr>
          </a:p>
        </p:txBody>
      </p:sp>
    </p:spTree>
  </p:cSld>
  <p:clrMapOvr>
    <a:masterClrMapping/>
  </p:clrMapOvr>
  <p:transition>
    <p:wheel spokes="3"/>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609600"/>
            <a:ext cx="13258800" cy="5334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Bold ITC" pitchFamily="34" charset="0"/>
              </a:rPr>
              <a:t>Climate induce Challenges</a:t>
            </a:r>
          </a:p>
        </p:txBody>
      </p:sp>
      <p:sp>
        <p:nvSpPr>
          <p:cNvPr id="10" name="Rectangle 9"/>
          <p:cNvSpPr/>
          <p:nvPr/>
        </p:nvSpPr>
        <p:spPr>
          <a:xfrm>
            <a:off x="762000" y="1600200"/>
            <a:ext cx="13563600" cy="5047536"/>
          </a:xfrm>
          <a:prstGeom prst="rect">
            <a:avLst/>
          </a:prstGeom>
        </p:spPr>
        <p:txBody>
          <a:bodyPr wrap="square">
            <a:spAutoFit/>
          </a:bodyPr>
          <a:lstStyle/>
          <a:p>
            <a:pPr>
              <a:buFont typeface="Wingdings" pitchFamily="2" charset="2"/>
              <a:buChar char="q"/>
            </a:pPr>
            <a:r>
              <a:rPr lang="en-GB" sz="2900" dirty="0" smtClean="0">
                <a:solidFill>
                  <a:srgbClr val="002060"/>
                </a:solidFill>
                <a:latin typeface="Eras Bold ITC" pitchFamily="34" charset="0"/>
              </a:rPr>
              <a:t>Country’s large food security–limits of rice cultivation</a:t>
            </a:r>
          </a:p>
          <a:p>
            <a:pPr>
              <a:buFont typeface="Wingdings" pitchFamily="2" charset="2"/>
              <a:buChar char="q"/>
            </a:pPr>
            <a:r>
              <a:rPr lang="en-GB" sz="2900" dirty="0" smtClean="0">
                <a:solidFill>
                  <a:srgbClr val="002060"/>
                </a:solidFill>
                <a:latin typeface="Eras Bold ITC" pitchFamily="34" charset="0"/>
              </a:rPr>
              <a:t>Arsenic contamination poses major threat to health</a:t>
            </a:r>
          </a:p>
          <a:p>
            <a:pPr>
              <a:buFont typeface="Wingdings" pitchFamily="2" charset="2"/>
              <a:buChar char="q"/>
            </a:pPr>
            <a:r>
              <a:rPr lang="en-GB" sz="2900" dirty="0" smtClean="0">
                <a:solidFill>
                  <a:srgbClr val="002060"/>
                </a:solidFill>
                <a:latin typeface="Eras Bold ITC" pitchFamily="34" charset="0"/>
              </a:rPr>
              <a:t>Two dimensional problem during dry season: Salinity and drought</a:t>
            </a:r>
          </a:p>
          <a:p>
            <a:pPr>
              <a:buFont typeface="Wingdings" pitchFamily="2" charset="2"/>
              <a:buChar char="q"/>
            </a:pPr>
            <a:r>
              <a:rPr lang="en-GB" sz="2900" dirty="0" smtClean="0">
                <a:solidFill>
                  <a:srgbClr val="002060"/>
                </a:solidFill>
                <a:latin typeface="Eras Bold ITC" pitchFamily="34" charset="0"/>
              </a:rPr>
              <a:t>implementation of  National Water Management Plan</a:t>
            </a:r>
          </a:p>
          <a:p>
            <a:pPr>
              <a:buFont typeface="Wingdings" pitchFamily="2" charset="2"/>
              <a:buChar char="q"/>
            </a:pPr>
            <a:r>
              <a:rPr lang="en-GB" sz="2900" dirty="0" smtClean="0">
                <a:solidFill>
                  <a:srgbClr val="002060"/>
                </a:solidFill>
                <a:latin typeface="Eras Bold ITC" pitchFamily="34" charset="0"/>
              </a:rPr>
              <a:t>Enhancing coastal defence system </a:t>
            </a:r>
          </a:p>
          <a:p>
            <a:pPr>
              <a:buFont typeface="Wingdings" pitchFamily="2" charset="2"/>
              <a:buChar char="q"/>
            </a:pPr>
            <a:r>
              <a:rPr lang="en-GB" sz="2900" dirty="0" smtClean="0">
                <a:solidFill>
                  <a:srgbClr val="002060"/>
                </a:solidFill>
                <a:latin typeface="Eras Bold ITC" pitchFamily="34" charset="0"/>
              </a:rPr>
              <a:t>Community-based disaster risk reduction</a:t>
            </a:r>
          </a:p>
          <a:p>
            <a:pPr>
              <a:buFont typeface="Wingdings" pitchFamily="2" charset="2"/>
              <a:buChar char="q"/>
            </a:pPr>
            <a:r>
              <a:rPr lang="en-GB" sz="2900" dirty="0" smtClean="0">
                <a:solidFill>
                  <a:srgbClr val="002060"/>
                </a:solidFill>
                <a:latin typeface="Eras Bold ITC" pitchFamily="34" charset="0"/>
              </a:rPr>
              <a:t>Increased risks to human health and nutrition</a:t>
            </a:r>
          </a:p>
          <a:p>
            <a:pPr>
              <a:buFont typeface="Wingdings" pitchFamily="2" charset="2"/>
              <a:buChar char="q"/>
            </a:pPr>
            <a:r>
              <a:rPr lang="en-GB" sz="2900" dirty="0" smtClean="0">
                <a:solidFill>
                  <a:srgbClr val="002060"/>
                </a:solidFill>
                <a:latin typeface="Eras Bold ITC" pitchFamily="34" charset="0"/>
              </a:rPr>
              <a:t>Safeguarding infrastructure</a:t>
            </a:r>
          </a:p>
          <a:p>
            <a:pPr>
              <a:buFont typeface="Wingdings" pitchFamily="2" charset="2"/>
              <a:buChar char="q"/>
            </a:pPr>
            <a:r>
              <a:rPr lang="en-GB" sz="2900" dirty="0" smtClean="0">
                <a:solidFill>
                  <a:srgbClr val="002060"/>
                </a:solidFill>
                <a:latin typeface="Eras Bold ITC" pitchFamily="34" charset="0"/>
              </a:rPr>
              <a:t>Ensuring livelihood</a:t>
            </a:r>
          </a:p>
          <a:p>
            <a:pPr>
              <a:buFont typeface="Wingdings" pitchFamily="2" charset="2"/>
              <a:buChar char="q"/>
            </a:pPr>
            <a:r>
              <a:rPr lang="en-GB" sz="2900" dirty="0" smtClean="0">
                <a:solidFill>
                  <a:srgbClr val="002060"/>
                </a:solidFill>
                <a:latin typeface="Eras Bold ITC" pitchFamily="34" charset="0"/>
              </a:rPr>
              <a:t>Addressing climate induced displacements</a:t>
            </a:r>
          </a:p>
          <a:p>
            <a:pPr>
              <a:buFont typeface="Wingdings" pitchFamily="2" charset="2"/>
              <a:buChar char="q"/>
            </a:pPr>
            <a:endParaRPr lang="en-GB" sz="3200" dirty="0">
              <a:latin typeface="Eras Bold ITC" pitchFamily="34" charset="0"/>
            </a:endParaRPr>
          </a:p>
        </p:txBody>
      </p:sp>
      <p:sp>
        <p:nvSpPr>
          <p:cNvPr id="58370" name="AutoShape 2"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2" name="AutoShape 4"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wheel spokes="3"/>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1920" y="2194560"/>
            <a:ext cx="14386560" cy="5760720"/>
          </a:xfrm>
        </p:spPr>
        <p:txBody>
          <a:bodyPr>
            <a:normAutofit fontScale="92500" lnSpcReduction="10000"/>
          </a:bodyPr>
          <a:lstStyle/>
          <a:p>
            <a:pPr marL="0" indent="-390052" algn="just">
              <a:spcBef>
                <a:spcPct val="0"/>
              </a:spcBef>
              <a:buNone/>
            </a:pPr>
            <a:r>
              <a:rPr lang="en-US" sz="3100" dirty="0" smtClean="0">
                <a:solidFill>
                  <a:srgbClr val="00B0F0"/>
                </a:solidFill>
                <a:latin typeface="Eras Bold ITC" pitchFamily="34" charset="0"/>
              </a:rPr>
              <a:t>World Environment Movement</a:t>
            </a:r>
          </a:p>
          <a:p>
            <a:pPr marL="0" indent="-390052" algn="just">
              <a:spcBef>
                <a:spcPct val="0"/>
              </a:spcBef>
              <a:buNone/>
            </a:pPr>
            <a:r>
              <a:rPr lang="en-US" sz="2600" dirty="0" smtClean="0">
                <a:latin typeface="Eras Bold ITC" pitchFamily="34" charset="0"/>
              </a:rPr>
              <a:t>The Stockholm conference on environment is a milestone in world environment movement. The concept of environment was expanded in the larger areas of social, economic and political sectors through this conference held in 1972. Around 113 countries, 19 international organizations and 400 non-government organizations took part in the conference. Following the decision of the conference, United Nation Environmental </a:t>
            </a:r>
            <a:r>
              <a:rPr lang="en-US" sz="2600" dirty="0" err="1" smtClean="0">
                <a:latin typeface="Eras Bold ITC" pitchFamily="34" charset="0"/>
              </a:rPr>
              <a:t>Programme</a:t>
            </a:r>
            <a:r>
              <a:rPr lang="en-US" sz="2600" dirty="0" smtClean="0">
                <a:latin typeface="Eras Bold ITC" pitchFamily="34" charset="0"/>
              </a:rPr>
              <a:t> (UNEP) and International Union for Conservation of Nature (IUCN) were established.</a:t>
            </a:r>
          </a:p>
          <a:p>
            <a:pPr marL="0" indent="-390052" algn="just">
              <a:spcBef>
                <a:spcPct val="0"/>
              </a:spcBef>
              <a:buNone/>
            </a:pPr>
            <a:endParaRPr lang="en-US" sz="2600" dirty="0" smtClean="0">
              <a:latin typeface="Eras Bold ITC" pitchFamily="34" charset="0"/>
            </a:endParaRPr>
          </a:p>
          <a:p>
            <a:pPr marL="0" indent="-390052" algn="just">
              <a:spcBef>
                <a:spcPct val="0"/>
              </a:spcBef>
              <a:buNone/>
            </a:pPr>
            <a:r>
              <a:rPr lang="en-US" sz="3100" dirty="0" smtClean="0">
                <a:solidFill>
                  <a:srgbClr val="00B0F0"/>
                </a:solidFill>
                <a:latin typeface="Eras Bold ITC" pitchFamily="34" charset="0"/>
              </a:rPr>
              <a:t>Role of IPCC</a:t>
            </a:r>
          </a:p>
          <a:p>
            <a:pPr marL="0" indent="-390052" algn="just">
              <a:spcBef>
                <a:spcPct val="0"/>
              </a:spcBef>
              <a:buNone/>
            </a:pPr>
            <a:r>
              <a:rPr lang="en-US" sz="2600" dirty="0" smtClean="0">
                <a:latin typeface="Eras Bold ITC" pitchFamily="34" charset="0"/>
              </a:rPr>
              <a:t>The International Panel on Climate Change (IPCC), coming into existence in 1988, has since been in relentless in undertaking research on the various phenomena related to changes in the global climatic conditions and arousing public opinion and awareness toward undertaking required steps in confronting the potential challenges.  For such an outstanding research, IPCC was honored by awarding Nobel Prize.</a:t>
            </a:r>
          </a:p>
        </p:txBody>
      </p:sp>
      <p:sp>
        <p:nvSpPr>
          <p:cNvPr id="7" name="Rectangle 6"/>
          <p:cNvSpPr/>
          <p:nvPr/>
        </p:nvSpPr>
        <p:spPr>
          <a:xfrm>
            <a:off x="0" y="0"/>
            <a:ext cx="14630400" cy="1097280"/>
          </a:xfrm>
          <a:prstGeom prst="rect">
            <a:avLst/>
          </a:prstGeom>
          <a:solidFill>
            <a:schemeClr val="bg1"/>
          </a:solidFill>
          <a:ln>
            <a:solidFill>
              <a:schemeClr val="accent1"/>
            </a:solidFill>
          </a:ln>
        </p:spPr>
        <p:style>
          <a:lnRef idx="0">
            <a:schemeClr val="accent4"/>
          </a:lnRef>
          <a:fillRef idx="3">
            <a:schemeClr val="accent4"/>
          </a:fillRef>
          <a:effectRef idx="3">
            <a:schemeClr val="accent4"/>
          </a:effectRef>
          <a:fontRef idx="minor">
            <a:schemeClr val="lt1"/>
          </a:fontRef>
        </p:style>
        <p:txBody>
          <a:bodyPr lIns="130622" tIns="65311" rIns="130622" bIns="65311" anchor="ctr"/>
          <a:lstStyle/>
          <a:p>
            <a:pPr algn="ctr" fontAlgn="auto">
              <a:spcBef>
                <a:spcPts val="0"/>
              </a:spcBef>
              <a:spcAft>
                <a:spcPts val="0"/>
              </a:spcAft>
              <a:defRPr/>
            </a:pPr>
            <a:r>
              <a:rPr lang="en-US" sz="4600" dirty="0">
                <a:solidFill>
                  <a:srgbClr val="7030A0"/>
                </a:solidFill>
                <a:latin typeface="Eras Bold ITC" pitchFamily="34" charset="0"/>
              </a:rPr>
              <a:t>Initiatives for Sustainable </a:t>
            </a:r>
            <a:r>
              <a:rPr lang="en-US" sz="4600" dirty="0" smtClean="0">
                <a:solidFill>
                  <a:srgbClr val="7030A0"/>
                </a:solidFill>
                <a:latin typeface="Eras Bold ITC" pitchFamily="34" charset="0"/>
              </a:rPr>
              <a:t>Environment</a:t>
            </a:r>
            <a:endParaRPr lang="en-US" sz="4600" dirty="0">
              <a:solidFill>
                <a:srgbClr val="7030A0"/>
              </a:solidFill>
              <a:latin typeface="Eras Bold ITC" pitchFamily="34" charset="0"/>
            </a:endParaRPr>
          </a:p>
        </p:txBody>
      </p:sp>
      <p:sp>
        <p:nvSpPr>
          <p:cNvPr id="4" name="Rounded Rectangle 3"/>
          <p:cNvSpPr/>
          <p:nvPr/>
        </p:nvSpPr>
        <p:spPr>
          <a:xfrm>
            <a:off x="0" y="1097280"/>
            <a:ext cx="7680960" cy="1005840"/>
          </a:xfrm>
          <a:prstGeom prst="roundRect">
            <a:avLst/>
          </a:prstGeom>
          <a:solidFill>
            <a:schemeClr val="accent6">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lIns="130622" tIns="65311" rIns="130622" bIns="65311" anchor="ctr"/>
          <a:lstStyle/>
          <a:p>
            <a:pPr fontAlgn="auto">
              <a:spcBef>
                <a:spcPts val="0"/>
              </a:spcBef>
              <a:spcAft>
                <a:spcPts val="0"/>
              </a:spcAft>
              <a:defRPr/>
            </a:pPr>
            <a:r>
              <a:rPr lang="en-US" sz="4000" b="1" dirty="0" smtClean="0">
                <a:solidFill>
                  <a:srgbClr val="0070C0"/>
                </a:solidFill>
                <a:latin typeface="Eras Bold ITC" pitchFamily="34" charset="0"/>
              </a:rPr>
              <a:t>International </a:t>
            </a:r>
            <a:r>
              <a:rPr lang="en-US" sz="4000" b="1" dirty="0">
                <a:solidFill>
                  <a:srgbClr val="0070C0"/>
                </a:solidFill>
                <a:latin typeface="Eras Bold ITC" pitchFamily="34" charset="0"/>
              </a:rPr>
              <a:t>initiatives </a:t>
            </a:r>
            <a:endParaRPr lang="en-US" sz="4000" b="1" dirty="0">
              <a:solidFill>
                <a:srgbClr val="7030A0"/>
              </a:solidFill>
              <a:latin typeface="Eras Bold ITC" pitchFamily="34" charset="0"/>
            </a:endParaRPr>
          </a:p>
        </p:txBody>
      </p:sp>
    </p:spTree>
  </p:cSld>
  <p:clrMapOvr>
    <a:masterClrMapping/>
  </p:clrMapOvr>
  <p:transition>
    <p:wheel spokes="3"/>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457200"/>
            <a:ext cx="12437341" cy="633242"/>
          </a:xfrm>
        </p:spPr>
        <p:txBody>
          <a:bodyPr>
            <a:noAutofit/>
          </a:bodyPr>
          <a:lstStyle/>
          <a:p>
            <a:pPr fontAlgn="auto">
              <a:lnSpc>
                <a:spcPct val="150000"/>
              </a:lnSpc>
              <a:spcAft>
                <a:spcPts val="0"/>
              </a:spcAft>
              <a:defRPr/>
            </a:pPr>
            <a:r>
              <a:rPr lang="en-US" sz="3100" dirty="0" smtClean="0">
                <a:solidFill>
                  <a:srgbClr val="00B0F0"/>
                </a:solidFill>
                <a:latin typeface="Eras Bold ITC" pitchFamily="34" charset="0"/>
              </a:rPr>
              <a:t>Kyoto Protocol</a:t>
            </a:r>
          </a:p>
        </p:txBody>
      </p:sp>
      <p:sp>
        <p:nvSpPr>
          <p:cNvPr id="39938" name="Content Placeholder 3"/>
          <p:cNvSpPr>
            <a:spLocks noGrp="1"/>
          </p:cNvSpPr>
          <p:nvPr>
            <p:ph sz="half" idx="1"/>
          </p:nvPr>
        </p:nvSpPr>
        <p:spPr>
          <a:xfrm>
            <a:off x="243840" y="1280160"/>
            <a:ext cx="14142720" cy="6583680"/>
          </a:xfrm>
        </p:spPr>
        <p:txBody>
          <a:bodyPr>
            <a:normAutofit lnSpcReduction="10000"/>
          </a:bodyPr>
          <a:lstStyle/>
          <a:p>
            <a:pPr marL="0" indent="-391866" algn="just">
              <a:spcBef>
                <a:spcPct val="0"/>
              </a:spcBef>
              <a:buNone/>
            </a:pPr>
            <a:r>
              <a:rPr lang="en-US" sz="2600" dirty="0" smtClean="0">
                <a:latin typeface="Eras Bold ITC" pitchFamily="34" charset="0"/>
              </a:rPr>
              <a:t>The Kyoto Protocol signed to reduce carbon dioxide and greenhouse gas emission responsible for increasing global warming. It came into force from 16 February 2005. Till now, 137 developing countries have ratified the Kyoto protocol, including Brazil, China and India. On December 11, 1997, the negotiations on the Kyoto Protocol under the United Nations Convention on Climate Change Framework were completed. </a:t>
            </a:r>
            <a:r>
              <a:rPr lang="en-US" sz="2600" dirty="0" smtClean="0">
                <a:solidFill>
                  <a:srgbClr val="FF0000"/>
                </a:solidFill>
                <a:latin typeface="Eras Bold ITC" pitchFamily="34" charset="0"/>
              </a:rPr>
              <a:t>The Kyoto Protocol put 36 industrialized nations under obligation to meet specific legally binding targets for emissions of six-greenhouse gas like carbon dioxide, methane, nitrous oxide etc.</a:t>
            </a:r>
          </a:p>
          <a:p>
            <a:pPr marL="0" indent="-391866" algn="just">
              <a:spcBef>
                <a:spcPct val="0"/>
              </a:spcBef>
              <a:buNone/>
            </a:pPr>
            <a:r>
              <a:rPr lang="en-US" sz="3100" smtClean="0">
                <a:solidFill>
                  <a:srgbClr val="0070C0"/>
                </a:solidFill>
                <a:latin typeface="Eras Bold ITC" pitchFamily="34" charset="0"/>
              </a:rPr>
              <a:t>Clean </a:t>
            </a:r>
            <a:r>
              <a:rPr lang="en-US" sz="3100" dirty="0" smtClean="0">
                <a:solidFill>
                  <a:srgbClr val="0070C0"/>
                </a:solidFill>
                <a:latin typeface="Eras Bold ITC" pitchFamily="34" charset="0"/>
              </a:rPr>
              <a:t>Development Mechanism (CDM) Activities</a:t>
            </a:r>
          </a:p>
          <a:p>
            <a:pPr marL="0" indent="-391866" algn="just">
              <a:spcBef>
                <a:spcPct val="0"/>
              </a:spcBef>
              <a:buNone/>
            </a:pPr>
            <a:r>
              <a:rPr lang="en-US" sz="2600" dirty="0" smtClean="0">
                <a:latin typeface="Eras Bold ITC" pitchFamily="34" charset="0"/>
              </a:rPr>
              <a:t>The Clean Development Mechanism (CDM) is an important part of Kyoto Protocol. As per CDM, industries in developed countries may earn Certified Emission Reduction (CER) credit by investing in the developing countries. As a result, both developed and developing countries may be benefited.  With a view to developing management of waste of the city of Dhaka under the auspices of CDM, 700 MT of decomposable waste will be collected from kitchen markets of various locations to prepare compost fertilizers. Such a </a:t>
            </a:r>
            <a:r>
              <a:rPr lang="en-US" sz="2600" dirty="0" err="1" smtClean="0">
                <a:latin typeface="Eras Bold ITC" pitchFamily="34" charset="0"/>
              </a:rPr>
              <a:t>programme</a:t>
            </a:r>
            <a:r>
              <a:rPr lang="en-US" sz="2600" dirty="0" smtClean="0">
                <a:latin typeface="Eras Bold ITC" pitchFamily="34" charset="0"/>
              </a:rPr>
              <a:t> will facilitate the Dhaka City Corporation in saving its cost in respect of waste collection and transportation. </a:t>
            </a:r>
          </a:p>
        </p:txBody>
      </p:sp>
    </p:spTree>
  </p:cSld>
  <p:clrMapOvr>
    <a:masterClrMapping/>
  </p:clrMapOvr>
  <p:transition>
    <p:wheel spokes="3"/>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3840" y="274320"/>
            <a:ext cx="13898880" cy="1009498"/>
          </a:xfrm>
        </p:spPr>
        <p:txBody>
          <a:bodyPr>
            <a:normAutofit/>
          </a:bodyPr>
          <a:lstStyle/>
          <a:p>
            <a:pPr algn="just"/>
            <a:r>
              <a:rPr lang="en-US" sz="3100" dirty="0" smtClean="0">
                <a:solidFill>
                  <a:srgbClr val="00B0F0"/>
                </a:solidFill>
                <a:latin typeface="Eras Bold ITC" pitchFamily="34" charset="0"/>
              </a:rPr>
              <a:t>Role of UN</a:t>
            </a:r>
          </a:p>
        </p:txBody>
      </p:sp>
      <p:sp>
        <p:nvSpPr>
          <p:cNvPr id="40962" name="Content Placeholder 3"/>
          <p:cNvSpPr>
            <a:spLocks noGrp="1"/>
          </p:cNvSpPr>
          <p:nvPr>
            <p:ph sz="half" idx="1"/>
          </p:nvPr>
        </p:nvSpPr>
        <p:spPr>
          <a:xfrm>
            <a:off x="243840" y="990600"/>
            <a:ext cx="14020800" cy="6964680"/>
          </a:xfrm>
        </p:spPr>
        <p:txBody>
          <a:bodyPr>
            <a:normAutofit lnSpcReduction="10000"/>
          </a:bodyPr>
          <a:lstStyle/>
          <a:p>
            <a:pPr marL="0" indent="-391866" algn="just">
              <a:spcBef>
                <a:spcPct val="0"/>
              </a:spcBef>
              <a:buFont typeface="Wingdings" pitchFamily="2" charset="2"/>
              <a:buChar char="q"/>
            </a:pPr>
            <a:r>
              <a:rPr lang="en-US" sz="2600" dirty="0" smtClean="0">
                <a:solidFill>
                  <a:schemeClr val="tx2">
                    <a:lumMod val="75000"/>
                  </a:schemeClr>
                </a:solidFill>
                <a:latin typeface="Eras Bold ITC" pitchFamily="34" charset="0"/>
              </a:rPr>
              <a:t>The UN has consistently taken the lead in taking on climate change.  In 2007, the Nobel Peace Prize was awarded jointly to former US Vice-President Al Gore and the IPCC "for their efforts to build up and disseminate greater knowledge about man-made climate change". </a:t>
            </a:r>
          </a:p>
          <a:p>
            <a:pPr marL="0" indent="-391866" algn="just">
              <a:spcBef>
                <a:spcPct val="0"/>
              </a:spcBef>
              <a:buFont typeface="Wingdings" pitchFamily="2" charset="2"/>
              <a:buChar char="q"/>
            </a:pPr>
            <a:r>
              <a:rPr lang="en-US" sz="2600" dirty="0" smtClean="0">
                <a:solidFill>
                  <a:schemeClr val="tx2">
                    <a:lumMod val="75000"/>
                  </a:schemeClr>
                </a:solidFill>
                <a:latin typeface="Eras Bold ITC" pitchFamily="34" charset="0"/>
              </a:rPr>
              <a:t>The Kyoto Protocol set standards for certain industrialized countries.  </a:t>
            </a:r>
          </a:p>
          <a:p>
            <a:pPr marL="0" indent="-391866" algn="just">
              <a:spcBef>
                <a:spcPct val="0"/>
              </a:spcBef>
              <a:buFont typeface="Wingdings" pitchFamily="2" charset="2"/>
              <a:buChar char="q"/>
            </a:pPr>
            <a:r>
              <a:rPr lang="en-US" sz="2600" dirty="0" smtClean="0">
                <a:solidFill>
                  <a:schemeClr val="tx2">
                    <a:lumMod val="75000"/>
                  </a:schemeClr>
                </a:solidFill>
                <a:latin typeface="Eras Bold ITC" pitchFamily="34" charset="0"/>
              </a:rPr>
              <a:t>In Dec.  2010, climate change talks in </a:t>
            </a:r>
            <a:r>
              <a:rPr lang="en-US" sz="2600" dirty="0" err="1" smtClean="0">
                <a:solidFill>
                  <a:schemeClr val="tx2">
                    <a:lumMod val="75000"/>
                  </a:schemeClr>
                </a:solidFill>
                <a:latin typeface="Eras Bold ITC" pitchFamily="34" charset="0"/>
              </a:rPr>
              <a:t>Cancún</a:t>
            </a:r>
            <a:r>
              <a:rPr lang="en-US" sz="2600" dirty="0" smtClean="0">
                <a:solidFill>
                  <a:schemeClr val="tx2">
                    <a:lumMod val="75000"/>
                  </a:schemeClr>
                </a:solidFill>
                <a:latin typeface="Eras Bold ITC" pitchFamily="34" charset="0"/>
              </a:rPr>
              <a:t> concluded with a package of decisions to help countries advance towards a low-emissions future. </a:t>
            </a:r>
          </a:p>
          <a:p>
            <a:pPr marL="0" indent="-391866" algn="just">
              <a:spcBef>
                <a:spcPct val="0"/>
              </a:spcBef>
              <a:buFont typeface="Wingdings" pitchFamily="2" charset="2"/>
              <a:buChar char="q"/>
            </a:pPr>
            <a:r>
              <a:rPr lang="en-US" sz="2600" dirty="0" smtClean="0">
                <a:solidFill>
                  <a:schemeClr val="tx2">
                    <a:lumMod val="75000"/>
                  </a:schemeClr>
                </a:solidFill>
                <a:latin typeface="Eras Bold ITC" pitchFamily="34" charset="0"/>
              </a:rPr>
              <a:t>In 2011 the UN Climate Change Conference in Durban, South Africa produced the Durban Platform . In Durban, governments decided to adopt a universal legal agreement on climate change as soon as possible. </a:t>
            </a:r>
          </a:p>
          <a:p>
            <a:pPr marL="0" indent="-391866" algn="just">
              <a:spcBef>
                <a:spcPct val="0"/>
              </a:spcBef>
              <a:buFont typeface="Wingdings" pitchFamily="2" charset="2"/>
              <a:buChar char="q"/>
            </a:pPr>
            <a:r>
              <a:rPr lang="en-US" sz="2600" dirty="0" smtClean="0">
                <a:solidFill>
                  <a:schemeClr val="tx2">
                    <a:lumMod val="75000"/>
                  </a:schemeClr>
                </a:solidFill>
                <a:latin typeface="Eras Bold ITC" pitchFamily="34" charset="0"/>
              </a:rPr>
              <a:t>In December 2012, after two weeks of negotiations at Doha conference, nations moved forward on climate change and extended the Kyoto Protocol. The renewal will keep existing climate targets until a new international agreement comes into effect in 2020. </a:t>
            </a:r>
          </a:p>
          <a:p>
            <a:pPr marL="0" indent="-391866" algn="just">
              <a:spcBef>
                <a:spcPct val="0"/>
              </a:spcBef>
              <a:buFont typeface="Wingdings" pitchFamily="2" charset="2"/>
              <a:buChar char="q"/>
            </a:pPr>
            <a:r>
              <a:rPr lang="en-US" sz="2600" dirty="0" smtClean="0">
                <a:solidFill>
                  <a:schemeClr val="tx2">
                    <a:lumMod val="75000"/>
                  </a:schemeClr>
                </a:solidFill>
                <a:latin typeface="Eras Bold ITC" pitchFamily="34" charset="0"/>
              </a:rPr>
              <a:t>UNEP has more than 20 years of experience working on climate change. UNEP has launched a major worldwide tree planting campaign – The Billion Tree Campaign. UNEP has established CN Net to assist those interested in achieving big cuts in greenhouse gas emissions to reach their goals. </a:t>
            </a:r>
          </a:p>
        </p:txBody>
      </p:sp>
    </p:spTree>
  </p:cSld>
  <p:clrMapOvr>
    <a:masterClrMapping/>
  </p:clrMapOvr>
  <p:transition>
    <p:wheel spokes="3"/>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39" y="457200"/>
            <a:ext cx="12437341" cy="633242"/>
          </a:xfrm>
        </p:spPr>
        <p:txBody>
          <a:bodyPr>
            <a:normAutofit/>
          </a:bodyPr>
          <a:lstStyle/>
          <a:p>
            <a:pPr fontAlgn="auto">
              <a:spcAft>
                <a:spcPts val="0"/>
              </a:spcAft>
              <a:defRPr/>
            </a:pPr>
            <a:r>
              <a:rPr lang="en-GB" sz="3100" b="1" dirty="0" smtClean="0">
                <a:solidFill>
                  <a:srgbClr val="00B0F0"/>
                </a:solidFill>
                <a:latin typeface="Eras Bold ITC" pitchFamily="34" charset="0"/>
              </a:rPr>
              <a:t>Role of IUCN AND Greenpeace</a:t>
            </a:r>
            <a:endParaRPr lang="en-US" sz="3100" b="1" dirty="0">
              <a:solidFill>
                <a:srgbClr val="00B0F0"/>
              </a:solidFill>
              <a:latin typeface="Eras Bold ITC" pitchFamily="34" charset="0"/>
            </a:endParaRPr>
          </a:p>
        </p:txBody>
      </p:sp>
      <p:sp>
        <p:nvSpPr>
          <p:cNvPr id="6" name="Content Placeholder 2"/>
          <p:cNvSpPr>
            <a:spLocks noGrp="1"/>
          </p:cNvSpPr>
          <p:nvPr>
            <p:ph sz="half" idx="1"/>
          </p:nvPr>
        </p:nvSpPr>
        <p:spPr>
          <a:xfrm>
            <a:off x="243840" y="4754880"/>
            <a:ext cx="13898880" cy="2560320"/>
          </a:xfrm>
        </p:spPr>
        <p:txBody>
          <a:bodyPr>
            <a:normAutofit lnSpcReduction="10000"/>
          </a:bodyPr>
          <a:lstStyle/>
          <a:p>
            <a:pPr marL="0" indent="-391866" algn="just">
              <a:spcBef>
                <a:spcPct val="0"/>
              </a:spcBef>
              <a:buNone/>
            </a:pPr>
            <a:r>
              <a:rPr lang="en-US" sz="2600" dirty="0" smtClean="0">
                <a:solidFill>
                  <a:schemeClr val="tx2">
                    <a:lumMod val="75000"/>
                  </a:schemeClr>
                </a:solidFill>
                <a:latin typeface="Eras Bold ITC" pitchFamily="34" charset="0"/>
              </a:rPr>
              <a:t>In 2015, France will be hosting and presiding the 21st Session of the COP to the United Nations Framework Convention on Climate Change. COP21 will be a crucial conference, as it needs to achieve a new international agreement on the climate, applicable to all countries, with the aim of keeping global warming below 2°C. </a:t>
            </a:r>
            <a:endParaRPr lang="en-US" sz="2600" dirty="0">
              <a:solidFill>
                <a:schemeClr val="tx2">
                  <a:lumMod val="75000"/>
                </a:schemeClr>
              </a:solidFill>
            </a:endParaRPr>
          </a:p>
        </p:txBody>
      </p:sp>
      <p:sp>
        <p:nvSpPr>
          <p:cNvPr id="41986" name="Content Placeholder 3"/>
          <p:cNvSpPr>
            <a:spLocks noGrp="1"/>
          </p:cNvSpPr>
          <p:nvPr>
            <p:ph sz="half" idx="2"/>
          </p:nvPr>
        </p:nvSpPr>
        <p:spPr>
          <a:xfrm>
            <a:off x="243840" y="1371600"/>
            <a:ext cx="14020800" cy="2560320"/>
          </a:xfrm>
        </p:spPr>
        <p:txBody>
          <a:bodyPr>
            <a:normAutofit lnSpcReduction="10000"/>
          </a:bodyPr>
          <a:lstStyle/>
          <a:p>
            <a:pPr marL="0" algn="just">
              <a:lnSpc>
                <a:spcPct val="90000"/>
              </a:lnSpc>
              <a:spcBef>
                <a:spcPts val="0"/>
              </a:spcBef>
              <a:buNone/>
            </a:pPr>
            <a:r>
              <a:rPr lang="en-GB" sz="2600" b="1" dirty="0" smtClean="0">
                <a:latin typeface="Eras Bold ITC" pitchFamily="34" charset="0"/>
              </a:rPr>
              <a:t>IUCN </a:t>
            </a:r>
            <a:r>
              <a:rPr lang="en-US" sz="2600" dirty="0" smtClean="0">
                <a:latin typeface="Eras Bold ITC" pitchFamily="34" charset="0"/>
              </a:rPr>
              <a:t>Coordinating climate change work across 12 major </a:t>
            </a:r>
            <a:r>
              <a:rPr lang="en-US" sz="2600" dirty="0" err="1" smtClean="0">
                <a:latin typeface="Eras Bold ITC" pitchFamily="34" charset="0"/>
              </a:rPr>
              <a:t>programmes</a:t>
            </a:r>
            <a:r>
              <a:rPr lang="en-US" sz="2600" dirty="0" smtClean="0">
                <a:latin typeface="Eras Bold ITC" pitchFamily="34" charset="0"/>
              </a:rPr>
              <a:t>, 10 regions, 6 Commissions and member organizations. It is working to include biodiversity concerns in adaptation and mitigation polices and practice, as well as furthering natural resource management strategies that help species and humans adapt to the impacts of climate change. On the other hand </a:t>
            </a:r>
            <a:r>
              <a:rPr lang="en-GB" sz="2600" dirty="0" smtClean="0">
                <a:latin typeface="Eras Bold ITC" pitchFamily="34" charset="0"/>
              </a:rPr>
              <a:t>Climate change is a priority issue for Greenpeace. It  inspires people to join the energy revolution by reducing energy consumption and promoting renewable energy. </a:t>
            </a:r>
            <a:endParaRPr lang="en-US" sz="2600" dirty="0" smtClean="0">
              <a:latin typeface="Eras Bold ITC" pitchFamily="34" charset="0"/>
            </a:endParaRPr>
          </a:p>
          <a:p>
            <a:pPr marL="0" algn="just">
              <a:lnSpc>
                <a:spcPct val="80000"/>
              </a:lnSpc>
              <a:spcBef>
                <a:spcPts val="0"/>
              </a:spcBef>
              <a:buNone/>
            </a:pPr>
            <a:endParaRPr lang="en-US" sz="2600" dirty="0" smtClean="0">
              <a:latin typeface="Eras Bold ITC" pitchFamily="34" charset="0"/>
            </a:endParaRPr>
          </a:p>
          <a:p>
            <a:pPr marL="0" algn="just">
              <a:lnSpc>
                <a:spcPct val="80000"/>
              </a:lnSpc>
              <a:spcBef>
                <a:spcPts val="0"/>
              </a:spcBef>
              <a:buNone/>
            </a:pPr>
            <a:endParaRPr lang="en-US" sz="2600" dirty="0" smtClean="0">
              <a:latin typeface="Eras Bold ITC" pitchFamily="34" charset="0"/>
            </a:endParaRPr>
          </a:p>
          <a:p>
            <a:pPr marL="0" algn="just">
              <a:spcBef>
                <a:spcPts val="0"/>
              </a:spcBef>
              <a:buNone/>
            </a:pPr>
            <a:endParaRPr lang="en-US" sz="2600" dirty="0" smtClean="0">
              <a:solidFill>
                <a:schemeClr val="tx1"/>
              </a:solidFill>
              <a:latin typeface="Eras Bold ITC" pitchFamily="34" charset="0"/>
            </a:endParaRPr>
          </a:p>
        </p:txBody>
      </p:sp>
      <p:sp>
        <p:nvSpPr>
          <p:cNvPr id="5" name="Title 1"/>
          <p:cNvSpPr txBox="1">
            <a:spLocks/>
          </p:cNvSpPr>
          <p:nvPr/>
        </p:nvSpPr>
        <p:spPr>
          <a:xfrm>
            <a:off x="243840" y="4114800"/>
            <a:ext cx="13898880" cy="731520"/>
          </a:xfrm>
          <a:prstGeom prst="rect">
            <a:avLst/>
          </a:prstGeom>
        </p:spPr>
        <p:txBody>
          <a:bodyPr vert="horz" lIns="130622" tIns="65311" rIns="130622" bIns="65311" anchor="ctr">
            <a:normAutofit/>
          </a:bodyPr>
          <a:lstStyle/>
          <a:p>
            <a:pPr defTabSz="1306220" fontAlgn="auto">
              <a:spcAft>
                <a:spcPts val="0"/>
              </a:spcAft>
              <a:defRPr/>
            </a:pPr>
            <a:r>
              <a:rPr lang="en-US" sz="3100" b="1" cap="all" dirty="0" smtClean="0">
                <a:solidFill>
                  <a:srgbClr val="00B0F0"/>
                </a:solidFill>
                <a:effectLst>
                  <a:reflection blurRad="12700" stA="48000" endA="300" endPos="55000" dir="5400000" sy="-90000" algn="bl" rotWithShape="0"/>
                </a:effectLst>
                <a:latin typeface="Eras Bold ITC" pitchFamily="34" charset="0"/>
                <a:ea typeface="+mj-ea"/>
                <a:cs typeface="+mj-cs"/>
              </a:rPr>
              <a:t>Conference of the Parties (COP)</a:t>
            </a:r>
            <a:endParaRPr lang="en-US" sz="3100" b="1" cap="all" dirty="0">
              <a:solidFill>
                <a:srgbClr val="00B0F0"/>
              </a:solidFill>
              <a:effectLst>
                <a:reflection blurRad="12700" stA="48000" endA="300" endPos="55000" dir="5400000" sy="-90000" algn="bl" rotWithShape="0"/>
              </a:effectLst>
              <a:latin typeface="Eras Bold ITC" pitchFamily="34" charset="0"/>
              <a:ea typeface="+mj-ea"/>
              <a:cs typeface="+mj-cs"/>
            </a:endParaRPr>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half" idx="1"/>
          </p:nvPr>
        </p:nvSpPr>
        <p:spPr>
          <a:xfrm>
            <a:off x="365760" y="1219200"/>
            <a:ext cx="7071360" cy="6644640"/>
          </a:xfrm>
          <a:ln>
            <a:solidFill>
              <a:srgbClr val="FFC000"/>
            </a:solidFill>
          </a:ln>
        </p:spPr>
        <p:txBody>
          <a:bodyPr>
            <a:normAutofit lnSpcReduction="10000"/>
          </a:bodyPr>
          <a:lstStyle/>
          <a:p>
            <a:pPr marL="129262" indent="-390052" algn="just">
              <a:buNone/>
            </a:pPr>
            <a:r>
              <a:rPr lang="en-US" sz="2600" b="1" dirty="0" smtClean="0">
                <a:solidFill>
                  <a:schemeClr val="tx1"/>
                </a:solidFill>
                <a:latin typeface="Eras Demi ITC" pitchFamily="34" charset="0"/>
              </a:rPr>
              <a:t>     </a:t>
            </a:r>
          </a:p>
          <a:p>
            <a:pPr marL="129262" indent="-390052" algn="just">
              <a:spcBef>
                <a:spcPct val="0"/>
              </a:spcBef>
              <a:buNone/>
            </a:pPr>
            <a:r>
              <a:rPr lang="en-US" sz="2600" b="1" dirty="0" smtClean="0">
                <a:solidFill>
                  <a:schemeClr val="tx1"/>
                </a:solidFill>
                <a:latin typeface="Eras Bold ITC" pitchFamily="34" charset="0"/>
              </a:rPr>
              <a:t> E</a:t>
            </a:r>
            <a:r>
              <a:rPr lang="en-US" sz="2600" dirty="0" smtClean="0">
                <a:solidFill>
                  <a:schemeClr val="tx1"/>
                </a:solidFill>
                <a:latin typeface="Eras Bold ITC" pitchFamily="34" charset="0"/>
              </a:rPr>
              <a:t>cosystem is a biological environment consisting of all the organisms living in a particular area, as well as all the nonliving, physical components of the environment with which the organisms interact, such as air, soil, water, and sunlight.</a:t>
            </a:r>
          </a:p>
          <a:p>
            <a:pPr marL="129262" indent="-390052" algn="just">
              <a:spcBef>
                <a:spcPct val="0"/>
              </a:spcBef>
              <a:buNone/>
            </a:pPr>
            <a:endParaRPr lang="en-US" sz="2600" dirty="0" smtClean="0">
              <a:solidFill>
                <a:schemeClr val="tx1"/>
              </a:solidFill>
              <a:latin typeface="Eras Bold ITC" pitchFamily="34" charset="0"/>
            </a:endParaRPr>
          </a:p>
          <a:p>
            <a:pPr marL="129262" indent="-390052" algn="just">
              <a:spcBef>
                <a:spcPct val="0"/>
              </a:spcBef>
              <a:buNone/>
            </a:pPr>
            <a:r>
              <a:rPr lang="en-US" sz="2600" dirty="0" smtClean="0">
                <a:solidFill>
                  <a:schemeClr val="tx1"/>
                </a:solidFill>
                <a:latin typeface="Eras Bold ITC" pitchFamily="34" charset="0"/>
              </a:rPr>
              <a:t>  Some ecosystems are very large. For example, many bird species nest in one place and feed in a completely different area. On the other hand, some ecosystems may be physically small, such as you would find in a meadow at the edge of a forest, or in a coral reef in the ocean.</a:t>
            </a:r>
            <a:endParaRPr lang="en-US" sz="2600" b="1" dirty="0" smtClean="0">
              <a:solidFill>
                <a:schemeClr val="tx1"/>
              </a:solidFill>
            </a:endParaRPr>
          </a:p>
        </p:txBody>
      </p:sp>
      <p:pic>
        <p:nvPicPr>
          <p:cNvPr id="6" name="Content Placeholder 5" descr="Aquatic-Ecosystem-Network.png"/>
          <p:cNvPicPr>
            <a:picLocks noGrp="1" noChangeAspect="1"/>
          </p:cNvPicPr>
          <p:nvPr>
            <p:ph sz="half" idx="2"/>
          </p:nvPr>
        </p:nvPicPr>
        <p:blipFill>
          <a:blip r:embed="rId2"/>
          <a:stretch>
            <a:fillRect/>
          </a:stretch>
        </p:blipFill>
        <p:spPr>
          <a:xfrm>
            <a:off x="7315200" y="1280160"/>
            <a:ext cx="7193280" cy="3566160"/>
          </a:xfrm>
          <a:effectLst>
            <a:softEdge rad="112500"/>
          </a:effectLst>
        </p:spPr>
      </p:pic>
      <p:pic>
        <p:nvPicPr>
          <p:cNvPr id="5" name="Picture 4"/>
          <p:cNvPicPr>
            <a:picLocks noChangeAspect="1"/>
          </p:cNvPicPr>
          <p:nvPr/>
        </p:nvPicPr>
        <p:blipFill>
          <a:blip r:embed="rId3"/>
          <a:srcRect/>
          <a:stretch>
            <a:fillRect/>
          </a:stretch>
        </p:blipFill>
        <p:spPr bwMode="auto">
          <a:xfrm>
            <a:off x="7680960" y="4827271"/>
            <a:ext cx="6949440" cy="3219450"/>
          </a:xfrm>
          <a:prstGeom prst="rect">
            <a:avLst/>
          </a:prstGeom>
          <a:noFill/>
          <a:ln w="9525">
            <a:noFill/>
            <a:miter lim="800000"/>
            <a:headEnd/>
            <a:tailEnd/>
          </a:ln>
        </p:spPr>
      </p:pic>
      <p:sp>
        <p:nvSpPr>
          <p:cNvPr id="7" name="Rectangle 6"/>
          <p:cNvSpPr/>
          <p:nvPr/>
        </p:nvSpPr>
        <p:spPr>
          <a:xfrm>
            <a:off x="304800" y="304800"/>
            <a:ext cx="140970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129262" indent="-390052">
              <a:buNone/>
            </a:pPr>
            <a:r>
              <a:rPr lang="en-US" sz="4400" b="1" dirty="0" smtClean="0">
                <a:solidFill>
                  <a:srgbClr val="7030A0"/>
                </a:solidFill>
                <a:latin typeface="Eras Bold ITC" pitchFamily="34" charset="0"/>
              </a:rPr>
              <a:t>Ecosystem</a:t>
            </a:r>
          </a:p>
        </p:txBody>
      </p:sp>
    </p:spTree>
  </p:cSld>
  <p:clrMapOvr>
    <a:masterClrMapping/>
  </p:clrMapOvr>
  <p:transition>
    <p:wheel spokes="3"/>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194560"/>
            <a:ext cx="14630400" cy="5577840"/>
          </a:xfrm>
        </p:spPr>
        <p:txBody>
          <a:bodyPr/>
          <a:lstStyle/>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buFont typeface="Wingdings 2" pitchFamily="18" charset="2"/>
              <a:buNone/>
            </a:pPr>
            <a:r>
              <a:rPr lang="en-US" smtClean="0"/>
              <a:t> </a:t>
            </a:r>
          </a:p>
          <a:p>
            <a:pPr>
              <a:buFont typeface="Wingdings 2" pitchFamily="18" charset="2"/>
              <a:buNone/>
            </a:pPr>
            <a:endParaRPr lang="en-US" b="1" smtClean="0"/>
          </a:p>
          <a:p>
            <a:pPr>
              <a:buFont typeface="Wingdings 2" pitchFamily="18" charset="2"/>
              <a:buNone/>
            </a:pPr>
            <a:endParaRPr lang="en-US" smtClean="0"/>
          </a:p>
        </p:txBody>
      </p:sp>
      <p:sp>
        <p:nvSpPr>
          <p:cNvPr id="5" name="Content Placeholder 3"/>
          <p:cNvSpPr>
            <a:spLocks noGrp="1"/>
          </p:cNvSpPr>
          <p:nvPr>
            <p:ph sz="half" idx="2"/>
          </p:nvPr>
        </p:nvSpPr>
        <p:spPr>
          <a:xfrm>
            <a:off x="243840" y="1463040"/>
            <a:ext cx="14020800" cy="6583680"/>
          </a:xfrm>
        </p:spPr>
        <p:txBody>
          <a:bodyPr>
            <a:noAutofit/>
          </a:bodyPr>
          <a:lstStyle/>
          <a:p>
            <a:pPr marL="0" indent="-391866" algn="just" fontAlgn="auto">
              <a:spcBef>
                <a:spcPts val="0"/>
              </a:spcBef>
              <a:spcAft>
                <a:spcPts val="0"/>
              </a:spcAft>
              <a:buNone/>
              <a:defRPr/>
            </a:pPr>
            <a:r>
              <a:rPr lang="en-US" sz="2800" dirty="0" smtClean="0">
                <a:solidFill>
                  <a:srgbClr val="002060"/>
                </a:solidFill>
                <a:latin typeface="Eras Bold ITC" pitchFamily="34" charset="0"/>
              </a:rPr>
              <a:t>The following national policy documents developed by the Government of Bangladesh have addressed the issues of climate change:</a:t>
            </a:r>
          </a:p>
          <a:p>
            <a:pPr marL="0" indent="-391866" algn="just" fontAlgn="auto">
              <a:spcBef>
                <a:spcPts val="0"/>
              </a:spcBef>
              <a:spcAft>
                <a:spcPts val="0"/>
              </a:spcAft>
              <a:buNone/>
              <a:defRPr/>
            </a:pPr>
            <a:endParaRPr lang="en-US" sz="2800" dirty="0" smtClean="0">
              <a:solidFill>
                <a:srgbClr val="002060"/>
              </a:solidFill>
              <a:latin typeface="Eras Bold ITC" pitchFamily="34" charset="0"/>
            </a:endParaRPr>
          </a:p>
          <a:p>
            <a:pPr marL="122484" indent="-514350" algn="just" fontAlgn="auto">
              <a:spcBef>
                <a:spcPts val="0"/>
              </a:spcBef>
              <a:spcAft>
                <a:spcPts val="0"/>
              </a:spcAft>
              <a:buNone/>
              <a:defRPr/>
            </a:pPr>
            <a:r>
              <a:rPr lang="en-US" sz="2800" dirty="0" smtClean="0">
                <a:solidFill>
                  <a:srgbClr val="00FF99"/>
                </a:solidFill>
                <a:latin typeface="Eras Bold ITC" pitchFamily="34" charset="0"/>
              </a:rPr>
              <a:t>1. The Constitution: </a:t>
            </a:r>
            <a:r>
              <a:rPr lang="en-US" sz="2800" dirty="0" smtClean="0">
                <a:solidFill>
                  <a:srgbClr val="002060"/>
                </a:solidFill>
                <a:latin typeface="Eras Bold ITC" pitchFamily="34" charset="0"/>
              </a:rPr>
              <a:t>through its 15th amendment, considered the issue of climate change. Constitutional Amendment included the following article 18 A Protection and improvement of environment and biodiversity: </a:t>
            </a:r>
            <a:r>
              <a:rPr lang="en-US" sz="2800" i="1" dirty="0" smtClean="0">
                <a:solidFill>
                  <a:srgbClr val="002060"/>
                </a:solidFill>
                <a:latin typeface="Eras Bold ITC" pitchFamily="34" charset="0"/>
              </a:rPr>
              <a:t>The State shall Endeavour to protect and improve the environment and to safeguard the natural resources, biodiversity, wetlands, forests and wild life for the present and future citizens.</a:t>
            </a:r>
          </a:p>
          <a:p>
            <a:pPr marL="122484" indent="-514350" algn="just" fontAlgn="auto">
              <a:spcBef>
                <a:spcPts val="0"/>
              </a:spcBef>
              <a:spcAft>
                <a:spcPts val="0"/>
              </a:spcAft>
              <a:buAutoNum type="arabicPeriod"/>
              <a:defRPr/>
            </a:pPr>
            <a:endParaRPr lang="en-US" sz="2800" i="1" dirty="0" smtClean="0">
              <a:solidFill>
                <a:srgbClr val="002060"/>
              </a:solidFill>
              <a:latin typeface="Eras Bold ITC" pitchFamily="34" charset="0"/>
            </a:endParaRPr>
          </a:p>
          <a:p>
            <a:pPr marL="0" indent="-391866" algn="just" fontAlgn="auto">
              <a:spcBef>
                <a:spcPts val="0"/>
              </a:spcBef>
              <a:spcAft>
                <a:spcPts val="0"/>
              </a:spcAft>
              <a:buNone/>
              <a:defRPr/>
            </a:pPr>
            <a:r>
              <a:rPr lang="en-US" sz="2800" dirty="0" smtClean="0">
                <a:solidFill>
                  <a:srgbClr val="00FF99"/>
                </a:solidFill>
                <a:latin typeface="Eras Bold ITC" pitchFamily="34" charset="0"/>
              </a:rPr>
              <a:t>2. Vision 2021: </a:t>
            </a:r>
            <a:r>
              <a:rPr lang="en-US" sz="2800" dirty="0" smtClean="0">
                <a:solidFill>
                  <a:srgbClr val="002060"/>
                </a:solidFill>
                <a:latin typeface="Eras Bold ITC" pitchFamily="34" charset="0"/>
              </a:rPr>
              <a:t>Vision 2021 that provides political directions to all national policy documents states, “ All measures will be taken to protect Bangladesh, including planned migration abroad, from the adverse effects of climate change and global warming.”</a:t>
            </a:r>
          </a:p>
        </p:txBody>
      </p:sp>
      <p:sp>
        <p:nvSpPr>
          <p:cNvPr id="4" name="Rounded Rectangle 3"/>
          <p:cNvSpPr/>
          <p:nvPr/>
        </p:nvSpPr>
        <p:spPr>
          <a:xfrm>
            <a:off x="0" y="91440"/>
            <a:ext cx="7680960" cy="1097280"/>
          </a:xfrm>
          <a:prstGeom prst="roundRect">
            <a:avLst/>
          </a:prstGeom>
          <a:solidFill>
            <a:schemeClr val="accent6">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lIns="130622" tIns="65311" rIns="130622" bIns="65311" anchor="ctr"/>
          <a:lstStyle/>
          <a:p>
            <a:pPr fontAlgn="auto">
              <a:spcBef>
                <a:spcPts val="0"/>
              </a:spcBef>
              <a:spcAft>
                <a:spcPts val="0"/>
              </a:spcAft>
              <a:defRPr/>
            </a:pPr>
            <a:r>
              <a:rPr lang="en-US" sz="4000" b="1" dirty="0" smtClean="0">
                <a:solidFill>
                  <a:srgbClr val="7030A0"/>
                </a:solidFill>
                <a:latin typeface="Eras Bold ITC" pitchFamily="34" charset="0"/>
              </a:rPr>
              <a:t>National Initiatives</a:t>
            </a:r>
            <a:endParaRPr lang="en-US" sz="4000" b="1" dirty="0">
              <a:solidFill>
                <a:srgbClr val="7030A0"/>
              </a:solidFill>
              <a:latin typeface="Eras Bold ITC"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194560"/>
            <a:ext cx="14630400" cy="5577840"/>
          </a:xfrm>
        </p:spPr>
        <p:txBody>
          <a:bodyPr/>
          <a:lstStyle/>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buFont typeface="Wingdings 2" pitchFamily="18" charset="2"/>
              <a:buNone/>
            </a:pPr>
            <a:r>
              <a:rPr lang="en-US" smtClean="0"/>
              <a:t> </a:t>
            </a:r>
          </a:p>
          <a:p>
            <a:pPr>
              <a:buFont typeface="Wingdings 2" pitchFamily="18" charset="2"/>
              <a:buNone/>
            </a:pPr>
            <a:endParaRPr lang="en-US" b="1" smtClean="0"/>
          </a:p>
          <a:p>
            <a:pPr>
              <a:buFont typeface="Wingdings 2" pitchFamily="18" charset="2"/>
              <a:buNone/>
            </a:pPr>
            <a:endParaRPr lang="en-US" smtClean="0"/>
          </a:p>
        </p:txBody>
      </p:sp>
      <p:sp>
        <p:nvSpPr>
          <p:cNvPr id="5" name="Content Placeholder 3"/>
          <p:cNvSpPr>
            <a:spLocks noGrp="1"/>
          </p:cNvSpPr>
          <p:nvPr>
            <p:ph sz="half" idx="2"/>
          </p:nvPr>
        </p:nvSpPr>
        <p:spPr>
          <a:xfrm>
            <a:off x="243840" y="1463040"/>
            <a:ext cx="14020800" cy="6583680"/>
          </a:xfrm>
        </p:spPr>
        <p:txBody>
          <a:bodyPr>
            <a:noAutofit/>
          </a:bodyPr>
          <a:lstStyle/>
          <a:p>
            <a:pPr marL="0" indent="-391866" algn="just">
              <a:spcBef>
                <a:spcPts val="0"/>
              </a:spcBef>
              <a:buNone/>
              <a:defRPr/>
            </a:pPr>
            <a:r>
              <a:rPr lang="en-US" sz="2800" dirty="0" smtClean="0">
                <a:solidFill>
                  <a:srgbClr val="00B0F0"/>
                </a:solidFill>
                <a:latin typeface="Eras Bold ITC" pitchFamily="34" charset="0"/>
              </a:rPr>
              <a:t>3. SDG Goals:  </a:t>
            </a:r>
            <a:r>
              <a:rPr lang="en-US" sz="2800" dirty="0" smtClean="0">
                <a:solidFill>
                  <a:srgbClr val="002060"/>
                </a:solidFill>
                <a:latin typeface="Eras Bold ITC" pitchFamily="34" charset="0"/>
              </a:rPr>
              <a:t>In September 2015, the UN General Assembly adopted a new development agenda for the period 2016-2030 supporting three pillar of sustainability e.g. social equity, economic development and environmental protection.  </a:t>
            </a:r>
          </a:p>
          <a:p>
            <a:pPr marL="0" indent="-391866" algn="just" fontAlgn="auto">
              <a:spcBef>
                <a:spcPts val="0"/>
              </a:spcBef>
              <a:spcAft>
                <a:spcPts val="0"/>
              </a:spcAft>
              <a:buNone/>
              <a:defRPr/>
            </a:pPr>
            <a:endParaRPr lang="en-US" sz="2800" dirty="0" smtClean="0">
              <a:solidFill>
                <a:srgbClr val="00B0F0"/>
              </a:solidFill>
              <a:latin typeface="Eras Bold ITC" pitchFamily="34" charset="0"/>
            </a:endParaRPr>
          </a:p>
          <a:p>
            <a:pPr marL="0" indent="-391866" algn="just" fontAlgn="auto">
              <a:spcBef>
                <a:spcPts val="0"/>
              </a:spcBef>
              <a:spcAft>
                <a:spcPts val="0"/>
              </a:spcAft>
              <a:buNone/>
              <a:defRPr/>
            </a:pPr>
            <a:r>
              <a:rPr lang="en-US" sz="2800" dirty="0" smtClean="0">
                <a:solidFill>
                  <a:srgbClr val="00B0F0"/>
                </a:solidFill>
                <a:latin typeface="Eras Bold ITC" pitchFamily="34" charset="0"/>
              </a:rPr>
              <a:t>4. Sixth Five Year Plan : </a:t>
            </a:r>
            <a:r>
              <a:rPr lang="en-US" sz="2800" dirty="0" smtClean="0">
                <a:latin typeface="Eras Bold ITC" pitchFamily="34" charset="0"/>
              </a:rPr>
              <a:t>‘</a:t>
            </a:r>
            <a:r>
              <a:rPr lang="en-US" sz="2800" dirty="0" smtClean="0">
                <a:solidFill>
                  <a:srgbClr val="002060"/>
                </a:solidFill>
                <a:latin typeface="Eras Bold ITC" pitchFamily="34" charset="0"/>
              </a:rPr>
              <a:t>Bangladesh Sixth Five Year Plan FY2011-15’ provides strategic directions and policy framework of Climate Change adaptation for accelerating growth and reducing poverty of the country.</a:t>
            </a:r>
          </a:p>
          <a:p>
            <a:pPr marL="0" indent="-391866" algn="just" fontAlgn="auto">
              <a:spcBef>
                <a:spcPts val="0"/>
              </a:spcBef>
              <a:spcAft>
                <a:spcPts val="0"/>
              </a:spcAft>
              <a:buNone/>
              <a:defRPr/>
            </a:pPr>
            <a:endParaRPr lang="en-US" sz="2800" dirty="0" smtClean="0">
              <a:solidFill>
                <a:srgbClr val="00B0F0"/>
              </a:solidFill>
              <a:latin typeface="Eras Bold ITC" pitchFamily="34" charset="0"/>
            </a:endParaRPr>
          </a:p>
          <a:p>
            <a:pPr marL="0" indent="-391866" algn="just" fontAlgn="auto">
              <a:spcBef>
                <a:spcPts val="0"/>
              </a:spcBef>
              <a:spcAft>
                <a:spcPts val="0"/>
              </a:spcAft>
              <a:buNone/>
              <a:defRPr/>
            </a:pPr>
            <a:r>
              <a:rPr lang="en-US" sz="2800" dirty="0" smtClean="0">
                <a:solidFill>
                  <a:srgbClr val="00B0F0"/>
                </a:solidFill>
                <a:latin typeface="Eras Bold ITC" pitchFamily="34" charset="0"/>
              </a:rPr>
              <a:t>5. Bangladesh Climate Change Strategy and Action </a:t>
            </a:r>
            <a:r>
              <a:rPr lang="en-US" sz="2800" dirty="0" smtClean="0">
                <a:solidFill>
                  <a:srgbClr val="002060"/>
                </a:solidFill>
                <a:latin typeface="Eras Bold ITC" pitchFamily="34" charset="0"/>
              </a:rPr>
              <a:t>Plan approved by the Government in 2009 with wide consultation with Government and NGO sector, development partners, experts, academia etc. It is a one of the first landmark document among the developing countries.</a:t>
            </a:r>
          </a:p>
          <a:p>
            <a:pPr marL="0" indent="-391866" algn="just" fontAlgn="auto">
              <a:spcBef>
                <a:spcPts val="0"/>
              </a:spcBef>
              <a:spcAft>
                <a:spcPts val="0"/>
              </a:spcAft>
              <a:buNone/>
              <a:defRPr/>
            </a:pPr>
            <a:endParaRPr lang="en-US" sz="2800" dirty="0" smtClean="0">
              <a:latin typeface="Eras Bold ITC" pitchFamily="34" charset="0"/>
            </a:endParaRPr>
          </a:p>
          <a:p>
            <a:pPr marL="0" indent="-391866" algn="just" fontAlgn="auto">
              <a:spcBef>
                <a:spcPts val="0"/>
              </a:spcBef>
              <a:spcAft>
                <a:spcPts val="0"/>
              </a:spcAft>
              <a:buNone/>
              <a:defRPr/>
            </a:pPr>
            <a:r>
              <a:rPr lang="en-US" sz="2800" dirty="0" smtClean="0">
                <a:latin typeface="Eras Bold ITC" pitchFamily="34" charset="0"/>
              </a:rPr>
              <a:t> </a:t>
            </a:r>
          </a:p>
          <a:p>
            <a:pPr marL="0" indent="-391866" algn="just" fontAlgn="auto">
              <a:spcBef>
                <a:spcPts val="0"/>
              </a:spcBef>
              <a:spcAft>
                <a:spcPts val="0"/>
              </a:spcAft>
              <a:buNone/>
              <a:defRPr/>
            </a:pPr>
            <a:r>
              <a:rPr lang="en-US" sz="2600" dirty="0" smtClean="0">
                <a:latin typeface="Eras Bold ITC" pitchFamily="34" charset="0"/>
              </a:rPr>
              <a:t> </a:t>
            </a:r>
          </a:p>
        </p:txBody>
      </p:sp>
      <p:sp>
        <p:nvSpPr>
          <p:cNvPr id="4" name="Rounded Rectangle 3"/>
          <p:cNvSpPr/>
          <p:nvPr/>
        </p:nvSpPr>
        <p:spPr>
          <a:xfrm>
            <a:off x="0" y="91440"/>
            <a:ext cx="7680960" cy="1097280"/>
          </a:xfrm>
          <a:prstGeom prst="roundRect">
            <a:avLst/>
          </a:prstGeom>
          <a:solidFill>
            <a:schemeClr val="accent6">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lIns="130622" tIns="65311" rIns="130622" bIns="65311" anchor="ctr"/>
          <a:lstStyle/>
          <a:p>
            <a:pPr fontAlgn="auto">
              <a:spcBef>
                <a:spcPts val="0"/>
              </a:spcBef>
              <a:spcAft>
                <a:spcPts val="0"/>
              </a:spcAft>
              <a:defRPr/>
            </a:pPr>
            <a:r>
              <a:rPr lang="en-US" sz="4000" b="1" dirty="0" smtClean="0">
                <a:solidFill>
                  <a:srgbClr val="7030A0"/>
                </a:solidFill>
                <a:latin typeface="Eras Bold ITC" pitchFamily="34" charset="0"/>
              </a:rPr>
              <a:t>National Initiatives</a:t>
            </a:r>
            <a:endParaRPr lang="en-US" sz="4000" b="1" dirty="0">
              <a:solidFill>
                <a:srgbClr val="7030A0"/>
              </a:solidFill>
              <a:latin typeface="Eras Bold ITC"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194560"/>
            <a:ext cx="14630400" cy="5577840"/>
          </a:xfrm>
        </p:spPr>
        <p:txBody>
          <a:bodyPr/>
          <a:lstStyle/>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buFont typeface="Wingdings 2" pitchFamily="18" charset="2"/>
              <a:buNone/>
            </a:pPr>
            <a:r>
              <a:rPr lang="en-US" smtClean="0"/>
              <a:t> </a:t>
            </a:r>
          </a:p>
          <a:p>
            <a:pPr>
              <a:buFont typeface="Wingdings 2" pitchFamily="18" charset="2"/>
              <a:buNone/>
            </a:pPr>
            <a:endParaRPr lang="en-US" b="1" smtClean="0"/>
          </a:p>
          <a:p>
            <a:pPr>
              <a:buFont typeface="Wingdings 2" pitchFamily="18" charset="2"/>
              <a:buNone/>
            </a:pPr>
            <a:endParaRPr lang="en-US" smtClean="0"/>
          </a:p>
        </p:txBody>
      </p:sp>
      <p:sp>
        <p:nvSpPr>
          <p:cNvPr id="5" name="Content Placeholder 3"/>
          <p:cNvSpPr>
            <a:spLocks noGrp="1"/>
          </p:cNvSpPr>
          <p:nvPr>
            <p:ph sz="half" idx="2"/>
          </p:nvPr>
        </p:nvSpPr>
        <p:spPr>
          <a:xfrm>
            <a:off x="243840" y="1280160"/>
            <a:ext cx="14142720" cy="6949440"/>
          </a:xfrm>
        </p:spPr>
        <p:txBody>
          <a:bodyPr>
            <a:noAutofit/>
          </a:bodyPr>
          <a:lstStyle/>
          <a:p>
            <a:pPr marL="0" indent="-391866" algn="just" fontAlgn="auto">
              <a:spcBef>
                <a:spcPts val="0"/>
              </a:spcBef>
              <a:spcAft>
                <a:spcPts val="0"/>
              </a:spcAft>
              <a:buNone/>
              <a:defRPr/>
            </a:pPr>
            <a:r>
              <a:rPr lang="en-US" sz="3000" dirty="0" smtClean="0">
                <a:solidFill>
                  <a:srgbClr val="002060"/>
                </a:solidFill>
                <a:latin typeface="Eras Bold ITC" pitchFamily="34" charset="0"/>
              </a:rPr>
              <a:t>It has been observed that other national </a:t>
            </a:r>
            <a:r>
              <a:rPr lang="en-US" sz="3000" dirty="0" err="1" smtClean="0">
                <a:solidFill>
                  <a:srgbClr val="002060"/>
                </a:solidFill>
                <a:latin typeface="Eras Bold ITC" pitchFamily="34" charset="0"/>
              </a:rPr>
              <a:t>sectoral</a:t>
            </a:r>
            <a:r>
              <a:rPr lang="en-US" sz="3000" dirty="0" smtClean="0">
                <a:solidFill>
                  <a:srgbClr val="002060"/>
                </a:solidFill>
                <a:latin typeface="Eras Bold ITC" pitchFamily="34" charset="0"/>
              </a:rPr>
              <a:t> policy documents that are being reviewed currently also considering the effects of climate change and directing policy propositions to combat those. These are: </a:t>
            </a:r>
            <a:r>
              <a:rPr lang="en-US" sz="3000" dirty="0" smtClean="0">
                <a:solidFill>
                  <a:srgbClr val="9900CC"/>
                </a:solidFill>
                <a:latin typeface="Eras Bold ITC" pitchFamily="34" charset="0"/>
              </a:rPr>
              <a:t>The National Environment Policy, Air Pollution Control, Conservation of Ecology, Control of Industrial Pollution , Control of Noise Pollution, Conservation of Biodiversity, Protection of Ozone Layer, National water policy.</a:t>
            </a:r>
          </a:p>
        </p:txBody>
      </p:sp>
      <p:sp>
        <p:nvSpPr>
          <p:cNvPr id="6" name="Content Placeholder 3"/>
          <p:cNvSpPr>
            <a:spLocks noGrp="1"/>
          </p:cNvSpPr>
          <p:nvPr>
            <p:ph sz="quarter" idx="4294967295"/>
          </p:nvPr>
        </p:nvSpPr>
        <p:spPr>
          <a:xfrm>
            <a:off x="0" y="549275"/>
            <a:ext cx="12530138" cy="730250"/>
          </a:xfrm>
        </p:spPr>
        <p:txBody>
          <a:bodyPr>
            <a:normAutofit/>
          </a:bodyPr>
          <a:lstStyle/>
          <a:p>
            <a:pPr algn="just" fontAlgn="auto">
              <a:spcAft>
                <a:spcPts val="0"/>
              </a:spcAft>
              <a:buNone/>
              <a:defRPr/>
            </a:pPr>
            <a:r>
              <a:rPr lang="en-US" sz="3100" dirty="0" smtClean="0">
                <a:solidFill>
                  <a:srgbClr val="00B0F0"/>
                </a:solidFill>
                <a:latin typeface="Eras Bold ITC" pitchFamily="34" charset="0"/>
              </a:rPr>
              <a:t>5. Other Policy Documents</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194560"/>
            <a:ext cx="14630400" cy="5577840"/>
          </a:xfrm>
        </p:spPr>
        <p:txBody>
          <a:bodyPr/>
          <a:lstStyle/>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buFont typeface="Wingdings 2" pitchFamily="18" charset="2"/>
              <a:buNone/>
            </a:pPr>
            <a:r>
              <a:rPr lang="en-US" smtClean="0"/>
              <a:t> </a:t>
            </a:r>
          </a:p>
          <a:p>
            <a:pPr>
              <a:buFont typeface="Wingdings 2" pitchFamily="18" charset="2"/>
              <a:buNone/>
            </a:pPr>
            <a:endParaRPr lang="en-US" b="1" smtClean="0"/>
          </a:p>
          <a:p>
            <a:pPr>
              <a:buFont typeface="Wingdings 2" pitchFamily="18" charset="2"/>
              <a:buNone/>
            </a:pPr>
            <a:endParaRPr lang="en-US" smtClean="0"/>
          </a:p>
        </p:txBody>
      </p:sp>
      <p:sp>
        <p:nvSpPr>
          <p:cNvPr id="5" name="Content Placeholder 3"/>
          <p:cNvSpPr>
            <a:spLocks noGrp="1"/>
          </p:cNvSpPr>
          <p:nvPr>
            <p:ph sz="half" idx="2"/>
          </p:nvPr>
        </p:nvSpPr>
        <p:spPr>
          <a:xfrm>
            <a:off x="243840" y="1280160"/>
            <a:ext cx="14142720" cy="6949440"/>
          </a:xfrm>
        </p:spPr>
        <p:txBody>
          <a:bodyPr>
            <a:noAutofit/>
          </a:bodyPr>
          <a:lstStyle/>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High level of awareness among people</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7000 km Coastal Embankments </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2700 Cyclone shelters</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Early warning system for cyclones and floods</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42000 volunteers in coastal areas</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Coastal Green Belt through A forestation</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Salinity and submergence tolerant rice, shorter maturity rice developed</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NAPA prepared in 2005</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Climate Change Trust Fund established</a:t>
            </a:r>
          </a:p>
          <a:p>
            <a:pPr>
              <a:lnSpc>
                <a:spcPct val="80000"/>
              </a:lnSpc>
              <a:buClr>
                <a:srgbClr val="002060"/>
              </a:buClr>
              <a:buFont typeface="Wingdings" pitchFamily="2" charset="2"/>
              <a:buChar char="q"/>
            </a:pPr>
            <a:r>
              <a:rPr lang="en-GB" sz="3200" dirty="0" smtClean="0">
                <a:solidFill>
                  <a:srgbClr val="002060"/>
                </a:solidFill>
                <a:latin typeface="Eras Bold ITC" pitchFamily="34" charset="0"/>
              </a:rPr>
              <a:t>Bangladesh Climate Change Strategy and Action Plan (BCCSAP) prepared in 2009</a:t>
            </a:r>
            <a:endParaRPr lang="en-US" sz="3200" dirty="0" smtClean="0">
              <a:solidFill>
                <a:srgbClr val="002060"/>
              </a:solidFill>
              <a:latin typeface="Eras Bold ITC" pitchFamily="34" charset="0"/>
            </a:endParaRPr>
          </a:p>
          <a:p>
            <a:pPr marL="0" indent="-391866" algn="just" fontAlgn="auto">
              <a:spcBef>
                <a:spcPts val="0"/>
              </a:spcBef>
              <a:spcAft>
                <a:spcPts val="0"/>
              </a:spcAft>
              <a:buNone/>
              <a:defRPr/>
            </a:pPr>
            <a:endParaRPr lang="en-US" sz="3000" dirty="0" smtClean="0">
              <a:solidFill>
                <a:srgbClr val="9900CC"/>
              </a:solidFill>
              <a:latin typeface="Eras Bold ITC" pitchFamily="34" charset="0"/>
            </a:endParaRPr>
          </a:p>
        </p:txBody>
      </p:sp>
      <p:sp>
        <p:nvSpPr>
          <p:cNvPr id="6" name="Content Placeholder 3"/>
          <p:cNvSpPr>
            <a:spLocks noGrp="1"/>
          </p:cNvSpPr>
          <p:nvPr>
            <p:ph sz="quarter" idx="4294967295"/>
          </p:nvPr>
        </p:nvSpPr>
        <p:spPr>
          <a:xfrm>
            <a:off x="0" y="549275"/>
            <a:ext cx="12530138" cy="730250"/>
          </a:xfrm>
        </p:spPr>
        <p:txBody>
          <a:bodyPr>
            <a:normAutofit/>
          </a:bodyPr>
          <a:lstStyle/>
          <a:p>
            <a:pPr algn="just">
              <a:buNone/>
              <a:defRPr/>
            </a:pPr>
            <a:r>
              <a:rPr lang="en-US" sz="3600" b="1" dirty="0" smtClean="0">
                <a:solidFill>
                  <a:srgbClr val="9900CC"/>
                </a:solidFill>
                <a:latin typeface="Eras Demi ITC" pitchFamily="34" charset="0"/>
              </a:rPr>
              <a:t>Overview of Initiatives Undertaken</a:t>
            </a:r>
            <a:endParaRPr lang="en-US" sz="3600" dirty="0" smtClean="0">
              <a:solidFill>
                <a:srgbClr val="9900CC"/>
              </a:solidFill>
              <a:latin typeface="Eras Demi ITC" pitchFamily="34" charset="0"/>
            </a:endParaRPr>
          </a:p>
          <a:p>
            <a:pPr algn="just" fontAlgn="auto">
              <a:spcAft>
                <a:spcPts val="0"/>
              </a:spcAft>
              <a:buNone/>
              <a:defRPr/>
            </a:pPr>
            <a:endParaRPr lang="en-US" sz="3600" dirty="0" smtClean="0">
              <a:solidFill>
                <a:srgbClr val="9900CC"/>
              </a:solidFill>
              <a:latin typeface="Eras Demi ITC" pitchFamily="34" charset="0"/>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65760" y="182880"/>
            <a:ext cx="13929360" cy="1097280"/>
          </a:xfrm>
        </p:spPr>
        <p:txBody>
          <a:bodyPr lIns="95237" tIns="47618" rIns="95237" bIns="47618">
            <a:normAutofit/>
          </a:bodyPr>
          <a:lstStyle/>
          <a:p>
            <a:pPr algn="just" fontAlgn="auto">
              <a:spcAft>
                <a:spcPts val="0"/>
              </a:spcAft>
              <a:defRPr/>
            </a:pPr>
            <a:r>
              <a:rPr lang="en-US" sz="4600" b="1" dirty="0" smtClean="0">
                <a:solidFill>
                  <a:srgbClr val="7030A0"/>
                </a:solidFill>
                <a:latin typeface="Eras Bold ITC" pitchFamily="34" charset="0"/>
                <a:cs typeface="Calibri" pitchFamily="34" charset="0"/>
              </a:rPr>
              <a:t>Reference</a:t>
            </a:r>
          </a:p>
        </p:txBody>
      </p:sp>
      <p:sp>
        <p:nvSpPr>
          <p:cNvPr id="30723" name="Content Placeholder 2"/>
          <p:cNvSpPr>
            <a:spLocks noGrp="1"/>
          </p:cNvSpPr>
          <p:nvPr>
            <p:ph idx="1"/>
          </p:nvPr>
        </p:nvSpPr>
        <p:spPr>
          <a:xfrm>
            <a:off x="487680" y="1463040"/>
            <a:ext cx="13736320" cy="5943600"/>
          </a:xfrm>
        </p:spPr>
        <p:txBody>
          <a:bodyPr>
            <a:noAutofit/>
          </a:bodyPr>
          <a:lstStyle/>
          <a:p>
            <a:pPr algn="just" fontAlgn="auto">
              <a:spcAft>
                <a:spcPts val="0"/>
              </a:spcAft>
              <a:buClr>
                <a:srgbClr val="002060"/>
              </a:buClr>
              <a:buAutoNum type="arabicPeriod"/>
              <a:defRPr/>
            </a:pPr>
            <a:r>
              <a:rPr lang="en-US" sz="2600" dirty="0" smtClean="0">
                <a:solidFill>
                  <a:srgbClr val="002060"/>
                </a:solidFill>
                <a:latin typeface="Eras Bold ITC" pitchFamily="34" charset="0"/>
              </a:rPr>
              <a:t>Ahmed, </a:t>
            </a:r>
            <a:r>
              <a:rPr lang="en-US" sz="2600" dirty="0" err="1" smtClean="0">
                <a:solidFill>
                  <a:srgbClr val="002060"/>
                </a:solidFill>
                <a:latin typeface="Eras Bold ITC" pitchFamily="34" charset="0"/>
              </a:rPr>
              <a:t>Yasmeen</a:t>
            </a:r>
            <a:r>
              <a:rPr lang="en-US" sz="2600" dirty="0" smtClean="0">
                <a:solidFill>
                  <a:srgbClr val="002060"/>
                </a:solidFill>
                <a:latin typeface="Eras Bold ITC" pitchFamily="34" charset="0"/>
              </a:rPr>
              <a:t> (1995), “Environmental Degradation and Natural Disasters: Who are the worst victims?”</a:t>
            </a:r>
          </a:p>
          <a:p>
            <a:pPr algn="just" fontAlgn="auto">
              <a:spcAft>
                <a:spcPts val="0"/>
              </a:spcAft>
              <a:buClr>
                <a:srgbClr val="002060"/>
              </a:buClr>
              <a:buAutoNum type="arabicPeriod"/>
              <a:defRPr/>
            </a:pPr>
            <a:r>
              <a:rPr lang="en-US" sz="2600" dirty="0" smtClean="0">
                <a:solidFill>
                  <a:srgbClr val="002060"/>
                </a:solidFill>
                <a:latin typeface="Eras Bold ITC" pitchFamily="34" charset="0"/>
              </a:rPr>
              <a:t>Gain, Philip (1998), Bangladesh Environment : Facing the 21st Century, Dhaka : Society for Environment and Human development (SHED).</a:t>
            </a:r>
          </a:p>
          <a:p>
            <a:pPr algn="just" fontAlgn="auto">
              <a:spcAft>
                <a:spcPts val="0"/>
              </a:spcAft>
              <a:buClr>
                <a:srgbClr val="002060"/>
              </a:buClr>
              <a:buAutoNum type="arabicPeriod"/>
              <a:defRPr/>
            </a:pPr>
            <a:r>
              <a:rPr lang="en-US" sz="2600" dirty="0" err="1" smtClean="0">
                <a:solidFill>
                  <a:srgbClr val="002060"/>
                </a:solidFill>
                <a:latin typeface="Eras Bold ITC" pitchFamily="34" charset="0"/>
              </a:rPr>
              <a:t>Rahman</a:t>
            </a:r>
            <a:r>
              <a:rPr lang="en-US" sz="2600" dirty="0" smtClean="0">
                <a:solidFill>
                  <a:srgbClr val="002060"/>
                </a:solidFill>
                <a:latin typeface="Eras Bold ITC" pitchFamily="34" charset="0"/>
              </a:rPr>
              <a:t>, A. </a:t>
            </a:r>
            <a:r>
              <a:rPr lang="en-US" sz="2600" dirty="0" err="1" smtClean="0">
                <a:solidFill>
                  <a:srgbClr val="002060"/>
                </a:solidFill>
                <a:latin typeface="Eras Bold ITC" pitchFamily="34" charset="0"/>
              </a:rPr>
              <a:t>Atiq</a:t>
            </a:r>
            <a:r>
              <a:rPr lang="en-US" sz="2600" dirty="0" smtClean="0">
                <a:solidFill>
                  <a:srgbClr val="002060"/>
                </a:solidFill>
                <a:latin typeface="Eras Bold ITC" pitchFamily="34" charset="0"/>
              </a:rPr>
              <a:t>, et.al., (1994), Environment and Development in Bangladesh, </a:t>
            </a:r>
            <a:r>
              <a:rPr lang="en-US" sz="2600" dirty="0" err="1" smtClean="0">
                <a:solidFill>
                  <a:srgbClr val="002060"/>
                </a:solidFill>
                <a:latin typeface="Eras Bold ITC" pitchFamily="34" charset="0"/>
              </a:rPr>
              <a:t>Vol</a:t>
            </a:r>
            <a:r>
              <a:rPr lang="en-US" sz="2600" dirty="0" smtClean="0">
                <a:solidFill>
                  <a:srgbClr val="002060"/>
                </a:solidFill>
                <a:latin typeface="Eras Bold ITC" pitchFamily="34" charset="0"/>
              </a:rPr>
              <a:t> II , Dhaka : UPL.</a:t>
            </a:r>
          </a:p>
          <a:p>
            <a:pPr algn="just" fontAlgn="auto">
              <a:spcAft>
                <a:spcPts val="0"/>
              </a:spcAft>
              <a:buClr>
                <a:srgbClr val="002060"/>
              </a:buClr>
              <a:buAutoNum type="arabicPeriod"/>
              <a:defRPr/>
            </a:pPr>
            <a:r>
              <a:rPr lang="en-US" sz="2600" dirty="0" smtClean="0">
                <a:solidFill>
                  <a:srgbClr val="002060"/>
                </a:solidFill>
                <a:latin typeface="Eras Bold ITC" pitchFamily="34" charset="0"/>
              </a:rPr>
              <a:t>Bangladesh State of Environment Report, 2001, Department of Environment/UNEP</a:t>
            </a:r>
          </a:p>
          <a:p>
            <a:pPr algn="just" fontAlgn="auto">
              <a:spcAft>
                <a:spcPts val="0"/>
              </a:spcAft>
              <a:buClr>
                <a:srgbClr val="002060"/>
              </a:buClr>
              <a:buAutoNum type="arabicPeriod"/>
              <a:defRPr/>
            </a:pPr>
            <a:r>
              <a:rPr lang="en-US" sz="2600" dirty="0" smtClean="0">
                <a:solidFill>
                  <a:srgbClr val="002060"/>
                </a:solidFill>
                <a:latin typeface="Eras Bold ITC" pitchFamily="34" charset="0"/>
              </a:rPr>
              <a:t>Bangladesh Environment 2001, </a:t>
            </a:r>
            <a:r>
              <a:rPr lang="en-US" sz="2600" dirty="0" err="1" smtClean="0">
                <a:solidFill>
                  <a:srgbClr val="002060"/>
                </a:solidFill>
                <a:latin typeface="Eras Bold ITC" pitchFamily="34" charset="0"/>
              </a:rPr>
              <a:t>Unnyan</a:t>
            </a:r>
            <a:r>
              <a:rPr lang="en-US" sz="2600" dirty="0" smtClean="0">
                <a:solidFill>
                  <a:srgbClr val="002060"/>
                </a:solidFill>
                <a:latin typeface="Eras Bold ITC" pitchFamily="34" charset="0"/>
              </a:rPr>
              <a:t> </a:t>
            </a:r>
            <a:r>
              <a:rPr lang="en-US" sz="2600" dirty="0" err="1" smtClean="0">
                <a:solidFill>
                  <a:srgbClr val="002060"/>
                </a:solidFill>
                <a:latin typeface="Eras Bold ITC" pitchFamily="34" charset="0"/>
              </a:rPr>
              <a:t>Shamannay</a:t>
            </a:r>
            <a:r>
              <a:rPr lang="en-US" sz="2600" dirty="0" smtClean="0">
                <a:solidFill>
                  <a:srgbClr val="002060"/>
                </a:solidFill>
                <a:latin typeface="Eras Bold ITC" pitchFamily="34" charset="0"/>
              </a:rPr>
              <a:t>, UPL</a:t>
            </a:r>
          </a:p>
          <a:p>
            <a:pPr algn="just" fontAlgn="auto">
              <a:spcAft>
                <a:spcPts val="0"/>
              </a:spcAft>
              <a:buClr>
                <a:srgbClr val="002060"/>
              </a:buClr>
              <a:buAutoNum type="arabicPeriod"/>
              <a:defRPr/>
            </a:pPr>
            <a:r>
              <a:rPr lang="en-US" sz="2600" dirty="0" err="1" smtClean="0">
                <a:solidFill>
                  <a:srgbClr val="002060"/>
                </a:solidFill>
                <a:latin typeface="Eras Bold ITC" pitchFamily="34" charset="0"/>
              </a:rPr>
              <a:t>Rahman</a:t>
            </a:r>
            <a:r>
              <a:rPr lang="en-US" sz="2600" dirty="0" smtClean="0">
                <a:solidFill>
                  <a:srgbClr val="002060"/>
                </a:solidFill>
                <a:latin typeface="Eras Bold ITC" pitchFamily="34" charset="0"/>
              </a:rPr>
              <a:t>, A. </a:t>
            </a:r>
            <a:r>
              <a:rPr lang="en-US" sz="2600" dirty="0" err="1" smtClean="0">
                <a:solidFill>
                  <a:srgbClr val="002060"/>
                </a:solidFill>
                <a:latin typeface="Eras Bold ITC" pitchFamily="34" charset="0"/>
              </a:rPr>
              <a:t>Atiq</a:t>
            </a:r>
            <a:r>
              <a:rPr lang="en-US" sz="2600" dirty="0" smtClean="0">
                <a:solidFill>
                  <a:srgbClr val="002060"/>
                </a:solidFill>
                <a:latin typeface="Eras Bold ITC" pitchFamily="34" charset="0"/>
              </a:rPr>
              <a:t>, et.al., Environment and Poverty, Dhaka, UPL. </a:t>
            </a:r>
          </a:p>
          <a:p>
            <a:pPr algn="just" fontAlgn="auto">
              <a:spcAft>
                <a:spcPts val="0"/>
              </a:spcAft>
              <a:buClr>
                <a:srgbClr val="002060"/>
              </a:buClr>
              <a:buAutoNum type="arabicPeriod"/>
              <a:defRPr/>
            </a:pPr>
            <a:r>
              <a:rPr lang="en-US" sz="2600" dirty="0" err="1" smtClean="0">
                <a:solidFill>
                  <a:srgbClr val="002060"/>
                </a:solidFill>
                <a:latin typeface="Eras Bold ITC" pitchFamily="34" charset="0"/>
              </a:rPr>
              <a:t>Munir</a:t>
            </a:r>
            <a:r>
              <a:rPr lang="en-US" sz="2600" dirty="0" smtClean="0">
                <a:solidFill>
                  <a:srgbClr val="002060"/>
                </a:solidFill>
                <a:latin typeface="Eras Bold ITC" pitchFamily="34" charset="0"/>
              </a:rPr>
              <a:t> </a:t>
            </a:r>
            <a:r>
              <a:rPr lang="en-US" sz="2600" dirty="0" err="1" smtClean="0">
                <a:solidFill>
                  <a:srgbClr val="002060"/>
                </a:solidFill>
                <a:latin typeface="Eras Bold ITC" pitchFamily="34" charset="0"/>
              </a:rPr>
              <a:t>uz</a:t>
            </a:r>
            <a:r>
              <a:rPr lang="en-US" sz="2600" dirty="0" smtClean="0">
                <a:solidFill>
                  <a:srgbClr val="002060"/>
                </a:solidFill>
                <a:latin typeface="Eras Bold ITC" pitchFamily="34" charset="0"/>
              </a:rPr>
              <a:t> </a:t>
            </a:r>
            <a:r>
              <a:rPr lang="en-US" sz="2600" dirty="0" err="1" smtClean="0">
                <a:solidFill>
                  <a:srgbClr val="002060"/>
                </a:solidFill>
                <a:latin typeface="Eras Bold ITC" pitchFamily="34" charset="0"/>
              </a:rPr>
              <a:t>Zaman</a:t>
            </a:r>
            <a:r>
              <a:rPr lang="en-US" sz="2600" dirty="0" smtClean="0">
                <a:solidFill>
                  <a:srgbClr val="002060"/>
                </a:solidFill>
                <a:latin typeface="Eras Bold ITC" pitchFamily="34" charset="0"/>
              </a:rPr>
              <a:t>, M., Aspects of Environmental Degradation in Bangladesh</a:t>
            </a:r>
          </a:p>
          <a:p>
            <a:pPr algn="just" fontAlgn="auto">
              <a:spcAft>
                <a:spcPts val="0"/>
              </a:spcAft>
              <a:buClr>
                <a:srgbClr val="002060"/>
              </a:buClr>
              <a:buFont typeface="Wingdings 2" pitchFamily="18" charset="2"/>
              <a:buAutoNum type="arabicPeriod"/>
              <a:defRPr/>
            </a:pPr>
            <a:r>
              <a:rPr lang="en-US" sz="2600" dirty="0" smtClean="0">
                <a:solidFill>
                  <a:srgbClr val="002060"/>
                </a:solidFill>
                <a:latin typeface="Eras Bold ITC" pitchFamily="34" charset="0"/>
              </a:rPr>
              <a:t>Study by Environmental Protection Department of Bangladesh 2008, Air Quality Management Project, Department of Environment, </a:t>
            </a:r>
            <a:r>
              <a:rPr lang="en-US" sz="2600" dirty="0" err="1" smtClean="0">
                <a:solidFill>
                  <a:srgbClr val="002060"/>
                </a:solidFill>
                <a:latin typeface="Eras Bold ITC" pitchFamily="34" charset="0"/>
              </a:rPr>
              <a:t>GoB</a:t>
            </a:r>
            <a:r>
              <a:rPr lang="en-US" sz="2600" dirty="0" smtClean="0">
                <a:solidFill>
                  <a:srgbClr val="002060"/>
                </a:solidFill>
                <a:latin typeface="Eras Bold ITC" pitchFamily="34" charset="0"/>
              </a:rPr>
              <a:t>.</a:t>
            </a:r>
          </a:p>
        </p:txBody>
      </p:sp>
    </p:spTree>
  </p:cSld>
  <p:clrMapOvr>
    <a:masterClrMapping/>
  </p:clrMapOvr>
  <p:transition>
    <p:wheel spokes="3"/>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WordArt 5"/>
          <p:cNvSpPr>
            <a:spLocks noChangeArrowheads="1" noChangeShapeType="1" noTextEdit="1"/>
          </p:cNvSpPr>
          <p:nvPr/>
        </p:nvSpPr>
        <p:spPr bwMode="auto">
          <a:xfrm>
            <a:off x="1828800" y="3124200"/>
            <a:ext cx="10241280" cy="1920240"/>
          </a:xfrm>
          <a:prstGeom prst="rect">
            <a:avLst/>
          </a:prstGeom>
        </p:spPr>
        <p:txBody>
          <a:bodyPr wrap="none" lIns="130622" tIns="65311" rIns="130622" bIns="65311" fromWordArt="1">
            <a:prstTxWarp prst="textDoubleWave1">
              <a:avLst>
                <a:gd name="adj1" fmla="val 6500"/>
                <a:gd name="adj2" fmla="val 0"/>
              </a:avLst>
            </a:prstTxWarp>
          </a:bodyPr>
          <a:lstStyle/>
          <a:p>
            <a:pPr algn="ctr"/>
            <a:r>
              <a:rPr lang="en-US" sz="5100" kern="10" spc="-514" dirty="0">
                <a:ln w="12700">
                  <a:solidFill>
                    <a:srgbClr val="000099"/>
                  </a:solidFill>
                  <a:round/>
                  <a:headEnd/>
                  <a:tailEnd/>
                </a:ln>
                <a:solidFill>
                  <a:srgbClr val="33CCFF"/>
                </a:solidFill>
                <a:effectLst>
                  <a:outerShdw dist="38100" dir="2700000" algn="tl" rotWithShape="0">
                    <a:srgbClr val="000000">
                      <a:alpha val="43137"/>
                    </a:srgbClr>
                  </a:outerShdw>
                </a:effectLst>
                <a:latin typeface="Eras Bold ITC"/>
              </a:rPr>
              <a:t>Thank You</a:t>
            </a:r>
          </a:p>
        </p:txBody>
      </p:sp>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65760" y="1463040"/>
            <a:ext cx="13655040" cy="2926080"/>
          </a:xfrm>
        </p:spPr>
        <p:txBody>
          <a:bodyPr>
            <a:noAutofit/>
          </a:bodyPr>
          <a:lstStyle/>
          <a:p>
            <a:pPr marL="390052" indent="-390052" algn="just">
              <a:spcBef>
                <a:spcPct val="0"/>
              </a:spcBef>
              <a:buFont typeface="Wingdings" pitchFamily="2" charset="2"/>
              <a:buChar char="q"/>
            </a:pPr>
            <a:r>
              <a:rPr lang="en-US" sz="2900" dirty="0" smtClean="0">
                <a:solidFill>
                  <a:schemeClr val="tx1"/>
                </a:solidFill>
                <a:latin typeface="Eras Demi ITC" pitchFamily="34" charset="0"/>
              </a:rPr>
              <a:t>Environmental degradation is the deterioration of the environment through depletion of resources such as air, water and soil; the destruction of ecosystems and the extinction of wildlife. The United Nations International Strategy for Disaster Reduction defines environmental degradation as </a:t>
            </a:r>
            <a:r>
              <a:rPr lang="en-US" sz="2900" dirty="0" smtClean="0">
                <a:solidFill>
                  <a:schemeClr val="hlink"/>
                </a:solidFill>
                <a:latin typeface="Eras Demi ITC" pitchFamily="34" charset="0"/>
              </a:rPr>
              <a:t>“the reduction of the capacity of the environment to meet social and ecological objectives, and needs”.</a:t>
            </a:r>
          </a:p>
          <a:p>
            <a:pPr marL="390052" indent="-390052" algn="just"/>
            <a:endParaRPr lang="en-US" sz="2900" i="1" dirty="0" smtClean="0">
              <a:solidFill>
                <a:schemeClr val="hlink"/>
              </a:solidFill>
            </a:endParaRPr>
          </a:p>
        </p:txBody>
      </p:sp>
      <p:sp>
        <p:nvSpPr>
          <p:cNvPr id="18434" name="Rectangle 5"/>
          <p:cNvSpPr>
            <a:spLocks noChangeArrowheads="1"/>
          </p:cNvSpPr>
          <p:nvPr/>
        </p:nvSpPr>
        <p:spPr bwMode="auto">
          <a:xfrm>
            <a:off x="914400" y="381000"/>
            <a:ext cx="13411200" cy="74745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30622" tIns="65311" rIns="130622" bIns="65311">
            <a:spAutoFit/>
          </a:bodyPr>
          <a:lstStyle/>
          <a:p>
            <a:r>
              <a:rPr lang="en-US" sz="4000" b="1" dirty="0">
                <a:solidFill>
                  <a:srgbClr val="7030A0"/>
                </a:solidFill>
                <a:latin typeface="Eras Demi ITC" pitchFamily="34" charset="0"/>
              </a:rPr>
              <a:t>Environmental Degradation </a:t>
            </a:r>
          </a:p>
        </p:txBody>
      </p:sp>
      <p:sp>
        <p:nvSpPr>
          <p:cNvPr id="44036" name="AutoShape 4"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38" name="AutoShape 6"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40" name="AutoShape 8"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45" name="AutoShape 13"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046" name="Picture 14" descr="C:\Users\Administrator\Desktop\download.jpg"/>
          <p:cNvPicPr>
            <a:picLocks noChangeAspect="1" noChangeArrowheads="1"/>
          </p:cNvPicPr>
          <p:nvPr/>
        </p:nvPicPr>
        <p:blipFill>
          <a:blip r:embed="rId2"/>
          <a:srcRect/>
          <a:stretch>
            <a:fillRect/>
          </a:stretch>
        </p:blipFill>
        <p:spPr bwMode="auto">
          <a:xfrm>
            <a:off x="990600" y="4401140"/>
            <a:ext cx="6172200" cy="3459938"/>
          </a:xfrm>
          <a:prstGeom prst="rect">
            <a:avLst/>
          </a:prstGeom>
          <a:noFill/>
        </p:spPr>
      </p:pic>
      <p:pic>
        <p:nvPicPr>
          <p:cNvPr id="44050" name="Picture 18" descr="image of environmental degradation এর ছবি ফলাফল"/>
          <p:cNvPicPr>
            <a:picLocks noChangeAspect="1" noChangeArrowheads="1"/>
          </p:cNvPicPr>
          <p:nvPr/>
        </p:nvPicPr>
        <p:blipFill>
          <a:blip r:embed="rId3"/>
          <a:srcRect/>
          <a:stretch>
            <a:fillRect/>
          </a:stretch>
        </p:blipFill>
        <p:spPr bwMode="auto">
          <a:xfrm>
            <a:off x="7543800" y="4419600"/>
            <a:ext cx="6400800" cy="3343275"/>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65760" y="1463040"/>
            <a:ext cx="13655040" cy="6080760"/>
          </a:xfrm>
        </p:spPr>
        <p:txBody>
          <a:bodyPr>
            <a:noAutofit/>
          </a:bodyPr>
          <a:lstStyle/>
          <a:p>
            <a:pPr algn="just">
              <a:buFont typeface="Wingdings" pitchFamily="2" charset="2"/>
              <a:buChar char="q"/>
            </a:pPr>
            <a:r>
              <a:rPr lang="en-US" sz="3200" dirty="0" smtClean="0"/>
              <a:t> </a:t>
            </a:r>
            <a:r>
              <a:rPr lang="en-US" sz="3200" dirty="0" smtClean="0">
                <a:solidFill>
                  <a:schemeClr val="tx1"/>
                </a:solidFill>
                <a:latin typeface="Eras Demi ITC" pitchFamily="34" charset="0"/>
              </a:rPr>
              <a:t>The climate of a region or city is its typical or average weather. Climate change, therefore, is a change in the typical or average weather of a region or city. </a:t>
            </a:r>
            <a:r>
              <a:rPr lang="en-US" sz="3200" dirty="0" smtClean="0">
                <a:solidFill>
                  <a:srgbClr val="9900CC"/>
                </a:solidFill>
                <a:latin typeface="Eras Demi ITC" pitchFamily="34" charset="0"/>
              </a:rPr>
              <a:t>The United Nations Framework Convention on Climate Change (UNFCCC) defines it as a change of climate that is attributed directly or indirectly to human activity, altering the composition of the global atmosphere. </a:t>
            </a:r>
            <a:r>
              <a:rPr lang="en-US" sz="3200" dirty="0" smtClean="0">
                <a:solidFill>
                  <a:schemeClr val="tx1"/>
                </a:solidFill>
                <a:latin typeface="Eras Demi ITC" pitchFamily="34" charset="0"/>
              </a:rPr>
              <a:t>Human activity includes the pollution that arises from industrial activity and other sources that produce greenhouse gases. These gases, such as carbon dioxide, have the ability to absorb the spectrum of infrared light and contribute to the warming of our atmosphere. </a:t>
            </a:r>
          </a:p>
          <a:p>
            <a:pPr algn="just">
              <a:buNone/>
            </a:pPr>
            <a:r>
              <a:rPr lang="en-US" sz="3200" dirty="0" smtClean="0"/>
              <a:t> </a:t>
            </a:r>
          </a:p>
          <a:p>
            <a:pPr marL="390052" indent="-390052" algn="just"/>
            <a:endParaRPr lang="en-US" sz="2900" i="1" dirty="0" smtClean="0">
              <a:solidFill>
                <a:schemeClr val="hlink"/>
              </a:solidFill>
            </a:endParaRPr>
          </a:p>
        </p:txBody>
      </p:sp>
      <p:sp>
        <p:nvSpPr>
          <p:cNvPr id="18434" name="Rectangle 5"/>
          <p:cNvSpPr>
            <a:spLocks noChangeArrowheads="1"/>
          </p:cNvSpPr>
          <p:nvPr/>
        </p:nvSpPr>
        <p:spPr bwMode="auto">
          <a:xfrm>
            <a:off x="609600" y="457200"/>
            <a:ext cx="13411200" cy="74745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30622" tIns="65311" rIns="130622" bIns="65311">
            <a:spAutoFit/>
          </a:bodyPr>
          <a:lstStyle/>
          <a:p>
            <a:r>
              <a:rPr lang="en-US" sz="4000" b="1" dirty="0" smtClean="0">
                <a:solidFill>
                  <a:srgbClr val="7030A0"/>
                </a:solidFill>
                <a:latin typeface="Eras Demi ITC" pitchFamily="34" charset="0"/>
              </a:rPr>
              <a:t>Climate Change </a:t>
            </a:r>
            <a:endParaRPr lang="en-US" sz="4000" b="1" dirty="0">
              <a:solidFill>
                <a:srgbClr val="7030A0"/>
              </a:solidFill>
              <a:latin typeface="Eras Demi ITC" pitchFamily="34" charset="0"/>
            </a:endParaRPr>
          </a:p>
        </p:txBody>
      </p:sp>
      <p:sp>
        <p:nvSpPr>
          <p:cNvPr id="44036" name="AutoShape 4"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4038" name="AutoShape 6"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4040" name="AutoShape 8"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4045" name="AutoShape 13"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 name="Rectangle 9"/>
          <p:cNvSpPr/>
          <p:nvPr/>
        </p:nvSpPr>
        <p:spPr>
          <a:xfrm>
            <a:off x="1219200" y="7239000"/>
            <a:ext cx="13411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2200" b="1" dirty="0" smtClean="0">
                <a:solidFill>
                  <a:srgbClr val="000000"/>
                </a:solidFill>
                <a:latin typeface="Eras Demi ITC" pitchFamily="34" charset="0"/>
                <a:ea typeface="Times New Roman" pitchFamily="18" charset="0"/>
                <a:cs typeface="Times New Roman" pitchFamily="18" charset="0"/>
              </a:rPr>
              <a:t>Source: </a:t>
            </a:r>
            <a:r>
              <a:rPr lang="en-US" sz="2200" dirty="0" smtClean="0">
                <a:solidFill>
                  <a:srgbClr val="000000"/>
                </a:solidFill>
                <a:latin typeface="Eras Demi ITC" pitchFamily="34" charset="0"/>
                <a:ea typeface="Times New Roman" pitchFamily="18" charset="0"/>
                <a:cs typeface="Times New Roman" pitchFamily="18" charset="0"/>
              </a:rPr>
              <a:t>Alexandra Simon-Lewis (2017). What is climate change? The definition causes and effects.</a:t>
            </a:r>
            <a:r>
              <a:rPr lang="en-US" sz="2200" dirty="0" smtClean="0">
                <a:solidFill>
                  <a:schemeClr val="tx1"/>
                </a:solidFill>
                <a:latin typeface="Eras Demi ITC" pitchFamily="34" charset="0"/>
                <a:ea typeface="Calibri" pitchFamily="34" charset="0"/>
                <a:cs typeface="Times New Roman" pitchFamily="18" charset="0"/>
              </a:rPr>
              <a:t> </a:t>
            </a:r>
          </a:p>
          <a:p>
            <a:pPr lvl="0" algn="r"/>
            <a:r>
              <a:rPr lang="en-US" sz="2200" dirty="0" smtClean="0">
                <a:solidFill>
                  <a:srgbClr val="000000"/>
                </a:solidFill>
                <a:latin typeface="Eras Demi ITC" pitchFamily="34" charset="0"/>
                <a:ea typeface="Times New Roman" pitchFamily="18" charset="0"/>
                <a:cs typeface="Times New Roman" pitchFamily="18" charset="0"/>
                <a:hlinkClick r:id="rId2"/>
              </a:rPr>
              <a:t>http://www.wired.co.uk/article/what-is-climate-change-definition-causes-effects</a:t>
            </a:r>
            <a:endParaRPr lang="en-US" sz="2200" dirty="0" smtClean="0">
              <a:solidFill>
                <a:schemeClr val="tx1"/>
              </a:solidFill>
              <a:latin typeface="Eras Demi ITC" pitchFamily="34" charset="0"/>
              <a:cs typeface="Arial"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linds(horizontal)">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194560"/>
            <a:ext cx="7680960" cy="2926080"/>
          </a:xfrm>
        </p:spPr>
        <p:txBody>
          <a:bodyPr>
            <a:normAutofit lnSpcReduction="10000"/>
          </a:bodyPr>
          <a:lstStyle/>
          <a:p>
            <a:pPr marL="390052" indent="-390052">
              <a:spcBef>
                <a:spcPct val="0"/>
              </a:spcBef>
              <a:buNone/>
            </a:pPr>
            <a:r>
              <a:rPr lang="en-US" sz="3400" dirty="0" smtClean="0">
                <a:latin typeface="Eras Demi ITC" pitchFamily="34" charset="0"/>
              </a:rPr>
              <a:t>   </a:t>
            </a:r>
            <a:r>
              <a:rPr lang="en-US" sz="3400" dirty="0" smtClean="0">
                <a:solidFill>
                  <a:srgbClr val="9900CC"/>
                </a:solidFill>
                <a:latin typeface="Eras Demi ITC" pitchFamily="34" charset="0"/>
              </a:rPr>
              <a:t>a) </a:t>
            </a:r>
            <a:r>
              <a:rPr lang="en-US" sz="3400" b="1" dirty="0" smtClean="0">
                <a:solidFill>
                  <a:srgbClr val="9900CC"/>
                </a:solidFill>
                <a:latin typeface="Eras Demi ITC" pitchFamily="34" charset="0"/>
              </a:rPr>
              <a:t>Population</a:t>
            </a:r>
          </a:p>
          <a:p>
            <a:pPr marL="390052" indent="-390052" algn="just">
              <a:spcBef>
                <a:spcPct val="0"/>
              </a:spcBef>
              <a:buNone/>
            </a:pPr>
            <a:r>
              <a:rPr lang="en-US" sz="2600" dirty="0" smtClean="0">
                <a:latin typeface="Eras Demi ITC" pitchFamily="34" charset="0"/>
              </a:rPr>
              <a:t>     </a:t>
            </a:r>
            <a:r>
              <a:rPr lang="en-US" sz="2600" dirty="0" smtClean="0">
                <a:solidFill>
                  <a:schemeClr val="tx1"/>
                </a:solidFill>
                <a:latin typeface="Eras Demi ITC" pitchFamily="34" charset="0"/>
              </a:rPr>
              <a:t>Population impacts on the environment primarily through the use of natural resources and production of wastes and is associated with environmental stresses like loss of biodiversity, air and water pollution and increased pressure on arable land.</a:t>
            </a:r>
          </a:p>
        </p:txBody>
      </p:sp>
      <p:pic>
        <p:nvPicPr>
          <p:cNvPr id="5" name="Content Placeholder 4" descr="000_Del6185640-copy.jpg"/>
          <p:cNvPicPr>
            <a:picLocks noGrp="1" noChangeAspect="1"/>
          </p:cNvPicPr>
          <p:nvPr>
            <p:ph sz="half" idx="2"/>
          </p:nvPr>
        </p:nvPicPr>
        <p:blipFill>
          <a:blip r:embed="rId2"/>
          <a:stretch>
            <a:fillRect/>
          </a:stretch>
        </p:blipFill>
        <p:spPr>
          <a:xfrm>
            <a:off x="7955280" y="1341120"/>
            <a:ext cx="6446520" cy="2468880"/>
          </a:xfrm>
          <a:effectLst>
            <a:softEdge rad="112500"/>
          </a:effectLst>
        </p:spPr>
      </p:pic>
      <p:sp>
        <p:nvSpPr>
          <p:cNvPr id="4" name="Rounded Rectangle 3"/>
          <p:cNvSpPr/>
          <p:nvPr/>
        </p:nvSpPr>
        <p:spPr>
          <a:xfrm>
            <a:off x="304800" y="1447800"/>
            <a:ext cx="7376160" cy="502920"/>
          </a:xfrm>
          <a:prstGeom prst="roundRect">
            <a:avLst/>
          </a:prstGeom>
          <a:solidFill>
            <a:schemeClr val="accent6">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lIns="130622" tIns="65311" rIns="130622" bIns="65311" anchor="ctr"/>
          <a:lstStyle/>
          <a:p>
            <a:pPr fontAlgn="auto">
              <a:spcBef>
                <a:spcPts val="0"/>
              </a:spcBef>
              <a:spcAft>
                <a:spcPts val="0"/>
              </a:spcAft>
              <a:defRPr/>
            </a:pPr>
            <a:r>
              <a:rPr lang="en-US" sz="4000" b="1" dirty="0">
                <a:solidFill>
                  <a:srgbClr val="7030A0"/>
                </a:solidFill>
                <a:latin typeface="Eras Demi ITC" pitchFamily="34" charset="0"/>
              </a:rPr>
              <a:t>I. Social Factors</a:t>
            </a:r>
          </a:p>
        </p:txBody>
      </p:sp>
      <p:pic>
        <p:nvPicPr>
          <p:cNvPr id="19461" name="Content Placeholder 6"/>
          <p:cNvPicPr>
            <a:picLocks noChangeAspect="1"/>
          </p:cNvPicPr>
          <p:nvPr/>
        </p:nvPicPr>
        <p:blipFill>
          <a:blip r:embed="rId3"/>
          <a:srcRect/>
          <a:stretch>
            <a:fillRect/>
          </a:stretch>
        </p:blipFill>
        <p:spPr bwMode="auto">
          <a:xfrm>
            <a:off x="7924800" y="3886200"/>
            <a:ext cx="6482080" cy="3977640"/>
          </a:xfrm>
          <a:prstGeom prst="rect">
            <a:avLst/>
          </a:prstGeom>
          <a:noFill/>
          <a:ln w="9525">
            <a:noFill/>
            <a:miter lim="800000"/>
            <a:headEnd/>
            <a:tailEnd/>
          </a:ln>
        </p:spPr>
      </p:pic>
      <p:graphicFrame>
        <p:nvGraphicFramePr>
          <p:cNvPr id="8" name="Table 7"/>
          <p:cNvGraphicFramePr>
            <a:graphicFrameLocks noGrp="1"/>
          </p:cNvGraphicFramePr>
          <p:nvPr/>
        </p:nvGraphicFramePr>
        <p:xfrm>
          <a:off x="487680" y="5577840"/>
          <a:ext cx="6949440" cy="2225040"/>
        </p:xfrm>
        <a:graphic>
          <a:graphicData uri="http://schemas.openxmlformats.org/drawingml/2006/table">
            <a:tbl>
              <a:tblPr firstRow="1" bandRow="1">
                <a:tableStyleId>{5C22544A-7EE6-4342-B048-85BDC9FD1C3A}</a:tableStyleId>
              </a:tblPr>
              <a:tblGrid>
                <a:gridCol w="3474720"/>
                <a:gridCol w="3474720"/>
              </a:tblGrid>
              <a:tr h="445008">
                <a:tc>
                  <a:txBody>
                    <a:bodyPr/>
                    <a:lstStyle/>
                    <a:p>
                      <a:r>
                        <a:rPr lang="en-US" sz="1700" dirty="0" smtClean="0">
                          <a:latin typeface="Eras Bold ITC" pitchFamily="34" charset="0"/>
                        </a:rPr>
                        <a:t>Year</a:t>
                      </a:r>
                      <a:r>
                        <a:rPr lang="en-US" sz="1700" baseline="0" dirty="0" smtClean="0">
                          <a:latin typeface="Eras Bold ITC" pitchFamily="34" charset="0"/>
                        </a:rPr>
                        <a:t> </a:t>
                      </a:r>
                      <a:endParaRPr lang="en-US" sz="1700" dirty="0">
                        <a:latin typeface="Eras Bold ITC" pitchFamily="34" charset="0"/>
                      </a:endParaRPr>
                    </a:p>
                  </a:txBody>
                  <a:tcPr marL="146304" marR="146304" marT="54864" marB="54864"/>
                </a:tc>
                <a:tc>
                  <a:txBody>
                    <a:bodyPr/>
                    <a:lstStyle/>
                    <a:p>
                      <a:r>
                        <a:rPr lang="en-US" sz="1700" dirty="0" smtClean="0">
                          <a:latin typeface="Eras Bold ITC" pitchFamily="34" charset="0"/>
                        </a:rPr>
                        <a:t>World Population</a:t>
                      </a:r>
                      <a:r>
                        <a:rPr lang="en-US" sz="1700" baseline="0" dirty="0" smtClean="0">
                          <a:latin typeface="Eras Bold ITC" pitchFamily="34" charset="0"/>
                        </a:rPr>
                        <a:t> </a:t>
                      </a:r>
                      <a:endParaRPr lang="en-US" sz="1700" dirty="0">
                        <a:latin typeface="Eras Bold ITC" pitchFamily="34" charset="0"/>
                      </a:endParaRPr>
                    </a:p>
                  </a:txBody>
                  <a:tcPr marL="146304" marR="146304" marT="54864" marB="54864"/>
                </a:tc>
              </a:tr>
              <a:tr h="445008">
                <a:tc>
                  <a:txBody>
                    <a:bodyPr/>
                    <a:lstStyle/>
                    <a:p>
                      <a:r>
                        <a:rPr lang="en-US" sz="1700" dirty="0" smtClean="0">
                          <a:latin typeface="Eras Bold ITC" pitchFamily="34" charset="0"/>
                        </a:rPr>
                        <a:t>1800</a:t>
                      </a:r>
                      <a:endParaRPr lang="en-US" sz="1700" dirty="0">
                        <a:latin typeface="Eras Bold ITC" pitchFamily="34" charset="0"/>
                      </a:endParaRPr>
                    </a:p>
                  </a:txBody>
                  <a:tcPr marL="146304" marR="146304" marT="54864" marB="54864"/>
                </a:tc>
                <a:tc>
                  <a:txBody>
                    <a:bodyPr/>
                    <a:lstStyle/>
                    <a:p>
                      <a:r>
                        <a:rPr lang="en-US" sz="1700" dirty="0" smtClean="0">
                          <a:latin typeface="Eras Bold ITC" pitchFamily="34" charset="0"/>
                        </a:rPr>
                        <a:t>1 Billion</a:t>
                      </a:r>
                    </a:p>
                  </a:txBody>
                  <a:tcPr marL="146304" marR="146304" marT="54864" marB="54864"/>
                </a:tc>
              </a:tr>
              <a:tr h="445008">
                <a:tc>
                  <a:txBody>
                    <a:bodyPr/>
                    <a:lstStyle/>
                    <a:p>
                      <a:r>
                        <a:rPr lang="en-US" sz="1700" dirty="0" smtClean="0">
                          <a:latin typeface="Eras Bold ITC" pitchFamily="34" charset="0"/>
                        </a:rPr>
                        <a:t>1950</a:t>
                      </a:r>
                      <a:endParaRPr lang="en-US" sz="1700" dirty="0">
                        <a:latin typeface="Eras Bold ITC" pitchFamily="34" charset="0"/>
                      </a:endParaRPr>
                    </a:p>
                  </a:txBody>
                  <a:tcPr marL="146304" marR="146304" marT="54864" marB="54864"/>
                </a:tc>
                <a:tc>
                  <a:txBody>
                    <a:bodyPr/>
                    <a:lstStyle/>
                    <a:p>
                      <a:r>
                        <a:rPr lang="en-US" sz="1700" dirty="0" smtClean="0">
                          <a:latin typeface="Eras Bold ITC" pitchFamily="34" charset="0"/>
                        </a:rPr>
                        <a:t>2.5 Billion</a:t>
                      </a:r>
                      <a:endParaRPr lang="en-US" sz="1700" dirty="0">
                        <a:latin typeface="Eras Bold ITC" pitchFamily="34" charset="0"/>
                      </a:endParaRPr>
                    </a:p>
                  </a:txBody>
                  <a:tcPr marL="146304" marR="146304" marT="54864" marB="54864"/>
                </a:tc>
              </a:tr>
              <a:tr h="445008">
                <a:tc>
                  <a:txBody>
                    <a:bodyPr/>
                    <a:lstStyle/>
                    <a:p>
                      <a:r>
                        <a:rPr lang="en-US" sz="1700" dirty="0" smtClean="0">
                          <a:latin typeface="Eras Bold ITC" pitchFamily="34" charset="0"/>
                        </a:rPr>
                        <a:t>2000</a:t>
                      </a:r>
                      <a:endParaRPr lang="en-US" sz="1700" dirty="0">
                        <a:latin typeface="Eras Bold ITC" pitchFamily="34" charset="0"/>
                      </a:endParaRPr>
                    </a:p>
                  </a:txBody>
                  <a:tcPr marL="146304" marR="146304" marT="54864" marB="54864"/>
                </a:tc>
                <a:tc>
                  <a:txBody>
                    <a:bodyPr/>
                    <a:lstStyle/>
                    <a:p>
                      <a:r>
                        <a:rPr lang="en-US" sz="1700" dirty="0" smtClean="0">
                          <a:latin typeface="Eras Bold ITC" pitchFamily="34" charset="0"/>
                        </a:rPr>
                        <a:t>6 Billion</a:t>
                      </a:r>
                      <a:endParaRPr lang="en-US" sz="1700" dirty="0">
                        <a:latin typeface="Eras Bold ITC" pitchFamily="34" charset="0"/>
                      </a:endParaRPr>
                    </a:p>
                  </a:txBody>
                  <a:tcPr marL="146304" marR="146304" marT="54864" marB="54864"/>
                </a:tc>
              </a:tr>
              <a:tr h="445008">
                <a:tc>
                  <a:txBody>
                    <a:bodyPr/>
                    <a:lstStyle/>
                    <a:p>
                      <a:r>
                        <a:rPr lang="en-US" sz="1700" dirty="0" smtClean="0">
                          <a:latin typeface="Eras Bold ITC" pitchFamily="34" charset="0"/>
                        </a:rPr>
                        <a:t>2011</a:t>
                      </a:r>
                      <a:endParaRPr lang="en-US" sz="1700" dirty="0">
                        <a:latin typeface="Eras Bold ITC" pitchFamily="34" charset="0"/>
                      </a:endParaRPr>
                    </a:p>
                  </a:txBody>
                  <a:tcPr marL="146304" marR="146304" marT="54864" marB="54864"/>
                </a:tc>
                <a:tc>
                  <a:txBody>
                    <a:bodyPr/>
                    <a:lstStyle/>
                    <a:p>
                      <a:r>
                        <a:rPr lang="en-US" sz="1700" dirty="0" smtClean="0">
                          <a:latin typeface="Eras Bold ITC" pitchFamily="34" charset="0"/>
                        </a:rPr>
                        <a:t>7 Billion</a:t>
                      </a:r>
                      <a:endParaRPr lang="en-US" sz="1700" dirty="0">
                        <a:latin typeface="Eras Bold ITC" pitchFamily="34" charset="0"/>
                      </a:endParaRPr>
                    </a:p>
                  </a:txBody>
                  <a:tcPr marL="146304" marR="146304" marT="54864" marB="54864"/>
                </a:tc>
              </a:tr>
            </a:tbl>
          </a:graphicData>
        </a:graphic>
      </p:graphicFrame>
      <p:sp>
        <p:nvSpPr>
          <p:cNvPr id="9" name="Content Placeholder 2"/>
          <p:cNvSpPr txBox="1">
            <a:spLocks/>
          </p:cNvSpPr>
          <p:nvPr/>
        </p:nvSpPr>
        <p:spPr bwMode="auto">
          <a:xfrm>
            <a:off x="243840" y="5029200"/>
            <a:ext cx="7680960" cy="548640"/>
          </a:xfrm>
          <a:prstGeom prst="rect">
            <a:avLst/>
          </a:prstGeom>
          <a:noFill/>
          <a:ln w="9525">
            <a:noFill/>
            <a:miter lim="800000"/>
            <a:headEnd/>
            <a:tailEnd/>
          </a:ln>
        </p:spPr>
        <p:txBody>
          <a:bodyPr lIns="130622" tIns="65311" rIns="130622" bIns="65311"/>
          <a:lstStyle/>
          <a:p>
            <a:pPr marL="433140" indent="-433140" algn="ctr" defTabSz="1152014">
              <a:spcBef>
                <a:spcPct val="20000"/>
              </a:spcBef>
              <a:buClr>
                <a:srgbClr val="FAFD00"/>
              </a:buClr>
              <a:buSzPct val="70000"/>
            </a:pPr>
            <a:r>
              <a:rPr lang="en-US" sz="2900" dirty="0">
                <a:latin typeface="Eras Bold ITC" pitchFamily="34" charset="0"/>
              </a:rPr>
              <a:t>World population Growth</a:t>
            </a:r>
            <a:endParaRPr lang="en-US" sz="2900" dirty="0">
              <a:solidFill>
                <a:schemeClr val="tx2"/>
              </a:solidFill>
              <a:latin typeface="Franklin Gothic Book" pitchFamily="34" charset="0"/>
            </a:endParaRPr>
          </a:p>
        </p:txBody>
      </p:sp>
      <p:sp>
        <p:nvSpPr>
          <p:cNvPr id="10" name="Rectangle 9"/>
          <p:cNvSpPr/>
          <p:nvPr/>
        </p:nvSpPr>
        <p:spPr>
          <a:xfrm>
            <a:off x="304800" y="457200"/>
            <a:ext cx="140970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0"/>
              </a:spcBef>
              <a:spcAft>
                <a:spcPts val="0"/>
              </a:spcAft>
              <a:defRPr/>
            </a:pPr>
            <a:r>
              <a:rPr lang="en-US" sz="4400" b="1" dirty="0" smtClean="0">
                <a:solidFill>
                  <a:srgbClr val="7030A0"/>
                </a:solidFill>
                <a:latin typeface="Eras Demi ITC" pitchFamily="34" charset="0"/>
              </a:rPr>
              <a:t>Causes of Environmental Degradation</a:t>
            </a:r>
            <a:endParaRPr lang="en-US" sz="4400" dirty="0">
              <a:solidFill>
                <a:srgbClr val="7030A0"/>
              </a:solidFill>
              <a:latin typeface="Eras Demi ITC" pitchFamily="34" charset="0"/>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5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03" y="365760"/>
            <a:ext cx="13898880" cy="822960"/>
          </a:xfrm>
        </p:spPr>
        <p:txBody>
          <a:bodyPr>
            <a:normAutofit fontScale="90000"/>
          </a:bodyPr>
          <a:lstStyle/>
          <a:p>
            <a:pPr fontAlgn="auto">
              <a:spcAft>
                <a:spcPts val="0"/>
              </a:spcAft>
              <a:defRPr/>
            </a:pPr>
            <a:r>
              <a:rPr lang="en-US" dirty="0" smtClean="0"/>
              <a:t> </a:t>
            </a:r>
            <a:endParaRPr lang="en-US" dirty="0"/>
          </a:p>
        </p:txBody>
      </p:sp>
      <p:sp>
        <p:nvSpPr>
          <p:cNvPr id="3" name="Content Placeholder 2"/>
          <p:cNvSpPr>
            <a:spLocks noGrp="1"/>
          </p:cNvSpPr>
          <p:nvPr>
            <p:ph sz="half" idx="1"/>
          </p:nvPr>
        </p:nvSpPr>
        <p:spPr>
          <a:xfrm>
            <a:off x="365760" y="1371600"/>
            <a:ext cx="7680960" cy="6217920"/>
          </a:xfrm>
        </p:spPr>
        <p:txBody>
          <a:bodyPr>
            <a:normAutofit/>
          </a:bodyPr>
          <a:lstStyle/>
          <a:p>
            <a:pPr marL="0" indent="0" algn="just" fontAlgn="auto">
              <a:spcAft>
                <a:spcPts val="0"/>
              </a:spcAft>
              <a:buNone/>
              <a:defRPr/>
            </a:pPr>
            <a:r>
              <a:rPr lang="en-US" sz="2900" dirty="0" smtClean="0">
                <a:solidFill>
                  <a:schemeClr val="tx1"/>
                </a:solidFill>
                <a:latin typeface="Eras Demi ITC" pitchFamily="34" charset="0"/>
              </a:rPr>
              <a:t>Poverty is said to be cause and effect of environmental degradation.  When people not have the basic necessities for survival. For instance, they may be starving for clean water, proper housing, sufficient clothing or medicines and be struggling to stay alive.</a:t>
            </a:r>
          </a:p>
        </p:txBody>
      </p:sp>
      <p:pic>
        <p:nvPicPr>
          <p:cNvPr id="5" name="Content Placeholder 4" descr="12hunger1.jpg"/>
          <p:cNvPicPr>
            <a:picLocks noGrp="1" noChangeAspect="1"/>
          </p:cNvPicPr>
          <p:nvPr>
            <p:ph sz="half" idx="2"/>
          </p:nvPr>
        </p:nvPicPr>
        <p:blipFill>
          <a:blip r:embed="rId2"/>
          <a:stretch>
            <a:fillRect/>
          </a:stretch>
        </p:blipFill>
        <p:spPr>
          <a:xfrm>
            <a:off x="8610600" y="5105400"/>
            <a:ext cx="5638800" cy="2881596"/>
          </a:xfrm>
          <a:effectLst>
            <a:softEdge rad="112500"/>
          </a:effectLst>
        </p:spPr>
      </p:pic>
      <p:sp>
        <p:nvSpPr>
          <p:cNvPr id="20484" name="Rectangle 5"/>
          <p:cNvSpPr>
            <a:spLocks noChangeArrowheads="1"/>
          </p:cNvSpPr>
          <p:nvPr/>
        </p:nvSpPr>
        <p:spPr bwMode="auto">
          <a:xfrm>
            <a:off x="487680" y="548641"/>
            <a:ext cx="14142720" cy="747451"/>
          </a:xfrm>
          <a:prstGeom prst="rect">
            <a:avLst/>
          </a:prstGeom>
          <a:noFill/>
          <a:ln w="9525">
            <a:noFill/>
            <a:miter lim="800000"/>
            <a:headEnd/>
            <a:tailEnd/>
          </a:ln>
        </p:spPr>
        <p:txBody>
          <a:bodyPr wrap="square" lIns="130622" tIns="65311" rIns="130622" bIns="65311">
            <a:spAutoFit/>
          </a:bodyPr>
          <a:lstStyle/>
          <a:p>
            <a:r>
              <a:rPr lang="en-US" sz="4000" b="1" dirty="0" smtClean="0">
                <a:solidFill>
                  <a:srgbClr val="9900CC"/>
                </a:solidFill>
                <a:latin typeface="Eras Demi ITC" pitchFamily="34" charset="0"/>
              </a:rPr>
              <a:t>b) Poverty</a:t>
            </a:r>
            <a:endParaRPr lang="en-US" sz="4000" b="1" dirty="0">
              <a:solidFill>
                <a:srgbClr val="9900CC"/>
              </a:solidFill>
              <a:latin typeface="Eras Demi ITC" pitchFamily="34" charset="0"/>
            </a:endParaRPr>
          </a:p>
        </p:txBody>
      </p:sp>
      <p:pic>
        <p:nvPicPr>
          <p:cNvPr id="7" name="Content Placeholder 6" descr="poverty-rate-in-bangladesh.jpg"/>
          <p:cNvPicPr>
            <a:picLocks noChangeAspect="1"/>
          </p:cNvPicPr>
          <p:nvPr/>
        </p:nvPicPr>
        <p:blipFill>
          <a:blip r:embed="rId3"/>
          <a:srcRect/>
          <a:stretch>
            <a:fillRect/>
          </a:stretch>
        </p:blipFill>
        <p:spPr bwMode="auto">
          <a:xfrm>
            <a:off x="8534400" y="1371600"/>
            <a:ext cx="5730240" cy="3657600"/>
          </a:xfrm>
          <a:prstGeom prst="rect">
            <a:avLst/>
          </a:prstGeom>
          <a:noFill/>
          <a:ln w="9525">
            <a:noFill/>
            <a:miter lim="800000"/>
            <a:headEnd/>
            <a:tailEnd/>
          </a:ln>
        </p:spPr>
      </p:pic>
      <p:pic>
        <p:nvPicPr>
          <p:cNvPr id="8" name="Content Placeholder 3" descr="2014_Poverty_rate_chart_Chad_Haiti_Nigeria_Bangladesh_Kenya_Indonesia_India_China_Brazil_based_on_World_Bank_new_2011_PPP_benchmarks.png"/>
          <p:cNvPicPr>
            <a:picLocks noChangeAspect="1"/>
          </p:cNvPicPr>
          <p:nvPr/>
        </p:nvPicPr>
        <p:blipFill>
          <a:blip r:embed="rId4"/>
          <a:srcRect/>
          <a:stretch>
            <a:fillRect/>
          </a:stretch>
        </p:blipFill>
        <p:spPr bwMode="auto">
          <a:xfrm>
            <a:off x="487680" y="4937760"/>
            <a:ext cx="7559040" cy="299466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03" y="365760"/>
            <a:ext cx="13898880" cy="822960"/>
          </a:xfrm>
        </p:spPr>
        <p:txBody>
          <a:bodyPr>
            <a:normAutofit fontScale="90000"/>
          </a:bodyPr>
          <a:lstStyle/>
          <a:p>
            <a:pPr fontAlgn="auto">
              <a:spcAft>
                <a:spcPts val="0"/>
              </a:spcAft>
              <a:defRPr/>
            </a:pPr>
            <a:r>
              <a:rPr lang="en-US" dirty="0" smtClean="0"/>
              <a:t> </a:t>
            </a:r>
            <a:endParaRPr lang="en-US" dirty="0"/>
          </a:p>
        </p:txBody>
      </p:sp>
      <p:sp>
        <p:nvSpPr>
          <p:cNvPr id="3" name="Content Placeholder 2"/>
          <p:cNvSpPr>
            <a:spLocks noGrp="1"/>
          </p:cNvSpPr>
          <p:nvPr>
            <p:ph sz="half" idx="1"/>
          </p:nvPr>
        </p:nvSpPr>
        <p:spPr>
          <a:xfrm>
            <a:off x="365760" y="1371600"/>
            <a:ext cx="7680960" cy="6217920"/>
          </a:xfrm>
        </p:spPr>
        <p:txBody>
          <a:bodyPr>
            <a:normAutofit/>
          </a:bodyPr>
          <a:lstStyle/>
          <a:p>
            <a:pPr marL="0" indent="0" algn="just" fontAlgn="auto">
              <a:spcAft>
                <a:spcPts val="0"/>
              </a:spcAft>
              <a:buNone/>
              <a:defRPr/>
            </a:pPr>
            <a:r>
              <a:rPr lang="en-US" sz="2900" dirty="0" smtClean="0">
                <a:solidFill>
                  <a:srgbClr val="002060"/>
                </a:solidFill>
                <a:latin typeface="Eras Demi ITC" pitchFamily="34" charset="0"/>
              </a:rPr>
              <a:t>Lack of opportunities for gainful employment in villages and the ecological stresses is leading to an ever increasing movement of poor families to towns. Mega cities and </a:t>
            </a:r>
            <a:r>
              <a:rPr lang="en-GB" sz="2900" dirty="0" smtClean="0">
                <a:solidFill>
                  <a:srgbClr val="002060"/>
                </a:solidFill>
                <a:latin typeface="Eras Demi ITC" pitchFamily="34" charset="0"/>
              </a:rPr>
              <a:t>unplanned urbanisation </a:t>
            </a:r>
            <a:r>
              <a:rPr lang="en-US" sz="2900" dirty="0" smtClean="0">
                <a:solidFill>
                  <a:srgbClr val="002060"/>
                </a:solidFill>
                <a:latin typeface="Eras Demi ITC" pitchFamily="34" charset="0"/>
              </a:rPr>
              <a:t>are emerging and urban slums are expanding. </a:t>
            </a:r>
          </a:p>
        </p:txBody>
      </p:sp>
      <p:sp>
        <p:nvSpPr>
          <p:cNvPr id="20484" name="Rectangle 5"/>
          <p:cNvSpPr>
            <a:spLocks noChangeArrowheads="1"/>
          </p:cNvSpPr>
          <p:nvPr/>
        </p:nvSpPr>
        <p:spPr bwMode="auto">
          <a:xfrm>
            <a:off x="487680" y="548641"/>
            <a:ext cx="14142720" cy="747451"/>
          </a:xfrm>
          <a:prstGeom prst="rect">
            <a:avLst/>
          </a:prstGeom>
          <a:noFill/>
          <a:ln w="9525">
            <a:noFill/>
            <a:miter lim="800000"/>
            <a:headEnd/>
            <a:tailEnd/>
          </a:ln>
        </p:spPr>
        <p:txBody>
          <a:bodyPr wrap="square" lIns="130622" tIns="65311" rIns="130622" bIns="65311">
            <a:spAutoFit/>
          </a:bodyPr>
          <a:lstStyle/>
          <a:p>
            <a:r>
              <a:rPr lang="en-US" sz="4000" b="1" dirty="0" smtClean="0">
                <a:solidFill>
                  <a:srgbClr val="9900CC"/>
                </a:solidFill>
                <a:latin typeface="Eras Demi ITC" pitchFamily="34" charset="0"/>
              </a:rPr>
              <a:t>c) Urbanization</a:t>
            </a:r>
            <a:endParaRPr lang="en-US" sz="4000" b="1" dirty="0">
              <a:solidFill>
                <a:srgbClr val="9900CC"/>
              </a:solidFill>
              <a:latin typeface="Eras Demi ITC" pitchFamily="34" charset="0"/>
            </a:endParaRPr>
          </a:p>
        </p:txBody>
      </p:sp>
      <p:pic>
        <p:nvPicPr>
          <p:cNvPr id="9" name="Content Placeholder 4"/>
          <p:cNvPicPr>
            <a:picLocks noChangeAspect="1"/>
          </p:cNvPicPr>
          <p:nvPr/>
        </p:nvPicPr>
        <p:blipFill>
          <a:blip r:embed="rId2"/>
          <a:srcRect/>
          <a:stretch>
            <a:fillRect/>
          </a:stretch>
        </p:blipFill>
        <p:spPr bwMode="auto">
          <a:xfrm>
            <a:off x="457200" y="4648200"/>
            <a:ext cx="7680960" cy="3141346"/>
          </a:xfrm>
          <a:prstGeom prst="rect">
            <a:avLst/>
          </a:prstGeom>
          <a:noFill/>
          <a:ln w="9525">
            <a:noFill/>
            <a:miter lim="800000"/>
            <a:headEnd/>
            <a:tailEnd/>
          </a:ln>
        </p:spPr>
      </p:pic>
      <p:pic>
        <p:nvPicPr>
          <p:cNvPr id="10" name="Picture 2" descr="C:\Users\VAMPIRE\Pictures\dhaka-urban-health.jpeg"/>
          <p:cNvPicPr>
            <a:picLocks noChangeAspect="1" noChangeArrowheads="1"/>
          </p:cNvPicPr>
          <p:nvPr/>
        </p:nvPicPr>
        <p:blipFill>
          <a:blip r:embed="rId3"/>
          <a:srcRect/>
          <a:stretch>
            <a:fillRect/>
          </a:stretch>
        </p:blipFill>
        <p:spPr bwMode="auto">
          <a:xfrm>
            <a:off x="8534400" y="1447800"/>
            <a:ext cx="5369560" cy="2636520"/>
          </a:xfrm>
          <a:prstGeom prst="rect">
            <a:avLst/>
          </a:prstGeom>
          <a:noFill/>
          <a:ln w="9525">
            <a:noFill/>
            <a:miter lim="800000"/>
            <a:headEnd/>
            <a:tailEnd/>
          </a:ln>
        </p:spPr>
      </p:pic>
      <p:pic>
        <p:nvPicPr>
          <p:cNvPr id="12" name="Picture 4" descr="http://www.thereport24.com/article_images/bosti.jpg"/>
          <p:cNvPicPr>
            <a:picLocks noGrp="1" noChangeAspect="1" noChangeArrowheads="1"/>
          </p:cNvPicPr>
          <p:nvPr>
            <p:ph sz="half" idx="2"/>
          </p:nvPr>
        </p:nvPicPr>
        <p:blipFill>
          <a:blip r:embed="rId4"/>
          <a:srcRect/>
          <a:stretch>
            <a:fillRect/>
          </a:stretch>
        </p:blipFill>
        <p:spPr bwMode="auto">
          <a:xfrm>
            <a:off x="8534399" y="4267200"/>
            <a:ext cx="5424407" cy="34290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2193</TotalTime>
  <Words>4649</Words>
  <Application>Microsoft Office PowerPoint</Application>
  <PresentationFormat>Custom</PresentationFormat>
  <Paragraphs>314</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Major Environmental Problems in Bangladesh </vt:lpstr>
      <vt:lpstr>1. Water Pollution</vt:lpstr>
      <vt:lpstr>2. Air Pollution</vt:lpstr>
      <vt:lpstr>3. Sound Pollution</vt:lpstr>
      <vt:lpstr>4. River Pollution </vt:lpstr>
      <vt:lpstr>5. Depletion of biodiversity </vt:lpstr>
      <vt:lpstr> 6. Soil Erosion </vt:lpstr>
      <vt:lpstr>7. Natural disaster </vt:lpstr>
      <vt:lpstr>8. Deforestation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Kyoto Protocol</vt:lpstr>
      <vt:lpstr>Role of UN</vt:lpstr>
      <vt:lpstr>Role of IUCN AND Greenpeace</vt:lpstr>
      <vt:lpstr>PowerPoint Presentation</vt:lpstr>
      <vt:lpstr>PowerPoint Presentation</vt:lpstr>
      <vt:lpstr>PowerPoint Presentation</vt:lpstr>
      <vt:lpstr>PowerPoint Presentation</vt:lpstr>
      <vt:lpstr>Reference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development of BD</dc:title>
  <dc:creator>VAMPIRE</dc:creator>
  <cp:lastModifiedBy>ASUS VivoBOOK</cp:lastModifiedBy>
  <cp:revision>432</cp:revision>
  <dcterms:created xsi:type="dcterms:W3CDTF">2006-08-16T00:00:00Z</dcterms:created>
  <dcterms:modified xsi:type="dcterms:W3CDTF">2022-10-17T16:30:43Z</dcterms:modified>
</cp:coreProperties>
</file>