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4" r:id="rId13"/>
    <p:sldId id="285" r:id="rId14"/>
    <p:sldId id="267" r:id="rId15"/>
    <p:sldId id="282" r:id="rId16"/>
    <p:sldId id="283" r:id="rId17"/>
    <p:sldId id="271" r:id="rId18"/>
    <p:sldId id="272" r:id="rId19"/>
    <p:sldId id="273" r:id="rId20"/>
    <p:sldId id="274" r:id="rId21"/>
    <p:sldId id="275"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D61A05-DAB0-47CE-A682-07E38A1798C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2701193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61A05-DAB0-47CE-A682-07E38A1798C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362796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61A05-DAB0-47CE-A682-07E38A1798C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317419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61A05-DAB0-47CE-A682-07E38A1798C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94658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D61A05-DAB0-47CE-A682-07E38A1798C9}"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1278405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D61A05-DAB0-47CE-A682-07E38A1798C9}"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202037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D61A05-DAB0-47CE-A682-07E38A1798C9}" type="datetimeFigureOut">
              <a:rPr lang="en-US" smtClean="0"/>
              <a:t>10/24/2024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311943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D61A05-DAB0-47CE-A682-07E38A1798C9}" type="datetimeFigureOut">
              <a:rPr lang="en-US" smtClean="0"/>
              <a:t>10/24/2024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119058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61A05-DAB0-47CE-A682-07E38A1798C9}" type="datetimeFigureOut">
              <a:rPr lang="en-US" smtClean="0"/>
              <a:t>10/24/2024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359073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61A05-DAB0-47CE-A682-07E38A1798C9}"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1974770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61A05-DAB0-47CE-A682-07E38A1798C9}"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8A16A7-44A3-4EDA-A08C-BA9260981F54}" type="slidenum">
              <a:rPr lang="en-US" smtClean="0"/>
              <a:t>‹#›</a:t>
            </a:fld>
            <a:endParaRPr lang="en-US"/>
          </a:p>
        </p:txBody>
      </p:sp>
    </p:spTree>
    <p:extLst>
      <p:ext uri="{BB962C8B-B14F-4D97-AF65-F5344CB8AC3E}">
        <p14:creationId xmlns:p14="http://schemas.microsoft.com/office/powerpoint/2010/main" val="3269556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61A05-DAB0-47CE-A682-07E38A1798C9}" type="datetimeFigureOut">
              <a:rPr lang="en-US" smtClean="0"/>
              <a:t>10/24/2024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8A16A7-44A3-4EDA-A08C-BA9260981F54}" type="slidenum">
              <a:rPr lang="en-US" smtClean="0"/>
              <a:t>‹#›</a:t>
            </a:fld>
            <a:endParaRPr lang="en-US"/>
          </a:p>
        </p:txBody>
      </p:sp>
    </p:spTree>
    <p:extLst>
      <p:ext uri="{BB962C8B-B14F-4D97-AF65-F5344CB8AC3E}">
        <p14:creationId xmlns:p14="http://schemas.microsoft.com/office/powerpoint/2010/main" val="3527406823"/>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5911"/>
            <a:ext cx="9144000" cy="1050878"/>
          </a:xfrm>
          <a:solidFill>
            <a:schemeClr val="accent1">
              <a:lumMod val="60000"/>
              <a:lumOff val="40000"/>
            </a:schemeClr>
          </a:solidFill>
        </p:spPr>
        <p:txBody>
          <a:bodyPr>
            <a:normAutofit/>
          </a:bodyPr>
          <a:lstStyle/>
          <a:p>
            <a:r>
              <a:rPr lang="en-GB" dirty="0" smtClean="0"/>
              <a:t>Chap 10</a:t>
            </a:r>
            <a:endParaRPr lang="en-US" dirty="0"/>
          </a:p>
        </p:txBody>
      </p:sp>
      <p:sp>
        <p:nvSpPr>
          <p:cNvPr id="3" name="Subtitle 2"/>
          <p:cNvSpPr>
            <a:spLocks noGrp="1"/>
          </p:cNvSpPr>
          <p:nvPr>
            <p:ph type="subTitle" idx="1"/>
          </p:nvPr>
        </p:nvSpPr>
        <p:spPr>
          <a:xfrm>
            <a:off x="1619534" y="1910686"/>
            <a:ext cx="9144000" cy="1160059"/>
          </a:xfrm>
          <a:solidFill>
            <a:schemeClr val="accent2">
              <a:lumMod val="60000"/>
              <a:lumOff val="40000"/>
            </a:schemeClr>
          </a:solidFill>
        </p:spPr>
        <p:txBody>
          <a:bodyPr>
            <a:normAutofit/>
          </a:bodyPr>
          <a:lstStyle/>
          <a:p>
            <a:endParaRPr lang="en-GB" dirty="0" smtClean="0"/>
          </a:p>
          <a:p>
            <a:r>
              <a:rPr lang="en-GB" dirty="0" smtClean="0"/>
              <a:t>Foreign Exchange market</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3576" y="3483505"/>
            <a:ext cx="6660108" cy="2739874"/>
          </a:xfrm>
          <a:prstGeom prst="rect">
            <a:avLst/>
          </a:prstGeom>
        </p:spPr>
      </p:pic>
    </p:spTree>
    <p:extLst>
      <p:ext uri="{BB962C8B-B14F-4D97-AF65-F5344CB8AC3E}">
        <p14:creationId xmlns:p14="http://schemas.microsoft.com/office/powerpoint/2010/main" val="378460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838199" y="1528549"/>
            <a:ext cx="10898875" cy="4648414"/>
          </a:xfrm>
        </p:spPr>
        <p:txBody>
          <a:bodyPr>
            <a:normAutofit fontScale="85000" lnSpcReduction="10000"/>
          </a:bodyPr>
          <a:lstStyle/>
          <a:p>
            <a:pPr marL="0" indent="0">
              <a:buNone/>
            </a:pPr>
            <a:r>
              <a:rPr lang="en-GB" b="1" u="sng" dirty="0" smtClean="0">
                <a:solidFill>
                  <a:srgbClr val="C00000"/>
                </a:solidFill>
              </a:rPr>
              <a:t>2. INSURING AGAINST FOREIGN EXCHANGE RISK</a:t>
            </a:r>
          </a:p>
          <a:p>
            <a:pPr marL="0" indent="0" algn="just">
              <a:lnSpc>
                <a:spcPct val="150000"/>
              </a:lnSpc>
              <a:buNone/>
            </a:pPr>
            <a:r>
              <a:rPr lang="en-US" sz="2400" b="1" u="sng" dirty="0" smtClean="0">
                <a:solidFill>
                  <a:srgbClr val="0070C0"/>
                </a:solidFill>
              </a:rPr>
              <a:t>Forward Exchange Rates</a:t>
            </a:r>
          </a:p>
          <a:p>
            <a:pPr algn="just">
              <a:lnSpc>
                <a:spcPct val="150000"/>
              </a:lnSpc>
            </a:pPr>
            <a:r>
              <a:rPr lang="en-GB" sz="2400" dirty="0" smtClean="0"/>
              <a:t>Changes in spot exchange rates can be problematic for an international business.</a:t>
            </a:r>
          </a:p>
          <a:p>
            <a:pPr algn="just">
              <a:lnSpc>
                <a:spcPct val="150000"/>
              </a:lnSpc>
            </a:pPr>
            <a:r>
              <a:rPr lang="en-GB" sz="2400" dirty="0" smtClean="0"/>
              <a:t>To insure or hedge against this risk, the U.S. importer might want to engage in a forward exchange.</a:t>
            </a:r>
          </a:p>
          <a:p>
            <a:pPr algn="just">
              <a:lnSpc>
                <a:spcPct val="150000"/>
              </a:lnSpc>
            </a:pPr>
            <a:r>
              <a:rPr lang="en-GB" sz="2400" dirty="0" smtClean="0"/>
              <a:t> A forward exchange occurs when two parties agree to exchange currency and execute the deal at some specific date in the future. </a:t>
            </a:r>
          </a:p>
          <a:p>
            <a:pPr algn="just">
              <a:lnSpc>
                <a:spcPct val="150000"/>
              </a:lnSpc>
            </a:pPr>
            <a:r>
              <a:rPr lang="en-GB" sz="2400" dirty="0" smtClean="0"/>
              <a:t>Exchange rates governing such future transactions are referred to as forward exchange rates. For most major currencies, forward exchange rates are quoted for 30 days, 90 days, and 180 days into the future. </a:t>
            </a:r>
          </a:p>
        </p:txBody>
      </p:sp>
    </p:spTree>
    <p:extLst>
      <p:ext uri="{BB962C8B-B14F-4D97-AF65-F5344CB8AC3E}">
        <p14:creationId xmlns:p14="http://schemas.microsoft.com/office/powerpoint/2010/main" val="1819857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646562" y="1228300"/>
            <a:ext cx="10898875" cy="5063318"/>
          </a:xfrm>
        </p:spPr>
        <p:txBody>
          <a:bodyPr>
            <a:normAutofit fontScale="70000" lnSpcReduction="20000"/>
          </a:bodyPr>
          <a:lstStyle/>
          <a:p>
            <a:pPr marL="0" indent="0">
              <a:buNone/>
            </a:pPr>
            <a:r>
              <a:rPr lang="en-GB" b="1" u="sng" dirty="0" smtClean="0">
                <a:solidFill>
                  <a:srgbClr val="C00000"/>
                </a:solidFill>
              </a:rPr>
              <a:t>2. INSURING AGAINST FOREIGN EXCHANGE RISK</a:t>
            </a:r>
          </a:p>
          <a:p>
            <a:pPr marL="0" indent="0" algn="just">
              <a:lnSpc>
                <a:spcPct val="120000"/>
              </a:lnSpc>
              <a:buNone/>
            </a:pPr>
            <a:r>
              <a:rPr lang="en-US" sz="2100" b="1" u="sng" dirty="0" smtClean="0">
                <a:solidFill>
                  <a:srgbClr val="0070C0"/>
                </a:solidFill>
              </a:rPr>
              <a:t>Currency Swaps</a:t>
            </a:r>
          </a:p>
          <a:p>
            <a:pPr marL="0" indent="0" algn="just">
              <a:lnSpc>
                <a:spcPct val="120000"/>
              </a:lnSpc>
              <a:buNone/>
            </a:pPr>
            <a:r>
              <a:rPr lang="en-GB" sz="2300" dirty="0"/>
              <a:t>A </a:t>
            </a:r>
            <a:r>
              <a:rPr lang="en-GB" sz="2300" b="1" dirty="0"/>
              <a:t>currency swap</a:t>
            </a:r>
            <a:r>
              <a:rPr lang="en-GB" sz="2300" dirty="0"/>
              <a:t> is a financial derivative in which two parties exchange interest payments and principal amounts denominated in different currencies. </a:t>
            </a:r>
            <a:endParaRPr lang="en-GB" sz="2300" dirty="0" smtClean="0"/>
          </a:p>
          <a:p>
            <a:pPr algn="just">
              <a:lnSpc>
                <a:spcPct val="120000"/>
              </a:lnSpc>
            </a:pPr>
            <a:r>
              <a:rPr lang="en-GB" sz="2300" dirty="0" smtClean="0"/>
              <a:t>It </a:t>
            </a:r>
            <a:r>
              <a:rPr lang="en-GB" sz="2300" dirty="0"/>
              <a:t>is typically used by companies or financial institutions to manage foreign exchange risk or to obtain more </a:t>
            </a:r>
            <a:r>
              <a:rPr lang="en-GB" sz="2300" dirty="0" smtClean="0"/>
              <a:t>favourable </a:t>
            </a:r>
            <a:r>
              <a:rPr lang="en-GB" sz="2300" dirty="0"/>
              <a:t>loan terms in different </a:t>
            </a:r>
            <a:r>
              <a:rPr lang="en-GB" sz="2300" dirty="0" smtClean="0"/>
              <a:t>currencies.</a:t>
            </a:r>
          </a:p>
          <a:p>
            <a:pPr algn="just">
              <a:lnSpc>
                <a:spcPct val="120000"/>
              </a:lnSpc>
            </a:pPr>
            <a:r>
              <a:rPr lang="en-GB" sz="2300" b="1" dirty="0" smtClean="0"/>
              <a:t>Example: Company</a:t>
            </a:r>
            <a:r>
              <a:rPr lang="en-GB" sz="2300" dirty="0" smtClean="0"/>
              <a:t> </a:t>
            </a:r>
            <a:r>
              <a:rPr lang="en-GB" sz="2300" dirty="0"/>
              <a:t>A (U.S.-based) and Company B (Europe-based) agree to a currency swap where Company A wants euros and Company B wants dollars. They agree to exchange principal amounts and then periodically swap interest payments. At the end of the agreement, they swap back the principal amounts at the predetermined rate</a:t>
            </a:r>
            <a:r>
              <a:rPr lang="en-GB" sz="2300" dirty="0" smtClean="0"/>
              <a:t>.</a:t>
            </a:r>
          </a:p>
          <a:p>
            <a:pPr algn="just">
              <a:lnSpc>
                <a:spcPct val="120000"/>
              </a:lnSpc>
            </a:pPr>
            <a:r>
              <a:rPr lang="en-GB" sz="2300" dirty="0"/>
              <a:t> For example, one party might receive 100 million British pounds (GBP), while the other receives $125 million. This implies a GBP/USD exchange rate of 1.25</a:t>
            </a:r>
            <a:endParaRPr lang="en-US" sz="2300" b="1" u="sng" dirty="0" smtClean="0">
              <a:solidFill>
                <a:srgbClr val="0070C0"/>
              </a:solidFill>
            </a:endParaRPr>
          </a:p>
          <a:p>
            <a:pPr algn="just">
              <a:lnSpc>
                <a:spcPct val="120000"/>
              </a:lnSpc>
            </a:pPr>
            <a:r>
              <a:rPr lang="en-GB" sz="2300" dirty="0" smtClean="0"/>
              <a:t>Swaps are transacted between international businesses and their banks, between banks, and between governments when it is desirable to move out of one currency into another for a limited period without incurring foreign exchange risk.</a:t>
            </a:r>
          </a:p>
          <a:p>
            <a:pPr algn="just">
              <a:lnSpc>
                <a:spcPct val="120000"/>
              </a:lnSpc>
            </a:pPr>
            <a:r>
              <a:rPr lang="en-GB" sz="2300" dirty="0" smtClean="0"/>
              <a:t> A common kind of swap is spot against forward. </a:t>
            </a:r>
            <a:endParaRPr lang="en-US" sz="2300" b="1" u="sng" dirty="0" smtClean="0">
              <a:solidFill>
                <a:srgbClr val="0070C0"/>
              </a:solidFill>
            </a:endParaRPr>
          </a:p>
        </p:txBody>
      </p:sp>
    </p:spTree>
    <p:extLst>
      <p:ext uri="{BB962C8B-B14F-4D97-AF65-F5344CB8AC3E}">
        <p14:creationId xmlns:p14="http://schemas.microsoft.com/office/powerpoint/2010/main" val="2705709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947381" y="1514902"/>
            <a:ext cx="10898875" cy="4648414"/>
          </a:xfrm>
        </p:spPr>
        <p:txBody>
          <a:bodyPr>
            <a:normAutofit fontScale="70000" lnSpcReduction="20000"/>
          </a:bodyPr>
          <a:lstStyle/>
          <a:p>
            <a:pPr marL="0" indent="0">
              <a:buNone/>
            </a:pPr>
            <a:r>
              <a:rPr lang="en-GB" b="1" u="sng" dirty="0" smtClean="0">
                <a:solidFill>
                  <a:srgbClr val="C00000"/>
                </a:solidFill>
              </a:rPr>
              <a:t>2. INSURING AGAINST FOREIGN EXCHANGE RISK</a:t>
            </a:r>
          </a:p>
          <a:p>
            <a:pPr marL="0" indent="0" algn="just">
              <a:lnSpc>
                <a:spcPct val="120000"/>
              </a:lnSpc>
              <a:buNone/>
            </a:pPr>
            <a:r>
              <a:rPr lang="en-US" sz="2100" b="1" u="sng" dirty="0" smtClean="0">
                <a:solidFill>
                  <a:srgbClr val="0070C0"/>
                </a:solidFill>
              </a:rPr>
              <a:t>Currency Swaps</a:t>
            </a:r>
          </a:p>
          <a:p>
            <a:pPr marL="0" indent="0">
              <a:buNone/>
            </a:pPr>
            <a:r>
              <a:rPr lang="en-GB" sz="2400" b="1" dirty="0"/>
              <a:t>Working of Currency Swaps Contract With an Example</a:t>
            </a:r>
          </a:p>
          <a:p>
            <a:r>
              <a:rPr lang="en-GB" sz="2400" dirty="0"/>
              <a:t>Let us take a look at an example to illustrate how currency swaps work:</a:t>
            </a:r>
          </a:p>
          <a:p>
            <a:pPr marL="0" indent="0">
              <a:buNone/>
            </a:pPr>
            <a:r>
              <a:rPr lang="en-GB" sz="2400" b="1" dirty="0"/>
              <a:t>Situation:</a:t>
            </a:r>
            <a:endParaRPr lang="en-GB" sz="2400" dirty="0"/>
          </a:p>
          <a:p>
            <a:r>
              <a:rPr lang="en-GB" sz="2400" b="1" dirty="0"/>
              <a:t>Company A</a:t>
            </a:r>
            <a:r>
              <a:rPr lang="en-GB" sz="2400" dirty="0"/>
              <a:t> is based in the United States and wants to borrow euros.</a:t>
            </a:r>
          </a:p>
          <a:p>
            <a:r>
              <a:rPr lang="en-GB" sz="2400" b="1" dirty="0"/>
              <a:t>Company B</a:t>
            </a:r>
            <a:r>
              <a:rPr lang="en-GB" sz="2400" dirty="0"/>
              <a:t> is based in Europe and wants to borrow U.S. dollars.</a:t>
            </a:r>
          </a:p>
          <a:p>
            <a:pPr marL="0" indent="0">
              <a:buNone/>
            </a:pPr>
            <a:r>
              <a:rPr lang="en-GB" sz="2400" dirty="0"/>
              <a:t>Both companies find that they can get better interest rates by borrowing in their home currencies than in foreign currencies directly.</a:t>
            </a:r>
          </a:p>
          <a:p>
            <a:pPr marL="0" indent="0">
              <a:buNone/>
            </a:pPr>
            <a:r>
              <a:rPr lang="en-GB" sz="2400" b="1" dirty="0"/>
              <a:t>Step 1: Initial Exchange</a:t>
            </a:r>
            <a:endParaRPr lang="en-GB" sz="2400" dirty="0"/>
          </a:p>
          <a:p>
            <a:r>
              <a:rPr lang="en-GB" sz="2400" dirty="0"/>
              <a:t>Company A and Company B agree to a currency swap.</a:t>
            </a:r>
          </a:p>
          <a:p>
            <a:r>
              <a:rPr lang="en-GB" sz="2400" dirty="0"/>
              <a:t>Company A borrows an agreed amount in U.S. dollars at the prevailing interest rate in the U.S., say $10 million at 3% annual interest.</a:t>
            </a:r>
          </a:p>
          <a:p>
            <a:r>
              <a:rPr lang="en-GB" sz="2400" dirty="0"/>
              <a:t>Company B borrows the equivalent amount in euros at the prevailing interest rate in Europe, say €9 million at 2% annual interest.</a:t>
            </a:r>
          </a:p>
          <a:p>
            <a:r>
              <a:rPr lang="en-GB" sz="2400" dirty="0"/>
              <a:t>They then swaps the principal amounts, meaning Company A receives €9 million, and Company B receives $10 million.</a:t>
            </a:r>
          </a:p>
          <a:p>
            <a:pPr marL="0" indent="0" algn="just">
              <a:lnSpc>
                <a:spcPct val="120000"/>
              </a:lnSpc>
              <a:buNone/>
            </a:pPr>
            <a:endParaRPr lang="en-GB" sz="2300" dirty="0"/>
          </a:p>
        </p:txBody>
      </p:sp>
    </p:spTree>
    <p:extLst>
      <p:ext uri="{BB962C8B-B14F-4D97-AF65-F5344CB8AC3E}">
        <p14:creationId xmlns:p14="http://schemas.microsoft.com/office/powerpoint/2010/main" val="104117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947381" y="1514902"/>
            <a:ext cx="10898875" cy="4648414"/>
          </a:xfrm>
        </p:spPr>
        <p:txBody>
          <a:bodyPr>
            <a:normAutofit fontScale="70000" lnSpcReduction="20000"/>
          </a:bodyPr>
          <a:lstStyle/>
          <a:p>
            <a:pPr marL="0" indent="0">
              <a:buNone/>
            </a:pPr>
            <a:r>
              <a:rPr lang="en-GB" b="1" u="sng" dirty="0" smtClean="0">
                <a:solidFill>
                  <a:srgbClr val="C00000"/>
                </a:solidFill>
              </a:rPr>
              <a:t>2. INSURING AGAINST FOREIGN EXCHANGE RISK</a:t>
            </a:r>
          </a:p>
          <a:p>
            <a:pPr marL="0" indent="0" algn="just">
              <a:lnSpc>
                <a:spcPct val="120000"/>
              </a:lnSpc>
              <a:buNone/>
            </a:pPr>
            <a:r>
              <a:rPr lang="en-US" sz="2100" b="1" u="sng" dirty="0" smtClean="0">
                <a:solidFill>
                  <a:srgbClr val="0070C0"/>
                </a:solidFill>
              </a:rPr>
              <a:t>Currency Swaps</a:t>
            </a:r>
          </a:p>
          <a:p>
            <a:pPr marL="0" indent="0">
              <a:buNone/>
            </a:pPr>
            <a:r>
              <a:rPr lang="en-GB" sz="2400" b="1" dirty="0"/>
              <a:t>Step 2: Interest Payments</a:t>
            </a:r>
            <a:endParaRPr lang="en-GB" sz="2400" dirty="0"/>
          </a:p>
          <a:p>
            <a:r>
              <a:rPr lang="en-GB" sz="2400" dirty="0"/>
              <a:t>Throughout the term of the swap, Company A will pay the interest on the €9 million at 2% to Company B, even though the money was originally borrowed in dollars.</a:t>
            </a:r>
          </a:p>
          <a:p>
            <a:r>
              <a:rPr lang="en-GB" sz="2400" dirty="0"/>
              <a:t>Similarly, Company B will pay the interest on the $10 million at 3% to Company A.</a:t>
            </a:r>
          </a:p>
          <a:p>
            <a:r>
              <a:rPr lang="en-GB" sz="2400" dirty="0"/>
              <a:t>These payments are usually netted against each other to simplify the transaction.</a:t>
            </a:r>
          </a:p>
          <a:p>
            <a:pPr marL="0" indent="0">
              <a:buNone/>
            </a:pPr>
            <a:r>
              <a:rPr lang="en-GB" sz="2400" b="1" dirty="0"/>
              <a:t>Step 3: Principal Exchange</a:t>
            </a:r>
            <a:endParaRPr lang="en-GB" sz="2400" dirty="0"/>
          </a:p>
          <a:p>
            <a:r>
              <a:rPr lang="en-GB" sz="2400" dirty="0"/>
              <a:t>At the end of the swaps agreement, which could be several years later, the principal amounts are swapped back at the same exchange rate as the initial transaction, regardless of any fluctuations in the currency rates in the meantime.</a:t>
            </a:r>
          </a:p>
          <a:p>
            <a:r>
              <a:rPr lang="en-GB" sz="2400" dirty="0"/>
              <a:t>This means Company A returns €9 million to Company B, and Company B returns $10 million to Company A</a:t>
            </a:r>
          </a:p>
          <a:p>
            <a:pPr marL="0" indent="0">
              <a:buNone/>
            </a:pPr>
            <a:r>
              <a:rPr lang="en-GB" sz="2400" b="1" dirty="0"/>
              <a:t>Benefits:</a:t>
            </a:r>
            <a:endParaRPr lang="en-GB" sz="2400" dirty="0"/>
          </a:p>
          <a:p>
            <a:r>
              <a:rPr lang="en-GB" sz="2400" b="1" dirty="0"/>
              <a:t>Company A</a:t>
            </a:r>
            <a:r>
              <a:rPr lang="en-GB" sz="2400" dirty="0"/>
              <a:t> gets access to euros at a cheaper interest rate than if it borrowed directly in the euro market.</a:t>
            </a:r>
          </a:p>
          <a:p>
            <a:r>
              <a:rPr lang="en-GB" sz="2400" b="1" dirty="0"/>
              <a:t>Company B</a:t>
            </a:r>
            <a:r>
              <a:rPr lang="en-GB" sz="2400" dirty="0"/>
              <a:t> gets access to dollars at a cheaper interest rate than if it borrowed directly in the U.S. market.</a:t>
            </a:r>
          </a:p>
          <a:p>
            <a:r>
              <a:rPr lang="en-GB" sz="2400" dirty="0"/>
              <a:t>Both companies benefit from the certainty of knowing their future cash flows in terms of foreign currency payments and receipts, which helps in hedging against currency risk.</a:t>
            </a:r>
          </a:p>
          <a:p>
            <a:endParaRPr lang="en-GB" sz="2400" b="1" dirty="0"/>
          </a:p>
        </p:txBody>
      </p:sp>
    </p:spTree>
    <p:extLst>
      <p:ext uri="{BB962C8B-B14F-4D97-AF65-F5344CB8AC3E}">
        <p14:creationId xmlns:p14="http://schemas.microsoft.com/office/powerpoint/2010/main" val="2064696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b="1" dirty="0" smtClean="0"/>
              <a:t>Economic Theories of Exchange Rate Determination</a:t>
            </a:r>
            <a:endParaRPr lang="en-US" sz="4000" b="1" dirty="0"/>
          </a:p>
        </p:txBody>
      </p:sp>
      <p:sp>
        <p:nvSpPr>
          <p:cNvPr id="3" name="Content Placeholder 2"/>
          <p:cNvSpPr>
            <a:spLocks noGrp="1"/>
          </p:cNvSpPr>
          <p:nvPr>
            <p:ph idx="1"/>
          </p:nvPr>
        </p:nvSpPr>
        <p:spPr>
          <a:xfrm>
            <a:off x="838199" y="1528549"/>
            <a:ext cx="10898875" cy="4648414"/>
          </a:xfrm>
        </p:spPr>
        <p:txBody>
          <a:bodyPr>
            <a:normAutofit/>
          </a:bodyPr>
          <a:lstStyle/>
          <a:p>
            <a:pPr marL="0" indent="0">
              <a:lnSpc>
                <a:spcPct val="150000"/>
              </a:lnSpc>
              <a:buNone/>
            </a:pPr>
            <a:r>
              <a:rPr lang="en-US" sz="2400" b="1" dirty="0">
                <a:solidFill>
                  <a:srgbClr val="FF0000"/>
                </a:solidFill>
              </a:rPr>
              <a:t>Theories of exchange rate determination</a:t>
            </a:r>
            <a:r>
              <a:rPr lang="en-US" sz="2400" dirty="0">
                <a:solidFill>
                  <a:srgbClr val="FF0000"/>
                </a:solidFill>
              </a:rPr>
              <a:t> </a:t>
            </a:r>
            <a:r>
              <a:rPr lang="en-US" sz="2400" dirty="0"/>
              <a:t>help explain how the value of one currency is established relative to another</a:t>
            </a:r>
            <a:r>
              <a:rPr lang="en-US" sz="2400" dirty="0" smtClean="0"/>
              <a:t>.</a:t>
            </a:r>
          </a:p>
          <a:p>
            <a:r>
              <a:rPr lang="en-GB" sz="2400" dirty="0"/>
              <a:t>The Mint Parity Theory:</a:t>
            </a:r>
          </a:p>
          <a:p>
            <a:r>
              <a:rPr lang="en-GB" sz="2400" dirty="0"/>
              <a:t>The Purchasing Power Parity Theory:</a:t>
            </a:r>
          </a:p>
          <a:p>
            <a:r>
              <a:rPr lang="en-GB" sz="2400" dirty="0"/>
              <a:t>The Balance of Payments Theory:</a:t>
            </a:r>
          </a:p>
          <a:p>
            <a:r>
              <a:rPr lang="en-GB" sz="2400" dirty="0"/>
              <a:t>The Monetary Approach to Rate of Exchange:</a:t>
            </a:r>
          </a:p>
          <a:p>
            <a:r>
              <a:rPr lang="en-GB" sz="2400" dirty="0"/>
              <a:t>The Portfolio Balance Approach:</a:t>
            </a:r>
          </a:p>
          <a:p>
            <a:pPr marL="0" indent="0">
              <a:lnSpc>
                <a:spcPct val="150000"/>
              </a:lnSpc>
              <a:buNone/>
            </a:pPr>
            <a:endParaRPr lang="en-US" sz="2400" b="1" u="sng" dirty="0" smtClean="0">
              <a:solidFill>
                <a:srgbClr val="0070C0"/>
              </a:solidFill>
            </a:endParaRPr>
          </a:p>
        </p:txBody>
      </p:sp>
    </p:spTree>
    <p:extLst>
      <p:ext uri="{BB962C8B-B14F-4D97-AF65-F5344CB8AC3E}">
        <p14:creationId xmlns:p14="http://schemas.microsoft.com/office/powerpoint/2010/main" val="125642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b="1" dirty="0" smtClean="0"/>
              <a:t>Economic Theories of Exchange Rate Determination</a:t>
            </a:r>
            <a:endParaRPr lang="en-US" sz="4000" b="1" dirty="0"/>
          </a:p>
        </p:txBody>
      </p:sp>
      <p:sp>
        <p:nvSpPr>
          <p:cNvPr id="3" name="Content Placeholder 2"/>
          <p:cNvSpPr>
            <a:spLocks noGrp="1"/>
          </p:cNvSpPr>
          <p:nvPr>
            <p:ph idx="1"/>
          </p:nvPr>
        </p:nvSpPr>
        <p:spPr>
          <a:xfrm>
            <a:off x="838199" y="1528549"/>
            <a:ext cx="10898875" cy="4648414"/>
          </a:xfrm>
        </p:spPr>
        <p:txBody>
          <a:bodyPr>
            <a:normAutofit/>
          </a:bodyPr>
          <a:lstStyle/>
          <a:p>
            <a:pPr marL="457200" indent="-457200">
              <a:lnSpc>
                <a:spcPct val="150000"/>
              </a:lnSpc>
              <a:buAutoNum type="arabicPeriod"/>
            </a:pPr>
            <a:r>
              <a:rPr lang="en-GB" sz="2400" b="1" u="sng" dirty="0" smtClean="0">
                <a:solidFill>
                  <a:srgbClr val="FF0000"/>
                </a:solidFill>
              </a:rPr>
              <a:t>Purchasing </a:t>
            </a:r>
            <a:r>
              <a:rPr lang="en-GB" sz="2400" b="1" u="sng" dirty="0">
                <a:solidFill>
                  <a:srgbClr val="FF0000"/>
                </a:solidFill>
              </a:rPr>
              <a:t>Power Parity (PPP)</a:t>
            </a:r>
            <a:r>
              <a:rPr lang="en-GB" sz="2400" u="sng" dirty="0">
                <a:solidFill>
                  <a:srgbClr val="FF0000"/>
                </a:solidFill>
              </a:rPr>
              <a:t> </a:t>
            </a:r>
            <a:endParaRPr lang="en-GB" sz="2400" u="sng" dirty="0" smtClean="0">
              <a:solidFill>
                <a:srgbClr val="FF0000"/>
              </a:solidFill>
            </a:endParaRPr>
          </a:p>
          <a:p>
            <a:pPr algn="just">
              <a:lnSpc>
                <a:spcPct val="150000"/>
              </a:lnSpc>
            </a:pPr>
            <a:r>
              <a:rPr lang="en-GB" sz="2400" dirty="0" smtClean="0"/>
              <a:t>is </a:t>
            </a:r>
            <a:r>
              <a:rPr lang="en-GB" sz="2400" dirty="0"/>
              <a:t>an economic theory used to compare the relative value of different currencies by measuring the purchasing power of each currency in terms of a basket of goods. </a:t>
            </a:r>
            <a:endParaRPr lang="en-GB" sz="2400" dirty="0" smtClean="0"/>
          </a:p>
          <a:p>
            <a:pPr algn="just">
              <a:lnSpc>
                <a:spcPct val="150000"/>
              </a:lnSpc>
            </a:pPr>
            <a:r>
              <a:rPr lang="en-GB" sz="2400" dirty="0" smtClean="0"/>
              <a:t>According </a:t>
            </a:r>
            <a:r>
              <a:rPr lang="en-GB" sz="2400" dirty="0"/>
              <a:t>to PPP, in the long run, exchange rates between two currencies should adjust so that a basket of goods costs the same in both currencies, assuming no transportation costs, trade barriers, or other distortions.</a:t>
            </a:r>
            <a:endParaRPr lang="en-US" sz="2400" b="1" u="sng" dirty="0" smtClean="0">
              <a:solidFill>
                <a:srgbClr val="0070C0"/>
              </a:solidFill>
            </a:endParaRPr>
          </a:p>
        </p:txBody>
      </p:sp>
    </p:spTree>
    <p:extLst>
      <p:ext uri="{BB962C8B-B14F-4D97-AF65-F5344CB8AC3E}">
        <p14:creationId xmlns:p14="http://schemas.microsoft.com/office/powerpoint/2010/main" val="3917011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13"/>
            <a:ext cx="10515600" cy="876821"/>
          </a:xfrm>
        </p:spPr>
        <p:txBody>
          <a:bodyPr>
            <a:normAutofit fontScale="90000"/>
          </a:bodyPr>
          <a:lstStyle/>
          <a:p>
            <a:r>
              <a:rPr lang="en-GB" b="1" u="sng" dirty="0">
                <a:solidFill>
                  <a:srgbClr val="FF0000"/>
                </a:solidFill>
              </a:rPr>
              <a:t>Purchasing Power Parity (PPP)</a:t>
            </a:r>
            <a:r>
              <a:rPr lang="en-GB" u="sng" dirty="0">
                <a:solidFill>
                  <a:srgbClr val="FF0000"/>
                </a:solidFill>
              </a:rPr>
              <a:t> </a:t>
            </a:r>
            <a:br>
              <a:rPr lang="en-GB" u="sng" dirty="0">
                <a:solidFill>
                  <a:srgbClr val="FF0000"/>
                </a:solidFill>
              </a:rPr>
            </a:br>
            <a:endParaRPr lang="en-US" dirty="0"/>
          </a:p>
        </p:txBody>
      </p:sp>
      <p:sp>
        <p:nvSpPr>
          <p:cNvPr id="3" name="Content Placeholder 2"/>
          <p:cNvSpPr>
            <a:spLocks noGrp="1"/>
          </p:cNvSpPr>
          <p:nvPr>
            <p:ph idx="1"/>
          </p:nvPr>
        </p:nvSpPr>
        <p:spPr>
          <a:xfrm>
            <a:off x="838200" y="709684"/>
            <a:ext cx="10515600" cy="5467279"/>
          </a:xfrm>
        </p:spPr>
        <p:txBody>
          <a:bodyPr>
            <a:normAutofit fontScale="92500" lnSpcReduction="20000"/>
          </a:bodyPr>
          <a:lstStyle/>
          <a:p>
            <a:pPr marL="0" indent="0">
              <a:buNone/>
            </a:pPr>
            <a:r>
              <a:rPr lang="en-GB" b="1" u="sng" dirty="0">
                <a:solidFill>
                  <a:srgbClr val="00B050"/>
                </a:solidFill>
              </a:rPr>
              <a:t>Key Concepts of PPP:</a:t>
            </a:r>
          </a:p>
          <a:p>
            <a:pPr algn="just"/>
            <a:r>
              <a:rPr lang="en-GB" b="1" u="sng" dirty="0">
                <a:solidFill>
                  <a:srgbClr val="00B050"/>
                </a:solidFill>
              </a:rPr>
              <a:t>Law of One Price</a:t>
            </a:r>
            <a:r>
              <a:rPr lang="en-GB" dirty="0"/>
              <a:t>: The basis of PPP is the law of one price, which states that identical goods should have the same price in different countries when priced in a common currency, if markets are efficient.</a:t>
            </a:r>
          </a:p>
          <a:p>
            <a:pPr algn="just"/>
            <a:r>
              <a:rPr lang="en-GB" b="1" u="sng" dirty="0">
                <a:solidFill>
                  <a:srgbClr val="00B050"/>
                </a:solidFill>
              </a:rPr>
              <a:t>Absolute PPP</a:t>
            </a:r>
            <a:r>
              <a:rPr lang="en-GB" u="sng" dirty="0">
                <a:solidFill>
                  <a:srgbClr val="00B050"/>
                </a:solidFill>
              </a:rPr>
              <a:t>: </a:t>
            </a:r>
            <a:r>
              <a:rPr lang="en-GB" dirty="0"/>
              <a:t>This version of PPP asserts that the exchange rate between two currencies should equal the ratio of the countries' respective price levels for a fixed basket of goods. For instance</a:t>
            </a:r>
            <a:r>
              <a:rPr lang="en-GB" dirty="0" smtClean="0"/>
              <a:t>:</a:t>
            </a:r>
          </a:p>
          <a:p>
            <a:pPr algn="just"/>
            <a:endParaRPr lang="en-GB" dirty="0" smtClean="0"/>
          </a:p>
          <a:p>
            <a:pPr algn="just"/>
            <a:endParaRPr lang="en-GB" dirty="0"/>
          </a:p>
          <a:p>
            <a:pPr algn="just"/>
            <a:endParaRPr lang="en-GB" b="1" u="sng" dirty="0" smtClean="0">
              <a:solidFill>
                <a:srgbClr val="00B050"/>
              </a:solidFill>
            </a:endParaRPr>
          </a:p>
          <a:p>
            <a:pPr algn="just"/>
            <a:r>
              <a:rPr lang="en-GB" b="1" u="sng" dirty="0" smtClean="0">
                <a:solidFill>
                  <a:srgbClr val="00B050"/>
                </a:solidFill>
              </a:rPr>
              <a:t>Relative </a:t>
            </a:r>
            <a:r>
              <a:rPr lang="en-GB" b="1" u="sng" dirty="0">
                <a:solidFill>
                  <a:srgbClr val="00B050"/>
                </a:solidFill>
              </a:rPr>
              <a:t>PPP</a:t>
            </a:r>
            <a:r>
              <a:rPr lang="en-GB" u="sng" dirty="0">
                <a:solidFill>
                  <a:srgbClr val="00B050"/>
                </a:solidFill>
              </a:rPr>
              <a:t>: </a:t>
            </a:r>
            <a:r>
              <a:rPr lang="en-GB" dirty="0"/>
              <a:t>This takes into account inflation and suggests that the rate of change in exchange rates over time should equal the difference in inflation rates between the two countries. </a:t>
            </a:r>
            <a:endParaRPr lang="en-GB" dirty="0" smtClean="0"/>
          </a:p>
          <a:p>
            <a:pPr marL="0" indent="0" algn="just">
              <a:buNone/>
            </a:pPr>
            <a:r>
              <a:rPr lang="en-GB" dirty="0" smtClean="0"/>
              <a:t>For </a:t>
            </a:r>
            <a:r>
              <a:rPr lang="en-GB" dirty="0"/>
              <a:t>example, if Country A has an inflation rate of 5% and Country B has an inflation rate of 2%, the currency of Country A is expected to depreciate by approximately 3% relative to Country B.</a:t>
            </a:r>
          </a:p>
          <a:p>
            <a:endParaRPr lang="en-US" dirty="0"/>
          </a:p>
        </p:txBody>
      </p:sp>
      <p:pic>
        <p:nvPicPr>
          <p:cNvPr id="4" name="Picture 3"/>
          <p:cNvPicPr>
            <a:picLocks noChangeAspect="1"/>
          </p:cNvPicPr>
          <p:nvPr/>
        </p:nvPicPr>
        <p:blipFill>
          <a:blip r:embed="rId2"/>
          <a:stretch>
            <a:fillRect/>
          </a:stretch>
        </p:blipFill>
        <p:spPr>
          <a:xfrm>
            <a:off x="3825496" y="2995585"/>
            <a:ext cx="6096851" cy="895475"/>
          </a:xfrm>
          <a:prstGeom prst="rect">
            <a:avLst/>
          </a:prstGeom>
        </p:spPr>
      </p:pic>
    </p:spTree>
    <p:extLst>
      <p:ext uri="{BB962C8B-B14F-4D97-AF65-F5344CB8AC3E}">
        <p14:creationId xmlns:p14="http://schemas.microsoft.com/office/powerpoint/2010/main" val="1811444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b="1" dirty="0" smtClean="0"/>
              <a:t>Economic Theories of Exchange Rate Determination</a:t>
            </a:r>
            <a:endParaRPr lang="en-US" sz="4000" b="1" dirty="0"/>
          </a:p>
        </p:txBody>
      </p:sp>
      <p:sp>
        <p:nvSpPr>
          <p:cNvPr id="3" name="Content Placeholder 2"/>
          <p:cNvSpPr>
            <a:spLocks noGrp="1"/>
          </p:cNvSpPr>
          <p:nvPr>
            <p:ph idx="1"/>
          </p:nvPr>
        </p:nvSpPr>
        <p:spPr>
          <a:xfrm>
            <a:off x="838199" y="1528549"/>
            <a:ext cx="10898875" cy="4648414"/>
          </a:xfrm>
        </p:spPr>
        <p:txBody>
          <a:bodyPr>
            <a:normAutofit/>
          </a:bodyPr>
          <a:lstStyle/>
          <a:p>
            <a:pPr marL="0" indent="0">
              <a:buNone/>
            </a:pPr>
            <a:r>
              <a:rPr lang="en-US" sz="2400" b="1" u="sng" dirty="0" smtClean="0">
                <a:solidFill>
                  <a:srgbClr val="FF0000"/>
                </a:solidFill>
              </a:rPr>
              <a:t>2. Interest </a:t>
            </a:r>
            <a:r>
              <a:rPr lang="en-US" sz="2400" b="1" u="sng" dirty="0">
                <a:solidFill>
                  <a:srgbClr val="FF0000"/>
                </a:solidFill>
              </a:rPr>
              <a:t>Rate Parity (IRP) Theory</a:t>
            </a:r>
          </a:p>
          <a:p>
            <a:pPr marL="0" lvl="0" indent="0">
              <a:buNone/>
            </a:pPr>
            <a:r>
              <a:rPr lang="en-US" sz="2400" dirty="0" smtClean="0"/>
              <a:t> </a:t>
            </a:r>
            <a:r>
              <a:rPr lang="en-US" sz="2400" dirty="0"/>
              <a:t>The difference in interest rates between two countries is reflected in the exchange rate. Under IRP, there is no opportunity for </a:t>
            </a:r>
            <a:r>
              <a:rPr lang="en-US" sz="2400" dirty="0" smtClean="0"/>
              <a:t>arbitrage(</a:t>
            </a:r>
            <a:r>
              <a:rPr lang="en-GB" sz="2400" dirty="0"/>
              <a:t> </a:t>
            </a:r>
            <a:r>
              <a:rPr lang="en-GB" sz="2000" dirty="0"/>
              <a:t>is the practice of taking advantage of a difference in prices in two or more </a:t>
            </a:r>
            <a:r>
              <a:rPr lang="en-GB" sz="2000" dirty="0" smtClean="0"/>
              <a:t>markets</a:t>
            </a:r>
            <a:r>
              <a:rPr lang="en-GB" sz="2400" dirty="0" smtClean="0"/>
              <a:t>)</a:t>
            </a:r>
            <a:r>
              <a:rPr lang="en-US" sz="2400" dirty="0" smtClean="0"/>
              <a:t> </a:t>
            </a:r>
            <a:r>
              <a:rPr lang="en-US" sz="2400" dirty="0"/>
              <a:t>in the foreign exchange market when adjusting for interest rate differentials.</a:t>
            </a:r>
          </a:p>
          <a:p>
            <a:pPr lvl="0"/>
            <a:r>
              <a:rPr lang="en-US" sz="2400" b="1" dirty="0"/>
              <a:t>Covered IRP</a:t>
            </a:r>
            <a:r>
              <a:rPr lang="en-US" sz="2400" dirty="0"/>
              <a:t>: States that forward exchange rates should i</a:t>
            </a:r>
            <a:r>
              <a:rPr lang="en-US" sz="2400" u="sng" dirty="0"/>
              <a:t>ncorporate</a:t>
            </a:r>
            <a:r>
              <a:rPr lang="en-US" sz="2400" dirty="0"/>
              <a:t> the interest rate differentials between two countries to avoid arbitrage opportunities.</a:t>
            </a:r>
          </a:p>
          <a:p>
            <a:pPr lvl="0"/>
            <a:r>
              <a:rPr lang="en-US" sz="2400" b="1" dirty="0"/>
              <a:t>Uncovered IRP</a:t>
            </a:r>
            <a:r>
              <a:rPr lang="en-US" sz="2400" dirty="0"/>
              <a:t>: Claims that expected future exchange rates will </a:t>
            </a:r>
            <a:r>
              <a:rPr lang="en-US" sz="2400" u="sng" dirty="0"/>
              <a:t>adjust </a:t>
            </a:r>
            <a:r>
              <a:rPr lang="en-US" sz="2400" dirty="0"/>
              <a:t>according to interest rate differentials.</a:t>
            </a:r>
          </a:p>
          <a:p>
            <a:pPr lvl="0"/>
            <a:r>
              <a:rPr lang="en-US" sz="2400" b="1" dirty="0"/>
              <a:t>Limitations</a:t>
            </a:r>
            <a:r>
              <a:rPr lang="en-US" sz="2400" dirty="0"/>
              <a:t>: Assumes perfect capital mobility and ignores risks, transaction costs, and market inefficiencies.</a:t>
            </a:r>
          </a:p>
          <a:p>
            <a:pPr marL="0" indent="0" algn="just">
              <a:lnSpc>
                <a:spcPct val="150000"/>
              </a:lnSpc>
              <a:buNone/>
            </a:pPr>
            <a:endParaRPr lang="en-US" sz="2400" b="1" u="sng" dirty="0" smtClean="0">
              <a:solidFill>
                <a:srgbClr val="0070C0"/>
              </a:solidFill>
            </a:endParaRPr>
          </a:p>
        </p:txBody>
      </p:sp>
    </p:spTree>
    <p:extLst>
      <p:ext uri="{BB962C8B-B14F-4D97-AF65-F5344CB8AC3E}">
        <p14:creationId xmlns:p14="http://schemas.microsoft.com/office/powerpoint/2010/main" val="777374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b="1" dirty="0" smtClean="0"/>
              <a:t>Economic Theories of Exchange Rate Determination</a:t>
            </a:r>
            <a:endParaRPr lang="en-US" sz="4000" b="1" dirty="0"/>
          </a:p>
        </p:txBody>
      </p:sp>
      <p:sp>
        <p:nvSpPr>
          <p:cNvPr id="3" name="Content Placeholder 2"/>
          <p:cNvSpPr>
            <a:spLocks noGrp="1"/>
          </p:cNvSpPr>
          <p:nvPr>
            <p:ph idx="1"/>
          </p:nvPr>
        </p:nvSpPr>
        <p:spPr>
          <a:xfrm>
            <a:off x="838199" y="1528549"/>
            <a:ext cx="10898875" cy="4648414"/>
          </a:xfrm>
        </p:spPr>
        <p:txBody>
          <a:bodyPr>
            <a:normAutofit/>
          </a:bodyPr>
          <a:lstStyle/>
          <a:p>
            <a:pPr marL="0" indent="0">
              <a:buNone/>
            </a:pPr>
            <a:r>
              <a:rPr lang="en-US" b="1" dirty="0" smtClean="0"/>
              <a:t>3. </a:t>
            </a:r>
            <a:r>
              <a:rPr lang="en-US" b="1" u="sng" dirty="0" smtClean="0">
                <a:solidFill>
                  <a:srgbClr val="FF0000"/>
                </a:solidFill>
              </a:rPr>
              <a:t>Balance </a:t>
            </a:r>
            <a:r>
              <a:rPr lang="en-US" b="1" u="sng" dirty="0">
                <a:solidFill>
                  <a:srgbClr val="FF0000"/>
                </a:solidFill>
              </a:rPr>
              <a:t>of Payments (BOP) </a:t>
            </a:r>
            <a:r>
              <a:rPr lang="en-US" b="1" u="sng" dirty="0" smtClean="0">
                <a:solidFill>
                  <a:srgbClr val="FF0000"/>
                </a:solidFill>
              </a:rPr>
              <a:t>Theory</a:t>
            </a:r>
          </a:p>
          <a:p>
            <a:pPr marL="0" lvl="0" indent="0" algn="just">
              <a:buNone/>
            </a:pPr>
            <a:r>
              <a:rPr lang="en-US" dirty="0" smtClean="0"/>
              <a:t>Exchange rates are determined by the demand and supply of a currency due to trade (current account) and capital flows (capital and financial account). A country’s currency will depreciate if it runs a persistent trade deficit and appreciate if it has a surplus.</a:t>
            </a:r>
          </a:p>
          <a:p>
            <a:pPr lvl="0" algn="just"/>
            <a:r>
              <a:rPr lang="en-US" b="1" dirty="0" smtClean="0"/>
              <a:t>Factors </a:t>
            </a:r>
            <a:r>
              <a:rPr lang="en-US" b="1" dirty="0"/>
              <a:t>Influencing BOP</a:t>
            </a:r>
            <a:r>
              <a:rPr lang="en-US" dirty="0"/>
              <a:t>:</a:t>
            </a:r>
          </a:p>
          <a:p>
            <a:pPr lvl="1" algn="just"/>
            <a:r>
              <a:rPr lang="en-US" dirty="0"/>
              <a:t>Trade balances (exports vs. imports).</a:t>
            </a:r>
          </a:p>
          <a:p>
            <a:pPr lvl="1" algn="just"/>
            <a:r>
              <a:rPr lang="en-US" dirty="0"/>
              <a:t>Capital flows, such as foreign investments and loans.</a:t>
            </a:r>
          </a:p>
          <a:p>
            <a:pPr lvl="0" algn="just"/>
            <a:r>
              <a:rPr lang="en-US" b="1" dirty="0"/>
              <a:t>Limitations</a:t>
            </a:r>
            <a:r>
              <a:rPr lang="en-US" dirty="0"/>
              <a:t>: Does not account for speculative capital flows or short-term capital movements.</a:t>
            </a:r>
          </a:p>
          <a:p>
            <a:pPr marL="0" indent="0" algn="just">
              <a:lnSpc>
                <a:spcPct val="150000"/>
              </a:lnSpc>
              <a:buNone/>
            </a:pPr>
            <a:endParaRPr lang="en-US" sz="2400" b="1" u="sng" dirty="0" smtClean="0">
              <a:solidFill>
                <a:srgbClr val="0070C0"/>
              </a:solidFill>
            </a:endParaRPr>
          </a:p>
        </p:txBody>
      </p:sp>
    </p:spTree>
    <p:extLst>
      <p:ext uri="{BB962C8B-B14F-4D97-AF65-F5344CB8AC3E}">
        <p14:creationId xmlns:p14="http://schemas.microsoft.com/office/powerpoint/2010/main" val="3627198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b="1" dirty="0" smtClean="0"/>
              <a:t>Economic Theories of Exchange Rate Determination</a:t>
            </a:r>
            <a:endParaRPr lang="en-US" sz="4000" b="1" dirty="0"/>
          </a:p>
        </p:txBody>
      </p:sp>
      <p:sp>
        <p:nvSpPr>
          <p:cNvPr id="3" name="Content Placeholder 2"/>
          <p:cNvSpPr>
            <a:spLocks noGrp="1"/>
          </p:cNvSpPr>
          <p:nvPr>
            <p:ph idx="1"/>
          </p:nvPr>
        </p:nvSpPr>
        <p:spPr>
          <a:xfrm>
            <a:off x="838199" y="1528549"/>
            <a:ext cx="10898875" cy="4648414"/>
          </a:xfrm>
        </p:spPr>
        <p:txBody>
          <a:bodyPr>
            <a:normAutofit fontScale="92500" lnSpcReduction="20000"/>
          </a:bodyPr>
          <a:lstStyle/>
          <a:p>
            <a:pPr marL="0" indent="0" algn="just">
              <a:lnSpc>
                <a:spcPct val="150000"/>
              </a:lnSpc>
              <a:buNone/>
            </a:pPr>
            <a:r>
              <a:rPr lang="en-US" sz="2400" b="1" dirty="0" smtClean="0">
                <a:solidFill>
                  <a:srgbClr val="FF0000"/>
                </a:solidFill>
              </a:rPr>
              <a:t>4. </a:t>
            </a:r>
            <a:r>
              <a:rPr lang="en-US" sz="2400" b="1" u="sng" dirty="0" smtClean="0">
                <a:solidFill>
                  <a:srgbClr val="FF0000"/>
                </a:solidFill>
              </a:rPr>
              <a:t>Mint </a:t>
            </a:r>
            <a:r>
              <a:rPr lang="en-US" sz="2400" b="1" u="sng" dirty="0">
                <a:solidFill>
                  <a:srgbClr val="FF0000"/>
                </a:solidFill>
              </a:rPr>
              <a:t>Parity Theory</a:t>
            </a:r>
            <a:r>
              <a:rPr lang="en-US" sz="2400" u="sng" dirty="0">
                <a:solidFill>
                  <a:srgbClr val="FF0000"/>
                </a:solidFill>
              </a:rPr>
              <a:t> </a:t>
            </a:r>
            <a:endParaRPr lang="en-US" sz="2400" u="sng" dirty="0" smtClean="0">
              <a:solidFill>
                <a:srgbClr val="FF0000"/>
              </a:solidFill>
            </a:endParaRPr>
          </a:p>
          <a:p>
            <a:pPr algn="just">
              <a:lnSpc>
                <a:spcPct val="150000"/>
              </a:lnSpc>
            </a:pPr>
            <a:r>
              <a:rPr lang="en-US" sz="2400" dirty="0" smtClean="0"/>
              <a:t>is </a:t>
            </a:r>
            <a:r>
              <a:rPr lang="en-US" sz="2400" dirty="0"/>
              <a:t>an older concept related to the determination of exchange rates during the time when gold and silver standards were used as the basis of currency</a:t>
            </a:r>
            <a:r>
              <a:rPr lang="en-US" sz="2400" dirty="0" smtClean="0"/>
              <a:t>.</a:t>
            </a:r>
          </a:p>
          <a:p>
            <a:pPr algn="just">
              <a:lnSpc>
                <a:spcPct val="150000"/>
              </a:lnSpc>
            </a:pPr>
            <a:r>
              <a:rPr lang="en-US" sz="2400" dirty="0" smtClean="0"/>
              <a:t> </a:t>
            </a:r>
            <a:r>
              <a:rPr lang="en-US" sz="2400" dirty="0"/>
              <a:t>This theory applied during periods when countries used precious metals as the primary backing for their currency, and exchange rates were essentially determined by the relative values of the gold (or silver) content in the coins of different countries</a:t>
            </a:r>
            <a:r>
              <a:rPr lang="en-US" sz="2400" dirty="0" smtClean="0"/>
              <a:t>.</a:t>
            </a:r>
          </a:p>
          <a:p>
            <a:pPr algn="just">
              <a:lnSpc>
                <a:spcPct val="150000"/>
              </a:lnSpc>
            </a:pPr>
            <a:r>
              <a:rPr lang="en-US" sz="2400" dirty="0"/>
              <a:t>The "mint price" refers to the value of a country's currency in terms of a given amount of precious metal</a:t>
            </a:r>
            <a:r>
              <a:rPr lang="en-US" sz="2400" dirty="0" smtClean="0"/>
              <a:t>.</a:t>
            </a:r>
          </a:p>
          <a:p>
            <a:pPr algn="just">
              <a:lnSpc>
                <a:spcPct val="150000"/>
              </a:lnSpc>
            </a:pPr>
            <a:r>
              <a:rPr lang="en-US" sz="2400" dirty="0" smtClean="0"/>
              <a:t> </a:t>
            </a:r>
            <a:r>
              <a:rPr lang="en-US" sz="2400" dirty="0"/>
              <a:t>It’s the price at which the government would mint gold or silver into coins. </a:t>
            </a:r>
          </a:p>
          <a:p>
            <a:pPr marL="0" indent="0" algn="just">
              <a:lnSpc>
                <a:spcPct val="150000"/>
              </a:lnSpc>
              <a:buNone/>
            </a:pPr>
            <a:endParaRPr lang="en-US" sz="2400" b="1" u="sng" dirty="0" smtClean="0">
              <a:solidFill>
                <a:srgbClr val="0070C0"/>
              </a:solidFill>
            </a:endParaRPr>
          </a:p>
        </p:txBody>
      </p:sp>
    </p:spTree>
    <p:extLst>
      <p:ext uri="{BB962C8B-B14F-4D97-AF65-F5344CB8AC3E}">
        <p14:creationId xmlns:p14="http://schemas.microsoft.com/office/powerpoint/2010/main" val="170860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769597"/>
          </a:xfrm>
          <a:solidFill>
            <a:srgbClr val="92D050"/>
          </a:solidFill>
        </p:spPr>
        <p:txBody>
          <a:bodyPr>
            <a:normAutofit fontScale="90000"/>
          </a:bodyPr>
          <a:lstStyle/>
          <a:p>
            <a:r>
              <a:rPr lang="en-US" dirty="0" smtClean="0"/>
              <a:t>The foreign exchange market </a:t>
            </a:r>
            <a:endParaRPr lang="en-US" dirty="0"/>
          </a:p>
        </p:txBody>
      </p:sp>
      <p:sp>
        <p:nvSpPr>
          <p:cNvPr id="3" name="Subtitle 2"/>
          <p:cNvSpPr>
            <a:spLocks noGrp="1"/>
          </p:cNvSpPr>
          <p:nvPr>
            <p:ph type="subTitle" idx="1"/>
          </p:nvPr>
        </p:nvSpPr>
        <p:spPr>
          <a:xfrm>
            <a:off x="1097280" y="1937982"/>
            <a:ext cx="10058400" cy="3715229"/>
          </a:xfrm>
        </p:spPr>
        <p:txBody>
          <a:bodyPr>
            <a:normAutofit fontScale="92500" lnSpcReduction="10000"/>
          </a:bodyPr>
          <a:lstStyle/>
          <a:p>
            <a:pPr algn="just"/>
            <a:r>
              <a:rPr lang="en-GB" dirty="0"/>
              <a:t>The </a:t>
            </a:r>
            <a:r>
              <a:rPr lang="en-GB" b="1" dirty="0">
                <a:solidFill>
                  <a:srgbClr val="FF0000"/>
                </a:solidFill>
              </a:rPr>
              <a:t>foreign exchange market </a:t>
            </a:r>
            <a:r>
              <a:rPr lang="en-GB" dirty="0"/>
              <a:t>is a market for converting the currency of one country </a:t>
            </a:r>
            <a:r>
              <a:rPr lang="en-GB" dirty="0" smtClean="0"/>
              <a:t>into </a:t>
            </a:r>
            <a:r>
              <a:rPr lang="en-GB" dirty="0"/>
              <a:t>that of another country</a:t>
            </a:r>
            <a:r>
              <a:rPr lang="en-GB" dirty="0" smtClean="0"/>
              <a:t>.</a:t>
            </a:r>
          </a:p>
          <a:p>
            <a:pPr marL="342900" indent="-342900" algn="just">
              <a:buFont typeface="Arial" panose="020B0604020202020204" pitchFamily="34" charset="0"/>
              <a:buChar char="•"/>
            </a:pPr>
            <a:r>
              <a:rPr lang="en-GB" dirty="0" smtClean="0"/>
              <a:t>Without the foreign exchange market, international trade and international investment on the scale that we see today would be impossible; companies would have to resort to barter. </a:t>
            </a:r>
          </a:p>
          <a:p>
            <a:pPr marL="342900" indent="-342900" algn="just">
              <a:buFont typeface="Arial" panose="020B0604020202020204" pitchFamily="34" charset="0"/>
              <a:buChar char="•"/>
            </a:pPr>
            <a:r>
              <a:rPr lang="en-GB" dirty="0" smtClean="0"/>
              <a:t>The foreign exchange market is the lubricant that enables companies based in countries that use different currencies to trade with each other.</a:t>
            </a:r>
          </a:p>
          <a:p>
            <a:pPr marL="342900" indent="-342900" algn="just">
              <a:buFont typeface="Arial" panose="020B0604020202020204" pitchFamily="34" charset="0"/>
              <a:buChar char="•"/>
            </a:pPr>
            <a:r>
              <a:rPr lang="en-GB" dirty="0" smtClean="0"/>
              <a:t> </a:t>
            </a:r>
            <a:r>
              <a:rPr lang="en-GB" dirty="0"/>
              <a:t>An </a:t>
            </a:r>
            <a:r>
              <a:rPr lang="en-GB" b="1" dirty="0">
                <a:solidFill>
                  <a:srgbClr val="FF0000"/>
                </a:solidFill>
              </a:rPr>
              <a:t>exchange rate is </a:t>
            </a:r>
            <a:r>
              <a:rPr lang="en-GB" dirty="0"/>
              <a:t>simply the rate at which one currency </a:t>
            </a:r>
            <a:r>
              <a:rPr lang="en-GB" dirty="0" smtClean="0"/>
              <a:t>is </a:t>
            </a:r>
            <a:r>
              <a:rPr lang="en-GB" dirty="0"/>
              <a:t>converted into another. </a:t>
            </a:r>
            <a:endParaRPr lang="en-GB" dirty="0" smtClean="0"/>
          </a:p>
          <a:p>
            <a:pPr marL="342900" indent="-342900" algn="just">
              <a:buFont typeface="Arial" panose="020B0604020202020204" pitchFamily="34" charset="0"/>
              <a:buChar char="•"/>
            </a:pPr>
            <a:r>
              <a:rPr lang="en-GB" dirty="0" smtClean="0"/>
              <a:t>For </a:t>
            </a:r>
            <a:r>
              <a:rPr lang="en-GB" dirty="0"/>
              <a:t>example, Toyota uses the foreign exchange market to convert </a:t>
            </a:r>
            <a:r>
              <a:rPr lang="en-GB" dirty="0" smtClean="0"/>
              <a:t>the </a:t>
            </a:r>
            <a:r>
              <a:rPr lang="en-GB" dirty="0"/>
              <a:t>dollars it earns from selling cars in the United States into Japanese yen. </a:t>
            </a:r>
            <a:endParaRPr lang="en-GB" dirty="0" smtClean="0"/>
          </a:p>
        </p:txBody>
      </p:sp>
    </p:spTree>
    <p:extLst>
      <p:ext uri="{BB962C8B-B14F-4D97-AF65-F5344CB8AC3E}">
        <p14:creationId xmlns:p14="http://schemas.microsoft.com/office/powerpoint/2010/main" val="1924300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b="1" dirty="0" smtClean="0"/>
              <a:t>Economic Theories of Exchange Rate Determination</a:t>
            </a:r>
            <a:endParaRPr lang="en-US" sz="4000" b="1" dirty="0"/>
          </a:p>
        </p:txBody>
      </p:sp>
      <p:sp>
        <p:nvSpPr>
          <p:cNvPr id="3" name="Content Placeholder 2"/>
          <p:cNvSpPr>
            <a:spLocks noGrp="1"/>
          </p:cNvSpPr>
          <p:nvPr>
            <p:ph idx="1"/>
          </p:nvPr>
        </p:nvSpPr>
        <p:spPr>
          <a:xfrm>
            <a:off x="838199" y="1528549"/>
            <a:ext cx="10898875" cy="4648414"/>
          </a:xfrm>
        </p:spPr>
        <p:txBody>
          <a:bodyPr>
            <a:normAutofit/>
          </a:bodyPr>
          <a:lstStyle/>
          <a:p>
            <a:pPr marL="0" indent="0">
              <a:buNone/>
            </a:pPr>
            <a:r>
              <a:rPr lang="en-US" u="sng" dirty="0" smtClean="0">
                <a:solidFill>
                  <a:srgbClr val="FF0000"/>
                </a:solidFill>
              </a:rPr>
              <a:t>5. </a:t>
            </a:r>
            <a:r>
              <a:rPr lang="en-US" u="sng" dirty="0">
                <a:solidFill>
                  <a:srgbClr val="FF0000"/>
                </a:solidFill>
              </a:rPr>
              <a:t>Monetary Approach to Exchange Rate Determination</a:t>
            </a:r>
          </a:p>
          <a:p>
            <a:pPr marL="0" lvl="0" indent="0">
              <a:buNone/>
            </a:pPr>
            <a:r>
              <a:rPr lang="en-US" dirty="0" smtClean="0"/>
              <a:t>Exchange </a:t>
            </a:r>
            <a:r>
              <a:rPr lang="en-US" dirty="0"/>
              <a:t>rates are determined by the supply and demand for money in each country. This theory suggests that exchange rates will adjust to maintain equilibrium in the money markets of the two countries.</a:t>
            </a:r>
          </a:p>
          <a:p>
            <a:pPr lvl="0"/>
            <a:r>
              <a:rPr lang="en-US" b="1" dirty="0"/>
              <a:t>Key Variables</a:t>
            </a:r>
            <a:r>
              <a:rPr lang="en-US" dirty="0"/>
              <a:t>:</a:t>
            </a:r>
          </a:p>
          <a:p>
            <a:pPr lvl="1"/>
            <a:r>
              <a:rPr lang="en-US" dirty="0"/>
              <a:t>Money supply.</a:t>
            </a:r>
          </a:p>
          <a:p>
            <a:pPr lvl="1"/>
            <a:r>
              <a:rPr lang="en-US" dirty="0"/>
              <a:t>Interest rates.</a:t>
            </a:r>
          </a:p>
          <a:p>
            <a:pPr lvl="1"/>
            <a:r>
              <a:rPr lang="en-US" dirty="0"/>
              <a:t>Output levels.</a:t>
            </a:r>
          </a:p>
          <a:p>
            <a:pPr lvl="0"/>
            <a:r>
              <a:rPr lang="en-US" b="1" dirty="0"/>
              <a:t>Limitations</a:t>
            </a:r>
            <a:r>
              <a:rPr lang="en-US" dirty="0"/>
              <a:t>: Assumes prices and wages are flexible and does not account for short-term fluctuations.</a:t>
            </a:r>
          </a:p>
          <a:p>
            <a:pPr marL="0" indent="0">
              <a:buNone/>
            </a:pPr>
            <a:endParaRPr lang="en-US" sz="2400" b="1" u="sng" dirty="0" smtClean="0">
              <a:solidFill>
                <a:srgbClr val="0070C0"/>
              </a:solidFill>
            </a:endParaRPr>
          </a:p>
        </p:txBody>
      </p:sp>
    </p:spTree>
    <p:extLst>
      <p:ext uri="{BB962C8B-B14F-4D97-AF65-F5344CB8AC3E}">
        <p14:creationId xmlns:p14="http://schemas.microsoft.com/office/powerpoint/2010/main" val="620864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b="1" dirty="0" smtClean="0"/>
              <a:t>Economic Theories of Exchange Rate Determination</a:t>
            </a:r>
            <a:endParaRPr lang="en-US" sz="4000" b="1" dirty="0"/>
          </a:p>
        </p:txBody>
      </p:sp>
      <p:sp>
        <p:nvSpPr>
          <p:cNvPr id="3" name="Content Placeholder 2"/>
          <p:cNvSpPr>
            <a:spLocks noGrp="1"/>
          </p:cNvSpPr>
          <p:nvPr>
            <p:ph idx="1"/>
          </p:nvPr>
        </p:nvSpPr>
        <p:spPr>
          <a:xfrm>
            <a:off x="838199" y="1528549"/>
            <a:ext cx="10898875" cy="4648414"/>
          </a:xfrm>
        </p:spPr>
        <p:txBody>
          <a:bodyPr>
            <a:normAutofit/>
          </a:bodyPr>
          <a:lstStyle/>
          <a:p>
            <a:pPr marL="0" indent="0">
              <a:buNone/>
            </a:pPr>
            <a:r>
              <a:rPr lang="en-US" b="1" u="sng" dirty="0" smtClean="0">
                <a:solidFill>
                  <a:srgbClr val="FF0000"/>
                </a:solidFill>
              </a:rPr>
              <a:t>6.Portfolio </a:t>
            </a:r>
            <a:r>
              <a:rPr lang="en-US" b="1" u="sng" dirty="0">
                <a:solidFill>
                  <a:srgbClr val="FF0000"/>
                </a:solidFill>
              </a:rPr>
              <a:t>Balance Model</a:t>
            </a:r>
          </a:p>
          <a:p>
            <a:pPr marL="0" lvl="0" indent="0">
              <a:buNone/>
            </a:pPr>
            <a:r>
              <a:rPr lang="en-US" dirty="0" smtClean="0"/>
              <a:t>Investors </a:t>
            </a:r>
            <a:r>
              <a:rPr lang="en-US" dirty="0"/>
              <a:t>hold a portfolio of different assets (domestic and foreign) and adjust their portfolios based on returns and risks. Exchange rates are determined by the supply and demand for these assets.</a:t>
            </a:r>
          </a:p>
          <a:p>
            <a:pPr lvl="0"/>
            <a:r>
              <a:rPr lang="en-US" b="1" dirty="0"/>
              <a:t>Key Factors</a:t>
            </a:r>
            <a:r>
              <a:rPr lang="en-US" dirty="0"/>
              <a:t>:</a:t>
            </a:r>
          </a:p>
          <a:p>
            <a:pPr lvl="1"/>
            <a:r>
              <a:rPr lang="en-US" dirty="0"/>
              <a:t>Investor preferences.</a:t>
            </a:r>
          </a:p>
          <a:p>
            <a:pPr lvl="1"/>
            <a:r>
              <a:rPr lang="en-US" dirty="0"/>
              <a:t>Changes in wealth and risk perception.</a:t>
            </a:r>
          </a:p>
          <a:p>
            <a:pPr lvl="0"/>
            <a:r>
              <a:rPr lang="en-US" b="1" dirty="0"/>
              <a:t>Limitations</a:t>
            </a:r>
            <a:r>
              <a:rPr lang="en-US" dirty="0"/>
              <a:t>: Assumes that investors are risk-averse and have rational expectations, which may not always hold.</a:t>
            </a:r>
          </a:p>
          <a:p>
            <a:pPr marL="0" indent="0" algn="just">
              <a:lnSpc>
                <a:spcPct val="150000"/>
              </a:lnSpc>
              <a:buNone/>
            </a:pPr>
            <a:endParaRPr lang="en-US" sz="2400" b="1" u="sng" dirty="0" smtClean="0">
              <a:solidFill>
                <a:srgbClr val="0070C0"/>
              </a:solidFill>
            </a:endParaRPr>
          </a:p>
        </p:txBody>
      </p:sp>
    </p:spTree>
    <p:extLst>
      <p:ext uri="{BB962C8B-B14F-4D97-AF65-F5344CB8AC3E}">
        <p14:creationId xmlns:p14="http://schemas.microsoft.com/office/powerpoint/2010/main" val="1435896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6688"/>
          </a:xfrm>
          <a:solidFill>
            <a:srgbClr val="92D050"/>
          </a:solidFill>
        </p:spPr>
        <p:txBody>
          <a:bodyPr>
            <a:normAutofit/>
          </a:bodyPr>
          <a:lstStyle/>
          <a:p>
            <a:r>
              <a:rPr lang="en-US" sz="4400" b="1" dirty="0"/>
              <a:t>Exchange rate forecasting</a:t>
            </a:r>
          </a:p>
        </p:txBody>
      </p:sp>
      <p:sp>
        <p:nvSpPr>
          <p:cNvPr id="3" name="Subtitle 2"/>
          <p:cNvSpPr>
            <a:spLocks noGrp="1"/>
          </p:cNvSpPr>
          <p:nvPr>
            <p:ph type="subTitle" idx="1"/>
          </p:nvPr>
        </p:nvSpPr>
        <p:spPr>
          <a:xfrm>
            <a:off x="1524000" y="2279175"/>
            <a:ext cx="9144000" cy="3616657"/>
          </a:xfrm>
        </p:spPr>
        <p:txBody>
          <a:bodyPr>
            <a:normAutofit fontScale="85000" lnSpcReduction="10000"/>
          </a:bodyPr>
          <a:lstStyle/>
          <a:p>
            <a:pPr algn="just">
              <a:lnSpc>
                <a:spcPct val="120000"/>
              </a:lnSpc>
            </a:pPr>
            <a:r>
              <a:rPr lang="en-GB" b="1" dirty="0">
                <a:solidFill>
                  <a:srgbClr val="FF0000"/>
                </a:solidFill>
              </a:rPr>
              <a:t>Exchange rate forecasting </a:t>
            </a:r>
            <a:r>
              <a:rPr lang="en-GB" dirty="0"/>
              <a:t>involves predicting the future value of a currency relative to another. </a:t>
            </a:r>
            <a:endParaRPr lang="en-GB" dirty="0" smtClean="0"/>
          </a:p>
          <a:p>
            <a:pPr marL="342900" indent="-342900" algn="just">
              <a:lnSpc>
                <a:spcPct val="120000"/>
              </a:lnSpc>
              <a:buFont typeface="Arial" panose="020B0604020202020204" pitchFamily="34" charset="0"/>
              <a:buChar char="•"/>
            </a:pPr>
            <a:r>
              <a:rPr lang="en-GB" dirty="0" smtClean="0"/>
              <a:t>It </a:t>
            </a:r>
            <a:r>
              <a:rPr lang="en-GB" dirty="0"/>
              <a:t>is critical for businesses, investors, and governments as exchange rates affect international trade, investment returns, and economic policies. </a:t>
            </a:r>
            <a:endParaRPr lang="en-GB" dirty="0" smtClean="0"/>
          </a:p>
          <a:p>
            <a:pPr marL="342900" indent="-342900" algn="just">
              <a:lnSpc>
                <a:spcPct val="120000"/>
              </a:lnSpc>
              <a:buFont typeface="Arial" panose="020B0604020202020204" pitchFamily="34" charset="0"/>
              <a:buChar char="•"/>
            </a:pPr>
            <a:r>
              <a:rPr lang="en-GB" dirty="0" smtClean="0"/>
              <a:t>Forecasting </a:t>
            </a:r>
            <a:r>
              <a:rPr lang="en-GB" dirty="0"/>
              <a:t>is complex due to the multitude of factors influencing currency values, such as interest rates, inflation, political stability, and market sentiment.</a:t>
            </a:r>
          </a:p>
          <a:p>
            <a:pPr marL="342900" indent="-342900" algn="just">
              <a:lnSpc>
                <a:spcPct val="120000"/>
              </a:lnSpc>
              <a:buFont typeface="Arial" panose="020B0604020202020204" pitchFamily="34" charset="0"/>
              <a:buChar char="•"/>
            </a:pPr>
            <a:r>
              <a:rPr lang="en-GB" dirty="0"/>
              <a:t>There are various approaches to forecasting exchange rates, ranging from theoretical models to market-based techniques. Below are the major methods:</a:t>
            </a:r>
          </a:p>
          <a:p>
            <a:endParaRPr lang="en-US" dirty="0"/>
          </a:p>
        </p:txBody>
      </p:sp>
    </p:spTree>
    <p:extLst>
      <p:ext uri="{BB962C8B-B14F-4D97-AF65-F5344CB8AC3E}">
        <p14:creationId xmlns:p14="http://schemas.microsoft.com/office/powerpoint/2010/main" val="2239668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6688"/>
          </a:xfrm>
          <a:solidFill>
            <a:srgbClr val="92D050"/>
          </a:solidFill>
        </p:spPr>
        <p:txBody>
          <a:bodyPr>
            <a:normAutofit/>
          </a:bodyPr>
          <a:lstStyle/>
          <a:p>
            <a:r>
              <a:rPr lang="en-US" sz="4400" b="1" dirty="0"/>
              <a:t>Exchange rate forecasting</a:t>
            </a:r>
          </a:p>
        </p:txBody>
      </p:sp>
      <p:sp>
        <p:nvSpPr>
          <p:cNvPr id="3" name="Subtitle 2"/>
          <p:cNvSpPr>
            <a:spLocks noGrp="1"/>
          </p:cNvSpPr>
          <p:nvPr>
            <p:ph type="subTitle" idx="1"/>
          </p:nvPr>
        </p:nvSpPr>
        <p:spPr>
          <a:xfrm>
            <a:off x="1524000" y="2279175"/>
            <a:ext cx="9144000" cy="3616657"/>
          </a:xfrm>
        </p:spPr>
        <p:txBody>
          <a:bodyPr>
            <a:normAutofit lnSpcReduction="10000"/>
          </a:bodyPr>
          <a:lstStyle/>
          <a:p>
            <a:pPr algn="l"/>
            <a:r>
              <a:rPr lang="en-GB" b="1" u="sng" dirty="0">
                <a:solidFill>
                  <a:srgbClr val="FF0000"/>
                </a:solidFill>
              </a:rPr>
              <a:t>1. Fundamental Analysis</a:t>
            </a:r>
          </a:p>
          <a:p>
            <a:pPr algn="just"/>
            <a:r>
              <a:rPr lang="en-GB" dirty="0"/>
              <a:t>Fundamental analysis uses macroeconomic indicators and economic models to predict exchange rate movements. The idea is that exchange rates are determined by the fundamental economic conditions of the countries involved</a:t>
            </a:r>
            <a:r>
              <a:rPr lang="en-GB" dirty="0" smtClean="0"/>
              <a:t>.</a:t>
            </a:r>
          </a:p>
          <a:p>
            <a:pPr algn="l"/>
            <a:r>
              <a:rPr lang="en-GB" b="1" u="sng" dirty="0">
                <a:solidFill>
                  <a:srgbClr val="FF0000"/>
                </a:solidFill>
              </a:rPr>
              <a:t>2. Technical Analysis</a:t>
            </a:r>
          </a:p>
          <a:p>
            <a:pPr algn="just"/>
            <a:r>
              <a:rPr lang="en-GB" dirty="0"/>
              <a:t>Technical analysis uses historical price data, charts, and patterns to predict future exchange rate movements. This method assumes that all relevant information is already reflected in the currency's price and that patterns in price movements tend to repeat over time.</a:t>
            </a:r>
          </a:p>
          <a:p>
            <a:pPr algn="l"/>
            <a:endParaRPr lang="en-GB" dirty="0"/>
          </a:p>
          <a:p>
            <a:pPr algn="just">
              <a:lnSpc>
                <a:spcPct val="120000"/>
              </a:lnSpc>
            </a:pPr>
            <a:endParaRPr lang="en-GB" b="1" dirty="0">
              <a:solidFill>
                <a:srgbClr val="FF0000"/>
              </a:solidFill>
            </a:endParaRPr>
          </a:p>
        </p:txBody>
      </p:sp>
    </p:spTree>
    <p:extLst>
      <p:ext uri="{BB962C8B-B14F-4D97-AF65-F5344CB8AC3E}">
        <p14:creationId xmlns:p14="http://schemas.microsoft.com/office/powerpoint/2010/main" val="684410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6688"/>
          </a:xfrm>
          <a:solidFill>
            <a:srgbClr val="92D050"/>
          </a:solidFill>
        </p:spPr>
        <p:txBody>
          <a:bodyPr>
            <a:normAutofit/>
          </a:bodyPr>
          <a:lstStyle/>
          <a:p>
            <a:r>
              <a:rPr lang="en-US" sz="4400" b="1" dirty="0"/>
              <a:t>Exchange rate forecasting</a:t>
            </a:r>
          </a:p>
        </p:txBody>
      </p:sp>
      <p:sp>
        <p:nvSpPr>
          <p:cNvPr id="3" name="Subtitle 2"/>
          <p:cNvSpPr>
            <a:spLocks noGrp="1"/>
          </p:cNvSpPr>
          <p:nvPr>
            <p:ph type="subTitle" idx="1"/>
          </p:nvPr>
        </p:nvSpPr>
        <p:spPr>
          <a:xfrm>
            <a:off x="1524000" y="2279175"/>
            <a:ext cx="9144000" cy="3616657"/>
          </a:xfrm>
        </p:spPr>
        <p:txBody>
          <a:bodyPr>
            <a:normAutofit lnSpcReduction="10000"/>
          </a:bodyPr>
          <a:lstStyle/>
          <a:p>
            <a:pPr algn="just"/>
            <a:r>
              <a:rPr lang="en-GB" b="1" dirty="0" smtClean="0">
                <a:solidFill>
                  <a:srgbClr val="FF0000"/>
                </a:solidFill>
              </a:rPr>
              <a:t>3</a:t>
            </a:r>
            <a:r>
              <a:rPr lang="en-GB" b="1" dirty="0">
                <a:solidFill>
                  <a:srgbClr val="FF0000"/>
                </a:solidFill>
              </a:rPr>
              <a:t>. Market-Based Forecasting</a:t>
            </a:r>
          </a:p>
          <a:p>
            <a:pPr algn="just"/>
            <a:r>
              <a:rPr lang="en-GB" dirty="0"/>
              <a:t>This approach looks at the expectations of market participants to forecast exchange rates. The most commonly used market-based tools are forward rates, futures, and options.</a:t>
            </a:r>
          </a:p>
          <a:p>
            <a:pPr algn="just"/>
            <a:r>
              <a:rPr lang="en-GB" b="1" u="sng" dirty="0">
                <a:solidFill>
                  <a:srgbClr val="FF0000"/>
                </a:solidFill>
              </a:rPr>
              <a:t>4. Econometric Models</a:t>
            </a:r>
          </a:p>
          <a:p>
            <a:pPr algn="just"/>
            <a:r>
              <a:rPr lang="en-GB" dirty="0"/>
              <a:t>Econometric models use statistical techniques to forecast exchange rates by </a:t>
            </a:r>
            <a:r>
              <a:rPr lang="en-GB" dirty="0" smtClean="0"/>
              <a:t>analysing </a:t>
            </a:r>
            <a:r>
              <a:rPr lang="en-GB" dirty="0"/>
              <a:t>historical data and identifying relationships between variables. These models are built using economic indicators and statistical methods to predict future exchange rates based on their historical performance.</a:t>
            </a:r>
          </a:p>
          <a:p>
            <a:pPr algn="l"/>
            <a:endParaRPr lang="en-GB" dirty="0"/>
          </a:p>
          <a:p>
            <a:pPr algn="just">
              <a:lnSpc>
                <a:spcPct val="120000"/>
              </a:lnSpc>
            </a:pPr>
            <a:endParaRPr lang="en-GB" b="1" dirty="0">
              <a:solidFill>
                <a:srgbClr val="FF0000"/>
              </a:solidFill>
            </a:endParaRPr>
          </a:p>
        </p:txBody>
      </p:sp>
    </p:spTree>
    <p:extLst>
      <p:ext uri="{BB962C8B-B14F-4D97-AF65-F5344CB8AC3E}">
        <p14:creationId xmlns:p14="http://schemas.microsoft.com/office/powerpoint/2010/main" val="1609030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6688"/>
          </a:xfrm>
          <a:solidFill>
            <a:srgbClr val="92D050"/>
          </a:solidFill>
        </p:spPr>
        <p:txBody>
          <a:bodyPr>
            <a:normAutofit/>
          </a:bodyPr>
          <a:lstStyle/>
          <a:p>
            <a:r>
              <a:rPr lang="en-US" sz="4400" b="1" dirty="0"/>
              <a:t>Exchange rate forecasting</a:t>
            </a:r>
          </a:p>
        </p:txBody>
      </p:sp>
      <p:sp>
        <p:nvSpPr>
          <p:cNvPr id="3" name="Subtitle 2"/>
          <p:cNvSpPr>
            <a:spLocks noGrp="1"/>
          </p:cNvSpPr>
          <p:nvPr>
            <p:ph type="subTitle" idx="1"/>
          </p:nvPr>
        </p:nvSpPr>
        <p:spPr>
          <a:xfrm>
            <a:off x="1524000" y="2279175"/>
            <a:ext cx="9144000" cy="3616657"/>
          </a:xfrm>
        </p:spPr>
        <p:txBody>
          <a:bodyPr>
            <a:normAutofit lnSpcReduction="10000"/>
          </a:bodyPr>
          <a:lstStyle/>
          <a:p>
            <a:pPr algn="just"/>
            <a:r>
              <a:rPr lang="en-GB" b="1" u="sng" dirty="0">
                <a:solidFill>
                  <a:srgbClr val="FF0000"/>
                </a:solidFill>
              </a:rPr>
              <a:t>5. Sentiment Analysis</a:t>
            </a:r>
          </a:p>
          <a:p>
            <a:pPr algn="just"/>
            <a:r>
              <a:rPr lang="en-GB" dirty="0"/>
              <a:t>Sentiment analysis looks at the overall mood or attitude of market participants to forecast exchange rates. This approach relies on gathering data from news, social media, and other sources to gauge market sentiment and predict currency movements.</a:t>
            </a:r>
          </a:p>
          <a:p>
            <a:pPr algn="just"/>
            <a:r>
              <a:rPr lang="en-GB" b="1" u="sng" dirty="0">
                <a:solidFill>
                  <a:srgbClr val="FF0000"/>
                </a:solidFill>
              </a:rPr>
              <a:t>6. Hybrid Models</a:t>
            </a:r>
          </a:p>
          <a:p>
            <a:pPr algn="just"/>
            <a:r>
              <a:rPr lang="en-GB" dirty="0"/>
              <a:t>Hybrid models combine elements of fundamental, technical, and market-based approaches to improve the accuracy of exchange rate forecasts. These models seek to leverage the strengths of multiple forecasting techniques while minimizing their limitations.</a:t>
            </a:r>
          </a:p>
          <a:p>
            <a:pPr algn="l"/>
            <a:endParaRPr lang="en-GB" dirty="0"/>
          </a:p>
          <a:p>
            <a:pPr algn="just">
              <a:lnSpc>
                <a:spcPct val="120000"/>
              </a:lnSpc>
            </a:pPr>
            <a:endParaRPr lang="en-GB" b="1" dirty="0">
              <a:solidFill>
                <a:srgbClr val="FF0000"/>
              </a:solidFill>
            </a:endParaRPr>
          </a:p>
        </p:txBody>
      </p:sp>
    </p:spTree>
    <p:extLst>
      <p:ext uri="{BB962C8B-B14F-4D97-AF65-F5344CB8AC3E}">
        <p14:creationId xmlns:p14="http://schemas.microsoft.com/office/powerpoint/2010/main" val="1717856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6688"/>
          </a:xfrm>
          <a:solidFill>
            <a:srgbClr val="92D050"/>
          </a:solidFill>
        </p:spPr>
        <p:txBody>
          <a:bodyPr>
            <a:normAutofit/>
          </a:bodyPr>
          <a:lstStyle/>
          <a:p>
            <a:r>
              <a:rPr lang="en-US" sz="4400" b="1" dirty="0"/>
              <a:t>Currency Convertibility</a:t>
            </a:r>
          </a:p>
        </p:txBody>
      </p:sp>
      <p:sp>
        <p:nvSpPr>
          <p:cNvPr id="3" name="Subtitle 2"/>
          <p:cNvSpPr>
            <a:spLocks noGrp="1"/>
          </p:cNvSpPr>
          <p:nvPr>
            <p:ph type="subTitle" idx="1"/>
          </p:nvPr>
        </p:nvSpPr>
        <p:spPr>
          <a:xfrm>
            <a:off x="1523999" y="2279175"/>
            <a:ext cx="9530687" cy="3616657"/>
          </a:xfrm>
        </p:spPr>
        <p:txBody>
          <a:bodyPr>
            <a:normAutofit fontScale="92500" lnSpcReduction="20000"/>
          </a:bodyPr>
          <a:lstStyle/>
          <a:p>
            <a:pPr algn="just">
              <a:lnSpc>
                <a:spcPct val="120000"/>
              </a:lnSpc>
            </a:pPr>
            <a:r>
              <a:rPr lang="en-GB" dirty="0"/>
              <a:t>Due to government restrictions, a significant number of currencies are not freely convertible into other currencies. </a:t>
            </a:r>
            <a:endParaRPr lang="en-GB" dirty="0" smtClean="0"/>
          </a:p>
          <a:p>
            <a:pPr marL="342900" indent="-342900" algn="just">
              <a:lnSpc>
                <a:spcPct val="120000"/>
              </a:lnSpc>
              <a:buFont typeface="Arial" panose="020B0604020202020204" pitchFamily="34" charset="0"/>
              <a:buChar char="•"/>
            </a:pPr>
            <a:r>
              <a:rPr lang="en-GB" dirty="0" smtClean="0"/>
              <a:t>A </a:t>
            </a:r>
            <a:r>
              <a:rPr lang="en-GB" dirty="0"/>
              <a:t>country’s currency is said to be </a:t>
            </a:r>
            <a:r>
              <a:rPr lang="en-GB" b="1" dirty="0">
                <a:solidFill>
                  <a:srgbClr val="FF0000"/>
                </a:solidFill>
              </a:rPr>
              <a:t>freely convertible </a:t>
            </a:r>
            <a:r>
              <a:rPr lang="en-GB" dirty="0"/>
              <a:t>when the country’s government allows both residents and </a:t>
            </a:r>
            <a:r>
              <a:rPr lang="en-GB" dirty="0" smtClean="0"/>
              <a:t>non-residents </a:t>
            </a:r>
            <a:r>
              <a:rPr lang="en-GB" dirty="0"/>
              <a:t>to purchase unlimited amounts of a foreign currency with it. </a:t>
            </a:r>
            <a:endParaRPr lang="en-GB" dirty="0" smtClean="0"/>
          </a:p>
          <a:p>
            <a:pPr marL="342900" indent="-342900" algn="just">
              <a:lnSpc>
                <a:spcPct val="120000"/>
              </a:lnSpc>
              <a:buFont typeface="Arial" panose="020B0604020202020204" pitchFamily="34" charset="0"/>
              <a:buChar char="•"/>
            </a:pPr>
            <a:r>
              <a:rPr lang="en-GB" dirty="0" smtClean="0"/>
              <a:t>A </a:t>
            </a:r>
            <a:r>
              <a:rPr lang="en-GB" dirty="0"/>
              <a:t>currency is said to be </a:t>
            </a:r>
            <a:r>
              <a:rPr lang="en-GB" b="1" dirty="0">
                <a:solidFill>
                  <a:srgbClr val="FF0000"/>
                </a:solidFill>
              </a:rPr>
              <a:t>externally convertible </a:t>
            </a:r>
            <a:r>
              <a:rPr lang="en-GB" dirty="0"/>
              <a:t>when only </a:t>
            </a:r>
            <a:r>
              <a:rPr lang="en-GB" dirty="0" smtClean="0"/>
              <a:t>non-residents </a:t>
            </a:r>
            <a:r>
              <a:rPr lang="en-GB" dirty="0"/>
              <a:t>may convert it into a foreign currency without any limitations. </a:t>
            </a:r>
            <a:endParaRPr lang="en-GB" dirty="0" smtClean="0"/>
          </a:p>
          <a:p>
            <a:pPr marL="342900" indent="-342900" algn="just">
              <a:lnSpc>
                <a:spcPct val="120000"/>
              </a:lnSpc>
              <a:buFont typeface="Arial" panose="020B0604020202020204" pitchFamily="34" charset="0"/>
              <a:buChar char="•"/>
            </a:pPr>
            <a:r>
              <a:rPr lang="en-GB" dirty="0" smtClean="0"/>
              <a:t>A </a:t>
            </a:r>
            <a:r>
              <a:rPr lang="en-GB" dirty="0"/>
              <a:t>currency is </a:t>
            </a:r>
            <a:r>
              <a:rPr lang="en-GB" b="1" dirty="0">
                <a:solidFill>
                  <a:srgbClr val="FF0000"/>
                </a:solidFill>
              </a:rPr>
              <a:t>nonconvertible</a:t>
            </a:r>
            <a:r>
              <a:rPr lang="en-GB" dirty="0"/>
              <a:t> when neither residents nor </a:t>
            </a:r>
            <a:r>
              <a:rPr lang="en-GB" dirty="0" smtClean="0"/>
              <a:t>non-residents </a:t>
            </a:r>
            <a:r>
              <a:rPr lang="en-GB" dirty="0"/>
              <a:t>are allowed to convert it into a foreign currency</a:t>
            </a:r>
            <a:endParaRPr lang="en-GB" b="1" dirty="0">
              <a:solidFill>
                <a:srgbClr val="FF0000"/>
              </a:solidFill>
            </a:endParaRPr>
          </a:p>
        </p:txBody>
      </p:sp>
    </p:spTree>
    <p:extLst>
      <p:ext uri="{BB962C8B-B14F-4D97-AF65-F5344CB8AC3E}">
        <p14:creationId xmlns:p14="http://schemas.microsoft.com/office/powerpoint/2010/main" val="124559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3299"/>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p:txBody>
          <a:bodyPr/>
          <a:lstStyle/>
          <a:p>
            <a:pPr marL="0" indent="0">
              <a:lnSpc>
                <a:spcPct val="150000"/>
              </a:lnSpc>
              <a:buNone/>
            </a:pPr>
            <a:r>
              <a:rPr lang="en-GB" dirty="0" smtClean="0"/>
              <a:t>The foreign exchange market serves two main functions.</a:t>
            </a:r>
          </a:p>
          <a:p>
            <a:pPr>
              <a:lnSpc>
                <a:spcPct val="150000"/>
              </a:lnSpc>
            </a:pPr>
            <a:r>
              <a:rPr lang="en-GB" dirty="0" smtClean="0"/>
              <a:t> The </a:t>
            </a:r>
            <a:r>
              <a:rPr lang="en-GB" dirty="0" smtClean="0">
                <a:solidFill>
                  <a:srgbClr val="0070C0"/>
                </a:solidFill>
              </a:rPr>
              <a:t>f</a:t>
            </a:r>
            <a:r>
              <a:rPr lang="en-GB" b="1" dirty="0" smtClean="0">
                <a:solidFill>
                  <a:srgbClr val="0070C0"/>
                </a:solidFill>
              </a:rPr>
              <a:t>irs</a:t>
            </a:r>
            <a:r>
              <a:rPr lang="en-GB" dirty="0" smtClean="0">
                <a:solidFill>
                  <a:srgbClr val="0070C0"/>
                </a:solidFill>
              </a:rPr>
              <a:t>t </a:t>
            </a:r>
            <a:r>
              <a:rPr lang="en-GB" dirty="0" smtClean="0"/>
              <a:t>is to convert the currency of one country into the currency of another. </a:t>
            </a:r>
          </a:p>
          <a:p>
            <a:pPr>
              <a:lnSpc>
                <a:spcPct val="150000"/>
              </a:lnSpc>
            </a:pPr>
            <a:r>
              <a:rPr lang="en-GB" dirty="0" smtClean="0"/>
              <a:t>The </a:t>
            </a:r>
            <a:r>
              <a:rPr lang="en-GB" b="1" dirty="0" smtClean="0">
                <a:solidFill>
                  <a:srgbClr val="0070C0"/>
                </a:solidFill>
              </a:rPr>
              <a:t>second</a:t>
            </a:r>
            <a:r>
              <a:rPr lang="en-GB" dirty="0" smtClean="0"/>
              <a:t> is to provide some insurance against foreign exchange risk</a:t>
            </a:r>
            <a:endParaRPr lang="en-US" dirty="0"/>
          </a:p>
        </p:txBody>
      </p:sp>
    </p:spTree>
    <p:extLst>
      <p:ext uri="{BB962C8B-B14F-4D97-AF65-F5344CB8AC3E}">
        <p14:creationId xmlns:p14="http://schemas.microsoft.com/office/powerpoint/2010/main" val="121661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b="1" u="sng" dirty="0" smtClean="0">
                <a:solidFill>
                  <a:srgbClr val="C00000"/>
                </a:solidFill>
              </a:rPr>
              <a:t>CURRENCY CONVERSION:</a:t>
            </a:r>
          </a:p>
          <a:p>
            <a:pPr algn="just"/>
            <a:r>
              <a:rPr lang="en-GB" dirty="0" smtClean="0"/>
              <a:t>Each country has a currency in which the prices of goods and services are quoted. In the United States, it is the dollar ($); in Great Britain, the pound (£); in France, Germany and the other 17 members of the euro zone</a:t>
            </a:r>
          </a:p>
          <a:p>
            <a:pPr algn="just"/>
            <a:r>
              <a:rPr lang="en-GB" dirty="0" smtClean="0"/>
              <a:t>When a tourist changes one currency into another, she is participating in the foreign exchange market.</a:t>
            </a:r>
          </a:p>
          <a:p>
            <a:pPr algn="just"/>
            <a:r>
              <a:rPr lang="en-GB" dirty="0" smtClean="0"/>
              <a:t> The exchange rate is the rate at which the market converts one currency into another. </a:t>
            </a:r>
          </a:p>
          <a:p>
            <a:pPr algn="just"/>
            <a:r>
              <a:rPr lang="en-GB" dirty="0" smtClean="0"/>
              <a:t>For example, an exchange rate of €1 = $1.07 specifies that 1 euro buys 1.07 U.S. dollars. </a:t>
            </a:r>
            <a:endParaRPr lang="en-US" dirty="0"/>
          </a:p>
        </p:txBody>
      </p:sp>
    </p:spTree>
    <p:extLst>
      <p:ext uri="{BB962C8B-B14F-4D97-AF65-F5344CB8AC3E}">
        <p14:creationId xmlns:p14="http://schemas.microsoft.com/office/powerpoint/2010/main" val="60541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838200" y="1528549"/>
            <a:ext cx="10515600" cy="4648414"/>
          </a:xfrm>
        </p:spPr>
        <p:txBody>
          <a:bodyPr>
            <a:normAutofit lnSpcReduction="10000"/>
          </a:bodyPr>
          <a:lstStyle/>
          <a:p>
            <a:pPr marL="514350" indent="-514350">
              <a:buAutoNum type="arabicPeriod"/>
            </a:pPr>
            <a:r>
              <a:rPr lang="en-US" b="1" u="sng" dirty="0" smtClean="0">
                <a:solidFill>
                  <a:srgbClr val="C00000"/>
                </a:solidFill>
              </a:rPr>
              <a:t>CURRENCY CONVERSION:</a:t>
            </a:r>
          </a:p>
          <a:p>
            <a:pPr algn="just"/>
            <a:r>
              <a:rPr lang="en-GB" dirty="0" smtClean="0"/>
              <a:t>Tourists are minor participants in the foreign exchange market;</a:t>
            </a:r>
          </a:p>
          <a:p>
            <a:pPr algn="just"/>
            <a:r>
              <a:rPr lang="en-GB" dirty="0" smtClean="0"/>
              <a:t>companies engaged in international trade and investment are major ones. </a:t>
            </a:r>
          </a:p>
          <a:p>
            <a:pPr algn="just"/>
            <a:r>
              <a:rPr lang="en-GB" dirty="0" smtClean="0"/>
              <a:t>International businesses have four main uses of foreign exchange markets.</a:t>
            </a:r>
          </a:p>
          <a:p>
            <a:pPr algn="just"/>
            <a:r>
              <a:rPr lang="en-GB" dirty="0" smtClean="0"/>
              <a:t> </a:t>
            </a:r>
            <a:r>
              <a:rPr lang="en-GB" b="1" dirty="0" smtClean="0">
                <a:solidFill>
                  <a:srgbClr val="0070C0"/>
                </a:solidFill>
              </a:rPr>
              <a:t>First</a:t>
            </a:r>
            <a:r>
              <a:rPr lang="en-GB" dirty="0" smtClean="0"/>
              <a:t>, the payments a company receives for its exports, the income it receives from foreign investments, or the income it receives from licensing agreements with foreign firms may be in foreign currencies. To use those funds in its home country, the company must convert them to its home country’s currency. </a:t>
            </a:r>
          </a:p>
        </p:txBody>
      </p:sp>
    </p:spTree>
    <p:extLst>
      <p:ext uri="{BB962C8B-B14F-4D97-AF65-F5344CB8AC3E}">
        <p14:creationId xmlns:p14="http://schemas.microsoft.com/office/powerpoint/2010/main" val="98100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838200" y="1528549"/>
            <a:ext cx="10515600" cy="4648414"/>
          </a:xfrm>
        </p:spPr>
        <p:txBody>
          <a:bodyPr>
            <a:normAutofit lnSpcReduction="10000"/>
          </a:bodyPr>
          <a:lstStyle/>
          <a:p>
            <a:pPr marL="514350" indent="-514350">
              <a:buAutoNum type="arabicPeriod"/>
            </a:pPr>
            <a:r>
              <a:rPr lang="en-US" b="1" u="sng" dirty="0" smtClean="0">
                <a:solidFill>
                  <a:srgbClr val="C00000"/>
                </a:solidFill>
              </a:rPr>
              <a:t>CURRENCY CONVERSION:</a:t>
            </a:r>
          </a:p>
          <a:p>
            <a:pPr algn="just"/>
            <a:r>
              <a:rPr lang="en-GB" b="1" dirty="0" smtClean="0">
                <a:solidFill>
                  <a:srgbClr val="0070C0"/>
                </a:solidFill>
              </a:rPr>
              <a:t>Second</a:t>
            </a:r>
            <a:r>
              <a:rPr lang="en-GB" dirty="0" smtClean="0"/>
              <a:t>, international businesses use foreign exchange markets when they must pay a foreign company for its products or services in its country's currency. </a:t>
            </a:r>
          </a:p>
          <a:p>
            <a:pPr algn="just"/>
            <a:r>
              <a:rPr lang="en-GB" b="1" dirty="0" smtClean="0">
                <a:solidFill>
                  <a:srgbClr val="0070C0"/>
                </a:solidFill>
              </a:rPr>
              <a:t>Third, </a:t>
            </a:r>
            <a:r>
              <a:rPr lang="en-GB" dirty="0" smtClean="0"/>
              <a:t>international businesses also use foreign exchange markets when they have spare cash that they wish to invest for short terms in money markets. </a:t>
            </a:r>
          </a:p>
          <a:p>
            <a:pPr algn="just"/>
            <a:r>
              <a:rPr lang="en-GB" dirty="0" smtClean="0"/>
              <a:t>Currency speculation is the </a:t>
            </a:r>
            <a:r>
              <a:rPr lang="en-GB" b="1" dirty="0" smtClean="0">
                <a:solidFill>
                  <a:srgbClr val="0070C0"/>
                </a:solidFill>
              </a:rPr>
              <a:t>fourth</a:t>
            </a:r>
            <a:r>
              <a:rPr lang="en-GB" dirty="0" smtClean="0"/>
              <a:t> use of foreign exchange markets. Currency speculation typically involves the short-term movement of funds from one currency to another in the hopes of profiting from shifts in exchange rates. </a:t>
            </a:r>
          </a:p>
        </p:txBody>
      </p:sp>
    </p:spTree>
    <p:extLst>
      <p:ext uri="{BB962C8B-B14F-4D97-AF65-F5344CB8AC3E}">
        <p14:creationId xmlns:p14="http://schemas.microsoft.com/office/powerpoint/2010/main" val="54306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838200" y="1528549"/>
            <a:ext cx="10515600" cy="4648414"/>
          </a:xfrm>
        </p:spPr>
        <p:txBody>
          <a:bodyPr>
            <a:normAutofit/>
          </a:bodyPr>
          <a:lstStyle/>
          <a:p>
            <a:pPr marL="0" indent="0">
              <a:buNone/>
            </a:pPr>
            <a:r>
              <a:rPr lang="en-GB" b="1" u="sng" dirty="0" smtClean="0">
                <a:solidFill>
                  <a:srgbClr val="C00000"/>
                </a:solidFill>
              </a:rPr>
              <a:t>2. INSURING AGAINST FOREIGN EXCHANGE RISK</a:t>
            </a:r>
          </a:p>
          <a:p>
            <a:pPr algn="just">
              <a:lnSpc>
                <a:spcPct val="200000"/>
              </a:lnSpc>
            </a:pPr>
            <a:r>
              <a:rPr lang="en-GB" sz="2000" dirty="0" smtClean="0"/>
              <a:t>A second function of the foreign exchange market is to provide insurance against foreign exchange risk, which is the possibility that unpredicted changes in future exchange rates will have adverse consequences for the firm. </a:t>
            </a:r>
          </a:p>
          <a:p>
            <a:pPr algn="just">
              <a:lnSpc>
                <a:spcPct val="200000"/>
              </a:lnSpc>
            </a:pPr>
            <a:r>
              <a:rPr lang="en-GB" sz="2000" dirty="0" smtClean="0"/>
              <a:t>When a firm insures itself against foreign exchange risk, it is engaging in hedging. </a:t>
            </a:r>
          </a:p>
          <a:p>
            <a:pPr algn="just">
              <a:lnSpc>
                <a:spcPct val="200000"/>
              </a:lnSpc>
            </a:pPr>
            <a:r>
              <a:rPr lang="en-GB" sz="2000" dirty="0" smtClean="0"/>
              <a:t>To explain how the market performs this function, we must first distinguish among spot exchange rates, forward exchange rates, and currency swaps</a:t>
            </a:r>
            <a:endParaRPr lang="en-GB" sz="2000" b="1" u="sng" dirty="0" smtClean="0">
              <a:solidFill>
                <a:srgbClr val="C00000"/>
              </a:solidFill>
            </a:endParaRPr>
          </a:p>
        </p:txBody>
      </p:sp>
    </p:spTree>
    <p:extLst>
      <p:ext uri="{BB962C8B-B14F-4D97-AF65-F5344CB8AC3E}">
        <p14:creationId xmlns:p14="http://schemas.microsoft.com/office/powerpoint/2010/main" val="2213946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838200" y="1528549"/>
            <a:ext cx="10515600" cy="4648414"/>
          </a:xfrm>
        </p:spPr>
        <p:txBody>
          <a:bodyPr>
            <a:normAutofit fontScale="92500" lnSpcReduction="20000"/>
          </a:bodyPr>
          <a:lstStyle/>
          <a:p>
            <a:pPr marL="0" indent="0">
              <a:buNone/>
            </a:pPr>
            <a:r>
              <a:rPr lang="en-GB" b="1" u="sng" dirty="0" smtClean="0">
                <a:solidFill>
                  <a:srgbClr val="C00000"/>
                </a:solidFill>
              </a:rPr>
              <a:t>2. INSURING AGAINST FOREIGN EXCHANGE RISK</a:t>
            </a:r>
          </a:p>
          <a:p>
            <a:pPr marL="0" indent="0" algn="just">
              <a:lnSpc>
                <a:spcPct val="200000"/>
              </a:lnSpc>
              <a:buNone/>
            </a:pPr>
            <a:r>
              <a:rPr lang="en-GB" sz="2400" b="1" u="sng" dirty="0" smtClean="0">
                <a:solidFill>
                  <a:srgbClr val="0070C0"/>
                </a:solidFill>
              </a:rPr>
              <a:t>Spot Exchange Rates </a:t>
            </a:r>
          </a:p>
          <a:p>
            <a:pPr algn="just">
              <a:lnSpc>
                <a:spcPct val="120000"/>
              </a:lnSpc>
            </a:pPr>
            <a:r>
              <a:rPr lang="en-GB" sz="2600" dirty="0" smtClean="0"/>
              <a:t>When two parties agree to exchange currency and execute the deal immediately, the transaction is referred to as a spot exchange. </a:t>
            </a:r>
          </a:p>
          <a:p>
            <a:pPr algn="just">
              <a:lnSpc>
                <a:spcPct val="120000"/>
              </a:lnSpc>
            </a:pPr>
            <a:r>
              <a:rPr lang="en-GB" sz="2600" dirty="0" smtClean="0"/>
              <a:t>Exchange rates governing such “on the spot” trades are referred to as spot exchange rates. </a:t>
            </a:r>
          </a:p>
          <a:p>
            <a:pPr algn="just">
              <a:lnSpc>
                <a:spcPct val="120000"/>
              </a:lnSpc>
            </a:pPr>
            <a:r>
              <a:rPr lang="en-GB" sz="2600" dirty="0" smtClean="0"/>
              <a:t>The spot exchange rate is the rate at which a foreign exchange dealer converts one currency into another currency on a particular day. </a:t>
            </a:r>
          </a:p>
          <a:p>
            <a:pPr algn="just">
              <a:lnSpc>
                <a:spcPct val="120000"/>
              </a:lnSpc>
            </a:pPr>
            <a:r>
              <a:rPr lang="en-GB" sz="2600" dirty="0" smtClean="0"/>
              <a:t>Thus, when our U.S. tourist in Edinburgh goes to a bank to convert her dollars into pounds, the exchange rate is the spot rate for that day.</a:t>
            </a:r>
          </a:p>
        </p:txBody>
      </p:sp>
    </p:spTree>
    <p:extLst>
      <p:ext uri="{BB962C8B-B14F-4D97-AF65-F5344CB8AC3E}">
        <p14:creationId xmlns:p14="http://schemas.microsoft.com/office/powerpoint/2010/main" val="3572164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a:solidFill>
            <a:srgbClr val="92D050"/>
          </a:solidFill>
        </p:spPr>
        <p:txBody>
          <a:bodyPr>
            <a:normAutofit/>
          </a:bodyPr>
          <a:lstStyle/>
          <a:p>
            <a:r>
              <a:rPr lang="en-GB" sz="4000" dirty="0" smtClean="0"/>
              <a:t>The Functions of the Foreign Exchange Market</a:t>
            </a:r>
            <a:endParaRPr lang="en-US" sz="4000" dirty="0"/>
          </a:p>
        </p:txBody>
      </p:sp>
      <p:sp>
        <p:nvSpPr>
          <p:cNvPr id="3" name="Content Placeholder 2"/>
          <p:cNvSpPr>
            <a:spLocks noGrp="1"/>
          </p:cNvSpPr>
          <p:nvPr>
            <p:ph idx="1"/>
          </p:nvPr>
        </p:nvSpPr>
        <p:spPr>
          <a:xfrm>
            <a:off x="838200" y="1528549"/>
            <a:ext cx="10515600" cy="4648414"/>
          </a:xfrm>
        </p:spPr>
        <p:txBody>
          <a:bodyPr>
            <a:normAutofit/>
          </a:bodyPr>
          <a:lstStyle/>
          <a:p>
            <a:pPr marL="0" indent="0">
              <a:buNone/>
            </a:pPr>
            <a:r>
              <a:rPr lang="en-GB" b="1" u="sng" dirty="0" smtClean="0">
                <a:solidFill>
                  <a:srgbClr val="C00000"/>
                </a:solidFill>
              </a:rPr>
              <a:t>2. INSURING AGAINST FOREIGN EXCHANGE RISK</a:t>
            </a:r>
          </a:p>
          <a:p>
            <a:pPr algn="just">
              <a:lnSpc>
                <a:spcPct val="150000"/>
              </a:lnSpc>
            </a:pPr>
            <a:r>
              <a:rPr lang="en-GB" sz="2400" dirty="0" smtClean="0"/>
              <a:t>Spot rates change continually, often on a minute-by-minute basis (although the magnitude of changes over such short periods is usually small). </a:t>
            </a:r>
          </a:p>
          <a:p>
            <a:pPr algn="just">
              <a:lnSpc>
                <a:spcPct val="150000"/>
              </a:lnSpc>
            </a:pPr>
            <a:r>
              <a:rPr lang="en-GB" sz="2400" dirty="0" smtClean="0"/>
              <a:t>The value of a currency is determined by the interaction between the demand and supply of that currency relative to the demand and supply of other currencies.</a:t>
            </a:r>
            <a:endParaRPr lang="en-GB" sz="2400" b="1" u="sng" dirty="0" smtClean="0">
              <a:solidFill>
                <a:srgbClr val="0070C0"/>
              </a:solidFill>
            </a:endParaRPr>
          </a:p>
        </p:txBody>
      </p:sp>
    </p:spTree>
    <p:extLst>
      <p:ext uri="{BB962C8B-B14F-4D97-AF65-F5344CB8AC3E}">
        <p14:creationId xmlns:p14="http://schemas.microsoft.com/office/powerpoint/2010/main" val="356877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TotalTime>
  <Words>2334</Words>
  <Application>Microsoft Office PowerPoint</Application>
  <PresentationFormat>Widescreen</PresentationFormat>
  <Paragraphs>169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Chap 10</vt:lpstr>
      <vt:lpstr>The foreign exchange market </vt:lpstr>
      <vt:lpstr>The Functions of the Foreign Exchange Market</vt:lpstr>
      <vt:lpstr>The Functions of the Foreign Exchange Market</vt:lpstr>
      <vt:lpstr>The Functions of the Foreign Exchange Market</vt:lpstr>
      <vt:lpstr>The Functions of the Foreign Exchange Market</vt:lpstr>
      <vt:lpstr>The Functions of the Foreign Exchange Market</vt:lpstr>
      <vt:lpstr>The Functions of the Foreign Exchange Market</vt:lpstr>
      <vt:lpstr>The Functions of the Foreign Exchange Market</vt:lpstr>
      <vt:lpstr>The Functions of the Foreign Exchange Market</vt:lpstr>
      <vt:lpstr>The Functions of the Foreign Exchange Market</vt:lpstr>
      <vt:lpstr>The Functions of the Foreign Exchange Market</vt:lpstr>
      <vt:lpstr>The Functions of the Foreign Exchange Market</vt:lpstr>
      <vt:lpstr>Economic Theories of Exchange Rate Determination</vt:lpstr>
      <vt:lpstr>Economic Theories of Exchange Rate Determination</vt:lpstr>
      <vt:lpstr>Purchasing Power Parity (PPP)  </vt:lpstr>
      <vt:lpstr>Economic Theories of Exchange Rate Determination</vt:lpstr>
      <vt:lpstr>Economic Theories of Exchange Rate Determination</vt:lpstr>
      <vt:lpstr>Economic Theories of Exchange Rate Determination</vt:lpstr>
      <vt:lpstr>Economic Theories of Exchange Rate Determination</vt:lpstr>
      <vt:lpstr>Economic Theories of Exchange Rate Determination</vt:lpstr>
      <vt:lpstr>Exchange rate forecasting</vt:lpstr>
      <vt:lpstr>Exchange rate forecasting</vt:lpstr>
      <vt:lpstr>Exchange rate forecasting</vt:lpstr>
      <vt:lpstr>Exchange rate forecasting</vt:lpstr>
      <vt:lpstr>Currency Convertibility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10</dc:title>
  <dc:creator>DIU</dc:creator>
  <cp:lastModifiedBy>DIU</cp:lastModifiedBy>
  <cp:revision>46</cp:revision>
  <dcterms:created xsi:type="dcterms:W3CDTF">2024-10-02T06:19:52Z</dcterms:created>
  <dcterms:modified xsi:type="dcterms:W3CDTF">2024-10-24T04:25:49Z</dcterms:modified>
</cp:coreProperties>
</file>