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80" r:id="rId7"/>
    <p:sldId id="261" r:id="rId8"/>
    <p:sldId id="281" r:id="rId9"/>
    <p:sldId id="262" r:id="rId10"/>
    <p:sldId id="263" r:id="rId11"/>
    <p:sldId id="264" r:id="rId12"/>
    <p:sldId id="282" r:id="rId13"/>
    <p:sldId id="265" r:id="rId14"/>
    <p:sldId id="266" r:id="rId15"/>
    <p:sldId id="267" r:id="rId16"/>
    <p:sldId id="268" r:id="rId17"/>
    <p:sldId id="269" r:id="rId18"/>
    <p:sldId id="270" r:id="rId19"/>
    <p:sldId id="271" r:id="rId20"/>
    <p:sldId id="273" r:id="rId21"/>
    <p:sldId id="272" r:id="rId22"/>
    <p:sldId id="276" r:id="rId23"/>
    <p:sldId id="277" r:id="rId24"/>
    <p:sldId id="278" r:id="rId25"/>
    <p:sldId id="283" r:id="rId26"/>
    <p:sldId id="279" r:id="rId27"/>
    <p:sldId id="284" r:id="rId28"/>
    <p:sldId id="274"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21C4CE0-9007-4974-822A-4A184A3A6CB7}" type="datetimeFigureOut">
              <a:rPr lang="en-US" smtClean="0"/>
              <a:t>11/17/2024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CE538-2AFF-4E48-B32A-FCA2575B7218}" type="slidenum">
              <a:rPr lang="en-US" smtClean="0"/>
              <a:t>‹#›</a:t>
            </a:fld>
            <a:endParaRPr lang="en-US"/>
          </a:p>
        </p:txBody>
      </p:sp>
    </p:spTree>
    <p:extLst>
      <p:ext uri="{BB962C8B-B14F-4D97-AF65-F5344CB8AC3E}">
        <p14:creationId xmlns:p14="http://schemas.microsoft.com/office/powerpoint/2010/main" val="3858702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1C4CE0-9007-4974-822A-4A184A3A6CB7}" type="datetimeFigureOut">
              <a:rPr lang="en-US" smtClean="0"/>
              <a:t>11/17/2024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CE538-2AFF-4E48-B32A-FCA2575B7218}" type="slidenum">
              <a:rPr lang="en-US" smtClean="0"/>
              <a:t>‹#›</a:t>
            </a:fld>
            <a:endParaRPr lang="en-US"/>
          </a:p>
        </p:txBody>
      </p:sp>
    </p:spTree>
    <p:extLst>
      <p:ext uri="{BB962C8B-B14F-4D97-AF65-F5344CB8AC3E}">
        <p14:creationId xmlns:p14="http://schemas.microsoft.com/office/powerpoint/2010/main" val="3804379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1C4CE0-9007-4974-822A-4A184A3A6CB7}" type="datetimeFigureOut">
              <a:rPr lang="en-US" smtClean="0"/>
              <a:t>11/17/2024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CE538-2AFF-4E48-B32A-FCA2575B7218}" type="slidenum">
              <a:rPr lang="en-US" smtClean="0"/>
              <a:t>‹#›</a:t>
            </a:fld>
            <a:endParaRPr lang="en-US"/>
          </a:p>
        </p:txBody>
      </p:sp>
    </p:spTree>
    <p:extLst>
      <p:ext uri="{BB962C8B-B14F-4D97-AF65-F5344CB8AC3E}">
        <p14:creationId xmlns:p14="http://schemas.microsoft.com/office/powerpoint/2010/main" val="3856282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21C4CE0-9007-4974-822A-4A184A3A6CB7}" type="datetimeFigureOut">
              <a:rPr lang="en-US" smtClean="0"/>
              <a:t>11/17/2024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CE538-2AFF-4E48-B32A-FCA2575B7218}" type="slidenum">
              <a:rPr lang="en-US" smtClean="0"/>
              <a:t>‹#›</a:t>
            </a:fld>
            <a:endParaRPr lang="en-US"/>
          </a:p>
        </p:txBody>
      </p:sp>
    </p:spTree>
    <p:extLst>
      <p:ext uri="{BB962C8B-B14F-4D97-AF65-F5344CB8AC3E}">
        <p14:creationId xmlns:p14="http://schemas.microsoft.com/office/powerpoint/2010/main" val="2765682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1C4CE0-9007-4974-822A-4A184A3A6CB7}" type="datetimeFigureOut">
              <a:rPr lang="en-US" smtClean="0"/>
              <a:t>11/17/2024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BCE538-2AFF-4E48-B32A-FCA2575B7218}" type="slidenum">
              <a:rPr lang="en-US" smtClean="0"/>
              <a:t>‹#›</a:t>
            </a:fld>
            <a:endParaRPr lang="en-US"/>
          </a:p>
        </p:txBody>
      </p:sp>
    </p:spTree>
    <p:extLst>
      <p:ext uri="{BB962C8B-B14F-4D97-AF65-F5344CB8AC3E}">
        <p14:creationId xmlns:p14="http://schemas.microsoft.com/office/powerpoint/2010/main" val="645836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21C4CE0-9007-4974-822A-4A184A3A6CB7}" type="datetimeFigureOut">
              <a:rPr lang="en-US" smtClean="0"/>
              <a:t>11/17/2024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CE538-2AFF-4E48-B32A-FCA2575B7218}" type="slidenum">
              <a:rPr lang="en-US" smtClean="0"/>
              <a:t>‹#›</a:t>
            </a:fld>
            <a:endParaRPr lang="en-US"/>
          </a:p>
        </p:txBody>
      </p:sp>
    </p:spTree>
    <p:extLst>
      <p:ext uri="{BB962C8B-B14F-4D97-AF65-F5344CB8AC3E}">
        <p14:creationId xmlns:p14="http://schemas.microsoft.com/office/powerpoint/2010/main" val="32894131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1C4CE0-9007-4974-822A-4A184A3A6CB7}" type="datetimeFigureOut">
              <a:rPr lang="en-US" smtClean="0"/>
              <a:t>11/17/2024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BCE538-2AFF-4E48-B32A-FCA2575B7218}" type="slidenum">
              <a:rPr lang="en-US" smtClean="0"/>
              <a:t>‹#›</a:t>
            </a:fld>
            <a:endParaRPr lang="en-US"/>
          </a:p>
        </p:txBody>
      </p:sp>
    </p:spTree>
    <p:extLst>
      <p:ext uri="{BB962C8B-B14F-4D97-AF65-F5344CB8AC3E}">
        <p14:creationId xmlns:p14="http://schemas.microsoft.com/office/powerpoint/2010/main" val="1134679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21C4CE0-9007-4974-822A-4A184A3A6CB7}" type="datetimeFigureOut">
              <a:rPr lang="en-US" smtClean="0"/>
              <a:t>11/17/2024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BCE538-2AFF-4E48-B32A-FCA2575B7218}" type="slidenum">
              <a:rPr lang="en-US" smtClean="0"/>
              <a:t>‹#›</a:t>
            </a:fld>
            <a:endParaRPr lang="en-US"/>
          </a:p>
        </p:txBody>
      </p:sp>
    </p:spTree>
    <p:extLst>
      <p:ext uri="{BB962C8B-B14F-4D97-AF65-F5344CB8AC3E}">
        <p14:creationId xmlns:p14="http://schemas.microsoft.com/office/powerpoint/2010/main" val="1612950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1C4CE0-9007-4974-822A-4A184A3A6CB7}" type="datetimeFigureOut">
              <a:rPr lang="en-US" smtClean="0"/>
              <a:t>11/17/2024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BCE538-2AFF-4E48-B32A-FCA2575B7218}" type="slidenum">
              <a:rPr lang="en-US" smtClean="0"/>
              <a:t>‹#›</a:t>
            </a:fld>
            <a:endParaRPr lang="en-US"/>
          </a:p>
        </p:txBody>
      </p:sp>
    </p:spTree>
    <p:extLst>
      <p:ext uri="{BB962C8B-B14F-4D97-AF65-F5344CB8AC3E}">
        <p14:creationId xmlns:p14="http://schemas.microsoft.com/office/powerpoint/2010/main" val="24433633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1C4CE0-9007-4974-822A-4A184A3A6CB7}" type="datetimeFigureOut">
              <a:rPr lang="en-US" smtClean="0"/>
              <a:t>11/17/2024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CE538-2AFF-4E48-B32A-FCA2575B7218}" type="slidenum">
              <a:rPr lang="en-US" smtClean="0"/>
              <a:t>‹#›</a:t>
            </a:fld>
            <a:endParaRPr lang="en-US"/>
          </a:p>
        </p:txBody>
      </p:sp>
    </p:spTree>
    <p:extLst>
      <p:ext uri="{BB962C8B-B14F-4D97-AF65-F5344CB8AC3E}">
        <p14:creationId xmlns:p14="http://schemas.microsoft.com/office/powerpoint/2010/main" val="40554433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1C4CE0-9007-4974-822A-4A184A3A6CB7}" type="datetimeFigureOut">
              <a:rPr lang="en-US" smtClean="0"/>
              <a:t>11/17/2024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BCE538-2AFF-4E48-B32A-FCA2575B7218}" type="slidenum">
              <a:rPr lang="en-US" smtClean="0"/>
              <a:t>‹#›</a:t>
            </a:fld>
            <a:endParaRPr lang="en-US"/>
          </a:p>
        </p:txBody>
      </p:sp>
    </p:spTree>
    <p:extLst>
      <p:ext uri="{BB962C8B-B14F-4D97-AF65-F5344CB8AC3E}">
        <p14:creationId xmlns:p14="http://schemas.microsoft.com/office/powerpoint/2010/main" val="2919810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C4CE0-9007-4974-822A-4A184A3A6CB7}" type="datetimeFigureOut">
              <a:rPr lang="en-US" smtClean="0"/>
              <a:t>11/17/2024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BCE538-2AFF-4E48-B32A-FCA2575B7218}" type="slidenum">
              <a:rPr lang="en-US" smtClean="0"/>
              <a:t>‹#›</a:t>
            </a:fld>
            <a:endParaRPr lang="en-US"/>
          </a:p>
        </p:txBody>
      </p:sp>
    </p:spTree>
    <p:extLst>
      <p:ext uri="{BB962C8B-B14F-4D97-AF65-F5344CB8AC3E}">
        <p14:creationId xmlns:p14="http://schemas.microsoft.com/office/powerpoint/2010/main" val="3590067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84709" y="1040476"/>
            <a:ext cx="4713027" cy="952097"/>
          </a:xfrm>
          <a:solidFill>
            <a:srgbClr val="92D050"/>
          </a:solidFill>
        </p:spPr>
        <p:txBody>
          <a:bodyPr/>
          <a:lstStyle/>
          <a:p>
            <a:r>
              <a:rPr lang="en-GB" dirty="0" smtClean="0"/>
              <a:t>Chap 13</a:t>
            </a:r>
            <a:endParaRPr lang="en-US" dirty="0"/>
          </a:p>
        </p:txBody>
      </p:sp>
      <p:sp>
        <p:nvSpPr>
          <p:cNvPr id="3" name="Subtitle 2"/>
          <p:cNvSpPr>
            <a:spLocks noGrp="1"/>
          </p:cNvSpPr>
          <p:nvPr>
            <p:ph type="subTitle" idx="1"/>
          </p:nvPr>
        </p:nvSpPr>
        <p:spPr>
          <a:xfrm>
            <a:off x="5609229" y="2361060"/>
            <a:ext cx="5863989" cy="3603012"/>
          </a:xfrm>
          <a:solidFill>
            <a:schemeClr val="accent2">
              <a:lumMod val="60000"/>
              <a:lumOff val="40000"/>
            </a:schemeClr>
          </a:solidFill>
        </p:spPr>
        <p:txBody>
          <a:bodyPr>
            <a:normAutofit/>
          </a:bodyPr>
          <a:lstStyle/>
          <a:p>
            <a:endParaRPr lang="en-GB" sz="4400" dirty="0" smtClean="0"/>
          </a:p>
          <a:p>
            <a:r>
              <a:rPr lang="en-GB" sz="4400" dirty="0" smtClean="0"/>
              <a:t>The Strategy of International Business</a:t>
            </a:r>
          </a:p>
          <a:p>
            <a:endParaRPr lang="en-US" sz="4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920" y="0"/>
            <a:ext cx="5367480" cy="6858000"/>
          </a:xfrm>
          <a:prstGeom prst="rect">
            <a:avLst/>
          </a:prstGeom>
        </p:spPr>
      </p:pic>
    </p:spTree>
    <p:extLst>
      <p:ext uri="{BB962C8B-B14F-4D97-AF65-F5344CB8AC3E}">
        <p14:creationId xmlns:p14="http://schemas.microsoft.com/office/powerpoint/2010/main" val="1659643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878"/>
          </a:xfrm>
          <a:solidFill>
            <a:schemeClr val="accent1">
              <a:lumMod val="60000"/>
              <a:lumOff val="40000"/>
            </a:schemeClr>
          </a:solidFill>
        </p:spPr>
        <p:txBody>
          <a:bodyPr>
            <a:normAutofit fontScale="90000"/>
          </a:bodyPr>
          <a:lstStyle/>
          <a:p>
            <a:pPr algn="ctr"/>
            <a:r>
              <a:rPr lang="en-GB" dirty="0" smtClean="0"/>
              <a:t>Global Expansion, Profitability, and Profit Growth</a:t>
            </a:r>
            <a:endParaRPr lang="en-US" b="1" dirty="0"/>
          </a:p>
        </p:txBody>
      </p:sp>
      <p:sp>
        <p:nvSpPr>
          <p:cNvPr id="3" name="Content Placeholder 2"/>
          <p:cNvSpPr>
            <a:spLocks noGrp="1"/>
          </p:cNvSpPr>
          <p:nvPr>
            <p:ph idx="1"/>
          </p:nvPr>
        </p:nvSpPr>
        <p:spPr>
          <a:xfrm>
            <a:off x="838200" y="1201004"/>
            <a:ext cx="10515600" cy="4975959"/>
          </a:xfrm>
        </p:spPr>
        <p:txBody>
          <a:bodyPr>
            <a:normAutofit/>
          </a:bodyPr>
          <a:lstStyle/>
          <a:p>
            <a:pPr marL="0" indent="0" algn="just">
              <a:lnSpc>
                <a:spcPct val="120000"/>
              </a:lnSpc>
              <a:buNone/>
            </a:pPr>
            <a:r>
              <a:rPr lang="en-US" b="1" dirty="0" smtClean="0">
                <a:solidFill>
                  <a:srgbClr val="00B050"/>
                </a:solidFill>
              </a:rPr>
              <a:t>3. Economies of Scale:</a:t>
            </a:r>
          </a:p>
          <a:p>
            <a:pPr algn="just">
              <a:lnSpc>
                <a:spcPct val="120000"/>
              </a:lnSpc>
            </a:pPr>
            <a:r>
              <a:rPr lang="en-GB" dirty="0" smtClean="0"/>
              <a:t>Finally, as global sales increase the </a:t>
            </a:r>
            <a:r>
              <a:rPr lang="en-GB" dirty="0" smtClean="0">
                <a:solidFill>
                  <a:srgbClr val="FF0000"/>
                </a:solidFill>
              </a:rPr>
              <a:t>size of </a:t>
            </a:r>
            <a:r>
              <a:rPr lang="en-GB" dirty="0" smtClean="0"/>
              <a:t>the enterprise, so its bargaining power with suppliers increases, which may allow it to attain economies of scale in purchasing, bargaining down the cost of key inputs and boosting profitability that way. </a:t>
            </a:r>
          </a:p>
          <a:p>
            <a:pPr marL="0" indent="0" algn="just">
              <a:lnSpc>
                <a:spcPct val="120000"/>
              </a:lnSpc>
              <a:buNone/>
            </a:pPr>
            <a:r>
              <a:rPr lang="en-GB" dirty="0"/>
              <a:t>For example, Walmart has used its enormous sales volume as a lever to bargain down the price it pays suppliers for merchandise sold through its stores</a:t>
            </a:r>
            <a:endParaRPr lang="en-US" b="1" dirty="0" smtClean="0">
              <a:solidFill>
                <a:srgbClr val="00B050"/>
              </a:solidFill>
            </a:endParaRPr>
          </a:p>
        </p:txBody>
      </p:sp>
    </p:spTree>
    <p:extLst>
      <p:ext uri="{BB962C8B-B14F-4D97-AF65-F5344CB8AC3E}">
        <p14:creationId xmlns:p14="http://schemas.microsoft.com/office/powerpoint/2010/main" val="20829106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878"/>
          </a:xfrm>
          <a:solidFill>
            <a:schemeClr val="accent1">
              <a:lumMod val="60000"/>
              <a:lumOff val="40000"/>
            </a:schemeClr>
          </a:solidFill>
        </p:spPr>
        <p:txBody>
          <a:bodyPr>
            <a:normAutofit fontScale="90000"/>
          </a:bodyPr>
          <a:lstStyle/>
          <a:p>
            <a:pPr algn="ctr"/>
            <a:r>
              <a:rPr lang="en-GB" dirty="0" smtClean="0"/>
              <a:t>Global Expansion, Profitability, and Profit Growth</a:t>
            </a:r>
            <a:endParaRPr lang="en-US" b="1" dirty="0"/>
          </a:p>
        </p:txBody>
      </p:sp>
      <p:sp>
        <p:nvSpPr>
          <p:cNvPr id="3" name="Content Placeholder 2"/>
          <p:cNvSpPr>
            <a:spLocks noGrp="1"/>
          </p:cNvSpPr>
          <p:nvPr>
            <p:ph idx="1"/>
          </p:nvPr>
        </p:nvSpPr>
        <p:spPr>
          <a:xfrm>
            <a:off x="838200" y="1201004"/>
            <a:ext cx="10515600" cy="4975959"/>
          </a:xfrm>
        </p:spPr>
        <p:txBody>
          <a:bodyPr>
            <a:normAutofit lnSpcReduction="10000"/>
          </a:bodyPr>
          <a:lstStyle/>
          <a:p>
            <a:pPr marL="0" indent="0" algn="just">
              <a:lnSpc>
                <a:spcPct val="120000"/>
              </a:lnSpc>
              <a:buNone/>
            </a:pPr>
            <a:r>
              <a:rPr lang="en-GB" b="1" dirty="0" smtClean="0">
                <a:solidFill>
                  <a:srgbClr val="00B050"/>
                </a:solidFill>
              </a:rPr>
              <a:t>4. Leveraging subsidiary skills:</a:t>
            </a:r>
          </a:p>
          <a:p>
            <a:pPr algn="just">
              <a:lnSpc>
                <a:spcPct val="120000"/>
              </a:lnSpc>
            </a:pPr>
            <a:r>
              <a:rPr lang="en-GB" dirty="0" smtClean="0"/>
              <a:t>Skills can be created anywhere within a multinational’s global network of operations, wherever people have the opportunity and incentive to try new </a:t>
            </a:r>
            <a:r>
              <a:rPr lang="en-US" dirty="0" smtClean="0"/>
              <a:t>ways of doing things. </a:t>
            </a:r>
          </a:p>
          <a:p>
            <a:pPr algn="just">
              <a:lnSpc>
                <a:spcPct val="120000"/>
              </a:lnSpc>
            </a:pPr>
            <a:r>
              <a:rPr lang="en-GB" dirty="0" smtClean="0"/>
              <a:t>The creation of skills that help lower the costs of production, or enhance perceived value and support higher product pricing, is not the monopoly of the corporate centre.</a:t>
            </a:r>
            <a:endParaRPr lang="en-US" dirty="0" smtClean="0"/>
          </a:p>
          <a:p>
            <a:pPr algn="just">
              <a:lnSpc>
                <a:spcPct val="120000"/>
              </a:lnSpc>
            </a:pPr>
            <a:r>
              <a:rPr lang="en-GB" dirty="0" smtClean="0"/>
              <a:t>Leveraging the skills created within subsidiaries and applying them to other operations within the firm’s global network may create value.</a:t>
            </a:r>
            <a:endParaRPr lang="en-US" b="1" dirty="0" smtClean="0">
              <a:solidFill>
                <a:srgbClr val="00B050"/>
              </a:solidFill>
            </a:endParaRPr>
          </a:p>
        </p:txBody>
      </p:sp>
    </p:spTree>
    <p:extLst>
      <p:ext uri="{BB962C8B-B14F-4D97-AF65-F5344CB8AC3E}">
        <p14:creationId xmlns:p14="http://schemas.microsoft.com/office/powerpoint/2010/main" val="9901794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878"/>
          </a:xfrm>
          <a:solidFill>
            <a:schemeClr val="accent1">
              <a:lumMod val="60000"/>
              <a:lumOff val="40000"/>
            </a:schemeClr>
          </a:solidFill>
        </p:spPr>
        <p:txBody>
          <a:bodyPr>
            <a:normAutofit fontScale="90000"/>
          </a:bodyPr>
          <a:lstStyle/>
          <a:p>
            <a:pPr algn="ctr"/>
            <a:r>
              <a:rPr lang="en-GB" dirty="0" smtClean="0"/>
              <a:t>Global Expansion, Profitability, and Profit Growth</a:t>
            </a:r>
            <a:endParaRPr lang="en-US" b="1" dirty="0"/>
          </a:p>
        </p:txBody>
      </p:sp>
      <p:sp>
        <p:nvSpPr>
          <p:cNvPr id="3" name="Content Placeholder 2"/>
          <p:cNvSpPr>
            <a:spLocks noGrp="1"/>
          </p:cNvSpPr>
          <p:nvPr>
            <p:ph idx="1"/>
          </p:nvPr>
        </p:nvSpPr>
        <p:spPr>
          <a:xfrm>
            <a:off x="838200" y="1201004"/>
            <a:ext cx="10515600" cy="4975959"/>
          </a:xfrm>
        </p:spPr>
        <p:txBody>
          <a:bodyPr>
            <a:normAutofit/>
          </a:bodyPr>
          <a:lstStyle/>
          <a:p>
            <a:pPr marL="0" indent="0" algn="just">
              <a:lnSpc>
                <a:spcPct val="120000"/>
              </a:lnSpc>
              <a:buNone/>
            </a:pPr>
            <a:r>
              <a:rPr lang="en-GB" b="1" dirty="0" smtClean="0">
                <a:solidFill>
                  <a:srgbClr val="00B050"/>
                </a:solidFill>
              </a:rPr>
              <a:t>4. Leveraging subsidiary skills:</a:t>
            </a:r>
          </a:p>
          <a:p>
            <a:pPr marL="0" indent="0" algn="just">
              <a:lnSpc>
                <a:spcPct val="120000"/>
              </a:lnSpc>
              <a:buNone/>
            </a:pPr>
            <a:r>
              <a:rPr lang="en-GB" dirty="0" smtClean="0"/>
              <a:t>For example; McDonald’s </a:t>
            </a:r>
            <a:r>
              <a:rPr lang="en-GB" dirty="0"/>
              <a:t>increasingly is </a:t>
            </a:r>
            <a:r>
              <a:rPr lang="en-GB" dirty="0" smtClean="0"/>
              <a:t>finding </a:t>
            </a:r>
            <a:r>
              <a:rPr lang="en-GB" dirty="0"/>
              <a:t>that its foreign franchisees are a source of valuable new ideas. Faced with slow growth in France, its local franchisees have begun to experiment not only with the menu, but also with the layout and theme of restaurants</a:t>
            </a:r>
            <a:endParaRPr lang="en-US" b="1" dirty="0" smtClean="0">
              <a:solidFill>
                <a:srgbClr val="00B050"/>
              </a:solidFill>
            </a:endParaRPr>
          </a:p>
        </p:txBody>
      </p:sp>
    </p:spTree>
    <p:extLst>
      <p:ext uri="{BB962C8B-B14F-4D97-AF65-F5344CB8AC3E}">
        <p14:creationId xmlns:p14="http://schemas.microsoft.com/office/powerpoint/2010/main" val="4844963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08832"/>
          </a:xfrm>
          <a:solidFill>
            <a:schemeClr val="accent2">
              <a:lumMod val="60000"/>
              <a:lumOff val="40000"/>
            </a:schemeClr>
          </a:solidFill>
        </p:spPr>
        <p:txBody>
          <a:bodyPr>
            <a:normAutofit/>
          </a:bodyPr>
          <a:lstStyle/>
          <a:p>
            <a:pPr algn="ctr"/>
            <a:r>
              <a:rPr lang="en-GB" sz="3600" b="1" dirty="0" smtClean="0"/>
              <a:t>Cost Pressures and Pressures for Local Responsiveness</a:t>
            </a:r>
            <a:endParaRPr lang="en-US" sz="3600" b="1" dirty="0"/>
          </a:p>
        </p:txBody>
      </p:sp>
      <p:sp>
        <p:nvSpPr>
          <p:cNvPr id="3" name="Content Placeholder 2"/>
          <p:cNvSpPr>
            <a:spLocks noGrp="1"/>
          </p:cNvSpPr>
          <p:nvPr>
            <p:ph idx="1"/>
          </p:nvPr>
        </p:nvSpPr>
        <p:spPr>
          <a:xfrm>
            <a:off x="838200" y="1719618"/>
            <a:ext cx="10515600" cy="4457345"/>
          </a:xfrm>
        </p:spPr>
        <p:txBody>
          <a:bodyPr>
            <a:normAutofit fontScale="92500" lnSpcReduction="20000"/>
          </a:bodyPr>
          <a:lstStyle/>
          <a:p>
            <a:pPr marL="0" indent="0" algn="just">
              <a:lnSpc>
                <a:spcPct val="120000"/>
              </a:lnSpc>
              <a:buNone/>
            </a:pPr>
            <a:r>
              <a:rPr lang="en-GB" b="1" u="sng" dirty="0">
                <a:solidFill>
                  <a:srgbClr val="00B050"/>
                </a:solidFill>
              </a:rPr>
              <a:t>Pressure that affect </a:t>
            </a:r>
            <a:r>
              <a:rPr lang="en-GB" b="1" u="sng" dirty="0" smtClean="0">
                <a:solidFill>
                  <a:srgbClr val="00B050"/>
                </a:solidFill>
              </a:rPr>
              <a:t> </a:t>
            </a:r>
            <a:r>
              <a:rPr lang="en-GB" b="1" u="sng" dirty="0">
                <a:solidFill>
                  <a:srgbClr val="00B050"/>
                </a:solidFill>
              </a:rPr>
              <a:t>ability to realize location economies </a:t>
            </a:r>
            <a:endParaRPr lang="en-GB" b="1" u="sng" dirty="0" smtClean="0">
              <a:solidFill>
                <a:srgbClr val="00B050"/>
              </a:solidFill>
            </a:endParaRPr>
          </a:p>
          <a:p>
            <a:pPr marL="0" indent="0" algn="just">
              <a:lnSpc>
                <a:spcPct val="120000"/>
              </a:lnSpc>
              <a:buNone/>
            </a:pPr>
            <a:r>
              <a:rPr lang="en-GB" dirty="0" smtClean="0"/>
              <a:t>Firms that compete in the global marketplace typically face two types of competitive pressure that affect their ability to realize location economies and experience effects and to leverage products and transfer competencies and skills within the enterprise.</a:t>
            </a:r>
          </a:p>
          <a:p>
            <a:pPr algn="just">
              <a:lnSpc>
                <a:spcPct val="120000"/>
              </a:lnSpc>
            </a:pPr>
            <a:r>
              <a:rPr lang="en-GB" dirty="0" smtClean="0"/>
              <a:t> They face pressures for </a:t>
            </a:r>
            <a:r>
              <a:rPr lang="en-GB" dirty="0" smtClean="0">
                <a:solidFill>
                  <a:srgbClr val="FF0000"/>
                </a:solidFill>
              </a:rPr>
              <a:t>cost reductions </a:t>
            </a:r>
            <a:r>
              <a:rPr lang="en-GB" dirty="0" smtClean="0"/>
              <a:t>and pressures to be </a:t>
            </a:r>
            <a:r>
              <a:rPr lang="en-GB" dirty="0" smtClean="0">
                <a:solidFill>
                  <a:srgbClr val="FF0000"/>
                </a:solidFill>
              </a:rPr>
              <a:t>locally responsive</a:t>
            </a:r>
            <a:r>
              <a:rPr lang="en-GB" dirty="0" smtClean="0"/>
              <a:t>. </a:t>
            </a:r>
          </a:p>
          <a:p>
            <a:pPr algn="just">
              <a:lnSpc>
                <a:spcPct val="120000"/>
              </a:lnSpc>
            </a:pPr>
            <a:r>
              <a:rPr lang="en-GB" dirty="0" smtClean="0"/>
              <a:t>These competitive pressures place conflicting demands on a firm. Responding to pressures for cost reductions requires that a firm try to minimize its unit costs</a:t>
            </a:r>
            <a:endParaRPr lang="en-US" b="1" dirty="0" smtClean="0">
              <a:solidFill>
                <a:srgbClr val="00B050"/>
              </a:solidFill>
            </a:endParaRPr>
          </a:p>
        </p:txBody>
      </p:sp>
    </p:spTree>
    <p:extLst>
      <p:ext uri="{BB962C8B-B14F-4D97-AF65-F5344CB8AC3E}">
        <p14:creationId xmlns:p14="http://schemas.microsoft.com/office/powerpoint/2010/main" val="34837056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08832"/>
          </a:xfrm>
          <a:solidFill>
            <a:schemeClr val="accent2">
              <a:lumMod val="60000"/>
              <a:lumOff val="40000"/>
            </a:schemeClr>
          </a:solidFill>
        </p:spPr>
        <p:txBody>
          <a:bodyPr>
            <a:normAutofit/>
          </a:bodyPr>
          <a:lstStyle/>
          <a:p>
            <a:pPr algn="ctr"/>
            <a:r>
              <a:rPr lang="en-GB" sz="3600" b="1" dirty="0" smtClean="0"/>
              <a:t>Cost Pressures and Pressures for Local Responsiveness</a:t>
            </a:r>
            <a:endParaRPr lang="en-US" sz="3600" b="1" dirty="0"/>
          </a:p>
        </p:txBody>
      </p:sp>
      <p:sp>
        <p:nvSpPr>
          <p:cNvPr id="3" name="Content Placeholder 2"/>
          <p:cNvSpPr>
            <a:spLocks noGrp="1"/>
          </p:cNvSpPr>
          <p:nvPr>
            <p:ph idx="1"/>
          </p:nvPr>
        </p:nvSpPr>
        <p:spPr>
          <a:xfrm>
            <a:off x="838200" y="1719618"/>
            <a:ext cx="10515600" cy="4457345"/>
          </a:xfrm>
        </p:spPr>
        <p:txBody>
          <a:bodyPr>
            <a:normAutofit fontScale="70000" lnSpcReduction="20000"/>
          </a:bodyPr>
          <a:lstStyle/>
          <a:p>
            <a:pPr marL="0" indent="0" algn="just">
              <a:lnSpc>
                <a:spcPct val="120000"/>
              </a:lnSpc>
              <a:buNone/>
            </a:pPr>
            <a:r>
              <a:rPr lang="en-US" b="1" dirty="0" smtClean="0">
                <a:solidFill>
                  <a:srgbClr val="00B050"/>
                </a:solidFill>
              </a:rPr>
              <a:t>1. PRESSURES FOR COST REDUCTIONS:</a:t>
            </a:r>
          </a:p>
          <a:p>
            <a:pPr algn="just">
              <a:lnSpc>
                <a:spcPct val="120000"/>
              </a:lnSpc>
            </a:pPr>
            <a:r>
              <a:rPr lang="en-GB" dirty="0" smtClean="0"/>
              <a:t>In competitive global markets, international businesses often face pressures for cost reductions. </a:t>
            </a:r>
          </a:p>
          <a:p>
            <a:pPr algn="just">
              <a:lnSpc>
                <a:spcPct val="120000"/>
              </a:lnSpc>
            </a:pPr>
            <a:r>
              <a:rPr lang="en-GB" dirty="0" smtClean="0"/>
              <a:t>Responding to pressures for cost reduction requires a firm to try to lower the costs of value creation. </a:t>
            </a:r>
          </a:p>
          <a:p>
            <a:pPr algn="just">
              <a:lnSpc>
                <a:spcPct val="120000"/>
              </a:lnSpc>
            </a:pPr>
            <a:r>
              <a:rPr lang="en-GB" dirty="0" smtClean="0"/>
              <a:t>A manufacturer, for example, might m</a:t>
            </a:r>
            <a:r>
              <a:rPr lang="en-GB" u="sng" dirty="0" smtClean="0"/>
              <a:t>ass-produce </a:t>
            </a:r>
            <a:r>
              <a:rPr lang="en-GB" dirty="0" smtClean="0"/>
              <a:t>a standardized product at the optimal location in the world, wherever that might be, to realize economies of scale, learning effects, and location economies. </a:t>
            </a:r>
          </a:p>
          <a:p>
            <a:pPr algn="just">
              <a:lnSpc>
                <a:spcPct val="120000"/>
              </a:lnSpc>
            </a:pPr>
            <a:r>
              <a:rPr lang="en-GB" dirty="0" smtClean="0"/>
              <a:t>Alternatively, a firm might </a:t>
            </a:r>
            <a:r>
              <a:rPr lang="en-GB" u="sng" dirty="0" smtClean="0"/>
              <a:t>outsource certain functions </a:t>
            </a:r>
            <a:r>
              <a:rPr lang="en-GB" dirty="0" smtClean="0"/>
              <a:t>to low-cost foreign suppliers in an attempt to reduce costs. </a:t>
            </a:r>
          </a:p>
          <a:p>
            <a:pPr algn="just">
              <a:lnSpc>
                <a:spcPct val="120000"/>
              </a:lnSpc>
            </a:pPr>
            <a:r>
              <a:rPr lang="en-GB" dirty="0" smtClean="0"/>
              <a:t>A service business such as a bank might respond to cost pressures by moving some back-office functions, such as information processing, to developing nations where wage rates are lower.</a:t>
            </a:r>
            <a:endParaRPr lang="en-US" b="1" dirty="0" smtClean="0">
              <a:solidFill>
                <a:srgbClr val="00B050"/>
              </a:solidFill>
            </a:endParaRPr>
          </a:p>
        </p:txBody>
      </p:sp>
    </p:spTree>
    <p:extLst>
      <p:ext uri="{BB962C8B-B14F-4D97-AF65-F5344CB8AC3E}">
        <p14:creationId xmlns:p14="http://schemas.microsoft.com/office/powerpoint/2010/main" val="3649456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08832"/>
          </a:xfrm>
          <a:solidFill>
            <a:schemeClr val="accent2">
              <a:lumMod val="60000"/>
              <a:lumOff val="40000"/>
            </a:schemeClr>
          </a:solidFill>
        </p:spPr>
        <p:txBody>
          <a:bodyPr>
            <a:normAutofit/>
          </a:bodyPr>
          <a:lstStyle/>
          <a:p>
            <a:pPr algn="ctr"/>
            <a:r>
              <a:rPr lang="en-GB" sz="3600" b="1" dirty="0" smtClean="0"/>
              <a:t>Cost Pressures and Pressures for Local Responsiveness</a:t>
            </a:r>
            <a:endParaRPr lang="en-US" sz="3600" b="1" dirty="0"/>
          </a:p>
        </p:txBody>
      </p:sp>
      <p:sp>
        <p:nvSpPr>
          <p:cNvPr id="3" name="Content Placeholder 2"/>
          <p:cNvSpPr>
            <a:spLocks noGrp="1"/>
          </p:cNvSpPr>
          <p:nvPr>
            <p:ph idx="1"/>
          </p:nvPr>
        </p:nvSpPr>
        <p:spPr>
          <a:xfrm>
            <a:off x="838200" y="1719618"/>
            <a:ext cx="10515600" cy="4457345"/>
          </a:xfrm>
        </p:spPr>
        <p:txBody>
          <a:bodyPr>
            <a:normAutofit fontScale="85000" lnSpcReduction="20000"/>
          </a:bodyPr>
          <a:lstStyle/>
          <a:p>
            <a:pPr marL="0" indent="0" algn="just">
              <a:lnSpc>
                <a:spcPct val="120000"/>
              </a:lnSpc>
              <a:buNone/>
            </a:pPr>
            <a:r>
              <a:rPr lang="en-US" b="1" dirty="0" smtClean="0">
                <a:solidFill>
                  <a:srgbClr val="00B050"/>
                </a:solidFill>
              </a:rPr>
              <a:t>2. PRESSURES FOR LOCAL RESPONSIVENESS:</a:t>
            </a:r>
          </a:p>
          <a:p>
            <a:pPr marL="0" indent="0" algn="just">
              <a:lnSpc>
                <a:spcPct val="120000"/>
              </a:lnSpc>
              <a:buNone/>
            </a:pPr>
            <a:r>
              <a:rPr lang="en-GB" dirty="0" smtClean="0"/>
              <a:t>Pressures for local responsiveness arise from </a:t>
            </a:r>
          </a:p>
          <a:p>
            <a:pPr algn="just">
              <a:lnSpc>
                <a:spcPct val="120000"/>
              </a:lnSpc>
            </a:pPr>
            <a:r>
              <a:rPr lang="en-GB" dirty="0" smtClean="0"/>
              <a:t>National differences in consumer tastes and preferences</a:t>
            </a:r>
          </a:p>
          <a:p>
            <a:pPr algn="just">
              <a:lnSpc>
                <a:spcPct val="120000"/>
              </a:lnSpc>
            </a:pPr>
            <a:r>
              <a:rPr lang="en-GB" dirty="0" smtClean="0"/>
              <a:t> Infrastructure and accepted business practices</a:t>
            </a:r>
          </a:p>
          <a:p>
            <a:pPr algn="just">
              <a:lnSpc>
                <a:spcPct val="120000"/>
              </a:lnSpc>
            </a:pPr>
            <a:r>
              <a:rPr lang="en-GB" dirty="0"/>
              <a:t>D</a:t>
            </a:r>
            <a:r>
              <a:rPr lang="en-GB" dirty="0" smtClean="0"/>
              <a:t>istribution channels</a:t>
            </a:r>
          </a:p>
          <a:p>
            <a:pPr algn="just">
              <a:lnSpc>
                <a:spcPct val="120000"/>
              </a:lnSpc>
            </a:pPr>
            <a:r>
              <a:rPr lang="en-GB" dirty="0" smtClean="0"/>
              <a:t>And host-government demands</a:t>
            </a:r>
          </a:p>
          <a:p>
            <a:pPr marL="0" indent="0" algn="just">
              <a:lnSpc>
                <a:spcPct val="120000"/>
              </a:lnSpc>
              <a:buNone/>
            </a:pPr>
            <a:r>
              <a:rPr lang="en-GB" dirty="0"/>
              <a:t>Responding to pressures to be locally responsive requires a firm to differentiate its products and marketing strategy from country to country to </a:t>
            </a:r>
            <a:r>
              <a:rPr lang="en-GB" dirty="0" smtClean="0"/>
              <a:t>accommodate </a:t>
            </a:r>
            <a:r>
              <a:rPr lang="en-GB" dirty="0"/>
              <a:t>these factors, all of which tends to raise the firm’s cost structure</a:t>
            </a:r>
            <a:endParaRPr lang="en-GB" dirty="0" smtClean="0"/>
          </a:p>
        </p:txBody>
      </p:sp>
    </p:spTree>
    <p:extLst>
      <p:ext uri="{BB962C8B-B14F-4D97-AF65-F5344CB8AC3E}">
        <p14:creationId xmlns:p14="http://schemas.microsoft.com/office/powerpoint/2010/main" val="21214900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08832"/>
          </a:xfrm>
          <a:solidFill>
            <a:schemeClr val="accent2">
              <a:lumMod val="60000"/>
              <a:lumOff val="40000"/>
            </a:schemeClr>
          </a:solidFill>
        </p:spPr>
        <p:txBody>
          <a:bodyPr>
            <a:normAutofit/>
          </a:bodyPr>
          <a:lstStyle/>
          <a:p>
            <a:pPr algn="ctr"/>
            <a:r>
              <a:rPr lang="en-GB" sz="3600" b="1" dirty="0" smtClean="0"/>
              <a:t>Cost Pressures and Pressures for Local Responsiveness</a:t>
            </a:r>
            <a:endParaRPr lang="en-US" sz="3600" b="1" dirty="0"/>
          </a:p>
        </p:txBody>
      </p:sp>
      <p:sp>
        <p:nvSpPr>
          <p:cNvPr id="3" name="Content Placeholder 2"/>
          <p:cNvSpPr>
            <a:spLocks noGrp="1"/>
          </p:cNvSpPr>
          <p:nvPr>
            <p:ph idx="1"/>
          </p:nvPr>
        </p:nvSpPr>
        <p:spPr>
          <a:xfrm>
            <a:off x="838200" y="1719618"/>
            <a:ext cx="10515600" cy="4457345"/>
          </a:xfrm>
        </p:spPr>
        <p:txBody>
          <a:bodyPr>
            <a:normAutofit lnSpcReduction="10000"/>
          </a:bodyPr>
          <a:lstStyle/>
          <a:p>
            <a:pPr marL="0" indent="0" algn="just">
              <a:lnSpc>
                <a:spcPct val="120000"/>
              </a:lnSpc>
              <a:buNone/>
            </a:pPr>
            <a:r>
              <a:rPr lang="en-US" b="1" u="sng" dirty="0" smtClean="0">
                <a:solidFill>
                  <a:srgbClr val="00B050"/>
                </a:solidFill>
              </a:rPr>
              <a:t>2. PRESSURES FOR LOCAL RESPONSIVENESS:</a:t>
            </a:r>
          </a:p>
          <a:p>
            <a:pPr marL="571500" indent="-571500" algn="just">
              <a:lnSpc>
                <a:spcPct val="120000"/>
              </a:lnSpc>
              <a:buAutoNum type="romanLcParenR"/>
            </a:pPr>
            <a:r>
              <a:rPr lang="en-GB" b="1" u="sng" dirty="0" smtClean="0">
                <a:solidFill>
                  <a:srgbClr val="C00000"/>
                </a:solidFill>
              </a:rPr>
              <a:t>Differences in Customer Tastes and Preferences</a:t>
            </a:r>
            <a:r>
              <a:rPr lang="en-GB" u="sng" dirty="0" smtClean="0"/>
              <a:t> </a:t>
            </a:r>
          </a:p>
          <a:p>
            <a:pPr algn="just">
              <a:lnSpc>
                <a:spcPct val="120000"/>
              </a:lnSpc>
            </a:pPr>
            <a:r>
              <a:rPr lang="en-GB" dirty="0" smtClean="0"/>
              <a:t>Strong pressures for local responsiveness emerge when customer tastes and preferences differ significantly between countries, as they often do for deeply embedded historic or cultural reasons. </a:t>
            </a:r>
          </a:p>
          <a:p>
            <a:pPr algn="just">
              <a:lnSpc>
                <a:spcPct val="120000"/>
              </a:lnSpc>
            </a:pPr>
            <a:r>
              <a:rPr lang="en-GB" dirty="0" smtClean="0"/>
              <a:t>In such cases, a multinational’s products and marketing message have to be customized to appeal to the tastes and preferences of local customers</a:t>
            </a:r>
            <a:endParaRPr lang="en-US" b="1" dirty="0" smtClean="0">
              <a:solidFill>
                <a:srgbClr val="00B050"/>
              </a:solidFill>
            </a:endParaRPr>
          </a:p>
        </p:txBody>
      </p:sp>
    </p:spTree>
    <p:extLst>
      <p:ext uri="{BB962C8B-B14F-4D97-AF65-F5344CB8AC3E}">
        <p14:creationId xmlns:p14="http://schemas.microsoft.com/office/powerpoint/2010/main" val="3777080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08832"/>
          </a:xfrm>
          <a:solidFill>
            <a:schemeClr val="accent2">
              <a:lumMod val="60000"/>
              <a:lumOff val="40000"/>
            </a:schemeClr>
          </a:solidFill>
        </p:spPr>
        <p:txBody>
          <a:bodyPr>
            <a:normAutofit/>
          </a:bodyPr>
          <a:lstStyle/>
          <a:p>
            <a:pPr algn="ctr"/>
            <a:r>
              <a:rPr lang="en-GB" sz="3600" b="1" dirty="0" smtClean="0"/>
              <a:t>Cost Pressures and Pressures for Local Responsiveness</a:t>
            </a:r>
            <a:endParaRPr lang="en-US" sz="3600" b="1" dirty="0"/>
          </a:p>
        </p:txBody>
      </p:sp>
      <p:sp>
        <p:nvSpPr>
          <p:cNvPr id="3" name="Content Placeholder 2"/>
          <p:cNvSpPr>
            <a:spLocks noGrp="1"/>
          </p:cNvSpPr>
          <p:nvPr>
            <p:ph idx="1"/>
          </p:nvPr>
        </p:nvSpPr>
        <p:spPr>
          <a:xfrm>
            <a:off x="838200" y="1719618"/>
            <a:ext cx="10515600" cy="4457345"/>
          </a:xfrm>
        </p:spPr>
        <p:txBody>
          <a:bodyPr>
            <a:normAutofit fontScale="77500" lnSpcReduction="20000"/>
          </a:bodyPr>
          <a:lstStyle/>
          <a:p>
            <a:pPr marL="0" indent="0" algn="just">
              <a:lnSpc>
                <a:spcPct val="120000"/>
              </a:lnSpc>
              <a:buNone/>
            </a:pPr>
            <a:r>
              <a:rPr lang="en-US" b="1" u="sng" dirty="0" smtClean="0">
                <a:solidFill>
                  <a:srgbClr val="00B050"/>
                </a:solidFill>
              </a:rPr>
              <a:t>2. PRESSURES FOR LOCAL RESPONSIVENESS:</a:t>
            </a:r>
          </a:p>
          <a:p>
            <a:pPr marL="0" indent="0" algn="just">
              <a:lnSpc>
                <a:spcPct val="120000"/>
              </a:lnSpc>
              <a:buNone/>
            </a:pPr>
            <a:r>
              <a:rPr lang="en-GB" b="1" u="sng" dirty="0" smtClean="0">
                <a:solidFill>
                  <a:srgbClr val="C00000"/>
                </a:solidFill>
              </a:rPr>
              <a:t>ii) Differences in Infrastructure and Traditional Practices </a:t>
            </a:r>
          </a:p>
          <a:p>
            <a:pPr algn="just">
              <a:lnSpc>
                <a:spcPct val="120000"/>
              </a:lnSpc>
            </a:pPr>
            <a:r>
              <a:rPr lang="en-GB" dirty="0" smtClean="0"/>
              <a:t>Pressures for local responsiveness arise from differences in infrastructure or traditional practices among countries, creating a need to customize products accordingly. </a:t>
            </a:r>
          </a:p>
          <a:p>
            <a:pPr algn="just">
              <a:lnSpc>
                <a:spcPct val="120000"/>
              </a:lnSpc>
            </a:pPr>
            <a:r>
              <a:rPr lang="en-GB" dirty="0" smtClean="0"/>
              <a:t>Fulfilling this need may require the delegation of manufacturing and production functions to foreign subsidiaries. </a:t>
            </a:r>
            <a:endParaRPr lang="en-GB" dirty="0"/>
          </a:p>
          <a:p>
            <a:pPr marL="0" indent="0" algn="just">
              <a:lnSpc>
                <a:spcPct val="120000"/>
              </a:lnSpc>
              <a:buNone/>
            </a:pPr>
            <a:r>
              <a:rPr lang="en-GB" dirty="0" smtClean="0"/>
              <a:t>For </a:t>
            </a:r>
            <a:r>
              <a:rPr lang="en-GB" dirty="0"/>
              <a:t>example, in North America, consumer electrical </a:t>
            </a:r>
            <a:r>
              <a:rPr lang="en-GB" dirty="0" smtClean="0"/>
              <a:t>systems </a:t>
            </a:r>
            <a:r>
              <a:rPr lang="en-GB" dirty="0"/>
              <a:t>are based on 110 volts, whereas in some European countries, 240-volt systems are standard. Thus, domestic electric appliances have to be customized for this </a:t>
            </a:r>
            <a:r>
              <a:rPr lang="en-GB" dirty="0" smtClean="0"/>
              <a:t>difference </a:t>
            </a:r>
            <a:r>
              <a:rPr lang="en-GB" dirty="0"/>
              <a:t>in infrastructure.</a:t>
            </a:r>
            <a:endParaRPr lang="en-US" b="1" dirty="0" smtClean="0">
              <a:solidFill>
                <a:srgbClr val="00B050"/>
              </a:solidFill>
            </a:endParaRPr>
          </a:p>
          <a:p>
            <a:pPr marL="0" indent="0" algn="just">
              <a:lnSpc>
                <a:spcPct val="120000"/>
              </a:lnSpc>
              <a:buNone/>
            </a:pPr>
            <a:endParaRPr lang="en-US" b="1" dirty="0" smtClean="0">
              <a:solidFill>
                <a:srgbClr val="00B050"/>
              </a:solidFill>
            </a:endParaRPr>
          </a:p>
        </p:txBody>
      </p:sp>
    </p:spTree>
    <p:extLst>
      <p:ext uri="{BB962C8B-B14F-4D97-AF65-F5344CB8AC3E}">
        <p14:creationId xmlns:p14="http://schemas.microsoft.com/office/powerpoint/2010/main" val="25562300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08832"/>
          </a:xfrm>
          <a:solidFill>
            <a:schemeClr val="accent2">
              <a:lumMod val="60000"/>
              <a:lumOff val="40000"/>
            </a:schemeClr>
          </a:solidFill>
        </p:spPr>
        <p:txBody>
          <a:bodyPr>
            <a:normAutofit/>
          </a:bodyPr>
          <a:lstStyle/>
          <a:p>
            <a:pPr algn="ctr"/>
            <a:r>
              <a:rPr lang="en-GB" sz="3600" b="1" dirty="0" smtClean="0"/>
              <a:t>Cost Pressures and Pressures for Local Responsiveness</a:t>
            </a:r>
            <a:endParaRPr lang="en-US" sz="3600" b="1" dirty="0"/>
          </a:p>
        </p:txBody>
      </p:sp>
      <p:sp>
        <p:nvSpPr>
          <p:cNvPr id="3" name="Content Placeholder 2"/>
          <p:cNvSpPr>
            <a:spLocks noGrp="1"/>
          </p:cNvSpPr>
          <p:nvPr>
            <p:ph idx="1"/>
          </p:nvPr>
        </p:nvSpPr>
        <p:spPr>
          <a:xfrm>
            <a:off x="838200" y="1719618"/>
            <a:ext cx="10515600" cy="4457345"/>
          </a:xfrm>
        </p:spPr>
        <p:txBody>
          <a:bodyPr>
            <a:normAutofit fontScale="77500" lnSpcReduction="20000"/>
          </a:bodyPr>
          <a:lstStyle/>
          <a:p>
            <a:pPr marL="0" indent="0" algn="just">
              <a:lnSpc>
                <a:spcPct val="120000"/>
              </a:lnSpc>
              <a:buNone/>
            </a:pPr>
            <a:r>
              <a:rPr lang="en-US" b="1" dirty="0" smtClean="0">
                <a:solidFill>
                  <a:srgbClr val="00B050"/>
                </a:solidFill>
              </a:rPr>
              <a:t>2. </a:t>
            </a:r>
            <a:r>
              <a:rPr lang="en-US" b="1" u="sng" dirty="0" smtClean="0">
                <a:solidFill>
                  <a:srgbClr val="00B050"/>
                </a:solidFill>
              </a:rPr>
              <a:t>PRESSURES FOR LOCAL RESPONSIVENESS:</a:t>
            </a:r>
          </a:p>
          <a:p>
            <a:pPr marL="0" indent="0" algn="just">
              <a:lnSpc>
                <a:spcPct val="120000"/>
              </a:lnSpc>
              <a:buNone/>
            </a:pPr>
            <a:r>
              <a:rPr lang="en-GB" b="1" u="sng" dirty="0" smtClean="0">
                <a:solidFill>
                  <a:srgbClr val="C00000"/>
                </a:solidFill>
              </a:rPr>
              <a:t>iii) Differences in Distribution Channels </a:t>
            </a:r>
          </a:p>
          <a:p>
            <a:pPr algn="just">
              <a:lnSpc>
                <a:spcPct val="120000"/>
              </a:lnSpc>
            </a:pPr>
            <a:r>
              <a:rPr lang="en-GB" dirty="0" smtClean="0"/>
              <a:t>A firm’s marketing strategies may have to be responsive to differences in distribution channels among countries, which may necessitate the delegation of marketing functions to national subsidiaries. </a:t>
            </a:r>
          </a:p>
          <a:p>
            <a:pPr algn="just">
              <a:lnSpc>
                <a:spcPct val="120000"/>
              </a:lnSpc>
            </a:pPr>
            <a:r>
              <a:rPr lang="en-GB" dirty="0"/>
              <a:t>In the pharmaceutical industry, </a:t>
            </a:r>
            <a:r>
              <a:rPr lang="en-GB" dirty="0">
                <a:solidFill>
                  <a:srgbClr val="00B050"/>
                </a:solidFill>
              </a:rPr>
              <a:t>for example</a:t>
            </a:r>
            <a:r>
              <a:rPr lang="en-GB" dirty="0"/>
              <a:t>, the British and Japanese distribution systems are radically different from the U.S. system</a:t>
            </a:r>
            <a:r>
              <a:rPr lang="en-GB" dirty="0" smtClean="0"/>
              <a:t>.</a:t>
            </a:r>
          </a:p>
          <a:p>
            <a:pPr algn="just">
              <a:lnSpc>
                <a:spcPct val="120000"/>
              </a:lnSpc>
            </a:pPr>
            <a:r>
              <a:rPr lang="en-GB" dirty="0" smtClean="0"/>
              <a:t> </a:t>
            </a:r>
            <a:r>
              <a:rPr lang="en-GB" dirty="0"/>
              <a:t>British and Japanese doctors will not accept or respond </a:t>
            </a:r>
            <a:r>
              <a:rPr lang="en-GB" dirty="0" smtClean="0"/>
              <a:t>favourably </a:t>
            </a:r>
            <a:r>
              <a:rPr lang="en-GB" dirty="0"/>
              <a:t>to a U.S.-style high-pressure sales force. </a:t>
            </a:r>
            <a:endParaRPr lang="en-GB" dirty="0" smtClean="0"/>
          </a:p>
          <a:p>
            <a:pPr algn="just">
              <a:lnSpc>
                <a:spcPct val="120000"/>
              </a:lnSpc>
            </a:pPr>
            <a:r>
              <a:rPr lang="en-GB" dirty="0" smtClean="0"/>
              <a:t>Thus</a:t>
            </a:r>
            <a:r>
              <a:rPr lang="en-GB" dirty="0"/>
              <a:t>, pharmaceutical companies have to adopt different marketing practices in Britain and Japan compared with the United States—soft sell versus hard sell. </a:t>
            </a:r>
            <a:endParaRPr lang="en-US" b="1" dirty="0" smtClean="0">
              <a:solidFill>
                <a:srgbClr val="00B050"/>
              </a:solidFill>
            </a:endParaRPr>
          </a:p>
        </p:txBody>
      </p:sp>
    </p:spTree>
    <p:extLst>
      <p:ext uri="{BB962C8B-B14F-4D97-AF65-F5344CB8AC3E}">
        <p14:creationId xmlns:p14="http://schemas.microsoft.com/office/powerpoint/2010/main" val="13853435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08832"/>
          </a:xfrm>
          <a:solidFill>
            <a:schemeClr val="accent2">
              <a:lumMod val="60000"/>
              <a:lumOff val="40000"/>
            </a:schemeClr>
          </a:solidFill>
        </p:spPr>
        <p:txBody>
          <a:bodyPr>
            <a:normAutofit/>
          </a:bodyPr>
          <a:lstStyle/>
          <a:p>
            <a:pPr algn="ctr"/>
            <a:r>
              <a:rPr lang="en-GB" sz="3600" b="1" dirty="0" smtClean="0"/>
              <a:t>Cost Pressures and Pressures for Local Responsiveness</a:t>
            </a:r>
            <a:endParaRPr lang="en-US" sz="3600" b="1" dirty="0"/>
          </a:p>
        </p:txBody>
      </p:sp>
      <p:sp>
        <p:nvSpPr>
          <p:cNvPr id="3" name="Content Placeholder 2"/>
          <p:cNvSpPr>
            <a:spLocks noGrp="1"/>
          </p:cNvSpPr>
          <p:nvPr>
            <p:ph idx="1"/>
          </p:nvPr>
        </p:nvSpPr>
        <p:spPr>
          <a:xfrm>
            <a:off x="838200" y="1719618"/>
            <a:ext cx="10515600" cy="4457345"/>
          </a:xfrm>
        </p:spPr>
        <p:txBody>
          <a:bodyPr>
            <a:normAutofit lnSpcReduction="10000"/>
          </a:bodyPr>
          <a:lstStyle/>
          <a:p>
            <a:pPr marL="0" indent="0" algn="just">
              <a:lnSpc>
                <a:spcPct val="120000"/>
              </a:lnSpc>
              <a:buNone/>
            </a:pPr>
            <a:r>
              <a:rPr lang="en-US" b="1" u="sng" dirty="0" smtClean="0">
                <a:solidFill>
                  <a:srgbClr val="00B050"/>
                </a:solidFill>
              </a:rPr>
              <a:t>2. PRESSURES FOR LOCAL RESPONSIVENESS:</a:t>
            </a:r>
          </a:p>
          <a:p>
            <a:pPr marL="0" indent="0" algn="just">
              <a:lnSpc>
                <a:spcPct val="120000"/>
              </a:lnSpc>
              <a:buNone/>
            </a:pPr>
            <a:r>
              <a:rPr lang="en-GB" b="1" u="sng" dirty="0" smtClean="0">
                <a:solidFill>
                  <a:srgbClr val="C00000"/>
                </a:solidFill>
              </a:rPr>
              <a:t>iv) Host-Government Demands</a:t>
            </a:r>
            <a:r>
              <a:rPr lang="en-GB" b="1" dirty="0" smtClean="0">
                <a:solidFill>
                  <a:srgbClr val="C00000"/>
                </a:solidFill>
              </a:rPr>
              <a:t> </a:t>
            </a:r>
          </a:p>
          <a:p>
            <a:pPr algn="just">
              <a:lnSpc>
                <a:spcPct val="120000"/>
              </a:lnSpc>
            </a:pPr>
            <a:r>
              <a:rPr lang="en-GB" dirty="0" smtClean="0"/>
              <a:t>Economic and political demands imposed by host-country governments may require local responsiveness. </a:t>
            </a:r>
          </a:p>
          <a:p>
            <a:pPr algn="just">
              <a:lnSpc>
                <a:spcPct val="120000"/>
              </a:lnSpc>
            </a:pPr>
            <a:r>
              <a:rPr lang="en-GB" dirty="0" smtClean="0"/>
              <a:t>For example, pharmaceutical companies are subject to local clinical testing, registration procedures, and pricing restrictions, all of which make it necessary that the manufacturing and marketing of a drug should meet local requirements</a:t>
            </a:r>
            <a:endParaRPr lang="en-US" b="1" dirty="0" smtClean="0">
              <a:solidFill>
                <a:srgbClr val="00B050"/>
              </a:solidFill>
            </a:endParaRPr>
          </a:p>
        </p:txBody>
      </p:sp>
    </p:spTree>
    <p:extLst>
      <p:ext uri="{BB962C8B-B14F-4D97-AF65-F5344CB8AC3E}">
        <p14:creationId xmlns:p14="http://schemas.microsoft.com/office/powerpoint/2010/main" val="491622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878"/>
          </a:xfrm>
          <a:solidFill>
            <a:schemeClr val="accent1">
              <a:lumMod val="60000"/>
              <a:lumOff val="40000"/>
            </a:schemeClr>
          </a:solidFill>
        </p:spPr>
        <p:txBody>
          <a:bodyPr/>
          <a:lstStyle/>
          <a:p>
            <a:pPr algn="ctr"/>
            <a:r>
              <a:rPr lang="en-US" b="1" dirty="0" smtClean="0"/>
              <a:t>Strategy and the Firm</a:t>
            </a:r>
            <a:endParaRPr lang="en-US" b="1" dirty="0"/>
          </a:p>
        </p:txBody>
      </p:sp>
      <p:sp>
        <p:nvSpPr>
          <p:cNvPr id="3" name="Content Placeholder 2"/>
          <p:cNvSpPr>
            <a:spLocks noGrp="1"/>
          </p:cNvSpPr>
          <p:nvPr>
            <p:ph idx="1"/>
          </p:nvPr>
        </p:nvSpPr>
        <p:spPr>
          <a:xfrm>
            <a:off x="838200" y="1201004"/>
            <a:ext cx="10515600" cy="4975959"/>
          </a:xfrm>
        </p:spPr>
        <p:txBody>
          <a:bodyPr>
            <a:normAutofit fontScale="62500" lnSpcReduction="20000"/>
          </a:bodyPr>
          <a:lstStyle/>
          <a:p>
            <a:pPr marL="0" indent="0" algn="just">
              <a:lnSpc>
                <a:spcPct val="160000"/>
              </a:lnSpc>
              <a:buNone/>
            </a:pPr>
            <a:r>
              <a:rPr lang="en-GB" dirty="0" smtClean="0"/>
              <a:t>A firm’s </a:t>
            </a:r>
            <a:r>
              <a:rPr lang="en-GB" b="1" u="sng" dirty="0" smtClean="0">
                <a:solidFill>
                  <a:srgbClr val="FF0000"/>
                </a:solidFill>
              </a:rPr>
              <a:t>strategy</a:t>
            </a:r>
            <a:r>
              <a:rPr lang="en-GB" dirty="0" smtClean="0"/>
              <a:t> can be defined as the actions that managers take to attain the goals of the firm. For most firms, the preeminent goal is to maximize the value of the firm for its owners and its shareholders. </a:t>
            </a:r>
          </a:p>
          <a:p>
            <a:pPr algn="just">
              <a:lnSpc>
                <a:spcPct val="160000"/>
              </a:lnSpc>
            </a:pPr>
            <a:r>
              <a:rPr lang="en-GB" dirty="0" smtClean="0"/>
              <a:t>To maximize the value of a firm, managers must pursue strategies that increase the profitability of the enterprise and its rate of profit growth over time .</a:t>
            </a:r>
          </a:p>
          <a:p>
            <a:pPr algn="just">
              <a:lnSpc>
                <a:spcPct val="160000"/>
              </a:lnSpc>
            </a:pPr>
            <a:r>
              <a:rPr lang="en-GB" b="1" dirty="0" smtClean="0">
                <a:solidFill>
                  <a:srgbClr val="FF0000"/>
                </a:solidFill>
              </a:rPr>
              <a:t>Profitability</a:t>
            </a:r>
            <a:r>
              <a:rPr lang="en-GB" dirty="0" smtClean="0"/>
              <a:t> can be measured in a number of ways, but for consistency, we define it as the rate of return that the firm makes on its invested capital (ROI), which is calculated by dividing the net profits of the firm by total invested capital. </a:t>
            </a:r>
          </a:p>
          <a:p>
            <a:pPr algn="just">
              <a:lnSpc>
                <a:spcPct val="160000"/>
              </a:lnSpc>
            </a:pPr>
            <a:r>
              <a:rPr lang="en-GB" b="1" dirty="0" smtClean="0">
                <a:solidFill>
                  <a:srgbClr val="FF0000"/>
                </a:solidFill>
              </a:rPr>
              <a:t>Profit growth </a:t>
            </a:r>
            <a:r>
              <a:rPr lang="en-GB" dirty="0" smtClean="0"/>
              <a:t>is measured by the percentage increase in net profits over time. In general, higher profitability and a higher rate of profit growth will increase the value of an enterprise and thus the returns garnered by its owners, the shareholders</a:t>
            </a:r>
            <a:endParaRPr lang="en-US" dirty="0"/>
          </a:p>
        </p:txBody>
      </p:sp>
    </p:spTree>
    <p:extLst>
      <p:ext uri="{BB962C8B-B14F-4D97-AF65-F5344CB8AC3E}">
        <p14:creationId xmlns:p14="http://schemas.microsoft.com/office/powerpoint/2010/main" val="40737854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616" y="569842"/>
            <a:ext cx="11259402" cy="781287"/>
          </a:xfrm>
          <a:solidFill>
            <a:srgbClr val="92D050"/>
          </a:solidFill>
        </p:spPr>
        <p:txBody>
          <a:bodyPr>
            <a:normAutofit/>
          </a:bodyPr>
          <a:lstStyle/>
          <a:p>
            <a:pPr algn="ctr"/>
            <a:r>
              <a:rPr lang="en-US" sz="4000" b="1" dirty="0" smtClean="0"/>
              <a:t>Choosing a Strategy</a:t>
            </a:r>
            <a:endParaRPr lang="en-US" sz="4000" b="1" dirty="0"/>
          </a:p>
        </p:txBody>
      </p:sp>
      <p:sp>
        <p:nvSpPr>
          <p:cNvPr id="3" name="Content Placeholder 2"/>
          <p:cNvSpPr>
            <a:spLocks noGrp="1"/>
          </p:cNvSpPr>
          <p:nvPr>
            <p:ph idx="1"/>
          </p:nvPr>
        </p:nvSpPr>
        <p:spPr/>
        <p:txBody>
          <a:bodyPr/>
          <a:lstStyle/>
          <a:p>
            <a:pPr algn="just"/>
            <a:r>
              <a:rPr lang="en-GB" dirty="0" smtClean="0"/>
              <a:t>Pressures for local responsiveness (e.g., due to customers’ needs and preferences) imply that it may not be possible for a firm to realize the full benefits from economies of scale, learning effects, and location economies. </a:t>
            </a:r>
          </a:p>
          <a:p>
            <a:pPr algn="just"/>
            <a:r>
              <a:rPr lang="en-GB" dirty="0" smtClean="0"/>
              <a:t>In fact, it may not be possible or even realistic to think that a firm can serve the global marketplace from a single, low-cost location, producing a globally standardized product and marketing it worldwide to attain the cost reductions associated with experience effects. </a:t>
            </a:r>
          </a:p>
          <a:p>
            <a:pPr algn="just"/>
            <a:r>
              <a:rPr lang="en-GB" dirty="0" smtClean="0"/>
              <a:t>The need to customize the product to local conditions may work against the implementation of such a strategy</a:t>
            </a:r>
            <a:endParaRPr lang="en-US" dirty="0"/>
          </a:p>
        </p:txBody>
      </p:sp>
    </p:spTree>
    <p:extLst>
      <p:ext uri="{BB962C8B-B14F-4D97-AF65-F5344CB8AC3E}">
        <p14:creationId xmlns:p14="http://schemas.microsoft.com/office/powerpoint/2010/main" val="5838737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616" y="569842"/>
            <a:ext cx="11259402" cy="781287"/>
          </a:xfrm>
          <a:solidFill>
            <a:srgbClr val="92D050"/>
          </a:solidFill>
        </p:spPr>
        <p:txBody>
          <a:bodyPr>
            <a:normAutofit/>
          </a:bodyPr>
          <a:lstStyle/>
          <a:p>
            <a:pPr algn="ctr"/>
            <a:r>
              <a:rPr lang="en-US" sz="4000" b="1" dirty="0" smtClean="0"/>
              <a:t>Choosing a Strategy</a:t>
            </a:r>
            <a:endParaRPr lang="en-US" sz="4000" b="1" dirty="0"/>
          </a:p>
        </p:txBody>
      </p:sp>
      <p:pic>
        <p:nvPicPr>
          <p:cNvPr id="4" name="Content Placeholder 3"/>
          <p:cNvPicPr>
            <a:picLocks noGrp="1" noChangeAspect="1"/>
          </p:cNvPicPr>
          <p:nvPr>
            <p:ph idx="1"/>
          </p:nvPr>
        </p:nvPicPr>
        <p:blipFill>
          <a:blip r:embed="rId2"/>
          <a:stretch>
            <a:fillRect/>
          </a:stretch>
        </p:blipFill>
        <p:spPr>
          <a:xfrm>
            <a:off x="518616" y="1351129"/>
            <a:ext cx="10959151" cy="5227092"/>
          </a:xfrm>
          <a:prstGeom prst="rect">
            <a:avLst/>
          </a:prstGeom>
        </p:spPr>
      </p:pic>
    </p:spTree>
    <p:extLst>
      <p:ext uri="{BB962C8B-B14F-4D97-AF65-F5344CB8AC3E}">
        <p14:creationId xmlns:p14="http://schemas.microsoft.com/office/powerpoint/2010/main" val="27507224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616" y="569842"/>
            <a:ext cx="11259402" cy="781287"/>
          </a:xfrm>
          <a:solidFill>
            <a:srgbClr val="92D050"/>
          </a:solidFill>
        </p:spPr>
        <p:txBody>
          <a:bodyPr>
            <a:normAutofit/>
          </a:bodyPr>
          <a:lstStyle/>
          <a:p>
            <a:pPr algn="ctr"/>
            <a:r>
              <a:rPr lang="en-US" sz="4000" b="1" dirty="0" smtClean="0"/>
              <a:t>Choosing a Strategy</a:t>
            </a:r>
            <a:endParaRPr lang="en-US" sz="4000" b="1" dirty="0"/>
          </a:p>
        </p:txBody>
      </p:sp>
      <p:sp>
        <p:nvSpPr>
          <p:cNvPr id="3" name="Content Placeholder 2"/>
          <p:cNvSpPr>
            <a:spLocks noGrp="1"/>
          </p:cNvSpPr>
          <p:nvPr>
            <p:ph idx="1"/>
          </p:nvPr>
        </p:nvSpPr>
        <p:spPr/>
        <p:txBody>
          <a:bodyPr>
            <a:normAutofit fontScale="92500" lnSpcReduction="10000"/>
          </a:bodyPr>
          <a:lstStyle/>
          <a:p>
            <a:pPr marL="514350" indent="-514350" algn="just">
              <a:buAutoNum type="arabicPeriod"/>
            </a:pPr>
            <a:r>
              <a:rPr lang="en-GB" b="1" u="sng" dirty="0" smtClean="0">
                <a:solidFill>
                  <a:srgbClr val="C00000"/>
                </a:solidFill>
              </a:rPr>
              <a:t>GLOBAL STANDARDIZATION STRATEGY </a:t>
            </a:r>
          </a:p>
          <a:p>
            <a:pPr algn="just"/>
            <a:r>
              <a:rPr lang="en-GB" dirty="0" smtClean="0"/>
              <a:t>Firms that pursue a global standardization strategy focus on increasing profitability and profit growth by reaping the cost reductions that come from economies of scale, learning effects, and location economies. </a:t>
            </a:r>
          </a:p>
          <a:p>
            <a:pPr algn="just"/>
            <a:r>
              <a:rPr lang="en-GB" dirty="0" smtClean="0"/>
              <a:t>Their strategic goal is to pursue a low-cost strategy on a global scale. The production, marketing, R&amp;D, and supply chain activities of firms pursuing a global standardization strategy are concentrated in a few favourable locations. </a:t>
            </a:r>
          </a:p>
          <a:p>
            <a:pPr algn="just"/>
            <a:r>
              <a:rPr lang="en-GB" dirty="0"/>
              <a:t>A global standardization strategy makes the most sense when there are strong pressures for cost reductions and demands for local responsiveness are minimal.</a:t>
            </a:r>
            <a:endParaRPr lang="en-GB" dirty="0" smtClean="0"/>
          </a:p>
        </p:txBody>
      </p:sp>
    </p:spTree>
    <p:extLst>
      <p:ext uri="{BB962C8B-B14F-4D97-AF65-F5344CB8AC3E}">
        <p14:creationId xmlns:p14="http://schemas.microsoft.com/office/powerpoint/2010/main" val="29674454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616" y="569842"/>
            <a:ext cx="11259402" cy="781287"/>
          </a:xfrm>
          <a:solidFill>
            <a:srgbClr val="92D050"/>
          </a:solidFill>
        </p:spPr>
        <p:txBody>
          <a:bodyPr>
            <a:normAutofit/>
          </a:bodyPr>
          <a:lstStyle/>
          <a:p>
            <a:pPr algn="ctr"/>
            <a:r>
              <a:rPr lang="en-US" sz="4000" b="1" dirty="0" smtClean="0"/>
              <a:t>Choosing a Strategy</a:t>
            </a:r>
            <a:endParaRPr lang="en-US" sz="4000" b="1" dirty="0"/>
          </a:p>
        </p:txBody>
      </p:sp>
      <p:sp>
        <p:nvSpPr>
          <p:cNvPr id="3" name="Content Placeholder 2"/>
          <p:cNvSpPr>
            <a:spLocks noGrp="1"/>
          </p:cNvSpPr>
          <p:nvPr>
            <p:ph idx="1"/>
          </p:nvPr>
        </p:nvSpPr>
        <p:spPr/>
        <p:txBody>
          <a:bodyPr>
            <a:normAutofit/>
          </a:bodyPr>
          <a:lstStyle/>
          <a:p>
            <a:pPr marL="0" indent="0" algn="just">
              <a:buNone/>
            </a:pPr>
            <a:r>
              <a:rPr lang="en-GB" b="1" u="sng" dirty="0" smtClean="0">
                <a:solidFill>
                  <a:srgbClr val="C00000"/>
                </a:solidFill>
              </a:rPr>
              <a:t>2. LOCALIZATION STRATEGY </a:t>
            </a:r>
          </a:p>
          <a:p>
            <a:pPr algn="just"/>
            <a:r>
              <a:rPr lang="en-GB" dirty="0" smtClean="0"/>
              <a:t>A localization Strategy focuses on increasing profitability by customizing the firm’s goods or services so that they provide a good match to tastes and preferences in different national markets. </a:t>
            </a:r>
          </a:p>
          <a:p>
            <a:pPr algn="just"/>
            <a:r>
              <a:rPr lang="en-GB" dirty="0" smtClean="0"/>
              <a:t>Localization is most appropriate when there are substantial differences across nations with regard to consumer tastes and preferences and where cost pressures are not too intense.</a:t>
            </a:r>
          </a:p>
          <a:p>
            <a:pPr algn="just"/>
            <a:r>
              <a:rPr lang="en-GB" dirty="0" smtClean="0"/>
              <a:t> By </a:t>
            </a:r>
            <a:r>
              <a:rPr lang="en-GB" u="sng" dirty="0" smtClean="0"/>
              <a:t>customizing the product offering to local demands</a:t>
            </a:r>
            <a:r>
              <a:rPr lang="en-GB" dirty="0" smtClean="0"/>
              <a:t>, the firm increases the value of that product in the local market.</a:t>
            </a:r>
          </a:p>
        </p:txBody>
      </p:sp>
    </p:spTree>
    <p:extLst>
      <p:ext uri="{BB962C8B-B14F-4D97-AF65-F5344CB8AC3E}">
        <p14:creationId xmlns:p14="http://schemas.microsoft.com/office/powerpoint/2010/main" val="8754163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616" y="569842"/>
            <a:ext cx="11259402" cy="781287"/>
          </a:xfrm>
          <a:solidFill>
            <a:srgbClr val="92D050"/>
          </a:solidFill>
        </p:spPr>
        <p:txBody>
          <a:bodyPr>
            <a:normAutofit/>
          </a:bodyPr>
          <a:lstStyle/>
          <a:p>
            <a:pPr algn="ctr"/>
            <a:r>
              <a:rPr lang="en-US" sz="4000" b="1" dirty="0" smtClean="0"/>
              <a:t>Choosing a Strategy</a:t>
            </a:r>
            <a:endParaRPr lang="en-US" sz="4000" b="1" dirty="0"/>
          </a:p>
        </p:txBody>
      </p:sp>
      <p:sp>
        <p:nvSpPr>
          <p:cNvPr id="3" name="Content Placeholder 2"/>
          <p:cNvSpPr>
            <a:spLocks noGrp="1"/>
          </p:cNvSpPr>
          <p:nvPr>
            <p:ph idx="1"/>
          </p:nvPr>
        </p:nvSpPr>
        <p:spPr>
          <a:xfrm>
            <a:off x="838200" y="1825624"/>
            <a:ext cx="10515600" cy="5032375"/>
          </a:xfrm>
        </p:spPr>
        <p:txBody>
          <a:bodyPr>
            <a:normAutofit fontScale="92500"/>
          </a:bodyPr>
          <a:lstStyle/>
          <a:p>
            <a:pPr marL="0" indent="0" algn="just">
              <a:buNone/>
            </a:pPr>
            <a:r>
              <a:rPr lang="en-GB" b="1" u="sng" dirty="0" smtClean="0">
                <a:solidFill>
                  <a:srgbClr val="C00000"/>
                </a:solidFill>
              </a:rPr>
              <a:t>3. TRANSNATIONAL STRATEGY </a:t>
            </a:r>
          </a:p>
          <a:p>
            <a:pPr marL="0" indent="0" algn="just">
              <a:buNone/>
            </a:pPr>
            <a:r>
              <a:rPr lang="en-GB" dirty="0" smtClean="0"/>
              <a:t>Refers </a:t>
            </a:r>
            <a:r>
              <a:rPr lang="en-GB" dirty="0"/>
              <a:t>to a business model where a multinational corporation (MNC) seeks to combine the benefits of both global integration and local responsiveness. </a:t>
            </a:r>
            <a:endParaRPr lang="en-GB" dirty="0" smtClean="0"/>
          </a:p>
          <a:p>
            <a:pPr algn="just"/>
            <a:r>
              <a:rPr lang="en-GB" dirty="0" smtClean="0"/>
              <a:t>It </a:t>
            </a:r>
            <a:r>
              <a:rPr lang="en-GB" dirty="0"/>
              <a:t>is one of the four main international business strategies, along with global, multi-domestic, and international strategies, but it’s particularly complex as it requires balancing efficiency with flexibility</a:t>
            </a:r>
            <a:r>
              <a:rPr lang="en-GB" dirty="0" smtClean="0"/>
              <a:t>.</a:t>
            </a:r>
          </a:p>
          <a:p>
            <a:pPr algn="just"/>
            <a:r>
              <a:rPr lang="en-GB" dirty="0"/>
              <a:t>The firm seeks to achieve economies of scale by producing standardized products or components on a global basis, while also offering customized products in local </a:t>
            </a:r>
            <a:r>
              <a:rPr lang="en-GB" dirty="0" smtClean="0"/>
              <a:t>markets.</a:t>
            </a:r>
          </a:p>
          <a:p>
            <a:pPr algn="just"/>
            <a:r>
              <a:rPr lang="en-GB" dirty="0" smtClean="0"/>
              <a:t> For </a:t>
            </a:r>
            <a:r>
              <a:rPr lang="en-GB" dirty="0"/>
              <a:t>example, a company might develop a core product that is standardized across countries but modify aspects of it—such as </a:t>
            </a:r>
            <a:r>
              <a:rPr lang="en-GB" dirty="0">
                <a:solidFill>
                  <a:srgbClr val="00B0F0"/>
                </a:solidFill>
              </a:rPr>
              <a:t>packaging, branding, or features—depending on the local market.</a:t>
            </a:r>
            <a:endParaRPr lang="en-GB" dirty="0" smtClean="0">
              <a:solidFill>
                <a:srgbClr val="00B0F0"/>
              </a:solidFill>
            </a:endParaRPr>
          </a:p>
          <a:p>
            <a:pPr marL="0" indent="0" algn="just">
              <a:buNone/>
            </a:pPr>
            <a:endParaRPr lang="en-GB" b="1" u="sng" dirty="0" smtClean="0">
              <a:solidFill>
                <a:srgbClr val="C00000"/>
              </a:solidFill>
            </a:endParaRPr>
          </a:p>
        </p:txBody>
      </p:sp>
    </p:spTree>
    <p:extLst>
      <p:ext uri="{BB962C8B-B14F-4D97-AF65-F5344CB8AC3E}">
        <p14:creationId xmlns:p14="http://schemas.microsoft.com/office/powerpoint/2010/main" val="5181748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616" y="569842"/>
            <a:ext cx="11259402" cy="781287"/>
          </a:xfrm>
          <a:solidFill>
            <a:srgbClr val="92D050"/>
          </a:solidFill>
        </p:spPr>
        <p:txBody>
          <a:bodyPr>
            <a:normAutofit/>
          </a:bodyPr>
          <a:lstStyle/>
          <a:p>
            <a:pPr algn="ctr"/>
            <a:r>
              <a:rPr lang="en-US" sz="4000" b="1" dirty="0" smtClean="0"/>
              <a:t>Choosing a Strategy</a:t>
            </a:r>
            <a:endParaRPr lang="en-US" sz="4000" b="1" dirty="0"/>
          </a:p>
        </p:txBody>
      </p:sp>
      <p:sp>
        <p:nvSpPr>
          <p:cNvPr id="3" name="Content Placeholder 2"/>
          <p:cNvSpPr>
            <a:spLocks noGrp="1"/>
          </p:cNvSpPr>
          <p:nvPr>
            <p:ph idx="1"/>
          </p:nvPr>
        </p:nvSpPr>
        <p:spPr>
          <a:xfrm>
            <a:off x="838200" y="1825624"/>
            <a:ext cx="10515600" cy="5032375"/>
          </a:xfrm>
        </p:spPr>
        <p:txBody>
          <a:bodyPr>
            <a:normAutofit/>
          </a:bodyPr>
          <a:lstStyle/>
          <a:p>
            <a:pPr marL="0" indent="0" algn="just">
              <a:buNone/>
            </a:pPr>
            <a:r>
              <a:rPr lang="en-GB" b="1" u="sng" dirty="0" smtClean="0">
                <a:solidFill>
                  <a:srgbClr val="C00000"/>
                </a:solidFill>
              </a:rPr>
              <a:t>3. TRANSNATIONAL STRATEGY </a:t>
            </a:r>
            <a:endParaRPr lang="en-GB" dirty="0" smtClean="0"/>
          </a:p>
          <a:p>
            <a:pPr algn="just"/>
            <a:r>
              <a:rPr lang="en-GB" sz="2400" dirty="0" smtClean="0"/>
              <a:t>For example: </a:t>
            </a:r>
            <a:r>
              <a:rPr lang="en-GB" sz="2400" b="1" dirty="0" smtClean="0">
                <a:solidFill>
                  <a:srgbClr val="00B050"/>
                </a:solidFill>
              </a:rPr>
              <a:t>Unilever </a:t>
            </a:r>
            <a:r>
              <a:rPr lang="en-GB" sz="2400" dirty="0"/>
              <a:t>produces consumer goods (such as food, beauty products, and cleaning products) with a global brand, but it tailors its product offerings to meet local tastes. For example, Unilever’s shampoo brands may vary across different countries in terms of ingredients and packaging, even though they share the same brand</a:t>
            </a:r>
            <a:r>
              <a:rPr lang="en-GB" sz="2400" dirty="0" smtClean="0"/>
              <a:t>.</a:t>
            </a:r>
          </a:p>
          <a:p>
            <a:pPr algn="just"/>
            <a:r>
              <a:rPr lang="en-US" sz="2400" b="1" dirty="0">
                <a:solidFill>
                  <a:srgbClr val="00B050"/>
                </a:solidFill>
              </a:rPr>
              <a:t>McDonald’s</a:t>
            </a:r>
            <a:r>
              <a:rPr lang="en-US" sz="2400" dirty="0"/>
              <a:t> implements a transnational strategy by offering standardized products globally, such as the Big Mac, while modifying its menu based on local tastes. In India, McDonald’s offers vegetarian options like the </a:t>
            </a:r>
            <a:r>
              <a:rPr lang="en-US" sz="2400" dirty="0" err="1" smtClean="0"/>
              <a:t>McAloo</a:t>
            </a:r>
            <a:r>
              <a:rPr lang="en-US" sz="2400" dirty="0" smtClean="0"/>
              <a:t> </a:t>
            </a:r>
            <a:r>
              <a:rPr lang="en-US" sz="2400" dirty="0" err="1"/>
              <a:t>Tikki</a:t>
            </a:r>
            <a:r>
              <a:rPr lang="en-US" sz="2400" dirty="0"/>
              <a:t> burger, while in Japan, it offers teriyaki burgers and shrimp-based products.</a:t>
            </a:r>
            <a:endParaRPr lang="en-GB" sz="2400" b="1" u="sng" dirty="0" smtClean="0">
              <a:solidFill>
                <a:srgbClr val="C00000"/>
              </a:solidFill>
            </a:endParaRPr>
          </a:p>
        </p:txBody>
      </p:sp>
    </p:spTree>
    <p:extLst>
      <p:ext uri="{BB962C8B-B14F-4D97-AF65-F5344CB8AC3E}">
        <p14:creationId xmlns:p14="http://schemas.microsoft.com/office/powerpoint/2010/main" val="12722383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616" y="569842"/>
            <a:ext cx="11259402" cy="781287"/>
          </a:xfrm>
          <a:solidFill>
            <a:srgbClr val="92D050"/>
          </a:solidFill>
        </p:spPr>
        <p:txBody>
          <a:bodyPr>
            <a:normAutofit/>
          </a:bodyPr>
          <a:lstStyle/>
          <a:p>
            <a:pPr algn="ctr"/>
            <a:r>
              <a:rPr lang="en-US" sz="4000" b="1" dirty="0" smtClean="0"/>
              <a:t>Choosing a Strategy</a:t>
            </a:r>
            <a:endParaRPr lang="en-US" sz="4000" b="1" dirty="0"/>
          </a:p>
        </p:txBody>
      </p:sp>
      <p:sp>
        <p:nvSpPr>
          <p:cNvPr id="3" name="Content Placeholder 2"/>
          <p:cNvSpPr>
            <a:spLocks noGrp="1"/>
          </p:cNvSpPr>
          <p:nvPr>
            <p:ph idx="1"/>
          </p:nvPr>
        </p:nvSpPr>
        <p:spPr/>
        <p:txBody>
          <a:bodyPr>
            <a:normAutofit/>
          </a:bodyPr>
          <a:lstStyle/>
          <a:p>
            <a:pPr marL="0" indent="0" algn="just">
              <a:buNone/>
            </a:pPr>
            <a:r>
              <a:rPr lang="en-GB" b="1" u="sng" dirty="0" smtClean="0">
                <a:solidFill>
                  <a:srgbClr val="C00000"/>
                </a:solidFill>
              </a:rPr>
              <a:t>4. INTERNATIONAL STRATEGY </a:t>
            </a:r>
          </a:p>
          <a:p>
            <a:pPr algn="just"/>
            <a:r>
              <a:rPr lang="en-GB" dirty="0"/>
              <a:t>An </a:t>
            </a:r>
            <a:r>
              <a:rPr lang="en-GB" b="1" dirty="0"/>
              <a:t>international strategy</a:t>
            </a:r>
            <a:r>
              <a:rPr lang="en-GB" dirty="0"/>
              <a:t> in international business refers to a business approach where a company expands its operations beyond its domestic market by exporting its products or services to foreign markets while maintaining a high degree of centralization and control from the home country. </a:t>
            </a:r>
            <a:endParaRPr lang="en-GB" dirty="0" smtClean="0"/>
          </a:p>
          <a:p>
            <a:pPr algn="just"/>
            <a:r>
              <a:rPr lang="en-GB" dirty="0" smtClean="0"/>
              <a:t>Unlike </a:t>
            </a:r>
            <a:r>
              <a:rPr lang="en-GB" dirty="0"/>
              <a:t>a transnational or multi-domestic strategy, which balances global integration and local responsiveness, an international strategy focuses on leveraging a company’s core competencies and capabilities across multiple countries with minimal local adaptation.</a:t>
            </a:r>
          </a:p>
        </p:txBody>
      </p:sp>
    </p:spTree>
    <p:extLst>
      <p:ext uri="{BB962C8B-B14F-4D97-AF65-F5344CB8AC3E}">
        <p14:creationId xmlns:p14="http://schemas.microsoft.com/office/powerpoint/2010/main" val="11298971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616" y="569842"/>
            <a:ext cx="11259402" cy="781287"/>
          </a:xfrm>
          <a:solidFill>
            <a:srgbClr val="92D050"/>
          </a:solidFill>
        </p:spPr>
        <p:txBody>
          <a:bodyPr>
            <a:normAutofit/>
          </a:bodyPr>
          <a:lstStyle/>
          <a:p>
            <a:pPr algn="ctr"/>
            <a:r>
              <a:rPr lang="en-US" sz="4000" b="1" dirty="0" smtClean="0"/>
              <a:t>Choosing a Strategy</a:t>
            </a:r>
            <a:endParaRPr lang="en-US" sz="4000" b="1" dirty="0"/>
          </a:p>
        </p:txBody>
      </p:sp>
      <p:sp>
        <p:nvSpPr>
          <p:cNvPr id="3" name="Content Placeholder 2"/>
          <p:cNvSpPr>
            <a:spLocks noGrp="1"/>
          </p:cNvSpPr>
          <p:nvPr>
            <p:ph idx="1"/>
          </p:nvPr>
        </p:nvSpPr>
        <p:spPr/>
        <p:txBody>
          <a:bodyPr>
            <a:normAutofit/>
          </a:bodyPr>
          <a:lstStyle/>
          <a:p>
            <a:pPr marL="0" indent="0" algn="just">
              <a:buNone/>
            </a:pPr>
            <a:r>
              <a:rPr lang="en-GB" b="1" u="sng" dirty="0" smtClean="0">
                <a:solidFill>
                  <a:srgbClr val="C00000"/>
                </a:solidFill>
              </a:rPr>
              <a:t>4. INTERNATIONAL STRATEGY </a:t>
            </a:r>
          </a:p>
          <a:p>
            <a:pPr algn="just">
              <a:lnSpc>
                <a:spcPct val="150000"/>
              </a:lnSpc>
            </a:pPr>
            <a:r>
              <a:rPr lang="en-GB" sz="2000" b="1" dirty="0">
                <a:solidFill>
                  <a:srgbClr val="00B050"/>
                </a:solidFill>
              </a:rPr>
              <a:t>Rolex </a:t>
            </a:r>
            <a:r>
              <a:rPr lang="en-GB" sz="2000" dirty="0"/>
              <a:t>is a luxury watchmaker that follows an international strategy by selling its high-end watches in numerous countries. The watches are standardized across all markets, and the company does not modify its products to suit local preferences</a:t>
            </a:r>
            <a:r>
              <a:rPr lang="en-GB" sz="2000" dirty="0" smtClean="0"/>
              <a:t>.</a:t>
            </a:r>
          </a:p>
          <a:p>
            <a:pPr algn="just">
              <a:lnSpc>
                <a:spcPct val="150000"/>
              </a:lnSpc>
            </a:pPr>
            <a:r>
              <a:rPr lang="en-GB" sz="2000" b="1" dirty="0" smtClean="0">
                <a:solidFill>
                  <a:srgbClr val="00B050"/>
                </a:solidFill>
              </a:rPr>
              <a:t>Microsoft</a:t>
            </a:r>
            <a:r>
              <a:rPr lang="en-GB" sz="2000" dirty="0" smtClean="0"/>
              <a:t> </a:t>
            </a:r>
            <a:r>
              <a:rPr lang="en-GB" sz="2000" dirty="0"/>
              <a:t>followed an international strategy by exporting its core software products (such as Windows and Office) to various global markets with minimal changes. The company operated with centralized control from its headquarters and relied on foreign sales and distribution networks to enter new markets.</a:t>
            </a:r>
            <a:endParaRPr lang="en-GB" sz="2000" b="1" u="sng" dirty="0" smtClean="0">
              <a:solidFill>
                <a:srgbClr val="C00000"/>
              </a:solidFill>
            </a:endParaRPr>
          </a:p>
        </p:txBody>
      </p:sp>
    </p:spTree>
    <p:extLst>
      <p:ext uri="{BB962C8B-B14F-4D97-AF65-F5344CB8AC3E}">
        <p14:creationId xmlns:p14="http://schemas.microsoft.com/office/powerpoint/2010/main" val="10463745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616" y="569842"/>
            <a:ext cx="11259402" cy="781287"/>
          </a:xfrm>
          <a:solidFill>
            <a:srgbClr val="92D050"/>
          </a:solidFill>
        </p:spPr>
        <p:txBody>
          <a:bodyPr>
            <a:normAutofit/>
          </a:bodyPr>
          <a:lstStyle/>
          <a:p>
            <a:pPr algn="ctr"/>
            <a:r>
              <a:rPr lang="en-US" sz="4000" b="1" dirty="0" smtClean="0"/>
              <a:t>Choosing a Strategy</a:t>
            </a:r>
            <a:endParaRPr lang="en-US" sz="4000" b="1" dirty="0"/>
          </a:p>
        </p:txBody>
      </p:sp>
      <p:sp>
        <p:nvSpPr>
          <p:cNvPr id="3" name="Content Placeholder 2"/>
          <p:cNvSpPr>
            <a:spLocks noGrp="1"/>
          </p:cNvSpPr>
          <p:nvPr>
            <p:ph idx="1"/>
          </p:nvPr>
        </p:nvSpPr>
        <p:spPr/>
        <p:txBody>
          <a:bodyPr>
            <a:normAutofit lnSpcReduction="10000"/>
          </a:bodyPr>
          <a:lstStyle/>
          <a:p>
            <a:pPr marL="0" indent="0" algn="just">
              <a:buNone/>
            </a:pPr>
            <a:r>
              <a:rPr lang="en-GB" b="1" dirty="0" smtClean="0">
                <a:solidFill>
                  <a:srgbClr val="C00000"/>
                </a:solidFill>
              </a:rPr>
              <a:t>5. THE EVOLUTION OF STRATEGY</a:t>
            </a:r>
          </a:p>
          <a:p>
            <a:pPr algn="just"/>
            <a:r>
              <a:rPr lang="en-GB" dirty="0" smtClean="0"/>
              <a:t>The </a:t>
            </a:r>
            <a:r>
              <a:rPr lang="en-GB" dirty="0"/>
              <a:t>evolution of international business strategy has shifted from a focus on </a:t>
            </a:r>
            <a:r>
              <a:rPr lang="en-GB" b="1" dirty="0"/>
              <a:t>exporting and standardization</a:t>
            </a:r>
            <a:r>
              <a:rPr lang="en-GB" dirty="0"/>
              <a:t> to more sophisticated approaches that balance </a:t>
            </a:r>
            <a:r>
              <a:rPr lang="en-GB" b="1" dirty="0"/>
              <a:t>global efficiency</a:t>
            </a:r>
            <a:r>
              <a:rPr lang="en-GB" dirty="0"/>
              <a:t> and </a:t>
            </a:r>
            <a:r>
              <a:rPr lang="en-GB" b="1" dirty="0"/>
              <a:t>local adaptation</a:t>
            </a:r>
            <a:r>
              <a:rPr lang="en-GB" dirty="0"/>
              <a:t>. </a:t>
            </a:r>
            <a:endParaRPr lang="en-GB" dirty="0" smtClean="0"/>
          </a:p>
          <a:p>
            <a:pPr algn="just"/>
            <a:r>
              <a:rPr lang="en-GB" dirty="0" smtClean="0"/>
              <a:t>Each </a:t>
            </a:r>
            <a:r>
              <a:rPr lang="en-GB" dirty="0"/>
              <a:t>stage in this evolution reflects changes in the external environment, from the rise of globalization to advances in technology and the increasing complexity of managing multinational operations. </a:t>
            </a:r>
            <a:endParaRPr lang="en-GB" dirty="0" smtClean="0"/>
          </a:p>
          <a:p>
            <a:pPr algn="just"/>
            <a:r>
              <a:rPr lang="en-GB" dirty="0" smtClean="0"/>
              <a:t>Today</a:t>
            </a:r>
            <a:r>
              <a:rPr lang="en-GB" dirty="0"/>
              <a:t>, many leading firms adopt a </a:t>
            </a:r>
            <a:r>
              <a:rPr lang="en-GB" b="1" dirty="0"/>
              <a:t>transnational strategy</a:t>
            </a:r>
            <a:r>
              <a:rPr lang="en-GB" dirty="0"/>
              <a:t>, which combines the advantages of both global integration and local responsiveness, though it remains one of the most complex strategies to manage.</a:t>
            </a:r>
            <a:endParaRPr lang="en-GB" dirty="0" smtClean="0"/>
          </a:p>
        </p:txBody>
      </p:sp>
    </p:spTree>
    <p:extLst>
      <p:ext uri="{BB962C8B-B14F-4D97-AF65-F5344CB8AC3E}">
        <p14:creationId xmlns:p14="http://schemas.microsoft.com/office/powerpoint/2010/main" val="2657056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878"/>
          </a:xfrm>
          <a:solidFill>
            <a:schemeClr val="accent1">
              <a:lumMod val="60000"/>
              <a:lumOff val="40000"/>
            </a:schemeClr>
          </a:solidFill>
        </p:spPr>
        <p:txBody>
          <a:bodyPr>
            <a:normAutofit fontScale="90000"/>
          </a:bodyPr>
          <a:lstStyle/>
          <a:p>
            <a:pPr algn="ctr"/>
            <a:r>
              <a:rPr lang="en-GB" dirty="0" smtClean="0"/>
              <a:t>Global Expansion, Profitability, and Profit Growth</a:t>
            </a:r>
            <a:endParaRPr lang="en-US" b="1" dirty="0"/>
          </a:p>
        </p:txBody>
      </p:sp>
      <p:sp>
        <p:nvSpPr>
          <p:cNvPr id="3" name="Content Placeholder 2"/>
          <p:cNvSpPr>
            <a:spLocks noGrp="1"/>
          </p:cNvSpPr>
          <p:nvPr>
            <p:ph idx="1"/>
          </p:nvPr>
        </p:nvSpPr>
        <p:spPr>
          <a:xfrm>
            <a:off x="838200" y="1201004"/>
            <a:ext cx="10515600" cy="4975959"/>
          </a:xfrm>
        </p:spPr>
        <p:txBody>
          <a:bodyPr>
            <a:normAutofit fontScale="77500" lnSpcReduction="20000"/>
          </a:bodyPr>
          <a:lstStyle/>
          <a:p>
            <a:pPr marL="0" indent="0" algn="just">
              <a:lnSpc>
                <a:spcPct val="120000"/>
              </a:lnSpc>
              <a:buNone/>
            </a:pPr>
            <a:r>
              <a:rPr lang="en-GB" dirty="0" smtClean="0"/>
              <a:t>Expanding globally allows firms to increase their profitability and rate of profit growth in ways not available to purely domestic enterprises.</a:t>
            </a:r>
          </a:p>
          <a:p>
            <a:pPr marL="0" indent="0" algn="just">
              <a:lnSpc>
                <a:spcPct val="120000"/>
              </a:lnSpc>
              <a:buNone/>
            </a:pPr>
            <a:r>
              <a:rPr lang="en-GB" dirty="0" smtClean="0"/>
              <a:t> Firms that operate internationally are able to</a:t>
            </a:r>
          </a:p>
          <a:p>
            <a:pPr marL="0" indent="0" algn="just">
              <a:lnSpc>
                <a:spcPct val="120000"/>
              </a:lnSpc>
              <a:buNone/>
            </a:pPr>
            <a:r>
              <a:rPr lang="en-GB" dirty="0" smtClean="0"/>
              <a:t> 1. </a:t>
            </a:r>
            <a:r>
              <a:rPr lang="en-GB" dirty="0" smtClean="0">
                <a:solidFill>
                  <a:srgbClr val="FF0000"/>
                </a:solidFill>
              </a:rPr>
              <a:t>Expand</a:t>
            </a:r>
            <a:r>
              <a:rPr lang="en-GB" dirty="0" smtClean="0"/>
              <a:t> the market for their domestic products by selling those products (or services) in international markets.</a:t>
            </a:r>
          </a:p>
          <a:p>
            <a:pPr marL="0" indent="0" algn="just">
              <a:lnSpc>
                <a:spcPct val="120000"/>
              </a:lnSpc>
              <a:buNone/>
            </a:pPr>
            <a:r>
              <a:rPr lang="en-GB" dirty="0" smtClean="0"/>
              <a:t> 2. </a:t>
            </a:r>
            <a:r>
              <a:rPr lang="en-GB" dirty="0" smtClean="0">
                <a:solidFill>
                  <a:srgbClr val="FF0000"/>
                </a:solidFill>
              </a:rPr>
              <a:t>Realize location economies </a:t>
            </a:r>
            <a:r>
              <a:rPr lang="en-GB" dirty="0" smtClean="0"/>
              <a:t>by dispersing value creation activities to those worldwide locations where they can be performed most efficiently and effectively.</a:t>
            </a:r>
          </a:p>
          <a:p>
            <a:pPr marL="0" indent="0" algn="just">
              <a:lnSpc>
                <a:spcPct val="120000"/>
              </a:lnSpc>
              <a:buNone/>
            </a:pPr>
            <a:r>
              <a:rPr lang="en-GB" dirty="0" smtClean="0"/>
              <a:t> 3. </a:t>
            </a:r>
            <a:r>
              <a:rPr lang="en-GB" dirty="0" smtClean="0">
                <a:solidFill>
                  <a:srgbClr val="FF0000"/>
                </a:solidFill>
              </a:rPr>
              <a:t>Realize</a:t>
            </a:r>
            <a:r>
              <a:rPr lang="en-GB" dirty="0" smtClean="0"/>
              <a:t> </a:t>
            </a:r>
            <a:r>
              <a:rPr lang="en-GB" dirty="0" smtClean="0">
                <a:solidFill>
                  <a:srgbClr val="FF0000"/>
                </a:solidFill>
              </a:rPr>
              <a:t>greater cost economies </a:t>
            </a:r>
            <a:r>
              <a:rPr lang="en-GB" dirty="0" smtClean="0"/>
              <a:t>from experience effects by serving an expanded global market from a geographically central location, thereby reducing the costs of value creation. </a:t>
            </a:r>
          </a:p>
          <a:p>
            <a:pPr marL="0" indent="0" algn="just">
              <a:lnSpc>
                <a:spcPct val="120000"/>
              </a:lnSpc>
              <a:buNone/>
            </a:pPr>
            <a:r>
              <a:rPr lang="en-GB" dirty="0" smtClean="0"/>
              <a:t>4. Earn a </a:t>
            </a:r>
            <a:r>
              <a:rPr lang="en-GB" dirty="0" smtClean="0">
                <a:solidFill>
                  <a:srgbClr val="FF0000"/>
                </a:solidFill>
              </a:rPr>
              <a:t>greater return </a:t>
            </a:r>
            <a:r>
              <a:rPr lang="en-GB" dirty="0" smtClean="0"/>
              <a:t>by leveraging any valuable skills developed in foreign operations and transferring them to other entities within the firm’s global network of operations.</a:t>
            </a:r>
          </a:p>
        </p:txBody>
      </p:sp>
    </p:spTree>
    <p:extLst>
      <p:ext uri="{BB962C8B-B14F-4D97-AF65-F5344CB8AC3E}">
        <p14:creationId xmlns:p14="http://schemas.microsoft.com/office/powerpoint/2010/main" val="26143855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878"/>
          </a:xfrm>
          <a:solidFill>
            <a:schemeClr val="accent1">
              <a:lumMod val="60000"/>
              <a:lumOff val="40000"/>
            </a:schemeClr>
          </a:solidFill>
        </p:spPr>
        <p:txBody>
          <a:bodyPr>
            <a:normAutofit fontScale="90000"/>
          </a:bodyPr>
          <a:lstStyle/>
          <a:p>
            <a:pPr algn="ctr"/>
            <a:r>
              <a:rPr lang="en-GB" dirty="0" smtClean="0"/>
              <a:t>Global Expansion, Profitability, and Profit Growth</a:t>
            </a:r>
            <a:endParaRPr lang="en-US" b="1" dirty="0"/>
          </a:p>
        </p:txBody>
      </p:sp>
      <p:sp>
        <p:nvSpPr>
          <p:cNvPr id="3" name="Content Placeholder 2"/>
          <p:cNvSpPr>
            <a:spLocks noGrp="1"/>
          </p:cNvSpPr>
          <p:nvPr>
            <p:ph idx="1"/>
          </p:nvPr>
        </p:nvSpPr>
        <p:spPr>
          <a:xfrm>
            <a:off x="838200" y="1201004"/>
            <a:ext cx="10515600" cy="4975959"/>
          </a:xfrm>
        </p:spPr>
        <p:txBody>
          <a:bodyPr>
            <a:normAutofit/>
          </a:bodyPr>
          <a:lstStyle/>
          <a:p>
            <a:pPr marL="0" indent="0" algn="just">
              <a:lnSpc>
                <a:spcPct val="120000"/>
              </a:lnSpc>
              <a:buNone/>
            </a:pPr>
            <a:r>
              <a:rPr lang="en-US" b="1" dirty="0" smtClean="0">
                <a:solidFill>
                  <a:srgbClr val="00B050"/>
                </a:solidFill>
              </a:rPr>
              <a:t>1.EXPANDING THE MARKET:</a:t>
            </a:r>
          </a:p>
          <a:p>
            <a:pPr algn="just">
              <a:lnSpc>
                <a:spcPct val="120000"/>
              </a:lnSpc>
            </a:pPr>
            <a:r>
              <a:rPr lang="en-GB" dirty="0" smtClean="0"/>
              <a:t>A company can increase its growth rate by taking goods or services developed at home and selling them internationally. </a:t>
            </a:r>
          </a:p>
          <a:p>
            <a:pPr algn="just">
              <a:lnSpc>
                <a:spcPct val="120000"/>
              </a:lnSpc>
            </a:pPr>
            <a:r>
              <a:rPr lang="en-GB" dirty="0" smtClean="0"/>
              <a:t>Almost all multinationals started out doing just this. </a:t>
            </a:r>
          </a:p>
          <a:p>
            <a:pPr algn="just">
              <a:lnSpc>
                <a:spcPct val="120000"/>
              </a:lnSpc>
            </a:pPr>
            <a:r>
              <a:rPr lang="en-GB" dirty="0" smtClean="0"/>
              <a:t>For example, Procter &amp; Gamble developed most of its best-selling products (such as Pampers disposable diapers and Ivory soap) in the United States and subsequently sold them around the world</a:t>
            </a:r>
            <a:endParaRPr lang="en-GB" b="1" dirty="0" smtClean="0">
              <a:solidFill>
                <a:srgbClr val="00B050"/>
              </a:solidFill>
            </a:endParaRPr>
          </a:p>
        </p:txBody>
      </p:sp>
    </p:spTree>
    <p:extLst>
      <p:ext uri="{BB962C8B-B14F-4D97-AF65-F5344CB8AC3E}">
        <p14:creationId xmlns:p14="http://schemas.microsoft.com/office/powerpoint/2010/main" val="67451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878"/>
          </a:xfrm>
          <a:solidFill>
            <a:schemeClr val="accent1">
              <a:lumMod val="60000"/>
              <a:lumOff val="40000"/>
            </a:schemeClr>
          </a:solidFill>
        </p:spPr>
        <p:txBody>
          <a:bodyPr>
            <a:normAutofit fontScale="90000"/>
          </a:bodyPr>
          <a:lstStyle/>
          <a:p>
            <a:pPr algn="ctr"/>
            <a:r>
              <a:rPr lang="en-GB" dirty="0" smtClean="0"/>
              <a:t>Global Expansion, Profitability, and Profit Growth</a:t>
            </a:r>
            <a:endParaRPr lang="en-US" b="1" dirty="0"/>
          </a:p>
        </p:txBody>
      </p:sp>
      <p:sp>
        <p:nvSpPr>
          <p:cNvPr id="3" name="Content Placeholder 2"/>
          <p:cNvSpPr>
            <a:spLocks noGrp="1"/>
          </p:cNvSpPr>
          <p:nvPr>
            <p:ph idx="1"/>
          </p:nvPr>
        </p:nvSpPr>
        <p:spPr>
          <a:xfrm>
            <a:off x="838200" y="1201004"/>
            <a:ext cx="10515600" cy="4975959"/>
          </a:xfrm>
        </p:spPr>
        <p:txBody>
          <a:bodyPr>
            <a:normAutofit fontScale="77500" lnSpcReduction="20000"/>
          </a:bodyPr>
          <a:lstStyle/>
          <a:p>
            <a:pPr marL="0" indent="0" algn="just">
              <a:lnSpc>
                <a:spcPct val="120000"/>
              </a:lnSpc>
              <a:buNone/>
            </a:pPr>
            <a:r>
              <a:rPr lang="en-US" b="1" dirty="0" smtClean="0">
                <a:solidFill>
                  <a:srgbClr val="00B050"/>
                </a:solidFill>
              </a:rPr>
              <a:t>1.EXPANDING THE MARKET</a:t>
            </a:r>
          </a:p>
          <a:p>
            <a:pPr algn="just">
              <a:lnSpc>
                <a:spcPct val="120000"/>
              </a:lnSpc>
            </a:pPr>
            <a:r>
              <a:rPr lang="en-GB" dirty="0" smtClean="0"/>
              <a:t>The success of many multinational companies that expand in this manner is based not just upon the goods or services that they sell in foreign nations, but also upon the core competencies that underlie the development, production, and marketing of those goods or services. </a:t>
            </a:r>
          </a:p>
          <a:p>
            <a:pPr algn="just">
              <a:lnSpc>
                <a:spcPct val="120000"/>
              </a:lnSpc>
            </a:pPr>
            <a:r>
              <a:rPr lang="en-GB" dirty="0" smtClean="0"/>
              <a:t>The term </a:t>
            </a:r>
            <a:r>
              <a:rPr lang="en-GB" b="1" dirty="0" smtClean="0">
                <a:solidFill>
                  <a:srgbClr val="FF0000"/>
                </a:solidFill>
              </a:rPr>
              <a:t>core competence </a:t>
            </a:r>
            <a:r>
              <a:rPr lang="en-GB" dirty="0" smtClean="0"/>
              <a:t>refers to skills within the firm that competitors cannot easily match or imitate. These skills may exist in any of the firm’s value creation activities—production, marketing, R&amp;D, human resources, logistics, general management, and so on.</a:t>
            </a:r>
          </a:p>
          <a:p>
            <a:pPr algn="just">
              <a:lnSpc>
                <a:spcPct val="120000"/>
              </a:lnSpc>
            </a:pPr>
            <a:r>
              <a:rPr lang="en-GB" dirty="0" smtClean="0"/>
              <a:t> Such skills are typically expressed in product offerings that other firms find difficult to match or imitate. </a:t>
            </a:r>
          </a:p>
          <a:p>
            <a:pPr algn="just">
              <a:lnSpc>
                <a:spcPct val="120000"/>
              </a:lnSpc>
            </a:pPr>
            <a:r>
              <a:rPr lang="en-GB" dirty="0" smtClean="0"/>
              <a:t>Core competencies are the bedrock of a firm’s competitive advantage</a:t>
            </a:r>
          </a:p>
        </p:txBody>
      </p:sp>
    </p:spTree>
    <p:extLst>
      <p:ext uri="{BB962C8B-B14F-4D97-AF65-F5344CB8AC3E}">
        <p14:creationId xmlns:p14="http://schemas.microsoft.com/office/powerpoint/2010/main" val="2833575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878"/>
          </a:xfrm>
          <a:solidFill>
            <a:schemeClr val="accent1">
              <a:lumMod val="60000"/>
              <a:lumOff val="40000"/>
            </a:schemeClr>
          </a:solidFill>
        </p:spPr>
        <p:txBody>
          <a:bodyPr>
            <a:normAutofit fontScale="90000"/>
          </a:bodyPr>
          <a:lstStyle/>
          <a:p>
            <a:pPr algn="ctr"/>
            <a:r>
              <a:rPr lang="en-GB" dirty="0" smtClean="0"/>
              <a:t>Global Expansion, Profitability, and Profit Growth</a:t>
            </a:r>
            <a:endParaRPr lang="en-US" b="1" dirty="0"/>
          </a:p>
        </p:txBody>
      </p:sp>
      <p:sp>
        <p:nvSpPr>
          <p:cNvPr id="3" name="Content Placeholder 2"/>
          <p:cNvSpPr>
            <a:spLocks noGrp="1"/>
          </p:cNvSpPr>
          <p:nvPr>
            <p:ph idx="1"/>
          </p:nvPr>
        </p:nvSpPr>
        <p:spPr>
          <a:xfrm>
            <a:off x="838200" y="1201004"/>
            <a:ext cx="10515600" cy="4975959"/>
          </a:xfrm>
        </p:spPr>
        <p:txBody>
          <a:bodyPr>
            <a:normAutofit/>
          </a:bodyPr>
          <a:lstStyle/>
          <a:p>
            <a:pPr marL="0" indent="0" algn="just">
              <a:lnSpc>
                <a:spcPct val="120000"/>
              </a:lnSpc>
              <a:buNone/>
            </a:pPr>
            <a:r>
              <a:rPr lang="en-US" b="1" dirty="0" smtClean="0">
                <a:solidFill>
                  <a:srgbClr val="00B050"/>
                </a:solidFill>
              </a:rPr>
              <a:t>1.EXPANDING THE MARKET</a:t>
            </a:r>
          </a:p>
          <a:p>
            <a:pPr marL="0" indent="0" algn="just">
              <a:lnSpc>
                <a:spcPct val="120000"/>
              </a:lnSpc>
              <a:buNone/>
            </a:pPr>
            <a:r>
              <a:rPr lang="en-GB" dirty="0">
                <a:solidFill>
                  <a:srgbClr val="FF0000"/>
                </a:solidFill>
              </a:rPr>
              <a:t>For example</a:t>
            </a:r>
            <a:r>
              <a:rPr lang="en-GB" dirty="0"/>
              <a:t>, Toyota has a core competence in the production of cars. It is able to </a:t>
            </a:r>
            <a:r>
              <a:rPr lang="en-GB" dirty="0" smtClean="0"/>
              <a:t>produce </a:t>
            </a:r>
            <a:r>
              <a:rPr lang="en-GB" dirty="0"/>
              <a:t>high-quality, well-designed cars at a lower delivered cost than any other firm in the world. </a:t>
            </a:r>
            <a:endParaRPr lang="en-GB" dirty="0" smtClean="0"/>
          </a:p>
          <a:p>
            <a:pPr marL="0" indent="0" algn="just">
              <a:lnSpc>
                <a:spcPct val="120000"/>
              </a:lnSpc>
              <a:buNone/>
            </a:pPr>
            <a:r>
              <a:rPr lang="en-GB" dirty="0"/>
              <a:t>McDonald’s has a core competence in managing fast-food operations (it seems to be one of the most skilled firms in the world in this </a:t>
            </a:r>
            <a:r>
              <a:rPr lang="en-GB" dirty="0" smtClean="0"/>
              <a:t>industry)</a:t>
            </a:r>
            <a:endParaRPr lang="en-US" b="1" dirty="0" smtClean="0">
              <a:solidFill>
                <a:srgbClr val="00B050"/>
              </a:solidFill>
            </a:endParaRPr>
          </a:p>
        </p:txBody>
      </p:sp>
    </p:spTree>
    <p:extLst>
      <p:ext uri="{BB962C8B-B14F-4D97-AF65-F5344CB8AC3E}">
        <p14:creationId xmlns:p14="http://schemas.microsoft.com/office/powerpoint/2010/main" val="3384312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878"/>
          </a:xfrm>
          <a:solidFill>
            <a:schemeClr val="accent1">
              <a:lumMod val="60000"/>
              <a:lumOff val="40000"/>
            </a:schemeClr>
          </a:solidFill>
        </p:spPr>
        <p:txBody>
          <a:bodyPr>
            <a:normAutofit fontScale="90000"/>
          </a:bodyPr>
          <a:lstStyle/>
          <a:p>
            <a:pPr algn="ctr"/>
            <a:r>
              <a:rPr lang="en-GB" dirty="0" smtClean="0"/>
              <a:t>Global Expansion, Profitability, and Profit Growth</a:t>
            </a:r>
            <a:endParaRPr lang="en-US" b="1" dirty="0"/>
          </a:p>
        </p:txBody>
      </p:sp>
      <p:sp>
        <p:nvSpPr>
          <p:cNvPr id="3" name="Content Placeholder 2"/>
          <p:cNvSpPr>
            <a:spLocks noGrp="1"/>
          </p:cNvSpPr>
          <p:nvPr>
            <p:ph idx="1"/>
          </p:nvPr>
        </p:nvSpPr>
        <p:spPr>
          <a:xfrm>
            <a:off x="838200" y="1201004"/>
            <a:ext cx="10515600" cy="4975959"/>
          </a:xfrm>
        </p:spPr>
        <p:txBody>
          <a:bodyPr>
            <a:normAutofit lnSpcReduction="10000"/>
          </a:bodyPr>
          <a:lstStyle/>
          <a:p>
            <a:pPr marL="0" indent="0" algn="just">
              <a:lnSpc>
                <a:spcPct val="120000"/>
              </a:lnSpc>
              <a:buNone/>
            </a:pPr>
            <a:r>
              <a:rPr lang="en-US" b="1" dirty="0" smtClean="0">
                <a:solidFill>
                  <a:srgbClr val="00B050"/>
                </a:solidFill>
              </a:rPr>
              <a:t>2.LOCATION ECONOMIES:</a:t>
            </a:r>
          </a:p>
          <a:p>
            <a:pPr algn="just">
              <a:lnSpc>
                <a:spcPct val="120000"/>
              </a:lnSpc>
            </a:pPr>
            <a:r>
              <a:rPr lang="en-GB" dirty="0" smtClean="0"/>
              <a:t>which are the economies that arise from performing a value creation activity in the optimal location for that activity, wherever in the world that might be (transportation costs and trade barriers permitting).</a:t>
            </a:r>
          </a:p>
          <a:p>
            <a:pPr algn="just">
              <a:lnSpc>
                <a:spcPct val="120000"/>
              </a:lnSpc>
            </a:pPr>
            <a:r>
              <a:rPr lang="en-GB" dirty="0" smtClean="0"/>
              <a:t>Locating a value creation activity in the optimal location for that activity can have one of two effects: </a:t>
            </a:r>
          </a:p>
          <a:p>
            <a:pPr lvl="1" algn="just">
              <a:lnSpc>
                <a:spcPct val="120000"/>
              </a:lnSpc>
            </a:pPr>
            <a:r>
              <a:rPr lang="en-GB" dirty="0" smtClean="0"/>
              <a:t>It can </a:t>
            </a:r>
            <a:r>
              <a:rPr lang="en-GB" dirty="0" smtClean="0">
                <a:solidFill>
                  <a:srgbClr val="FF0000"/>
                </a:solidFill>
              </a:rPr>
              <a:t>lower the costs </a:t>
            </a:r>
            <a:r>
              <a:rPr lang="en-GB" dirty="0" smtClean="0"/>
              <a:t>of value creation and help the firm achieve a low-cost position, </a:t>
            </a:r>
          </a:p>
          <a:p>
            <a:pPr lvl="1" algn="just">
              <a:lnSpc>
                <a:spcPct val="120000"/>
              </a:lnSpc>
            </a:pPr>
            <a:r>
              <a:rPr lang="en-GB" dirty="0" smtClean="0"/>
              <a:t>and/or it can enable a firm to </a:t>
            </a:r>
            <a:r>
              <a:rPr lang="en-GB" dirty="0" smtClean="0">
                <a:solidFill>
                  <a:srgbClr val="FF0000"/>
                </a:solidFill>
              </a:rPr>
              <a:t>differentiate </a:t>
            </a:r>
            <a:r>
              <a:rPr lang="en-GB" dirty="0" smtClean="0"/>
              <a:t>its product offering from those of competitors.</a:t>
            </a:r>
            <a:endParaRPr lang="en-GB" b="1" dirty="0" smtClean="0">
              <a:solidFill>
                <a:srgbClr val="00B050"/>
              </a:solidFill>
            </a:endParaRPr>
          </a:p>
        </p:txBody>
      </p:sp>
    </p:spTree>
    <p:extLst>
      <p:ext uri="{BB962C8B-B14F-4D97-AF65-F5344CB8AC3E}">
        <p14:creationId xmlns:p14="http://schemas.microsoft.com/office/powerpoint/2010/main" val="1159100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878"/>
          </a:xfrm>
          <a:solidFill>
            <a:schemeClr val="accent1">
              <a:lumMod val="60000"/>
              <a:lumOff val="40000"/>
            </a:schemeClr>
          </a:solidFill>
        </p:spPr>
        <p:txBody>
          <a:bodyPr>
            <a:normAutofit fontScale="90000"/>
          </a:bodyPr>
          <a:lstStyle/>
          <a:p>
            <a:pPr algn="ctr"/>
            <a:r>
              <a:rPr lang="en-GB" dirty="0" smtClean="0"/>
              <a:t>Global Expansion, Profitability, and Profit Growth</a:t>
            </a:r>
            <a:endParaRPr lang="en-US" b="1" dirty="0"/>
          </a:p>
        </p:txBody>
      </p:sp>
      <p:sp>
        <p:nvSpPr>
          <p:cNvPr id="3" name="Content Placeholder 2"/>
          <p:cNvSpPr>
            <a:spLocks noGrp="1"/>
          </p:cNvSpPr>
          <p:nvPr>
            <p:ph idx="1"/>
          </p:nvPr>
        </p:nvSpPr>
        <p:spPr>
          <a:xfrm>
            <a:off x="838200" y="1201004"/>
            <a:ext cx="10515600" cy="4975959"/>
          </a:xfrm>
        </p:spPr>
        <p:txBody>
          <a:bodyPr>
            <a:normAutofit fontScale="85000" lnSpcReduction="20000"/>
          </a:bodyPr>
          <a:lstStyle/>
          <a:p>
            <a:pPr marL="0" indent="0" algn="just">
              <a:lnSpc>
                <a:spcPct val="120000"/>
              </a:lnSpc>
              <a:buNone/>
            </a:pPr>
            <a:r>
              <a:rPr lang="en-US" b="1" dirty="0" smtClean="0">
                <a:solidFill>
                  <a:srgbClr val="00B050"/>
                </a:solidFill>
              </a:rPr>
              <a:t>2.LOCATION ECONOMIES:</a:t>
            </a:r>
          </a:p>
          <a:p>
            <a:pPr marL="0" indent="0" algn="just">
              <a:lnSpc>
                <a:spcPct val="120000"/>
              </a:lnSpc>
              <a:buNone/>
            </a:pPr>
            <a:r>
              <a:rPr lang="en-GB" dirty="0"/>
              <a:t>For an example of how this works in an international business, consider </a:t>
            </a:r>
            <a:r>
              <a:rPr lang="en-GB" dirty="0" smtClean="0"/>
              <a:t>Clear Vision </a:t>
            </a:r>
            <a:r>
              <a:rPr lang="en-GB" dirty="0"/>
              <a:t>Optical, a manufacturer and distributor of eyewear. </a:t>
            </a:r>
            <a:endParaRPr lang="en-GB" dirty="0" smtClean="0"/>
          </a:p>
          <a:p>
            <a:pPr algn="just">
              <a:lnSpc>
                <a:spcPct val="120000"/>
              </a:lnSpc>
            </a:pPr>
            <a:r>
              <a:rPr lang="en-GB" dirty="0" smtClean="0"/>
              <a:t>Started </a:t>
            </a:r>
            <a:r>
              <a:rPr lang="en-GB" dirty="0"/>
              <a:t>by David Glassman, </a:t>
            </a:r>
            <a:r>
              <a:rPr lang="en-GB" dirty="0" smtClean="0"/>
              <a:t>Initially </a:t>
            </a:r>
            <a:r>
              <a:rPr lang="en-GB" dirty="0"/>
              <a:t>the firm bought from </a:t>
            </a:r>
            <a:r>
              <a:rPr lang="en-GB" dirty="0" smtClean="0"/>
              <a:t>independent </a:t>
            </a:r>
            <a:r>
              <a:rPr lang="en-GB" dirty="0"/>
              <a:t>overseas manufacturers, primarily in Hong Kong</a:t>
            </a:r>
            <a:r>
              <a:rPr lang="en-GB" dirty="0" smtClean="0"/>
              <a:t>.</a:t>
            </a:r>
          </a:p>
          <a:p>
            <a:pPr algn="just">
              <a:lnSpc>
                <a:spcPct val="120000"/>
              </a:lnSpc>
            </a:pPr>
            <a:r>
              <a:rPr lang="en-GB" dirty="0" smtClean="0"/>
              <a:t> </a:t>
            </a:r>
            <a:r>
              <a:rPr lang="en-GB" dirty="0"/>
              <a:t>However, the firm became dissatisfied with these suppliers’ product quality and delivery</a:t>
            </a:r>
            <a:r>
              <a:rPr lang="en-GB" dirty="0" smtClean="0"/>
              <a:t>.</a:t>
            </a:r>
          </a:p>
          <a:p>
            <a:pPr algn="just">
              <a:lnSpc>
                <a:spcPct val="120000"/>
              </a:lnSpc>
            </a:pPr>
            <a:r>
              <a:rPr lang="en-GB" dirty="0" smtClean="0"/>
              <a:t> </a:t>
            </a:r>
            <a:r>
              <a:rPr lang="en-GB" dirty="0"/>
              <a:t>As </a:t>
            </a:r>
            <a:r>
              <a:rPr lang="en-GB" dirty="0" smtClean="0"/>
              <a:t>Clear Vision's </a:t>
            </a:r>
            <a:r>
              <a:rPr lang="en-GB" dirty="0"/>
              <a:t>volume of imports increased, Glassman decided </a:t>
            </a:r>
            <a:r>
              <a:rPr lang="en-GB" dirty="0" smtClean="0"/>
              <a:t>to </a:t>
            </a:r>
            <a:r>
              <a:rPr lang="en-GB" dirty="0"/>
              <a:t>set up </a:t>
            </a:r>
            <a:r>
              <a:rPr lang="en-GB" dirty="0" smtClean="0"/>
              <a:t>Clear Vision's </a:t>
            </a:r>
            <a:r>
              <a:rPr lang="en-GB" dirty="0"/>
              <a:t>own manufacturing operation overseas. Accordingly, </a:t>
            </a:r>
            <a:r>
              <a:rPr lang="en-GB" dirty="0" smtClean="0"/>
              <a:t>Clear Vision </a:t>
            </a:r>
            <a:r>
              <a:rPr lang="en-GB" dirty="0"/>
              <a:t>found a Chinese partner, and together they opened a manufacturing facility in Hong Kong, with </a:t>
            </a:r>
            <a:r>
              <a:rPr lang="en-GB" dirty="0" smtClean="0"/>
              <a:t>Clear Vision </a:t>
            </a:r>
            <a:r>
              <a:rPr lang="en-GB" dirty="0"/>
              <a:t>being the majority shareholder.</a:t>
            </a:r>
            <a:endParaRPr lang="en-GB" dirty="0" smtClean="0"/>
          </a:p>
        </p:txBody>
      </p:sp>
    </p:spTree>
    <p:extLst>
      <p:ext uri="{BB962C8B-B14F-4D97-AF65-F5344CB8AC3E}">
        <p14:creationId xmlns:p14="http://schemas.microsoft.com/office/powerpoint/2010/main" val="2607534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35878"/>
          </a:xfrm>
          <a:solidFill>
            <a:schemeClr val="accent1">
              <a:lumMod val="60000"/>
              <a:lumOff val="40000"/>
            </a:schemeClr>
          </a:solidFill>
        </p:spPr>
        <p:txBody>
          <a:bodyPr>
            <a:normAutofit fontScale="90000"/>
          </a:bodyPr>
          <a:lstStyle/>
          <a:p>
            <a:pPr algn="ctr"/>
            <a:r>
              <a:rPr lang="en-GB" dirty="0" smtClean="0"/>
              <a:t>Global Expansion, Profitability, and Profit Growth</a:t>
            </a:r>
            <a:endParaRPr lang="en-US" b="1" dirty="0"/>
          </a:p>
        </p:txBody>
      </p:sp>
      <p:sp>
        <p:nvSpPr>
          <p:cNvPr id="3" name="Content Placeholder 2"/>
          <p:cNvSpPr>
            <a:spLocks noGrp="1"/>
          </p:cNvSpPr>
          <p:nvPr>
            <p:ph idx="1"/>
          </p:nvPr>
        </p:nvSpPr>
        <p:spPr>
          <a:xfrm>
            <a:off x="838200" y="1201004"/>
            <a:ext cx="10515600" cy="4975959"/>
          </a:xfrm>
        </p:spPr>
        <p:txBody>
          <a:bodyPr>
            <a:normAutofit fontScale="85000" lnSpcReduction="10000"/>
          </a:bodyPr>
          <a:lstStyle/>
          <a:p>
            <a:pPr marL="0" indent="0" algn="just">
              <a:lnSpc>
                <a:spcPct val="120000"/>
              </a:lnSpc>
              <a:buNone/>
            </a:pPr>
            <a:r>
              <a:rPr lang="en-US" b="1" dirty="0" smtClean="0">
                <a:solidFill>
                  <a:srgbClr val="00B050"/>
                </a:solidFill>
              </a:rPr>
              <a:t>3. Economies of Scale:</a:t>
            </a:r>
          </a:p>
          <a:p>
            <a:pPr algn="just">
              <a:lnSpc>
                <a:spcPct val="120000"/>
              </a:lnSpc>
            </a:pPr>
            <a:r>
              <a:rPr lang="en-GB" dirty="0" smtClean="0"/>
              <a:t>Economies of scale refer to the reductions in unit cost achieved by producing a large volume of a product. </a:t>
            </a:r>
          </a:p>
          <a:p>
            <a:pPr algn="just">
              <a:lnSpc>
                <a:spcPct val="120000"/>
              </a:lnSpc>
            </a:pPr>
            <a:r>
              <a:rPr lang="en-GB" dirty="0" smtClean="0"/>
              <a:t>Attaining economies of scale lowers a firm’s unit costs and increases its profitability.</a:t>
            </a:r>
          </a:p>
          <a:p>
            <a:pPr algn="just">
              <a:lnSpc>
                <a:spcPct val="120000"/>
              </a:lnSpc>
            </a:pPr>
            <a:r>
              <a:rPr lang="en-GB" dirty="0" smtClean="0"/>
              <a:t> Economies of scale have a number of sources.</a:t>
            </a:r>
          </a:p>
          <a:p>
            <a:pPr algn="just">
              <a:lnSpc>
                <a:spcPct val="120000"/>
              </a:lnSpc>
            </a:pPr>
            <a:r>
              <a:rPr lang="en-GB" dirty="0" smtClean="0"/>
              <a:t> One is the ability to </a:t>
            </a:r>
            <a:r>
              <a:rPr lang="en-GB" dirty="0" smtClean="0">
                <a:solidFill>
                  <a:srgbClr val="FF0000"/>
                </a:solidFill>
              </a:rPr>
              <a:t>spread fixed costs </a:t>
            </a:r>
            <a:r>
              <a:rPr lang="en-GB" dirty="0" smtClean="0"/>
              <a:t>over a large volume. Fixed costs are the costs required to set up a production facility, develop a new product, and the like. </a:t>
            </a:r>
          </a:p>
          <a:p>
            <a:pPr algn="just">
              <a:lnSpc>
                <a:spcPct val="120000"/>
              </a:lnSpc>
            </a:pPr>
            <a:r>
              <a:rPr lang="en-GB" dirty="0" smtClean="0"/>
              <a:t>Second, a firm may not be able to attain an efficient scale of production unless it </a:t>
            </a:r>
            <a:r>
              <a:rPr lang="en-GB" dirty="0" smtClean="0">
                <a:solidFill>
                  <a:srgbClr val="FF0000"/>
                </a:solidFill>
              </a:rPr>
              <a:t>serves global markets</a:t>
            </a:r>
            <a:endParaRPr lang="en-US" b="1" dirty="0" smtClean="0">
              <a:solidFill>
                <a:srgbClr val="FF0000"/>
              </a:solidFill>
            </a:endParaRPr>
          </a:p>
        </p:txBody>
      </p:sp>
    </p:spTree>
    <p:extLst>
      <p:ext uri="{BB962C8B-B14F-4D97-AF65-F5344CB8AC3E}">
        <p14:creationId xmlns:p14="http://schemas.microsoft.com/office/powerpoint/2010/main" val="11366639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280</TotalTime>
  <Words>2664</Words>
  <Application>Microsoft Office PowerPoint</Application>
  <PresentationFormat>Widescreen</PresentationFormat>
  <Paragraphs>142</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Chap 13</vt:lpstr>
      <vt:lpstr>Strategy and the Firm</vt:lpstr>
      <vt:lpstr>Global Expansion, Profitability, and Profit Growth</vt:lpstr>
      <vt:lpstr>Global Expansion, Profitability, and Profit Growth</vt:lpstr>
      <vt:lpstr>Global Expansion, Profitability, and Profit Growth</vt:lpstr>
      <vt:lpstr>Global Expansion, Profitability, and Profit Growth</vt:lpstr>
      <vt:lpstr>Global Expansion, Profitability, and Profit Growth</vt:lpstr>
      <vt:lpstr>Global Expansion, Profitability, and Profit Growth</vt:lpstr>
      <vt:lpstr>Global Expansion, Profitability, and Profit Growth</vt:lpstr>
      <vt:lpstr>Global Expansion, Profitability, and Profit Growth</vt:lpstr>
      <vt:lpstr>Global Expansion, Profitability, and Profit Growth</vt:lpstr>
      <vt:lpstr>Global Expansion, Profitability, and Profit Growth</vt:lpstr>
      <vt:lpstr>Cost Pressures and Pressures for Local Responsiveness</vt:lpstr>
      <vt:lpstr>Cost Pressures and Pressures for Local Responsiveness</vt:lpstr>
      <vt:lpstr>Cost Pressures and Pressures for Local Responsiveness</vt:lpstr>
      <vt:lpstr>Cost Pressures and Pressures for Local Responsiveness</vt:lpstr>
      <vt:lpstr>Cost Pressures and Pressures for Local Responsiveness</vt:lpstr>
      <vt:lpstr>Cost Pressures and Pressures for Local Responsiveness</vt:lpstr>
      <vt:lpstr>Cost Pressures and Pressures for Local Responsiveness</vt:lpstr>
      <vt:lpstr>Choosing a Strategy</vt:lpstr>
      <vt:lpstr>Choosing a Strategy</vt:lpstr>
      <vt:lpstr>Choosing a Strategy</vt:lpstr>
      <vt:lpstr>Choosing a Strategy</vt:lpstr>
      <vt:lpstr>Choosing a Strategy</vt:lpstr>
      <vt:lpstr>Choosing a Strategy</vt:lpstr>
      <vt:lpstr>Choosing a Strategy</vt:lpstr>
      <vt:lpstr>Choosing a Strategy</vt:lpstr>
      <vt:lpstr>Choosing a Strategy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 13</dc:title>
  <dc:creator>DIU</dc:creator>
  <cp:lastModifiedBy>DIU</cp:lastModifiedBy>
  <cp:revision>52</cp:revision>
  <dcterms:created xsi:type="dcterms:W3CDTF">2024-10-03T04:49:33Z</dcterms:created>
  <dcterms:modified xsi:type="dcterms:W3CDTF">2024-11-17T06:23:50Z</dcterms:modified>
</cp:coreProperties>
</file>