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93C68B-6B1D-4CDE-AB97-D8209D22311A}"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18873-E15A-4E2A-BD71-EC093D91241A}" type="slidenum">
              <a:rPr lang="en-US" smtClean="0"/>
              <a:t>‹#›</a:t>
            </a:fld>
            <a:endParaRPr lang="en-US"/>
          </a:p>
        </p:txBody>
      </p:sp>
    </p:spTree>
    <p:extLst>
      <p:ext uri="{BB962C8B-B14F-4D97-AF65-F5344CB8AC3E}">
        <p14:creationId xmlns:p14="http://schemas.microsoft.com/office/powerpoint/2010/main" val="2369770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93C68B-6B1D-4CDE-AB97-D8209D22311A}"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18873-E15A-4E2A-BD71-EC093D91241A}" type="slidenum">
              <a:rPr lang="en-US" smtClean="0"/>
              <a:t>‹#›</a:t>
            </a:fld>
            <a:endParaRPr lang="en-US"/>
          </a:p>
        </p:txBody>
      </p:sp>
    </p:spTree>
    <p:extLst>
      <p:ext uri="{BB962C8B-B14F-4D97-AF65-F5344CB8AC3E}">
        <p14:creationId xmlns:p14="http://schemas.microsoft.com/office/powerpoint/2010/main" val="3515774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93C68B-6B1D-4CDE-AB97-D8209D22311A}"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18873-E15A-4E2A-BD71-EC093D91241A}" type="slidenum">
              <a:rPr lang="en-US" smtClean="0"/>
              <a:t>‹#›</a:t>
            </a:fld>
            <a:endParaRPr lang="en-US"/>
          </a:p>
        </p:txBody>
      </p:sp>
    </p:spTree>
    <p:extLst>
      <p:ext uri="{BB962C8B-B14F-4D97-AF65-F5344CB8AC3E}">
        <p14:creationId xmlns:p14="http://schemas.microsoft.com/office/powerpoint/2010/main" val="2667523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93C68B-6B1D-4CDE-AB97-D8209D22311A}"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18873-E15A-4E2A-BD71-EC093D91241A}" type="slidenum">
              <a:rPr lang="en-US" smtClean="0"/>
              <a:t>‹#›</a:t>
            </a:fld>
            <a:endParaRPr lang="en-US"/>
          </a:p>
        </p:txBody>
      </p:sp>
    </p:spTree>
    <p:extLst>
      <p:ext uri="{BB962C8B-B14F-4D97-AF65-F5344CB8AC3E}">
        <p14:creationId xmlns:p14="http://schemas.microsoft.com/office/powerpoint/2010/main" val="1510995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93C68B-6B1D-4CDE-AB97-D8209D22311A}" type="datetimeFigureOut">
              <a:rPr lang="en-US" smtClean="0"/>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18873-E15A-4E2A-BD71-EC093D91241A}" type="slidenum">
              <a:rPr lang="en-US" smtClean="0"/>
              <a:t>‹#›</a:t>
            </a:fld>
            <a:endParaRPr lang="en-US"/>
          </a:p>
        </p:txBody>
      </p:sp>
    </p:spTree>
    <p:extLst>
      <p:ext uri="{BB962C8B-B14F-4D97-AF65-F5344CB8AC3E}">
        <p14:creationId xmlns:p14="http://schemas.microsoft.com/office/powerpoint/2010/main" val="3604290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93C68B-6B1D-4CDE-AB97-D8209D22311A}" type="datetimeFigureOut">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18873-E15A-4E2A-BD71-EC093D91241A}" type="slidenum">
              <a:rPr lang="en-US" smtClean="0"/>
              <a:t>‹#›</a:t>
            </a:fld>
            <a:endParaRPr lang="en-US"/>
          </a:p>
        </p:txBody>
      </p:sp>
    </p:spTree>
    <p:extLst>
      <p:ext uri="{BB962C8B-B14F-4D97-AF65-F5344CB8AC3E}">
        <p14:creationId xmlns:p14="http://schemas.microsoft.com/office/powerpoint/2010/main" val="4004057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93C68B-6B1D-4CDE-AB97-D8209D22311A}" type="datetimeFigureOut">
              <a:rPr lang="en-US" smtClean="0"/>
              <a:t>10/7/2024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C18873-E15A-4E2A-BD71-EC093D91241A}" type="slidenum">
              <a:rPr lang="en-US" smtClean="0"/>
              <a:t>‹#›</a:t>
            </a:fld>
            <a:endParaRPr lang="en-US"/>
          </a:p>
        </p:txBody>
      </p:sp>
    </p:spTree>
    <p:extLst>
      <p:ext uri="{BB962C8B-B14F-4D97-AF65-F5344CB8AC3E}">
        <p14:creationId xmlns:p14="http://schemas.microsoft.com/office/powerpoint/2010/main" val="363515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93C68B-6B1D-4CDE-AB97-D8209D22311A}" type="datetimeFigureOut">
              <a:rPr lang="en-US" smtClean="0"/>
              <a:t>10/7/2024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C18873-E15A-4E2A-BD71-EC093D91241A}" type="slidenum">
              <a:rPr lang="en-US" smtClean="0"/>
              <a:t>‹#›</a:t>
            </a:fld>
            <a:endParaRPr lang="en-US"/>
          </a:p>
        </p:txBody>
      </p:sp>
    </p:spTree>
    <p:extLst>
      <p:ext uri="{BB962C8B-B14F-4D97-AF65-F5344CB8AC3E}">
        <p14:creationId xmlns:p14="http://schemas.microsoft.com/office/powerpoint/2010/main" val="2465847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93C68B-6B1D-4CDE-AB97-D8209D22311A}" type="datetimeFigureOut">
              <a:rPr lang="en-US" smtClean="0"/>
              <a:t>10/7/2024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C18873-E15A-4E2A-BD71-EC093D91241A}" type="slidenum">
              <a:rPr lang="en-US" smtClean="0"/>
              <a:t>‹#›</a:t>
            </a:fld>
            <a:endParaRPr lang="en-US"/>
          </a:p>
        </p:txBody>
      </p:sp>
    </p:spTree>
    <p:extLst>
      <p:ext uri="{BB962C8B-B14F-4D97-AF65-F5344CB8AC3E}">
        <p14:creationId xmlns:p14="http://schemas.microsoft.com/office/powerpoint/2010/main" val="706749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93C68B-6B1D-4CDE-AB97-D8209D22311A}" type="datetimeFigureOut">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18873-E15A-4E2A-BD71-EC093D91241A}" type="slidenum">
              <a:rPr lang="en-US" smtClean="0"/>
              <a:t>‹#›</a:t>
            </a:fld>
            <a:endParaRPr lang="en-US"/>
          </a:p>
        </p:txBody>
      </p:sp>
    </p:spTree>
    <p:extLst>
      <p:ext uri="{BB962C8B-B14F-4D97-AF65-F5344CB8AC3E}">
        <p14:creationId xmlns:p14="http://schemas.microsoft.com/office/powerpoint/2010/main" val="1036115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93C68B-6B1D-4CDE-AB97-D8209D22311A}" type="datetimeFigureOut">
              <a:rPr lang="en-US" smtClean="0"/>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18873-E15A-4E2A-BD71-EC093D91241A}" type="slidenum">
              <a:rPr lang="en-US" smtClean="0"/>
              <a:t>‹#›</a:t>
            </a:fld>
            <a:endParaRPr lang="en-US"/>
          </a:p>
        </p:txBody>
      </p:sp>
    </p:spTree>
    <p:extLst>
      <p:ext uri="{BB962C8B-B14F-4D97-AF65-F5344CB8AC3E}">
        <p14:creationId xmlns:p14="http://schemas.microsoft.com/office/powerpoint/2010/main" val="2945460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93C68B-6B1D-4CDE-AB97-D8209D22311A}" type="datetimeFigureOut">
              <a:rPr lang="en-US" smtClean="0"/>
              <a:t>10/7/2024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C18873-E15A-4E2A-BD71-EC093D91241A}" type="slidenum">
              <a:rPr lang="en-US" smtClean="0"/>
              <a:t>‹#›</a:t>
            </a:fld>
            <a:endParaRPr lang="en-US"/>
          </a:p>
        </p:txBody>
      </p:sp>
    </p:spTree>
    <p:extLst>
      <p:ext uri="{BB962C8B-B14F-4D97-AF65-F5344CB8AC3E}">
        <p14:creationId xmlns:p14="http://schemas.microsoft.com/office/powerpoint/2010/main" val="2189782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540" y="365125"/>
            <a:ext cx="3092355" cy="1325563"/>
          </a:xfrm>
          <a:solidFill>
            <a:schemeClr val="accent2">
              <a:lumMod val="60000"/>
              <a:lumOff val="40000"/>
            </a:schemeClr>
          </a:solidFill>
        </p:spPr>
        <p:txBody>
          <a:bodyPr>
            <a:normAutofit/>
          </a:bodyPr>
          <a:lstStyle/>
          <a:p>
            <a:pPr algn="ctr"/>
            <a:r>
              <a:rPr lang="en-GB" sz="4800" b="1" dirty="0" smtClean="0"/>
              <a:t>Chap 17</a:t>
            </a:r>
            <a:endParaRPr lang="en-US" sz="4800" b="1" dirty="0"/>
          </a:p>
        </p:txBody>
      </p:sp>
      <p:sp>
        <p:nvSpPr>
          <p:cNvPr id="3" name="Content Placeholder 2"/>
          <p:cNvSpPr>
            <a:spLocks noGrp="1"/>
          </p:cNvSpPr>
          <p:nvPr>
            <p:ph idx="1"/>
          </p:nvPr>
        </p:nvSpPr>
        <p:spPr>
          <a:xfrm>
            <a:off x="3908946" y="1690688"/>
            <a:ext cx="5835555" cy="2471879"/>
          </a:xfrm>
          <a:solidFill>
            <a:srgbClr val="92D050"/>
          </a:solidFill>
        </p:spPr>
        <p:txBody>
          <a:bodyPr>
            <a:normAutofit/>
          </a:bodyPr>
          <a:lstStyle/>
          <a:p>
            <a:pPr marL="0" indent="0" algn="ctr">
              <a:buNone/>
            </a:pPr>
            <a:r>
              <a:rPr lang="en-GB" sz="4000" b="1" dirty="0" smtClean="0"/>
              <a:t>Global Production and Supply Chain Management</a:t>
            </a:r>
            <a:endParaRPr lang="en-US" sz="4000" b="1" dirty="0"/>
          </a:p>
        </p:txBody>
      </p:sp>
    </p:spTree>
    <p:extLst>
      <p:ext uri="{BB962C8B-B14F-4D97-AF65-F5344CB8AC3E}">
        <p14:creationId xmlns:p14="http://schemas.microsoft.com/office/powerpoint/2010/main" val="1687067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60000"/>
              <a:lumOff val="40000"/>
            </a:schemeClr>
          </a:solidFill>
        </p:spPr>
        <p:txBody>
          <a:bodyPr>
            <a:normAutofit/>
          </a:bodyPr>
          <a:lstStyle/>
          <a:p>
            <a:r>
              <a:rPr lang="en-US" sz="4000" b="1" dirty="0" smtClean="0"/>
              <a:t>Where to Produce</a:t>
            </a:r>
            <a:endParaRPr lang="en-US" sz="4000" b="1" dirty="0"/>
          </a:p>
        </p:txBody>
      </p:sp>
      <p:sp>
        <p:nvSpPr>
          <p:cNvPr id="3" name="Content Placeholder 2"/>
          <p:cNvSpPr>
            <a:spLocks noGrp="1"/>
          </p:cNvSpPr>
          <p:nvPr>
            <p:ph idx="1"/>
          </p:nvPr>
        </p:nvSpPr>
        <p:spPr/>
        <p:txBody>
          <a:bodyPr/>
          <a:lstStyle/>
          <a:p>
            <a:pPr marL="0" indent="0" algn="just">
              <a:buNone/>
            </a:pPr>
            <a:r>
              <a:rPr lang="en-GB" dirty="0" smtClean="0"/>
              <a:t>An essential decision facing an international firm is where to locate its production activities to best minimize costs and improve product quality. For the firm contemplating international production, a number of factors must be considered. </a:t>
            </a:r>
          </a:p>
          <a:p>
            <a:pPr marL="0" indent="0" algn="just">
              <a:buNone/>
            </a:pPr>
            <a:r>
              <a:rPr lang="en-GB" dirty="0" smtClean="0"/>
              <a:t>These factors can be grouped under three broad headings: </a:t>
            </a:r>
          </a:p>
          <a:p>
            <a:pPr algn="just"/>
            <a:r>
              <a:rPr lang="en-GB" dirty="0" smtClean="0"/>
              <a:t>country factors,</a:t>
            </a:r>
          </a:p>
          <a:p>
            <a:pPr algn="just"/>
            <a:r>
              <a:rPr lang="en-GB" dirty="0" smtClean="0"/>
              <a:t> technological factors, </a:t>
            </a:r>
          </a:p>
          <a:p>
            <a:pPr algn="just"/>
            <a:r>
              <a:rPr lang="en-GB" dirty="0" smtClean="0"/>
              <a:t>and production factors.9</a:t>
            </a:r>
          </a:p>
        </p:txBody>
      </p:sp>
    </p:spTree>
    <p:extLst>
      <p:ext uri="{BB962C8B-B14F-4D97-AF65-F5344CB8AC3E}">
        <p14:creationId xmlns:p14="http://schemas.microsoft.com/office/powerpoint/2010/main" val="2741985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60000"/>
              <a:lumOff val="40000"/>
            </a:schemeClr>
          </a:solidFill>
        </p:spPr>
        <p:txBody>
          <a:bodyPr>
            <a:normAutofit/>
          </a:bodyPr>
          <a:lstStyle/>
          <a:p>
            <a:r>
              <a:rPr lang="en-US" sz="4000" b="1" dirty="0" smtClean="0"/>
              <a:t>Where to Produce</a:t>
            </a:r>
            <a:endParaRPr lang="en-US" sz="4000" b="1" dirty="0"/>
          </a:p>
        </p:txBody>
      </p:sp>
      <p:sp>
        <p:nvSpPr>
          <p:cNvPr id="3" name="Content Placeholder 2"/>
          <p:cNvSpPr>
            <a:spLocks noGrp="1"/>
          </p:cNvSpPr>
          <p:nvPr>
            <p:ph idx="1"/>
          </p:nvPr>
        </p:nvSpPr>
        <p:spPr/>
        <p:txBody>
          <a:bodyPr/>
          <a:lstStyle/>
          <a:p>
            <a:pPr marL="514350" indent="-514350" algn="just">
              <a:buAutoNum type="arabicPeriod"/>
            </a:pPr>
            <a:r>
              <a:rPr lang="en-US" b="1" dirty="0" smtClean="0">
                <a:solidFill>
                  <a:srgbClr val="FF0000"/>
                </a:solidFill>
              </a:rPr>
              <a:t>COUNTRY FACTORS:</a:t>
            </a:r>
          </a:p>
          <a:p>
            <a:pPr marL="0" indent="0" algn="just">
              <a:buNone/>
            </a:pPr>
            <a:r>
              <a:rPr lang="en-GB" dirty="0" smtClean="0"/>
              <a:t>Other things being equal, a firm should locate its various manufacturing activities where the economic, political, and cultural conditions— including relative factor costs—are conducive to the performance of those activities</a:t>
            </a:r>
          </a:p>
          <a:p>
            <a:pPr marL="0" indent="0" algn="just">
              <a:buNone/>
            </a:pPr>
            <a:r>
              <a:rPr lang="en-GB" dirty="0" smtClean="0"/>
              <a:t> (for an example, see the accompanying Management Focus, which looks at the IKEA production in China).</a:t>
            </a:r>
          </a:p>
        </p:txBody>
      </p:sp>
    </p:spTree>
    <p:extLst>
      <p:ext uri="{BB962C8B-B14F-4D97-AF65-F5344CB8AC3E}">
        <p14:creationId xmlns:p14="http://schemas.microsoft.com/office/powerpoint/2010/main" val="4103600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40594"/>
          </a:xfrm>
          <a:solidFill>
            <a:schemeClr val="accent6">
              <a:lumMod val="60000"/>
              <a:lumOff val="40000"/>
            </a:schemeClr>
          </a:solidFill>
        </p:spPr>
        <p:txBody>
          <a:bodyPr>
            <a:normAutofit/>
          </a:bodyPr>
          <a:lstStyle/>
          <a:p>
            <a:r>
              <a:rPr lang="en-US" sz="4000" b="1" dirty="0" smtClean="0"/>
              <a:t>Where to Produce</a:t>
            </a:r>
            <a:endParaRPr lang="en-US" sz="4000" b="1" dirty="0"/>
          </a:p>
        </p:txBody>
      </p:sp>
      <p:sp>
        <p:nvSpPr>
          <p:cNvPr id="3" name="Content Placeholder 2"/>
          <p:cNvSpPr>
            <a:spLocks noGrp="1"/>
          </p:cNvSpPr>
          <p:nvPr>
            <p:ph idx="1"/>
          </p:nvPr>
        </p:nvSpPr>
        <p:spPr>
          <a:xfrm>
            <a:off x="838200" y="1569493"/>
            <a:ext cx="10515600" cy="4607470"/>
          </a:xfrm>
        </p:spPr>
        <p:txBody>
          <a:bodyPr>
            <a:normAutofit fontScale="92500" lnSpcReduction="10000"/>
          </a:bodyPr>
          <a:lstStyle/>
          <a:p>
            <a:pPr marL="0" indent="0" algn="just">
              <a:buNone/>
            </a:pPr>
            <a:r>
              <a:rPr lang="en-GB" b="1" dirty="0" smtClean="0">
                <a:solidFill>
                  <a:srgbClr val="FF0000"/>
                </a:solidFill>
              </a:rPr>
              <a:t>2. TECHNOLOGICAL FACTORS:</a:t>
            </a:r>
          </a:p>
          <a:p>
            <a:pPr algn="just"/>
            <a:r>
              <a:rPr lang="en-GB" dirty="0" smtClean="0"/>
              <a:t> The type of technology a firm uses to perform specific manufacturing activities can be pivotal in location decisions. </a:t>
            </a:r>
          </a:p>
          <a:p>
            <a:pPr algn="just"/>
            <a:r>
              <a:rPr lang="en-GB" dirty="0" smtClean="0"/>
              <a:t>For example, because of technological constraints, in some cases it is necessary to perform certain manufacturing activities in only one location and serve the world market from there.</a:t>
            </a:r>
          </a:p>
          <a:p>
            <a:pPr algn="just"/>
            <a:r>
              <a:rPr lang="en-GB" dirty="0" smtClean="0"/>
              <a:t> In other cases, the technology may make it feasible to perform an activity in multiple locations. </a:t>
            </a:r>
          </a:p>
          <a:p>
            <a:pPr algn="just"/>
            <a:r>
              <a:rPr lang="en-GB" dirty="0" smtClean="0"/>
              <a:t>Three characteristics of a manufacturing technology are of interest here: </a:t>
            </a:r>
          </a:p>
          <a:p>
            <a:pPr lvl="2" algn="just"/>
            <a:r>
              <a:rPr lang="en-GB" dirty="0" smtClean="0"/>
              <a:t>the level of fixed costs, </a:t>
            </a:r>
          </a:p>
          <a:p>
            <a:pPr lvl="2" algn="just"/>
            <a:r>
              <a:rPr lang="en-GB" dirty="0" smtClean="0"/>
              <a:t>the minimum efficient scale, </a:t>
            </a:r>
          </a:p>
          <a:p>
            <a:pPr lvl="2" algn="just"/>
            <a:r>
              <a:rPr lang="en-GB" dirty="0" smtClean="0"/>
              <a:t>and the flexibility of the technology</a:t>
            </a:r>
          </a:p>
        </p:txBody>
      </p:sp>
    </p:spTree>
    <p:extLst>
      <p:ext uri="{BB962C8B-B14F-4D97-AF65-F5344CB8AC3E}">
        <p14:creationId xmlns:p14="http://schemas.microsoft.com/office/powerpoint/2010/main" val="3146954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60000"/>
              <a:lumOff val="40000"/>
            </a:schemeClr>
          </a:solidFill>
        </p:spPr>
        <p:txBody>
          <a:bodyPr>
            <a:normAutofit/>
          </a:bodyPr>
          <a:lstStyle/>
          <a:p>
            <a:r>
              <a:rPr lang="en-US" sz="4000" b="1" dirty="0" smtClean="0"/>
              <a:t>Where to Produce</a:t>
            </a:r>
            <a:endParaRPr lang="en-US" sz="4000" b="1" dirty="0"/>
          </a:p>
        </p:txBody>
      </p:sp>
      <p:sp>
        <p:nvSpPr>
          <p:cNvPr id="3" name="Content Placeholder 2"/>
          <p:cNvSpPr>
            <a:spLocks noGrp="1"/>
          </p:cNvSpPr>
          <p:nvPr>
            <p:ph idx="1"/>
          </p:nvPr>
        </p:nvSpPr>
        <p:spPr>
          <a:xfrm>
            <a:off x="456063" y="1975750"/>
            <a:ext cx="10515600" cy="4351338"/>
          </a:xfrm>
        </p:spPr>
        <p:txBody>
          <a:bodyPr>
            <a:normAutofit/>
          </a:bodyPr>
          <a:lstStyle/>
          <a:p>
            <a:pPr marL="0" indent="0" algn="just">
              <a:buNone/>
            </a:pPr>
            <a:r>
              <a:rPr lang="en-GB" b="1" dirty="0" smtClean="0">
                <a:solidFill>
                  <a:srgbClr val="FF0000"/>
                </a:solidFill>
              </a:rPr>
              <a:t>Fixed Costs: </a:t>
            </a:r>
          </a:p>
          <a:p>
            <a:pPr algn="just"/>
            <a:r>
              <a:rPr lang="en-GB" dirty="0" smtClean="0"/>
              <a:t>in some cases the fixed costs of setting up a production plant are so high that a firm must serve the world market from a single location or from very few locations.</a:t>
            </a:r>
          </a:p>
          <a:p>
            <a:pPr marL="0" indent="0" algn="just">
              <a:buNone/>
            </a:pPr>
            <a:r>
              <a:rPr lang="en-US" b="1" dirty="0" smtClean="0">
                <a:solidFill>
                  <a:srgbClr val="FF0000"/>
                </a:solidFill>
              </a:rPr>
              <a:t>Minimum Efficient Scale:</a:t>
            </a:r>
          </a:p>
          <a:p>
            <a:pPr algn="just"/>
            <a:r>
              <a:rPr lang="en-GB" dirty="0" smtClean="0"/>
              <a:t>The level of output at which most plant-level scale economies are exhausted is referred to as the minimum efficient scale of output. This is the scale of output a plant must operate to realize all major plant-level scale economies</a:t>
            </a:r>
          </a:p>
        </p:txBody>
      </p:sp>
    </p:spTree>
    <p:extLst>
      <p:ext uri="{BB962C8B-B14F-4D97-AF65-F5344CB8AC3E}">
        <p14:creationId xmlns:p14="http://schemas.microsoft.com/office/powerpoint/2010/main" val="3152264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60000"/>
              <a:lumOff val="40000"/>
            </a:schemeClr>
          </a:solidFill>
        </p:spPr>
        <p:txBody>
          <a:bodyPr>
            <a:normAutofit/>
          </a:bodyPr>
          <a:lstStyle/>
          <a:p>
            <a:r>
              <a:rPr lang="en-GB" sz="4000" b="1" dirty="0" smtClean="0"/>
              <a:t>Flexible Manufacturing and Mass Customization</a:t>
            </a:r>
            <a:endParaRPr lang="en-US" sz="4000" b="1" dirty="0"/>
          </a:p>
        </p:txBody>
      </p:sp>
      <p:sp>
        <p:nvSpPr>
          <p:cNvPr id="3" name="Content Placeholder 2"/>
          <p:cNvSpPr>
            <a:spLocks noGrp="1"/>
          </p:cNvSpPr>
          <p:nvPr>
            <p:ph idx="1"/>
          </p:nvPr>
        </p:nvSpPr>
        <p:spPr>
          <a:xfrm>
            <a:off x="838200" y="1866568"/>
            <a:ext cx="10515600" cy="4351338"/>
          </a:xfrm>
        </p:spPr>
        <p:txBody>
          <a:bodyPr>
            <a:normAutofit fontScale="92500"/>
          </a:bodyPr>
          <a:lstStyle/>
          <a:p>
            <a:pPr marL="0" indent="0" algn="just">
              <a:buNone/>
            </a:pPr>
            <a:r>
              <a:rPr lang="en-GB" dirty="0" smtClean="0"/>
              <a:t>The term </a:t>
            </a:r>
            <a:r>
              <a:rPr lang="en-GB" b="1" dirty="0" smtClean="0">
                <a:solidFill>
                  <a:srgbClr val="FF0000"/>
                </a:solidFill>
              </a:rPr>
              <a:t>flexible manufacturing technology—or </a:t>
            </a:r>
            <a:r>
              <a:rPr lang="en-GB" dirty="0" smtClean="0"/>
              <a:t>lean production, as it is often called—covers a range of manufacturing technologies designed to </a:t>
            </a:r>
          </a:p>
          <a:p>
            <a:pPr marL="514350" indent="-514350" algn="just">
              <a:buAutoNum type="arabicParenBoth"/>
            </a:pPr>
            <a:r>
              <a:rPr lang="en-GB" dirty="0" smtClean="0"/>
              <a:t>reduce setup times for complex equipment, </a:t>
            </a:r>
          </a:p>
          <a:p>
            <a:pPr marL="514350" indent="-514350" algn="just">
              <a:buAutoNum type="arabicParenBoth"/>
            </a:pPr>
            <a:r>
              <a:rPr lang="en-GB" dirty="0" smtClean="0"/>
              <a:t>increase the utilization of individual machines through better scheduling, </a:t>
            </a:r>
          </a:p>
          <a:p>
            <a:pPr marL="514350" indent="-514350" algn="just">
              <a:buAutoNum type="arabicParenBoth"/>
            </a:pPr>
            <a:r>
              <a:rPr lang="en-GB" dirty="0" smtClean="0"/>
              <a:t>and improve quality control at all stages of the manufacturing process. </a:t>
            </a:r>
          </a:p>
          <a:p>
            <a:pPr marL="0" indent="0" algn="just">
              <a:buNone/>
            </a:pPr>
            <a:r>
              <a:rPr lang="en-GB" dirty="0" smtClean="0"/>
              <a:t>Flexible manufacturing technologies allow the company to produce a wide variety of end products at a unit cost that at one time could be achieved only through the mass production of a standardized output. </a:t>
            </a:r>
          </a:p>
        </p:txBody>
      </p:sp>
    </p:spTree>
    <p:extLst>
      <p:ext uri="{BB962C8B-B14F-4D97-AF65-F5344CB8AC3E}">
        <p14:creationId xmlns:p14="http://schemas.microsoft.com/office/powerpoint/2010/main" val="3419707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540" y="460659"/>
            <a:ext cx="10515600" cy="1325563"/>
          </a:xfrm>
          <a:solidFill>
            <a:schemeClr val="accent2">
              <a:lumMod val="60000"/>
              <a:lumOff val="40000"/>
            </a:schemeClr>
          </a:solidFill>
        </p:spPr>
        <p:txBody>
          <a:bodyPr>
            <a:normAutofit/>
          </a:bodyPr>
          <a:lstStyle/>
          <a:p>
            <a:r>
              <a:rPr lang="en-GB" sz="4000" b="1" dirty="0" smtClean="0"/>
              <a:t>Flexible Manufacturing and Mass Customization</a:t>
            </a:r>
            <a:endParaRPr lang="en-US" sz="4000" b="1" dirty="0"/>
          </a:p>
        </p:txBody>
      </p:sp>
      <p:sp>
        <p:nvSpPr>
          <p:cNvPr id="3" name="Content Placeholder 2"/>
          <p:cNvSpPr>
            <a:spLocks noGrp="1"/>
          </p:cNvSpPr>
          <p:nvPr>
            <p:ph idx="1"/>
          </p:nvPr>
        </p:nvSpPr>
        <p:spPr>
          <a:xfrm>
            <a:off x="456063" y="1975750"/>
            <a:ext cx="10515600" cy="4351338"/>
          </a:xfrm>
        </p:spPr>
        <p:txBody>
          <a:bodyPr>
            <a:normAutofit lnSpcReduction="10000"/>
          </a:bodyPr>
          <a:lstStyle/>
          <a:p>
            <a:pPr marL="0" indent="0" algn="just">
              <a:buNone/>
            </a:pPr>
            <a:r>
              <a:rPr lang="en-GB" dirty="0" smtClean="0"/>
              <a:t>The term </a:t>
            </a:r>
            <a:r>
              <a:rPr lang="en-GB" b="1" dirty="0" smtClean="0">
                <a:solidFill>
                  <a:srgbClr val="FF0000"/>
                </a:solidFill>
              </a:rPr>
              <a:t>mass customization </a:t>
            </a:r>
            <a:r>
              <a:rPr lang="en-GB" dirty="0" smtClean="0"/>
              <a:t>has been coined to describe the ability of companies to use flexible manufacturing technology to reconcile two goals that were once thought to be incompatible:</a:t>
            </a:r>
          </a:p>
          <a:p>
            <a:pPr algn="just"/>
            <a:r>
              <a:rPr lang="en-GB" dirty="0" smtClean="0"/>
              <a:t> low cost </a:t>
            </a:r>
          </a:p>
          <a:p>
            <a:pPr algn="just"/>
            <a:r>
              <a:rPr lang="en-GB" dirty="0" smtClean="0"/>
              <a:t>and product customization.</a:t>
            </a:r>
          </a:p>
          <a:p>
            <a:pPr marL="0" indent="0" algn="just">
              <a:buNone/>
            </a:pPr>
            <a:r>
              <a:rPr lang="en-GB" dirty="0" smtClean="0"/>
              <a:t> Flexible manufacturing technologies vary in their sophistication and complexity</a:t>
            </a:r>
          </a:p>
          <a:p>
            <a:pPr marL="0" indent="0" algn="just">
              <a:buNone/>
            </a:pPr>
            <a:r>
              <a:rPr lang="en-GB" dirty="0" smtClean="0"/>
              <a:t>One of the most famous examples of a flexible manufacturing technology, Toyota’s production system, has been credited with making Toyota the most efficient auto company in the world.</a:t>
            </a:r>
          </a:p>
        </p:txBody>
      </p:sp>
    </p:spTree>
    <p:extLst>
      <p:ext uri="{BB962C8B-B14F-4D97-AF65-F5344CB8AC3E}">
        <p14:creationId xmlns:p14="http://schemas.microsoft.com/office/powerpoint/2010/main" val="3628332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540" y="1948454"/>
            <a:ext cx="10515600" cy="4351338"/>
          </a:xfrm>
        </p:spPr>
        <p:txBody>
          <a:bodyPr>
            <a:normAutofit fontScale="92500"/>
          </a:bodyPr>
          <a:lstStyle/>
          <a:p>
            <a:pPr marL="0" indent="0" algn="just">
              <a:buNone/>
            </a:pPr>
            <a:r>
              <a:rPr lang="en-GB" b="1" dirty="0" smtClean="0">
                <a:solidFill>
                  <a:srgbClr val="FF0000"/>
                </a:solidFill>
              </a:rPr>
              <a:t>Flexible machine cells </a:t>
            </a:r>
            <a:r>
              <a:rPr lang="en-GB" dirty="0" smtClean="0"/>
              <a:t>are another common flexible manufacturing technology. </a:t>
            </a:r>
          </a:p>
          <a:p>
            <a:pPr marL="0" indent="0" algn="just">
              <a:buNone/>
            </a:pPr>
            <a:r>
              <a:rPr lang="en-GB" dirty="0" smtClean="0"/>
              <a:t>A flexible machine cell is a grouping of various types of machinery, a common materials handler, and a centralized cell controller (computer).</a:t>
            </a:r>
          </a:p>
          <a:p>
            <a:pPr marL="0" indent="0" algn="just">
              <a:buNone/>
            </a:pPr>
            <a:r>
              <a:rPr lang="en-GB" dirty="0" smtClean="0"/>
              <a:t> Each cell normally contains four to six machines capable of performing a variety of operations. </a:t>
            </a:r>
          </a:p>
          <a:p>
            <a:pPr marL="0" indent="0" algn="just">
              <a:buNone/>
            </a:pPr>
            <a:r>
              <a:rPr lang="en-GB" dirty="0" smtClean="0"/>
              <a:t>The typical cell is dedicated to the production of a family of parts or products. </a:t>
            </a:r>
          </a:p>
          <a:p>
            <a:pPr marL="0" indent="0" algn="just">
              <a:buNone/>
            </a:pPr>
            <a:r>
              <a:rPr lang="en-GB" dirty="0" smtClean="0"/>
              <a:t>The settings on machines are computer controlled, which allows each cell to switch quickly between the production of different parts or product</a:t>
            </a:r>
          </a:p>
        </p:txBody>
      </p:sp>
      <p:sp>
        <p:nvSpPr>
          <p:cNvPr id="5" name="Title 1"/>
          <p:cNvSpPr txBox="1">
            <a:spLocks/>
          </p:cNvSpPr>
          <p:nvPr/>
        </p:nvSpPr>
        <p:spPr>
          <a:xfrm>
            <a:off x="729017" y="622891"/>
            <a:ext cx="10515600" cy="1325563"/>
          </a:xfrm>
          <a:prstGeom prst="rect">
            <a:avLst/>
          </a:prstGeom>
          <a:solidFill>
            <a:schemeClr val="accent2">
              <a:lumMod val="60000"/>
              <a:lumOff val="4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smtClean="0"/>
              <a:t>Flexible Manufacturing and Mass Customization</a:t>
            </a:r>
            <a:endParaRPr lang="en-US" sz="4000" b="1" dirty="0"/>
          </a:p>
        </p:txBody>
      </p:sp>
    </p:spTree>
    <p:extLst>
      <p:ext uri="{BB962C8B-B14F-4D97-AF65-F5344CB8AC3E}">
        <p14:creationId xmlns:p14="http://schemas.microsoft.com/office/powerpoint/2010/main" val="1343163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lstStyle/>
          <a:p>
            <a:pPr marL="0" indent="0" algn="just">
              <a:buNone/>
            </a:pPr>
            <a:r>
              <a:rPr lang="en-GB" dirty="0" smtClean="0"/>
              <a:t>Several production factors feature prominently into the reasons why production facilities are located and used in a certain way worldwide. They include</a:t>
            </a:r>
          </a:p>
          <a:p>
            <a:pPr marL="0" indent="0" algn="just">
              <a:buNone/>
            </a:pPr>
            <a:r>
              <a:rPr lang="en-GB" dirty="0" smtClean="0"/>
              <a:t> (1) product features, </a:t>
            </a:r>
          </a:p>
          <a:p>
            <a:pPr marL="0" indent="0" algn="just">
              <a:buNone/>
            </a:pPr>
            <a:r>
              <a:rPr lang="en-GB" dirty="0" smtClean="0"/>
              <a:t>(2) locating production facilities, </a:t>
            </a:r>
          </a:p>
          <a:p>
            <a:pPr marL="0" indent="0" algn="just">
              <a:buNone/>
            </a:pPr>
            <a:r>
              <a:rPr lang="en-GB" dirty="0" smtClean="0"/>
              <a:t>and (3) strategic roles for production facilities</a:t>
            </a:r>
          </a:p>
        </p:txBody>
      </p:sp>
      <p:sp>
        <p:nvSpPr>
          <p:cNvPr id="5" name="Title 1"/>
          <p:cNvSpPr txBox="1">
            <a:spLocks/>
          </p:cNvSpPr>
          <p:nvPr/>
        </p:nvSpPr>
        <p:spPr>
          <a:xfrm>
            <a:off x="592540" y="460659"/>
            <a:ext cx="10515600" cy="1325563"/>
          </a:xfrm>
          <a:prstGeom prst="rect">
            <a:avLst/>
          </a:prstGeom>
          <a:solidFill>
            <a:schemeClr val="accent1">
              <a:lumMod val="60000"/>
              <a:lumOff val="4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smtClean="0"/>
              <a:t>PRODUCTION FACTORS</a:t>
            </a:r>
            <a:endParaRPr lang="en-US" sz="4000" b="1" dirty="0"/>
          </a:p>
        </p:txBody>
      </p:sp>
    </p:spTree>
    <p:extLst>
      <p:ext uri="{BB962C8B-B14F-4D97-AF65-F5344CB8AC3E}">
        <p14:creationId xmlns:p14="http://schemas.microsoft.com/office/powerpoint/2010/main" val="421309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540" y="2003046"/>
            <a:ext cx="10515600" cy="4351338"/>
          </a:xfrm>
        </p:spPr>
        <p:txBody>
          <a:bodyPr>
            <a:normAutofit fontScale="92500" lnSpcReduction="10000"/>
          </a:bodyPr>
          <a:lstStyle/>
          <a:p>
            <a:pPr marL="0" indent="0" algn="just">
              <a:buNone/>
            </a:pPr>
            <a:r>
              <a:rPr lang="en-GB" b="1" u="sng" dirty="0" smtClean="0">
                <a:solidFill>
                  <a:srgbClr val="FF0000"/>
                </a:solidFill>
              </a:rPr>
              <a:t>Product Features:</a:t>
            </a:r>
          </a:p>
          <a:p>
            <a:pPr marL="0" indent="0" algn="just">
              <a:buNone/>
            </a:pPr>
            <a:r>
              <a:rPr lang="en-GB" dirty="0" smtClean="0"/>
              <a:t>Two product features affect location decisions.</a:t>
            </a:r>
          </a:p>
          <a:p>
            <a:pPr algn="just"/>
            <a:r>
              <a:rPr lang="en-GB" dirty="0" smtClean="0"/>
              <a:t> The </a:t>
            </a:r>
            <a:r>
              <a:rPr lang="en-GB" dirty="0" smtClean="0">
                <a:solidFill>
                  <a:srgbClr val="FF0000"/>
                </a:solidFill>
              </a:rPr>
              <a:t>first</a:t>
            </a:r>
            <a:r>
              <a:rPr lang="en-GB" dirty="0" smtClean="0"/>
              <a:t> is the product’s value-to-weight ratio because of its influence on transportation costs. Many electronic components and pharmaceuticals have high value-to-weight ratios; they are expensive, and they do not weigh very much</a:t>
            </a:r>
          </a:p>
          <a:p>
            <a:pPr algn="just"/>
            <a:r>
              <a:rPr lang="en-GB" dirty="0" smtClean="0"/>
              <a:t>The </a:t>
            </a:r>
            <a:r>
              <a:rPr lang="en-GB" dirty="0" smtClean="0">
                <a:solidFill>
                  <a:srgbClr val="FF0000"/>
                </a:solidFill>
              </a:rPr>
              <a:t>other</a:t>
            </a:r>
            <a:r>
              <a:rPr lang="en-GB" dirty="0" smtClean="0"/>
              <a:t> product feature that can influence location decisions is whether the product serves universal needs, needs that are the same all over the world. </a:t>
            </a:r>
          </a:p>
          <a:p>
            <a:pPr lvl="1" algn="just"/>
            <a:r>
              <a:rPr lang="en-GB" dirty="0" smtClean="0"/>
              <a:t>Examples include many industrial products (e.g., industrial electronics, steel, bulk chemicals) and modern consumer products (e.g., Apple’s iPhone or iPad, Amazon’s Kindle, Lenovo’s ThinkPad, Sony’s Cyber-shot camera, Microsoft’s Xbox).</a:t>
            </a:r>
          </a:p>
        </p:txBody>
      </p:sp>
      <p:sp>
        <p:nvSpPr>
          <p:cNvPr id="4" name="Title 1"/>
          <p:cNvSpPr txBox="1">
            <a:spLocks/>
          </p:cNvSpPr>
          <p:nvPr/>
        </p:nvSpPr>
        <p:spPr>
          <a:xfrm>
            <a:off x="592540" y="460659"/>
            <a:ext cx="10515600" cy="1325563"/>
          </a:xfrm>
          <a:prstGeom prst="rect">
            <a:avLst/>
          </a:prstGeom>
          <a:solidFill>
            <a:schemeClr val="accent1">
              <a:lumMod val="60000"/>
              <a:lumOff val="4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smtClean="0"/>
              <a:t>PRODUCTION FACTORS</a:t>
            </a:r>
            <a:endParaRPr lang="en-US" sz="4000" b="1" dirty="0"/>
          </a:p>
        </p:txBody>
      </p:sp>
    </p:spTree>
    <p:extLst>
      <p:ext uri="{BB962C8B-B14F-4D97-AF65-F5344CB8AC3E}">
        <p14:creationId xmlns:p14="http://schemas.microsoft.com/office/powerpoint/2010/main" val="3397181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lstStyle/>
          <a:p>
            <a:pPr marL="0" indent="0" algn="just">
              <a:buNone/>
            </a:pPr>
            <a:r>
              <a:rPr lang="en-US" b="1" u="sng" dirty="0" smtClean="0">
                <a:solidFill>
                  <a:srgbClr val="FF0000"/>
                </a:solidFill>
              </a:rPr>
              <a:t>Locating Production Facilities:</a:t>
            </a:r>
          </a:p>
          <a:p>
            <a:pPr marL="0" indent="0" algn="just">
              <a:buNone/>
            </a:pPr>
            <a:r>
              <a:rPr lang="en-GB" dirty="0" smtClean="0"/>
              <a:t>There are two basic strategies for locating production facilities:</a:t>
            </a:r>
          </a:p>
          <a:p>
            <a:pPr marL="0" indent="0" algn="just">
              <a:buNone/>
            </a:pPr>
            <a:r>
              <a:rPr lang="en-GB" dirty="0" smtClean="0"/>
              <a:t> (1) concentrating them in a centralized location and serving the world market from there </a:t>
            </a:r>
          </a:p>
          <a:p>
            <a:pPr marL="0" indent="0" algn="just">
              <a:buNone/>
            </a:pPr>
            <a:r>
              <a:rPr lang="en-GB" dirty="0" smtClean="0"/>
              <a:t>or (2) decentralizing them in various regional or national locations that are close to major markets. </a:t>
            </a:r>
          </a:p>
          <a:p>
            <a:pPr marL="0" indent="0" algn="just">
              <a:buNone/>
            </a:pPr>
            <a:r>
              <a:rPr lang="en-GB" dirty="0" smtClean="0"/>
              <a:t>The appropriate strategic choice is determined by the various country-specific, technological, and product factors</a:t>
            </a:r>
            <a:endParaRPr lang="en-GB" b="1" u="sng" dirty="0" smtClean="0">
              <a:solidFill>
                <a:srgbClr val="FF0000"/>
              </a:solidFill>
            </a:endParaRPr>
          </a:p>
        </p:txBody>
      </p:sp>
      <p:sp>
        <p:nvSpPr>
          <p:cNvPr id="5" name="Title 1"/>
          <p:cNvSpPr txBox="1">
            <a:spLocks/>
          </p:cNvSpPr>
          <p:nvPr/>
        </p:nvSpPr>
        <p:spPr>
          <a:xfrm>
            <a:off x="592540" y="460659"/>
            <a:ext cx="10515600" cy="1325563"/>
          </a:xfrm>
          <a:prstGeom prst="rect">
            <a:avLst/>
          </a:prstGeom>
          <a:solidFill>
            <a:schemeClr val="accent1">
              <a:lumMod val="60000"/>
              <a:lumOff val="4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smtClean="0"/>
              <a:t>PRODUCTION FACTORS</a:t>
            </a:r>
            <a:endParaRPr lang="en-US" sz="4000" b="1" dirty="0"/>
          </a:p>
        </p:txBody>
      </p:sp>
    </p:spTree>
    <p:extLst>
      <p:ext uri="{BB962C8B-B14F-4D97-AF65-F5344CB8AC3E}">
        <p14:creationId xmlns:p14="http://schemas.microsoft.com/office/powerpoint/2010/main" val="3546646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lstStyle/>
          <a:p>
            <a:r>
              <a:rPr lang="en-GB" b="1" dirty="0" smtClean="0"/>
              <a:t>Introduction</a:t>
            </a:r>
            <a:endParaRPr lang="en-US" b="1" dirty="0"/>
          </a:p>
        </p:txBody>
      </p:sp>
      <p:sp>
        <p:nvSpPr>
          <p:cNvPr id="3" name="Content Placeholder 2"/>
          <p:cNvSpPr>
            <a:spLocks noGrp="1"/>
          </p:cNvSpPr>
          <p:nvPr>
            <p:ph idx="1"/>
          </p:nvPr>
        </p:nvSpPr>
        <p:spPr/>
        <p:txBody>
          <a:bodyPr>
            <a:normAutofit/>
          </a:bodyPr>
          <a:lstStyle/>
          <a:p>
            <a:pPr marL="0" indent="0" algn="just">
              <a:buNone/>
            </a:pPr>
            <a:r>
              <a:rPr lang="en-GB" dirty="0" smtClean="0"/>
              <a:t>As trade barriers fall and global markets develop, many firms increasingly confront a set of interrelated issues. </a:t>
            </a:r>
          </a:p>
          <a:p>
            <a:pPr algn="just"/>
            <a:r>
              <a:rPr lang="en-GB" dirty="0" smtClean="0">
                <a:solidFill>
                  <a:srgbClr val="FF0000"/>
                </a:solidFill>
              </a:rPr>
              <a:t>First</a:t>
            </a:r>
            <a:r>
              <a:rPr lang="en-GB" dirty="0" smtClean="0"/>
              <a:t>, where in the world should production activities be located? </a:t>
            </a:r>
          </a:p>
          <a:p>
            <a:pPr algn="just"/>
            <a:r>
              <a:rPr lang="en-GB" dirty="0" smtClean="0">
                <a:solidFill>
                  <a:srgbClr val="FF0000"/>
                </a:solidFill>
              </a:rPr>
              <a:t>Second</a:t>
            </a:r>
            <a:r>
              <a:rPr lang="en-GB" dirty="0" smtClean="0"/>
              <a:t>, what should be the long-term strategic role of foreign production sites? Should the firm abandon a foreign site if factor costs change, moving production to another more favourable location, or is there value to maintaining an operation at a given location even if underlying economic conditions change? </a:t>
            </a:r>
          </a:p>
          <a:p>
            <a:pPr algn="just"/>
            <a:r>
              <a:rPr lang="en-GB" dirty="0" smtClean="0">
                <a:solidFill>
                  <a:srgbClr val="FF0000"/>
                </a:solidFill>
              </a:rPr>
              <a:t>Third</a:t>
            </a:r>
            <a:r>
              <a:rPr lang="en-GB" dirty="0" smtClean="0"/>
              <a:t>, should the firm own foreign production activities, or is it better to outsource those activities to independent vendors? </a:t>
            </a:r>
            <a:endParaRPr lang="en-US" dirty="0"/>
          </a:p>
        </p:txBody>
      </p:sp>
    </p:spTree>
    <p:extLst>
      <p:ext uri="{BB962C8B-B14F-4D97-AF65-F5344CB8AC3E}">
        <p14:creationId xmlns:p14="http://schemas.microsoft.com/office/powerpoint/2010/main" val="9733935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normAutofit fontScale="85000" lnSpcReduction="10000"/>
          </a:bodyPr>
          <a:lstStyle/>
          <a:p>
            <a:pPr marL="0" indent="0" algn="just">
              <a:buNone/>
            </a:pPr>
            <a:r>
              <a:rPr lang="en-GB" dirty="0" smtClean="0"/>
              <a:t>As can be seen, concentration of production makes most sense when </a:t>
            </a:r>
          </a:p>
          <a:p>
            <a:pPr algn="just"/>
            <a:r>
              <a:rPr lang="en-GB" dirty="0" smtClean="0"/>
              <a:t>Differences among countries in factor costs, political economy, and culture have a substantial impact on the costs of manufacturing in various countries. ∙</a:t>
            </a:r>
          </a:p>
          <a:p>
            <a:pPr algn="just"/>
            <a:r>
              <a:rPr lang="en-GB" dirty="0" smtClean="0"/>
              <a:t> Trade barriers are low. </a:t>
            </a:r>
          </a:p>
          <a:p>
            <a:pPr algn="just"/>
            <a:r>
              <a:rPr lang="en-GB" dirty="0" smtClean="0"/>
              <a:t>Externalities arising from the concentration of like enterprises favour certain locations. </a:t>
            </a:r>
          </a:p>
          <a:p>
            <a:pPr algn="just"/>
            <a:r>
              <a:rPr lang="en-GB" dirty="0" smtClean="0"/>
              <a:t>Important exchange rates are expected to remain relatively stable.</a:t>
            </a:r>
          </a:p>
          <a:p>
            <a:pPr algn="just"/>
            <a:r>
              <a:rPr lang="en-GB" dirty="0" smtClean="0"/>
              <a:t> The production technology has high fixed costs and high minimum efficient scale relative to global demand or flexible manufacturing technology exists. </a:t>
            </a:r>
          </a:p>
          <a:p>
            <a:pPr algn="just"/>
            <a:r>
              <a:rPr lang="en-GB" dirty="0" smtClean="0"/>
              <a:t>The product’s value-to-weight ratio is high. ∙ The product serves universal needs.</a:t>
            </a:r>
          </a:p>
        </p:txBody>
      </p:sp>
      <p:sp>
        <p:nvSpPr>
          <p:cNvPr id="5" name="Title 1"/>
          <p:cNvSpPr txBox="1">
            <a:spLocks/>
          </p:cNvSpPr>
          <p:nvPr/>
        </p:nvSpPr>
        <p:spPr>
          <a:xfrm>
            <a:off x="592540" y="460659"/>
            <a:ext cx="10515600" cy="1325563"/>
          </a:xfrm>
          <a:prstGeom prst="rect">
            <a:avLst/>
          </a:prstGeom>
          <a:solidFill>
            <a:schemeClr val="accent1">
              <a:lumMod val="60000"/>
              <a:lumOff val="4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smtClean="0"/>
              <a:t>PRODUCTION FACTORS</a:t>
            </a:r>
            <a:endParaRPr lang="en-US" sz="4000" b="1" dirty="0"/>
          </a:p>
        </p:txBody>
      </p:sp>
    </p:spTree>
    <p:extLst>
      <p:ext uri="{BB962C8B-B14F-4D97-AF65-F5344CB8AC3E}">
        <p14:creationId xmlns:p14="http://schemas.microsoft.com/office/powerpoint/2010/main" val="8306194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normAutofit fontScale="85000" lnSpcReduction="20000"/>
          </a:bodyPr>
          <a:lstStyle/>
          <a:p>
            <a:pPr marL="0" indent="0" algn="just">
              <a:buNone/>
            </a:pPr>
            <a:r>
              <a:rPr lang="en-GB" dirty="0" smtClean="0"/>
              <a:t>Alternatively, decentralization of production is appropriate when</a:t>
            </a:r>
          </a:p>
          <a:p>
            <a:pPr algn="just"/>
            <a:r>
              <a:rPr lang="en-GB" dirty="0" smtClean="0"/>
              <a:t>∙Differences among countries in factor costs, political economy, and culture do not </a:t>
            </a:r>
          </a:p>
          <a:p>
            <a:pPr algn="just"/>
            <a:r>
              <a:rPr lang="en-GB" dirty="0" smtClean="0"/>
              <a:t>have a substantial impact on the costs of manufacturing in various countries.</a:t>
            </a:r>
          </a:p>
          <a:p>
            <a:pPr algn="just"/>
            <a:r>
              <a:rPr lang="en-GB" dirty="0" smtClean="0"/>
              <a:t>∙Trade barriers are high.</a:t>
            </a:r>
          </a:p>
          <a:p>
            <a:pPr algn="just"/>
            <a:r>
              <a:rPr lang="en-GB" dirty="0" smtClean="0"/>
              <a:t>∙Location externalities are not important.</a:t>
            </a:r>
          </a:p>
          <a:p>
            <a:pPr algn="just"/>
            <a:r>
              <a:rPr lang="en-GB" dirty="0" smtClean="0"/>
              <a:t>∙Volatility in important exchange rates is expected.</a:t>
            </a:r>
          </a:p>
          <a:p>
            <a:pPr algn="just"/>
            <a:r>
              <a:rPr lang="en-GB" dirty="0" smtClean="0"/>
              <a:t>∙The production technology has low fixed costs and low minimum efficient scale, </a:t>
            </a:r>
          </a:p>
          <a:p>
            <a:pPr algn="just"/>
            <a:r>
              <a:rPr lang="en-GB" dirty="0" smtClean="0"/>
              <a:t>and flexible manufacturing technology is not available.</a:t>
            </a:r>
          </a:p>
          <a:p>
            <a:pPr algn="just"/>
            <a:r>
              <a:rPr lang="en-GB" dirty="0" smtClean="0"/>
              <a:t>∙The product’s value-to-weight ratio is low.</a:t>
            </a:r>
          </a:p>
          <a:p>
            <a:pPr algn="just"/>
            <a:r>
              <a:rPr lang="en-GB" dirty="0" smtClean="0"/>
              <a:t>∙The product does not serve universal needs (i.e., significant differences in consumer tastes and preferences exist among nations</a:t>
            </a:r>
          </a:p>
        </p:txBody>
      </p:sp>
      <p:sp>
        <p:nvSpPr>
          <p:cNvPr id="5" name="Title 1"/>
          <p:cNvSpPr txBox="1">
            <a:spLocks/>
          </p:cNvSpPr>
          <p:nvPr/>
        </p:nvSpPr>
        <p:spPr>
          <a:xfrm>
            <a:off x="592540" y="460659"/>
            <a:ext cx="10515600" cy="1325563"/>
          </a:xfrm>
          <a:prstGeom prst="rect">
            <a:avLst/>
          </a:prstGeom>
          <a:solidFill>
            <a:schemeClr val="accent1">
              <a:lumMod val="60000"/>
              <a:lumOff val="4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smtClean="0"/>
              <a:t>PRODUCTION FACTORS</a:t>
            </a:r>
            <a:endParaRPr lang="en-US" sz="4000" b="1" dirty="0"/>
          </a:p>
        </p:txBody>
      </p:sp>
    </p:spTree>
    <p:extLst>
      <p:ext uri="{BB962C8B-B14F-4D97-AF65-F5344CB8AC3E}">
        <p14:creationId xmlns:p14="http://schemas.microsoft.com/office/powerpoint/2010/main" val="28464958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lstStyle/>
          <a:p>
            <a:pPr marL="0" indent="0" algn="just">
              <a:buNone/>
            </a:pPr>
            <a:r>
              <a:rPr lang="en-US" b="1" u="sng" dirty="0" smtClean="0">
                <a:solidFill>
                  <a:srgbClr val="FF0000"/>
                </a:solidFill>
              </a:rPr>
              <a:t>3. Strategic Roles for Production Facilities</a:t>
            </a:r>
          </a:p>
          <a:p>
            <a:pPr algn="just"/>
            <a:r>
              <a:rPr lang="en-GB" dirty="0" smtClean="0"/>
              <a:t>The growth of global production among multinational companies has been tremendous over the past two decades, outdoing the growth of home country production by more than 10-fold.</a:t>
            </a:r>
          </a:p>
          <a:p>
            <a:pPr algn="just"/>
            <a:r>
              <a:rPr lang="en-GB" dirty="0" smtClean="0"/>
              <a:t>When making these decisions, managers need to think about the strategic role assigned to a foreign factory. </a:t>
            </a:r>
          </a:p>
          <a:p>
            <a:pPr algn="just"/>
            <a:r>
              <a:rPr lang="en-GB" dirty="0" smtClean="0"/>
              <a:t>A major consideration here is the importance of global learning—the idea that valuable knowledge does not reside just in a firm’s domestic operations; it may also be found in its foreign subsidiaries.</a:t>
            </a:r>
            <a:endParaRPr lang="en-GB" b="1" u="sng" dirty="0" smtClean="0">
              <a:solidFill>
                <a:srgbClr val="FF0000"/>
              </a:solidFill>
            </a:endParaRPr>
          </a:p>
        </p:txBody>
      </p:sp>
      <p:sp>
        <p:nvSpPr>
          <p:cNvPr id="5" name="Title 1"/>
          <p:cNvSpPr txBox="1">
            <a:spLocks/>
          </p:cNvSpPr>
          <p:nvPr/>
        </p:nvSpPr>
        <p:spPr>
          <a:xfrm>
            <a:off x="592540" y="460659"/>
            <a:ext cx="10515600" cy="1325563"/>
          </a:xfrm>
          <a:prstGeom prst="rect">
            <a:avLst/>
          </a:prstGeom>
          <a:solidFill>
            <a:schemeClr val="accent1">
              <a:lumMod val="60000"/>
              <a:lumOff val="4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smtClean="0"/>
              <a:t>PRODUCTION FACTORS</a:t>
            </a:r>
            <a:endParaRPr lang="en-US" sz="4000" b="1" dirty="0"/>
          </a:p>
        </p:txBody>
      </p:sp>
    </p:spTree>
    <p:extLst>
      <p:ext uri="{BB962C8B-B14F-4D97-AF65-F5344CB8AC3E}">
        <p14:creationId xmlns:p14="http://schemas.microsoft.com/office/powerpoint/2010/main" val="8631254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lstStyle/>
          <a:p>
            <a:pPr marL="0" indent="0" algn="just">
              <a:buNone/>
            </a:pPr>
            <a:r>
              <a:rPr lang="en-GB" dirty="0" smtClean="0"/>
              <a:t>Foreign factories can have one of a number of strategic roles or designations, including </a:t>
            </a:r>
          </a:p>
          <a:p>
            <a:pPr marL="514350" indent="-514350" algn="just">
              <a:buAutoNum type="arabicParenBoth"/>
            </a:pPr>
            <a:r>
              <a:rPr lang="en-GB" dirty="0" smtClean="0"/>
              <a:t>offshore factory,</a:t>
            </a:r>
          </a:p>
          <a:p>
            <a:pPr marL="514350" indent="-514350" algn="just">
              <a:buAutoNum type="arabicParenBoth"/>
            </a:pPr>
            <a:r>
              <a:rPr lang="en-GB" dirty="0" smtClean="0"/>
              <a:t>  source factory,</a:t>
            </a:r>
          </a:p>
          <a:p>
            <a:pPr marL="514350" indent="-514350" algn="just">
              <a:buAutoNum type="arabicParenBoth"/>
            </a:pPr>
            <a:r>
              <a:rPr lang="en-GB" dirty="0" smtClean="0"/>
              <a:t> server factory,</a:t>
            </a:r>
          </a:p>
          <a:p>
            <a:pPr marL="514350" indent="-514350" algn="just">
              <a:buAutoNum type="arabicParenBoth"/>
            </a:pPr>
            <a:r>
              <a:rPr lang="en-GB" dirty="0" smtClean="0"/>
              <a:t> contributor factory,</a:t>
            </a:r>
          </a:p>
          <a:p>
            <a:pPr marL="514350" indent="-514350" algn="just">
              <a:buAutoNum type="arabicParenBoth"/>
            </a:pPr>
            <a:r>
              <a:rPr lang="en-GB" dirty="0" smtClean="0"/>
              <a:t> outpost factory, </a:t>
            </a:r>
          </a:p>
          <a:p>
            <a:pPr marL="514350" indent="-514350" algn="just">
              <a:buAutoNum type="arabicParenBoth"/>
            </a:pPr>
            <a:r>
              <a:rPr lang="en-GB" dirty="0" smtClean="0"/>
              <a:t>and lead factory.</a:t>
            </a:r>
          </a:p>
        </p:txBody>
      </p:sp>
      <p:sp>
        <p:nvSpPr>
          <p:cNvPr id="5" name="Title 1"/>
          <p:cNvSpPr txBox="1">
            <a:spLocks/>
          </p:cNvSpPr>
          <p:nvPr/>
        </p:nvSpPr>
        <p:spPr>
          <a:xfrm>
            <a:off x="592540" y="460659"/>
            <a:ext cx="10515600" cy="1325563"/>
          </a:xfrm>
          <a:prstGeom prst="rect">
            <a:avLst/>
          </a:prstGeom>
          <a:solidFill>
            <a:schemeClr val="accent1">
              <a:lumMod val="60000"/>
              <a:lumOff val="4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smtClean="0"/>
              <a:t>PRODUCTION FACTORS</a:t>
            </a:r>
            <a:endParaRPr lang="en-US" sz="4000" b="1" dirty="0"/>
          </a:p>
        </p:txBody>
      </p:sp>
    </p:spTree>
    <p:extLst>
      <p:ext uri="{BB962C8B-B14F-4D97-AF65-F5344CB8AC3E}">
        <p14:creationId xmlns:p14="http://schemas.microsoft.com/office/powerpoint/2010/main" val="1191244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normAutofit fontScale="77500" lnSpcReduction="20000"/>
          </a:bodyPr>
          <a:lstStyle/>
          <a:p>
            <a:pPr marL="0" indent="0" algn="just">
              <a:buNone/>
            </a:pPr>
            <a:r>
              <a:rPr lang="en-GB" dirty="0" smtClean="0"/>
              <a:t>The make-or-buy decision for a global firm is the strategic decision concerning whether to produce an item in-house (“make”) or purchase it from an outside supplier (“buy”). </a:t>
            </a:r>
          </a:p>
          <a:p>
            <a:pPr algn="just"/>
            <a:r>
              <a:rPr lang="en-GB" dirty="0" smtClean="0"/>
              <a:t>Make-or-buy decisions are made at both the strategic and operational levels, with the strategic level being focused on the long term and the operational level being more focused on the short term.</a:t>
            </a:r>
          </a:p>
          <a:p>
            <a:pPr algn="just"/>
            <a:r>
              <a:rPr lang="en-GB" dirty="0" smtClean="0"/>
              <a:t> In some ways, the make-or-buy decision is also the starting point for operations’ influence on global supply chains. </a:t>
            </a:r>
          </a:p>
          <a:p>
            <a:pPr algn="just"/>
            <a:r>
              <a:rPr lang="en-GB" dirty="0" smtClean="0"/>
              <a:t>That is, someone in the chain—within one firm— has to take the lead in deciding whether the global firm should make the product in-house or buy it from an external supplier. </a:t>
            </a:r>
          </a:p>
          <a:p>
            <a:pPr algn="just"/>
            <a:r>
              <a:rPr lang="en-GB" dirty="0" smtClean="0"/>
              <a:t>If the decision is to make it in-house, there are certain implications for that firm’s global supply chains (e.g., where to purchase raw materials and component parts). </a:t>
            </a:r>
          </a:p>
          <a:p>
            <a:pPr algn="just"/>
            <a:r>
              <a:rPr lang="en-GB" dirty="0" smtClean="0"/>
              <a:t>If the decision is to buy the product, that decision also has certain implications (e.g., quality control and competitive priorities management).</a:t>
            </a:r>
          </a:p>
        </p:txBody>
      </p:sp>
      <p:sp>
        <p:nvSpPr>
          <p:cNvPr id="5" name="Title 1"/>
          <p:cNvSpPr txBox="1">
            <a:spLocks/>
          </p:cNvSpPr>
          <p:nvPr/>
        </p:nvSpPr>
        <p:spPr>
          <a:xfrm>
            <a:off x="237698" y="351477"/>
            <a:ext cx="10515600" cy="1325563"/>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smtClean="0"/>
              <a:t>Make-or-Buy Decisions</a:t>
            </a:r>
            <a:endParaRPr lang="en-US" sz="4000" b="1" dirty="0"/>
          </a:p>
        </p:txBody>
      </p:sp>
    </p:spTree>
    <p:extLst>
      <p:ext uri="{BB962C8B-B14F-4D97-AF65-F5344CB8AC3E}">
        <p14:creationId xmlns:p14="http://schemas.microsoft.com/office/powerpoint/2010/main" val="3619021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normAutofit fontScale="92500" lnSpcReduction="20000"/>
          </a:bodyPr>
          <a:lstStyle/>
          <a:p>
            <a:pPr marL="0" indent="0" algn="just">
              <a:buNone/>
            </a:pPr>
            <a:r>
              <a:rPr lang="en-US" dirty="0"/>
              <a:t>Here are some key considerations in the "make or buy" decision in a global context:</a:t>
            </a:r>
          </a:p>
          <a:p>
            <a:pPr marL="0" indent="0" algn="just">
              <a:buNone/>
            </a:pPr>
            <a:r>
              <a:rPr lang="en-US" b="1" dirty="0"/>
              <a:t>1. </a:t>
            </a:r>
            <a:r>
              <a:rPr lang="en-US" b="1" dirty="0">
                <a:solidFill>
                  <a:srgbClr val="FF0000"/>
                </a:solidFill>
              </a:rPr>
              <a:t>Cost Considerations:</a:t>
            </a:r>
          </a:p>
          <a:p>
            <a:pPr lvl="0" algn="just"/>
            <a:r>
              <a:rPr lang="en-US" b="1" dirty="0"/>
              <a:t>Economies of Scale</a:t>
            </a:r>
            <a:r>
              <a:rPr lang="en-US" dirty="0"/>
              <a:t>: Larger firms may achieve cost savings by producing in-house due to economies of scale, while smaller firms might find it cheaper to outsource.</a:t>
            </a:r>
          </a:p>
          <a:p>
            <a:pPr lvl="0" algn="just"/>
            <a:r>
              <a:rPr lang="en-US" b="1" dirty="0"/>
              <a:t>Labor Costs</a:t>
            </a:r>
            <a:r>
              <a:rPr lang="en-US" dirty="0"/>
              <a:t>: Global production allows companies to take advantage of lower labor costs in certain countries, making outsourcing attractive.</a:t>
            </a:r>
          </a:p>
          <a:p>
            <a:pPr lvl="0" algn="just"/>
            <a:r>
              <a:rPr lang="en-US" b="1" dirty="0"/>
              <a:t>Cost of Production Facilities</a:t>
            </a:r>
            <a:r>
              <a:rPr lang="en-US" dirty="0"/>
              <a:t>: Building and maintaining production facilities in various locations can be expensive, and outsourcing may eliminate the need for capital investments.</a:t>
            </a:r>
          </a:p>
          <a:p>
            <a:pPr lvl="0" algn="just"/>
            <a:r>
              <a:rPr lang="en-US" b="1" dirty="0"/>
              <a:t>Total Cost of Ownership (TCO)</a:t>
            </a:r>
            <a:r>
              <a:rPr lang="en-US" dirty="0"/>
              <a:t>: Beyond direct production costs, companies must consider logistics, taxes, tariffs, and any hidden costs of outsourcing.</a:t>
            </a:r>
          </a:p>
          <a:p>
            <a:pPr marL="0" indent="0" algn="just">
              <a:buNone/>
            </a:pPr>
            <a:endParaRPr lang="en-GB" dirty="0" smtClean="0"/>
          </a:p>
        </p:txBody>
      </p:sp>
      <p:sp>
        <p:nvSpPr>
          <p:cNvPr id="5" name="Title 1"/>
          <p:cNvSpPr txBox="1">
            <a:spLocks/>
          </p:cNvSpPr>
          <p:nvPr/>
        </p:nvSpPr>
        <p:spPr>
          <a:xfrm>
            <a:off x="237698" y="351477"/>
            <a:ext cx="10515600" cy="1325563"/>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smtClean="0"/>
              <a:t>Make-or-Buy Decisions</a:t>
            </a:r>
            <a:endParaRPr lang="en-US" sz="4000" b="1" dirty="0"/>
          </a:p>
        </p:txBody>
      </p:sp>
    </p:spTree>
    <p:extLst>
      <p:ext uri="{BB962C8B-B14F-4D97-AF65-F5344CB8AC3E}">
        <p14:creationId xmlns:p14="http://schemas.microsoft.com/office/powerpoint/2010/main" val="4127332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normAutofit/>
          </a:bodyPr>
          <a:lstStyle/>
          <a:p>
            <a:pPr marL="0" indent="0" algn="just">
              <a:buNone/>
            </a:pPr>
            <a:r>
              <a:rPr lang="en-US" b="1" dirty="0"/>
              <a:t>2</a:t>
            </a:r>
            <a:r>
              <a:rPr lang="en-US" u="sng" dirty="0">
                <a:solidFill>
                  <a:srgbClr val="FF0000"/>
                </a:solidFill>
              </a:rPr>
              <a:t>. Quality and Expertise:</a:t>
            </a:r>
          </a:p>
          <a:p>
            <a:pPr lvl="0" algn="just"/>
            <a:r>
              <a:rPr lang="en-US" b="1" dirty="0"/>
              <a:t>Core Competencies</a:t>
            </a:r>
            <a:r>
              <a:rPr lang="en-US" dirty="0"/>
              <a:t>: Firms often choose to "make" when the product is a core competency that differentiates them in the market. Outsourcing non-core activities allows focus on what they do best.</a:t>
            </a:r>
          </a:p>
          <a:p>
            <a:pPr lvl="0" algn="just"/>
            <a:r>
              <a:rPr lang="en-US" b="1" dirty="0"/>
              <a:t>Supplier Capabilities</a:t>
            </a:r>
            <a:r>
              <a:rPr lang="en-US" dirty="0"/>
              <a:t>: Sometimes external suppliers may have specialized expertise or technology that a company does not possess, improving quality or innovation.</a:t>
            </a:r>
          </a:p>
          <a:p>
            <a:pPr lvl="0" algn="just"/>
            <a:r>
              <a:rPr lang="en-US" b="1" dirty="0"/>
              <a:t>Quality Control</a:t>
            </a:r>
            <a:r>
              <a:rPr lang="en-US" dirty="0"/>
              <a:t>: In-house production allows better control over quality, whereas with outsourcing, companies need to implement strict quality checks.</a:t>
            </a:r>
          </a:p>
          <a:p>
            <a:pPr marL="0" indent="0" algn="just">
              <a:buNone/>
            </a:pPr>
            <a:endParaRPr lang="en-GB" dirty="0" smtClean="0"/>
          </a:p>
        </p:txBody>
      </p:sp>
      <p:sp>
        <p:nvSpPr>
          <p:cNvPr id="5" name="Title 1"/>
          <p:cNvSpPr txBox="1">
            <a:spLocks/>
          </p:cNvSpPr>
          <p:nvPr/>
        </p:nvSpPr>
        <p:spPr>
          <a:xfrm>
            <a:off x="237698" y="351477"/>
            <a:ext cx="10515600" cy="1325563"/>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smtClean="0"/>
              <a:t>Make-or-Buy Decisions</a:t>
            </a:r>
            <a:endParaRPr lang="en-US" sz="4000" b="1" dirty="0"/>
          </a:p>
        </p:txBody>
      </p:sp>
    </p:spTree>
    <p:extLst>
      <p:ext uri="{BB962C8B-B14F-4D97-AF65-F5344CB8AC3E}">
        <p14:creationId xmlns:p14="http://schemas.microsoft.com/office/powerpoint/2010/main" val="34967235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normAutofit/>
          </a:bodyPr>
          <a:lstStyle/>
          <a:p>
            <a:pPr marL="0" indent="0">
              <a:buNone/>
            </a:pPr>
            <a:r>
              <a:rPr lang="en-US" b="1" dirty="0">
                <a:solidFill>
                  <a:srgbClr val="FF0000"/>
                </a:solidFill>
              </a:rPr>
              <a:t>3. Flexibility and Speed to Market:</a:t>
            </a:r>
          </a:p>
          <a:p>
            <a:pPr lvl="0" algn="just"/>
            <a:r>
              <a:rPr lang="en-US" b="1" dirty="0"/>
              <a:t>Demand Fluctuations</a:t>
            </a:r>
            <a:r>
              <a:rPr lang="en-US" dirty="0"/>
              <a:t>: Outsourcing offers flexibility, allowing companies to scale production up or down based on market demand without significant financial commitment.</a:t>
            </a:r>
          </a:p>
          <a:p>
            <a:pPr lvl="0" algn="just"/>
            <a:r>
              <a:rPr lang="en-US" b="1" dirty="0"/>
              <a:t>Lead Time</a:t>
            </a:r>
            <a:r>
              <a:rPr lang="en-US" dirty="0"/>
              <a:t>: "Make" decisions might reduce lead times if production is closer to the end market, while "buy" could introduce delays due to longer shipping times or reliance on external suppliers' schedules.</a:t>
            </a:r>
          </a:p>
          <a:p>
            <a:pPr lvl="0" algn="just"/>
            <a:r>
              <a:rPr lang="en-US" b="1" dirty="0"/>
              <a:t>Customization</a:t>
            </a:r>
            <a:r>
              <a:rPr lang="en-US" dirty="0"/>
              <a:t>: In-house production allows greater flexibility to customize products, which may not always be possible with third-party suppliers.</a:t>
            </a:r>
          </a:p>
          <a:p>
            <a:pPr marL="0" indent="0" algn="just">
              <a:buNone/>
            </a:pPr>
            <a:endParaRPr lang="en-GB" dirty="0" smtClean="0"/>
          </a:p>
        </p:txBody>
      </p:sp>
      <p:sp>
        <p:nvSpPr>
          <p:cNvPr id="5" name="Title 1"/>
          <p:cNvSpPr txBox="1">
            <a:spLocks/>
          </p:cNvSpPr>
          <p:nvPr/>
        </p:nvSpPr>
        <p:spPr>
          <a:xfrm>
            <a:off x="237698" y="351477"/>
            <a:ext cx="10515600" cy="1325563"/>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smtClean="0"/>
              <a:t>Make-or-Buy Decisions</a:t>
            </a:r>
            <a:endParaRPr lang="en-US" sz="4000" b="1" dirty="0"/>
          </a:p>
        </p:txBody>
      </p:sp>
    </p:spTree>
    <p:extLst>
      <p:ext uri="{BB962C8B-B14F-4D97-AF65-F5344CB8AC3E}">
        <p14:creationId xmlns:p14="http://schemas.microsoft.com/office/powerpoint/2010/main" val="14571672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normAutofit lnSpcReduction="10000"/>
          </a:bodyPr>
          <a:lstStyle/>
          <a:p>
            <a:pPr marL="0" indent="0">
              <a:buNone/>
            </a:pPr>
            <a:r>
              <a:rPr lang="en-US" b="1" u="sng" dirty="0">
                <a:solidFill>
                  <a:srgbClr val="FF0000"/>
                </a:solidFill>
              </a:rPr>
              <a:t>4. Supply Chain Risk and Resilience:</a:t>
            </a:r>
          </a:p>
          <a:p>
            <a:pPr lvl="0" algn="just"/>
            <a:r>
              <a:rPr lang="en-US" b="1" dirty="0"/>
              <a:t>Supply Chain Disruptions</a:t>
            </a:r>
            <a:r>
              <a:rPr lang="en-US" dirty="0"/>
              <a:t>: Global production brings risks like geopolitical instability, natural disasters, or global health crises (e.g., COVID-19). Companies may choose to "make" if they feel that relying on external suppliers introduces too much risk.</a:t>
            </a:r>
          </a:p>
          <a:p>
            <a:pPr lvl="0" algn="just"/>
            <a:r>
              <a:rPr lang="en-US" b="1" dirty="0"/>
              <a:t>Supplier Reliability</a:t>
            </a:r>
            <a:r>
              <a:rPr lang="en-US" dirty="0"/>
              <a:t>: The ability of suppliers to meet commitments regarding quality, volume, and timelines is crucial in a global supply chain. Supplier failure can disrupt operations.</a:t>
            </a:r>
          </a:p>
          <a:p>
            <a:pPr lvl="0" algn="just"/>
            <a:r>
              <a:rPr lang="en-US" b="1" dirty="0"/>
              <a:t>Diversification</a:t>
            </a:r>
            <a:r>
              <a:rPr lang="en-US" dirty="0"/>
              <a:t>: Outsourcing to multiple suppliers in different countries can reduce risk, but it also increases complexity in supply chain management.</a:t>
            </a:r>
          </a:p>
          <a:p>
            <a:pPr marL="0" indent="0" algn="just">
              <a:buNone/>
            </a:pPr>
            <a:endParaRPr lang="en-GB" dirty="0" smtClean="0"/>
          </a:p>
        </p:txBody>
      </p:sp>
      <p:sp>
        <p:nvSpPr>
          <p:cNvPr id="5" name="Title 1"/>
          <p:cNvSpPr txBox="1">
            <a:spLocks/>
          </p:cNvSpPr>
          <p:nvPr/>
        </p:nvSpPr>
        <p:spPr>
          <a:xfrm>
            <a:off x="237698" y="351477"/>
            <a:ext cx="10515600" cy="1325563"/>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smtClean="0"/>
              <a:t>Make-or-Buy Decisions</a:t>
            </a:r>
            <a:endParaRPr lang="en-US" sz="4000" b="1" dirty="0"/>
          </a:p>
        </p:txBody>
      </p:sp>
    </p:spTree>
    <p:extLst>
      <p:ext uri="{BB962C8B-B14F-4D97-AF65-F5344CB8AC3E}">
        <p14:creationId xmlns:p14="http://schemas.microsoft.com/office/powerpoint/2010/main" val="33887027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normAutofit/>
          </a:bodyPr>
          <a:lstStyle/>
          <a:p>
            <a:pPr marL="0" indent="0" algn="just">
              <a:buNone/>
            </a:pPr>
            <a:r>
              <a:rPr lang="en-GB" dirty="0" smtClean="0"/>
              <a:t>In reality, the make-or-buy decision is often based largely on two critical factors: cost and production capacity.</a:t>
            </a:r>
          </a:p>
          <a:p>
            <a:pPr algn="just"/>
            <a:r>
              <a:rPr lang="en-GB" dirty="0" smtClean="0"/>
              <a:t> Cost issues include such things as acquiring raw materials, component parts, and any other inputs into the process, along with the costs of finishing the product. </a:t>
            </a:r>
          </a:p>
          <a:p>
            <a:pPr algn="just"/>
            <a:r>
              <a:rPr lang="en-GB" dirty="0" smtClean="0"/>
              <a:t>The production capacity is really presented as an opportunity cost. That is, does the firm have the capacity to produce the product at a cost that is at least no higher than the cost of buying it from an external supplier? </a:t>
            </a:r>
          </a:p>
        </p:txBody>
      </p:sp>
      <p:sp>
        <p:nvSpPr>
          <p:cNvPr id="5" name="Title 1"/>
          <p:cNvSpPr txBox="1">
            <a:spLocks/>
          </p:cNvSpPr>
          <p:nvPr/>
        </p:nvSpPr>
        <p:spPr>
          <a:xfrm>
            <a:off x="237698" y="351477"/>
            <a:ext cx="10515600" cy="1325563"/>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smtClean="0"/>
              <a:t>Make-or-Buy Decisions</a:t>
            </a:r>
            <a:endParaRPr lang="en-US" sz="4000" b="1" dirty="0"/>
          </a:p>
        </p:txBody>
      </p:sp>
    </p:spTree>
    <p:extLst>
      <p:ext uri="{BB962C8B-B14F-4D97-AF65-F5344CB8AC3E}">
        <p14:creationId xmlns:p14="http://schemas.microsoft.com/office/powerpoint/2010/main" val="3558411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GB" sz="3600" b="1" dirty="0" smtClean="0"/>
              <a:t>Strategy, Production, and Supply Chain Management</a:t>
            </a:r>
            <a:endParaRPr lang="en-US" sz="3600" b="1" dirty="0"/>
          </a:p>
        </p:txBody>
      </p:sp>
      <p:sp>
        <p:nvSpPr>
          <p:cNvPr id="3" name="Content Placeholder 2"/>
          <p:cNvSpPr>
            <a:spLocks noGrp="1"/>
          </p:cNvSpPr>
          <p:nvPr>
            <p:ph idx="1"/>
          </p:nvPr>
        </p:nvSpPr>
        <p:spPr/>
        <p:txBody>
          <a:bodyPr/>
          <a:lstStyle/>
          <a:p>
            <a:pPr algn="just"/>
            <a:r>
              <a:rPr lang="en-GB" dirty="0" smtClean="0"/>
              <a:t>This chapter focuses on two of these value creation activities—production and supply chain management—and attempts to clarify how they might be performed internationally to (1) lower the costs of value creation and (2) add value by better serving customer needs. </a:t>
            </a:r>
          </a:p>
          <a:p>
            <a:pPr algn="just"/>
            <a:r>
              <a:rPr lang="en-GB" dirty="0" smtClean="0">
                <a:solidFill>
                  <a:srgbClr val="FF0000"/>
                </a:solidFill>
              </a:rPr>
              <a:t>Production</a:t>
            </a:r>
            <a:r>
              <a:rPr lang="en-GB" dirty="0" smtClean="0"/>
              <a:t> is sometimes also referred to as manufacturing or operations when discussed in relation to global supply chains.</a:t>
            </a:r>
          </a:p>
          <a:p>
            <a:pPr algn="just"/>
            <a:r>
              <a:rPr lang="en-GB" dirty="0" smtClean="0"/>
              <a:t>We used the term production to denote both service and manufacturing activities because either a service or a physical product can be produced. </a:t>
            </a:r>
            <a:endParaRPr lang="en-US" dirty="0"/>
          </a:p>
        </p:txBody>
      </p:sp>
    </p:spTree>
    <p:extLst>
      <p:ext uri="{BB962C8B-B14F-4D97-AF65-F5344CB8AC3E}">
        <p14:creationId xmlns:p14="http://schemas.microsoft.com/office/powerpoint/2010/main" val="1734940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normAutofit/>
          </a:bodyPr>
          <a:lstStyle/>
          <a:p>
            <a:pPr marL="0" indent="0">
              <a:buNone/>
            </a:pPr>
            <a:endParaRPr lang="en-US" b="1" dirty="0" smtClean="0"/>
          </a:p>
          <a:p>
            <a:pPr marL="0" indent="0">
              <a:buNone/>
            </a:pPr>
            <a:r>
              <a:rPr lang="en-US" b="1" dirty="0" smtClean="0"/>
              <a:t>Examples </a:t>
            </a:r>
            <a:r>
              <a:rPr lang="en-US" b="1" dirty="0"/>
              <a:t>in Practice:</a:t>
            </a:r>
          </a:p>
          <a:p>
            <a:pPr lvl="0"/>
            <a:r>
              <a:rPr lang="en-US" b="1" dirty="0"/>
              <a:t>Apple</a:t>
            </a:r>
            <a:r>
              <a:rPr lang="en-US" dirty="0"/>
              <a:t> outsources much of its hardware manufacturing (e.g., iPhones) to companies like </a:t>
            </a:r>
            <a:r>
              <a:rPr lang="en-US" dirty="0" err="1"/>
              <a:t>Foxconn</a:t>
            </a:r>
            <a:r>
              <a:rPr lang="en-US" dirty="0"/>
              <a:t> to benefit from lower costs and scalability but retains control over core activities like design and software development.</a:t>
            </a:r>
          </a:p>
          <a:p>
            <a:pPr lvl="0"/>
            <a:r>
              <a:rPr lang="en-US" b="1" dirty="0"/>
              <a:t>Toyota</a:t>
            </a:r>
            <a:r>
              <a:rPr lang="en-US" dirty="0"/>
              <a:t> traditionally follows a hybrid approach, producing critical components like engines in-house but outsourcing non-core parts to maintain flexibility and cost efficiency.</a:t>
            </a:r>
          </a:p>
          <a:p>
            <a:pPr marL="0" indent="0" algn="just">
              <a:buNone/>
            </a:pPr>
            <a:endParaRPr lang="en-GB" dirty="0" smtClean="0"/>
          </a:p>
        </p:txBody>
      </p:sp>
      <p:sp>
        <p:nvSpPr>
          <p:cNvPr id="5" name="Title 1"/>
          <p:cNvSpPr txBox="1">
            <a:spLocks/>
          </p:cNvSpPr>
          <p:nvPr/>
        </p:nvSpPr>
        <p:spPr>
          <a:xfrm>
            <a:off x="237698" y="351477"/>
            <a:ext cx="10515600" cy="1325563"/>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smtClean="0"/>
              <a:t>Make-or-Buy Decisions</a:t>
            </a:r>
            <a:endParaRPr lang="en-US" sz="4000" b="1" dirty="0"/>
          </a:p>
        </p:txBody>
      </p:sp>
    </p:spTree>
    <p:extLst>
      <p:ext uri="{BB962C8B-B14F-4D97-AF65-F5344CB8AC3E}">
        <p14:creationId xmlns:p14="http://schemas.microsoft.com/office/powerpoint/2010/main" val="41066821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stretch>
            <a:fillRect/>
          </a:stretch>
        </p:blipFill>
        <p:spPr>
          <a:xfrm>
            <a:off x="374175" y="1543550"/>
            <a:ext cx="6610853" cy="4352283"/>
          </a:xfrm>
          <a:prstGeom prst="rect">
            <a:avLst/>
          </a:prstGeom>
        </p:spPr>
      </p:pic>
      <p:sp>
        <p:nvSpPr>
          <p:cNvPr id="5" name="Title 1"/>
          <p:cNvSpPr txBox="1">
            <a:spLocks/>
          </p:cNvSpPr>
          <p:nvPr/>
        </p:nvSpPr>
        <p:spPr>
          <a:xfrm>
            <a:off x="600502" y="322953"/>
            <a:ext cx="10515600" cy="1325563"/>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smtClean="0"/>
              <a:t>Make-or-Buy Decisions</a:t>
            </a:r>
            <a:endParaRPr lang="en-US" sz="4000" b="1" dirty="0"/>
          </a:p>
        </p:txBody>
      </p:sp>
      <p:sp>
        <p:nvSpPr>
          <p:cNvPr id="4" name="Rectangle 3"/>
          <p:cNvSpPr/>
          <p:nvPr/>
        </p:nvSpPr>
        <p:spPr>
          <a:xfrm>
            <a:off x="6596417" y="1948361"/>
            <a:ext cx="5057633" cy="4247317"/>
          </a:xfrm>
          <a:prstGeom prst="rect">
            <a:avLst/>
          </a:prstGeom>
        </p:spPr>
        <p:txBody>
          <a:bodyPr wrap="square">
            <a:spAutoFit/>
          </a:bodyPr>
          <a:lstStyle/>
          <a:p>
            <a:pPr algn="just"/>
            <a:r>
              <a:rPr lang="en-GB" dirty="0"/>
              <a:t>The elements that </a:t>
            </a:r>
            <a:r>
              <a:rPr lang="en-GB" dirty="0" smtClean="0"/>
              <a:t>favour </a:t>
            </a:r>
            <a:r>
              <a:rPr lang="en-GB" dirty="0"/>
              <a:t>a make decision—beyond the core elements of cost and </a:t>
            </a:r>
            <a:r>
              <a:rPr lang="en-GB" dirty="0" smtClean="0"/>
              <a:t>production capacity—include </a:t>
            </a:r>
          </a:p>
          <a:p>
            <a:pPr algn="just"/>
            <a:r>
              <a:rPr lang="en-GB" dirty="0" smtClean="0"/>
              <a:t>quality </a:t>
            </a:r>
            <a:r>
              <a:rPr lang="en-GB" dirty="0"/>
              <a:t>control, proprietary technology, having control, excess </a:t>
            </a:r>
            <a:r>
              <a:rPr lang="en-GB" dirty="0" smtClean="0"/>
              <a:t>capacity, </a:t>
            </a:r>
            <a:r>
              <a:rPr lang="en-GB" dirty="0"/>
              <a:t>limited suppliers, assurance of continual supply, and industry drivers (see Figure 17.3). </a:t>
            </a:r>
          </a:p>
          <a:p>
            <a:pPr algn="just"/>
            <a:r>
              <a:rPr lang="en-GB" dirty="0"/>
              <a:t>So, the starting point is lower (or at least no greater) cost than what we can expect when we </a:t>
            </a:r>
            <a:r>
              <a:rPr lang="en-GB" dirty="0" smtClean="0"/>
              <a:t>outsource </a:t>
            </a:r>
            <a:r>
              <a:rPr lang="en-GB" dirty="0"/>
              <a:t>the production to an external party in another country (or another external party </a:t>
            </a:r>
          </a:p>
          <a:p>
            <a:pPr algn="just"/>
            <a:r>
              <a:rPr lang="en-GB" dirty="0"/>
              <a:t>in general). </a:t>
            </a:r>
            <a:endParaRPr lang="en-GB" dirty="0" smtClean="0"/>
          </a:p>
          <a:p>
            <a:pPr algn="just"/>
            <a:r>
              <a:rPr lang="en-GB" dirty="0" smtClean="0"/>
              <a:t>The </a:t>
            </a:r>
            <a:r>
              <a:rPr lang="en-GB" dirty="0"/>
              <a:t>limitation is that we must have excess production capacity or capacity that </a:t>
            </a:r>
            <a:r>
              <a:rPr lang="en-GB" dirty="0" smtClean="0"/>
              <a:t>is </a:t>
            </a:r>
            <a:r>
              <a:rPr lang="en-GB" dirty="0"/>
              <a:t>best used by our firm for making the product in-house.</a:t>
            </a:r>
            <a:endParaRPr lang="en-US" dirty="0"/>
          </a:p>
        </p:txBody>
      </p:sp>
    </p:spTree>
    <p:extLst>
      <p:ext uri="{BB962C8B-B14F-4D97-AF65-F5344CB8AC3E}">
        <p14:creationId xmlns:p14="http://schemas.microsoft.com/office/powerpoint/2010/main" val="40759689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37698" y="351477"/>
            <a:ext cx="10515600" cy="1325563"/>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smtClean="0"/>
              <a:t>Make-or-Buy Decisions</a:t>
            </a:r>
            <a:endParaRPr lang="en-US" sz="4000" b="1" dirty="0"/>
          </a:p>
        </p:txBody>
      </p:sp>
      <p:pic>
        <p:nvPicPr>
          <p:cNvPr id="2" name="Picture 1"/>
          <p:cNvPicPr>
            <a:picLocks noChangeAspect="1"/>
          </p:cNvPicPr>
          <p:nvPr/>
        </p:nvPicPr>
        <p:blipFill>
          <a:blip r:embed="rId2"/>
          <a:stretch>
            <a:fillRect/>
          </a:stretch>
        </p:blipFill>
        <p:spPr>
          <a:xfrm>
            <a:off x="1748271" y="1860337"/>
            <a:ext cx="7030431" cy="4582164"/>
          </a:xfrm>
          <a:prstGeom prst="rect">
            <a:avLst/>
          </a:prstGeom>
        </p:spPr>
      </p:pic>
    </p:spTree>
    <p:extLst>
      <p:ext uri="{BB962C8B-B14F-4D97-AF65-F5344CB8AC3E}">
        <p14:creationId xmlns:p14="http://schemas.microsoft.com/office/powerpoint/2010/main" val="21254391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normAutofit/>
          </a:bodyPr>
          <a:lstStyle/>
          <a:p>
            <a:pPr algn="just"/>
            <a:r>
              <a:rPr lang="en-GB" dirty="0"/>
              <a:t>global production, a component of the operations management of a supply chain. Issues such as where to produce, the strategic role of a foreign production site, and the make-or-buy decisions are the core aspects of global production</a:t>
            </a:r>
            <a:r>
              <a:rPr lang="en-GB" dirty="0" smtClean="0"/>
              <a:t>.</a:t>
            </a:r>
          </a:p>
          <a:p>
            <a:pPr algn="just"/>
            <a:r>
              <a:rPr lang="en-GB" dirty="0" smtClean="0"/>
              <a:t> </a:t>
            </a:r>
            <a:r>
              <a:rPr lang="en-GB" dirty="0"/>
              <a:t>In addition to global production, three additional supply chain </a:t>
            </a:r>
            <a:r>
              <a:rPr lang="en-GB" dirty="0" smtClean="0"/>
              <a:t>functions </a:t>
            </a:r>
            <a:r>
              <a:rPr lang="en-GB" dirty="0"/>
              <a:t>need to be developed in concert with global production. They are logistics, </a:t>
            </a:r>
            <a:r>
              <a:rPr lang="en-GB" dirty="0" smtClean="0"/>
              <a:t>purchasing </a:t>
            </a:r>
            <a:r>
              <a:rPr lang="en-GB" dirty="0"/>
              <a:t>(sourcing), and the company’s distribution strategy (i.e., marketing channels). </a:t>
            </a:r>
            <a:endParaRPr lang="en-GB" dirty="0" smtClean="0"/>
          </a:p>
        </p:txBody>
      </p:sp>
      <p:sp>
        <p:nvSpPr>
          <p:cNvPr id="5" name="Title 1"/>
          <p:cNvSpPr txBox="1">
            <a:spLocks/>
          </p:cNvSpPr>
          <p:nvPr/>
        </p:nvSpPr>
        <p:spPr>
          <a:xfrm>
            <a:off x="456063" y="310534"/>
            <a:ext cx="10515600" cy="1325563"/>
          </a:xfrm>
          <a:prstGeom prst="rect">
            <a:avLst/>
          </a:prstGeom>
          <a:solidFill>
            <a:srgbClr val="FFC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t>Global Supply Chain Functions</a:t>
            </a:r>
            <a:endParaRPr lang="en-US" sz="4000" b="1" dirty="0"/>
          </a:p>
        </p:txBody>
      </p:sp>
    </p:spTree>
    <p:extLst>
      <p:ext uri="{BB962C8B-B14F-4D97-AF65-F5344CB8AC3E}">
        <p14:creationId xmlns:p14="http://schemas.microsoft.com/office/powerpoint/2010/main" val="37223139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normAutofit lnSpcReduction="10000"/>
          </a:bodyPr>
          <a:lstStyle/>
          <a:p>
            <a:pPr marL="0" indent="0" algn="just">
              <a:buNone/>
            </a:pPr>
            <a:r>
              <a:rPr lang="en-US" b="1" u="sng" dirty="0">
                <a:solidFill>
                  <a:srgbClr val="FF0000"/>
                </a:solidFill>
              </a:rPr>
              <a:t>GLOBAL </a:t>
            </a:r>
            <a:r>
              <a:rPr lang="en-US" b="1" u="sng" dirty="0" smtClean="0">
                <a:solidFill>
                  <a:srgbClr val="FF0000"/>
                </a:solidFill>
              </a:rPr>
              <a:t>LOGISTICS</a:t>
            </a:r>
          </a:p>
          <a:p>
            <a:pPr algn="just"/>
            <a:r>
              <a:rPr lang="en-GB" dirty="0"/>
              <a:t>logistics is the part of the supply chain that plans, implements, and controls the effective flows and inventory of raw material, </a:t>
            </a:r>
            <a:r>
              <a:rPr lang="en-GB" dirty="0" smtClean="0"/>
              <a:t>component </a:t>
            </a:r>
            <a:r>
              <a:rPr lang="en-GB" dirty="0"/>
              <a:t>parts, and products used in manufacturing</a:t>
            </a:r>
            <a:r>
              <a:rPr lang="en-GB" dirty="0" smtClean="0"/>
              <a:t>.</a:t>
            </a:r>
          </a:p>
          <a:p>
            <a:pPr algn="just"/>
            <a:r>
              <a:rPr lang="en-GB" dirty="0" smtClean="0"/>
              <a:t> </a:t>
            </a:r>
            <a:r>
              <a:rPr lang="en-GB" dirty="0"/>
              <a:t>The core activities performed in logistics are (1) global distribution </a:t>
            </a:r>
            <a:r>
              <a:rPr lang="en-GB" dirty="0" smtClean="0"/>
              <a:t>centre </a:t>
            </a:r>
            <a:r>
              <a:rPr lang="en-GB" dirty="0"/>
              <a:t>management, (2) inventory management, (3) packaging and materials handling, (4) transportation, and (5) reverse </a:t>
            </a:r>
            <a:r>
              <a:rPr lang="en-GB" dirty="0" smtClean="0"/>
              <a:t>logistics</a:t>
            </a:r>
          </a:p>
          <a:p>
            <a:pPr algn="just"/>
            <a:r>
              <a:rPr lang="en-GB" dirty="0"/>
              <a:t>A </a:t>
            </a:r>
            <a:r>
              <a:rPr lang="en-GB" b="1" dirty="0">
                <a:solidFill>
                  <a:srgbClr val="0070C0"/>
                </a:solidFill>
              </a:rPr>
              <a:t>global distribution </a:t>
            </a:r>
            <a:r>
              <a:rPr lang="en-GB" b="1" dirty="0" smtClean="0">
                <a:solidFill>
                  <a:srgbClr val="0070C0"/>
                </a:solidFill>
              </a:rPr>
              <a:t>centre </a:t>
            </a:r>
            <a:r>
              <a:rPr lang="en-GB" dirty="0"/>
              <a:t>(or warehouse) is a facility that positions and allows </a:t>
            </a:r>
            <a:r>
              <a:rPr lang="en-GB" dirty="0" smtClean="0"/>
              <a:t>customization </a:t>
            </a:r>
            <a:r>
              <a:rPr lang="en-GB" dirty="0"/>
              <a:t>of products for delivery to worldwide wholesalers or retailers or directly to consumers anywhere in the world.</a:t>
            </a:r>
            <a:endParaRPr lang="en-GB" b="1" u="sng" dirty="0" smtClean="0">
              <a:solidFill>
                <a:srgbClr val="FF0000"/>
              </a:solidFill>
            </a:endParaRPr>
          </a:p>
        </p:txBody>
      </p:sp>
      <p:sp>
        <p:nvSpPr>
          <p:cNvPr id="5" name="Title 1"/>
          <p:cNvSpPr txBox="1">
            <a:spLocks/>
          </p:cNvSpPr>
          <p:nvPr/>
        </p:nvSpPr>
        <p:spPr>
          <a:xfrm>
            <a:off x="456063" y="310534"/>
            <a:ext cx="10515600" cy="1325563"/>
          </a:xfrm>
          <a:prstGeom prst="rect">
            <a:avLst/>
          </a:prstGeom>
          <a:solidFill>
            <a:srgbClr val="FFC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t>Global Supply Chain Functions</a:t>
            </a:r>
            <a:endParaRPr lang="en-US" sz="4000" b="1" dirty="0"/>
          </a:p>
        </p:txBody>
      </p:sp>
    </p:spTree>
    <p:extLst>
      <p:ext uri="{BB962C8B-B14F-4D97-AF65-F5344CB8AC3E}">
        <p14:creationId xmlns:p14="http://schemas.microsoft.com/office/powerpoint/2010/main" val="8856705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normAutofit fontScale="92500"/>
          </a:bodyPr>
          <a:lstStyle/>
          <a:p>
            <a:pPr algn="just"/>
            <a:r>
              <a:rPr lang="en-GB" dirty="0"/>
              <a:t>A </a:t>
            </a:r>
            <a:r>
              <a:rPr lang="en-GB" b="1" dirty="0">
                <a:solidFill>
                  <a:srgbClr val="0070C0"/>
                </a:solidFill>
              </a:rPr>
              <a:t>global distribution </a:t>
            </a:r>
            <a:r>
              <a:rPr lang="en-GB" b="1" dirty="0" smtClean="0">
                <a:solidFill>
                  <a:srgbClr val="0070C0"/>
                </a:solidFill>
              </a:rPr>
              <a:t>centre </a:t>
            </a:r>
            <a:r>
              <a:rPr lang="en-GB" dirty="0"/>
              <a:t>(or warehouse) is a facility that positions and allows </a:t>
            </a:r>
            <a:r>
              <a:rPr lang="en-GB" dirty="0" smtClean="0"/>
              <a:t>customization </a:t>
            </a:r>
            <a:r>
              <a:rPr lang="en-GB" dirty="0"/>
              <a:t>of products for delivery to worldwide wholesalers or retailers or directly to consumers anywhere in the world</a:t>
            </a:r>
            <a:r>
              <a:rPr lang="en-GB" dirty="0" smtClean="0"/>
              <a:t>.</a:t>
            </a:r>
          </a:p>
          <a:p>
            <a:pPr algn="just"/>
            <a:r>
              <a:rPr lang="en-GB" dirty="0"/>
              <a:t>Packaging comes in all shapes, sizes, forms, and uses. It can be divided into three </a:t>
            </a:r>
            <a:r>
              <a:rPr lang="en-GB" dirty="0" smtClean="0"/>
              <a:t>different </a:t>
            </a:r>
            <a:r>
              <a:rPr lang="en-GB" dirty="0"/>
              <a:t>types: primary, secondary, and transit. </a:t>
            </a:r>
            <a:endParaRPr lang="en-GB" dirty="0" smtClean="0"/>
          </a:p>
          <a:p>
            <a:pPr algn="just"/>
            <a:r>
              <a:rPr lang="en-GB" dirty="0" smtClean="0"/>
              <a:t>Primary </a:t>
            </a:r>
            <a:r>
              <a:rPr lang="en-GB" dirty="0"/>
              <a:t>packaging holds the product itself. These are the packages brought home from the store, usually a retailer, by the </a:t>
            </a:r>
            <a:r>
              <a:rPr lang="en-GB" dirty="0" smtClean="0"/>
              <a:t>end-consumer</a:t>
            </a:r>
            <a:r>
              <a:rPr lang="en-GB" dirty="0"/>
              <a:t>. </a:t>
            </a:r>
            <a:endParaRPr lang="en-GB" dirty="0" smtClean="0"/>
          </a:p>
          <a:p>
            <a:pPr algn="just"/>
            <a:r>
              <a:rPr lang="en-GB" dirty="0" smtClean="0"/>
              <a:t>Secondary </a:t>
            </a:r>
            <a:r>
              <a:rPr lang="en-GB" dirty="0"/>
              <a:t>packaging (sometimes called case-lot packaging) is designed to contain several primary packages. Bulk buying or warehouse store customers may take secondary packages home (e.g., from Sam’s </a:t>
            </a:r>
            <a:r>
              <a:rPr lang="en-GB" dirty="0" smtClean="0"/>
              <a:t>Club), </a:t>
            </a:r>
            <a:endParaRPr lang="en-GB" dirty="0" smtClean="0"/>
          </a:p>
        </p:txBody>
      </p:sp>
      <p:sp>
        <p:nvSpPr>
          <p:cNvPr id="5" name="Title 1"/>
          <p:cNvSpPr txBox="1">
            <a:spLocks/>
          </p:cNvSpPr>
          <p:nvPr/>
        </p:nvSpPr>
        <p:spPr>
          <a:xfrm>
            <a:off x="456063" y="310534"/>
            <a:ext cx="10515600" cy="1325563"/>
          </a:xfrm>
          <a:prstGeom prst="rect">
            <a:avLst/>
          </a:prstGeom>
          <a:solidFill>
            <a:srgbClr val="FFC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t>Global Supply Chain Functions</a:t>
            </a:r>
            <a:endParaRPr lang="en-US" sz="4000" b="1" dirty="0"/>
          </a:p>
        </p:txBody>
      </p:sp>
    </p:spTree>
    <p:extLst>
      <p:ext uri="{BB962C8B-B14F-4D97-AF65-F5344CB8AC3E}">
        <p14:creationId xmlns:p14="http://schemas.microsoft.com/office/powerpoint/2010/main" val="22024379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normAutofit/>
          </a:bodyPr>
          <a:lstStyle/>
          <a:p>
            <a:pPr algn="just"/>
            <a:r>
              <a:rPr lang="en-GB" b="1" dirty="0">
                <a:solidFill>
                  <a:srgbClr val="0070C0"/>
                </a:solidFill>
              </a:rPr>
              <a:t>Transportation</a:t>
            </a:r>
            <a:r>
              <a:rPr lang="en-GB" dirty="0"/>
              <a:t> refers to the movement of raw material, component parts, and finished goods throughout the global supply chain. It typically represents the largest percentage of any logistics budget and an even greater percentage for global companies because of the distances </a:t>
            </a:r>
            <a:r>
              <a:rPr lang="en-GB" dirty="0" smtClean="0"/>
              <a:t>involved.</a:t>
            </a:r>
          </a:p>
          <a:p>
            <a:pPr algn="just"/>
            <a:r>
              <a:rPr lang="en-GB" b="1" dirty="0">
                <a:solidFill>
                  <a:srgbClr val="0070C0"/>
                </a:solidFill>
              </a:rPr>
              <a:t>Reverse logistics </a:t>
            </a:r>
            <a:r>
              <a:rPr lang="en-GB" dirty="0"/>
              <a:t>is the process of planning, implementing, and controlling the </a:t>
            </a:r>
            <a:r>
              <a:rPr lang="en-GB" dirty="0" smtClean="0"/>
              <a:t>efficient, </a:t>
            </a:r>
            <a:r>
              <a:rPr lang="en-GB" dirty="0"/>
              <a:t>cost-effective flow of raw materials, in-process inventory, finished goods, and related information from the point of consumption to the point of origin for the purpose of </a:t>
            </a:r>
            <a:r>
              <a:rPr lang="en-GB" dirty="0" smtClean="0"/>
              <a:t>recapturing </a:t>
            </a:r>
            <a:r>
              <a:rPr lang="en-GB" dirty="0"/>
              <a:t>value or proper disposal. </a:t>
            </a:r>
            <a:endParaRPr lang="en-GB" dirty="0" smtClean="0"/>
          </a:p>
        </p:txBody>
      </p:sp>
      <p:sp>
        <p:nvSpPr>
          <p:cNvPr id="5" name="Title 1"/>
          <p:cNvSpPr txBox="1">
            <a:spLocks/>
          </p:cNvSpPr>
          <p:nvPr/>
        </p:nvSpPr>
        <p:spPr>
          <a:xfrm>
            <a:off x="456063" y="310534"/>
            <a:ext cx="10515600" cy="1325563"/>
          </a:xfrm>
          <a:prstGeom prst="rect">
            <a:avLst/>
          </a:prstGeom>
          <a:solidFill>
            <a:srgbClr val="FFC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t>Global Supply Chain Functions</a:t>
            </a:r>
            <a:endParaRPr lang="en-US" sz="4000" b="1" dirty="0"/>
          </a:p>
        </p:txBody>
      </p:sp>
    </p:spTree>
    <p:extLst>
      <p:ext uri="{BB962C8B-B14F-4D97-AF65-F5344CB8AC3E}">
        <p14:creationId xmlns:p14="http://schemas.microsoft.com/office/powerpoint/2010/main" val="21483537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3" y="1975750"/>
            <a:ext cx="10515600" cy="4351338"/>
          </a:xfrm>
        </p:spPr>
        <p:txBody>
          <a:bodyPr>
            <a:normAutofit/>
          </a:bodyPr>
          <a:lstStyle/>
          <a:p>
            <a:pPr marL="0" indent="0" algn="just">
              <a:buNone/>
            </a:pPr>
            <a:r>
              <a:rPr lang="en-GB" b="1" u="sng" dirty="0">
                <a:solidFill>
                  <a:srgbClr val="FF0000"/>
                </a:solidFill>
              </a:rPr>
              <a:t>GLOBAL PURCHASING </a:t>
            </a:r>
            <a:endParaRPr lang="en-GB" b="1" u="sng" dirty="0" smtClean="0">
              <a:solidFill>
                <a:srgbClr val="FF0000"/>
              </a:solidFill>
            </a:endParaRPr>
          </a:p>
          <a:p>
            <a:pPr algn="just"/>
            <a:r>
              <a:rPr lang="en-GB" dirty="0" smtClean="0"/>
              <a:t>purchasing </a:t>
            </a:r>
            <a:r>
              <a:rPr lang="en-GB" dirty="0"/>
              <a:t>represents the part of the supply chain that involves worldwide buying of raw material, component parts, and products used in manufacturing of the company’s products and services. </a:t>
            </a:r>
            <a:endParaRPr lang="en-GB" dirty="0" smtClean="0"/>
          </a:p>
          <a:p>
            <a:pPr algn="just"/>
            <a:r>
              <a:rPr lang="en-GB" dirty="0" smtClean="0"/>
              <a:t>The </a:t>
            </a:r>
            <a:r>
              <a:rPr lang="en-GB" dirty="0"/>
              <a:t>core activities performed in purchasing include development of an appropriate strategy for global purchasing and </a:t>
            </a:r>
            <a:r>
              <a:rPr lang="en-GB" dirty="0" smtClean="0"/>
              <a:t>selecting </a:t>
            </a:r>
            <a:r>
              <a:rPr lang="en-GB" dirty="0"/>
              <a:t>the type of purchasing strategy best suited for the </a:t>
            </a:r>
            <a:r>
              <a:rPr lang="en-GB" dirty="0" smtClean="0"/>
              <a:t>company.</a:t>
            </a:r>
            <a:endParaRPr lang="en-GB" dirty="0" smtClean="0"/>
          </a:p>
        </p:txBody>
      </p:sp>
      <p:sp>
        <p:nvSpPr>
          <p:cNvPr id="5" name="Title 1"/>
          <p:cNvSpPr txBox="1">
            <a:spLocks/>
          </p:cNvSpPr>
          <p:nvPr/>
        </p:nvSpPr>
        <p:spPr>
          <a:xfrm>
            <a:off x="456063" y="310534"/>
            <a:ext cx="10515600" cy="1325563"/>
          </a:xfrm>
          <a:prstGeom prst="rect">
            <a:avLst/>
          </a:prstGeom>
          <a:solidFill>
            <a:srgbClr val="FFC00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t>Global Supply Chain Functions</a:t>
            </a:r>
            <a:endParaRPr lang="en-US" sz="4000" b="1" dirty="0"/>
          </a:p>
        </p:txBody>
      </p:sp>
    </p:spTree>
    <p:extLst>
      <p:ext uri="{BB962C8B-B14F-4D97-AF65-F5344CB8AC3E}">
        <p14:creationId xmlns:p14="http://schemas.microsoft.com/office/powerpoint/2010/main" val="4255266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75000"/>
            </a:schemeClr>
          </a:solidFill>
        </p:spPr>
        <p:txBody>
          <a:bodyPr/>
          <a:lstStyle/>
          <a:p>
            <a:r>
              <a:rPr lang="en-GB" b="1" dirty="0"/>
              <a:t>Managing a Global Supply Chain</a:t>
            </a:r>
            <a:endParaRPr lang="en-US" b="1" dirty="0"/>
          </a:p>
        </p:txBody>
      </p:sp>
      <p:sp>
        <p:nvSpPr>
          <p:cNvPr id="3" name="Content Placeholder 2"/>
          <p:cNvSpPr>
            <a:spLocks noGrp="1"/>
          </p:cNvSpPr>
          <p:nvPr>
            <p:ph idx="1"/>
          </p:nvPr>
        </p:nvSpPr>
        <p:spPr/>
        <p:txBody>
          <a:bodyPr>
            <a:normAutofit fontScale="85000" lnSpcReduction="20000"/>
          </a:bodyPr>
          <a:lstStyle/>
          <a:p>
            <a:r>
              <a:rPr lang="en-GB" dirty="0"/>
              <a:t>The potential for reducing costs through more efficient supply chain management is </a:t>
            </a:r>
            <a:r>
              <a:rPr lang="en-GB" dirty="0" smtClean="0"/>
              <a:t>enormous. </a:t>
            </a:r>
          </a:p>
          <a:p>
            <a:r>
              <a:rPr lang="en-GB" dirty="0" smtClean="0"/>
              <a:t>For </a:t>
            </a:r>
            <a:r>
              <a:rPr lang="en-GB" dirty="0"/>
              <a:t>the typical manufacturing enterprise, material costs account for between 50 and 70 percent of revenues, depending on the industry. </a:t>
            </a:r>
            <a:endParaRPr lang="en-GB" dirty="0" smtClean="0"/>
          </a:p>
          <a:p>
            <a:r>
              <a:rPr lang="en-GB" dirty="0" smtClean="0"/>
              <a:t>Even </a:t>
            </a:r>
            <a:r>
              <a:rPr lang="en-GB" dirty="0"/>
              <a:t>a small reduction in these costs can have a substantial impact on </a:t>
            </a:r>
            <a:r>
              <a:rPr lang="en-GB" dirty="0" smtClean="0"/>
              <a:t>profitability</a:t>
            </a:r>
          </a:p>
          <a:p>
            <a:pPr marL="0" indent="0" algn="just">
              <a:buNone/>
            </a:pPr>
            <a:r>
              <a:rPr lang="en-GB" b="1" dirty="0">
                <a:solidFill>
                  <a:srgbClr val="FF0000"/>
                </a:solidFill>
              </a:rPr>
              <a:t>ROLE OF JUST-IN-TIME INVENTORY </a:t>
            </a:r>
            <a:r>
              <a:rPr lang="en-GB" dirty="0"/>
              <a:t>Pioneered by Japanese firms </a:t>
            </a:r>
            <a:r>
              <a:rPr lang="en-GB" dirty="0" smtClean="0"/>
              <a:t>just-in-time </a:t>
            </a:r>
            <a:r>
              <a:rPr lang="en-GB" dirty="0"/>
              <a:t>inventory systems now play a major role in most </a:t>
            </a:r>
            <a:r>
              <a:rPr lang="en-GB" dirty="0" smtClean="0"/>
              <a:t>manufacturing </a:t>
            </a:r>
            <a:r>
              <a:rPr lang="en-GB" dirty="0"/>
              <a:t>firms</a:t>
            </a:r>
            <a:r>
              <a:rPr lang="en-GB" dirty="0" smtClean="0"/>
              <a:t>.</a:t>
            </a:r>
          </a:p>
          <a:p>
            <a:pPr algn="just"/>
            <a:r>
              <a:rPr lang="en-GB" dirty="0" smtClean="0"/>
              <a:t> </a:t>
            </a:r>
            <a:r>
              <a:rPr lang="en-GB" dirty="0"/>
              <a:t>The basic philosophy behind just-in-time (JIT) inventory systems is to economize on inventory holding costs by having materials arrive at a manufacturing plant just in time to enter the production process and not before. </a:t>
            </a:r>
            <a:endParaRPr lang="en-GB" dirty="0" smtClean="0"/>
          </a:p>
          <a:p>
            <a:pPr algn="just"/>
            <a:r>
              <a:rPr lang="en-GB" dirty="0" smtClean="0"/>
              <a:t>The </a:t>
            </a:r>
            <a:r>
              <a:rPr lang="en-GB" dirty="0"/>
              <a:t>major cost savings comes from speeding up inventory turnover. This reduces inventory holding costs, such as </a:t>
            </a:r>
            <a:r>
              <a:rPr lang="en-GB" dirty="0" smtClean="0"/>
              <a:t>warehousing </a:t>
            </a:r>
            <a:r>
              <a:rPr lang="en-GB" dirty="0"/>
              <a:t>and storage costs</a:t>
            </a:r>
            <a:endParaRPr lang="en-US" dirty="0"/>
          </a:p>
        </p:txBody>
      </p:sp>
    </p:spTree>
    <p:extLst>
      <p:ext uri="{BB962C8B-B14F-4D97-AF65-F5344CB8AC3E}">
        <p14:creationId xmlns:p14="http://schemas.microsoft.com/office/powerpoint/2010/main" val="1408485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75000"/>
            </a:schemeClr>
          </a:solidFill>
        </p:spPr>
        <p:txBody>
          <a:bodyPr/>
          <a:lstStyle/>
          <a:p>
            <a:r>
              <a:rPr lang="en-GB" b="1" dirty="0"/>
              <a:t>Managing a Global Supply Chain</a:t>
            </a:r>
            <a:endParaRPr lang="en-US" b="1" dirty="0"/>
          </a:p>
        </p:txBody>
      </p:sp>
      <p:sp>
        <p:nvSpPr>
          <p:cNvPr id="3" name="Content Placeholder 2"/>
          <p:cNvSpPr>
            <a:spLocks noGrp="1"/>
          </p:cNvSpPr>
          <p:nvPr>
            <p:ph idx="1"/>
          </p:nvPr>
        </p:nvSpPr>
        <p:spPr/>
        <p:txBody>
          <a:bodyPr>
            <a:normAutofit/>
          </a:bodyPr>
          <a:lstStyle/>
          <a:p>
            <a:pPr algn="just"/>
            <a:r>
              <a:rPr lang="en-GB" b="1" u="sng" dirty="0">
                <a:solidFill>
                  <a:srgbClr val="FF0000"/>
                </a:solidFill>
              </a:rPr>
              <a:t>ROLE OF INFORMATION TECHNOLOGY </a:t>
            </a:r>
            <a:endParaRPr lang="en-GB" b="1" u="sng" dirty="0" smtClean="0">
              <a:solidFill>
                <a:srgbClr val="FF0000"/>
              </a:solidFill>
            </a:endParaRPr>
          </a:p>
          <a:p>
            <a:pPr algn="just"/>
            <a:r>
              <a:rPr lang="en-GB" dirty="0" smtClean="0"/>
              <a:t>Web- </a:t>
            </a:r>
            <a:r>
              <a:rPr lang="en-GB" dirty="0"/>
              <a:t>and cloud-based information systems play a crucial role in modern materials </a:t>
            </a:r>
            <a:r>
              <a:rPr lang="en-GB" dirty="0" smtClean="0"/>
              <a:t>management. </a:t>
            </a:r>
          </a:p>
          <a:p>
            <a:pPr algn="just"/>
            <a:r>
              <a:rPr lang="en-GB" dirty="0" smtClean="0"/>
              <a:t>By </a:t>
            </a:r>
            <a:r>
              <a:rPr lang="en-GB" dirty="0"/>
              <a:t>tracking component parts as they make their way across the globe toward an assembly plant, information systems enable a firm to optimize its production scheduling according to when components are expected to arrive</a:t>
            </a:r>
            <a:endParaRPr lang="en-US" dirty="0"/>
          </a:p>
        </p:txBody>
      </p:sp>
    </p:spTree>
    <p:extLst>
      <p:ext uri="{BB962C8B-B14F-4D97-AF65-F5344CB8AC3E}">
        <p14:creationId xmlns:p14="http://schemas.microsoft.com/office/powerpoint/2010/main" val="341398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GB" sz="3600" b="1" dirty="0" smtClean="0"/>
              <a:t>Strategy, Production, and Supply Chain Management</a:t>
            </a:r>
            <a:endParaRPr lang="en-US" sz="3600" b="1" dirty="0"/>
          </a:p>
        </p:txBody>
      </p:sp>
      <p:sp>
        <p:nvSpPr>
          <p:cNvPr id="3" name="Content Placeholder 2"/>
          <p:cNvSpPr>
            <a:spLocks noGrp="1"/>
          </p:cNvSpPr>
          <p:nvPr>
            <p:ph idx="1"/>
          </p:nvPr>
        </p:nvSpPr>
        <p:spPr/>
        <p:txBody>
          <a:bodyPr/>
          <a:lstStyle/>
          <a:p>
            <a:pPr algn="just"/>
            <a:r>
              <a:rPr lang="en-GB" dirty="0" smtClean="0"/>
              <a:t>Production and supply chain management are closely linked because a firm’s ability to perform its production activities efficiently depends on a timely supply of high-quality material and information inputs, for which purchasing and logistics are critical functions. </a:t>
            </a:r>
          </a:p>
          <a:p>
            <a:pPr algn="just"/>
            <a:r>
              <a:rPr lang="en-GB" dirty="0" smtClean="0"/>
              <a:t>Purchasing represents the part of the supply chain that involves worldwide buying of raw material, component parts, and products used in manufacturing of the company's products and services.</a:t>
            </a:r>
          </a:p>
          <a:p>
            <a:pPr algn="just"/>
            <a:r>
              <a:rPr lang="en-GB" dirty="0" smtClean="0"/>
              <a:t> Logistics is the part of the supply chain that plans, implements, and controls the effective flows and inventory of raw material, component parts, and products used in manufacturing</a:t>
            </a:r>
          </a:p>
        </p:txBody>
      </p:sp>
    </p:spTree>
    <p:extLst>
      <p:ext uri="{BB962C8B-B14F-4D97-AF65-F5344CB8AC3E}">
        <p14:creationId xmlns:p14="http://schemas.microsoft.com/office/powerpoint/2010/main" val="8617877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75000"/>
            </a:schemeClr>
          </a:solidFill>
        </p:spPr>
        <p:txBody>
          <a:bodyPr/>
          <a:lstStyle/>
          <a:p>
            <a:r>
              <a:rPr lang="en-GB" b="1" dirty="0"/>
              <a:t>Managing a Global Supply Chain</a:t>
            </a:r>
            <a:endParaRPr lang="en-US" b="1" dirty="0"/>
          </a:p>
        </p:txBody>
      </p:sp>
      <p:sp>
        <p:nvSpPr>
          <p:cNvPr id="3" name="Content Placeholder 2"/>
          <p:cNvSpPr>
            <a:spLocks noGrp="1"/>
          </p:cNvSpPr>
          <p:nvPr>
            <p:ph idx="1"/>
          </p:nvPr>
        </p:nvSpPr>
        <p:spPr/>
        <p:txBody>
          <a:bodyPr>
            <a:normAutofit fontScale="92500" lnSpcReduction="20000"/>
          </a:bodyPr>
          <a:lstStyle/>
          <a:p>
            <a:r>
              <a:rPr lang="en-GB" b="1" u="sng" dirty="0">
                <a:solidFill>
                  <a:srgbClr val="FF0000"/>
                </a:solidFill>
              </a:rPr>
              <a:t>Global supply chain coordination </a:t>
            </a:r>
            <a:endParaRPr lang="en-GB" b="1" u="sng" dirty="0" smtClean="0">
              <a:solidFill>
                <a:srgbClr val="FF0000"/>
              </a:solidFill>
            </a:endParaRPr>
          </a:p>
          <a:p>
            <a:pPr algn="just"/>
            <a:r>
              <a:rPr lang="en-GB" dirty="0" smtClean="0"/>
              <a:t>refers </a:t>
            </a:r>
            <a:r>
              <a:rPr lang="en-GB" dirty="0"/>
              <a:t>to shared decision-making opportunities and operational collaboration of key global supply chain activities. </a:t>
            </a:r>
            <a:endParaRPr lang="en-GB" dirty="0" smtClean="0"/>
          </a:p>
          <a:p>
            <a:pPr algn="just"/>
            <a:r>
              <a:rPr lang="en-GB" dirty="0" smtClean="0"/>
              <a:t>Shared </a:t>
            </a:r>
            <a:r>
              <a:rPr lang="en-GB" dirty="0"/>
              <a:t>decision making—such as joint consideration of replenishment, inventory holding costs, collaborative planning, costs of different processes, frequency of orders, batch size, and product development—creates a more integrated, coherent, efficient, and effective global supply chain. </a:t>
            </a:r>
            <a:endParaRPr lang="en-GB" dirty="0" smtClean="0"/>
          </a:p>
          <a:p>
            <a:pPr algn="just"/>
            <a:r>
              <a:rPr lang="en-GB" dirty="0" smtClean="0"/>
              <a:t>This </a:t>
            </a:r>
            <a:r>
              <a:rPr lang="en-GB" dirty="0"/>
              <a:t>includes shared decision making by supply chain members both inside an organization (e.g., logistics, purchasing, operations, and marketing channels employees) and across organizations (e.g., raw materials producers, transportation companies, </a:t>
            </a:r>
            <a:r>
              <a:rPr lang="en-GB" dirty="0" smtClean="0"/>
              <a:t>manufacturers, </a:t>
            </a:r>
            <a:r>
              <a:rPr lang="en-GB" dirty="0"/>
              <a:t>wholesalers, retailers)</a:t>
            </a:r>
            <a:endParaRPr lang="en-US" dirty="0"/>
          </a:p>
        </p:txBody>
      </p:sp>
    </p:spTree>
    <p:extLst>
      <p:ext uri="{BB962C8B-B14F-4D97-AF65-F5344CB8AC3E}">
        <p14:creationId xmlns:p14="http://schemas.microsoft.com/office/powerpoint/2010/main" val="33688430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75000"/>
            </a:schemeClr>
          </a:solidFill>
        </p:spPr>
        <p:txBody>
          <a:bodyPr/>
          <a:lstStyle/>
          <a:p>
            <a:r>
              <a:rPr lang="en-GB" b="1" dirty="0"/>
              <a:t>Managing a Global Supply Chain</a:t>
            </a:r>
            <a:endParaRPr lang="en-US" b="1" dirty="0"/>
          </a:p>
        </p:txBody>
      </p:sp>
      <p:sp>
        <p:nvSpPr>
          <p:cNvPr id="3" name="Content Placeholder 2"/>
          <p:cNvSpPr>
            <a:spLocks noGrp="1"/>
          </p:cNvSpPr>
          <p:nvPr>
            <p:ph idx="1"/>
          </p:nvPr>
        </p:nvSpPr>
        <p:spPr/>
        <p:txBody>
          <a:bodyPr>
            <a:normAutofit/>
          </a:bodyPr>
          <a:lstStyle/>
          <a:p>
            <a:r>
              <a:rPr lang="en-GB" b="1" dirty="0">
                <a:solidFill>
                  <a:srgbClr val="FF0000"/>
                </a:solidFill>
              </a:rPr>
              <a:t>INTERORGANIZATIONAL </a:t>
            </a:r>
            <a:r>
              <a:rPr lang="en-GB" b="1" dirty="0" smtClean="0">
                <a:solidFill>
                  <a:srgbClr val="FF0000"/>
                </a:solidFill>
              </a:rPr>
              <a:t>RELATIONSHIPS</a:t>
            </a:r>
          </a:p>
          <a:p>
            <a:pPr algn="just"/>
            <a:r>
              <a:rPr lang="en-GB" b="1" dirty="0" smtClean="0">
                <a:solidFill>
                  <a:srgbClr val="FF0000"/>
                </a:solidFill>
              </a:rPr>
              <a:t> </a:t>
            </a:r>
            <a:r>
              <a:rPr lang="en-GB" dirty="0" smtClean="0"/>
              <a:t>Inter organizational </a:t>
            </a:r>
            <a:r>
              <a:rPr lang="en-GB" dirty="0"/>
              <a:t>relationships have been studied and talked about in various contexts for decades. The two keys are trust and commitment.</a:t>
            </a:r>
            <a:endParaRPr lang="en-US" dirty="0"/>
          </a:p>
        </p:txBody>
      </p:sp>
    </p:spTree>
    <p:extLst>
      <p:ext uri="{BB962C8B-B14F-4D97-AF65-F5344CB8AC3E}">
        <p14:creationId xmlns:p14="http://schemas.microsoft.com/office/powerpoint/2010/main" val="836356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GB" sz="3600" b="1" dirty="0" smtClean="0"/>
              <a:t>Strategy, Production, and Supply Chain Management</a:t>
            </a:r>
            <a:endParaRPr lang="en-US" sz="3600" b="1" dirty="0"/>
          </a:p>
        </p:txBody>
      </p:sp>
      <p:sp>
        <p:nvSpPr>
          <p:cNvPr id="3" name="Content Placeholder 2"/>
          <p:cNvSpPr>
            <a:spLocks noGrp="1"/>
          </p:cNvSpPr>
          <p:nvPr>
            <p:ph idx="1"/>
          </p:nvPr>
        </p:nvSpPr>
        <p:spPr/>
        <p:txBody>
          <a:bodyPr>
            <a:normAutofit lnSpcReduction="10000"/>
          </a:bodyPr>
          <a:lstStyle/>
          <a:p>
            <a:pPr algn="just"/>
            <a:r>
              <a:rPr lang="en-GB" dirty="0" smtClean="0"/>
              <a:t>The production and supply chain management functions (purchasing, logistics) of an international firm have a number of important strategic objectives.</a:t>
            </a:r>
          </a:p>
          <a:p>
            <a:pPr algn="just"/>
            <a:r>
              <a:rPr lang="en-GB" dirty="0" smtClean="0">
                <a:solidFill>
                  <a:srgbClr val="FF0000"/>
                </a:solidFill>
              </a:rPr>
              <a:t>One </a:t>
            </a:r>
            <a:r>
              <a:rPr lang="en-GB" dirty="0" smtClean="0"/>
              <a:t>is to ensure that the total cost of moving from raw materials to finished goods is as low as possible for the value provided to the end-customer. </a:t>
            </a:r>
          </a:p>
          <a:p>
            <a:pPr algn="just"/>
            <a:r>
              <a:rPr lang="en-GB" dirty="0" smtClean="0">
                <a:solidFill>
                  <a:srgbClr val="FF0000"/>
                </a:solidFill>
              </a:rPr>
              <a:t>Another</a:t>
            </a:r>
            <a:r>
              <a:rPr lang="en-GB" dirty="0" smtClean="0"/>
              <a:t> strategic objective shared by production and supply chain management is to increase product (or service) quality by establishing process-based quality standards and eliminating defective raw material, component parts, and products from the manufacturing process and the supply chain.</a:t>
            </a:r>
          </a:p>
        </p:txBody>
      </p:sp>
    </p:spTree>
    <p:extLst>
      <p:ext uri="{BB962C8B-B14F-4D97-AF65-F5344CB8AC3E}">
        <p14:creationId xmlns:p14="http://schemas.microsoft.com/office/powerpoint/2010/main" val="4051181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GB" sz="3600" b="1" dirty="0" smtClean="0"/>
              <a:t>Strategy, Production, and Supply Chain Management</a:t>
            </a:r>
            <a:endParaRPr lang="en-US" sz="3600" b="1" dirty="0"/>
          </a:p>
        </p:txBody>
      </p:sp>
      <p:sp>
        <p:nvSpPr>
          <p:cNvPr id="3" name="Content Placeholder 2"/>
          <p:cNvSpPr>
            <a:spLocks noGrp="1"/>
          </p:cNvSpPr>
          <p:nvPr>
            <p:ph idx="1"/>
          </p:nvPr>
        </p:nvSpPr>
        <p:spPr/>
        <p:txBody>
          <a:bodyPr/>
          <a:lstStyle/>
          <a:p>
            <a:pPr algn="just"/>
            <a:r>
              <a:rPr lang="en-GB" dirty="0" smtClean="0"/>
              <a:t>These quality assurances should be embedded in both the upstream and downstream portions of the global supply chain. </a:t>
            </a:r>
          </a:p>
          <a:p>
            <a:pPr algn="just"/>
            <a:r>
              <a:rPr lang="en-GB" dirty="0" smtClean="0"/>
              <a:t>The </a:t>
            </a:r>
            <a:r>
              <a:rPr lang="en-GB" dirty="0" smtClean="0">
                <a:solidFill>
                  <a:srgbClr val="FF0000"/>
                </a:solidFill>
              </a:rPr>
              <a:t>upstream </a:t>
            </a:r>
            <a:r>
              <a:rPr lang="en-GB" dirty="0" smtClean="0"/>
              <a:t>supply chain includes all of the organizations (e.g., suppliers) and resources that are involved in the portion of the supply chain from raw materials to the production facility (this is sometimes also called the inbound supply chain). </a:t>
            </a:r>
          </a:p>
          <a:p>
            <a:pPr algn="just"/>
            <a:r>
              <a:rPr lang="en-GB" dirty="0" smtClean="0"/>
              <a:t>The </a:t>
            </a:r>
            <a:r>
              <a:rPr lang="en-GB" dirty="0" smtClean="0">
                <a:solidFill>
                  <a:srgbClr val="FF0000"/>
                </a:solidFill>
              </a:rPr>
              <a:t>downstream s</a:t>
            </a:r>
            <a:r>
              <a:rPr lang="en-GB" dirty="0" smtClean="0"/>
              <a:t>upply chain includes all of the organizations (e.g., wholesaler, retailer) that are involved in the portion of the supply chain from the production facility to the end-customer (this is also sometimes called the outbound supply chain).</a:t>
            </a:r>
          </a:p>
        </p:txBody>
      </p:sp>
    </p:spTree>
    <p:extLst>
      <p:ext uri="{BB962C8B-B14F-4D97-AF65-F5344CB8AC3E}">
        <p14:creationId xmlns:p14="http://schemas.microsoft.com/office/powerpoint/2010/main" val="3341496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GB" sz="3600" b="1" dirty="0" smtClean="0"/>
              <a:t>Strategy, Production, and Supply Chain Management</a:t>
            </a:r>
            <a:endParaRPr lang="en-US" sz="3600" b="1" dirty="0"/>
          </a:p>
        </p:txBody>
      </p:sp>
      <p:sp>
        <p:nvSpPr>
          <p:cNvPr id="3" name="Content Placeholder 2"/>
          <p:cNvSpPr>
            <a:spLocks noGrp="1"/>
          </p:cNvSpPr>
          <p:nvPr>
            <p:ph idx="1"/>
          </p:nvPr>
        </p:nvSpPr>
        <p:spPr/>
        <p:txBody>
          <a:bodyPr/>
          <a:lstStyle/>
          <a:p>
            <a:pPr algn="just"/>
            <a:r>
              <a:rPr lang="en-GB" dirty="0" smtClean="0"/>
              <a:t>the firm that improves its quality control will also reduce its costs of value creation. Improved quality control reduces costs by ∙</a:t>
            </a:r>
          </a:p>
          <a:p>
            <a:pPr algn="just"/>
            <a:r>
              <a:rPr lang="en-GB" dirty="0" smtClean="0"/>
              <a:t> Increasing productivity because time is not wasted producing poor-quality products that cannot be sold, leading to a direct reduction in unit costs. </a:t>
            </a:r>
          </a:p>
          <a:p>
            <a:pPr algn="just"/>
            <a:r>
              <a:rPr lang="en-GB" dirty="0" smtClean="0"/>
              <a:t>Lowering rework and scrap costs associated with defective products.  </a:t>
            </a:r>
          </a:p>
          <a:p>
            <a:pPr algn="just"/>
            <a:r>
              <a:rPr lang="en-GB" dirty="0" smtClean="0"/>
              <a:t>Reducing the warranty costs and time associated with fixing defective products. </a:t>
            </a:r>
          </a:p>
        </p:txBody>
      </p:sp>
    </p:spTree>
    <p:extLst>
      <p:ext uri="{BB962C8B-B14F-4D97-AF65-F5344CB8AC3E}">
        <p14:creationId xmlns:p14="http://schemas.microsoft.com/office/powerpoint/2010/main" val="2667481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GB" sz="3600" b="1" dirty="0" smtClean="0"/>
              <a:t>Strategy, Production, and Supply Chain Management</a:t>
            </a:r>
            <a:endParaRPr lang="en-US" sz="3600" b="1" dirty="0"/>
          </a:p>
        </p:txBody>
      </p:sp>
      <p:sp>
        <p:nvSpPr>
          <p:cNvPr id="3" name="Content Placeholder 2"/>
          <p:cNvSpPr>
            <a:spLocks noGrp="1"/>
          </p:cNvSpPr>
          <p:nvPr>
            <p:ph idx="1"/>
          </p:nvPr>
        </p:nvSpPr>
        <p:spPr/>
        <p:txBody>
          <a:bodyPr>
            <a:normAutofit lnSpcReduction="10000"/>
          </a:bodyPr>
          <a:lstStyle/>
          <a:p>
            <a:pPr algn="just"/>
            <a:r>
              <a:rPr lang="en-GB" dirty="0" smtClean="0"/>
              <a:t>The principal tool that most managers now use to increase the reliability of their product offering is the Six Sigma quality improvement methodology. </a:t>
            </a:r>
          </a:p>
          <a:p>
            <a:pPr algn="just"/>
            <a:r>
              <a:rPr lang="en-GB" dirty="0" smtClean="0">
                <a:solidFill>
                  <a:srgbClr val="FF0000"/>
                </a:solidFill>
              </a:rPr>
              <a:t>Six Sigma </a:t>
            </a:r>
            <a:r>
              <a:rPr lang="en-GB" dirty="0" smtClean="0"/>
              <a:t>is a direct descendant of the total quality management (TQM) philosophy that was widely adopted, first by Japanese companies and then American companies, </a:t>
            </a:r>
          </a:p>
          <a:p>
            <a:pPr algn="just"/>
            <a:r>
              <a:rPr lang="en-GB" dirty="0" smtClean="0"/>
              <a:t>Six Sigma, the modern successor to TQM, is a statistically based philosophy that aims to reduce defects, boost productivity, eliminate waste, and cut costs throughout a company. </a:t>
            </a:r>
          </a:p>
          <a:p>
            <a:pPr algn="just"/>
            <a:r>
              <a:rPr lang="en-GB" dirty="0" smtClean="0"/>
              <a:t>Six Sigma programs have been adopted by several major corporations, such as Motorola, General Electric, and Honeywell. </a:t>
            </a:r>
          </a:p>
        </p:txBody>
      </p:sp>
    </p:spTree>
    <p:extLst>
      <p:ext uri="{BB962C8B-B14F-4D97-AF65-F5344CB8AC3E}">
        <p14:creationId xmlns:p14="http://schemas.microsoft.com/office/powerpoint/2010/main" val="3883942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r>
              <a:rPr lang="en-GB" sz="3600" b="1" dirty="0" smtClean="0"/>
              <a:t>Strategy, Production, and Supply Chain Management</a:t>
            </a:r>
            <a:endParaRPr lang="en-US" sz="3600" b="1" dirty="0"/>
          </a:p>
        </p:txBody>
      </p:sp>
      <p:sp>
        <p:nvSpPr>
          <p:cNvPr id="3" name="Content Placeholder 2"/>
          <p:cNvSpPr>
            <a:spLocks noGrp="1"/>
          </p:cNvSpPr>
          <p:nvPr>
            <p:ph idx="1"/>
          </p:nvPr>
        </p:nvSpPr>
        <p:spPr/>
        <p:txBody>
          <a:bodyPr/>
          <a:lstStyle/>
          <a:p>
            <a:pPr marL="0" indent="0" algn="just">
              <a:buNone/>
            </a:pPr>
            <a:r>
              <a:rPr lang="en-GB" dirty="0" smtClean="0"/>
              <a:t>In addition to lowering costs and improving quality, two other objectives have particular importance in international businesses. </a:t>
            </a:r>
          </a:p>
          <a:p>
            <a:pPr algn="just"/>
            <a:r>
              <a:rPr lang="en-GB" dirty="0" smtClean="0">
                <a:solidFill>
                  <a:srgbClr val="FF0000"/>
                </a:solidFill>
              </a:rPr>
              <a:t>First,</a:t>
            </a:r>
            <a:r>
              <a:rPr lang="en-GB" dirty="0" smtClean="0"/>
              <a:t> production and supply chain functions must be able to accommodate demands for local responsiveness.</a:t>
            </a:r>
          </a:p>
          <a:p>
            <a:pPr algn="just"/>
            <a:r>
              <a:rPr lang="en-GB" dirty="0" smtClean="0">
                <a:solidFill>
                  <a:srgbClr val="FF0000"/>
                </a:solidFill>
              </a:rPr>
              <a:t>Second</a:t>
            </a:r>
            <a:r>
              <a:rPr lang="en-GB" dirty="0" smtClean="0"/>
              <a:t>, production and supply chain management must be able to respond quickly to shifts in customer demand.</a:t>
            </a:r>
          </a:p>
        </p:txBody>
      </p:sp>
    </p:spTree>
    <p:extLst>
      <p:ext uri="{BB962C8B-B14F-4D97-AF65-F5344CB8AC3E}">
        <p14:creationId xmlns:p14="http://schemas.microsoft.com/office/powerpoint/2010/main" val="5509147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375</TotalTime>
  <Words>3668</Words>
  <Application>Microsoft Office PowerPoint</Application>
  <PresentationFormat>Widescreen</PresentationFormat>
  <Paragraphs>212</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Calibri Light</vt:lpstr>
      <vt:lpstr>Office Theme</vt:lpstr>
      <vt:lpstr>Chap 17</vt:lpstr>
      <vt:lpstr>Introduction</vt:lpstr>
      <vt:lpstr>Strategy, Production, and Supply Chain Management</vt:lpstr>
      <vt:lpstr>Strategy, Production, and Supply Chain Management</vt:lpstr>
      <vt:lpstr>Strategy, Production, and Supply Chain Management</vt:lpstr>
      <vt:lpstr>Strategy, Production, and Supply Chain Management</vt:lpstr>
      <vt:lpstr>Strategy, Production, and Supply Chain Management</vt:lpstr>
      <vt:lpstr>Strategy, Production, and Supply Chain Management</vt:lpstr>
      <vt:lpstr>Strategy, Production, and Supply Chain Management</vt:lpstr>
      <vt:lpstr>Where to Produce</vt:lpstr>
      <vt:lpstr>Where to Produce</vt:lpstr>
      <vt:lpstr>Where to Produce</vt:lpstr>
      <vt:lpstr>Where to Produce</vt:lpstr>
      <vt:lpstr>Flexible Manufacturing and Mass Customization</vt:lpstr>
      <vt:lpstr>Flexible Manufacturing and Mass Customization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Managing a Global Supply Chain</vt:lpstr>
      <vt:lpstr>Managing a Global Supply Chain</vt:lpstr>
      <vt:lpstr>Managing a Global Supply Chain</vt:lpstr>
      <vt:lpstr>Managing a Global Supply Chain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 17</dc:title>
  <dc:creator>DIU</dc:creator>
  <cp:lastModifiedBy>DIU</cp:lastModifiedBy>
  <cp:revision>39</cp:revision>
  <dcterms:created xsi:type="dcterms:W3CDTF">2024-10-06T06:08:44Z</dcterms:created>
  <dcterms:modified xsi:type="dcterms:W3CDTF">2024-10-07T09:06:34Z</dcterms:modified>
</cp:coreProperties>
</file>