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6C89D-9791-4AC3-9DC9-8BF9FD501BD3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B6387-7FA0-4E13-986E-F2A4ADB8CE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70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B6387-7FA0-4E13-986E-F2A4ADB8CE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06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47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72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77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0007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24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79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74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92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7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2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25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62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486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27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3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72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517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5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International Food Safety Standards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dirty="0"/>
              <a:t>Overview of Key Standards, Organizations, and Global Impact</a:t>
            </a:r>
          </a:p>
          <a:p>
            <a:r>
              <a:rPr dirty="0"/>
              <a:t>Presented by: </a:t>
            </a:r>
            <a:r>
              <a:rPr lang="en-US" dirty="0" smtClean="0"/>
              <a:t>Nuvia Nurain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Good Manufacturing Practices (GMP) and Good Agricultural Practices (GAP)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t>- GMP: Safe operations, hygiene, facility maintenance</a:t>
            </a:r>
          </a:p>
          <a:p>
            <a:r>
              <a:t>- GAP: Farm-level practices for safe, sustainable food production</a:t>
            </a:r>
          </a:p>
          <a:p>
            <a:r>
              <a:t>- Both ensure safety and quality from farm to table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t>- International standards are essential for food safety, trade, and consumer protection</a:t>
            </a:r>
          </a:p>
          <a:p>
            <a:r>
              <a:t>- Consistent practices ensure safe food globally</a:t>
            </a:r>
          </a:p>
          <a:p>
            <a:r>
              <a:t>- Adhering to these standards helps build trust in food safety and quality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Importance of International Food Safety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t>- Ensures food safety and quality worldwide</a:t>
            </a:r>
          </a:p>
          <a:p>
            <a:r>
              <a:t>- Facilitates trade across regions</a:t>
            </a:r>
          </a:p>
          <a:p>
            <a:r>
              <a:t>- Protects consumers from foodborne illnesses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177" y="-86384"/>
            <a:ext cx="7773338" cy="1596177"/>
          </a:xfrm>
        </p:spPr>
        <p:txBody>
          <a:bodyPr/>
          <a:lstStyle/>
          <a:p>
            <a:r>
              <a:rPr dirty="0"/>
              <a:t>Codex </a:t>
            </a:r>
            <a:r>
              <a:rPr dirty="0" err="1"/>
              <a:t>Alimentarius</a:t>
            </a:r>
            <a:r>
              <a:rPr dirty="0"/>
              <a:t> (Codex)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81974" y="1157726"/>
            <a:ext cx="7772870" cy="3424107"/>
          </a:xfrm>
        </p:spPr>
        <p:txBody>
          <a:bodyPr/>
          <a:lstStyle/>
          <a:p>
            <a:r>
              <a:rPr dirty="0"/>
              <a:t>- Created by FAO and WHO</a:t>
            </a:r>
          </a:p>
          <a:p>
            <a:r>
              <a:rPr dirty="0"/>
              <a:t>- Sets international food safety and quality standards</a:t>
            </a:r>
          </a:p>
          <a:p>
            <a:r>
              <a:rPr dirty="0"/>
              <a:t>- Focus areas: food hygiene, contaminants, additives, labeling</a:t>
            </a:r>
          </a:p>
          <a:p>
            <a:r>
              <a:rPr dirty="0"/>
              <a:t>- Importance: Basis for national food safety regulations globally</a:t>
            </a:r>
          </a:p>
        </p:txBody>
      </p:sp>
      <p:sp>
        <p:nvSpPr>
          <p:cNvPr id="4" name="AutoShape 2" descr="Adoption of New Food Safety Standard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26877" y="7312438"/>
            <a:ext cx="5007713" cy="1851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2" name="Picture 8" descr="Codex Alimentarius Commi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478" y="4108418"/>
            <a:ext cx="4909226" cy="245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0"/>
            <a:ext cx="7773338" cy="1596177"/>
          </a:xfrm>
        </p:spPr>
        <p:txBody>
          <a:bodyPr/>
          <a:lstStyle/>
          <a:p>
            <a:r>
              <a:rPr dirty="0"/>
              <a:t>ISO 22000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52478" y="1108564"/>
            <a:ext cx="7772870" cy="2352391"/>
          </a:xfrm>
        </p:spPr>
        <p:txBody>
          <a:bodyPr/>
          <a:lstStyle/>
          <a:p>
            <a:r>
              <a:rPr dirty="0"/>
              <a:t>- Comprehensive food safety management system</a:t>
            </a:r>
          </a:p>
          <a:p>
            <a:r>
              <a:rPr dirty="0"/>
              <a:t>- Integrates HACCP with risk-based management</a:t>
            </a:r>
          </a:p>
          <a:p>
            <a:r>
              <a:rPr dirty="0"/>
              <a:t>- Benefits: Consistent standards across the food chain, enhances consumer trust</a:t>
            </a:r>
          </a:p>
        </p:txBody>
      </p:sp>
      <p:pic>
        <p:nvPicPr>
          <p:cNvPr id="2056" name="Picture 8" descr="Safeguarding Culinary Excellence: A Comprehensive Introduction to HACCP and ISO  22000 for Fresh Culinary Gradu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517" y="3044392"/>
            <a:ext cx="4032967" cy="365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862" y="48247"/>
            <a:ext cx="7773338" cy="1596177"/>
          </a:xfrm>
        </p:spPr>
        <p:txBody>
          <a:bodyPr/>
          <a:lstStyle/>
          <a:p>
            <a:r>
              <a:rPr dirty="0"/>
              <a:t>HACCP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42646" y="1275713"/>
            <a:ext cx="7772870" cy="3424107"/>
          </a:xfrm>
        </p:spPr>
        <p:txBody>
          <a:bodyPr/>
          <a:lstStyle/>
          <a:p>
            <a:r>
              <a:rPr dirty="0"/>
              <a:t>- Systematic approach focusing on hazard identification and control</a:t>
            </a:r>
          </a:p>
          <a:p>
            <a:r>
              <a:rPr dirty="0"/>
              <a:t>- Seven key principles (hazard analysis, critical control points, etc.)</a:t>
            </a:r>
          </a:p>
          <a:p>
            <a:r>
              <a:rPr dirty="0"/>
              <a:t>- Widely adopted and required by many regulatory agencies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139" y="-99237"/>
            <a:ext cx="7773338" cy="1596177"/>
          </a:xfrm>
        </p:spPr>
        <p:txBody>
          <a:bodyPr/>
          <a:lstStyle/>
          <a:p>
            <a:r>
              <a:rPr dirty="0"/>
              <a:t>Global Food Safety Initiative (GFSI)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19627" y="1354370"/>
            <a:ext cx="7772870" cy="3424107"/>
          </a:xfrm>
        </p:spPr>
        <p:txBody>
          <a:bodyPr/>
          <a:lstStyle/>
          <a:p>
            <a:r>
              <a:rPr dirty="0"/>
              <a:t>- Industry-driven initiative harmonizing food safety standards</a:t>
            </a:r>
          </a:p>
          <a:p>
            <a:r>
              <a:rPr dirty="0"/>
              <a:t>- Recognized standards: BRCGS, SQF, IFS, FSSC 22000</a:t>
            </a:r>
          </a:p>
          <a:p>
            <a:r>
              <a:rPr dirty="0"/>
              <a:t>- Significance: Ensures uniform safety practices, enhances global trade</a:t>
            </a:r>
          </a:p>
        </p:txBody>
      </p:sp>
      <p:sp>
        <p:nvSpPr>
          <p:cNvPr id="7" name="AutoShape 6" descr="GFSI Launches Its First Ever Awards - Quality Assurance &amp; Food Safe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062" y="3588773"/>
            <a:ext cx="6858000" cy="28562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862" y="160338"/>
            <a:ext cx="7773338" cy="1596177"/>
          </a:xfrm>
        </p:spPr>
        <p:txBody>
          <a:bodyPr/>
          <a:lstStyle/>
          <a:p>
            <a:r>
              <a:rPr dirty="0"/>
              <a:t>FSMA - United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13149" y="1265880"/>
            <a:ext cx="7772870" cy="3424107"/>
          </a:xfrm>
        </p:spPr>
        <p:txBody>
          <a:bodyPr/>
          <a:lstStyle/>
          <a:p>
            <a:r>
              <a:rPr dirty="0"/>
              <a:t>- Preventative approach to food safety, enforced by FDA</a:t>
            </a:r>
          </a:p>
          <a:p>
            <a:r>
              <a:rPr dirty="0"/>
              <a:t>- Key components: preventive controls, produce safety, foreign supplier verification</a:t>
            </a:r>
          </a:p>
          <a:p>
            <a:r>
              <a:rPr dirty="0"/>
              <a:t>- Impact: Influences global suppliers exporting to the U.S.</a:t>
            </a:r>
          </a:p>
        </p:txBody>
      </p:sp>
      <p:sp>
        <p:nvSpPr>
          <p:cNvPr id="4" name="AutoShape 2" descr="Food Safety Modernization Act (FMSA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119" y="4074722"/>
            <a:ext cx="5220929" cy="23198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151" y="0"/>
            <a:ext cx="7773338" cy="1596177"/>
          </a:xfrm>
        </p:spPr>
        <p:txBody>
          <a:bodyPr>
            <a:normAutofit/>
          </a:bodyPr>
          <a:lstStyle/>
          <a:p>
            <a:r>
              <a:rPr dirty="0"/>
              <a:t>European Union Food Safety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813619" y="1308577"/>
            <a:ext cx="7772870" cy="3424107"/>
          </a:xfrm>
        </p:spPr>
        <p:txBody>
          <a:bodyPr/>
          <a:lstStyle/>
          <a:p>
            <a:r>
              <a:rPr dirty="0"/>
              <a:t>- Governed by EFSA, focuses on hygiene, labeling, and contaminants</a:t>
            </a:r>
          </a:p>
          <a:p>
            <a:r>
              <a:rPr dirty="0"/>
              <a:t>- Important regulations: EC 852/2004, 178/2002 (traceability)</a:t>
            </a:r>
          </a:p>
          <a:p>
            <a:r>
              <a:rPr dirty="0"/>
              <a:t>- Ensures safe food throughout the EU market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302" y="4096085"/>
            <a:ext cx="3701845" cy="26406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WTO – Sanitary and Phytosanitary Measures (SPS) Agreement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t>- Allows countries to set their own safety standards based on science</a:t>
            </a:r>
          </a:p>
          <a:p>
            <a:r>
              <a:t>- Avoids unnecessary trade barriers</a:t>
            </a:r>
          </a:p>
          <a:p>
            <a:r>
              <a:t>- Promotes global adoption of Codex standards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Custom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11</TotalTime>
  <Words>370</Words>
  <Application>Microsoft Office PowerPoint</Application>
  <PresentationFormat>On-screen Show (4:3)</PresentationFormat>
  <Paragraphs>45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Droplet</vt:lpstr>
      <vt:lpstr>International Food Safety Standards</vt:lpstr>
      <vt:lpstr>Importance of International Food Safety Standards</vt:lpstr>
      <vt:lpstr>Codex Alimentarius (Codex)</vt:lpstr>
      <vt:lpstr>ISO 22000</vt:lpstr>
      <vt:lpstr>HACCP</vt:lpstr>
      <vt:lpstr>Global Food Safety Initiative (GFSI)</vt:lpstr>
      <vt:lpstr>FSMA - United States</vt:lpstr>
      <vt:lpstr>European Union Food Safety Standards</vt:lpstr>
      <vt:lpstr>WTO – Sanitary and Phytosanitary Measures (SPS) Agreement</vt:lpstr>
      <vt:lpstr>Good Manufacturing Practices (GMP) and Good Agricultural Practices (GAP)</vt:lpstr>
      <vt:lpstr>Conclusion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Food Safety Standards</dc:title>
  <dc:subject/>
  <dc:creator/>
  <cp:keywords/>
  <dc:description>generated using python-pptx</dc:description>
  <cp:lastModifiedBy>Microsoft account</cp:lastModifiedBy>
  <cp:revision>3</cp:revision>
  <dcterms:created xsi:type="dcterms:W3CDTF">2013-01-27T09:14:16Z</dcterms:created>
  <dcterms:modified xsi:type="dcterms:W3CDTF">2024-11-12T04:35:41Z</dcterms:modified>
  <cp:category/>
</cp:coreProperties>
</file>