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0DA450-0336-4FE3-8990-142182668401}"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2504625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A0DA450-0336-4FE3-8990-142182668401}"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418938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A0DA450-0336-4FE3-8990-142182668401}"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805593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A0DA450-0336-4FE3-8990-142182668401}"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10D0C-1223-475C-92B3-438A5573C272}" type="slidenum">
              <a:rPr lang="en-US" smtClean="0"/>
              <a:t>‹#›</a:t>
            </a:fld>
            <a:endParaRPr lang="en-US"/>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36564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A0DA450-0336-4FE3-8990-142182668401}"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262710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A0DA450-0336-4FE3-8990-142182668401}" type="datetimeFigureOut">
              <a:rPr lang="en-US" smtClean="0"/>
              <a:t>9/23/2024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2890906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A0DA450-0336-4FE3-8990-142182668401}" type="datetimeFigureOut">
              <a:rPr lang="en-US" smtClean="0"/>
              <a:t>9/23/2024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1174623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0DA450-0336-4FE3-8990-142182668401}"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35754285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0DA450-0336-4FE3-8990-142182668401}"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105677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0DA450-0336-4FE3-8990-142182668401}"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272677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A0DA450-0336-4FE3-8990-142182668401}"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160442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0DA450-0336-4FE3-8990-142182668401}"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2790347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0DA450-0336-4FE3-8990-142182668401}" type="datetimeFigureOut">
              <a:rPr lang="en-US" smtClean="0"/>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293462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A0DA450-0336-4FE3-8990-142182668401}" type="datetimeFigureOut">
              <a:rPr lang="en-US" smtClean="0"/>
              <a:t>9/23/2024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2426413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0DA450-0336-4FE3-8990-142182668401}" type="datetimeFigureOut">
              <a:rPr lang="en-US" smtClean="0"/>
              <a:t>9/23/2024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3527254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A0DA450-0336-4FE3-8990-142182668401}"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3220444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A0DA450-0336-4FE3-8990-142182668401}"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10D0C-1223-475C-92B3-438A5573C272}" type="slidenum">
              <a:rPr lang="en-US" smtClean="0"/>
              <a:t>‹#›</a:t>
            </a:fld>
            <a:endParaRPr lang="en-US"/>
          </a:p>
        </p:txBody>
      </p:sp>
    </p:spTree>
    <p:extLst>
      <p:ext uri="{BB962C8B-B14F-4D97-AF65-F5344CB8AC3E}">
        <p14:creationId xmlns:p14="http://schemas.microsoft.com/office/powerpoint/2010/main" val="4085395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A0DA450-0336-4FE3-8990-142182668401}" type="datetimeFigureOut">
              <a:rPr lang="en-US" smtClean="0"/>
              <a:t>9/23/2024</a:t>
            </a:fld>
            <a:endParaRPr lang="en-US"/>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2D10D0C-1223-475C-92B3-438A5573C272}" type="slidenum">
              <a:rPr lang="en-US" smtClean="0"/>
              <a:t>‹#›</a:t>
            </a:fld>
            <a:endParaRPr lang="en-US"/>
          </a:p>
        </p:txBody>
      </p:sp>
    </p:spTree>
    <p:extLst>
      <p:ext uri="{BB962C8B-B14F-4D97-AF65-F5344CB8AC3E}">
        <p14:creationId xmlns:p14="http://schemas.microsoft.com/office/powerpoint/2010/main" val="32473851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2895600"/>
            <a:ext cx="5648623" cy="1204306"/>
          </a:xfrm>
        </p:spPr>
        <p:txBody>
          <a:bodyPr>
            <a:normAutofit fontScale="90000"/>
          </a:bodyPr>
          <a:lstStyle/>
          <a:p>
            <a:r>
              <a:rPr lang="en-US" dirty="0" smtClean="0"/>
              <a:t>HUM 321 </a:t>
            </a:r>
            <a:br>
              <a:rPr lang="en-US" dirty="0" smtClean="0"/>
            </a:br>
            <a:r>
              <a:rPr lang="en-US" dirty="0" smtClean="0"/>
              <a:t>Engineering ethics and environmental protection</a:t>
            </a:r>
            <a:br>
              <a:rPr lang="en-US" dirty="0" smtClean="0"/>
            </a:br>
            <a:r>
              <a:rPr lang="en-US" dirty="0" smtClean="0"/>
              <a:t>Lecture 6-7</a:t>
            </a:r>
            <a:endParaRPr lang="en-US" dirty="0"/>
          </a:p>
        </p:txBody>
      </p:sp>
      <p:sp>
        <p:nvSpPr>
          <p:cNvPr id="3" name="Subtitle 2"/>
          <p:cNvSpPr>
            <a:spLocks noGrp="1"/>
          </p:cNvSpPr>
          <p:nvPr>
            <p:ph type="subTitle" idx="1"/>
          </p:nvPr>
        </p:nvSpPr>
        <p:spPr>
          <a:xfrm>
            <a:off x="2057400" y="4572000"/>
            <a:ext cx="5112323" cy="1720075"/>
          </a:xfrm>
        </p:spPr>
        <p:txBody>
          <a:bodyPr>
            <a:normAutofit/>
          </a:bodyPr>
          <a:lstStyle/>
          <a:p>
            <a:r>
              <a:rPr lang="en-US" sz="1600" b="1" dirty="0" smtClean="0">
                <a:latin typeface="Georgia" pitchFamily="18" charset="0"/>
              </a:rPr>
              <a:t>Course Teacher</a:t>
            </a:r>
            <a:endParaRPr lang="en-US" sz="1600" b="1" dirty="0" smtClean="0">
              <a:latin typeface="Georgia" pitchFamily="18" charset="0"/>
            </a:endParaRPr>
          </a:p>
          <a:p>
            <a:r>
              <a:rPr lang="en-US" sz="1600" b="1" dirty="0" err="1" smtClean="0">
                <a:latin typeface="Georgia" pitchFamily="18" charset="0"/>
              </a:rPr>
              <a:t>Anjan</a:t>
            </a:r>
            <a:r>
              <a:rPr lang="en-US" sz="1600" b="1" dirty="0" smtClean="0">
                <a:latin typeface="Georgia" pitchFamily="18" charset="0"/>
              </a:rPr>
              <a:t> Kumar </a:t>
            </a:r>
            <a:r>
              <a:rPr lang="en-US" sz="1600" b="1" dirty="0" err="1" smtClean="0">
                <a:latin typeface="Georgia" pitchFamily="18" charset="0"/>
              </a:rPr>
              <a:t>Bagchi</a:t>
            </a:r>
            <a:endParaRPr lang="en-US" sz="1600" b="1" dirty="0" smtClean="0">
              <a:latin typeface="Georgia" pitchFamily="18" charset="0"/>
            </a:endParaRPr>
          </a:p>
          <a:p>
            <a:r>
              <a:rPr lang="en-US" sz="1600" b="1" dirty="0" smtClean="0">
                <a:latin typeface="Georgia" pitchFamily="18" charset="0"/>
              </a:rPr>
              <a:t>Lecturer, dept. of </a:t>
            </a:r>
            <a:r>
              <a:rPr lang="en-US" sz="1600" b="1" dirty="0" err="1" smtClean="0">
                <a:latin typeface="Georgia" pitchFamily="18" charset="0"/>
              </a:rPr>
              <a:t>eee</a:t>
            </a:r>
            <a:r>
              <a:rPr lang="en-US" sz="1600" b="1" dirty="0" smtClean="0">
                <a:latin typeface="Georgia" pitchFamily="18" charset="0"/>
              </a:rPr>
              <a:t>, </a:t>
            </a:r>
            <a:r>
              <a:rPr lang="en-US" sz="1600" b="1" dirty="0" err="1" smtClean="0">
                <a:latin typeface="Georgia" pitchFamily="18" charset="0"/>
              </a:rPr>
              <a:t>diu</a:t>
            </a:r>
            <a:endParaRPr lang="en-US" sz="1600" b="1" dirty="0" smtClean="0">
              <a:latin typeface="Georgia" pitchFamily="18" charset="0"/>
            </a:endParaRPr>
          </a:p>
          <a:p>
            <a:endParaRPr lang="en-US" dirty="0"/>
          </a:p>
        </p:txBody>
      </p:sp>
    </p:spTree>
    <p:extLst>
      <p:ext uri="{BB962C8B-B14F-4D97-AF65-F5344CB8AC3E}">
        <p14:creationId xmlns:p14="http://schemas.microsoft.com/office/powerpoint/2010/main" val="29090691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Assessments</a:t>
            </a:r>
            <a:endParaRPr lang="en-US" dirty="0"/>
          </a:p>
        </p:txBody>
      </p:sp>
      <p:sp>
        <p:nvSpPr>
          <p:cNvPr id="3" name="Content Placeholder 2"/>
          <p:cNvSpPr>
            <a:spLocks noGrp="1"/>
          </p:cNvSpPr>
          <p:nvPr>
            <p:ph idx="1"/>
          </p:nvPr>
        </p:nvSpPr>
        <p:spPr>
          <a:xfrm>
            <a:off x="807537" y="1900362"/>
            <a:ext cx="7520940" cy="4309572"/>
          </a:xfrm>
        </p:spPr>
        <p:txBody>
          <a:bodyPr>
            <a:normAutofit fontScale="77500" lnSpcReduction="20000"/>
          </a:bodyPr>
          <a:lstStyle/>
          <a:p>
            <a:r>
              <a:rPr lang="en-US" sz="2200" dirty="0">
                <a:solidFill>
                  <a:schemeClr val="accent3"/>
                </a:solidFill>
              </a:rPr>
              <a:t>Effective information on Risk assessment</a:t>
            </a:r>
          </a:p>
          <a:p>
            <a:r>
              <a:rPr lang="en-US" sz="2200" b="0" dirty="0"/>
              <a:t>The acceptance of risks also depends on the manner in which </a:t>
            </a:r>
            <a:r>
              <a:rPr lang="en-US" sz="2200" dirty="0"/>
              <a:t>information</a:t>
            </a:r>
            <a:r>
              <a:rPr lang="en-US" sz="2200" b="0" dirty="0"/>
              <a:t> necessary for decision making is presented. A person can be motivated to violate the safety rules by explaining the higher probability of success, whereas the same person can be demotivated from such task, by explaining the probability of failure and the fatal effects of it.</a:t>
            </a:r>
          </a:p>
          <a:p>
            <a:r>
              <a:rPr lang="en-US" sz="2200" b="0" dirty="0"/>
              <a:t>Hence, options perceived as yielding firm gains will tend to be preferred over those from which gains are perceived as risky or only probable. Emphasizing firm losses will tend to be avoided in favor of those whose chances of success are perceived as probable. In short, people tend to be more willing to take risks in order to avoid perceived firm losses than they are to win only possible gains.</a:t>
            </a:r>
          </a:p>
          <a:p>
            <a:endParaRPr lang="en-US" dirty="0"/>
          </a:p>
        </p:txBody>
      </p:sp>
    </p:spTree>
    <p:extLst>
      <p:ext uri="{BB962C8B-B14F-4D97-AF65-F5344CB8AC3E}">
        <p14:creationId xmlns:p14="http://schemas.microsoft.com/office/powerpoint/2010/main" val="133525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related risks</a:t>
            </a:r>
            <a:endParaRPr lang="en-US" dirty="0"/>
          </a:p>
        </p:txBody>
      </p:sp>
      <p:sp>
        <p:nvSpPr>
          <p:cNvPr id="3" name="Content Placeholder 2"/>
          <p:cNvSpPr>
            <a:spLocks noGrp="1"/>
          </p:cNvSpPr>
          <p:nvPr>
            <p:ph idx="1"/>
          </p:nvPr>
        </p:nvSpPr>
        <p:spPr/>
        <p:txBody>
          <a:bodyPr/>
          <a:lstStyle/>
          <a:p>
            <a:r>
              <a:rPr lang="en-US" sz="2000" b="0" dirty="0"/>
              <a:t>In some jobs where the workers are exposed to chemicals, radiations and poisonous gases etc., they are not informed about the probable risks the workers would be facing, in doing their </a:t>
            </a:r>
            <a:r>
              <a:rPr lang="en-US" sz="2000" dirty="0"/>
              <a:t>jobs</a:t>
            </a:r>
            <a:r>
              <a:rPr lang="en-US" sz="2000" b="0" dirty="0"/>
              <a:t>. These are such dangers where the toxic environments cannot readily be seen, smelled, heard or sensed otherwise.</a:t>
            </a:r>
          </a:p>
          <a:p>
            <a:r>
              <a:rPr lang="en-US" sz="2000" b="0" dirty="0"/>
              <a:t>The workers at such places are simply bound to their work and what they are told to do. The health condition of a person who gets affected under such environments cannot be neglected because that will be the future condition of co-workers.</a:t>
            </a:r>
          </a:p>
          <a:p>
            <a:endParaRPr lang="en-US" dirty="0"/>
          </a:p>
        </p:txBody>
      </p:sp>
    </p:spTree>
    <p:extLst>
      <p:ext uri="{BB962C8B-B14F-4D97-AF65-F5344CB8AC3E}">
        <p14:creationId xmlns:p14="http://schemas.microsoft.com/office/powerpoint/2010/main" val="3008878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Magnitude and proximity of risk</a:t>
            </a:r>
            <a:endParaRPr lang="en-US" dirty="0"/>
          </a:p>
        </p:txBody>
      </p:sp>
      <p:sp>
        <p:nvSpPr>
          <p:cNvPr id="3" name="Content Placeholder 2"/>
          <p:cNvSpPr>
            <a:spLocks noGrp="1"/>
          </p:cNvSpPr>
          <p:nvPr>
            <p:ph idx="1"/>
          </p:nvPr>
        </p:nvSpPr>
        <p:spPr>
          <a:xfrm>
            <a:off x="76200" y="1752600"/>
            <a:ext cx="8818881" cy="3618936"/>
          </a:xfrm>
        </p:spPr>
        <p:txBody>
          <a:bodyPr>
            <a:noAutofit/>
          </a:bodyPr>
          <a:lstStyle/>
          <a:p>
            <a:r>
              <a:rPr lang="en-US" sz="1800" b="0" dirty="0"/>
              <a:t>It is unfortunate that most of us, realize the </a:t>
            </a:r>
            <a:r>
              <a:rPr lang="en-US" sz="1800" dirty="0"/>
              <a:t>magnitude</a:t>
            </a:r>
            <a:r>
              <a:rPr lang="en-US" sz="1800" b="0" dirty="0"/>
              <a:t> of risk only when we ourselves or the person who is in our close </a:t>
            </a:r>
            <a:r>
              <a:rPr lang="en-US" sz="1800" dirty="0"/>
              <a:t>proximity</a:t>
            </a:r>
            <a:r>
              <a:rPr lang="en-US" sz="1800" b="0" dirty="0"/>
              <a:t> or a relative, gets affected</a:t>
            </a:r>
            <a:r>
              <a:rPr lang="en-US" sz="1800" b="0" dirty="0" smtClean="0"/>
              <a:t>.</a:t>
            </a:r>
          </a:p>
          <a:p>
            <a:r>
              <a:rPr lang="en-US" sz="1800" b="0" dirty="0"/>
              <a:t>A future risk is easily dismissed by various rationalizations including −</a:t>
            </a:r>
          </a:p>
          <a:p>
            <a:pPr>
              <a:buFont typeface="Arial" pitchFamily="34" charset="0"/>
              <a:buChar char="•"/>
            </a:pPr>
            <a:r>
              <a:rPr lang="en-US" sz="1800" b="0" dirty="0"/>
              <a:t>The attitude of “out of sight, out of mind”.</a:t>
            </a:r>
          </a:p>
          <a:p>
            <a:pPr>
              <a:buFont typeface="Arial" pitchFamily="34" charset="0"/>
              <a:buChar char="•"/>
            </a:pPr>
            <a:r>
              <a:rPr lang="en-US" sz="1800" b="0" dirty="0"/>
              <a:t>The assumption that predictions for the future must be discounted by using lower probabilities.</a:t>
            </a:r>
          </a:p>
          <a:p>
            <a:pPr>
              <a:buFont typeface="Arial" pitchFamily="34" charset="0"/>
              <a:buChar char="•"/>
            </a:pPr>
            <a:r>
              <a:rPr lang="en-US" sz="1800" b="0" dirty="0"/>
              <a:t>The belief that a counter-measure will be found in time.</a:t>
            </a:r>
          </a:p>
          <a:p>
            <a:r>
              <a:rPr lang="en-US" sz="1800" b="0" dirty="0"/>
              <a:t>A continuous enthusiasm that fosters us to do such task without thinking is really dangerous. Either the attitude that everything is under control and nothing is going to happen or the negligence upon the number of accidents occurred is equally risky. It is important that engineers recognize as part of their work such widely held perceptions of risk and take them into account </a:t>
            </a:r>
            <a:r>
              <a:rPr lang="en-US" sz="2000" b="0" dirty="0"/>
              <a:t>in their designs.</a:t>
            </a:r>
          </a:p>
          <a:p>
            <a:endParaRPr lang="en-US" sz="2000" dirty="0"/>
          </a:p>
        </p:txBody>
      </p:sp>
    </p:spTree>
    <p:extLst>
      <p:ext uri="{BB962C8B-B14F-4D97-AF65-F5344CB8AC3E}">
        <p14:creationId xmlns:p14="http://schemas.microsoft.com/office/powerpoint/2010/main" val="3239579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183321"/>
            <a:ext cx="4117698" cy="1097721"/>
          </a:xfrm>
        </p:spPr>
        <p:txBody>
          <a:bodyPr/>
          <a:lstStyle/>
          <a:p>
            <a:r>
              <a:rPr lang="en-US" dirty="0" smtClean="0"/>
              <a:t>Risk analysis</a:t>
            </a:r>
            <a:endParaRPr lang="en-US" dirty="0"/>
          </a:p>
        </p:txBody>
      </p:sp>
      <p:sp>
        <p:nvSpPr>
          <p:cNvPr id="3" name="Content Placeholder 2"/>
          <p:cNvSpPr>
            <a:spLocks noGrp="1"/>
          </p:cNvSpPr>
          <p:nvPr>
            <p:ph idx="1"/>
          </p:nvPr>
        </p:nvSpPr>
        <p:spPr>
          <a:xfrm>
            <a:off x="152400" y="533400"/>
            <a:ext cx="8839199" cy="5257800"/>
          </a:xfrm>
        </p:spPr>
        <p:txBody>
          <a:bodyPr>
            <a:noAutofit/>
          </a:bodyPr>
          <a:lstStyle/>
          <a:p>
            <a:r>
              <a:rPr lang="en-US" sz="2000" b="0" dirty="0"/>
              <a:t>The study of risk analysis covers other areas such as risk identification, risk analysis, risk assessment, risk rating, suggestions on risk control and risk mitigation. In fact, risk analysis can be deeply discussed with a view on risk management study. The risk management study also includes residual risk transfer, risk financing, etc</a:t>
            </a:r>
            <a:r>
              <a:rPr lang="en-US" sz="2000" b="0" dirty="0" smtClean="0"/>
              <a:t>.</a:t>
            </a:r>
          </a:p>
          <a:p>
            <a:pPr>
              <a:buFont typeface="Arial" pitchFamily="34" charset="0"/>
              <a:buChar char="•"/>
            </a:pPr>
            <a:r>
              <a:rPr lang="en-US" sz="2000" b="0" dirty="0"/>
              <a:t>A step-wise risk analysis includes −</a:t>
            </a:r>
          </a:p>
          <a:p>
            <a:pPr>
              <a:buFont typeface="Arial" pitchFamily="34" charset="0"/>
              <a:buChar char="•"/>
            </a:pPr>
            <a:r>
              <a:rPr lang="en-US" sz="2000" b="0" dirty="0"/>
              <a:t>Hazards identification</a:t>
            </a:r>
          </a:p>
          <a:p>
            <a:pPr>
              <a:buFont typeface="Arial" pitchFamily="34" charset="0"/>
              <a:buChar char="•"/>
            </a:pPr>
            <a:r>
              <a:rPr lang="en-US" sz="2000" b="0" dirty="0"/>
              <a:t>Failure modes and frequencies evaluation from established sources and best practices.</a:t>
            </a:r>
          </a:p>
          <a:p>
            <a:pPr>
              <a:buFont typeface="Arial" pitchFamily="34" charset="0"/>
              <a:buChar char="•"/>
            </a:pPr>
            <a:r>
              <a:rPr lang="en-US" sz="2000" b="0" dirty="0"/>
              <a:t>Selection of credible scenarios and risks.</a:t>
            </a:r>
          </a:p>
          <a:p>
            <a:pPr>
              <a:buFont typeface="Arial" pitchFamily="34" charset="0"/>
              <a:buChar char="•"/>
            </a:pPr>
            <a:r>
              <a:rPr lang="en-US" sz="2000" b="0" dirty="0"/>
              <a:t>Fault and event trees for various scenarios.</a:t>
            </a:r>
          </a:p>
          <a:p>
            <a:pPr>
              <a:buFont typeface="Arial" pitchFamily="34" charset="0"/>
              <a:buChar char="•"/>
            </a:pPr>
            <a:r>
              <a:rPr lang="en-US" sz="2000" b="0" dirty="0"/>
              <a:t>Consequences-effect calculations with work out from models.</a:t>
            </a:r>
          </a:p>
          <a:p>
            <a:pPr>
              <a:buFont typeface="Arial" pitchFamily="34" charset="0"/>
              <a:buChar char="•"/>
            </a:pPr>
            <a:r>
              <a:rPr lang="en-US" sz="2000" b="0" dirty="0"/>
              <a:t>Individual and societal risks.</a:t>
            </a:r>
          </a:p>
          <a:p>
            <a:pPr>
              <a:buFont typeface="Arial" pitchFamily="34" charset="0"/>
              <a:buChar char="•"/>
            </a:pPr>
            <a:r>
              <a:rPr lang="en-US" sz="2000" b="0" dirty="0"/>
              <a:t>ISO risk contours superimposed on layouts for various scenarios.</a:t>
            </a:r>
          </a:p>
          <a:p>
            <a:endParaRPr lang="en-US" sz="2000" dirty="0"/>
          </a:p>
        </p:txBody>
      </p:sp>
    </p:spTree>
    <p:extLst>
      <p:ext uri="{BB962C8B-B14F-4D97-AF65-F5344CB8AC3E}">
        <p14:creationId xmlns:p14="http://schemas.microsoft.com/office/powerpoint/2010/main" val="89293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pPr>
              <a:buFont typeface="Arial" pitchFamily="34" charset="0"/>
              <a:buChar char="•"/>
            </a:pPr>
            <a:r>
              <a:rPr lang="en-US" sz="2000" b="0" dirty="0"/>
              <a:t>Probability and frequency analysis.</a:t>
            </a:r>
          </a:p>
          <a:p>
            <a:pPr>
              <a:buFont typeface="Arial" pitchFamily="34" charset="0"/>
              <a:buChar char="•"/>
            </a:pPr>
            <a:r>
              <a:rPr lang="en-US" sz="2000" b="0" dirty="0"/>
              <a:t>Established risk criteria of countries, bodies, standards.</a:t>
            </a:r>
          </a:p>
          <a:p>
            <a:pPr>
              <a:buFont typeface="Arial" pitchFamily="34" charset="0"/>
              <a:buChar char="•"/>
            </a:pPr>
            <a:r>
              <a:rPr lang="en-US" sz="2000" b="0" dirty="0"/>
              <a:t>Comparison of risk against defined risk criteria.</a:t>
            </a:r>
          </a:p>
          <a:p>
            <a:pPr>
              <a:buFont typeface="Arial" pitchFamily="34" charset="0"/>
              <a:buChar char="•"/>
            </a:pPr>
            <a:r>
              <a:rPr lang="en-US" sz="2000" b="0" dirty="0"/>
              <a:t>Identification of risk beyond the location boundary, if any.</a:t>
            </a:r>
          </a:p>
          <a:p>
            <a:pPr>
              <a:buFont typeface="Arial" pitchFamily="34" charset="0"/>
              <a:buChar char="•"/>
            </a:pPr>
            <a:r>
              <a:rPr lang="en-US" sz="2000" b="0" dirty="0"/>
              <a:t>Risk mitigation measures.</a:t>
            </a:r>
          </a:p>
          <a:p>
            <a:r>
              <a:rPr lang="en-US" sz="2000" b="0" dirty="0"/>
              <a:t>All of these again depend on how the risk is compared with the benefit in doing the work with some risk. How far it is beneficial to risk also counts the actions of a person while coming out of the safety bounds</a:t>
            </a:r>
            <a:r>
              <a:rPr lang="en-US" b="0" dirty="0"/>
              <a:t>.</a:t>
            </a:r>
            <a:endParaRPr lang="en-US" dirty="0"/>
          </a:p>
        </p:txBody>
      </p:sp>
    </p:spTree>
    <p:extLst>
      <p:ext uri="{BB962C8B-B14F-4D97-AF65-F5344CB8AC3E}">
        <p14:creationId xmlns:p14="http://schemas.microsoft.com/office/powerpoint/2010/main" val="2529193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benefit analysis</a:t>
            </a:r>
            <a:endParaRPr lang="en-US" dirty="0"/>
          </a:p>
        </p:txBody>
      </p:sp>
      <p:sp>
        <p:nvSpPr>
          <p:cNvPr id="3" name="Content Placeholder 2"/>
          <p:cNvSpPr>
            <a:spLocks noGrp="1"/>
          </p:cNvSpPr>
          <p:nvPr>
            <p:ph idx="1"/>
          </p:nvPr>
        </p:nvSpPr>
        <p:spPr/>
        <p:txBody>
          <a:bodyPr>
            <a:normAutofit fontScale="92500" lnSpcReduction="20000"/>
          </a:bodyPr>
          <a:lstStyle/>
          <a:p>
            <a:r>
              <a:rPr lang="en-US" sz="2000" b="0" dirty="0"/>
              <a:t>The risk to benefit analysis is made depending on the types such as the ones mentioned below.</a:t>
            </a:r>
          </a:p>
          <a:p>
            <a:pPr>
              <a:buFont typeface="Arial" pitchFamily="34" charset="0"/>
              <a:buChar char="•"/>
            </a:pPr>
            <a:r>
              <a:rPr lang="en-US" sz="2000" b="0" dirty="0"/>
              <a:t>The risk to be occurred in future is completely known after it gets fully developed. It is called as </a:t>
            </a:r>
            <a:r>
              <a:rPr lang="en-US" sz="2000" dirty="0"/>
              <a:t>Real future risk</a:t>
            </a:r>
            <a:r>
              <a:rPr lang="en-US" sz="2000" b="0" dirty="0"/>
              <a:t>.</a:t>
            </a:r>
          </a:p>
          <a:p>
            <a:pPr>
              <a:buFont typeface="Arial" pitchFamily="34" charset="0"/>
              <a:buChar char="•"/>
            </a:pPr>
            <a:r>
              <a:rPr lang="en-US" sz="2000" b="0" dirty="0"/>
              <a:t>If the idea of risk is developed using current data, such one is called as </a:t>
            </a:r>
            <a:r>
              <a:rPr lang="en-US" sz="2000" dirty="0"/>
              <a:t>Statistical risk</a:t>
            </a:r>
            <a:r>
              <a:rPr lang="en-US" sz="2000" b="0" dirty="0"/>
              <a:t>.</a:t>
            </a:r>
          </a:p>
          <a:p>
            <a:pPr>
              <a:buFont typeface="Arial" pitchFamily="34" charset="0"/>
              <a:buChar char="•"/>
            </a:pPr>
            <a:r>
              <a:rPr lang="en-US" sz="2000" b="0" dirty="0"/>
              <a:t>The risk which is analytically based on system models structured from historical studies is called as </a:t>
            </a:r>
            <a:r>
              <a:rPr lang="en-US" sz="2000" dirty="0"/>
              <a:t>Projected risk</a:t>
            </a:r>
            <a:r>
              <a:rPr lang="en-US" sz="2000" b="0" dirty="0"/>
              <a:t>.</a:t>
            </a:r>
          </a:p>
          <a:p>
            <a:pPr>
              <a:buFont typeface="Arial" pitchFamily="34" charset="0"/>
              <a:buChar char="•"/>
            </a:pPr>
            <a:r>
              <a:rPr lang="en-US" sz="2000" b="0" dirty="0"/>
              <a:t>The risk which is intuitively seen by individuals is called as </a:t>
            </a:r>
            <a:r>
              <a:rPr lang="en-US" sz="2000" dirty="0"/>
              <a:t>Perceived risk</a:t>
            </a:r>
            <a:r>
              <a:rPr lang="en-US" sz="2000" b="0" dirty="0"/>
              <a:t>.</a:t>
            </a:r>
          </a:p>
          <a:p>
            <a:endParaRPr lang="en-US" dirty="0"/>
          </a:p>
        </p:txBody>
      </p:sp>
    </p:spTree>
    <p:extLst>
      <p:ext uri="{BB962C8B-B14F-4D97-AF65-F5344CB8AC3E}">
        <p14:creationId xmlns:p14="http://schemas.microsoft.com/office/powerpoint/2010/main" val="652921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reduction</a:t>
            </a:r>
            <a:endParaRPr lang="en-US" dirty="0"/>
          </a:p>
        </p:txBody>
      </p:sp>
      <p:sp>
        <p:nvSpPr>
          <p:cNvPr id="3" name="Content Placeholder 2"/>
          <p:cNvSpPr>
            <a:spLocks noGrp="1"/>
          </p:cNvSpPr>
          <p:nvPr>
            <p:ph idx="1"/>
          </p:nvPr>
        </p:nvSpPr>
        <p:spPr>
          <a:xfrm>
            <a:off x="685346" y="1600200"/>
            <a:ext cx="7765322" cy="3695136"/>
          </a:xfrm>
        </p:spPr>
        <p:txBody>
          <a:bodyPr>
            <a:noAutofit/>
          </a:bodyPr>
          <a:lstStyle/>
          <a:p>
            <a:r>
              <a:rPr lang="en-US" sz="2000" b="0" dirty="0"/>
              <a:t>The risks we generally face can be reduced to a great extent by proper analysis with steps. as mentioned below −</a:t>
            </a:r>
          </a:p>
          <a:p>
            <a:pPr>
              <a:buFont typeface="Arial" pitchFamily="34" charset="0"/>
              <a:buChar char="•"/>
            </a:pPr>
            <a:r>
              <a:rPr lang="en-US" sz="2000" b="0" dirty="0"/>
              <a:t>Define the Problem.</a:t>
            </a:r>
          </a:p>
          <a:p>
            <a:pPr>
              <a:buFont typeface="Arial" pitchFamily="34" charset="0"/>
              <a:buChar char="•"/>
            </a:pPr>
            <a:r>
              <a:rPr lang="en-US" sz="2000" b="0" dirty="0"/>
              <a:t>Generate Several Solutions.</a:t>
            </a:r>
          </a:p>
          <a:p>
            <a:pPr>
              <a:buFont typeface="Arial" pitchFamily="34" charset="0"/>
              <a:buChar char="•"/>
            </a:pPr>
            <a:r>
              <a:rPr lang="en-US" sz="2000" b="0" dirty="0"/>
              <a:t>Analyze each solution to determine the pros and cons of each.</a:t>
            </a:r>
          </a:p>
          <a:p>
            <a:pPr>
              <a:buFont typeface="Arial" pitchFamily="34" charset="0"/>
              <a:buChar char="•"/>
            </a:pPr>
            <a:r>
              <a:rPr lang="en-US" sz="2000" b="0" dirty="0"/>
              <a:t>Test the solutions.</a:t>
            </a:r>
          </a:p>
          <a:p>
            <a:pPr>
              <a:buFont typeface="Arial" pitchFamily="34" charset="0"/>
              <a:buChar char="•"/>
            </a:pPr>
            <a:r>
              <a:rPr lang="en-US" sz="2000" b="0" dirty="0"/>
              <a:t>Select the best solution.</a:t>
            </a:r>
          </a:p>
          <a:p>
            <a:pPr>
              <a:buFont typeface="Arial" pitchFamily="34" charset="0"/>
              <a:buChar char="•"/>
            </a:pPr>
            <a:r>
              <a:rPr lang="en-US" sz="2000" b="0" dirty="0"/>
              <a:t>Implement the chosen solution.</a:t>
            </a:r>
          </a:p>
          <a:p>
            <a:pPr>
              <a:buFont typeface="Arial" pitchFamily="34" charset="0"/>
              <a:buChar char="•"/>
            </a:pPr>
            <a:r>
              <a:rPr lang="en-US" sz="2000" b="0" dirty="0"/>
              <a:t>Analyze the risk in the chosen solution.</a:t>
            </a:r>
          </a:p>
          <a:p>
            <a:pPr>
              <a:buFont typeface="Arial" pitchFamily="34" charset="0"/>
              <a:buChar char="•"/>
            </a:pPr>
            <a:r>
              <a:rPr lang="en-US" sz="2000" b="0" dirty="0"/>
              <a:t>Try to solve or move to next solution.</a:t>
            </a:r>
          </a:p>
          <a:p>
            <a:endParaRPr lang="en-US" sz="2000" dirty="0"/>
          </a:p>
        </p:txBody>
      </p:sp>
    </p:spTree>
    <p:extLst>
      <p:ext uri="{BB962C8B-B14F-4D97-AF65-F5344CB8AC3E}">
        <p14:creationId xmlns:p14="http://schemas.microsoft.com/office/powerpoint/2010/main" val="1306688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government’s approach</a:t>
            </a:r>
            <a:endParaRPr lang="en-US" dirty="0"/>
          </a:p>
        </p:txBody>
      </p:sp>
      <p:sp>
        <p:nvSpPr>
          <p:cNvPr id="3" name="Content Placeholder 2"/>
          <p:cNvSpPr>
            <a:spLocks noGrp="1"/>
          </p:cNvSpPr>
          <p:nvPr>
            <p:ph idx="1"/>
          </p:nvPr>
        </p:nvSpPr>
        <p:spPr/>
        <p:txBody>
          <a:bodyPr>
            <a:normAutofit fontScale="92500" lnSpcReduction="10000"/>
          </a:bodyPr>
          <a:lstStyle/>
          <a:p>
            <a:r>
              <a:rPr lang="en-US" sz="2000" b="0" dirty="0"/>
              <a:t>The risk management has to be viewed in a wider angle at times when sudden disasters occur due to lack of proper care and assessment. The government which has the responsibility to take care of all the public needs to take some risk. The government’s approach towards the public lies in saving as many lives as possible.</a:t>
            </a:r>
          </a:p>
          <a:p>
            <a:r>
              <a:rPr lang="en-US" sz="2000" b="0" dirty="0"/>
              <a:t>The two major approaches of the government are −</a:t>
            </a:r>
          </a:p>
          <a:p>
            <a:pPr marL="457200" indent="-457200">
              <a:buFont typeface="+mj-lt"/>
              <a:buAutoNum type="arabicPeriod"/>
            </a:pPr>
            <a:r>
              <a:rPr lang="en-US" sz="2000" dirty="0"/>
              <a:t>Lay person</a:t>
            </a:r>
            <a:r>
              <a:rPr lang="en-US" sz="2000" b="0" dirty="0"/>
              <a:t> − Wants to protect himself or herself from risk.</a:t>
            </a:r>
          </a:p>
          <a:p>
            <a:pPr marL="457200" indent="-457200">
              <a:buFont typeface="+mj-lt"/>
              <a:buAutoNum type="arabicPeriod"/>
            </a:pPr>
            <a:r>
              <a:rPr lang="en-US" sz="2000" dirty="0"/>
              <a:t>The government regulator</a:t>
            </a:r>
            <a:r>
              <a:rPr lang="en-US" sz="2000" b="0" dirty="0"/>
              <a:t> − Wants as much assurance as possible that the public is not being exposed to unexpected harm.</a:t>
            </a:r>
          </a:p>
          <a:p>
            <a:endParaRPr lang="en-US" dirty="0"/>
          </a:p>
        </p:txBody>
      </p:sp>
    </p:spTree>
    <p:extLst>
      <p:ext uri="{BB962C8B-B14F-4D97-AF65-F5344CB8AC3E}">
        <p14:creationId xmlns:p14="http://schemas.microsoft.com/office/powerpoint/2010/main" val="394773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a:xfrm>
            <a:off x="5315829" y="4114800"/>
            <a:ext cx="3807779" cy="1191088"/>
          </a:xfrm>
        </p:spPr>
        <p:txBody>
          <a:bodyPr>
            <a:normAutofit/>
          </a:bodyPr>
          <a:lstStyle/>
          <a:p>
            <a:r>
              <a:rPr lang="en-US" sz="4800" dirty="0" smtClean="0"/>
              <a:t>THE END</a:t>
            </a:r>
            <a:endParaRPr lang="en-US" sz="4800" dirty="0"/>
          </a:p>
        </p:txBody>
      </p:sp>
      <p:sp>
        <p:nvSpPr>
          <p:cNvPr id="6" name="Text Placeholder 5"/>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669834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ctr"/>
            <a:r>
              <a:rPr lang="en-US" sz="4000" i="1" u="sng" dirty="0" smtClean="0">
                <a:solidFill>
                  <a:schemeClr val="accent2"/>
                </a:solidFill>
                <a:effectLst>
                  <a:outerShdw blurRad="38100" dist="38100" dir="2700000" algn="tl">
                    <a:srgbClr val="000000">
                      <a:alpha val="43137"/>
                    </a:srgbClr>
                  </a:outerShdw>
                </a:effectLst>
              </a:rPr>
              <a:t>Safety,</a:t>
            </a:r>
            <a:r>
              <a:rPr lang="en-US" sz="4000" i="1" u="sng" dirty="0" smtClean="0">
                <a:solidFill>
                  <a:schemeClr val="accent3"/>
                </a:solidFill>
                <a:effectLst>
                  <a:outerShdw blurRad="38100" dist="38100" dir="2700000" algn="tl">
                    <a:srgbClr val="000000">
                      <a:alpha val="43137"/>
                    </a:srgbClr>
                  </a:outerShdw>
                </a:effectLst>
              </a:rPr>
              <a:t> </a:t>
            </a:r>
            <a:r>
              <a:rPr lang="en-US" sz="4000" i="1" u="sng" dirty="0" smtClean="0">
                <a:solidFill>
                  <a:srgbClr val="FFFF00"/>
                </a:solidFill>
                <a:effectLst>
                  <a:outerShdw blurRad="38100" dist="38100" dir="2700000" algn="tl">
                    <a:srgbClr val="000000">
                      <a:alpha val="43137"/>
                    </a:srgbClr>
                  </a:outerShdw>
                </a:effectLst>
              </a:rPr>
              <a:t>Responsibilities</a:t>
            </a:r>
            <a:r>
              <a:rPr lang="en-US" sz="4000" i="1" u="sng" dirty="0" smtClean="0">
                <a:solidFill>
                  <a:schemeClr val="accent3"/>
                </a:solidFill>
                <a:effectLst>
                  <a:outerShdw blurRad="38100" dist="38100" dir="2700000" algn="tl">
                    <a:srgbClr val="000000">
                      <a:alpha val="43137"/>
                    </a:srgbClr>
                  </a:outerShdw>
                </a:effectLst>
              </a:rPr>
              <a:t> </a:t>
            </a:r>
            <a:r>
              <a:rPr lang="en-US" sz="4000" i="1" u="sng" dirty="0" smtClean="0">
                <a:effectLst>
                  <a:outerShdw blurRad="38100" dist="38100" dir="2700000" algn="tl">
                    <a:srgbClr val="000000">
                      <a:alpha val="43137"/>
                    </a:srgbClr>
                  </a:outerShdw>
                </a:effectLst>
              </a:rPr>
              <a:t>and</a:t>
            </a:r>
            <a:r>
              <a:rPr lang="en-US" sz="4000" i="1" u="sng" dirty="0" smtClean="0">
                <a:solidFill>
                  <a:schemeClr val="accent3"/>
                </a:solidFill>
                <a:effectLst>
                  <a:outerShdw blurRad="38100" dist="38100" dir="2700000" algn="tl">
                    <a:srgbClr val="000000">
                      <a:alpha val="43137"/>
                    </a:srgbClr>
                  </a:outerShdw>
                </a:effectLst>
              </a:rPr>
              <a:t> </a:t>
            </a:r>
            <a:r>
              <a:rPr lang="en-US" sz="4000" i="1" u="sng" dirty="0" smtClean="0">
                <a:solidFill>
                  <a:srgbClr val="FFFF00"/>
                </a:solidFill>
                <a:effectLst>
                  <a:outerShdw blurRad="38100" dist="38100" dir="2700000" algn="tl">
                    <a:srgbClr val="000000">
                      <a:alpha val="43137"/>
                    </a:srgbClr>
                  </a:outerShdw>
                </a:effectLst>
              </a:rPr>
              <a:t>Rights</a:t>
            </a:r>
          </a:p>
          <a:p>
            <a:r>
              <a:rPr lang="en-US" sz="2400" dirty="0" smtClean="0"/>
              <a:t>Contents:</a:t>
            </a:r>
          </a:p>
          <a:p>
            <a:pPr>
              <a:buFont typeface="Arial" pitchFamily="34" charset="0"/>
              <a:buChar char="•"/>
            </a:pPr>
            <a:r>
              <a:rPr lang="en-US" sz="2400" dirty="0" smtClean="0">
                <a:solidFill>
                  <a:schemeClr val="accent2"/>
                </a:solidFill>
              </a:rPr>
              <a:t>Safety and Risks</a:t>
            </a:r>
          </a:p>
          <a:p>
            <a:pPr>
              <a:buFont typeface="Arial" pitchFamily="34" charset="0"/>
              <a:buChar char="•"/>
            </a:pPr>
            <a:r>
              <a:rPr lang="en-US" sz="2400" dirty="0" smtClean="0">
                <a:solidFill>
                  <a:schemeClr val="accent2"/>
                </a:solidFill>
              </a:rPr>
              <a:t>Acceptability of Risks</a:t>
            </a:r>
          </a:p>
          <a:p>
            <a:pPr>
              <a:buFont typeface="Arial" pitchFamily="34" charset="0"/>
              <a:buChar char="•"/>
            </a:pPr>
            <a:r>
              <a:rPr lang="en-US" sz="2400" dirty="0" smtClean="0">
                <a:solidFill>
                  <a:srgbClr val="FFFF00"/>
                </a:solidFill>
              </a:rPr>
              <a:t>Assessments of Safety and Risk</a:t>
            </a:r>
          </a:p>
          <a:p>
            <a:pPr>
              <a:buFont typeface="Arial" pitchFamily="34" charset="0"/>
              <a:buChar char="•"/>
            </a:pPr>
            <a:r>
              <a:rPr lang="en-US" sz="2400" dirty="0" smtClean="0">
                <a:solidFill>
                  <a:srgbClr val="FFFF00"/>
                </a:solidFill>
              </a:rPr>
              <a:t>Risk – Benefit Analysis </a:t>
            </a:r>
          </a:p>
          <a:p>
            <a:pPr>
              <a:buFont typeface="Arial" pitchFamily="34" charset="0"/>
              <a:buChar char="•"/>
            </a:pPr>
            <a:r>
              <a:rPr lang="en-US" sz="2400" dirty="0" smtClean="0">
                <a:solidFill>
                  <a:srgbClr val="FFFF00"/>
                </a:solidFill>
              </a:rPr>
              <a:t>Reducing Risk</a:t>
            </a:r>
            <a:endParaRPr lang="en-US" sz="2400" dirty="0">
              <a:solidFill>
                <a:srgbClr val="FFFF00"/>
              </a:solidFill>
            </a:endParaRPr>
          </a:p>
        </p:txBody>
      </p:sp>
    </p:spTree>
    <p:extLst>
      <p:ext uri="{BB962C8B-B14F-4D97-AF65-F5344CB8AC3E}">
        <p14:creationId xmlns:p14="http://schemas.microsoft.com/office/powerpoint/2010/main" val="272561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Engineers as responsible being and its necessity </a:t>
            </a:r>
            <a:endParaRPr lang="en-US" dirty="0"/>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US" sz="2000" b="0" dirty="0"/>
              <a:t>The responsible engineers </a:t>
            </a:r>
            <a:r>
              <a:rPr lang="en-US" sz="2000" b="0" dirty="0">
                <a:solidFill>
                  <a:schemeClr val="accent2"/>
                </a:solidFill>
              </a:rPr>
              <a:t>follow the codes of ethics </a:t>
            </a:r>
            <a:r>
              <a:rPr lang="en-US" sz="2000" b="0" dirty="0"/>
              <a:t>to avoid unnecessary problems. The problems majorly occur in two different ways. One of them is when you can assess and the other is when you cannot. A mistake made by an engineer at work may result in huge losses.</a:t>
            </a:r>
          </a:p>
          <a:p>
            <a:pPr>
              <a:buFont typeface="Arial" pitchFamily="34" charset="0"/>
              <a:buChar char="•"/>
            </a:pPr>
            <a:r>
              <a:rPr lang="en-US" sz="2000" b="0" dirty="0"/>
              <a:t>An engineer is supposed to </a:t>
            </a:r>
            <a:r>
              <a:rPr lang="en-US" sz="2000" b="0" dirty="0">
                <a:solidFill>
                  <a:schemeClr val="accent3"/>
                </a:solidFill>
              </a:rPr>
              <a:t>assess the risks of his experiments</a:t>
            </a:r>
            <a:r>
              <a:rPr lang="en-US" sz="2000" b="0" dirty="0"/>
              <a:t>. The disasters do occur at times, though enough care is </a:t>
            </a:r>
            <a:r>
              <a:rPr lang="en-US" sz="2000" b="0" dirty="0" smtClean="0"/>
              <a:t>taken. </a:t>
            </a:r>
            <a:r>
              <a:rPr lang="en-US" sz="2000" b="0" dirty="0"/>
              <a:t>But knowing all the possibilities, if an engineer neglects the precautions, the results can be really disastrous. So, let us try to analyze the importance of safety in engineering.</a:t>
            </a:r>
          </a:p>
          <a:p>
            <a:endParaRPr lang="en-US" dirty="0"/>
          </a:p>
        </p:txBody>
      </p:sp>
    </p:spTree>
    <p:extLst>
      <p:ext uri="{BB962C8B-B14F-4D97-AF65-F5344CB8AC3E}">
        <p14:creationId xmlns:p14="http://schemas.microsoft.com/office/powerpoint/2010/main" val="656594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Safety</a:t>
            </a:r>
            <a:r>
              <a:rPr lang="en-US" dirty="0" smtClean="0"/>
              <a:t> and </a:t>
            </a:r>
            <a:r>
              <a:rPr lang="en-US" dirty="0" smtClean="0">
                <a:solidFill>
                  <a:schemeClr val="accent3"/>
                </a:solidFill>
              </a:rPr>
              <a:t>risk</a:t>
            </a:r>
            <a:endParaRPr lang="en-US" dirty="0">
              <a:solidFill>
                <a:schemeClr val="accent3"/>
              </a:solidFill>
            </a:endParaRPr>
          </a:p>
        </p:txBody>
      </p:sp>
      <p:sp>
        <p:nvSpPr>
          <p:cNvPr id="3" name="Content Placeholder 2"/>
          <p:cNvSpPr>
            <a:spLocks noGrp="1"/>
          </p:cNvSpPr>
          <p:nvPr>
            <p:ph idx="1"/>
          </p:nvPr>
        </p:nvSpPr>
        <p:spPr/>
        <p:txBody>
          <a:bodyPr>
            <a:normAutofit lnSpcReduction="10000"/>
          </a:bodyPr>
          <a:lstStyle/>
          <a:p>
            <a:r>
              <a:rPr lang="en-US" sz="2000" b="0" dirty="0"/>
              <a:t>The terms of safety and risk are inter-related. It is amazing to know that what may </a:t>
            </a:r>
            <a:r>
              <a:rPr lang="en-US" sz="2000" b="0" dirty="0" smtClean="0"/>
              <a:t>be safe </a:t>
            </a:r>
            <a:r>
              <a:rPr lang="en-US" sz="2000" b="0" dirty="0"/>
              <a:t>enough for one person may not be for someone else. It is because of either different perceptions about what is safe or different predispositions to harm.</a:t>
            </a:r>
          </a:p>
          <a:p>
            <a:r>
              <a:rPr lang="en-US" sz="2000" b="0" dirty="0"/>
              <a:t>For better understanding, let us explore safety and risk further.</a:t>
            </a:r>
          </a:p>
          <a:p>
            <a:r>
              <a:rPr lang="en-US" sz="2000" dirty="0">
                <a:solidFill>
                  <a:schemeClr val="accent2"/>
                </a:solidFill>
              </a:rPr>
              <a:t>Safety</a:t>
            </a:r>
          </a:p>
          <a:p>
            <a:r>
              <a:rPr lang="en-US" sz="2000" b="0" dirty="0"/>
              <a:t>According to William </a:t>
            </a:r>
            <a:r>
              <a:rPr lang="en-US" sz="2000" b="0" dirty="0" smtClean="0"/>
              <a:t>W. </a:t>
            </a:r>
            <a:r>
              <a:rPr lang="en-US" sz="2000" b="0" dirty="0" err="1"/>
              <a:t>Lowrance</a:t>
            </a:r>
            <a:r>
              <a:rPr lang="en-US" sz="2000" b="0" dirty="0"/>
              <a:t>, the famous consultant of those times, Safety was defined as “</a:t>
            </a:r>
            <a:r>
              <a:rPr lang="en-US" sz="2000" dirty="0"/>
              <a:t>A thing is safe if its risks are judged to be acceptable</a:t>
            </a:r>
            <a:r>
              <a:rPr lang="en-US" sz="2000" b="0" dirty="0"/>
              <a:t>.”</a:t>
            </a:r>
          </a:p>
          <a:p>
            <a:endParaRPr lang="en-US" dirty="0"/>
          </a:p>
        </p:txBody>
      </p:sp>
    </p:spTree>
    <p:extLst>
      <p:ext uri="{BB962C8B-B14F-4D97-AF65-F5344CB8AC3E}">
        <p14:creationId xmlns:p14="http://schemas.microsoft.com/office/powerpoint/2010/main" val="1032429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609600"/>
            <a:ext cx="7520940" cy="4495800"/>
          </a:xfrm>
        </p:spPr>
        <p:txBody>
          <a:bodyPr>
            <a:normAutofit fontScale="92500"/>
          </a:bodyPr>
          <a:lstStyle/>
          <a:p>
            <a:r>
              <a:rPr lang="en-US" sz="2000" b="0" dirty="0"/>
              <a:t>Safety is frequently expressed in terms of degree and comparisons. The words like </a:t>
            </a:r>
            <a:r>
              <a:rPr lang="en-US" sz="2000" dirty="0"/>
              <a:t>fairly-safe</a:t>
            </a:r>
            <a:r>
              <a:rPr lang="en-US" sz="2000" b="0" dirty="0"/>
              <a:t> and </a:t>
            </a:r>
            <a:r>
              <a:rPr lang="en-US" sz="2000" dirty="0"/>
              <a:t>relatively-safe</a:t>
            </a:r>
            <a:r>
              <a:rPr lang="en-US" sz="2000" b="0" dirty="0"/>
              <a:t> are used where an individual is judged on the basis of settled values and it is further decided that the risks of anything are more or less acceptable in comparison with the risks of the other thing</a:t>
            </a:r>
            <a:r>
              <a:rPr lang="en-US" sz="2000" b="0" dirty="0" smtClean="0"/>
              <a:t>.</a:t>
            </a:r>
          </a:p>
          <a:p>
            <a:r>
              <a:rPr lang="en-US" sz="2000" dirty="0">
                <a:solidFill>
                  <a:schemeClr val="accent3"/>
                </a:solidFill>
              </a:rPr>
              <a:t>Risk</a:t>
            </a:r>
          </a:p>
          <a:p>
            <a:r>
              <a:rPr lang="en-US" sz="2000" b="0" dirty="0"/>
              <a:t>Any work which might lead to harm us and is not considered safe, can be understood as a risk. According to a popular definition, “</a:t>
            </a:r>
            <a:r>
              <a:rPr lang="en-US" sz="2000" dirty="0"/>
              <a:t>A risk is the potential that something unwanted and harmful may occur</a:t>
            </a:r>
            <a:r>
              <a:rPr lang="en-US" sz="2000" b="0" dirty="0"/>
              <a:t>.” According to William </a:t>
            </a:r>
            <a:r>
              <a:rPr lang="en-US" sz="2000" b="0" dirty="0" smtClean="0"/>
              <a:t>D. </a:t>
            </a:r>
            <a:r>
              <a:rPr lang="en-US" sz="2000" b="0" dirty="0"/>
              <a:t>Rowe, </a:t>
            </a:r>
            <a:r>
              <a:rPr lang="en-US" sz="2000" dirty="0"/>
              <a:t>potential for the realization of unwanted consequences from impending events</a:t>
            </a:r>
            <a:r>
              <a:rPr lang="en-US" sz="2000" b="0" dirty="0"/>
              <a:t>.</a:t>
            </a:r>
          </a:p>
          <a:p>
            <a:endParaRPr lang="en-US" sz="2000" dirty="0"/>
          </a:p>
        </p:txBody>
      </p:sp>
    </p:spTree>
    <p:extLst>
      <p:ext uri="{BB962C8B-B14F-4D97-AF65-F5344CB8AC3E}">
        <p14:creationId xmlns:p14="http://schemas.microsoft.com/office/powerpoint/2010/main" val="1704924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520940" cy="5334000"/>
          </a:xfrm>
        </p:spPr>
        <p:txBody>
          <a:bodyPr>
            <a:normAutofit/>
          </a:bodyPr>
          <a:lstStyle/>
          <a:p>
            <a:r>
              <a:rPr lang="en-US" sz="2000" dirty="0"/>
              <a:t>Risk</a:t>
            </a:r>
            <a:r>
              <a:rPr lang="en-US" sz="2000" b="0" dirty="0"/>
              <a:t> is a broad concept covering many different types of unwanted occurrences. When it comes to technology, it can equally well include dangers of bodily harm, of economic loss or of environmental degradation. These in turn can be caused by </a:t>
            </a:r>
            <a:r>
              <a:rPr lang="en-US" sz="2000" b="0" dirty="0">
                <a:solidFill>
                  <a:schemeClr val="accent3"/>
                </a:solidFill>
              </a:rPr>
              <a:t>delayed job completion</a:t>
            </a:r>
            <a:r>
              <a:rPr lang="en-US" sz="2000" b="0" dirty="0"/>
              <a:t>, </a:t>
            </a:r>
            <a:r>
              <a:rPr lang="en-US" sz="2000" b="0" dirty="0">
                <a:solidFill>
                  <a:schemeClr val="accent3"/>
                </a:solidFill>
              </a:rPr>
              <a:t>faulty products or systems </a:t>
            </a:r>
            <a:r>
              <a:rPr lang="en-US" sz="2000" b="0" dirty="0"/>
              <a:t>or </a:t>
            </a:r>
            <a:r>
              <a:rPr lang="en-US" sz="2000" b="0" dirty="0">
                <a:solidFill>
                  <a:schemeClr val="accent3"/>
                </a:solidFill>
              </a:rPr>
              <a:t>economically or environmentally injurious solutions</a:t>
            </a:r>
            <a:r>
              <a:rPr lang="en-US" sz="2000" b="0" dirty="0"/>
              <a:t> to technological problems</a:t>
            </a:r>
            <a:r>
              <a:rPr lang="en-US" sz="2000" b="0" dirty="0" smtClean="0"/>
              <a:t>.</a:t>
            </a:r>
          </a:p>
          <a:p>
            <a:r>
              <a:rPr lang="en-US" sz="2000" b="0" dirty="0"/>
              <a:t>With the advancement in technology, people are now aware of all that goes into a process. Further, risks are understood as those that can be identified. Overall, the public perception has also undergone a change.</a:t>
            </a:r>
            <a:endParaRPr lang="en-US" sz="2000" dirty="0"/>
          </a:p>
        </p:txBody>
      </p:sp>
    </p:spTree>
    <p:extLst>
      <p:ext uri="{BB962C8B-B14F-4D97-AF65-F5344CB8AC3E}">
        <p14:creationId xmlns:p14="http://schemas.microsoft.com/office/powerpoint/2010/main" val="2767313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579" y="152400"/>
            <a:ext cx="7765321" cy="1326321"/>
          </a:xfrm>
        </p:spPr>
        <p:txBody>
          <a:bodyPr/>
          <a:lstStyle/>
          <a:p>
            <a:r>
              <a:rPr lang="en-US" dirty="0" smtClean="0"/>
              <a:t>Acceptability of risk</a:t>
            </a:r>
            <a:endParaRPr lang="en-US" dirty="0"/>
          </a:p>
        </p:txBody>
      </p:sp>
      <p:sp>
        <p:nvSpPr>
          <p:cNvPr id="3" name="Content Placeholder 2"/>
          <p:cNvSpPr>
            <a:spLocks noGrp="1"/>
          </p:cNvSpPr>
          <p:nvPr>
            <p:ph idx="1"/>
          </p:nvPr>
        </p:nvSpPr>
        <p:spPr>
          <a:xfrm>
            <a:off x="822960" y="1100628"/>
            <a:ext cx="7520940" cy="5300172"/>
          </a:xfrm>
        </p:spPr>
        <p:txBody>
          <a:bodyPr>
            <a:normAutofit lnSpcReduction="10000"/>
          </a:bodyPr>
          <a:lstStyle/>
          <a:p>
            <a:r>
              <a:rPr lang="en-US" sz="2000" b="0" dirty="0" err="1"/>
              <a:t>Lowrance</a:t>
            </a:r>
            <a:r>
              <a:rPr lang="en-US" sz="2000" b="0" dirty="0"/>
              <a:t> in his definition observed safety as acceptable risk. Let us relate to this and further see the definition by William D. Rowe, “</a:t>
            </a:r>
            <a:r>
              <a:rPr lang="en-US" sz="2000" dirty="0"/>
              <a:t>a risk is acceptable when those affected are generally no longer apprehensive about it</a:t>
            </a:r>
            <a:r>
              <a:rPr lang="en-US" sz="2000" b="0" dirty="0"/>
              <a:t>”.</a:t>
            </a:r>
          </a:p>
          <a:p>
            <a:r>
              <a:rPr lang="en-US" sz="2000" b="0" dirty="0"/>
              <a:t>Influential factors that lead to such apprehension are −</a:t>
            </a:r>
          </a:p>
          <a:p>
            <a:pPr>
              <a:buFont typeface="Arial" pitchFamily="34" charset="0"/>
              <a:buChar char="•"/>
            </a:pPr>
            <a:r>
              <a:rPr lang="en-US" sz="2000" b="0" dirty="0"/>
              <a:t>Whether the risk is accepted voluntarily.</a:t>
            </a:r>
          </a:p>
          <a:p>
            <a:pPr>
              <a:buFont typeface="Arial" pitchFamily="34" charset="0"/>
              <a:buChar char="•"/>
            </a:pPr>
            <a:r>
              <a:rPr lang="en-US" sz="2000" b="0" dirty="0"/>
              <a:t>The effects of knowledge on how the probabilities of harm (or benefit) are known or perceived.</a:t>
            </a:r>
          </a:p>
          <a:p>
            <a:pPr>
              <a:buFont typeface="Arial" pitchFamily="34" charset="0"/>
              <a:buChar char="•"/>
            </a:pPr>
            <a:r>
              <a:rPr lang="en-US" sz="2000" b="0" dirty="0"/>
              <a:t>If the risks are job-related or other pressures exist that cause people to be aware of or to overlook risks.</a:t>
            </a:r>
          </a:p>
          <a:p>
            <a:pPr>
              <a:buFont typeface="Arial" pitchFamily="34" charset="0"/>
              <a:buChar char="•"/>
            </a:pPr>
            <a:r>
              <a:rPr lang="en-US" sz="2000" b="0" dirty="0"/>
              <a:t>Whether the effects of a risky activity or situation are immediately noticeable or are close at hand.</a:t>
            </a:r>
          </a:p>
          <a:p>
            <a:pPr>
              <a:buFont typeface="Arial" pitchFamily="34" charset="0"/>
              <a:buChar char="•"/>
            </a:pPr>
            <a:r>
              <a:rPr lang="en-US" sz="2000" b="0" dirty="0"/>
              <a:t>Whether the potential victims are identifiable beforehand.</a:t>
            </a:r>
          </a:p>
          <a:p>
            <a:endParaRPr lang="en-US" dirty="0"/>
          </a:p>
        </p:txBody>
      </p:sp>
    </p:spTree>
    <p:extLst>
      <p:ext uri="{BB962C8B-B14F-4D97-AF65-F5344CB8AC3E}">
        <p14:creationId xmlns:p14="http://schemas.microsoft.com/office/powerpoint/2010/main" val="4233030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7520940" cy="3928572"/>
          </a:xfrm>
        </p:spPr>
        <p:txBody>
          <a:bodyPr>
            <a:normAutofit/>
          </a:bodyPr>
          <a:lstStyle/>
          <a:p>
            <a:r>
              <a:rPr lang="en-US" sz="2000" b="0" dirty="0"/>
              <a:t>The </a:t>
            </a:r>
            <a:r>
              <a:rPr lang="en-US" sz="2000" dirty="0"/>
              <a:t>acceptability of risk</a:t>
            </a:r>
            <a:r>
              <a:rPr lang="en-US" sz="2000" b="0" dirty="0"/>
              <a:t> depends upon the types of risks such as </a:t>
            </a:r>
            <a:endParaRPr lang="en-US" sz="2000" b="0" dirty="0" smtClean="0"/>
          </a:p>
          <a:p>
            <a:pPr>
              <a:buFont typeface="Arial" pitchFamily="34" charset="0"/>
              <a:buChar char="•"/>
            </a:pPr>
            <a:r>
              <a:rPr lang="en-US" sz="2000" b="0" dirty="0" smtClean="0"/>
              <a:t>voluntary </a:t>
            </a:r>
            <a:r>
              <a:rPr lang="en-US" sz="2000" b="0" dirty="0"/>
              <a:t>and involuntary risks, </a:t>
            </a:r>
            <a:endParaRPr lang="en-US" sz="2000" b="0" dirty="0" smtClean="0"/>
          </a:p>
          <a:p>
            <a:pPr>
              <a:buFont typeface="Arial" pitchFamily="34" charset="0"/>
              <a:buChar char="•"/>
            </a:pPr>
            <a:r>
              <a:rPr lang="en-US" sz="2000" b="0" dirty="0" smtClean="0"/>
              <a:t>short </a:t>
            </a:r>
            <a:r>
              <a:rPr lang="en-US" sz="2000" b="0" dirty="0"/>
              <a:t>term and long term consequences, </a:t>
            </a:r>
            <a:endParaRPr lang="en-US" sz="2000" b="0" dirty="0" smtClean="0"/>
          </a:p>
          <a:p>
            <a:pPr>
              <a:buFont typeface="Arial" pitchFamily="34" charset="0"/>
              <a:buChar char="•"/>
            </a:pPr>
            <a:r>
              <a:rPr lang="en-US" sz="2000" b="0" dirty="0" smtClean="0"/>
              <a:t>expected </a:t>
            </a:r>
            <a:r>
              <a:rPr lang="en-US" sz="2000" b="0" dirty="0"/>
              <a:t>probability, </a:t>
            </a:r>
            <a:endParaRPr lang="en-US" sz="2000" b="0" dirty="0" smtClean="0"/>
          </a:p>
          <a:p>
            <a:pPr>
              <a:buFont typeface="Arial" pitchFamily="34" charset="0"/>
              <a:buChar char="•"/>
            </a:pPr>
            <a:r>
              <a:rPr lang="en-US" sz="2000" b="0" dirty="0" smtClean="0"/>
              <a:t>reversible </a:t>
            </a:r>
            <a:r>
              <a:rPr lang="en-US" sz="2000" b="0" dirty="0"/>
              <a:t>effects, </a:t>
            </a:r>
            <a:endParaRPr lang="en-US" sz="2000" b="0" dirty="0" smtClean="0"/>
          </a:p>
          <a:p>
            <a:pPr>
              <a:buFont typeface="Arial" pitchFamily="34" charset="0"/>
              <a:buChar char="•"/>
            </a:pPr>
            <a:r>
              <a:rPr lang="en-US" sz="2000" b="0" dirty="0" smtClean="0"/>
              <a:t>threshold </a:t>
            </a:r>
            <a:r>
              <a:rPr lang="en-US" sz="2000" b="0" dirty="0"/>
              <a:t>levels for risk, </a:t>
            </a:r>
            <a:endParaRPr lang="en-US" sz="2000" b="0" dirty="0" smtClean="0"/>
          </a:p>
          <a:p>
            <a:pPr>
              <a:buFont typeface="Arial" pitchFamily="34" charset="0"/>
              <a:buChar char="•"/>
            </a:pPr>
            <a:r>
              <a:rPr lang="en-US" sz="2000" b="0" dirty="0" smtClean="0"/>
              <a:t>delayed </a:t>
            </a:r>
            <a:r>
              <a:rPr lang="en-US" sz="2000" b="0" dirty="0"/>
              <a:t>and immediate risk, etc.</a:t>
            </a:r>
            <a:endParaRPr lang="en-US" sz="2000" dirty="0"/>
          </a:p>
        </p:txBody>
      </p:sp>
    </p:spTree>
    <p:extLst>
      <p:ext uri="{BB962C8B-B14F-4D97-AF65-F5344CB8AC3E}">
        <p14:creationId xmlns:p14="http://schemas.microsoft.com/office/powerpoint/2010/main" val="896753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Voluntarism and control</a:t>
            </a:r>
            <a:endParaRPr lang="en-US" dirty="0"/>
          </a:p>
        </p:txBody>
      </p:sp>
      <p:sp>
        <p:nvSpPr>
          <p:cNvPr id="3" name="Content Placeholder 2"/>
          <p:cNvSpPr>
            <a:spLocks noGrp="1"/>
          </p:cNvSpPr>
          <p:nvPr>
            <p:ph idx="1"/>
          </p:nvPr>
        </p:nvSpPr>
        <p:spPr/>
        <p:txBody>
          <a:bodyPr>
            <a:normAutofit fontScale="92500" lnSpcReduction="20000"/>
          </a:bodyPr>
          <a:lstStyle/>
          <a:p>
            <a:r>
              <a:rPr lang="en-US" sz="2000" b="0" dirty="0"/>
              <a:t>In our daily life, we come across many such things where the scopes of risk might or might not be low. The person who breaks a red signal, is prone to be a victim of an accident, but risks. A person who lives near a dumping yard is prone to ill-health, but neglects. A boy who rides a vehicle at a high speed cannot rely on the perfect functioning of the brakes. But these people take </a:t>
            </a:r>
            <a:r>
              <a:rPr lang="en-US" sz="2000" dirty="0"/>
              <a:t>voluntary</a:t>
            </a:r>
            <a:r>
              <a:rPr lang="en-US" sz="2000" b="0" dirty="0"/>
              <a:t> risks thinking they can </a:t>
            </a:r>
            <a:r>
              <a:rPr lang="en-US" sz="2000" dirty="0"/>
              <a:t>control</a:t>
            </a:r>
            <a:r>
              <a:rPr lang="en-US" sz="2000" b="0" dirty="0"/>
              <a:t>.</a:t>
            </a:r>
          </a:p>
          <a:p>
            <a:r>
              <a:rPr lang="en-US" sz="2000" b="0" dirty="0"/>
              <a:t>In this manner, they may well display the characteristically unrealistic confidence of most people when they believe hazards to be under their control. Enthusiasts worry less about the risks they might face and hence neglect the dangers behind them. The chance of getting affected is unpredictable in such cases.</a:t>
            </a:r>
          </a:p>
          <a:p>
            <a:endParaRPr lang="en-US" dirty="0"/>
          </a:p>
        </p:txBody>
      </p:sp>
    </p:spTree>
    <p:extLst>
      <p:ext uri="{BB962C8B-B14F-4D97-AF65-F5344CB8AC3E}">
        <p14:creationId xmlns:p14="http://schemas.microsoft.com/office/powerpoint/2010/main" val="42886350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150</TotalTime>
  <Words>1093</Words>
  <Application>Microsoft Office PowerPoint</Application>
  <PresentationFormat>On-screen Show (4:3)</PresentationFormat>
  <Paragraphs>95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Bookman Old Style</vt:lpstr>
      <vt:lpstr>Georgia</vt:lpstr>
      <vt:lpstr>Rockwell</vt:lpstr>
      <vt:lpstr>Damask</vt:lpstr>
      <vt:lpstr>HUM 321  Engineering ethics and environmental protection Lecture 6-7</vt:lpstr>
      <vt:lpstr>PowerPoint Presentation</vt:lpstr>
      <vt:lpstr>Engineers as responsible being and its necessity </vt:lpstr>
      <vt:lpstr>Safety and risk</vt:lpstr>
      <vt:lpstr>PowerPoint Presentation</vt:lpstr>
      <vt:lpstr>PowerPoint Presentation</vt:lpstr>
      <vt:lpstr>Acceptability of risk</vt:lpstr>
      <vt:lpstr>PowerPoint Presentation</vt:lpstr>
      <vt:lpstr>Voluntarism and control</vt:lpstr>
      <vt:lpstr>Risk Assessments</vt:lpstr>
      <vt:lpstr>Job related risks</vt:lpstr>
      <vt:lpstr>Magnitude and proximity of risk</vt:lpstr>
      <vt:lpstr>Risk analysis</vt:lpstr>
      <vt:lpstr>Continued……</vt:lpstr>
      <vt:lpstr>Risk benefit analysis</vt:lpstr>
      <vt:lpstr>Risk reduction</vt:lpstr>
      <vt:lpstr>The government’s approach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 321  Engineering ethics and environmental protection Lecture 6-7</dc:title>
  <dc:creator>Nesha</dc:creator>
  <cp:lastModifiedBy>AMT</cp:lastModifiedBy>
  <cp:revision>11</cp:revision>
  <dcterms:created xsi:type="dcterms:W3CDTF">2023-04-04T13:19:22Z</dcterms:created>
  <dcterms:modified xsi:type="dcterms:W3CDTF">2024-09-23T16:02:21Z</dcterms:modified>
</cp:coreProperties>
</file>