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embeddedFontLst>
    <p:embeddedFont>
      <p:font typeface="Century Gothic" panose="020B0502020202020204" pitchFamily="34" charset="0"/>
      <p:regular r:id="rId22"/>
      <p:bold r:id="rId23"/>
      <p:italic r:id="rId24"/>
      <p:boldItalic r:id="rId25"/>
    </p:embeddedFont>
    <p:embeddedFont>
      <p:font typeface="Cambria" panose="02040503050406030204" pitchFamily="18" charset="0"/>
      <p:regular r:id="rId26"/>
      <p:bold r:id="rId27"/>
      <p:italic r:id="rId28"/>
      <p:boldItalic r:id="rId29"/>
    </p:embeddedFont>
    <p:embeddedFont>
      <p:font typeface="Quattrocento Sans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gMgnD4DKWtQmBjqTBdk+SVQVI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21" Type="http://schemas.openxmlformats.org/officeDocument/2006/relationships/notesMaster" Target="notesMasters/notesMaster1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23302764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52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5557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731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891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329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2834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818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640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25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289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290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20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715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7743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8660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138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37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28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28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30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30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1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1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3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Pictures with Captions">
  <p:cSld name="Two Pictures with Captions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66" name="Google Shape;166;p34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</p:grpSpPr>
        <p:sp>
          <p:nvSpPr>
            <p:cNvPr id="167" name="Google Shape;167;p34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34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34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34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34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34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34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34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34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34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34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34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34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1265028" y="1900210"/>
            <a:ext cx="3935536" cy="2571736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34"/>
          <p:cNvSpPr txBox="1">
            <a:spLocks noGrp="1"/>
          </p:cNvSpPr>
          <p:nvPr>
            <p:ph type="body" idx="1"/>
          </p:nvPr>
        </p:nvSpPr>
        <p:spPr>
          <a:xfrm>
            <a:off x="1052423" y="4935990"/>
            <a:ext cx="4368980" cy="100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181" name="Google Shape;181;p34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</p:grpSpPr>
        <p:sp>
          <p:nvSpPr>
            <p:cNvPr id="182" name="Google Shape;182;p34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3" name="Google Shape;183;p34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4" name="Google Shape;184;p34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5" name="Google Shape;185;p34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6" name="Google Shape;186;p34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7" name="Google Shape;187;p34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8" name="Google Shape;188;p34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9" name="Google Shape;189;p34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0" name="Google Shape;190;p34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1" name="Google Shape;191;p34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2" name="Google Shape;192;p34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3" name="Google Shape;193;p34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94" name="Google Shape;194;p34" descr="An empty placeholder to add an image. Click on the placeholder and select the image that you wish to add."/>
          <p:cNvSpPr>
            <a:spLocks noGrp="1"/>
          </p:cNvSpPr>
          <p:nvPr>
            <p:ph type="pic" idx="3"/>
          </p:nvPr>
        </p:nvSpPr>
        <p:spPr>
          <a:xfrm>
            <a:off x="6975717" y="1900210"/>
            <a:ext cx="3935536" cy="2571736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34"/>
          <p:cNvSpPr txBox="1">
            <a:spLocks noGrp="1"/>
          </p:cNvSpPr>
          <p:nvPr>
            <p:ph type="body" idx="4"/>
          </p:nvPr>
        </p:nvSpPr>
        <p:spPr>
          <a:xfrm>
            <a:off x="6742908" y="4935990"/>
            <a:ext cx="4368980" cy="100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6" name="Google Shape;196;p3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7" name="Google Shape;197;p3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Pictures with Captions">
  <p:cSld name="Three Pictures with Captions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1" name="Google Shape;201;p35"/>
          <p:cNvGrpSpPr/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</p:grpSpPr>
        <p:sp>
          <p:nvSpPr>
            <p:cNvPr id="202" name="Google Shape;202;p35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3" name="Google Shape;203;p35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4" name="Google Shape;204;p35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5" name="Google Shape;205;p35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6" name="Google Shape;206;p35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7" name="Google Shape;207;p35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35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35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35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35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35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35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14" name="Google Shape;214;p35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1249168" y="1824285"/>
            <a:ext cx="2715289" cy="277630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35"/>
          <p:cNvSpPr txBox="1">
            <a:spLocks noGrp="1"/>
          </p:cNvSpPr>
          <p:nvPr>
            <p:ph type="body" idx="1"/>
          </p:nvPr>
        </p:nvSpPr>
        <p:spPr>
          <a:xfrm>
            <a:off x="1235212" y="4947405"/>
            <a:ext cx="274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216" name="Google Shape;216;p35"/>
          <p:cNvGrpSpPr/>
          <p:nvPr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</p:grpSpPr>
        <p:sp>
          <p:nvSpPr>
            <p:cNvPr id="217" name="Google Shape;217;p35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35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35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35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35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35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35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35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35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35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35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35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35" descr="An empty placeholder to add an image. Click on the placeholder and select the image that you wish to add."/>
          <p:cNvSpPr>
            <a:spLocks noGrp="1"/>
          </p:cNvSpPr>
          <p:nvPr>
            <p:ph type="pic" idx="3"/>
          </p:nvPr>
        </p:nvSpPr>
        <p:spPr>
          <a:xfrm>
            <a:off x="4720924" y="1824285"/>
            <a:ext cx="2715768" cy="277630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35"/>
          <p:cNvSpPr txBox="1">
            <a:spLocks noGrp="1"/>
          </p:cNvSpPr>
          <p:nvPr>
            <p:ph type="body" idx="4"/>
          </p:nvPr>
        </p:nvSpPr>
        <p:spPr>
          <a:xfrm>
            <a:off x="4707208" y="4947405"/>
            <a:ext cx="274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231" name="Google Shape;231;p35"/>
          <p:cNvGrpSpPr/>
          <p:nvPr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</p:grpSpPr>
        <p:sp>
          <p:nvSpPr>
            <p:cNvPr id="232" name="Google Shape;232;p35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3" name="Google Shape;233;p35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4" name="Google Shape;234;p35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5" name="Google Shape;235;p35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6" name="Google Shape;236;p35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7" name="Google Shape;237;p35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8" name="Google Shape;238;p35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9" name="Google Shape;239;p35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0" name="Google Shape;240;p35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1" name="Google Shape;241;p35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2" name="Google Shape;242;p35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3" name="Google Shape;243;p35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44" name="Google Shape;244;p35" descr="An empty placeholder to add an image. Click on the placeholder and select the image that you wish to add."/>
          <p:cNvSpPr>
            <a:spLocks noGrp="1"/>
          </p:cNvSpPr>
          <p:nvPr>
            <p:ph type="pic" idx="5"/>
          </p:nvPr>
        </p:nvSpPr>
        <p:spPr>
          <a:xfrm>
            <a:off x="8222798" y="1824285"/>
            <a:ext cx="2715768" cy="277630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35"/>
          <p:cNvSpPr txBox="1">
            <a:spLocks noGrp="1"/>
          </p:cNvSpPr>
          <p:nvPr>
            <p:ph type="body" idx="6"/>
          </p:nvPr>
        </p:nvSpPr>
        <p:spPr>
          <a:xfrm>
            <a:off x="8209082" y="4947405"/>
            <a:ext cx="274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6" name="Google Shape;246;p3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3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Pictures with Caption">
  <p:cSld name="Three Pictures with Caption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6"/>
          <p:cNvSpPr txBox="1"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1" name="Google Shape;251;p36"/>
          <p:cNvGrpSpPr/>
          <p:nvPr/>
        </p:nvGrpSpPr>
        <p:grpSpPr>
          <a:xfrm rot="5400000" flipH="1">
            <a:off x="274315" y="1102304"/>
            <a:ext cx="5053664" cy="4411852"/>
            <a:chOff x="895350" y="3313113"/>
            <a:chExt cx="3613151" cy="2790825"/>
          </a:xfrm>
        </p:grpSpPr>
        <p:sp>
          <p:nvSpPr>
            <p:cNvPr id="252" name="Google Shape;252;p36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4" name="Google Shape;254;p36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6" name="Google Shape;256;p36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0" name="Google Shape;260;p36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64" name="Google Shape;264;p36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840795" y="1020193"/>
            <a:ext cx="3886200" cy="45720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65" name="Google Shape;265;p36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</p:grpSpPr>
        <p:sp>
          <p:nvSpPr>
            <p:cNvPr id="266" name="Google Shape;266;p36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3" name="Google Shape;273;p36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4" name="Google Shape;274;p36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5" name="Google Shape;275;p36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6" name="Google Shape;276;p36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7" name="Google Shape;277;p36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78" name="Google Shape;278;p36" descr="An empty placeholder to add an image. Click on the placeholder and select the image that you wish to add."/>
          <p:cNvSpPr>
            <a:spLocks noGrp="1"/>
          </p:cNvSpPr>
          <p:nvPr>
            <p:ph type="pic" idx="3"/>
          </p:nvPr>
        </p:nvSpPr>
        <p:spPr>
          <a:xfrm>
            <a:off x="5546780" y="529603"/>
            <a:ext cx="2993366" cy="230533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79" name="Google Shape;279;p36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</p:grpSpPr>
        <p:sp>
          <p:nvSpPr>
            <p:cNvPr id="280" name="Google Shape;280;p36"/>
            <p:cNvSpPr/>
            <p:nvPr/>
          </p:nvSpPr>
          <p:spPr>
            <a:xfrm>
              <a:off x="963613" y="3725863"/>
              <a:ext cx="11113" cy="1952625"/>
            </a:xfrm>
            <a:custGeom>
              <a:avLst/>
              <a:gdLst/>
              <a:ahLst/>
              <a:cxnLst/>
              <a:rect l="l" t="t" r="r" b="b"/>
              <a:pathLst>
                <a:path w="5" h="868" extrusionOk="0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1350963" y="6038850"/>
              <a:ext cx="2736850" cy="11113"/>
            </a:xfrm>
            <a:custGeom>
              <a:avLst/>
              <a:gdLst/>
              <a:ahLst/>
              <a:cxnLst/>
              <a:rect l="l" t="t" r="r" b="b"/>
              <a:pathLst>
                <a:path w="1216" h="5" extrusionOk="0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1330325" y="3378200"/>
              <a:ext cx="2743200" cy="11113"/>
            </a:xfrm>
            <a:custGeom>
              <a:avLst/>
              <a:gdLst/>
              <a:ahLst/>
              <a:cxnLst/>
              <a:rect l="l" t="t" r="r" b="b"/>
              <a:pathLst>
                <a:path w="1219" h="5" extrusionOk="0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4443413" y="3759200"/>
              <a:ext cx="9525" cy="1919288"/>
            </a:xfrm>
            <a:custGeom>
              <a:avLst/>
              <a:gdLst/>
              <a:ahLst/>
              <a:cxnLst/>
              <a:rect l="l" t="t" r="r" b="b"/>
              <a:pathLst>
                <a:path w="4" h="853" extrusionOk="0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903288" y="5772150"/>
              <a:ext cx="341313" cy="331788"/>
            </a:xfrm>
            <a:custGeom>
              <a:avLst/>
              <a:gdLst/>
              <a:ahLst/>
              <a:cxnLst/>
              <a:rect l="l" t="t" r="r" b="b"/>
              <a:pathLst>
                <a:path w="152" h="148" extrusionOk="0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906463" y="5768975"/>
              <a:ext cx="341313" cy="323850"/>
            </a:xfrm>
            <a:custGeom>
              <a:avLst/>
              <a:gdLst/>
              <a:ahLst/>
              <a:cxnLst/>
              <a:rect l="l" t="t" r="r" b="b"/>
              <a:pathLst>
                <a:path w="151" h="144" extrusionOk="0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895350" y="3316288"/>
              <a:ext cx="363538" cy="328613"/>
            </a:xfrm>
            <a:custGeom>
              <a:avLst/>
              <a:gdLst/>
              <a:ahLst/>
              <a:cxnLst/>
              <a:rect l="l" t="t" r="r" b="b"/>
              <a:pathLst>
                <a:path w="161" h="146" extrusionOk="0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903288" y="3313113"/>
              <a:ext cx="336550" cy="338138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4162425" y="3344863"/>
              <a:ext cx="334963" cy="328613"/>
            </a:xfrm>
            <a:custGeom>
              <a:avLst/>
              <a:gdLst/>
              <a:ahLst/>
              <a:cxnLst/>
              <a:rect l="l" t="t" r="r" b="b"/>
              <a:pathLst>
                <a:path w="149" h="146" extrusionOk="0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4162425" y="3359150"/>
              <a:ext cx="334963" cy="309563"/>
            </a:xfrm>
            <a:custGeom>
              <a:avLst/>
              <a:gdLst/>
              <a:ahLst/>
              <a:cxnLst/>
              <a:rect l="l" t="t" r="r" b="b"/>
              <a:pathLst>
                <a:path w="149" h="138" extrusionOk="0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4205288" y="5753100"/>
              <a:ext cx="303213" cy="344488"/>
            </a:xfrm>
            <a:custGeom>
              <a:avLst/>
              <a:gdLst/>
              <a:ahLst/>
              <a:cxnLst/>
              <a:rect l="l" t="t" r="r" b="b"/>
              <a:pathLst>
                <a:path w="135" h="153" extrusionOk="0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4202113" y="5762625"/>
              <a:ext cx="306388" cy="311150"/>
            </a:xfrm>
            <a:custGeom>
              <a:avLst/>
              <a:gdLst/>
              <a:ahLst/>
              <a:cxnLst/>
              <a:rect l="l" t="t" r="r" b="b"/>
              <a:pathLst>
                <a:path w="136" h="138" extrusionOk="0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92" name="Google Shape;292;p36" descr="An empty placeholder to add an image. Click on the placeholder and select the image that you wish to add."/>
          <p:cNvSpPr>
            <a:spLocks noGrp="1"/>
          </p:cNvSpPr>
          <p:nvPr>
            <p:ph type="pic" idx="4"/>
          </p:nvPr>
        </p:nvSpPr>
        <p:spPr>
          <a:xfrm>
            <a:off x="5546780" y="3456066"/>
            <a:ext cx="2993366" cy="230533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3" name="Google Shape;293;p36"/>
          <p:cNvSpPr txBox="1">
            <a:spLocks noGrp="1"/>
          </p:cNvSpPr>
          <p:nvPr>
            <p:ph type="body" idx="1"/>
          </p:nvPr>
        </p:nvSpPr>
        <p:spPr>
          <a:xfrm>
            <a:off x="9066214" y="2484992"/>
            <a:ext cx="2286000" cy="32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94" name="Google Shape;294;p3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5" name="Google Shape;295;p3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3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6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7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Google Shape;11;p17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7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7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7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7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7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7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7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7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7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7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7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17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4" name="Google Shape;24;p17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7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7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7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7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7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7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7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7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7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7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7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17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"/>
          <p:cNvSpPr/>
          <p:nvPr/>
        </p:nvSpPr>
        <p:spPr>
          <a:xfrm>
            <a:off x="5993663" y="3366146"/>
            <a:ext cx="5592417" cy="120594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08C47"/>
              </a:gs>
              <a:gs pos="100000">
                <a:srgbClr val="CD7415"/>
              </a:gs>
            </a:gsLst>
            <a:lin ang="54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2" name="Google Shape;302;p1"/>
          <p:cNvSpPr txBox="1">
            <a:spLocks noGrp="1"/>
          </p:cNvSpPr>
          <p:nvPr>
            <p:ph type="ctrTitle"/>
          </p:nvPr>
        </p:nvSpPr>
        <p:spPr>
          <a:xfrm>
            <a:off x="3561348" y="2210831"/>
            <a:ext cx="7454668" cy="742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>
                <a:solidFill>
                  <a:schemeClr val="accent1"/>
                </a:solidFill>
              </a:rPr>
              <a:t>Stored Procedure and Views</a:t>
            </a:r>
            <a:endParaRPr/>
          </a:p>
        </p:txBody>
      </p:sp>
      <p:sp>
        <p:nvSpPr>
          <p:cNvPr id="303" name="Google Shape;303;p1"/>
          <p:cNvSpPr txBox="1">
            <a:spLocks noGrp="1"/>
          </p:cNvSpPr>
          <p:nvPr>
            <p:ph type="subTitle" idx="1"/>
          </p:nvPr>
        </p:nvSpPr>
        <p:spPr>
          <a:xfrm rot="-184339">
            <a:off x="7123113" y="3454171"/>
            <a:ext cx="1996196" cy="461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Presented By</a:t>
            </a:r>
            <a:endParaRPr/>
          </a:p>
        </p:txBody>
      </p:sp>
      <p:sp>
        <p:nvSpPr>
          <p:cNvPr id="304" name="Google Shape;304;p1"/>
          <p:cNvSpPr/>
          <p:nvPr/>
        </p:nvSpPr>
        <p:spPr>
          <a:xfrm>
            <a:off x="8273085" y="3811751"/>
            <a:ext cx="316828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Israt</a:t>
            </a:r>
            <a:r>
              <a:rPr lang="en-US" sz="2000" dirty="0" smtClean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dirty="0" err="1" smtClean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Jahan</a:t>
            </a:r>
            <a:endParaRPr lang="en-US" sz="2000" dirty="0" smtClean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isratjahan.cse@diu.edu.bd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"/>
          <p:cNvSpPr txBox="1">
            <a:spLocks noGrp="1"/>
          </p:cNvSpPr>
          <p:nvPr>
            <p:ph type="title"/>
          </p:nvPr>
        </p:nvSpPr>
        <p:spPr>
          <a:xfrm>
            <a:off x="1748901" y="662609"/>
            <a:ext cx="7448107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Demo Database</a:t>
            </a:r>
            <a:endParaRPr/>
          </a:p>
        </p:txBody>
      </p:sp>
      <p:pic>
        <p:nvPicPr>
          <p:cNvPr id="330" name="Google Shape;3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5562" y="2657474"/>
            <a:ext cx="7448107" cy="2118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5"/>
          <p:cNvSpPr txBox="1"/>
          <p:nvPr/>
        </p:nvSpPr>
        <p:spPr>
          <a:xfrm>
            <a:off x="2716567" y="1740023"/>
            <a:ext cx="19415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Customer Table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5153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8"/>
          <p:cNvSpPr txBox="1">
            <a:spLocks noGrp="1"/>
          </p:cNvSpPr>
          <p:nvPr>
            <p:ph type="title"/>
          </p:nvPr>
        </p:nvSpPr>
        <p:spPr>
          <a:xfrm>
            <a:off x="1660124" y="662609"/>
            <a:ext cx="9021128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>
              <a:buSzPct val="100000"/>
            </a:pPr>
            <a:r>
              <a:rPr lang="en-US" dirty="0"/>
              <a:t>Another example: table name- department</a:t>
            </a:r>
            <a:endParaRPr dirty="0"/>
          </a:p>
        </p:txBody>
      </p:sp>
      <p:sp>
        <p:nvSpPr>
          <p:cNvPr id="351" name="Google Shape;351;p8"/>
          <p:cNvSpPr txBox="1">
            <a:spLocks noGrp="1"/>
          </p:cNvSpPr>
          <p:nvPr>
            <p:ph type="body" idx="1"/>
          </p:nvPr>
        </p:nvSpPr>
        <p:spPr>
          <a:xfrm>
            <a:off x="809709" y="1672046"/>
            <a:ext cx="10816234" cy="4245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Create Procedure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newCustomerCount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(in resident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varchar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(20), OUT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countResident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INT)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BEGIN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	 Select count(ID) into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countResident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From customer where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customer.city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= resident;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END 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CALL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newCustomerCount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('Mexico', @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countResident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Select @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countResident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8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53" name="Google Shape;35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2594" y="4790428"/>
            <a:ext cx="97155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9"/>
          <p:cNvSpPr txBox="1">
            <a:spLocks noGrp="1"/>
          </p:cNvSpPr>
          <p:nvPr>
            <p:ph type="title"/>
          </p:nvPr>
        </p:nvSpPr>
        <p:spPr>
          <a:xfrm>
            <a:off x="4652546" y="2967815"/>
            <a:ext cx="317756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SQL VIEW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0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SQL Views</a:t>
            </a:r>
            <a:endParaRPr/>
          </a:p>
        </p:txBody>
      </p:sp>
      <p:sp>
        <p:nvSpPr>
          <p:cNvPr id="364" name="Google Shape;364;p10"/>
          <p:cNvSpPr txBox="1">
            <a:spLocks noGrp="1"/>
          </p:cNvSpPr>
          <p:nvPr>
            <p:ph type="body" idx="1"/>
          </p:nvPr>
        </p:nvSpPr>
        <p:spPr>
          <a:xfrm>
            <a:off x="980662" y="1895061"/>
            <a:ext cx="9899374" cy="374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In SQL, a view is a virtual table based on the result-set of an SQL statement.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A view contains rows and columns, just like a real table. The fields in a view are fields from one or more real tables in the database.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You can add SQL functions, WHERE, and JOIN statements to a view and present the data as if the data were coming from one single table.</a:t>
            </a:r>
            <a:endParaRPr/>
          </a:p>
        </p:txBody>
      </p:sp>
      <p:sp>
        <p:nvSpPr>
          <p:cNvPr id="365" name="Google Shape;365;p10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1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CREATE VIEW Syntax</a:t>
            </a:r>
            <a:endParaRPr/>
          </a:p>
        </p:txBody>
      </p:sp>
      <p:sp>
        <p:nvSpPr>
          <p:cNvPr id="371" name="Google Shape;371;p11"/>
          <p:cNvSpPr txBox="1">
            <a:spLocks noGrp="1"/>
          </p:cNvSpPr>
          <p:nvPr>
            <p:ph type="body" idx="1"/>
          </p:nvPr>
        </p:nvSpPr>
        <p:spPr>
          <a:xfrm>
            <a:off x="980662" y="1895061"/>
            <a:ext cx="9899374" cy="19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CREATE VIEW </a:t>
            </a:r>
            <a:r>
              <a:rPr lang="en-US" sz="2800" i="1">
                <a:latin typeface="Times New Roman"/>
                <a:ea typeface="Times New Roman"/>
                <a:cs typeface="Times New Roman"/>
                <a:sym typeface="Times New Roman"/>
              </a:rPr>
              <a:t>view_name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AS</a:t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SELECT </a:t>
            </a:r>
            <a:r>
              <a:rPr lang="en-US" sz="2800" i="1">
                <a:latin typeface="Times New Roman"/>
                <a:ea typeface="Times New Roman"/>
                <a:cs typeface="Times New Roman"/>
                <a:sym typeface="Times New Roman"/>
              </a:rPr>
              <a:t>column1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i="1">
                <a:latin typeface="Times New Roman"/>
                <a:ea typeface="Times New Roman"/>
                <a:cs typeface="Times New Roman"/>
                <a:sym typeface="Times New Roman"/>
              </a:rPr>
              <a:t>column2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, ...</a:t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-US" sz="2800" i="1">
                <a:latin typeface="Times New Roman"/>
                <a:ea typeface="Times New Roman"/>
                <a:cs typeface="Times New Roman"/>
                <a:sym typeface="Times New Roman"/>
              </a:rPr>
              <a:t>table_name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WHERE </a:t>
            </a:r>
            <a:r>
              <a:rPr lang="en-US" sz="2800" i="1">
                <a:latin typeface="Times New Roman"/>
                <a:ea typeface="Times New Roman"/>
                <a:cs typeface="Times New Roman"/>
                <a:sym typeface="Times New Roman"/>
              </a:rPr>
              <a:t>condition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/>
          </a:p>
        </p:txBody>
      </p:sp>
      <p:sp>
        <p:nvSpPr>
          <p:cNvPr id="372" name="Google Shape;372;p11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2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SQL CREATE VIEW Examples</a:t>
            </a:r>
            <a:endParaRPr/>
          </a:p>
        </p:txBody>
      </p:sp>
      <p:sp>
        <p:nvSpPr>
          <p:cNvPr id="378" name="Google Shape;378;p12"/>
          <p:cNvSpPr txBox="1">
            <a:spLocks noGrp="1"/>
          </p:cNvSpPr>
          <p:nvPr>
            <p:ph type="body" idx="1"/>
          </p:nvPr>
        </p:nvSpPr>
        <p:spPr>
          <a:xfrm>
            <a:off x="980662" y="1895061"/>
            <a:ext cx="9899374" cy="2467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Char char="🠶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The following SQL creates a view that shows all customers from Brazil: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CREATE VIEW [Brazil Customers] AS</a:t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SELECT CustomerName, ContactName</a:t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FROM Customers</a:t>
            </a:r>
            <a:b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WHERE Country = 'Brazil'; </a:t>
            </a:r>
            <a:endParaRPr/>
          </a:p>
        </p:txBody>
      </p:sp>
      <p:sp>
        <p:nvSpPr>
          <p:cNvPr id="379" name="Google Shape;379;p12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0" name="Google Shape;380;p12"/>
          <p:cNvSpPr/>
          <p:nvPr/>
        </p:nvSpPr>
        <p:spPr>
          <a:xfrm>
            <a:off x="1271451" y="4547940"/>
            <a:ext cx="964909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query the view above as follows: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* FROM [Brazil Customers];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3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SQL CREATE VIEW Examples</a:t>
            </a:r>
            <a:endParaRPr/>
          </a:p>
        </p:txBody>
      </p:sp>
      <p:sp>
        <p:nvSpPr>
          <p:cNvPr id="386" name="Google Shape;386;p13"/>
          <p:cNvSpPr txBox="1">
            <a:spLocks noGrp="1"/>
          </p:cNvSpPr>
          <p:nvPr>
            <p:ph type="body" idx="1"/>
          </p:nvPr>
        </p:nvSpPr>
        <p:spPr>
          <a:xfrm>
            <a:off x="980662" y="1895061"/>
            <a:ext cx="9899374" cy="2467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following SQL creates a view that selects every product in the "Products" table with a price higher than the average price: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CREATE VIEW [Products Above Average Price] AS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SELECT ProductName, Price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FROM Products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WHERE Price &gt; (SELECT AVG(Price) FROM Products); </a:t>
            </a:r>
            <a:endParaRPr/>
          </a:p>
        </p:txBody>
      </p:sp>
      <p:sp>
        <p:nvSpPr>
          <p:cNvPr id="387" name="Google Shape;387;p13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8" name="Google Shape;388;p13"/>
          <p:cNvSpPr/>
          <p:nvPr/>
        </p:nvSpPr>
        <p:spPr>
          <a:xfrm>
            <a:off x="1232261" y="4613255"/>
            <a:ext cx="938784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query the view above as follows: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* FROM [Products Above Average Price];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4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SQL Updating a View</a:t>
            </a:r>
            <a:endParaRPr/>
          </a:p>
        </p:txBody>
      </p:sp>
      <p:sp>
        <p:nvSpPr>
          <p:cNvPr id="394" name="Google Shape;394;p14"/>
          <p:cNvSpPr txBox="1">
            <a:spLocks noGrp="1"/>
          </p:cNvSpPr>
          <p:nvPr>
            <p:ph type="body" idx="1"/>
          </p:nvPr>
        </p:nvSpPr>
        <p:spPr>
          <a:xfrm>
            <a:off x="980662" y="1645920"/>
            <a:ext cx="9899374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 view can be updated with the CREATE OR REPLACE VIEW command.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SQL CREATE OR REPLACE VIEW Syntax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CREATE OR REPLACE VIEW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view_name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AS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SELECT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column1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column2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, ...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table_name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WHERE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condition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following SQL adds the "City" column to the "Brazil Customers" view: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CREATE OR REPLACE VIEW [Brazil Customers] AS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SELECT CustomerName, ContactName, City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FROM Customers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WHERE Country = 'Brazil'; </a:t>
            </a:r>
            <a:endParaRPr/>
          </a:p>
        </p:txBody>
      </p:sp>
      <p:sp>
        <p:nvSpPr>
          <p:cNvPr id="395" name="Google Shape;395;p14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5"/>
          <p:cNvSpPr txBox="1"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SQL Dropping a View</a:t>
            </a:r>
            <a:endParaRPr/>
          </a:p>
        </p:txBody>
      </p:sp>
      <p:sp>
        <p:nvSpPr>
          <p:cNvPr id="401" name="Google Shape;401;p15"/>
          <p:cNvSpPr txBox="1">
            <a:spLocks noGrp="1"/>
          </p:cNvSpPr>
          <p:nvPr>
            <p:ph type="body" idx="1"/>
          </p:nvPr>
        </p:nvSpPr>
        <p:spPr>
          <a:xfrm>
            <a:off x="980662" y="1645920"/>
            <a:ext cx="9899374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 view is deleted with the DROP VIEW command.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solidFill>
                  <a:srgbClr val="FF0000"/>
                </a:solidFill>
              </a:rPr>
              <a:t>SQL DROP VIEW Syntax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DROP VIEW </a:t>
            </a:r>
            <a:r>
              <a:rPr lang="en-US" i="1"/>
              <a:t>view_name</a:t>
            </a:r>
            <a:r>
              <a:rPr lang="en-US"/>
              <a:t>;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following SQL drops the "Brazil Customers" view: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/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DROP VIEW [Brazil Customers]; </a:t>
            </a:r>
            <a:endParaRPr/>
          </a:p>
        </p:txBody>
      </p:sp>
      <p:sp>
        <p:nvSpPr>
          <p:cNvPr id="402" name="Google Shape;402;p15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6"/>
          <p:cNvSpPr txBox="1">
            <a:spLocks noGrp="1"/>
          </p:cNvSpPr>
          <p:nvPr>
            <p:ph type="title"/>
          </p:nvPr>
        </p:nvSpPr>
        <p:spPr>
          <a:xfrm>
            <a:off x="3404220" y="2398643"/>
            <a:ext cx="7833622" cy="115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parajita"/>
              <a:buNone/>
            </a:pPr>
            <a:r>
              <a:rPr lang="en-US" sz="3600">
                <a:latin typeface="Aparajita"/>
                <a:ea typeface="Aparajita"/>
                <a:cs typeface="Aparajita"/>
                <a:sym typeface="Aparajita"/>
              </a:rPr>
              <a:t>“Success comes from having dreams that are bigger than your fears.”</a:t>
            </a:r>
            <a:endParaRPr/>
          </a:p>
        </p:txBody>
      </p:sp>
      <p:sp>
        <p:nvSpPr>
          <p:cNvPr id="408" name="Google Shape;408;p16"/>
          <p:cNvSpPr txBox="1">
            <a:spLocks noGrp="1"/>
          </p:cNvSpPr>
          <p:nvPr>
            <p:ph type="body" idx="1"/>
          </p:nvPr>
        </p:nvSpPr>
        <p:spPr>
          <a:xfrm>
            <a:off x="7989470" y="3309730"/>
            <a:ext cx="2214702" cy="480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latin typeface="Aparajita"/>
                <a:ea typeface="Aparajita"/>
                <a:cs typeface="Aparajita"/>
                <a:sym typeface="Aparajita"/>
              </a:rPr>
              <a:t>– Bobby Unser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"/>
          <p:cNvSpPr txBox="1">
            <a:spLocks noGrp="1"/>
          </p:cNvSpPr>
          <p:nvPr>
            <p:ph type="title"/>
          </p:nvPr>
        </p:nvSpPr>
        <p:spPr>
          <a:xfrm>
            <a:off x="1660124" y="662609"/>
            <a:ext cx="5032224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A856D"/>
              </a:buClr>
              <a:buSzPct val="100000"/>
              <a:buFont typeface="Century Gothic"/>
              <a:buNone/>
            </a:pPr>
            <a:r>
              <a:rPr lang="en-US" dirty="0" smtClean="0">
                <a:solidFill>
                  <a:srgbClr val="4A856D"/>
                </a:solidFill>
              </a:rPr>
              <a:t>Learning Content </a:t>
            </a:r>
            <a:endParaRPr dirty="0">
              <a:solidFill>
                <a:srgbClr val="4A856D"/>
              </a:solidFill>
            </a:endParaRPr>
          </a:p>
        </p:txBody>
      </p:sp>
      <p:sp>
        <p:nvSpPr>
          <p:cNvPr id="310" name="Google Shape;310;p2"/>
          <p:cNvSpPr txBox="1">
            <a:spLocks noGrp="1"/>
          </p:cNvSpPr>
          <p:nvPr>
            <p:ph type="body" idx="1"/>
          </p:nvPr>
        </p:nvSpPr>
        <p:spPr>
          <a:xfrm>
            <a:off x="1065214" y="1630016"/>
            <a:ext cx="9618828" cy="395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lang="en-US" sz="2800" b="1" dirty="0"/>
              <a:t>Stored Procedure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 b="1" dirty="0"/>
              <a:t>Views in SQL</a:t>
            </a:r>
            <a:endParaRPr dirty="0"/>
          </a:p>
          <a:p>
            <a:pPr marL="342900" lvl="0" indent="-139700" algn="l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endParaRPr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"/>
          <p:cNvSpPr txBox="1">
            <a:spLocks noGrp="1"/>
          </p:cNvSpPr>
          <p:nvPr>
            <p:ph type="title"/>
          </p:nvPr>
        </p:nvSpPr>
        <p:spPr>
          <a:xfrm>
            <a:off x="1642369" y="662609"/>
            <a:ext cx="6214251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Stored Procedure</a:t>
            </a:r>
            <a:endParaRPr/>
          </a:p>
        </p:txBody>
      </p:sp>
      <p:sp>
        <p:nvSpPr>
          <p:cNvPr id="316" name="Google Shape;316;p3"/>
          <p:cNvSpPr txBox="1">
            <a:spLocks noGrp="1"/>
          </p:cNvSpPr>
          <p:nvPr>
            <p:ph type="body" idx="1"/>
          </p:nvPr>
        </p:nvSpPr>
        <p:spPr>
          <a:xfrm>
            <a:off x="765646" y="2000904"/>
            <a:ext cx="10455347" cy="327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Char char="🠶"/>
            </a:pPr>
            <a:r>
              <a:rPr lang="en-US" sz="2800"/>
              <a:t>A stored procedure is a prepared SQL code that you can save, so the code can be reused over and over again.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en-US" sz="2800"/>
              <a:t>So if you have an SQL query that you write over and over again, save it as a stored procedure, and then just call it to execute it.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en-US" sz="2800"/>
              <a:t>You can also pass parameters to a stored procedure, so that the stored procedure can act based on the parameter value(s) that is passed.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"/>
          <p:cNvSpPr txBox="1">
            <a:spLocks noGrp="1"/>
          </p:cNvSpPr>
          <p:nvPr>
            <p:ph type="title"/>
          </p:nvPr>
        </p:nvSpPr>
        <p:spPr>
          <a:xfrm>
            <a:off x="1713390" y="662609"/>
            <a:ext cx="7483618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Stored Procedure Syntax</a:t>
            </a:r>
            <a:endParaRPr/>
          </a:p>
        </p:txBody>
      </p:sp>
      <p:sp>
        <p:nvSpPr>
          <p:cNvPr id="322" name="Google Shape;322;p4"/>
          <p:cNvSpPr/>
          <p:nvPr/>
        </p:nvSpPr>
        <p:spPr>
          <a:xfrm>
            <a:off x="1173165" y="1540564"/>
            <a:ext cx="994540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PROCEDURE </a:t>
            </a:r>
            <a:r>
              <a:rPr lang="en-US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procedure_name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</a:t>
            </a:r>
            <a:b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sql_statement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END; </a:t>
            </a:r>
            <a:endParaRPr sz="180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4"/>
          <p:cNvSpPr/>
          <p:nvPr/>
        </p:nvSpPr>
        <p:spPr>
          <a:xfrm>
            <a:off x="3192941" y="4328552"/>
            <a:ext cx="25056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</a:t>
            </a:r>
            <a:r>
              <a:rPr lang="en-US" sz="18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procedure_name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sz="160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4"/>
          <p:cNvSpPr/>
          <p:nvPr/>
        </p:nvSpPr>
        <p:spPr>
          <a:xfrm>
            <a:off x="1308451" y="3688471"/>
            <a:ext cx="35044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Execute a Stored Procedure: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"/>
          <p:cNvSpPr txBox="1">
            <a:spLocks noGrp="1"/>
          </p:cNvSpPr>
          <p:nvPr>
            <p:ph type="title"/>
          </p:nvPr>
        </p:nvSpPr>
        <p:spPr>
          <a:xfrm>
            <a:off x="1748901" y="662609"/>
            <a:ext cx="7448107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Demo Database</a:t>
            </a:r>
            <a:endParaRPr/>
          </a:p>
        </p:txBody>
      </p:sp>
      <p:pic>
        <p:nvPicPr>
          <p:cNvPr id="330" name="Google Shape;3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5562" y="2657474"/>
            <a:ext cx="7448107" cy="2118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5"/>
          <p:cNvSpPr txBox="1"/>
          <p:nvPr/>
        </p:nvSpPr>
        <p:spPr>
          <a:xfrm>
            <a:off x="2716567" y="1740023"/>
            <a:ext cx="19415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Customer Table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"/>
          <p:cNvSpPr txBox="1">
            <a:spLocks noGrp="1"/>
          </p:cNvSpPr>
          <p:nvPr>
            <p:ph type="title"/>
          </p:nvPr>
        </p:nvSpPr>
        <p:spPr>
          <a:xfrm>
            <a:off x="1633490" y="662609"/>
            <a:ext cx="9047761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Stored Procedure Example</a:t>
            </a:r>
            <a:endParaRPr/>
          </a:p>
        </p:txBody>
      </p:sp>
      <p:sp>
        <p:nvSpPr>
          <p:cNvPr id="337" name="Google Shape;337;p6"/>
          <p:cNvSpPr txBox="1">
            <a:spLocks noGrp="1"/>
          </p:cNvSpPr>
          <p:nvPr>
            <p:ph type="body" idx="1"/>
          </p:nvPr>
        </p:nvSpPr>
        <p:spPr>
          <a:xfrm>
            <a:off x="1065213" y="1752600"/>
            <a:ext cx="9685517" cy="42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following SQL statement creates a stored procedure named "SelectAllCustomers" that selects all records from the "Customers" table: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				CREATE PROCEDURE SelectAllCustomer()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				Begin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 					Select * from Customer;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				End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Execute the stored procedure above as follows: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		CALL SelectAllCustomers;</a:t>
            </a: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Google Shape;338;p6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7"/>
          <p:cNvSpPr txBox="1">
            <a:spLocks noGrp="1"/>
          </p:cNvSpPr>
          <p:nvPr>
            <p:ph type="title"/>
          </p:nvPr>
        </p:nvSpPr>
        <p:spPr>
          <a:xfrm>
            <a:off x="1677880" y="662609"/>
            <a:ext cx="9003372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en-US" b="1"/>
              <a:t>Stored Procedure With One Parameter</a:t>
            </a:r>
            <a:endParaRPr/>
          </a:p>
        </p:txBody>
      </p:sp>
      <p:sp>
        <p:nvSpPr>
          <p:cNvPr id="344" name="Google Shape;344;p7"/>
          <p:cNvSpPr txBox="1">
            <a:spLocks noGrp="1"/>
          </p:cNvSpPr>
          <p:nvPr>
            <p:ph type="body" idx="1"/>
          </p:nvPr>
        </p:nvSpPr>
        <p:spPr>
          <a:xfrm>
            <a:off x="1065214" y="1752600"/>
            <a:ext cx="9881460" cy="42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following SQL statement creates a stored procedure that selects a specific number of rows from customer table.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		 Create Procedure newCust (in Var1 INT)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			BEGIN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				Select * from customer LIMIT var1;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			END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Execute the stored procedure above as follows: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Example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		Call newCust(2)</a:t>
            </a:r>
            <a:endParaRPr/>
          </a:p>
        </p:txBody>
      </p:sp>
      <p:sp>
        <p:nvSpPr>
          <p:cNvPr id="345" name="Google Shape;345;p7" descr="image"/>
          <p:cNvSpPr/>
          <p:nvPr/>
        </p:nvSpPr>
        <p:spPr>
          <a:xfrm>
            <a:off x="155575" y="-1592263"/>
            <a:ext cx="6962775" cy="3324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28" y="1501253"/>
            <a:ext cx="4219526" cy="3521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675" y="2211544"/>
            <a:ext cx="2756848" cy="15076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26499" y="4025739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  <a:sym typeface="Times New Roman"/>
              </a:rPr>
              <a:t>Output</a:t>
            </a:r>
            <a:endParaRPr lang="en-US" dirty="0"/>
          </a:p>
        </p:txBody>
      </p:sp>
      <p:sp>
        <p:nvSpPr>
          <p:cNvPr id="7" name="Google Shape;350;p8"/>
          <p:cNvSpPr txBox="1">
            <a:spLocks/>
          </p:cNvSpPr>
          <p:nvPr/>
        </p:nvSpPr>
        <p:spPr>
          <a:xfrm>
            <a:off x="1660124" y="662609"/>
            <a:ext cx="9021128" cy="55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100000"/>
            </a:pPr>
            <a:r>
              <a:rPr lang="en-US" b="1" dirty="0" smtClean="0"/>
              <a:t>Stored Procedure With Multiple Parameters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46337" y="5304428"/>
            <a:ext cx="19704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  <a:sym typeface="Times New Roman"/>
              </a:rPr>
              <a:t>Table Name: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0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230" y="296563"/>
            <a:ext cx="10303609" cy="888502"/>
          </a:xfrm>
        </p:spPr>
        <p:txBody>
          <a:bodyPr/>
          <a:lstStyle/>
          <a:p>
            <a:r>
              <a:rPr lang="en-US" dirty="0" smtClean="0"/>
              <a:t>Another example: table name- department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522" y="4142033"/>
            <a:ext cx="2310478" cy="15076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918571" y="5759005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  <a:sym typeface="Times New Roman"/>
              </a:rPr>
              <a:t>Output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2071" y="1401438"/>
            <a:ext cx="107999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-- CREATE PROCEDURE</a:t>
            </a:r>
            <a:endParaRPr lang="en-US" sz="1800" b="1" dirty="0"/>
          </a:p>
          <a:p>
            <a:endParaRPr lang="en-US" dirty="0"/>
          </a:p>
          <a:p>
            <a:r>
              <a:rPr lang="en-US" dirty="0"/>
              <a:t>DELIMITER //</a:t>
            </a:r>
          </a:p>
          <a:p>
            <a:endParaRPr lang="en-US" dirty="0"/>
          </a:p>
          <a:p>
            <a:r>
              <a:rPr lang="en-US" dirty="0"/>
              <a:t>CREATE OR REPLACE PROCEDURE procedure1(IN </a:t>
            </a:r>
            <a:r>
              <a:rPr lang="en-US" dirty="0" err="1"/>
              <a:t>buildingnew</a:t>
            </a:r>
            <a:r>
              <a:rPr lang="en-US" dirty="0"/>
              <a:t> VARCHAR(255), OUT </a:t>
            </a:r>
            <a:r>
              <a:rPr lang="en-US" dirty="0" err="1"/>
              <a:t>countBuilding</a:t>
            </a:r>
            <a:r>
              <a:rPr lang="en-US" dirty="0"/>
              <a:t> INT)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    SELECT COUNT(building) INTO </a:t>
            </a:r>
            <a:r>
              <a:rPr lang="en-US" dirty="0" err="1"/>
              <a:t>countBuilding</a:t>
            </a:r>
            <a:r>
              <a:rPr lang="en-US" dirty="0"/>
              <a:t> FROM department GROUP BY building HAVING </a:t>
            </a:r>
            <a:r>
              <a:rPr lang="en-US" dirty="0" err="1"/>
              <a:t>department.building</a:t>
            </a:r>
            <a:r>
              <a:rPr lang="en-US" dirty="0"/>
              <a:t> = </a:t>
            </a:r>
            <a:r>
              <a:rPr lang="en-US" dirty="0" err="1"/>
              <a:t>buildingnew</a:t>
            </a:r>
            <a:r>
              <a:rPr lang="en-US" dirty="0"/>
              <a:t>;</a:t>
            </a:r>
          </a:p>
          <a:p>
            <a:r>
              <a:rPr lang="en-US" dirty="0"/>
              <a:t>END //</a:t>
            </a:r>
          </a:p>
          <a:p>
            <a:endParaRPr lang="en-US" dirty="0"/>
          </a:p>
          <a:p>
            <a:r>
              <a:rPr lang="en-US" dirty="0"/>
              <a:t>DELIMITER 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-- </a:t>
            </a:r>
            <a:r>
              <a:rPr lang="en-US" b="1" dirty="0" smtClean="0"/>
              <a:t>PROCEDURE CALL</a:t>
            </a:r>
            <a:endParaRPr lang="en-US" dirty="0"/>
          </a:p>
          <a:p>
            <a:r>
              <a:rPr lang="en-US" dirty="0"/>
              <a:t>call procedure1('KT-5', @</a:t>
            </a:r>
            <a:r>
              <a:rPr lang="en-US" dirty="0" err="1"/>
              <a:t>countBuilding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600" b="1" dirty="0" smtClean="0"/>
              <a:t>-- Displaying OUTPUT</a:t>
            </a:r>
            <a:endParaRPr lang="en-US" sz="1600" b="1" dirty="0"/>
          </a:p>
          <a:p>
            <a:r>
              <a:rPr lang="en-US" dirty="0"/>
              <a:t>SELECT @</a:t>
            </a:r>
            <a:r>
              <a:rPr lang="en-US" dirty="0" err="1"/>
              <a:t>countBuilding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2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544</Words>
  <Application>Microsoft Office PowerPoint</Application>
  <PresentationFormat>Widescreen</PresentationFormat>
  <Paragraphs>107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Aparajita</vt:lpstr>
      <vt:lpstr>Century Gothic</vt:lpstr>
      <vt:lpstr>Cambria</vt:lpstr>
      <vt:lpstr>Noto Sans Symbols</vt:lpstr>
      <vt:lpstr>Quattrocento Sans</vt:lpstr>
      <vt:lpstr>Wisp</vt:lpstr>
      <vt:lpstr>Stored Procedure and Views</vt:lpstr>
      <vt:lpstr>Learning Content </vt:lpstr>
      <vt:lpstr>Stored Procedure</vt:lpstr>
      <vt:lpstr>Stored Procedure Syntax</vt:lpstr>
      <vt:lpstr>Demo Database</vt:lpstr>
      <vt:lpstr>Stored Procedure Example</vt:lpstr>
      <vt:lpstr>Stored Procedure With One Parameter</vt:lpstr>
      <vt:lpstr>PowerPoint Presentation</vt:lpstr>
      <vt:lpstr>Another example: table name- department</vt:lpstr>
      <vt:lpstr>Demo Database</vt:lpstr>
      <vt:lpstr>Another example: table name- department</vt:lpstr>
      <vt:lpstr>SQL VIEW</vt:lpstr>
      <vt:lpstr>SQL Views</vt:lpstr>
      <vt:lpstr>CREATE VIEW Syntax</vt:lpstr>
      <vt:lpstr>SQL CREATE VIEW Examples</vt:lpstr>
      <vt:lpstr>SQL CREATE VIEW Examples</vt:lpstr>
      <vt:lpstr>SQL Updating a View</vt:lpstr>
      <vt:lpstr>SQL Dropping a View</vt:lpstr>
      <vt:lpstr>“Success comes from having dreams that are bigger than your fears.”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Stored Procedure and Views</dc:title>
  <dc:creator>User</dc:creator>
  <cp:lastModifiedBy>diu</cp:lastModifiedBy>
  <cp:revision>2</cp:revision>
  <dcterms:created xsi:type="dcterms:W3CDTF">2020-04-17T10:09:40Z</dcterms:created>
  <dcterms:modified xsi:type="dcterms:W3CDTF">2024-11-11T08:47:41Z</dcterms:modified>
</cp:coreProperties>
</file>