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33"/>
  </p:notesMasterIdLst>
  <p:sldIdLst>
    <p:sldId id="256" r:id="rId2"/>
    <p:sldId id="257" r:id="rId3"/>
    <p:sldId id="410" r:id="rId4"/>
    <p:sldId id="319" r:id="rId5"/>
    <p:sldId id="413" r:id="rId6"/>
    <p:sldId id="406" r:id="rId7"/>
    <p:sldId id="415" r:id="rId8"/>
    <p:sldId id="416" r:id="rId9"/>
    <p:sldId id="417" r:id="rId10"/>
    <p:sldId id="422" r:id="rId11"/>
    <p:sldId id="423" r:id="rId12"/>
    <p:sldId id="426" r:id="rId13"/>
    <p:sldId id="424" r:id="rId14"/>
    <p:sldId id="427" r:id="rId15"/>
    <p:sldId id="425" r:id="rId16"/>
    <p:sldId id="428" r:id="rId17"/>
    <p:sldId id="440" r:id="rId18"/>
    <p:sldId id="407" r:id="rId19"/>
    <p:sldId id="430" r:id="rId20"/>
    <p:sldId id="431" r:id="rId21"/>
    <p:sldId id="435" r:id="rId22"/>
    <p:sldId id="433" r:id="rId23"/>
    <p:sldId id="437" r:id="rId24"/>
    <p:sldId id="438" r:id="rId25"/>
    <p:sldId id="439" r:id="rId26"/>
    <p:sldId id="429" r:id="rId27"/>
    <p:sldId id="418" r:id="rId28"/>
    <p:sldId id="419" r:id="rId29"/>
    <p:sldId id="420" r:id="rId30"/>
    <p:sldId id="421" r:id="rId31"/>
    <p:sldId id="259" r:id="rId32"/>
  </p:sldIdLst>
  <p:sldSz cx="9144000" cy="5143500" type="screen16x9"/>
  <p:notesSz cx="6858000" cy="9144000"/>
  <p:embeddedFontLst>
    <p:embeddedFont>
      <p:font typeface="Comic Sans MS" panose="030F0702030302020204" pitchFamily="66" charset="0"/>
      <p:regular r:id="rId34"/>
      <p:bold r:id="rId35"/>
      <p:italic r:id="rId36"/>
      <p:boldItalic r:id="rId37"/>
    </p:embeddedFont>
    <p:embeddedFont>
      <p:font typeface="Dosis" pitchFamily="2" charset="0"/>
      <p:regular r:id="rId38"/>
      <p:bold r:id="rId39"/>
    </p:embeddedFont>
    <p:embeddedFont>
      <p:font typeface="Sniglet" panose="020B0604020202020204" charset="0"/>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49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A78245-F04A-4819-98CB-A0784EEE9882}">
  <a:tblStyle styleId="{0FA78245-F04A-4819-98CB-A0784EEE988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0B4C3CC-C3A9-4D13-B8F7-F7B8FBA7BB3D}"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286" autoAdjust="0"/>
  </p:normalViewPr>
  <p:slideViewPr>
    <p:cSldViewPr snapToGrid="0">
      <p:cViewPr varScale="1">
        <p:scale>
          <a:sx n="114" d="100"/>
          <a:sy n="114" d="100"/>
        </p:scale>
        <p:origin x="714"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dirty="0"/>
          </a:p>
        </p:txBody>
      </p:sp>
    </p:spTree>
    <p:extLst>
      <p:ext uri="{BB962C8B-B14F-4D97-AF65-F5344CB8AC3E}">
        <p14:creationId xmlns:p14="http://schemas.microsoft.com/office/powerpoint/2010/main" val="23701765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60399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37120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09977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81012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68970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69901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91178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7318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a:extLst>
            <a:ext uri="{FF2B5EF4-FFF2-40B4-BE49-F238E27FC236}">
              <a16:creationId xmlns:a16="http://schemas.microsoft.com/office/drawing/2014/main" id="{09BF4449-122E-7267-1427-A3F5AAC7B1CA}"/>
            </a:ext>
          </a:extLst>
        </p:cNvPr>
        <p:cNvGrpSpPr/>
        <p:nvPr/>
      </p:nvGrpSpPr>
      <p:grpSpPr>
        <a:xfrm>
          <a:off x="0" y="0"/>
          <a:ext cx="0" cy="0"/>
          <a:chOff x="0" y="0"/>
          <a:chExt cx="0" cy="0"/>
        </a:xfrm>
      </p:grpSpPr>
      <p:sp>
        <p:nvSpPr>
          <p:cNvPr id="757" name="Google Shape;757;g35ed75ccf_0134:notes">
            <a:extLst>
              <a:ext uri="{FF2B5EF4-FFF2-40B4-BE49-F238E27FC236}">
                <a16:creationId xmlns:a16="http://schemas.microsoft.com/office/drawing/2014/main" id="{0CDE8AAC-FB52-F02E-F2A7-6AECEE35C38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a:extLst>
              <a:ext uri="{FF2B5EF4-FFF2-40B4-BE49-F238E27FC236}">
                <a16:creationId xmlns:a16="http://schemas.microsoft.com/office/drawing/2014/main" id="{6E117BA3-93A4-D571-F29B-EAF880085C7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88882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67789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19938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12249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67891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12150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85192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349454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55307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696116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617353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215576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539052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53067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32507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408683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44847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74125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08917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85795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49946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84022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96043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1"/>
        <p:cNvGrpSpPr/>
        <p:nvPr/>
      </p:nvGrpSpPr>
      <p:grpSpPr>
        <a:xfrm>
          <a:off x="0" y="0"/>
          <a:ext cx="0" cy="0"/>
          <a:chOff x="0" y="0"/>
          <a:chExt cx="0" cy="0"/>
        </a:xfrm>
      </p:grpSpPr>
      <p:sp>
        <p:nvSpPr>
          <p:cNvPr id="162" name="Google Shape;162;p2"/>
          <p:cNvSpPr txBox="1">
            <a:spLocks noGrp="1"/>
          </p:cNvSpPr>
          <p:nvPr>
            <p:ph type="ctrTitle"/>
          </p:nvPr>
        </p:nvSpPr>
        <p:spPr>
          <a:xfrm>
            <a:off x="2305100" y="1161050"/>
            <a:ext cx="6153000" cy="11598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dk2"/>
              </a:buClr>
              <a:buSzPts val="4800"/>
              <a:buNone/>
              <a:defRPr sz="4800" b="0">
                <a:solidFill>
                  <a:schemeClr val="dk2"/>
                </a:solidFill>
              </a:defRPr>
            </a:lvl1pPr>
            <a:lvl2pPr lvl="1" algn="r">
              <a:spcBef>
                <a:spcPts val="0"/>
              </a:spcBef>
              <a:spcAft>
                <a:spcPts val="0"/>
              </a:spcAft>
              <a:buClr>
                <a:schemeClr val="dk2"/>
              </a:buClr>
              <a:buSzPts val="4800"/>
              <a:buNone/>
              <a:defRPr sz="4800" b="0">
                <a:solidFill>
                  <a:schemeClr val="dk2"/>
                </a:solidFill>
              </a:defRPr>
            </a:lvl2pPr>
            <a:lvl3pPr lvl="2" algn="r">
              <a:spcBef>
                <a:spcPts val="0"/>
              </a:spcBef>
              <a:spcAft>
                <a:spcPts val="0"/>
              </a:spcAft>
              <a:buClr>
                <a:schemeClr val="dk2"/>
              </a:buClr>
              <a:buSzPts val="4800"/>
              <a:buNone/>
              <a:defRPr sz="4800" b="0">
                <a:solidFill>
                  <a:schemeClr val="dk2"/>
                </a:solidFill>
              </a:defRPr>
            </a:lvl3pPr>
            <a:lvl4pPr lvl="3" algn="r">
              <a:spcBef>
                <a:spcPts val="0"/>
              </a:spcBef>
              <a:spcAft>
                <a:spcPts val="0"/>
              </a:spcAft>
              <a:buClr>
                <a:schemeClr val="dk2"/>
              </a:buClr>
              <a:buSzPts val="4800"/>
              <a:buNone/>
              <a:defRPr sz="4800" b="0">
                <a:solidFill>
                  <a:schemeClr val="dk2"/>
                </a:solidFill>
              </a:defRPr>
            </a:lvl4pPr>
            <a:lvl5pPr lvl="4" algn="r">
              <a:spcBef>
                <a:spcPts val="0"/>
              </a:spcBef>
              <a:spcAft>
                <a:spcPts val="0"/>
              </a:spcAft>
              <a:buClr>
                <a:schemeClr val="dk2"/>
              </a:buClr>
              <a:buSzPts val="4800"/>
              <a:buNone/>
              <a:defRPr sz="4800" b="0">
                <a:solidFill>
                  <a:schemeClr val="dk2"/>
                </a:solidFill>
              </a:defRPr>
            </a:lvl5pPr>
            <a:lvl6pPr lvl="5" algn="r">
              <a:spcBef>
                <a:spcPts val="0"/>
              </a:spcBef>
              <a:spcAft>
                <a:spcPts val="0"/>
              </a:spcAft>
              <a:buClr>
                <a:schemeClr val="dk2"/>
              </a:buClr>
              <a:buSzPts val="4800"/>
              <a:buNone/>
              <a:defRPr sz="4800" b="0">
                <a:solidFill>
                  <a:schemeClr val="dk2"/>
                </a:solidFill>
              </a:defRPr>
            </a:lvl6pPr>
            <a:lvl7pPr lvl="6" algn="r">
              <a:spcBef>
                <a:spcPts val="0"/>
              </a:spcBef>
              <a:spcAft>
                <a:spcPts val="0"/>
              </a:spcAft>
              <a:buClr>
                <a:schemeClr val="dk2"/>
              </a:buClr>
              <a:buSzPts val="4800"/>
              <a:buNone/>
              <a:defRPr sz="4800" b="0">
                <a:solidFill>
                  <a:schemeClr val="dk2"/>
                </a:solidFill>
              </a:defRPr>
            </a:lvl7pPr>
            <a:lvl8pPr lvl="7" algn="r">
              <a:spcBef>
                <a:spcPts val="0"/>
              </a:spcBef>
              <a:spcAft>
                <a:spcPts val="0"/>
              </a:spcAft>
              <a:buClr>
                <a:schemeClr val="dk2"/>
              </a:buClr>
              <a:buSzPts val="4800"/>
              <a:buNone/>
              <a:defRPr sz="4800" b="0">
                <a:solidFill>
                  <a:schemeClr val="dk2"/>
                </a:solidFill>
              </a:defRPr>
            </a:lvl8pPr>
            <a:lvl9pPr lvl="8" algn="r">
              <a:spcBef>
                <a:spcPts val="0"/>
              </a:spcBef>
              <a:spcAft>
                <a:spcPts val="0"/>
              </a:spcAft>
              <a:buClr>
                <a:schemeClr val="dk2"/>
              </a:buClr>
              <a:buSzPts val="4800"/>
              <a:buNone/>
              <a:defRPr sz="4800" b="0">
                <a:solidFill>
                  <a:schemeClr val="dk2"/>
                </a:solidFill>
              </a:defRPr>
            </a:lvl9pPr>
          </a:lstStyle>
          <a:p>
            <a:endParaRPr/>
          </a:p>
        </p:txBody>
      </p:sp>
      <p:sp>
        <p:nvSpPr>
          <p:cNvPr id="163" name="Google Shape;163;p2"/>
          <p:cNvSpPr/>
          <p:nvPr/>
        </p:nvSpPr>
        <p:spPr>
          <a:xfrm>
            <a:off x="723692" y="4220091"/>
            <a:ext cx="794875" cy="985737"/>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64" name="Google Shape;164;p2"/>
          <p:cNvSpPr/>
          <p:nvPr/>
        </p:nvSpPr>
        <p:spPr>
          <a:xfrm>
            <a:off x="-58319" y="3053287"/>
            <a:ext cx="782014" cy="890356"/>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65" name="Google Shape;165;p2"/>
          <p:cNvSpPr/>
          <p:nvPr/>
        </p:nvSpPr>
        <p:spPr>
          <a:xfrm>
            <a:off x="4025101" y="3422420"/>
            <a:ext cx="370865" cy="809588"/>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66" name="Google Shape;166;p2"/>
          <p:cNvSpPr/>
          <p:nvPr/>
        </p:nvSpPr>
        <p:spPr>
          <a:xfrm>
            <a:off x="3078045" y="3128354"/>
            <a:ext cx="730671" cy="895811"/>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67" name="Google Shape;167;p2"/>
          <p:cNvSpPr/>
          <p:nvPr/>
        </p:nvSpPr>
        <p:spPr>
          <a:xfrm>
            <a:off x="5401648" y="3285712"/>
            <a:ext cx="805934" cy="75083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68" name="Google Shape;168;p2"/>
          <p:cNvSpPr/>
          <p:nvPr/>
        </p:nvSpPr>
        <p:spPr>
          <a:xfrm>
            <a:off x="8364459" y="3346843"/>
            <a:ext cx="873792" cy="600260"/>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69" name="Google Shape;169;p2"/>
          <p:cNvSpPr/>
          <p:nvPr/>
        </p:nvSpPr>
        <p:spPr>
          <a:xfrm>
            <a:off x="4551116" y="3125540"/>
            <a:ext cx="657208" cy="679227"/>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70" name="Google Shape;170;p2"/>
          <p:cNvSpPr/>
          <p:nvPr/>
        </p:nvSpPr>
        <p:spPr>
          <a:xfrm>
            <a:off x="4419881" y="3994834"/>
            <a:ext cx="919681" cy="950908"/>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71" name="Google Shape;171;p2"/>
          <p:cNvSpPr/>
          <p:nvPr/>
        </p:nvSpPr>
        <p:spPr>
          <a:xfrm>
            <a:off x="2644912" y="4036538"/>
            <a:ext cx="890356" cy="7068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72" name="Google Shape;172;p2"/>
          <p:cNvSpPr/>
          <p:nvPr/>
        </p:nvSpPr>
        <p:spPr>
          <a:xfrm>
            <a:off x="2116542" y="3186156"/>
            <a:ext cx="829755" cy="780163"/>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73" name="Google Shape;173;p2"/>
          <p:cNvSpPr/>
          <p:nvPr/>
        </p:nvSpPr>
        <p:spPr>
          <a:xfrm>
            <a:off x="1347361" y="3186147"/>
            <a:ext cx="599146" cy="706812"/>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74" name="Google Shape;174;p2"/>
          <p:cNvSpPr/>
          <p:nvPr/>
        </p:nvSpPr>
        <p:spPr>
          <a:xfrm>
            <a:off x="2681615" y="4813558"/>
            <a:ext cx="816944" cy="313967"/>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75" name="Google Shape;175;p2"/>
          <p:cNvSpPr/>
          <p:nvPr/>
        </p:nvSpPr>
        <p:spPr>
          <a:xfrm>
            <a:off x="7146421" y="4508764"/>
            <a:ext cx="1040884" cy="73062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76" name="Google Shape;176;p2"/>
          <p:cNvSpPr/>
          <p:nvPr/>
        </p:nvSpPr>
        <p:spPr>
          <a:xfrm>
            <a:off x="7146430" y="3104432"/>
            <a:ext cx="684732" cy="721463"/>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77" name="Google Shape;177;p2"/>
          <p:cNvSpPr/>
          <p:nvPr/>
        </p:nvSpPr>
        <p:spPr>
          <a:xfrm>
            <a:off x="5262207" y="4729516"/>
            <a:ext cx="525046" cy="372666"/>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78" name="Google Shape;178;p2"/>
          <p:cNvSpPr/>
          <p:nvPr/>
        </p:nvSpPr>
        <p:spPr>
          <a:xfrm>
            <a:off x="8376372" y="4729061"/>
            <a:ext cx="508532" cy="324976"/>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79" name="Google Shape;179;p2"/>
          <p:cNvSpPr/>
          <p:nvPr/>
        </p:nvSpPr>
        <p:spPr>
          <a:xfrm>
            <a:off x="3808716" y="4429326"/>
            <a:ext cx="570935" cy="567282"/>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80" name="Google Shape;180;p2"/>
          <p:cNvSpPr/>
          <p:nvPr/>
        </p:nvSpPr>
        <p:spPr>
          <a:xfrm>
            <a:off x="7975391" y="3053272"/>
            <a:ext cx="541560" cy="67927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81" name="Google Shape;181;p2"/>
          <p:cNvSpPr/>
          <p:nvPr/>
        </p:nvSpPr>
        <p:spPr>
          <a:xfrm>
            <a:off x="1570785" y="4028295"/>
            <a:ext cx="734324" cy="723314"/>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82" name="Google Shape;182;p2"/>
          <p:cNvSpPr/>
          <p:nvPr/>
        </p:nvSpPr>
        <p:spPr>
          <a:xfrm>
            <a:off x="247060" y="4094875"/>
            <a:ext cx="275434" cy="244207"/>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83" name="Google Shape;183;p2"/>
          <p:cNvSpPr/>
          <p:nvPr/>
        </p:nvSpPr>
        <p:spPr>
          <a:xfrm>
            <a:off x="8516944" y="4082884"/>
            <a:ext cx="690236" cy="510383"/>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84" name="Google Shape;184;p2"/>
          <p:cNvSpPr/>
          <p:nvPr/>
        </p:nvSpPr>
        <p:spPr>
          <a:xfrm>
            <a:off x="859713" y="3417443"/>
            <a:ext cx="317620" cy="659010"/>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85" name="Google Shape;185;p2"/>
          <p:cNvSpPr/>
          <p:nvPr/>
        </p:nvSpPr>
        <p:spPr>
          <a:xfrm rot="1920742">
            <a:off x="5707038" y="4213989"/>
            <a:ext cx="884797" cy="750834"/>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86" name="Google Shape;186;p2"/>
          <p:cNvSpPr/>
          <p:nvPr/>
        </p:nvSpPr>
        <p:spPr>
          <a:xfrm rot="-3496844">
            <a:off x="115839" y="4509560"/>
            <a:ext cx="537852" cy="464440"/>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87" name="Google Shape;187;p2"/>
          <p:cNvSpPr/>
          <p:nvPr/>
        </p:nvSpPr>
        <p:spPr>
          <a:xfrm>
            <a:off x="7518184" y="3966329"/>
            <a:ext cx="846269" cy="598458"/>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88" name="Google Shape;188;p2"/>
          <p:cNvSpPr/>
          <p:nvPr/>
        </p:nvSpPr>
        <p:spPr>
          <a:xfrm rot="-5400000">
            <a:off x="6496794" y="3021441"/>
            <a:ext cx="493819" cy="63153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89" name="Google Shape;189;p2"/>
          <p:cNvSpPr/>
          <p:nvPr/>
        </p:nvSpPr>
        <p:spPr>
          <a:xfrm>
            <a:off x="6453205" y="3705907"/>
            <a:ext cx="666366" cy="752689"/>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90" name="Google Shape;190;p2"/>
          <p:cNvSpPr/>
          <p:nvPr/>
        </p:nvSpPr>
        <p:spPr>
          <a:xfrm>
            <a:off x="1866011" y="4742879"/>
            <a:ext cx="681078" cy="455287"/>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91" name="Google Shape;191;p2"/>
          <p:cNvSpPr/>
          <p:nvPr/>
        </p:nvSpPr>
        <p:spPr>
          <a:xfrm>
            <a:off x="6669805" y="4614395"/>
            <a:ext cx="308462" cy="330481"/>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92"/>
        <p:cNvGrpSpPr/>
        <p:nvPr/>
      </p:nvGrpSpPr>
      <p:grpSpPr>
        <a:xfrm>
          <a:off x="0" y="0"/>
          <a:ext cx="0" cy="0"/>
          <a:chOff x="0" y="0"/>
          <a:chExt cx="0" cy="0"/>
        </a:xfrm>
      </p:grpSpPr>
      <p:sp>
        <p:nvSpPr>
          <p:cNvPr id="193" name="Google Shape;193;p3"/>
          <p:cNvSpPr txBox="1">
            <a:spLocks noGrp="1"/>
          </p:cNvSpPr>
          <p:nvPr>
            <p:ph type="ctrTitle"/>
          </p:nvPr>
        </p:nvSpPr>
        <p:spPr>
          <a:xfrm>
            <a:off x="3210935" y="1661762"/>
            <a:ext cx="5301600" cy="1159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700"/>
              <a:buNone/>
              <a:defRPr sz="3700" b="0"/>
            </a:lvl1pPr>
            <a:lvl2pPr lvl="1" algn="r" rtl="0">
              <a:spcBef>
                <a:spcPts val="0"/>
              </a:spcBef>
              <a:spcAft>
                <a:spcPts val="0"/>
              </a:spcAft>
              <a:buSzPts val="3700"/>
              <a:buNone/>
              <a:defRPr sz="3700" b="0"/>
            </a:lvl2pPr>
            <a:lvl3pPr lvl="2" algn="r" rtl="0">
              <a:spcBef>
                <a:spcPts val="0"/>
              </a:spcBef>
              <a:spcAft>
                <a:spcPts val="0"/>
              </a:spcAft>
              <a:buSzPts val="3700"/>
              <a:buNone/>
              <a:defRPr sz="3700" b="0"/>
            </a:lvl3pPr>
            <a:lvl4pPr lvl="3" algn="r" rtl="0">
              <a:spcBef>
                <a:spcPts val="0"/>
              </a:spcBef>
              <a:spcAft>
                <a:spcPts val="0"/>
              </a:spcAft>
              <a:buSzPts val="3700"/>
              <a:buNone/>
              <a:defRPr sz="3700" b="0"/>
            </a:lvl4pPr>
            <a:lvl5pPr lvl="4" algn="r" rtl="0">
              <a:spcBef>
                <a:spcPts val="0"/>
              </a:spcBef>
              <a:spcAft>
                <a:spcPts val="0"/>
              </a:spcAft>
              <a:buSzPts val="3700"/>
              <a:buNone/>
              <a:defRPr sz="3700" b="0"/>
            </a:lvl5pPr>
            <a:lvl6pPr lvl="5" algn="r" rtl="0">
              <a:spcBef>
                <a:spcPts val="0"/>
              </a:spcBef>
              <a:spcAft>
                <a:spcPts val="0"/>
              </a:spcAft>
              <a:buSzPts val="3700"/>
              <a:buNone/>
              <a:defRPr sz="3700" b="0"/>
            </a:lvl6pPr>
            <a:lvl7pPr lvl="6" algn="r" rtl="0">
              <a:spcBef>
                <a:spcPts val="0"/>
              </a:spcBef>
              <a:spcAft>
                <a:spcPts val="0"/>
              </a:spcAft>
              <a:buSzPts val="3700"/>
              <a:buNone/>
              <a:defRPr sz="3700" b="0"/>
            </a:lvl7pPr>
            <a:lvl8pPr lvl="7" algn="r" rtl="0">
              <a:spcBef>
                <a:spcPts val="0"/>
              </a:spcBef>
              <a:spcAft>
                <a:spcPts val="0"/>
              </a:spcAft>
              <a:buSzPts val="3700"/>
              <a:buNone/>
              <a:defRPr sz="3700" b="0"/>
            </a:lvl8pPr>
            <a:lvl9pPr lvl="8" algn="r" rtl="0">
              <a:spcBef>
                <a:spcPts val="0"/>
              </a:spcBef>
              <a:spcAft>
                <a:spcPts val="0"/>
              </a:spcAft>
              <a:buSzPts val="3700"/>
              <a:buNone/>
              <a:defRPr sz="3700" b="0"/>
            </a:lvl9pPr>
          </a:lstStyle>
          <a:p>
            <a:endParaRPr/>
          </a:p>
        </p:txBody>
      </p:sp>
      <p:sp>
        <p:nvSpPr>
          <p:cNvPr id="194" name="Google Shape;194;p3"/>
          <p:cNvSpPr txBox="1">
            <a:spLocks noGrp="1"/>
          </p:cNvSpPr>
          <p:nvPr>
            <p:ph type="subTitle" idx="1"/>
          </p:nvPr>
        </p:nvSpPr>
        <p:spPr>
          <a:xfrm>
            <a:off x="3210885" y="2864177"/>
            <a:ext cx="5301600" cy="7848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1C4587"/>
              </a:buClr>
              <a:buSzPts val="2600"/>
              <a:buNone/>
              <a:defRPr>
                <a:solidFill>
                  <a:srgbClr val="1C4587"/>
                </a:solidFill>
              </a:defRPr>
            </a:lvl1pPr>
            <a:lvl2pPr lvl="1" algn="r" rtl="0">
              <a:spcBef>
                <a:spcPts val="0"/>
              </a:spcBef>
              <a:spcAft>
                <a:spcPts val="0"/>
              </a:spcAft>
              <a:buClr>
                <a:srgbClr val="1C4587"/>
              </a:buClr>
              <a:buSzPts val="3000"/>
              <a:buNone/>
              <a:defRPr sz="3000">
                <a:solidFill>
                  <a:srgbClr val="1C4587"/>
                </a:solidFill>
              </a:defRPr>
            </a:lvl2pPr>
            <a:lvl3pPr lvl="2" algn="r" rtl="0">
              <a:spcBef>
                <a:spcPts val="0"/>
              </a:spcBef>
              <a:spcAft>
                <a:spcPts val="0"/>
              </a:spcAft>
              <a:buClr>
                <a:srgbClr val="1C4587"/>
              </a:buClr>
              <a:buSzPts val="3000"/>
              <a:buNone/>
              <a:defRPr sz="3000">
                <a:solidFill>
                  <a:srgbClr val="1C4587"/>
                </a:solidFill>
              </a:defRPr>
            </a:lvl3pPr>
            <a:lvl4pPr lvl="3" algn="r" rtl="0">
              <a:spcBef>
                <a:spcPts val="0"/>
              </a:spcBef>
              <a:spcAft>
                <a:spcPts val="0"/>
              </a:spcAft>
              <a:buClr>
                <a:srgbClr val="1C4587"/>
              </a:buClr>
              <a:buSzPts val="3000"/>
              <a:buNone/>
              <a:defRPr sz="3000">
                <a:solidFill>
                  <a:srgbClr val="1C4587"/>
                </a:solidFill>
              </a:defRPr>
            </a:lvl4pPr>
            <a:lvl5pPr lvl="4" algn="r" rtl="0">
              <a:spcBef>
                <a:spcPts val="0"/>
              </a:spcBef>
              <a:spcAft>
                <a:spcPts val="0"/>
              </a:spcAft>
              <a:buClr>
                <a:srgbClr val="1C4587"/>
              </a:buClr>
              <a:buSzPts val="3000"/>
              <a:buNone/>
              <a:defRPr sz="3000">
                <a:solidFill>
                  <a:srgbClr val="1C4587"/>
                </a:solidFill>
              </a:defRPr>
            </a:lvl5pPr>
            <a:lvl6pPr lvl="5" algn="r" rtl="0">
              <a:spcBef>
                <a:spcPts val="0"/>
              </a:spcBef>
              <a:spcAft>
                <a:spcPts val="0"/>
              </a:spcAft>
              <a:buClr>
                <a:srgbClr val="1C4587"/>
              </a:buClr>
              <a:buSzPts val="3000"/>
              <a:buNone/>
              <a:defRPr sz="3000">
                <a:solidFill>
                  <a:srgbClr val="1C4587"/>
                </a:solidFill>
              </a:defRPr>
            </a:lvl6pPr>
            <a:lvl7pPr lvl="6" algn="r" rtl="0">
              <a:spcBef>
                <a:spcPts val="0"/>
              </a:spcBef>
              <a:spcAft>
                <a:spcPts val="0"/>
              </a:spcAft>
              <a:buClr>
                <a:srgbClr val="1C4587"/>
              </a:buClr>
              <a:buSzPts val="3000"/>
              <a:buNone/>
              <a:defRPr sz="3000">
                <a:solidFill>
                  <a:srgbClr val="1C4587"/>
                </a:solidFill>
              </a:defRPr>
            </a:lvl7pPr>
            <a:lvl8pPr lvl="7" algn="r" rtl="0">
              <a:spcBef>
                <a:spcPts val="0"/>
              </a:spcBef>
              <a:spcAft>
                <a:spcPts val="0"/>
              </a:spcAft>
              <a:buClr>
                <a:srgbClr val="1C4587"/>
              </a:buClr>
              <a:buSzPts val="3000"/>
              <a:buNone/>
              <a:defRPr sz="3000">
                <a:solidFill>
                  <a:srgbClr val="1C4587"/>
                </a:solidFill>
              </a:defRPr>
            </a:lvl8pPr>
            <a:lvl9pPr lvl="8" algn="r" rtl="0">
              <a:spcBef>
                <a:spcPts val="0"/>
              </a:spcBef>
              <a:spcAft>
                <a:spcPts val="0"/>
              </a:spcAft>
              <a:buClr>
                <a:srgbClr val="1C4587"/>
              </a:buClr>
              <a:buSzPts val="3000"/>
              <a:buNone/>
              <a:defRPr sz="3000">
                <a:solidFill>
                  <a:srgbClr val="1C4587"/>
                </a:solidFill>
              </a:defRPr>
            </a:lvl9pPr>
          </a:lstStyle>
          <a:p>
            <a:endParaRPr/>
          </a:p>
        </p:txBody>
      </p:sp>
      <p:sp>
        <p:nvSpPr>
          <p:cNvPr id="195" name="Google Shape;195;p3"/>
          <p:cNvSpPr/>
          <p:nvPr/>
        </p:nvSpPr>
        <p:spPr>
          <a:xfrm>
            <a:off x="4412080" y="4661638"/>
            <a:ext cx="450550" cy="55873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96" name="Google Shape;196;p3"/>
          <p:cNvSpPr/>
          <p:nvPr/>
        </p:nvSpPr>
        <p:spPr>
          <a:xfrm>
            <a:off x="3968826" y="4000288"/>
            <a:ext cx="443260"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97" name="Google Shape;197;p3"/>
          <p:cNvSpPr/>
          <p:nvPr/>
        </p:nvSpPr>
        <p:spPr>
          <a:xfrm>
            <a:off x="6283364" y="42095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98" name="Google Shape;198;p3"/>
          <p:cNvSpPr/>
          <p:nvPr/>
        </p:nvSpPr>
        <p:spPr>
          <a:xfrm>
            <a:off x="5746560" y="4042836"/>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99" name="Google Shape;199;p3"/>
          <p:cNvSpPr/>
          <p:nvPr/>
        </p:nvSpPr>
        <p:spPr>
          <a:xfrm>
            <a:off x="7063610" y="4132028"/>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00" name="Google Shape;200;p3"/>
          <p:cNvSpPr/>
          <p:nvPr/>
        </p:nvSpPr>
        <p:spPr>
          <a:xfrm>
            <a:off x="8742973" y="4166677"/>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01" name="Google Shape;201;p3"/>
          <p:cNvSpPr/>
          <p:nvPr/>
        </p:nvSpPr>
        <p:spPr>
          <a:xfrm>
            <a:off x="6581517" y="4041241"/>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02" name="Google Shape;202;p3"/>
          <p:cNvSpPr/>
          <p:nvPr/>
        </p:nvSpPr>
        <p:spPr>
          <a:xfrm>
            <a:off x="6507132" y="453396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03" name="Google Shape;203;p3"/>
          <p:cNvSpPr/>
          <p:nvPr/>
        </p:nvSpPr>
        <p:spPr>
          <a:xfrm>
            <a:off x="55010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04" name="Google Shape;204;p3"/>
          <p:cNvSpPr/>
          <p:nvPr/>
        </p:nvSpPr>
        <p:spPr>
          <a:xfrm>
            <a:off x="5201567" y="4075599"/>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05" name="Google Shape;205;p3"/>
          <p:cNvSpPr/>
          <p:nvPr/>
        </p:nvSpPr>
        <p:spPr>
          <a:xfrm>
            <a:off x="4765584"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06" name="Google Shape;206;p3"/>
          <p:cNvSpPr/>
          <p:nvPr/>
        </p:nvSpPr>
        <p:spPr>
          <a:xfrm>
            <a:off x="55218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07" name="Google Shape;207;p3"/>
          <p:cNvSpPr/>
          <p:nvPr/>
        </p:nvSpPr>
        <p:spPr>
          <a:xfrm>
            <a:off x="80525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08" name="Google Shape;208;p3"/>
          <p:cNvSpPr/>
          <p:nvPr/>
        </p:nvSpPr>
        <p:spPr>
          <a:xfrm>
            <a:off x="8052577" y="402927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09" name="Google Shape;209;p3"/>
          <p:cNvSpPr/>
          <p:nvPr/>
        </p:nvSpPr>
        <p:spPr>
          <a:xfrm>
            <a:off x="6984573" y="4950383"/>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10" name="Google Shape;210;p3"/>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11" name="Google Shape;211;p3"/>
          <p:cNvSpPr/>
          <p:nvPr/>
        </p:nvSpPr>
        <p:spPr>
          <a:xfrm>
            <a:off x="6160715" y="4780234"/>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12" name="Google Shape;212;p3"/>
          <p:cNvSpPr/>
          <p:nvPr/>
        </p:nvSpPr>
        <p:spPr>
          <a:xfrm>
            <a:off x="85224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13" name="Google Shape;213;p3"/>
          <p:cNvSpPr/>
          <p:nvPr/>
        </p:nvSpPr>
        <p:spPr>
          <a:xfrm>
            <a:off x="48922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14" name="Google Shape;214;p3"/>
          <p:cNvSpPr/>
          <p:nvPr/>
        </p:nvSpPr>
        <p:spPr>
          <a:xfrm>
            <a:off x="88294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15" name="Google Shape;215;p3"/>
          <p:cNvSpPr/>
          <p:nvPr/>
        </p:nvSpPr>
        <p:spPr>
          <a:xfrm>
            <a:off x="4489179" y="4206693"/>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16" name="Google Shape;216;p3"/>
          <p:cNvSpPr/>
          <p:nvPr/>
        </p:nvSpPr>
        <p:spPr>
          <a:xfrm rot="1920548">
            <a:off x="7236726" y="46581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17" name="Google Shape;217;p3"/>
          <p:cNvSpPr/>
          <p:nvPr/>
        </p:nvSpPr>
        <p:spPr>
          <a:xfrm>
            <a:off x="8263292" y="4517805"/>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18" name="Google Shape;218;p3"/>
          <p:cNvSpPr/>
          <p:nvPr/>
        </p:nvSpPr>
        <p:spPr>
          <a:xfrm rot="-5400000">
            <a:off x="7684355" y="39822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19" name="Google Shape;219;p3"/>
          <p:cNvSpPr/>
          <p:nvPr/>
        </p:nvSpPr>
        <p:spPr>
          <a:xfrm>
            <a:off x="76596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20" name="Google Shape;220;p3"/>
          <p:cNvSpPr/>
          <p:nvPr/>
        </p:nvSpPr>
        <p:spPr>
          <a:xfrm>
            <a:off x="50595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21" name="Google Shape;221;p3"/>
          <p:cNvSpPr/>
          <p:nvPr/>
        </p:nvSpPr>
        <p:spPr>
          <a:xfrm>
            <a:off x="77824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22" name="Google Shape;222;p3"/>
          <p:cNvSpPr/>
          <p:nvPr/>
        </p:nvSpPr>
        <p:spPr>
          <a:xfrm>
            <a:off x="1482765" y="42095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23" name="Google Shape;223;p3"/>
          <p:cNvSpPr/>
          <p:nvPr/>
        </p:nvSpPr>
        <p:spPr>
          <a:xfrm>
            <a:off x="945960" y="4042836"/>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24" name="Google Shape;224;p3"/>
          <p:cNvSpPr/>
          <p:nvPr/>
        </p:nvSpPr>
        <p:spPr>
          <a:xfrm>
            <a:off x="2263010" y="4132028"/>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25" name="Google Shape;225;p3"/>
          <p:cNvSpPr/>
          <p:nvPr/>
        </p:nvSpPr>
        <p:spPr>
          <a:xfrm>
            <a:off x="1780917" y="4041241"/>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26" name="Google Shape;226;p3"/>
          <p:cNvSpPr/>
          <p:nvPr/>
        </p:nvSpPr>
        <p:spPr>
          <a:xfrm>
            <a:off x="1706532" y="453396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27" name="Google Shape;227;p3"/>
          <p:cNvSpPr/>
          <p:nvPr/>
        </p:nvSpPr>
        <p:spPr>
          <a:xfrm>
            <a:off x="7004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28" name="Google Shape;228;p3"/>
          <p:cNvSpPr/>
          <p:nvPr/>
        </p:nvSpPr>
        <p:spPr>
          <a:xfrm>
            <a:off x="400967" y="4075599"/>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29" name="Google Shape;229;p3"/>
          <p:cNvSpPr/>
          <p:nvPr/>
        </p:nvSpPr>
        <p:spPr>
          <a:xfrm>
            <a:off x="-35016"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30" name="Google Shape;230;p3"/>
          <p:cNvSpPr/>
          <p:nvPr/>
        </p:nvSpPr>
        <p:spPr>
          <a:xfrm>
            <a:off x="7212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31" name="Google Shape;231;p3"/>
          <p:cNvSpPr/>
          <p:nvPr/>
        </p:nvSpPr>
        <p:spPr>
          <a:xfrm>
            <a:off x="32519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32" name="Google Shape;232;p3"/>
          <p:cNvSpPr/>
          <p:nvPr/>
        </p:nvSpPr>
        <p:spPr>
          <a:xfrm>
            <a:off x="3251978" y="402927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33" name="Google Shape;233;p3"/>
          <p:cNvSpPr/>
          <p:nvPr/>
        </p:nvSpPr>
        <p:spPr>
          <a:xfrm>
            <a:off x="2183974" y="4950383"/>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34" name="Google Shape;234;p3"/>
          <p:cNvSpPr/>
          <p:nvPr/>
        </p:nvSpPr>
        <p:spPr>
          <a:xfrm>
            <a:off x="39491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35" name="Google Shape;235;p3"/>
          <p:cNvSpPr/>
          <p:nvPr/>
        </p:nvSpPr>
        <p:spPr>
          <a:xfrm>
            <a:off x="1360115" y="4780234"/>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36" name="Google Shape;236;p3"/>
          <p:cNvSpPr/>
          <p:nvPr/>
        </p:nvSpPr>
        <p:spPr>
          <a:xfrm>
            <a:off x="37218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37" name="Google Shape;237;p3"/>
          <p:cNvSpPr/>
          <p:nvPr/>
        </p:nvSpPr>
        <p:spPr>
          <a:xfrm>
            <a:off x="916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38" name="Google Shape;238;p3"/>
          <p:cNvSpPr/>
          <p:nvPr/>
        </p:nvSpPr>
        <p:spPr>
          <a:xfrm>
            <a:off x="40288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39" name="Google Shape;239;p3"/>
          <p:cNvSpPr/>
          <p:nvPr/>
        </p:nvSpPr>
        <p:spPr>
          <a:xfrm>
            <a:off x="2704" y="4900231"/>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40" name="Google Shape;240;p3"/>
          <p:cNvSpPr/>
          <p:nvPr/>
        </p:nvSpPr>
        <p:spPr>
          <a:xfrm rot="1920548">
            <a:off x="2436125" y="46581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41" name="Google Shape;241;p3"/>
          <p:cNvSpPr/>
          <p:nvPr/>
        </p:nvSpPr>
        <p:spPr>
          <a:xfrm>
            <a:off x="3462692" y="4517805"/>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42" name="Google Shape;242;p3"/>
          <p:cNvSpPr/>
          <p:nvPr/>
        </p:nvSpPr>
        <p:spPr>
          <a:xfrm rot="-5400000">
            <a:off x="2883755" y="39822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43" name="Google Shape;243;p3"/>
          <p:cNvSpPr/>
          <p:nvPr/>
        </p:nvSpPr>
        <p:spPr>
          <a:xfrm>
            <a:off x="28590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44" name="Google Shape;244;p3"/>
          <p:cNvSpPr/>
          <p:nvPr/>
        </p:nvSpPr>
        <p:spPr>
          <a:xfrm>
            <a:off x="2589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45" name="Google Shape;245;p3"/>
          <p:cNvSpPr/>
          <p:nvPr/>
        </p:nvSpPr>
        <p:spPr>
          <a:xfrm>
            <a:off x="29818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0"/>
        <p:cNvGrpSpPr/>
        <p:nvPr/>
      </p:nvGrpSpPr>
      <p:grpSpPr>
        <a:xfrm>
          <a:off x="0" y="0"/>
          <a:ext cx="0" cy="0"/>
          <a:chOff x="0" y="0"/>
          <a:chExt cx="0" cy="0"/>
        </a:xfrm>
      </p:grpSpPr>
      <p:sp>
        <p:nvSpPr>
          <p:cNvPr id="291" name="Google Shape;291;p5"/>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92" name="Google Shape;292;p5"/>
          <p:cNvSpPr txBox="1">
            <a:spLocks noGrp="1"/>
          </p:cNvSpPr>
          <p:nvPr>
            <p:ph type="body" idx="1"/>
          </p:nvPr>
        </p:nvSpPr>
        <p:spPr>
          <a:xfrm>
            <a:off x="747925" y="1302837"/>
            <a:ext cx="6140400" cy="3610800"/>
          </a:xfrm>
          <a:prstGeom prst="rect">
            <a:avLst/>
          </a:prstGeom>
        </p:spPr>
        <p:txBody>
          <a:bodyPr spcFirstLastPara="1" wrap="square" lIns="91425" tIns="91425" rIns="91425" bIns="91425" anchor="t" anchorCtr="0">
            <a:noAutofit/>
          </a:bodyPr>
          <a:lstStyle>
            <a:lvl1pPr marL="457200" lvl="0" indent="-387350">
              <a:spcBef>
                <a:spcPts val="600"/>
              </a:spcBef>
              <a:spcAft>
                <a:spcPts val="0"/>
              </a:spcAft>
              <a:buSzPts val="2500"/>
              <a:buChar char="✘"/>
              <a:defRPr sz="25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grpSp>
        <p:nvGrpSpPr>
          <p:cNvPr id="293" name="Google Shape;293;p5"/>
          <p:cNvGrpSpPr/>
          <p:nvPr/>
        </p:nvGrpSpPr>
        <p:grpSpPr>
          <a:xfrm>
            <a:off x="7442902" y="-91154"/>
            <a:ext cx="1796289" cy="5330574"/>
            <a:chOff x="6023725" y="842300"/>
            <a:chExt cx="1358150" cy="4030375"/>
          </a:xfrm>
        </p:grpSpPr>
        <p:sp>
          <p:nvSpPr>
            <p:cNvPr id="294" name="Google Shape;294;p5"/>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95" name="Google Shape;295;p5"/>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96" name="Google Shape;296;p5"/>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97" name="Google Shape;297;p5"/>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98" name="Google Shape;298;p5"/>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99" name="Google Shape;299;p5"/>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00" name="Google Shape;300;p5"/>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01" name="Google Shape;301;p5"/>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02" name="Google Shape;302;p5"/>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03" name="Google Shape;303;p5"/>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04" name="Google Shape;304;p5"/>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05" name="Google Shape;305;p5"/>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06" name="Google Shape;306;p5"/>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07" name="Google Shape;307;p5"/>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08" name="Google Shape;308;p5"/>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09" name="Google Shape;309;p5"/>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10" name="Google Shape;310;p5"/>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11" name="Google Shape;311;p5"/>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12" name="Google Shape;312;p5"/>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13" name="Google Shape;313;p5"/>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14" name="Google Shape;314;p5"/>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15" name="Google Shape;315;p5"/>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16" name="Google Shape;316;p5"/>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17" name="Google Shape;317;p5"/>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18" name="Google Shape;318;p5"/>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19" name="Google Shape;319;p5"/>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20" name="Google Shape;320;p5"/>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21" name="Google Shape;321;p5"/>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22" name="Google Shape;322;p5"/>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grpSp>
      <p:cxnSp>
        <p:nvCxnSpPr>
          <p:cNvPr id="323" name="Google Shape;323;p5"/>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24" name="Google Shape;324;p5"/>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25"/>
        <p:cNvGrpSpPr/>
        <p:nvPr/>
      </p:nvGrpSpPr>
      <p:grpSpPr>
        <a:xfrm>
          <a:off x="0" y="0"/>
          <a:ext cx="0" cy="0"/>
          <a:chOff x="0" y="0"/>
          <a:chExt cx="0" cy="0"/>
        </a:xfrm>
      </p:grpSpPr>
      <p:sp>
        <p:nvSpPr>
          <p:cNvPr id="326" name="Google Shape;326;p6"/>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27" name="Google Shape;327;p6"/>
          <p:cNvSpPr txBox="1">
            <a:spLocks noGrp="1"/>
          </p:cNvSpPr>
          <p:nvPr>
            <p:ph type="body" idx="1"/>
          </p:nvPr>
        </p:nvSpPr>
        <p:spPr>
          <a:xfrm>
            <a:off x="747925" y="1363153"/>
            <a:ext cx="3159000" cy="36108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328" name="Google Shape;328;p6"/>
          <p:cNvSpPr txBox="1">
            <a:spLocks noGrp="1"/>
          </p:cNvSpPr>
          <p:nvPr>
            <p:ph type="body" idx="2"/>
          </p:nvPr>
        </p:nvSpPr>
        <p:spPr>
          <a:xfrm>
            <a:off x="4097098" y="1363153"/>
            <a:ext cx="3159000" cy="36108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grpSp>
        <p:nvGrpSpPr>
          <p:cNvPr id="329" name="Google Shape;329;p6"/>
          <p:cNvGrpSpPr/>
          <p:nvPr/>
        </p:nvGrpSpPr>
        <p:grpSpPr>
          <a:xfrm>
            <a:off x="7442902" y="-91154"/>
            <a:ext cx="1796289" cy="5330574"/>
            <a:chOff x="6023725" y="842300"/>
            <a:chExt cx="1358150" cy="4030375"/>
          </a:xfrm>
        </p:grpSpPr>
        <p:sp>
          <p:nvSpPr>
            <p:cNvPr id="330" name="Google Shape;330;p6"/>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31" name="Google Shape;331;p6"/>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32" name="Google Shape;332;p6"/>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33" name="Google Shape;333;p6"/>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34" name="Google Shape;334;p6"/>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35" name="Google Shape;335;p6"/>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36" name="Google Shape;336;p6"/>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37" name="Google Shape;337;p6"/>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38" name="Google Shape;338;p6"/>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39" name="Google Shape;339;p6"/>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40" name="Google Shape;340;p6"/>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41" name="Google Shape;341;p6"/>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42" name="Google Shape;342;p6"/>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43" name="Google Shape;343;p6"/>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44" name="Google Shape;344;p6"/>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45" name="Google Shape;345;p6"/>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46" name="Google Shape;346;p6"/>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47" name="Google Shape;347;p6"/>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48" name="Google Shape;348;p6"/>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49" name="Google Shape;349;p6"/>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50" name="Google Shape;350;p6"/>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51" name="Google Shape;351;p6"/>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52" name="Google Shape;352;p6"/>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53" name="Google Shape;353;p6"/>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54" name="Google Shape;354;p6"/>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55" name="Google Shape;355;p6"/>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56" name="Google Shape;356;p6"/>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57" name="Google Shape;357;p6"/>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58" name="Google Shape;358;p6"/>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grpSp>
      <p:cxnSp>
        <p:nvCxnSpPr>
          <p:cNvPr id="359" name="Google Shape;359;p6"/>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60" name="Google Shape;360;p6"/>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extLst>
      <p:ext uri="{BB962C8B-B14F-4D97-AF65-F5344CB8AC3E}">
        <p14:creationId xmlns:p14="http://schemas.microsoft.com/office/powerpoint/2010/main" val="31150312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6" y="-23"/>
            <a:ext cx="9143797" cy="5143378"/>
            <a:chOff x="239950" y="872550"/>
            <a:chExt cx="7042900" cy="3961625"/>
          </a:xfrm>
        </p:grpSpPr>
        <p:sp>
          <p:nvSpPr>
            <p:cNvPr id="7" name="Google Shape;7;p1"/>
            <p:cNvSpPr/>
            <p:nvPr/>
          </p:nvSpPr>
          <p:spPr>
            <a:xfrm>
              <a:off x="239950" y="872550"/>
              <a:ext cx="7042900" cy="3961625"/>
            </a:xfrm>
            <a:custGeom>
              <a:avLst/>
              <a:gdLst/>
              <a:ahLst/>
              <a:cxnLst/>
              <a:rect l="l" t="t" r="r" b="b"/>
              <a:pathLst>
                <a:path w="281716" h="158465" fill="none" extrusionOk="0">
                  <a:moveTo>
                    <a:pt x="0" y="0"/>
                  </a:moveTo>
                  <a:lnTo>
                    <a:pt x="281715" y="0"/>
                  </a:lnTo>
                  <a:lnTo>
                    <a:pt x="281715" y="158464"/>
                  </a:lnTo>
                  <a:lnTo>
                    <a:pt x="0" y="158464"/>
                  </a:lnTo>
                  <a:lnTo>
                    <a:pt x="0" y="0"/>
                  </a:lnTo>
                  <a:close/>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8" name="Google Shape;8;p1"/>
            <p:cNvSpPr/>
            <p:nvPr/>
          </p:nvSpPr>
          <p:spPr>
            <a:xfrm>
              <a:off x="239950" y="47617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9" name="Google Shape;9;p1"/>
            <p:cNvSpPr/>
            <p:nvPr/>
          </p:nvSpPr>
          <p:spPr>
            <a:xfrm>
              <a:off x="239950" y="46901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0" name="Google Shape;10;p1"/>
            <p:cNvSpPr/>
            <p:nvPr/>
          </p:nvSpPr>
          <p:spPr>
            <a:xfrm>
              <a:off x="239950" y="46177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1" name="Google Shape;11;p1"/>
            <p:cNvSpPr/>
            <p:nvPr/>
          </p:nvSpPr>
          <p:spPr>
            <a:xfrm>
              <a:off x="239950" y="45462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2" name="Google Shape;12;p1"/>
            <p:cNvSpPr/>
            <p:nvPr/>
          </p:nvSpPr>
          <p:spPr>
            <a:xfrm>
              <a:off x="239950" y="44737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3" name="Google Shape;13;p1"/>
            <p:cNvSpPr/>
            <p:nvPr/>
          </p:nvSpPr>
          <p:spPr>
            <a:xfrm>
              <a:off x="239950" y="44022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4" name="Google Shape;14;p1"/>
            <p:cNvSpPr/>
            <p:nvPr/>
          </p:nvSpPr>
          <p:spPr>
            <a:xfrm>
              <a:off x="239950" y="43297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5" name="Google Shape;15;p1"/>
            <p:cNvSpPr/>
            <p:nvPr/>
          </p:nvSpPr>
          <p:spPr>
            <a:xfrm>
              <a:off x="239950" y="42582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6" name="Google Shape;16;p1"/>
            <p:cNvSpPr/>
            <p:nvPr/>
          </p:nvSpPr>
          <p:spPr>
            <a:xfrm>
              <a:off x="239950" y="41858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7" name="Google Shape;17;p1"/>
            <p:cNvSpPr/>
            <p:nvPr/>
          </p:nvSpPr>
          <p:spPr>
            <a:xfrm>
              <a:off x="239950" y="41142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8" name="Google Shape;18;p1"/>
            <p:cNvSpPr/>
            <p:nvPr/>
          </p:nvSpPr>
          <p:spPr>
            <a:xfrm>
              <a:off x="239950" y="40418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9" name="Google Shape;19;p1"/>
            <p:cNvSpPr/>
            <p:nvPr/>
          </p:nvSpPr>
          <p:spPr>
            <a:xfrm>
              <a:off x="239950" y="39693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20" name="Google Shape;20;p1"/>
            <p:cNvSpPr/>
            <p:nvPr/>
          </p:nvSpPr>
          <p:spPr>
            <a:xfrm>
              <a:off x="239950" y="38978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21" name="Google Shape;21;p1"/>
            <p:cNvSpPr/>
            <p:nvPr/>
          </p:nvSpPr>
          <p:spPr>
            <a:xfrm>
              <a:off x="239950" y="38254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22" name="Google Shape;22;p1"/>
            <p:cNvSpPr/>
            <p:nvPr/>
          </p:nvSpPr>
          <p:spPr>
            <a:xfrm>
              <a:off x="239950" y="37538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23" name="Google Shape;23;p1"/>
            <p:cNvSpPr/>
            <p:nvPr/>
          </p:nvSpPr>
          <p:spPr>
            <a:xfrm>
              <a:off x="239950" y="36814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24" name="Google Shape;24;p1"/>
            <p:cNvSpPr/>
            <p:nvPr/>
          </p:nvSpPr>
          <p:spPr>
            <a:xfrm>
              <a:off x="239950" y="36099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25" name="Google Shape;25;p1"/>
            <p:cNvSpPr/>
            <p:nvPr/>
          </p:nvSpPr>
          <p:spPr>
            <a:xfrm>
              <a:off x="239950" y="35374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26" name="Google Shape;26;p1"/>
            <p:cNvSpPr/>
            <p:nvPr/>
          </p:nvSpPr>
          <p:spPr>
            <a:xfrm>
              <a:off x="239950" y="34659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27" name="Google Shape;27;p1"/>
            <p:cNvSpPr/>
            <p:nvPr/>
          </p:nvSpPr>
          <p:spPr>
            <a:xfrm>
              <a:off x="239950" y="33934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28" name="Google Shape;28;p1"/>
            <p:cNvSpPr/>
            <p:nvPr/>
          </p:nvSpPr>
          <p:spPr>
            <a:xfrm>
              <a:off x="239950" y="33219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29" name="Google Shape;29;p1"/>
            <p:cNvSpPr/>
            <p:nvPr/>
          </p:nvSpPr>
          <p:spPr>
            <a:xfrm>
              <a:off x="239950" y="32495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0" name="Google Shape;30;p1"/>
            <p:cNvSpPr/>
            <p:nvPr/>
          </p:nvSpPr>
          <p:spPr>
            <a:xfrm>
              <a:off x="239950" y="31770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1" name="Google Shape;31;p1"/>
            <p:cNvSpPr/>
            <p:nvPr/>
          </p:nvSpPr>
          <p:spPr>
            <a:xfrm>
              <a:off x="239950" y="31055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2" name="Google Shape;32;p1"/>
            <p:cNvSpPr/>
            <p:nvPr/>
          </p:nvSpPr>
          <p:spPr>
            <a:xfrm>
              <a:off x="239950" y="3033100"/>
              <a:ext cx="7042900" cy="0"/>
            </a:xfrm>
            <a:custGeom>
              <a:avLst/>
              <a:gdLst/>
              <a:ahLst/>
              <a:cxnLst/>
              <a:rect l="l" t="t" r="r" b="b"/>
              <a:pathLst>
                <a:path w="281716"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3" name="Google Shape;33;p1"/>
            <p:cNvSpPr/>
            <p:nvPr/>
          </p:nvSpPr>
          <p:spPr>
            <a:xfrm>
              <a:off x="239950" y="29615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4" name="Google Shape;34;p1"/>
            <p:cNvSpPr/>
            <p:nvPr/>
          </p:nvSpPr>
          <p:spPr>
            <a:xfrm>
              <a:off x="239950" y="28891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5" name="Google Shape;35;p1"/>
            <p:cNvSpPr/>
            <p:nvPr/>
          </p:nvSpPr>
          <p:spPr>
            <a:xfrm>
              <a:off x="239950" y="28175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6" name="Google Shape;36;p1"/>
            <p:cNvSpPr/>
            <p:nvPr/>
          </p:nvSpPr>
          <p:spPr>
            <a:xfrm>
              <a:off x="239950" y="27451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7" name="Google Shape;37;p1"/>
            <p:cNvSpPr/>
            <p:nvPr/>
          </p:nvSpPr>
          <p:spPr>
            <a:xfrm>
              <a:off x="239950" y="26736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8" name="Google Shape;38;p1"/>
            <p:cNvSpPr/>
            <p:nvPr/>
          </p:nvSpPr>
          <p:spPr>
            <a:xfrm>
              <a:off x="239950" y="26011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9" name="Google Shape;39;p1"/>
            <p:cNvSpPr/>
            <p:nvPr/>
          </p:nvSpPr>
          <p:spPr>
            <a:xfrm>
              <a:off x="239950" y="25296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40" name="Google Shape;40;p1"/>
            <p:cNvSpPr/>
            <p:nvPr/>
          </p:nvSpPr>
          <p:spPr>
            <a:xfrm>
              <a:off x="239950" y="24572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41" name="Google Shape;41;p1"/>
            <p:cNvSpPr/>
            <p:nvPr/>
          </p:nvSpPr>
          <p:spPr>
            <a:xfrm>
              <a:off x="239950" y="23847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42" name="Google Shape;42;p1"/>
            <p:cNvSpPr/>
            <p:nvPr/>
          </p:nvSpPr>
          <p:spPr>
            <a:xfrm>
              <a:off x="239950" y="23132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43" name="Google Shape;43;p1"/>
            <p:cNvSpPr/>
            <p:nvPr/>
          </p:nvSpPr>
          <p:spPr>
            <a:xfrm>
              <a:off x="239950" y="22407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44" name="Google Shape;44;p1"/>
            <p:cNvSpPr/>
            <p:nvPr/>
          </p:nvSpPr>
          <p:spPr>
            <a:xfrm>
              <a:off x="239950" y="21692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45" name="Google Shape;45;p1"/>
            <p:cNvSpPr/>
            <p:nvPr/>
          </p:nvSpPr>
          <p:spPr>
            <a:xfrm>
              <a:off x="239950" y="20968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46" name="Google Shape;46;p1"/>
            <p:cNvSpPr/>
            <p:nvPr/>
          </p:nvSpPr>
          <p:spPr>
            <a:xfrm>
              <a:off x="239950" y="20252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47" name="Google Shape;47;p1"/>
            <p:cNvSpPr/>
            <p:nvPr/>
          </p:nvSpPr>
          <p:spPr>
            <a:xfrm>
              <a:off x="239950" y="19528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48" name="Google Shape;48;p1"/>
            <p:cNvSpPr/>
            <p:nvPr/>
          </p:nvSpPr>
          <p:spPr>
            <a:xfrm>
              <a:off x="239950" y="18813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49" name="Google Shape;49;p1"/>
            <p:cNvSpPr/>
            <p:nvPr/>
          </p:nvSpPr>
          <p:spPr>
            <a:xfrm>
              <a:off x="239950" y="18088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50" name="Google Shape;50;p1"/>
            <p:cNvSpPr/>
            <p:nvPr/>
          </p:nvSpPr>
          <p:spPr>
            <a:xfrm>
              <a:off x="239950" y="17373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51" name="Google Shape;51;p1"/>
            <p:cNvSpPr/>
            <p:nvPr/>
          </p:nvSpPr>
          <p:spPr>
            <a:xfrm>
              <a:off x="239950" y="16648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52" name="Google Shape;52;p1"/>
            <p:cNvSpPr/>
            <p:nvPr/>
          </p:nvSpPr>
          <p:spPr>
            <a:xfrm>
              <a:off x="239950" y="15924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53" name="Google Shape;53;p1"/>
            <p:cNvSpPr/>
            <p:nvPr/>
          </p:nvSpPr>
          <p:spPr>
            <a:xfrm>
              <a:off x="239950" y="15209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54" name="Google Shape;54;p1"/>
            <p:cNvSpPr/>
            <p:nvPr/>
          </p:nvSpPr>
          <p:spPr>
            <a:xfrm>
              <a:off x="239950" y="14484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55" name="Google Shape;55;p1"/>
            <p:cNvSpPr/>
            <p:nvPr/>
          </p:nvSpPr>
          <p:spPr>
            <a:xfrm>
              <a:off x="239950" y="13769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56" name="Google Shape;56;p1"/>
            <p:cNvSpPr/>
            <p:nvPr/>
          </p:nvSpPr>
          <p:spPr>
            <a:xfrm>
              <a:off x="239950" y="13044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57" name="Google Shape;57;p1"/>
            <p:cNvSpPr/>
            <p:nvPr/>
          </p:nvSpPr>
          <p:spPr>
            <a:xfrm>
              <a:off x="239950" y="12329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58" name="Google Shape;58;p1"/>
            <p:cNvSpPr/>
            <p:nvPr/>
          </p:nvSpPr>
          <p:spPr>
            <a:xfrm>
              <a:off x="239950" y="11605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59" name="Google Shape;59;p1"/>
            <p:cNvSpPr/>
            <p:nvPr/>
          </p:nvSpPr>
          <p:spPr>
            <a:xfrm>
              <a:off x="239950" y="10889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60" name="Google Shape;60;p1"/>
            <p:cNvSpPr/>
            <p:nvPr/>
          </p:nvSpPr>
          <p:spPr>
            <a:xfrm>
              <a:off x="239950" y="10165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61" name="Google Shape;61;p1"/>
            <p:cNvSpPr/>
            <p:nvPr/>
          </p:nvSpPr>
          <p:spPr>
            <a:xfrm>
              <a:off x="239950" y="9450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62" name="Google Shape;62;p1"/>
            <p:cNvSpPr/>
            <p:nvPr/>
          </p:nvSpPr>
          <p:spPr>
            <a:xfrm>
              <a:off x="72103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63" name="Google Shape;63;p1"/>
            <p:cNvSpPr/>
            <p:nvPr/>
          </p:nvSpPr>
          <p:spPr>
            <a:xfrm>
              <a:off x="71379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64" name="Google Shape;64;p1"/>
            <p:cNvSpPr/>
            <p:nvPr/>
          </p:nvSpPr>
          <p:spPr>
            <a:xfrm>
              <a:off x="70645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65" name="Google Shape;65;p1"/>
            <p:cNvSpPr/>
            <p:nvPr/>
          </p:nvSpPr>
          <p:spPr>
            <a:xfrm>
              <a:off x="69921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66" name="Google Shape;66;p1"/>
            <p:cNvSpPr/>
            <p:nvPr/>
          </p:nvSpPr>
          <p:spPr>
            <a:xfrm>
              <a:off x="69196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67" name="Google Shape;67;p1"/>
            <p:cNvSpPr/>
            <p:nvPr/>
          </p:nvSpPr>
          <p:spPr>
            <a:xfrm>
              <a:off x="68472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68" name="Google Shape;68;p1"/>
            <p:cNvSpPr/>
            <p:nvPr/>
          </p:nvSpPr>
          <p:spPr>
            <a:xfrm>
              <a:off x="67747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69" name="Google Shape;69;p1"/>
            <p:cNvSpPr/>
            <p:nvPr/>
          </p:nvSpPr>
          <p:spPr>
            <a:xfrm>
              <a:off x="67023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70" name="Google Shape;70;p1"/>
            <p:cNvSpPr/>
            <p:nvPr/>
          </p:nvSpPr>
          <p:spPr>
            <a:xfrm>
              <a:off x="66289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71" name="Google Shape;71;p1"/>
            <p:cNvSpPr/>
            <p:nvPr/>
          </p:nvSpPr>
          <p:spPr>
            <a:xfrm>
              <a:off x="65565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72" name="Google Shape;72;p1"/>
            <p:cNvSpPr/>
            <p:nvPr/>
          </p:nvSpPr>
          <p:spPr>
            <a:xfrm>
              <a:off x="64840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73" name="Google Shape;73;p1"/>
            <p:cNvSpPr/>
            <p:nvPr/>
          </p:nvSpPr>
          <p:spPr>
            <a:xfrm>
              <a:off x="64116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74" name="Google Shape;74;p1"/>
            <p:cNvSpPr/>
            <p:nvPr/>
          </p:nvSpPr>
          <p:spPr>
            <a:xfrm>
              <a:off x="6339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75" name="Google Shape;75;p1"/>
            <p:cNvSpPr/>
            <p:nvPr/>
          </p:nvSpPr>
          <p:spPr>
            <a:xfrm>
              <a:off x="62667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76" name="Google Shape;76;p1"/>
            <p:cNvSpPr/>
            <p:nvPr/>
          </p:nvSpPr>
          <p:spPr>
            <a:xfrm>
              <a:off x="61933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77" name="Google Shape;77;p1"/>
            <p:cNvSpPr/>
            <p:nvPr/>
          </p:nvSpPr>
          <p:spPr>
            <a:xfrm>
              <a:off x="61209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78" name="Google Shape;78;p1"/>
            <p:cNvSpPr/>
            <p:nvPr/>
          </p:nvSpPr>
          <p:spPr>
            <a:xfrm>
              <a:off x="60484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79" name="Google Shape;79;p1"/>
            <p:cNvSpPr/>
            <p:nvPr/>
          </p:nvSpPr>
          <p:spPr>
            <a:xfrm>
              <a:off x="59760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80" name="Google Shape;80;p1"/>
            <p:cNvSpPr/>
            <p:nvPr/>
          </p:nvSpPr>
          <p:spPr>
            <a:xfrm>
              <a:off x="59036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81" name="Google Shape;81;p1"/>
            <p:cNvSpPr/>
            <p:nvPr/>
          </p:nvSpPr>
          <p:spPr>
            <a:xfrm>
              <a:off x="58302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82" name="Google Shape;82;p1"/>
            <p:cNvSpPr/>
            <p:nvPr/>
          </p:nvSpPr>
          <p:spPr>
            <a:xfrm>
              <a:off x="57577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83" name="Google Shape;83;p1"/>
            <p:cNvSpPr/>
            <p:nvPr/>
          </p:nvSpPr>
          <p:spPr>
            <a:xfrm>
              <a:off x="56853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84" name="Google Shape;84;p1"/>
            <p:cNvSpPr/>
            <p:nvPr/>
          </p:nvSpPr>
          <p:spPr>
            <a:xfrm>
              <a:off x="56129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85" name="Google Shape;85;p1"/>
            <p:cNvSpPr/>
            <p:nvPr/>
          </p:nvSpPr>
          <p:spPr>
            <a:xfrm>
              <a:off x="55404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86" name="Google Shape;86;p1"/>
            <p:cNvSpPr/>
            <p:nvPr/>
          </p:nvSpPr>
          <p:spPr>
            <a:xfrm>
              <a:off x="54680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87" name="Google Shape;87;p1"/>
            <p:cNvSpPr/>
            <p:nvPr/>
          </p:nvSpPr>
          <p:spPr>
            <a:xfrm>
              <a:off x="53946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88" name="Google Shape;88;p1"/>
            <p:cNvSpPr/>
            <p:nvPr/>
          </p:nvSpPr>
          <p:spPr>
            <a:xfrm>
              <a:off x="53222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89" name="Google Shape;89;p1"/>
            <p:cNvSpPr/>
            <p:nvPr/>
          </p:nvSpPr>
          <p:spPr>
            <a:xfrm>
              <a:off x="52497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90" name="Google Shape;90;p1"/>
            <p:cNvSpPr/>
            <p:nvPr/>
          </p:nvSpPr>
          <p:spPr>
            <a:xfrm>
              <a:off x="51773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91" name="Google Shape;91;p1"/>
            <p:cNvSpPr/>
            <p:nvPr/>
          </p:nvSpPr>
          <p:spPr>
            <a:xfrm>
              <a:off x="5104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92" name="Google Shape;92;p1"/>
            <p:cNvSpPr/>
            <p:nvPr/>
          </p:nvSpPr>
          <p:spPr>
            <a:xfrm>
              <a:off x="50324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93" name="Google Shape;93;p1"/>
            <p:cNvSpPr/>
            <p:nvPr/>
          </p:nvSpPr>
          <p:spPr>
            <a:xfrm>
              <a:off x="49590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94" name="Google Shape;94;p1"/>
            <p:cNvSpPr/>
            <p:nvPr/>
          </p:nvSpPr>
          <p:spPr>
            <a:xfrm>
              <a:off x="48866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95" name="Google Shape;95;p1"/>
            <p:cNvSpPr/>
            <p:nvPr/>
          </p:nvSpPr>
          <p:spPr>
            <a:xfrm>
              <a:off x="48141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96" name="Google Shape;96;p1"/>
            <p:cNvSpPr/>
            <p:nvPr/>
          </p:nvSpPr>
          <p:spPr>
            <a:xfrm>
              <a:off x="47417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97" name="Google Shape;97;p1"/>
            <p:cNvSpPr/>
            <p:nvPr/>
          </p:nvSpPr>
          <p:spPr>
            <a:xfrm>
              <a:off x="46692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98" name="Google Shape;98;p1"/>
            <p:cNvSpPr/>
            <p:nvPr/>
          </p:nvSpPr>
          <p:spPr>
            <a:xfrm>
              <a:off x="45968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99" name="Google Shape;99;p1"/>
            <p:cNvSpPr/>
            <p:nvPr/>
          </p:nvSpPr>
          <p:spPr>
            <a:xfrm>
              <a:off x="45234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00" name="Google Shape;100;p1"/>
            <p:cNvSpPr/>
            <p:nvPr/>
          </p:nvSpPr>
          <p:spPr>
            <a:xfrm>
              <a:off x="44510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01" name="Google Shape;101;p1"/>
            <p:cNvSpPr/>
            <p:nvPr/>
          </p:nvSpPr>
          <p:spPr>
            <a:xfrm>
              <a:off x="43785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02" name="Google Shape;102;p1"/>
            <p:cNvSpPr/>
            <p:nvPr/>
          </p:nvSpPr>
          <p:spPr>
            <a:xfrm>
              <a:off x="43061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03" name="Google Shape;103;p1"/>
            <p:cNvSpPr/>
            <p:nvPr/>
          </p:nvSpPr>
          <p:spPr>
            <a:xfrm>
              <a:off x="42336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04" name="Google Shape;104;p1"/>
            <p:cNvSpPr/>
            <p:nvPr/>
          </p:nvSpPr>
          <p:spPr>
            <a:xfrm>
              <a:off x="41603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05" name="Google Shape;105;p1"/>
            <p:cNvSpPr/>
            <p:nvPr/>
          </p:nvSpPr>
          <p:spPr>
            <a:xfrm>
              <a:off x="40878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06" name="Google Shape;106;p1"/>
            <p:cNvSpPr/>
            <p:nvPr/>
          </p:nvSpPr>
          <p:spPr>
            <a:xfrm>
              <a:off x="40154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07" name="Google Shape;107;p1"/>
            <p:cNvSpPr/>
            <p:nvPr/>
          </p:nvSpPr>
          <p:spPr>
            <a:xfrm>
              <a:off x="39429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08" name="Google Shape;108;p1"/>
            <p:cNvSpPr/>
            <p:nvPr/>
          </p:nvSpPr>
          <p:spPr>
            <a:xfrm>
              <a:off x="38705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09" name="Google Shape;109;p1"/>
            <p:cNvSpPr/>
            <p:nvPr/>
          </p:nvSpPr>
          <p:spPr>
            <a:xfrm>
              <a:off x="37980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10" name="Google Shape;110;p1"/>
            <p:cNvSpPr/>
            <p:nvPr/>
          </p:nvSpPr>
          <p:spPr>
            <a:xfrm>
              <a:off x="37247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11" name="Google Shape;111;p1"/>
            <p:cNvSpPr/>
            <p:nvPr/>
          </p:nvSpPr>
          <p:spPr>
            <a:xfrm>
              <a:off x="36522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12" name="Google Shape;112;p1"/>
            <p:cNvSpPr/>
            <p:nvPr/>
          </p:nvSpPr>
          <p:spPr>
            <a:xfrm>
              <a:off x="35798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13" name="Google Shape;113;p1"/>
            <p:cNvSpPr/>
            <p:nvPr/>
          </p:nvSpPr>
          <p:spPr>
            <a:xfrm>
              <a:off x="35073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14" name="Google Shape;114;p1"/>
            <p:cNvSpPr/>
            <p:nvPr/>
          </p:nvSpPr>
          <p:spPr>
            <a:xfrm>
              <a:off x="34349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15" name="Google Shape;115;p1"/>
            <p:cNvSpPr/>
            <p:nvPr/>
          </p:nvSpPr>
          <p:spPr>
            <a:xfrm>
              <a:off x="33624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16" name="Google Shape;116;p1"/>
            <p:cNvSpPr/>
            <p:nvPr/>
          </p:nvSpPr>
          <p:spPr>
            <a:xfrm>
              <a:off x="32891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17" name="Google Shape;117;p1"/>
            <p:cNvSpPr/>
            <p:nvPr/>
          </p:nvSpPr>
          <p:spPr>
            <a:xfrm>
              <a:off x="32166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18" name="Google Shape;118;p1"/>
            <p:cNvSpPr/>
            <p:nvPr/>
          </p:nvSpPr>
          <p:spPr>
            <a:xfrm>
              <a:off x="31442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19" name="Google Shape;119;p1"/>
            <p:cNvSpPr/>
            <p:nvPr/>
          </p:nvSpPr>
          <p:spPr>
            <a:xfrm>
              <a:off x="30717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20" name="Google Shape;120;p1"/>
            <p:cNvSpPr/>
            <p:nvPr/>
          </p:nvSpPr>
          <p:spPr>
            <a:xfrm>
              <a:off x="29993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21" name="Google Shape;121;p1"/>
            <p:cNvSpPr/>
            <p:nvPr/>
          </p:nvSpPr>
          <p:spPr>
            <a:xfrm>
              <a:off x="29259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22" name="Google Shape;122;p1"/>
            <p:cNvSpPr/>
            <p:nvPr/>
          </p:nvSpPr>
          <p:spPr>
            <a:xfrm>
              <a:off x="28535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23" name="Google Shape;123;p1"/>
            <p:cNvSpPr/>
            <p:nvPr/>
          </p:nvSpPr>
          <p:spPr>
            <a:xfrm>
              <a:off x="27810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24" name="Google Shape;124;p1"/>
            <p:cNvSpPr/>
            <p:nvPr/>
          </p:nvSpPr>
          <p:spPr>
            <a:xfrm>
              <a:off x="27086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25" name="Google Shape;125;p1"/>
            <p:cNvSpPr/>
            <p:nvPr/>
          </p:nvSpPr>
          <p:spPr>
            <a:xfrm>
              <a:off x="2636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26" name="Google Shape;126;p1"/>
            <p:cNvSpPr/>
            <p:nvPr/>
          </p:nvSpPr>
          <p:spPr>
            <a:xfrm>
              <a:off x="25637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27" name="Google Shape;127;p1"/>
            <p:cNvSpPr/>
            <p:nvPr/>
          </p:nvSpPr>
          <p:spPr>
            <a:xfrm>
              <a:off x="24903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28" name="Google Shape;128;p1"/>
            <p:cNvSpPr/>
            <p:nvPr/>
          </p:nvSpPr>
          <p:spPr>
            <a:xfrm>
              <a:off x="24179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29" name="Google Shape;129;p1"/>
            <p:cNvSpPr/>
            <p:nvPr/>
          </p:nvSpPr>
          <p:spPr>
            <a:xfrm>
              <a:off x="23454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30" name="Google Shape;130;p1"/>
            <p:cNvSpPr/>
            <p:nvPr/>
          </p:nvSpPr>
          <p:spPr>
            <a:xfrm>
              <a:off x="22730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31" name="Google Shape;131;p1"/>
            <p:cNvSpPr/>
            <p:nvPr/>
          </p:nvSpPr>
          <p:spPr>
            <a:xfrm>
              <a:off x="22005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32" name="Google Shape;132;p1"/>
            <p:cNvSpPr/>
            <p:nvPr/>
          </p:nvSpPr>
          <p:spPr>
            <a:xfrm>
              <a:off x="21281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33" name="Google Shape;133;p1"/>
            <p:cNvSpPr/>
            <p:nvPr/>
          </p:nvSpPr>
          <p:spPr>
            <a:xfrm>
              <a:off x="20547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34" name="Google Shape;134;p1"/>
            <p:cNvSpPr/>
            <p:nvPr/>
          </p:nvSpPr>
          <p:spPr>
            <a:xfrm>
              <a:off x="19823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35" name="Google Shape;135;p1"/>
            <p:cNvSpPr/>
            <p:nvPr/>
          </p:nvSpPr>
          <p:spPr>
            <a:xfrm>
              <a:off x="19098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36" name="Google Shape;136;p1"/>
            <p:cNvSpPr/>
            <p:nvPr/>
          </p:nvSpPr>
          <p:spPr>
            <a:xfrm>
              <a:off x="18374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37" name="Google Shape;137;p1"/>
            <p:cNvSpPr/>
            <p:nvPr/>
          </p:nvSpPr>
          <p:spPr>
            <a:xfrm>
              <a:off x="17649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38" name="Google Shape;138;p1"/>
            <p:cNvSpPr/>
            <p:nvPr/>
          </p:nvSpPr>
          <p:spPr>
            <a:xfrm>
              <a:off x="16925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39" name="Google Shape;139;p1"/>
            <p:cNvSpPr/>
            <p:nvPr/>
          </p:nvSpPr>
          <p:spPr>
            <a:xfrm>
              <a:off x="1619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40" name="Google Shape;140;p1"/>
            <p:cNvSpPr/>
            <p:nvPr/>
          </p:nvSpPr>
          <p:spPr>
            <a:xfrm>
              <a:off x="15467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41" name="Google Shape;141;p1"/>
            <p:cNvSpPr/>
            <p:nvPr/>
          </p:nvSpPr>
          <p:spPr>
            <a:xfrm>
              <a:off x="14742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42" name="Google Shape;142;p1"/>
            <p:cNvSpPr/>
            <p:nvPr/>
          </p:nvSpPr>
          <p:spPr>
            <a:xfrm>
              <a:off x="1401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43" name="Google Shape;143;p1"/>
            <p:cNvSpPr/>
            <p:nvPr/>
          </p:nvSpPr>
          <p:spPr>
            <a:xfrm>
              <a:off x="13294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44" name="Google Shape;144;p1"/>
            <p:cNvSpPr/>
            <p:nvPr/>
          </p:nvSpPr>
          <p:spPr>
            <a:xfrm>
              <a:off x="12560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45" name="Google Shape;145;p1"/>
            <p:cNvSpPr/>
            <p:nvPr/>
          </p:nvSpPr>
          <p:spPr>
            <a:xfrm>
              <a:off x="11835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46" name="Google Shape;146;p1"/>
            <p:cNvSpPr/>
            <p:nvPr/>
          </p:nvSpPr>
          <p:spPr>
            <a:xfrm>
              <a:off x="11111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47" name="Google Shape;147;p1"/>
            <p:cNvSpPr/>
            <p:nvPr/>
          </p:nvSpPr>
          <p:spPr>
            <a:xfrm>
              <a:off x="10387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48" name="Google Shape;148;p1"/>
            <p:cNvSpPr/>
            <p:nvPr/>
          </p:nvSpPr>
          <p:spPr>
            <a:xfrm>
              <a:off x="9662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49" name="Google Shape;149;p1"/>
            <p:cNvSpPr/>
            <p:nvPr/>
          </p:nvSpPr>
          <p:spPr>
            <a:xfrm>
              <a:off x="8938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50" name="Google Shape;150;p1"/>
            <p:cNvSpPr/>
            <p:nvPr/>
          </p:nvSpPr>
          <p:spPr>
            <a:xfrm>
              <a:off x="8204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51" name="Google Shape;151;p1"/>
            <p:cNvSpPr/>
            <p:nvPr/>
          </p:nvSpPr>
          <p:spPr>
            <a:xfrm>
              <a:off x="7479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52" name="Google Shape;152;p1"/>
            <p:cNvSpPr/>
            <p:nvPr/>
          </p:nvSpPr>
          <p:spPr>
            <a:xfrm>
              <a:off x="6755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53" name="Google Shape;153;p1"/>
            <p:cNvSpPr/>
            <p:nvPr/>
          </p:nvSpPr>
          <p:spPr>
            <a:xfrm>
              <a:off x="6031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54" name="Google Shape;154;p1"/>
            <p:cNvSpPr/>
            <p:nvPr/>
          </p:nvSpPr>
          <p:spPr>
            <a:xfrm>
              <a:off x="5306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55" name="Google Shape;155;p1"/>
            <p:cNvSpPr/>
            <p:nvPr/>
          </p:nvSpPr>
          <p:spPr>
            <a:xfrm>
              <a:off x="4582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56" name="Google Shape;156;p1"/>
            <p:cNvSpPr/>
            <p:nvPr/>
          </p:nvSpPr>
          <p:spPr>
            <a:xfrm>
              <a:off x="384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57" name="Google Shape;157;p1"/>
            <p:cNvSpPr/>
            <p:nvPr/>
          </p:nvSpPr>
          <p:spPr>
            <a:xfrm>
              <a:off x="3124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grpSp>
      <p:sp>
        <p:nvSpPr>
          <p:cNvPr id="158" name="Google Shape;158;p1"/>
          <p:cNvSpPr txBox="1">
            <a:spLocks noGrp="1"/>
          </p:cNvSpPr>
          <p:nvPr>
            <p:ph type="title"/>
          </p:nvPr>
        </p:nvSpPr>
        <p:spPr>
          <a:xfrm>
            <a:off x="747925" y="225025"/>
            <a:ext cx="67917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1pPr>
            <a:lvl2pPr lvl="1">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2pPr>
            <a:lvl3pPr lvl="2">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3pPr>
            <a:lvl4pPr lvl="3">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4pPr>
            <a:lvl5pPr lvl="4">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5pPr>
            <a:lvl6pPr lvl="5">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6pPr>
            <a:lvl7pPr lvl="6">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7pPr>
            <a:lvl8pPr lvl="7">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8pPr>
            <a:lvl9pPr lvl="8">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9pPr>
          </a:lstStyle>
          <a:p>
            <a:endParaRPr/>
          </a:p>
        </p:txBody>
      </p:sp>
      <p:sp>
        <p:nvSpPr>
          <p:cNvPr id="159" name="Google Shape;159;p1"/>
          <p:cNvSpPr txBox="1">
            <a:spLocks noGrp="1"/>
          </p:cNvSpPr>
          <p:nvPr>
            <p:ph type="body" idx="1"/>
          </p:nvPr>
        </p:nvSpPr>
        <p:spPr>
          <a:xfrm>
            <a:off x="747925" y="1314900"/>
            <a:ext cx="6791700" cy="3610800"/>
          </a:xfrm>
          <a:prstGeom prst="rect">
            <a:avLst/>
          </a:prstGeom>
          <a:noFill/>
          <a:ln>
            <a:noFill/>
          </a:ln>
        </p:spPr>
        <p:txBody>
          <a:bodyPr spcFirstLastPara="1" wrap="square" lIns="91425" tIns="91425" rIns="91425" bIns="91425" anchor="t" anchorCtr="0">
            <a:noAutofit/>
          </a:bodyPr>
          <a:lstStyle>
            <a:lvl1pPr marL="457200" lvl="0" indent="-393700">
              <a:spcBef>
                <a:spcPts val="600"/>
              </a:spcBef>
              <a:spcAft>
                <a:spcPts val="0"/>
              </a:spcAft>
              <a:buClr>
                <a:schemeClr val="dk1"/>
              </a:buClr>
              <a:buSzPts val="2600"/>
              <a:buFont typeface="Dosis"/>
              <a:buChar char="✘"/>
              <a:defRPr sz="2600">
                <a:solidFill>
                  <a:schemeClr val="dk1"/>
                </a:solidFill>
                <a:latin typeface="Dosis"/>
                <a:ea typeface="Dosis"/>
                <a:cs typeface="Dosis"/>
                <a:sym typeface="Dosis"/>
              </a:defRPr>
            </a:lvl1pPr>
            <a:lvl2pPr marL="914400" lvl="1" indent="-355600">
              <a:spcBef>
                <a:spcPts val="0"/>
              </a:spcBef>
              <a:spcAft>
                <a:spcPts val="0"/>
              </a:spcAft>
              <a:buClr>
                <a:schemeClr val="dk1"/>
              </a:buClr>
              <a:buSzPts val="2000"/>
              <a:buFont typeface="Dosis"/>
              <a:buChar char="✗"/>
              <a:defRPr sz="2000">
                <a:solidFill>
                  <a:schemeClr val="dk1"/>
                </a:solidFill>
                <a:latin typeface="Dosis"/>
                <a:ea typeface="Dosis"/>
                <a:cs typeface="Dosis"/>
                <a:sym typeface="Dosis"/>
              </a:defRPr>
            </a:lvl2pPr>
            <a:lvl3pPr marL="1371600" lvl="2" indent="-355600">
              <a:spcBef>
                <a:spcPts val="0"/>
              </a:spcBef>
              <a:spcAft>
                <a:spcPts val="0"/>
              </a:spcAft>
              <a:buClr>
                <a:schemeClr val="dk1"/>
              </a:buClr>
              <a:buSzPts val="2000"/>
              <a:buFont typeface="Dosis"/>
              <a:buChar char="■"/>
              <a:defRPr sz="2000">
                <a:solidFill>
                  <a:schemeClr val="dk1"/>
                </a:solidFill>
                <a:latin typeface="Dosis"/>
                <a:ea typeface="Dosis"/>
                <a:cs typeface="Dosis"/>
                <a:sym typeface="Dosis"/>
              </a:defRPr>
            </a:lvl3pPr>
            <a:lvl4pPr marL="1828800" lvl="3"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4pPr>
            <a:lvl5pPr marL="2286000" lvl="4"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5pPr>
            <a:lvl6pPr marL="2743200" lvl="5"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6pPr>
            <a:lvl7pPr marL="3200400" lvl="6"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7pPr>
            <a:lvl8pPr marL="3657600" lvl="7"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8pPr>
            <a:lvl9pPr marL="4114800" lvl="8"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9pPr>
          </a:lstStyle>
          <a:p>
            <a:endParaRPr/>
          </a:p>
        </p:txBody>
      </p:sp>
      <p:sp>
        <p:nvSpPr>
          <p:cNvPr id="160" name="Google Shape;160;p1"/>
          <p:cNvSpPr txBox="1">
            <a:spLocks noGrp="1"/>
          </p:cNvSpPr>
          <p:nvPr>
            <p:ph type="sldNum" idx="12"/>
          </p:nvPr>
        </p:nvSpPr>
        <p:spPr>
          <a:xfrm>
            <a:off x="90619" y="4722737"/>
            <a:ext cx="548700" cy="393600"/>
          </a:xfrm>
          <a:prstGeom prst="rect">
            <a:avLst/>
          </a:prstGeom>
          <a:noFill/>
          <a:ln>
            <a:noFill/>
          </a:ln>
        </p:spPr>
        <p:txBody>
          <a:bodyPr spcFirstLastPara="1" wrap="square" lIns="91425" tIns="91425" rIns="91425" bIns="91425" anchor="t" anchorCtr="0">
            <a:noAutofit/>
          </a:bodyPr>
          <a:lstStyle>
            <a:lvl1pPr lvl="0">
              <a:buNone/>
              <a:defRPr sz="1200">
                <a:solidFill>
                  <a:schemeClr val="accent1"/>
                </a:solidFill>
                <a:latin typeface="Sniglet"/>
                <a:ea typeface="Sniglet"/>
                <a:cs typeface="Sniglet"/>
                <a:sym typeface="Sniglet"/>
              </a:defRPr>
            </a:lvl1pPr>
            <a:lvl2pPr lvl="1">
              <a:buNone/>
              <a:defRPr sz="1200">
                <a:solidFill>
                  <a:schemeClr val="accent1"/>
                </a:solidFill>
                <a:latin typeface="Sniglet"/>
                <a:ea typeface="Sniglet"/>
                <a:cs typeface="Sniglet"/>
                <a:sym typeface="Sniglet"/>
              </a:defRPr>
            </a:lvl2pPr>
            <a:lvl3pPr lvl="2">
              <a:buNone/>
              <a:defRPr sz="1200">
                <a:solidFill>
                  <a:schemeClr val="accent1"/>
                </a:solidFill>
                <a:latin typeface="Sniglet"/>
                <a:ea typeface="Sniglet"/>
                <a:cs typeface="Sniglet"/>
                <a:sym typeface="Sniglet"/>
              </a:defRPr>
            </a:lvl3pPr>
            <a:lvl4pPr lvl="3">
              <a:buNone/>
              <a:defRPr sz="1200">
                <a:solidFill>
                  <a:schemeClr val="accent1"/>
                </a:solidFill>
                <a:latin typeface="Sniglet"/>
                <a:ea typeface="Sniglet"/>
                <a:cs typeface="Sniglet"/>
                <a:sym typeface="Sniglet"/>
              </a:defRPr>
            </a:lvl4pPr>
            <a:lvl5pPr lvl="4">
              <a:buNone/>
              <a:defRPr sz="1200">
                <a:solidFill>
                  <a:schemeClr val="accent1"/>
                </a:solidFill>
                <a:latin typeface="Sniglet"/>
                <a:ea typeface="Sniglet"/>
                <a:cs typeface="Sniglet"/>
                <a:sym typeface="Sniglet"/>
              </a:defRPr>
            </a:lvl5pPr>
            <a:lvl6pPr lvl="5">
              <a:buNone/>
              <a:defRPr sz="1200">
                <a:solidFill>
                  <a:schemeClr val="accent1"/>
                </a:solidFill>
                <a:latin typeface="Sniglet"/>
                <a:ea typeface="Sniglet"/>
                <a:cs typeface="Sniglet"/>
                <a:sym typeface="Sniglet"/>
              </a:defRPr>
            </a:lvl6pPr>
            <a:lvl7pPr lvl="6">
              <a:buNone/>
              <a:defRPr sz="1200">
                <a:solidFill>
                  <a:schemeClr val="accent1"/>
                </a:solidFill>
                <a:latin typeface="Sniglet"/>
                <a:ea typeface="Sniglet"/>
                <a:cs typeface="Sniglet"/>
                <a:sym typeface="Sniglet"/>
              </a:defRPr>
            </a:lvl7pPr>
            <a:lvl8pPr lvl="7">
              <a:buNone/>
              <a:defRPr sz="1200">
                <a:solidFill>
                  <a:schemeClr val="accent1"/>
                </a:solidFill>
                <a:latin typeface="Sniglet"/>
                <a:ea typeface="Sniglet"/>
                <a:cs typeface="Sniglet"/>
                <a:sym typeface="Sniglet"/>
              </a:defRPr>
            </a:lvl8pPr>
            <a:lvl9pPr lvl="8">
              <a:buNone/>
              <a:defRPr sz="1200">
                <a:solidFill>
                  <a:schemeClr val="accent1"/>
                </a:solidFill>
                <a:latin typeface="Sniglet"/>
                <a:ea typeface="Sniglet"/>
                <a:cs typeface="Sniglet"/>
                <a:sym typeface="Sniglet"/>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
        <p:nvSpPr>
          <p:cNvPr id="2" name="Footer Placeholder 1">
            <a:extLst>
              <a:ext uri="{FF2B5EF4-FFF2-40B4-BE49-F238E27FC236}">
                <a16:creationId xmlns:a16="http://schemas.microsoft.com/office/drawing/2014/main" id="{F462CC22-8C35-6C36-4D9F-CE37FDD8C1DD}"/>
              </a:ext>
            </a:extLst>
          </p:cNvPr>
          <p:cNvSpPr>
            <a:spLocks noGrp="1"/>
          </p:cNvSpPr>
          <p:nvPr>
            <p:ph type="ftr" sz="quarter" idx="3"/>
          </p:nvPr>
        </p:nvSpPr>
        <p:spPr>
          <a:xfrm>
            <a:off x="753591" y="4767263"/>
            <a:ext cx="7541242"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latin typeface="Comic Sans MS" panose="030F0702030302020204" pitchFamily="66" charset="0"/>
              </a:rPr>
              <a:t>Galib Muhammad Abrar Ishtiaque, Lecturer, Department of Pharmacy, DIU</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9"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2"/>
          <p:cNvSpPr txBox="1">
            <a:spLocks noGrp="1"/>
          </p:cNvSpPr>
          <p:nvPr>
            <p:ph type="ctrTitle"/>
          </p:nvPr>
        </p:nvSpPr>
        <p:spPr>
          <a:xfrm>
            <a:off x="0" y="1"/>
            <a:ext cx="8458100" cy="3179134"/>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sz="3200" b="1" dirty="0">
                <a:latin typeface="Comic Sans MS" panose="030F0702030302020204" pitchFamily="66" charset="0"/>
              </a:rPr>
              <a:t>Pharmaceutical Biotechnology (BPH 421)</a:t>
            </a:r>
            <a:br>
              <a:rPr lang="en-US" sz="3200" b="1" dirty="0">
                <a:latin typeface="Comic Sans MS" panose="030F0702030302020204" pitchFamily="66" charset="0"/>
              </a:rPr>
            </a:br>
            <a:br>
              <a:rPr lang="en-US" sz="3200" b="1" dirty="0">
                <a:latin typeface="Comic Sans MS" panose="030F0702030302020204" pitchFamily="66" charset="0"/>
              </a:rPr>
            </a:br>
            <a:r>
              <a:rPr lang="en-US" sz="1600" b="1" dirty="0">
                <a:latin typeface="Comic Sans MS" panose="030F0702030302020204" pitchFamily="66" charset="0"/>
              </a:rPr>
              <a:t>Galib Muhammad Abrar Ishtiaque</a:t>
            </a:r>
            <a:br>
              <a:rPr lang="en-US" sz="1600" b="1">
                <a:latin typeface="Comic Sans MS" panose="030F0702030302020204" pitchFamily="66" charset="0"/>
              </a:rPr>
            </a:br>
            <a:r>
              <a:rPr lang="en-US" sz="1600" b="1">
                <a:latin typeface="Comic Sans MS" panose="030F0702030302020204" pitchFamily="66" charset="0"/>
              </a:rPr>
              <a:t>Lecturer (Senior Scale)</a:t>
            </a:r>
            <a:br>
              <a:rPr lang="en-US" sz="1600" b="1" dirty="0">
                <a:latin typeface="Comic Sans MS" panose="030F0702030302020204" pitchFamily="66" charset="0"/>
              </a:rPr>
            </a:br>
            <a:r>
              <a:rPr lang="en-US" sz="1600" b="1" dirty="0">
                <a:latin typeface="Comic Sans MS" panose="030F0702030302020204" pitchFamily="66" charset="0"/>
              </a:rPr>
              <a:t>Department of Pharmacy</a:t>
            </a:r>
            <a:br>
              <a:rPr lang="en-US" sz="1600" b="1" dirty="0">
                <a:latin typeface="Comic Sans MS" panose="030F0702030302020204" pitchFamily="66" charset="0"/>
              </a:rPr>
            </a:br>
            <a:r>
              <a:rPr lang="en-US" sz="1600" b="1" dirty="0">
                <a:latin typeface="Comic Sans MS" panose="030F0702030302020204" pitchFamily="66" charset="0"/>
              </a:rPr>
              <a:t>Daffodil International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0"/>
            <a:ext cx="8140894" cy="10824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Gene Therapy Approaches</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4" y="967564"/>
            <a:ext cx="6864990" cy="4051003"/>
          </a:xfrm>
        </p:spPr>
        <p:txBody>
          <a:bodyPr/>
          <a:lstStyle/>
          <a:p>
            <a:pPr marL="69850" indent="0" algn="just">
              <a:buSzPct val="100000"/>
              <a:buNone/>
            </a:pPr>
            <a:r>
              <a:rPr lang="en-US" sz="1600" dirty="0">
                <a:latin typeface="Comic Sans MS" panose="030F0702030302020204" pitchFamily="66" charset="0"/>
              </a:rPr>
              <a:t>Gene therapy involves either any one of three approaches mentioned below:</a:t>
            </a:r>
          </a:p>
          <a:p>
            <a:pPr marL="69850" indent="0" algn="just">
              <a:buSzPct val="100000"/>
              <a:buNone/>
            </a:pPr>
            <a:endParaRPr lang="en-US" sz="1600" dirty="0">
              <a:latin typeface="Comic Sans MS" panose="030F0702030302020204" pitchFamily="66" charset="0"/>
            </a:endParaRPr>
          </a:p>
          <a:p>
            <a:pPr marL="469900" indent="-400050" algn="just">
              <a:buSzPct val="100000"/>
              <a:buFont typeface="+mj-lt"/>
              <a:buAutoNum type="romanLcPeriod"/>
            </a:pPr>
            <a:r>
              <a:rPr lang="en-US" sz="1600" dirty="0">
                <a:latin typeface="Comic Sans MS" panose="030F0702030302020204" pitchFamily="66" charset="0"/>
              </a:rPr>
              <a:t>In vitro Approach</a:t>
            </a:r>
          </a:p>
          <a:p>
            <a:pPr marL="469900" indent="-400050" algn="just">
              <a:buSzPct val="100000"/>
              <a:buFont typeface="+mj-lt"/>
              <a:buAutoNum type="romanLcPeriod"/>
            </a:pPr>
            <a:r>
              <a:rPr lang="en-US" sz="1600" dirty="0">
                <a:latin typeface="Comic Sans MS" panose="030F0702030302020204" pitchFamily="66" charset="0"/>
              </a:rPr>
              <a:t>In situ Approach</a:t>
            </a:r>
          </a:p>
          <a:p>
            <a:pPr marL="469900" indent="-400050" algn="just">
              <a:buSzPct val="100000"/>
              <a:buFont typeface="+mj-lt"/>
              <a:buAutoNum type="romanLcPeriod"/>
            </a:pPr>
            <a:r>
              <a:rPr lang="en-US" sz="1600" dirty="0">
                <a:latin typeface="Comic Sans MS" panose="030F0702030302020204" pitchFamily="66" charset="0"/>
              </a:rPr>
              <a:t>In vivo Approach</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10</a:t>
            </a:fld>
            <a:endParaRPr/>
          </a:p>
        </p:txBody>
      </p:sp>
    </p:spTree>
    <p:extLst>
      <p:ext uri="{BB962C8B-B14F-4D97-AF65-F5344CB8AC3E}">
        <p14:creationId xmlns:p14="http://schemas.microsoft.com/office/powerpoint/2010/main" val="2079635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0"/>
            <a:ext cx="8140894" cy="10824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Gene Therapy Approaches</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4" y="967564"/>
            <a:ext cx="6738324" cy="4051003"/>
          </a:xfrm>
        </p:spPr>
        <p:txBody>
          <a:bodyPr/>
          <a:lstStyle/>
          <a:p>
            <a:pPr marL="469900" indent="-400050" algn="just">
              <a:buSzPct val="100000"/>
              <a:buFont typeface="+mj-lt"/>
              <a:buAutoNum type="romanLcPeriod"/>
            </a:pPr>
            <a:r>
              <a:rPr lang="en-US" sz="1600" b="1" dirty="0">
                <a:latin typeface="Comic Sans MS" panose="030F0702030302020204" pitchFamily="66" charset="0"/>
              </a:rPr>
              <a:t>In vitro Approach:</a:t>
            </a:r>
          </a:p>
          <a:p>
            <a:pPr algn="just">
              <a:buSzPct val="100000"/>
              <a:buFont typeface="Arial" panose="020B0604020202020204" pitchFamily="34" charset="0"/>
              <a:buChar char="•"/>
            </a:pPr>
            <a:r>
              <a:rPr lang="en-US" sz="1600" dirty="0">
                <a:latin typeface="Comic Sans MS" panose="030F0702030302020204" pitchFamily="66" charset="0"/>
              </a:rPr>
              <a:t>This is the most common approach. </a:t>
            </a:r>
          </a:p>
          <a:p>
            <a:pPr algn="just">
              <a:buSzPct val="100000"/>
              <a:buFont typeface="Arial" panose="020B0604020202020204" pitchFamily="34" charset="0"/>
              <a:buChar char="•"/>
            </a:pPr>
            <a:r>
              <a:rPr lang="en-US" sz="1600" dirty="0">
                <a:latin typeface="Comic Sans MS" panose="030F0702030302020204" pitchFamily="66" charset="0"/>
              </a:rPr>
              <a:t>The in vitro approach involves the initial removal of the target cells from the body.</a:t>
            </a:r>
          </a:p>
          <a:p>
            <a:pPr algn="just">
              <a:buSzPct val="100000"/>
              <a:buFont typeface="Arial" panose="020B0604020202020204" pitchFamily="34" charset="0"/>
              <a:buChar char="•"/>
            </a:pPr>
            <a:r>
              <a:rPr lang="en-US" sz="1600" dirty="0">
                <a:latin typeface="Comic Sans MS" panose="030F0702030302020204" pitchFamily="66" charset="0"/>
              </a:rPr>
              <a:t>These are then cultured in vitro and incubated with a vector containing the nucleic acid to be delivered.</a:t>
            </a:r>
          </a:p>
          <a:p>
            <a:pPr algn="just">
              <a:buSzPct val="100000"/>
              <a:buFont typeface="Arial" panose="020B0604020202020204" pitchFamily="34" charset="0"/>
              <a:buChar char="•"/>
            </a:pPr>
            <a:r>
              <a:rPr lang="en-US" sz="1600" dirty="0">
                <a:latin typeface="Comic Sans MS" panose="030F0702030302020204" pitchFamily="66" charset="0"/>
              </a:rPr>
              <a:t>The genetically altered cells are then re-introduced into the patient’s body.</a:t>
            </a:r>
          </a:p>
          <a:p>
            <a:pPr algn="just">
              <a:buSzPct val="100000"/>
              <a:buFont typeface="Arial" panose="020B0604020202020204" pitchFamily="34" charset="0"/>
              <a:buChar char="•"/>
            </a:pPr>
            <a:r>
              <a:rPr lang="en-US" sz="1600" dirty="0">
                <a:latin typeface="Comic Sans MS" panose="030F0702030302020204" pitchFamily="66" charset="0"/>
              </a:rPr>
              <a:t>In order to be successful, the target cells must be relatively easy to remove from the body and reintroduce into the body.</a:t>
            </a:r>
          </a:p>
          <a:p>
            <a:pPr algn="just">
              <a:buSzPct val="100000"/>
              <a:buFont typeface="Arial" panose="020B0604020202020204" pitchFamily="34" charset="0"/>
              <a:buChar char="•"/>
            </a:pPr>
            <a:r>
              <a:rPr lang="en-US" sz="1600" dirty="0">
                <a:latin typeface="Comic Sans MS" panose="030F0702030302020204" pitchFamily="66" charset="0"/>
              </a:rPr>
              <a:t>Such in vitro approaches have been including blood cells, stem cells, epithelial cells, muscle cells, and hepatocytes. </a:t>
            </a:r>
          </a:p>
          <a:p>
            <a:pPr marL="69850" indent="0" algn="just">
              <a:buSzPct val="100000"/>
              <a:buNone/>
            </a:pPr>
            <a:endParaRPr lang="en-US" sz="1600" b="1" dirty="0">
              <a:latin typeface="Comic Sans MS" panose="030F0702030302020204" pitchFamily="66" charset="0"/>
            </a:endParaRP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11</a:t>
            </a:fld>
            <a:endParaRPr/>
          </a:p>
        </p:txBody>
      </p:sp>
    </p:spTree>
    <p:extLst>
      <p:ext uri="{BB962C8B-B14F-4D97-AF65-F5344CB8AC3E}">
        <p14:creationId xmlns:p14="http://schemas.microsoft.com/office/powerpoint/2010/main" val="3903273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0"/>
            <a:ext cx="8140894" cy="10824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Gene Therapy Approaches</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4" y="967564"/>
            <a:ext cx="6738324" cy="4051003"/>
          </a:xfrm>
        </p:spPr>
        <p:txBody>
          <a:bodyPr/>
          <a:lstStyle/>
          <a:p>
            <a:pPr marL="469900" indent="-400050" algn="just">
              <a:buSzPct val="100000"/>
              <a:buFont typeface="+mj-lt"/>
              <a:buAutoNum type="romanLcPeriod"/>
            </a:pPr>
            <a:r>
              <a:rPr lang="en-US" sz="1600" b="1" dirty="0">
                <a:latin typeface="Comic Sans MS" panose="030F0702030302020204" pitchFamily="66" charset="0"/>
              </a:rPr>
              <a:t>In vitro Approach:</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12</a:t>
            </a:fld>
            <a:endParaRPr/>
          </a:p>
        </p:txBody>
      </p:sp>
      <p:pic>
        <p:nvPicPr>
          <p:cNvPr id="3" name="Picture 5" descr="how%20it%20works-gene%20therapy">
            <a:extLst>
              <a:ext uri="{FF2B5EF4-FFF2-40B4-BE49-F238E27FC236}">
                <a16:creationId xmlns:a16="http://schemas.microsoft.com/office/drawing/2014/main" id="{805DAA2A-8CFA-2625-7BB7-24835DABA6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2126" y="1488975"/>
            <a:ext cx="4939748" cy="36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4549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0"/>
            <a:ext cx="8140894" cy="10824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Gene Therapy Approaches</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3" y="967564"/>
            <a:ext cx="7185585" cy="4051003"/>
          </a:xfrm>
        </p:spPr>
        <p:txBody>
          <a:bodyPr/>
          <a:lstStyle/>
          <a:p>
            <a:pPr marL="469900" indent="-400050" algn="just">
              <a:buSzPct val="100000"/>
              <a:buFont typeface="+mj-lt"/>
              <a:buAutoNum type="romanLcPeriod" startAt="2"/>
            </a:pPr>
            <a:r>
              <a:rPr lang="en-US" sz="1600" b="1" dirty="0">
                <a:latin typeface="Comic Sans MS" panose="030F0702030302020204" pitchFamily="66" charset="0"/>
              </a:rPr>
              <a:t>In situ Approach</a:t>
            </a:r>
            <a:r>
              <a:rPr lang="en-US" sz="1600" dirty="0">
                <a:latin typeface="Comic Sans MS" panose="030F0702030302020204" pitchFamily="66" charset="0"/>
              </a:rPr>
              <a:t>:</a:t>
            </a:r>
          </a:p>
          <a:p>
            <a:pPr algn="just">
              <a:buSzPct val="100000"/>
              <a:buFont typeface="Arial" panose="020B0604020202020204" pitchFamily="34" charset="0"/>
              <a:buChar char="•"/>
            </a:pPr>
            <a:r>
              <a:rPr lang="en-US" sz="1600" dirty="0">
                <a:latin typeface="Comic Sans MS" panose="030F0702030302020204" pitchFamily="66" charset="0"/>
              </a:rPr>
              <a:t>A second approach involves the direct injection administration of nucleic acid containing vector to the target cells in situ (localized tissue) in the body.</a:t>
            </a:r>
          </a:p>
          <a:p>
            <a:pPr algn="just">
              <a:buSzPct val="100000"/>
              <a:buFont typeface="Arial" panose="020B0604020202020204" pitchFamily="34" charset="0"/>
              <a:buChar char="•"/>
            </a:pPr>
            <a:r>
              <a:rPr lang="en-US" sz="1600" dirty="0">
                <a:latin typeface="Comic Sans MS" panose="030F0702030302020204" pitchFamily="66" charset="0"/>
              </a:rPr>
              <a:t>Examples of this approach includes the direct injection of vectors into a tumor mass, as well as aerosol administration of vectors (e.g. containing the cystic fibrosis gene) to respiratory tract epithelial cells. </a:t>
            </a:r>
          </a:p>
          <a:p>
            <a:pPr algn="just">
              <a:buSzPct val="100000"/>
              <a:buFont typeface="Arial" panose="020B0604020202020204" pitchFamily="34" charset="0"/>
              <a:buChar char="•"/>
            </a:pPr>
            <a:r>
              <a:rPr lang="en-US" sz="1600" dirty="0">
                <a:latin typeface="Comic Sans MS" panose="030F0702030302020204" pitchFamily="66" charset="0"/>
              </a:rPr>
              <a:t>It possesses several advantages, such as the reduction in potential side effects, the need for a lower vector dose, and, as a consequence, reduced costs, compared to intravenous administration.</a:t>
            </a:r>
          </a:p>
          <a:p>
            <a:pPr algn="just">
              <a:buSzPct val="100000"/>
              <a:buFont typeface="Arial" panose="020B0604020202020204" pitchFamily="34" charset="0"/>
              <a:buChar char="•"/>
            </a:pPr>
            <a:r>
              <a:rPr lang="en-US" sz="1600" dirty="0">
                <a:latin typeface="Comic Sans MS" panose="030F0702030302020204" pitchFamily="66" charset="0"/>
              </a:rPr>
              <a:t>In situ injection of vector into the target cell is not always feasible if the target cells are not localized to one specific area of the body (e.g. blood cells).</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13</a:t>
            </a:fld>
            <a:endParaRPr/>
          </a:p>
        </p:txBody>
      </p:sp>
    </p:spTree>
    <p:extLst>
      <p:ext uri="{BB962C8B-B14F-4D97-AF65-F5344CB8AC3E}">
        <p14:creationId xmlns:p14="http://schemas.microsoft.com/office/powerpoint/2010/main" val="2135434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0"/>
            <a:ext cx="8140894" cy="10824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Gene Therapy Approaches</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4" y="967564"/>
            <a:ext cx="6864990" cy="4051003"/>
          </a:xfrm>
        </p:spPr>
        <p:txBody>
          <a:bodyPr/>
          <a:lstStyle/>
          <a:p>
            <a:pPr marL="469900" indent="-400050" algn="just">
              <a:buSzPct val="100000"/>
              <a:buFont typeface="+mj-lt"/>
              <a:buAutoNum type="romanLcPeriod" startAt="2"/>
            </a:pPr>
            <a:r>
              <a:rPr lang="en-US" sz="1600" b="1" dirty="0">
                <a:latin typeface="Comic Sans MS" panose="030F0702030302020204" pitchFamily="66" charset="0"/>
              </a:rPr>
              <a:t>In situ Approach</a:t>
            </a:r>
            <a:r>
              <a:rPr lang="en-US" sz="1600" dirty="0">
                <a:latin typeface="Comic Sans MS" panose="030F0702030302020204" pitchFamily="66" charset="0"/>
              </a:rPr>
              <a:t>:</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14</a:t>
            </a:fld>
            <a:endParaRPr/>
          </a:p>
        </p:txBody>
      </p:sp>
      <p:pic>
        <p:nvPicPr>
          <p:cNvPr id="4098" name="Picture 2">
            <a:extLst>
              <a:ext uri="{FF2B5EF4-FFF2-40B4-BE49-F238E27FC236}">
                <a16:creationId xmlns:a16="http://schemas.microsoft.com/office/drawing/2014/main" id="{672AE55D-63FA-BC95-E3F7-F784A54D24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171" y="1458865"/>
            <a:ext cx="5019881" cy="3657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502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0"/>
            <a:ext cx="8140894" cy="10824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Gene Therapy Approaches</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4" y="967564"/>
            <a:ext cx="6864990" cy="4051003"/>
          </a:xfrm>
        </p:spPr>
        <p:txBody>
          <a:bodyPr/>
          <a:lstStyle/>
          <a:p>
            <a:pPr marL="469900" indent="-400050" algn="just">
              <a:buSzPct val="100000"/>
              <a:buFont typeface="+mj-lt"/>
              <a:buAutoNum type="romanLcPeriod" startAt="3"/>
            </a:pPr>
            <a:r>
              <a:rPr lang="en-US" sz="1600" b="1" dirty="0">
                <a:latin typeface="Comic Sans MS" panose="030F0702030302020204" pitchFamily="66" charset="0"/>
              </a:rPr>
              <a:t>In vivo Approach:</a:t>
            </a:r>
          </a:p>
          <a:p>
            <a:pPr algn="just">
              <a:buSzPct val="100000"/>
              <a:buFont typeface="Arial" panose="020B0604020202020204" pitchFamily="34" charset="0"/>
              <a:buChar char="•"/>
            </a:pPr>
            <a:r>
              <a:rPr lang="en-US" sz="1600" dirty="0">
                <a:latin typeface="Comic Sans MS" panose="030F0702030302020204" pitchFamily="66" charset="0"/>
              </a:rPr>
              <a:t>In vivo approach involves the utilization of vectors capable of recognizing and binding only to specific, predefined types of cells which administered easily by IV infusion.</a:t>
            </a:r>
          </a:p>
          <a:p>
            <a:pPr algn="just">
              <a:buSzPct val="100000"/>
              <a:buFont typeface="Arial" panose="020B0604020202020204" pitchFamily="34" charset="0"/>
              <a:buChar char="•"/>
            </a:pPr>
            <a:r>
              <a:rPr lang="en-US" sz="1600" dirty="0">
                <a:latin typeface="Comic Sans MS" panose="030F0702030302020204" pitchFamily="66" charset="0"/>
              </a:rPr>
              <a:t>Through appropriate bio-specific interactions, they deliver their nucleic acid to specific target cells. The simplicity &amp; specificity makes it the method of choice.</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15</a:t>
            </a:fld>
            <a:endParaRPr/>
          </a:p>
        </p:txBody>
      </p:sp>
    </p:spTree>
    <p:extLst>
      <p:ext uri="{BB962C8B-B14F-4D97-AF65-F5344CB8AC3E}">
        <p14:creationId xmlns:p14="http://schemas.microsoft.com/office/powerpoint/2010/main" val="3243475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0"/>
            <a:ext cx="8140894" cy="10824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Gene Therapy Approaches</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4" y="967564"/>
            <a:ext cx="6864990" cy="4051003"/>
          </a:xfrm>
        </p:spPr>
        <p:txBody>
          <a:bodyPr/>
          <a:lstStyle/>
          <a:p>
            <a:pPr marL="469900" indent="-400050" algn="just">
              <a:buSzPct val="100000"/>
              <a:buFont typeface="+mj-lt"/>
              <a:buAutoNum type="romanLcPeriod" startAt="3"/>
            </a:pPr>
            <a:r>
              <a:rPr lang="en-US" sz="1600" b="1" dirty="0">
                <a:latin typeface="Comic Sans MS" panose="030F0702030302020204" pitchFamily="66" charset="0"/>
              </a:rPr>
              <a:t>In vivo Approach:</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16</a:t>
            </a:fld>
            <a:endParaRPr/>
          </a:p>
        </p:txBody>
      </p:sp>
      <p:grpSp>
        <p:nvGrpSpPr>
          <p:cNvPr id="3" name="Group 2">
            <a:extLst>
              <a:ext uri="{FF2B5EF4-FFF2-40B4-BE49-F238E27FC236}">
                <a16:creationId xmlns:a16="http://schemas.microsoft.com/office/drawing/2014/main" id="{4315E748-60C8-4540-E1E9-14F2D23F30C3}"/>
              </a:ext>
            </a:extLst>
          </p:cNvPr>
          <p:cNvGrpSpPr/>
          <p:nvPr/>
        </p:nvGrpSpPr>
        <p:grpSpPr>
          <a:xfrm>
            <a:off x="1212575" y="1411567"/>
            <a:ext cx="6192077" cy="3704770"/>
            <a:chOff x="1212575" y="1411567"/>
            <a:chExt cx="6192077" cy="3704770"/>
          </a:xfrm>
        </p:grpSpPr>
        <p:pic>
          <p:nvPicPr>
            <p:cNvPr id="6148" name="Picture 4" descr="Ex Vivo &amp; In Vivo Gene Therapy Techniques">
              <a:extLst>
                <a:ext uri="{FF2B5EF4-FFF2-40B4-BE49-F238E27FC236}">
                  <a16:creationId xmlns:a16="http://schemas.microsoft.com/office/drawing/2014/main" id="{A107BC5E-CF18-F11C-68C8-E8022440F8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66" t="2163" r="5919" b="733"/>
            <a:stretch/>
          </p:blipFill>
          <p:spPr bwMode="auto">
            <a:xfrm>
              <a:off x="1212575" y="1411567"/>
              <a:ext cx="2504660" cy="370477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Ex Vivo &amp; In Vivo Gene Therapy Techniques">
              <a:extLst>
                <a:ext uri="{FF2B5EF4-FFF2-40B4-BE49-F238E27FC236}">
                  <a16:creationId xmlns:a16="http://schemas.microsoft.com/office/drawing/2014/main" id="{64D5D580-7001-2547-E239-1133E173297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269" t="3964" r="6450" b="5169"/>
            <a:stretch/>
          </p:blipFill>
          <p:spPr bwMode="auto">
            <a:xfrm>
              <a:off x="3717234" y="1411567"/>
              <a:ext cx="3687418" cy="370477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9490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9">
          <a:extLst>
            <a:ext uri="{FF2B5EF4-FFF2-40B4-BE49-F238E27FC236}">
              <a16:creationId xmlns:a16="http://schemas.microsoft.com/office/drawing/2014/main" id="{80E7215E-BBBA-9291-5C05-9D085175C820}"/>
            </a:ext>
          </a:extLst>
        </p:cNvPr>
        <p:cNvGrpSpPr/>
        <p:nvPr/>
      </p:nvGrpSpPr>
      <p:grpSpPr>
        <a:xfrm>
          <a:off x="0" y="0"/>
          <a:ext cx="0" cy="0"/>
          <a:chOff x="0" y="0"/>
          <a:chExt cx="0" cy="0"/>
        </a:xfrm>
      </p:grpSpPr>
      <p:sp>
        <p:nvSpPr>
          <p:cNvPr id="760" name="Google Shape;760;p35">
            <a:extLst>
              <a:ext uri="{FF2B5EF4-FFF2-40B4-BE49-F238E27FC236}">
                <a16:creationId xmlns:a16="http://schemas.microsoft.com/office/drawing/2014/main" id="{75585873-F72B-64BC-857A-76A98A8E2780}"/>
              </a:ext>
            </a:extLst>
          </p:cNvPr>
          <p:cNvSpPr txBox="1">
            <a:spLocks noGrp="1"/>
          </p:cNvSpPr>
          <p:nvPr>
            <p:ph type="title"/>
          </p:nvPr>
        </p:nvSpPr>
        <p:spPr>
          <a:xfrm>
            <a:off x="747925" y="0"/>
            <a:ext cx="8140894" cy="10824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Gene Therapy Approaches</a:t>
            </a:r>
          </a:p>
        </p:txBody>
      </p:sp>
      <p:sp>
        <p:nvSpPr>
          <p:cNvPr id="762" name="Google Shape;762;p35">
            <a:extLst>
              <a:ext uri="{FF2B5EF4-FFF2-40B4-BE49-F238E27FC236}">
                <a16:creationId xmlns:a16="http://schemas.microsoft.com/office/drawing/2014/main" id="{9BFDD66E-10AC-77F2-4E05-375FAA0A7402}"/>
              </a:ext>
            </a:extLst>
          </p:cNvPr>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17</a:t>
            </a:fld>
            <a:endParaRPr/>
          </a:p>
        </p:txBody>
      </p:sp>
      <p:graphicFrame>
        <p:nvGraphicFramePr>
          <p:cNvPr id="5" name="Table 4">
            <a:extLst>
              <a:ext uri="{FF2B5EF4-FFF2-40B4-BE49-F238E27FC236}">
                <a16:creationId xmlns:a16="http://schemas.microsoft.com/office/drawing/2014/main" id="{5FC8CFED-0CCA-9307-4DBC-0057F5E2BF37}"/>
              </a:ext>
            </a:extLst>
          </p:cNvPr>
          <p:cNvGraphicFramePr>
            <a:graphicFrameLocks noGrp="1"/>
          </p:cNvGraphicFramePr>
          <p:nvPr>
            <p:extLst>
              <p:ext uri="{D42A27DB-BD31-4B8C-83A1-F6EECF244321}">
                <p14:modId xmlns:p14="http://schemas.microsoft.com/office/powerpoint/2010/main" val="3160899540"/>
              </p:ext>
            </p:extLst>
          </p:nvPr>
        </p:nvGraphicFramePr>
        <p:xfrm>
          <a:off x="318785" y="1082425"/>
          <a:ext cx="8439320" cy="3797903"/>
        </p:xfrm>
        <a:graphic>
          <a:graphicData uri="http://schemas.openxmlformats.org/drawingml/2006/table">
            <a:tbl>
              <a:tblPr/>
              <a:tblGrid>
                <a:gridCol w="1148281">
                  <a:extLst>
                    <a:ext uri="{9D8B030D-6E8A-4147-A177-3AD203B41FA5}">
                      <a16:colId xmlns:a16="http://schemas.microsoft.com/office/drawing/2014/main" val="3531211069"/>
                    </a:ext>
                  </a:extLst>
                </a:gridCol>
                <a:gridCol w="1660470">
                  <a:extLst>
                    <a:ext uri="{9D8B030D-6E8A-4147-A177-3AD203B41FA5}">
                      <a16:colId xmlns:a16="http://schemas.microsoft.com/office/drawing/2014/main" val="1315715916"/>
                    </a:ext>
                  </a:extLst>
                </a:gridCol>
                <a:gridCol w="2254841">
                  <a:extLst>
                    <a:ext uri="{9D8B030D-6E8A-4147-A177-3AD203B41FA5}">
                      <a16:colId xmlns:a16="http://schemas.microsoft.com/office/drawing/2014/main" val="2622737563"/>
                    </a:ext>
                  </a:extLst>
                </a:gridCol>
                <a:gridCol w="1687864">
                  <a:extLst>
                    <a:ext uri="{9D8B030D-6E8A-4147-A177-3AD203B41FA5}">
                      <a16:colId xmlns:a16="http://schemas.microsoft.com/office/drawing/2014/main" val="2532717647"/>
                    </a:ext>
                  </a:extLst>
                </a:gridCol>
                <a:gridCol w="1687864">
                  <a:extLst>
                    <a:ext uri="{9D8B030D-6E8A-4147-A177-3AD203B41FA5}">
                      <a16:colId xmlns:a16="http://schemas.microsoft.com/office/drawing/2014/main" val="4156377711"/>
                    </a:ext>
                  </a:extLst>
                </a:gridCol>
              </a:tblGrid>
              <a:tr h="221648">
                <a:tc>
                  <a:txBody>
                    <a:bodyPr/>
                    <a:lstStyle/>
                    <a:p>
                      <a:pPr algn="ctr"/>
                      <a:r>
                        <a:rPr lang="en-US" sz="1200" dirty="0">
                          <a:latin typeface="Comic Sans MS" panose="030F0702030302020204" pitchFamily="66" charset="0"/>
                        </a:rPr>
                        <a:t>Term</a:t>
                      </a:r>
                    </a:p>
                  </a:txBody>
                  <a:tcPr marL="39114" marR="39114" marT="19557" marB="19557" anchor="ctr">
                    <a:lnL>
                      <a:noFill/>
                    </a:lnL>
                    <a:lnR>
                      <a:noFill/>
                    </a:lnR>
                    <a:lnT>
                      <a:noFill/>
                    </a:lnT>
                    <a:lnB>
                      <a:noFill/>
                    </a:lnB>
                    <a:noFill/>
                  </a:tcPr>
                </a:tc>
                <a:tc>
                  <a:txBody>
                    <a:bodyPr/>
                    <a:lstStyle/>
                    <a:p>
                      <a:pPr algn="ctr"/>
                      <a:r>
                        <a:rPr lang="en-US" sz="1200" dirty="0">
                          <a:latin typeface="Comic Sans MS" panose="030F0702030302020204" pitchFamily="66" charset="0"/>
                        </a:rPr>
                        <a:t>Meaning (Latin)</a:t>
                      </a:r>
                    </a:p>
                  </a:txBody>
                  <a:tcPr marL="39114" marR="39114" marT="19557" marB="19557" anchor="ctr">
                    <a:lnL>
                      <a:noFill/>
                    </a:lnL>
                    <a:lnR>
                      <a:noFill/>
                    </a:lnR>
                    <a:lnT>
                      <a:noFill/>
                    </a:lnT>
                    <a:lnB>
                      <a:noFill/>
                    </a:lnB>
                    <a:noFill/>
                  </a:tcPr>
                </a:tc>
                <a:tc>
                  <a:txBody>
                    <a:bodyPr/>
                    <a:lstStyle/>
                    <a:p>
                      <a:pPr algn="ctr"/>
                      <a:r>
                        <a:rPr lang="en-US" sz="1200" dirty="0">
                          <a:latin typeface="Comic Sans MS" panose="030F0702030302020204" pitchFamily="66" charset="0"/>
                        </a:rPr>
                        <a:t>Location of Study</a:t>
                      </a:r>
                    </a:p>
                  </a:txBody>
                  <a:tcPr marL="39114" marR="39114" marT="19557" marB="19557" anchor="ctr">
                    <a:lnL>
                      <a:noFill/>
                    </a:lnL>
                    <a:lnR>
                      <a:noFill/>
                    </a:lnR>
                    <a:lnT>
                      <a:noFill/>
                    </a:lnT>
                    <a:lnB>
                      <a:noFill/>
                    </a:lnB>
                    <a:noFill/>
                  </a:tcPr>
                </a:tc>
                <a:tc>
                  <a:txBody>
                    <a:bodyPr/>
                    <a:lstStyle/>
                    <a:p>
                      <a:pPr algn="ctr"/>
                      <a:r>
                        <a:rPr lang="en-US" sz="1200" dirty="0">
                          <a:latin typeface="Comic Sans MS" panose="030F0702030302020204" pitchFamily="66" charset="0"/>
                        </a:rPr>
                        <a:t>Example</a:t>
                      </a:r>
                    </a:p>
                  </a:txBody>
                  <a:tcPr marL="39114" marR="39114" marT="19557" marB="19557" anchor="ctr">
                    <a:lnL>
                      <a:noFill/>
                    </a:lnL>
                    <a:lnR>
                      <a:noFill/>
                    </a:lnR>
                    <a:lnT>
                      <a:noFill/>
                    </a:lnT>
                    <a:lnB>
                      <a:noFill/>
                    </a:lnB>
                    <a:noFill/>
                  </a:tcPr>
                </a:tc>
                <a:tc>
                  <a:txBody>
                    <a:bodyPr/>
                    <a:lstStyle/>
                    <a:p>
                      <a:pPr algn="ctr"/>
                      <a:r>
                        <a:rPr lang="en-US" sz="1200" dirty="0">
                          <a:latin typeface="Comic Sans MS" panose="030F0702030302020204" pitchFamily="66" charset="0"/>
                        </a:rPr>
                        <a:t>Key Use</a:t>
                      </a:r>
                    </a:p>
                  </a:txBody>
                  <a:tcPr marL="39114" marR="39114" marT="19557" marB="19557" anchor="ctr">
                    <a:lnL>
                      <a:noFill/>
                    </a:lnL>
                    <a:lnR>
                      <a:noFill/>
                    </a:lnR>
                    <a:lnT>
                      <a:noFill/>
                    </a:lnT>
                    <a:lnB>
                      <a:noFill/>
                    </a:lnB>
                    <a:noFill/>
                  </a:tcPr>
                </a:tc>
                <a:extLst>
                  <a:ext uri="{0D108BD9-81ED-4DB2-BD59-A6C34878D82A}">
                    <a16:rowId xmlns:a16="http://schemas.microsoft.com/office/drawing/2014/main" val="55202412"/>
                  </a:ext>
                </a:extLst>
              </a:tr>
              <a:tr h="495449">
                <a:tc>
                  <a:txBody>
                    <a:bodyPr/>
                    <a:lstStyle/>
                    <a:p>
                      <a:pPr algn="ctr"/>
                      <a:r>
                        <a:rPr lang="en-US" sz="1200" b="1" dirty="0">
                          <a:latin typeface="Comic Sans MS" panose="030F0702030302020204" pitchFamily="66" charset="0"/>
                        </a:rPr>
                        <a:t>In Vivo</a:t>
                      </a:r>
                      <a:endParaRPr lang="en-US" sz="1200" dirty="0">
                        <a:latin typeface="Comic Sans MS" panose="030F0702030302020204" pitchFamily="66" charset="0"/>
                      </a:endParaRPr>
                    </a:p>
                  </a:txBody>
                  <a:tcPr marL="39114" marR="39114" marT="19557" marB="19557" anchor="ctr">
                    <a:lnL>
                      <a:noFill/>
                    </a:lnL>
                    <a:lnR>
                      <a:noFill/>
                    </a:lnR>
                    <a:lnT>
                      <a:noFill/>
                    </a:lnT>
                    <a:lnB>
                      <a:noFill/>
                    </a:lnB>
                    <a:noFill/>
                  </a:tcPr>
                </a:tc>
                <a:tc>
                  <a:txBody>
                    <a:bodyPr/>
                    <a:lstStyle/>
                    <a:p>
                      <a:pPr algn="ctr"/>
                      <a:r>
                        <a:rPr lang="en-US" sz="1200" dirty="0">
                          <a:latin typeface="Comic Sans MS" panose="030F0702030302020204" pitchFamily="66" charset="0"/>
                        </a:rPr>
                        <a:t>“Within the living”</a:t>
                      </a:r>
                    </a:p>
                  </a:txBody>
                  <a:tcPr marL="39114" marR="39114" marT="19557" marB="19557" anchor="ctr">
                    <a:lnL>
                      <a:noFill/>
                    </a:lnL>
                    <a:lnR>
                      <a:noFill/>
                    </a:lnR>
                    <a:lnT>
                      <a:noFill/>
                    </a:lnT>
                    <a:lnB>
                      <a:noFill/>
                    </a:lnB>
                    <a:noFill/>
                  </a:tcPr>
                </a:tc>
                <a:tc>
                  <a:txBody>
                    <a:bodyPr/>
                    <a:lstStyle/>
                    <a:p>
                      <a:r>
                        <a:rPr lang="en-US" sz="1200">
                          <a:latin typeface="Comic Sans MS" panose="030F0702030302020204" pitchFamily="66" charset="0"/>
                        </a:rPr>
                        <a:t>Inside a </a:t>
                      </a:r>
                      <a:r>
                        <a:rPr lang="en-US" sz="1200" b="1">
                          <a:latin typeface="Comic Sans MS" panose="030F0702030302020204" pitchFamily="66" charset="0"/>
                        </a:rPr>
                        <a:t>living organism</a:t>
                      </a:r>
                      <a:endParaRPr lang="en-US" sz="1200">
                        <a:latin typeface="Comic Sans MS" panose="030F0702030302020204" pitchFamily="66" charset="0"/>
                      </a:endParaRPr>
                    </a:p>
                  </a:txBody>
                  <a:tcPr marL="39114" marR="39114" marT="19557" marB="19557" anchor="ctr">
                    <a:lnL>
                      <a:noFill/>
                    </a:lnL>
                    <a:lnR>
                      <a:noFill/>
                    </a:lnR>
                    <a:lnT>
                      <a:noFill/>
                    </a:lnT>
                    <a:lnB>
                      <a:noFill/>
                    </a:lnB>
                    <a:noFill/>
                  </a:tcPr>
                </a:tc>
                <a:tc>
                  <a:txBody>
                    <a:bodyPr/>
                    <a:lstStyle/>
                    <a:p>
                      <a:r>
                        <a:rPr lang="en-US" sz="1200">
                          <a:latin typeface="Comic Sans MS" panose="030F0702030302020204" pitchFamily="66" charset="0"/>
                        </a:rPr>
                        <a:t>Testing a drug in a live mouse</a:t>
                      </a:r>
                    </a:p>
                  </a:txBody>
                  <a:tcPr marL="39114" marR="39114" marT="19557" marB="19557" anchor="ctr">
                    <a:lnL>
                      <a:noFill/>
                    </a:lnL>
                    <a:lnR>
                      <a:noFill/>
                    </a:lnR>
                    <a:lnT>
                      <a:noFill/>
                    </a:lnT>
                    <a:lnB>
                      <a:noFill/>
                    </a:lnB>
                    <a:noFill/>
                  </a:tcPr>
                </a:tc>
                <a:tc>
                  <a:txBody>
                    <a:bodyPr/>
                    <a:lstStyle/>
                    <a:p>
                      <a:r>
                        <a:rPr lang="en-US" sz="1200">
                          <a:latin typeface="Comic Sans MS" panose="030F0702030302020204" pitchFamily="66" charset="0"/>
                        </a:rPr>
                        <a:t>Whole-organism studies (physiology, pharmacology)</a:t>
                      </a:r>
                    </a:p>
                  </a:txBody>
                  <a:tcPr marL="39114" marR="39114" marT="19557" marB="19557" anchor="ctr">
                    <a:lnL>
                      <a:noFill/>
                    </a:lnL>
                    <a:lnR>
                      <a:noFill/>
                    </a:lnR>
                    <a:lnT>
                      <a:noFill/>
                    </a:lnT>
                    <a:lnB>
                      <a:noFill/>
                    </a:lnB>
                    <a:noFill/>
                  </a:tcPr>
                </a:tc>
                <a:extLst>
                  <a:ext uri="{0D108BD9-81ED-4DB2-BD59-A6C34878D82A}">
                    <a16:rowId xmlns:a16="http://schemas.microsoft.com/office/drawing/2014/main" val="2729955736"/>
                  </a:ext>
                </a:extLst>
              </a:tr>
              <a:tr h="677983">
                <a:tc>
                  <a:txBody>
                    <a:bodyPr/>
                    <a:lstStyle/>
                    <a:p>
                      <a:pPr algn="ctr"/>
                      <a:r>
                        <a:rPr lang="en-US" sz="1200" b="1" dirty="0">
                          <a:latin typeface="Comic Sans MS" panose="030F0702030302020204" pitchFamily="66" charset="0"/>
                        </a:rPr>
                        <a:t>In Vitro</a:t>
                      </a:r>
                      <a:endParaRPr lang="en-US" sz="1200" dirty="0">
                        <a:latin typeface="Comic Sans MS" panose="030F0702030302020204" pitchFamily="66" charset="0"/>
                      </a:endParaRPr>
                    </a:p>
                  </a:txBody>
                  <a:tcPr marL="39114" marR="39114" marT="19557" marB="19557" anchor="ctr">
                    <a:lnL>
                      <a:noFill/>
                    </a:lnL>
                    <a:lnR>
                      <a:noFill/>
                    </a:lnR>
                    <a:lnT>
                      <a:noFill/>
                    </a:lnT>
                    <a:lnB>
                      <a:noFill/>
                    </a:lnB>
                    <a:noFill/>
                  </a:tcPr>
                </a:tc>
                <a:tc>
                  <a:txBody>
                    <a:bodyPr/>
                    <a:lstStyle/>
                    <a:p>
                      <a:pPr algn="ctr"/>
                      <a:r>
                        <a:rPr lang="en-US" sz="1200" dirty="0">
                          <a:latin typeface="Comic Sans MS" panose="030F0702030302020204" pitchFamily="66" charset="0"/>
                        </a:rPr>
                        <a:t>“In glass”</a:t>
                      </a:r>
                    </a:p>
                  </a:txBody>
                  <a:tcPr marL="39114" marR="39114" marT="19557" marB="19557" anchor="ctr">
                    <a:lnL>
                      <a:noFill/>
                    </a:lnL>
                    <a:lnR>
                      <a:noFill/>
                    </a:lnR>
                    <a:lnT>
                      <a:noFill/>
                    </a:lnT>
                    <a:lnB>
                      <a:noFill/>
                    </a:lnB>
                    <a:noFill/>
                  </a:tcPr>
                </a:tc>
                <a:tc>
                  <a:txBody>
                    <a:bodyPr/>
                    <a:lstStyle/>
                    <a:p>
                      <a:r>
                        <a:rPr lang="en-US" sz="1200" b="1" dirty="0">
                          <a:latin typeface="Comic Sans MS" panose="030F0702030302020204" pitchFamily="66" charset="0"/>
                        </a:rPr>
                        <a:t>Outside</a:t>
                      </a:r>
                      <a:r>
                        <a:rPr lang="en-US" sz="1200" dirty="0">
                          <a:latin typeface="Comic Sans MS" panose="030F0702030302020204" pitchFamily="66" charset="0"/>
                        </a:rPr>
                        <a:t> the organism, in a </a:t>
                      </a:r>
                      <a:r>
                        <a:rPr lang="en-US" sz="1200" b="1" dirty="0">
                          <a:latin typeface="Comic Sans MS" panose="030F0702030302020204" pitchFamily="66" charset="0"/>
                        </a:rPr>
                        <a:t>controlled environment</a:t>
                      </a:r>
                      <a:r>
                        <a:rPr lang="en-US" sz="1200" dirty="0">
                          <a:latin typeface="Comic Sans MS" panose="030F0702030302020204" pitchFamily="66" charset="0"/>
                        </a:rPr>
                        <a:t> (e.g., test tube, culture dish)</a:t>
                      </a:r>
                    </a:p>
                  </a:txBody>
                  <a:tcPr marL="39114" marR="39114" marT="19557" marB="19557" anchor="ctr">
                    <a:lnL>
                      <a:noFill/>
                    </a:lnL>
                    <a:lnR>
                      <a:noFill/>
                    </a:lnR>
                    <a:lnT>
                      <a:noFill/>
                    </a:lnT>
                    <a:lnB>
                      <a:noFill/>
                    </a:lnB>
                    <a:noFill/>
                  </a:tcPr>
                </a:tc>
                <a:tc>
                  <a:txBody>
                    <a:bodyPr/>
                    <a:lstStyle/>
                    <a:p>
                      <a:r>
                        <a:rPr lang="en-US" sz="1200" dirty="0">
                          <a:latin typeface="Comic Sans MS" panose="030F0702030302020204" pitchFamily="66" charset="0"/>
                        </a:rPr>
                        <a:t>Culturing cells in a petri dish</a:t>
                      </a:r>
                    </a:p>
                  </a:txBody>
                  <a:tcPr marL="39114" marR="39114" marT="19557" marB="19557" anchor="ctr">
                    <a:lnL>
                      <a:noFill/>
                    </a:lnL>
                    <a:lnR>
                      <a:noFill/>
                    </a:lnR>
                    <a:lnT>
                      <a:noFill/>
                    </a:lnT>
                    <a:lnB>
                      <a:noFill/>
                    </a:lnB>
                    <a:noFill/>
                  </a:tcPr>
                </a:tc>
                <a:tc>
                  <a:txBody>
                    <a:bodyPr/>
                    <a:lstStyle/>
                    <a:p>
                      <a:r>
                        <a:rPr lang="en-US" sz="1200">
                          <a:latin typeface="Comic Sans MS" panose="030F0702030302020204" pitchFamily="66" charset="0"/>
                        </a:rPr>
                        <a:t>Cell biology, drug screening, molecular biology</a:t>
                      </a:r>
                    </a:p>
                  </a:txBody>
                  <a:tcPr marL="39114" marR="39114" marT="19557" marB="19557" anchor="ctr">
                    <a:lnL>
                      <a:noFill/>
                    </a:lnL>
                    <a:lnR>
                      <a:noFill/>
                    </a:lnR>
                    <a:lnT>
                      <a:noFill/>
                    </a:lnT>
                    <a:lnB>
                      <a:noFill/>
                    </a:lnB>
                    <a:noFill/>
                  </a:tcPr>
                </a:tc>
                <a:extLst>
                  <a:ext uri="{0D108BD9-81ED-4DB2-BD59-A6C34878D82A}">
                    <a16:rowId xmlns:a16="http://schemas.microsoft.com/office/drawing/2014/main" val="210058976"/>
                  </a:ext>
                </a:extLst>
              </a:tr>
              <a:tr h="586716">
                <a:tc>
                  <a:txBody>
                    <a:bodyPr/>
                    <a:lstStyle/>
                    <a:p>
                      <a:pPr algn="ctr"/>
                      <a:r>
                        <a:rPr lang="en-US" sz="1200" b="1" dirty="0">
                          <a:latin typeface="Comic Sans MS" panose="030F0702030302020204" pitchFamily="66" charset="0"/>
                        </a:rPr>
                        <a:t>In Situ</a:t>
                      </a:r>
                      <a:endParaRPr lang="en-US" sz="1200" dirty="0">
                        <a:latin typeface="Comic Sans MS" panose="030F0702030302020204" pitchFamily="66" charset="0"/>
                      </a:endParaRPr>
                    </a:p>
                  </a:txBody>
                  <a:tcPr marL="39114" marR="39114" marT="19557" marB="19557" anchor="ctr">
                    <a:lnL>
                      <a:noFill/>
                    </a:lnL>
                    <a:lnR>
                      <a:noFill/>
                    </a:lnR>
                    <a:lnT>
                      <a:noFill/>
                    </a:lnT>
                    <a:lnB>
                      <a:noFill/>
                    </a:lnB>
                    <a:noFill/>
                  </a:tcPr>
                </a:tc>
                <a:tc>
                  <a:txBody>
                    <a:bodyPr/>
                    <a:lstStyle/>
                    <a:p>
                      <a:pPr algn="ctr"/>
                      <a:r>
                        <a:rPr lang="en-US" sz="1200" dirty="0">
                          <a:latin typeface="Comic Sans MS" panose="030F0702030302020204" pitchFamily="66" charset="0"/>
                        </a:rPr>
                        <a:t>“In its original place”</a:t>
                      </a:r>
                    </a:p>
                  </a:txBody>
                  <a:tcPr marL="39114" marR="39114" marT="19557" marB="19557" anchor="ctr">
                    <a:lnL>
                      <a:noFill/>
                    </a:lnL>
                    <a:lnR>
                      <a:noFill/>
                    </a:lnR>
                    <a:lnT>
                      <a:noFill/>
                    </a:lnT>
                    <a:lnB>
                      <a:noFill/>
                    </a:lnB>
                    <a:noFill/>
                  </a:tcPr>
                </a:tc>
                <a:tc>
                  <a:txBody>
                    <a:bodyPr/>
                    <a:lstStyle/>
                    <a:p>
                      <a:r>
                        <a:rPr lang="en-US" sz="1200" b="1" dirty="0">
                          <a:latin typeface="Comic Sans MS" panose="030F0702030302020204" pitchFamily="66" charset="0"/>
                        </a:rPr>
                        <a:t>In the natural location</a:t>
                      </a:r>
                      <a:r>
                        <a:rPr lang="en-US" sz="1200" dirty="0">
                          <a:latin typeface="Comic Sans MS" panose="030F0702030302020204" pitchFamily="66" charset="0"/>
                        </a:rPr>
                        <a:t> within the body/tissue</a:t>
                      </a:r>
                    </a:p>
                  </a:txBody>
                  <a:tcPr marL="39114" marR="39114" marT="19557" marB="19557" anchor="ctr">
                    <a:lnL>
                      <a:noFill/>
                    </a:lnL>
                    <a:lnR>
                      <a:noFill/>
                    </a:lnR>
                    <a:lnT>
                      <a:noFill/>
                    </a:lnT>
                    <a:lnB>
                      <a:noFill/>
                    </a:lnB>
                    <a:noFill/>
                  </a:tcPr>
                </a:tc>
                <a:tc>
                  <a:txBody>
                    <a:bodyPr/>
                    <a:lstStyle/>
                    <a:p>
                      <a:r>
                        <a:rPr lang="en-US" sz="1200">
                          <a:latin typeface="Comic Sans MS" panose="030F0702030302020204" pitchFamily="66" charset="0"/>
                        </a:rPr>
                        <a:t>In situ hybridization on tissue sections</a:t>
                      </a:r>
                    </a:p>
                  </a:txBody>
                  <a:tcPr marL="39114" marR="39114" marT="19557" marB="19557" anchor="ctr">
                    <a:lnL>
                      <a:noFill/>
                    </a:lnL>
                    <a:lnR>
                      <a:noFill/>
                    </a:lnR>
                    <a:lnT>
                      <a:noFill/>
                    </a:lnT>
                    <a:lnB>
                      <a:noFill/>
                    </a:lnB>
                    <a:noFill/>
                  </a:tcPr>
                </a:tc>
                <a:tc>
                  <a:txBody>
                    <a:bodyPr/>
                    <a:lstStyle/>
                    <a:p>
                      <a:r>
                        <a:rPr lang="en-US" sz="1200">
                          <a:latin typeface="Comic Sans MS" panose="030F0702030302020204" pitchFamily="66" charset="0"/>
                        </a:rPr>
                        <a:t>Localized molecular detection or analysis (without removal)</a:t>
                      </a:r>
                    </a:p>
                  </a:txBody>
                  <a:tcPr marL="39114" marR="39114" marT="19557" marB="19557" anchor="ctr">
                    <a:lnL>
                      <a:noFill/>
                    </a:lnL>
                    <a:lnR>
                      <a:noFill/>
                    </a:lnR>
                    <a:lnT>
                      <a:noFill/>
                    </a:lnT>
                    <a:lnB>
                      <a:noFill/>
                    </a:lnB>
                    <a:noFill/>
                  </a:tcPr>
                </a:tc>
                <a:extLst>
                  <a:ext uri="{0D108BD9-81ED-4DB2-BD59-A6C34878D82A}">
                    <a16:rowId xmlns:a16="http://schemas.microsoft.com/office/drawing/2014/main" val="3106192568"/>
                  </a:ext>
                </a:extLst>
              </a:tr>
              <a:tr h="677983">
                <a:tc>
                  <a:txBody>
                    <a:bodyPr/>
                    <a:lstStyle/>
                    <a:p>
                      <a:pPr algn="ctr"/>
                      <a:r>
                        <a:rPr lang="en-US" sz="1200" b="1" dirty="0">
                          <a:latin typeface="Comic Sans MS" panose="030F0702030302020204" pitchFamily="66" charset="0"/>
                        </a:rPr>
                        <a:t>Ex Vivo</a:t>
                      </a:r>
                      <a:endParaRPr lang="en-US" sz="1200" dirty="0">
                        <a:latin typeface="Comic Sans MS" panose="030F0702030302020204" pitchFamily="66" charset="0"/>
                      </a:endParaRPr>
                    </a:p>
                  </a:txBody>
                  <a:tcPr marL="39114" marR="39114" marT="19557" marB="19557" anchor="ctr">
                    <a:lnL>
                      <a:noFill/>
                    </a:lnL>
                    <a:lnR>
                      <a:noFill/>
                    </a:lnR>
                    <a:lnT>
                      <a:noFill/>
                    </a:lnT>
                    <a:lnB>
                      <a:noFill/>
                    </a:lnB>
                    <a:noFill/>
                  </a:tcPr>
                </a:tc>
                <a:tc>
                  <a:txBody>
                    <a:bodyPr/>
                    <a:lstStyle/>
                    <a:p>
                      <a:pPr algn="ctr"/>
                      <a:r>
                        <a:rPr lang="en-US" sz="1200" dirty="0">
                          <a:latin typeface="Comic Sans MS" panose="030F0702030302020204" pitchFamily="66" charset="0"/>
                        </a:rPr>
                        <a:t>“Out of the living”</a:t>
                      </a:r>
                    </a:p>
                  </a:txBody>
                  <a:tcPr marL="39114" marR="39114" marT="19557" marB="19557" anchor="ctr">
                    <a:lnL>
                      <a:noFill/>
                    </a:lnL>
                    <a:lnR>
                      <a:noFill/>
                    </a:lnR>
                    <a:lnT>
                      <a:noFill/>
                    </a:lnT>
                    <a:lnB>
                      <a:noFill/>
                    </a:lnB>
                    <a:noFill/>
                  </a:tcPr>
                </a:tc>
                <a:tc>
                  <a:txBody>
                    <a:bodyPr/>
                    <a:lstStyle/>
                    <a:p>
                      <a:r>
                        <a:rPr lang="en-US" sz="1200">
                          <a:latin typeface="Comic Sans MS" panose="030F0702030302020204" pitchFamily="66" charset="0"/>
                        </a:rPr>
                        <a:t>On </a:t>
                      </a:r>
                      <a:r>
                        <a:rPr lang="en-US" sz="1200" b="1">
                          <a:latin typeface="Comic Sans MS" panose="030F0702030302020204" pitchFamily="66" charset="0"/>
                        </a:rPr>
                        <a:t>organs/tissues removed</a:t>
                      </a:r>
                      <a:r>
                        <a:rPr lang="en-US" sz="1200">
                          <a:latin typeface="Comic Sans MS" panose="030F0702030302020204" pitchFamily="66" charset="0"/>
                        </a:rPr>
                        <a:t> from the body, studied </a:t>
                      </a:r>
                      <a:r>
                        <a:rPr lang="en-US" sz="1200" b="1">
                          <a:latin typeface="Comic Sans MS" panose="030F0702030302020204" pitchFamily="66" charset="0"/>
                        </a:rPr>
                        <a:t>immediately</a:t>
                      </a:r>
                      <a:r>
                        <a:rPr lang="en-US" sz="1200">
                          <a:latin typeface="Comic Sans MS" panose="030F0702030302020204" pitchFamily="66" charset="0"/>
                        </a:rPr>
                        <a:t> or short-term</a:t>
                      </a:r>
                    </a:p>
                  </a:txBody>
                  <a:tcPr marL="39114" marR="39114" marT="19557" marB="19557" anchor="ctr">
                    <a:lnL>
                      <a:noFill/>
                    </a:lnL>
                    <a:lnR>
                      <a:noFill/>
                    </a:lnR>
                    <a:lnT>
                      <a:noFill/>
                    </a:lnT>
                    <a:lnB>
                      <a:noFill/>
                    </a:lnB>
                    <a:noFill/>
                  </a:tcPr>
                </a:tc>
                <a:tc>
                  <a:txBody>
                    <a:bodyPr/>
                    <a:lstStyle/>
                    <a:p>
                      <a:r>
                        <a:rPr lang="en-US" sz="1200">
                          <a:latin typeface="Comic Sans MS" panose="030F0702030302020204" pitchFamily="66" charset="0"/>
                        </a:rPr>
                        <a:t>Studying heart tissue contractions outside the body</a:t>
                      </a:r>
                    </a:p>
                  </a:txBody>
                  <a:tcPr marL="39114" marR="39114" marT="19557" marB="19557" anchor="ctr">
                    <a:lnL>
                      <a:noFill/>
                    </a:lnL>
                    <a:lnR>
                      <a:noFill/>
                    </a:lnR>
                    <a:lnT>
                      <a:noFill/>
                    </a:lnT>
                    <a:lnB>
                      <a:noFill/>
                    </a:lnB>
                    <a:noFill/>
                  </a:tcPr>
                </a:tc>
                <a:tc>
                  <a:txBody>
                    <a:bodyPr/>
                    <a:lstStyle/>
                    <a:p>
                      <a:r>
                        <a:rPr lang="en-US" sz="1200">
                          <a:latin typeface="Comic Sans MS" panose="030F0702030302020204" pitchFamily="66" charset="0"/>
                        </a:rPr>
                        <a:t>Organ/tissue function, transplantation research</a:t>
                      </a:r>
                    </a:p>
                  </a:txBody>
                  <a:tcPr marL="39114" marR="39114" marT="19557" marB="19557" anchor="ctr">
                    <a:lnL>
                      <a:noFill/>
                    </a:lnL>
                    <a:lnR>
                      <a:noFill/>
                    </a:lnR>
                    <a:lnT>
                      <a:noFill/>
                    </a:lnT>
                    <a:lnB>
                      <a:noFill/>
                    </a:lnB>
                    <a:noFill/>
                  </a:tcPr>
                </a:tc>
                <a:extLst>
                  <a:ext uri="{0D108BD9-81ED-4DB2-BD59-A6C34878D82A}">
                    <a16:rowId xmlns:a16="http://schemas.microsoft.com/office/drawing/2014/main" val="2305798356"/>
                  </a:ext>
                </a:extLst>
              </a:tr>
              <a:tr h="951784">
                <a:tc>
                  <a:txBody>
                    <a:bodyPr/>
                    <a:lstStyle/>
                    <a:p>
                      <a:pPr algn="ctr"/>
                      <a:r>
                        <a:rPr lang="en-US" sz="1200" b="1" dirty="0">
                          <a:latin typeface="Comic Sans MS" panose="030F0702030302020204" pitchFamily="66" charset="0"/>
                        </a:rPr>
                        <a:t>Ex Vitro</a:t>
                      </a:r>
                      <a:endParaRPr lang="en-US" sz="1200" dirty="0">
                        <a:latin typeface="Comic Sans MS" panose="030F0702030302020204" pitchFamily="66" charset="0"/>
                      </a:endParaRPr>
                    </a:p>
                  </a:txBody>
                  <a:tcPr marL="39114" marR="39114" marT="19557" marB="19557" anchor="ctr">
                    <a:lnL>
                      <a:noFill/>
                    </a:lnL>
                    <a:lnR>
                      <a:noFill/>
                    </a:lnR>
                    <a:lnT>
                      <a:noFill/>
                    </a:lnT>
                    <a:lnB>
                      <a:noFill/>
                    </a:lnB>
                    <a:noFill/>
                  </a:tcPr>
                </a:tc>
                <a:tc>
                  <a:txBody>
                    <a:bodyPr/>
                    <a:lstStyle/>
                    <a:p>
                      <a:pPr algn="ctr"/>
                      <a:r>
                        <a:rPr lang="en-US" sz="1200" dirty="0">
                          <a:latin typeface="Comic Sans MS" panose="030F0702030302020204" pitchFamily="66" charset="0"/>
                        </a:rPr>
                        <a:t>“Out of glass”</a:t>
                      </a:r>
                    </a:p>
                  </a:txBody>
                  <a:tcPr marL="39114" marR="39114" marT="19557" marB="19557" anchor="ctr">
                    <a:lnL>
                      <a:noFill/>
                    </a:lnL>
                    <a:lnR>
                      <a:noFill/>
                    </a:lnR>
                    <a:lnT>
                      <a:noFill/>
                    </a:lnT>
                    <a:lnB>
                      <a:noFill/>
                    </a:lnB>
                    <a:noFill/>
                  </a:tcPr>
                </a:tc>
                <a:tc>
                  <a:txBody>
                    <a:bodyPr/>
                    <a:lstStyle/>
                    <a:p>
                      <a:r>
                        <a:rPr lang="en-US" sz="1200">
                          <a:latin typeface="Comic Sans MS" panose="030F0702030302020204" pitchFamily="66" charset="0"/>
                        </a:rPr>
                        <a:t>Material </a:t>
                      </a:r>
                      <a:r>
                        <a:rPr lang="en-US" sz="1200" b="1">
                          <a:latin typeface="Comic Sans MS" panose="030F0702030302020204" pitchFamily="66" charset="0"/>
                        </a:rPr>
                        <a:t>removed from in vitro conditions</a:t>
                      </a:r>
                      <a:r>
                        <a:rPr lang="en-US" sz="1200">
                          <a:latin typeface="Comic Sans MS" panose="030F0702030302020204" pitchFamily="66" charset="0"/>
                        </a:rPr>
                        <a:t> and transferred elsewhere (less commonly used term)</a:t>
                      </a:r>
                    </a:p>
                  </a:txBody>
                  <a:tcPr marL="39114" marR="39114" marT="19557" marB="19557" anchor="ctr">
                    <a:lnL>
                      <a:noFill/>
                    </a:lnL>
                    <a:lnR>
                      <a:noFill/>
                    </a:lnR>
                    <a:lnT>
                      <a:noFill/>
                    </a:lnT>
                    <a:lnB>
                      <a:noFill/>
                    </a:lnB>
                    <a:noFill/>
                  </a:tcPr>
                </a:tc>
                <a:tc>
                  <a:txBody>
                    <a:bodyPr/>
                    <a:lstStyle/>
                    <a:p>
                      <a:r>
                        <a:rPr lang="en-US" sz="1200">
                          <a:latin typeface="Comic Sans MS" panose="030F0702030302020204" pitchFamily="66" charset="0"/>
                        </a:rPr>
                        <a:t>Moving cultured plantlets from lab to soil</a:t>
                      </a:r>
                    </a:p>
                  </a:txBody>
                  <a:tcPr marL="39114" marR="39114" marT="19557" marB="19557" anchor="ctr">
                    <a:lnL>
                      <a:noFill/>
                    </a:lnL>
                    <a:lnR>
                      <a:noFill/>
                    </a:lnR>
                    <a:lnT>
                      <a:noFill/>
                    </a:lnT>
                    <a:lnB>
                      <a:noFill/>
                    </a:lnB>
                    <a:noFill/>
                  </a:tcPr>
                </a:tc>
                <a:tc>
                  <a:txBody>
                    <a:bodyPr/>
                    <a:lstStyle/>
                    <a:p>
                      <a:r>
                        <a:rPr lang="en-US" sz="1200" dirty="0">
                          <a:latin typeface="Comic Sans MS" panose="030F0702030302020204" pitchFamily="66" charset="0"/>
                        </a:rPr>
                        <a:t>Plant biology, tissue engineering transition phase</a:t>
                      </a:r>
                    </a:p>
                  </a:txBody>
                  <a:tcPr marL="39114" marR="39114" marT="19557" marB="19557" anchor="ctr">
                    <a:lnL>
                      <a:noFill/>
                    </a:lnL>
                    <a:lnR>
                      <a:noFill/>
                    </a:lnR>
                    <a:lnT>
                      <a:noFill/>
                    </a:lnT>
                    <a:lnB>
                      <a:noFill/>
                    </a:lnB>
                    <a:noFill/>
                  </a:tcPr>
                </a:tc>
                <a:extLst>
                  <a:ext uri="{0D108BD9-81ED-4DB2-BD59-A6C34878D82A}">
                    <a16:rowId xmlns:a16="http://schemas.microsoft.com/office/drawing/2014/main" val="1248222547"/>
                  </a:ext>
                </a:extLst>
              </a:tr>
            </a:tbl>
          </a:graphicData>
        </a:graphic>
      </p:graphicFrame>
    </p:spTree>
    <p:extLst>
      <p:ext uri="{BB962C8B-B14F-4D97-AF65-F5344CB8AC3E}">
        <p14:creationId xmlns:p14="http://schemas.microsoft.com/office/powerpoint/2010/main" val="2525432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0"/>
            <a:ext cx="8140894" cy="10824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Gene Delivery Systems </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4" y="967564"/>
            <a:ext cx="6678689" cy="4051003"/>
          </a:xfrm>
        </p:spPr>
        <p:txBody>
          <a:bodyPr/>
          <a:lstStyle/>
          <a:p>
            <a:pPr algn="just">
              <a:buSzPct val="100000"/>
              <a:buFont typeface="Arial" panose="020B0604020202020204" pitchFamily="34" charset="0"/>
              <a:buChar char="•"/>
            </a:pPr>
            <a:r>
              <a:rPr lang="en-US" sz="1600" dirty="0">
                <a:latin typeface="Comic Sans MS" panose="030F0702030302020204" pitchFamily="66" charset="0"/>
              </a:rPr>
              <a:t>A carrier molecule called a vector must be used to deliver the therapeutic gene to the patient's target cells.</a:t>
            </a:r>
          </a:p>
          <a:p>
            <a:pPr algn="just">
              <a:buSzPct val="100000"/>
              <a:buFont typeface="Arial" panose="020B0604020202020204" pitchFamily="34" charset="0"/>
              <a:buChar char="•"/>
            </a:pPr>
            <a:endParaRPr lang="en-US" sz="1600" dirty="0">
              <a:latin typeface="Comic Sans MS" panose="030F0702030302020204" pitchFamily="66" charset="0"/>
            </a:endParaRPr>
          </a:p>
          <a:p>
            <a:pPr algn="just">
              <a:buSzPct val="100000"/>
              <a:buFont typeface="Arial" panose="020B0604020202020204" pitchFamily="34" charset="0"/>
              <a:buChar char="•"/>
            </a:pPr>
            <a:r>
              <a:rPr lang="en-US" sz="1600" dirty="0">
                <a:latin typeface="Comic Sans MS" panose="030F0702030302020204" pitchFamily="66" charset="0"/>
              </a:rPr>
              <a:t>There are two major delivery systems for gene transfer﻿﻿.</a:t>
            </a:r>
          </a:p>
          <a:p>
            <a:pPr algn="just">
              <a:buSzPct val="100000"/>
              <a:buFont typeface="Arial" panose="020B0604020202020204" pitchFamily="34" charset="0"/>
              <a:buChar char="•"/>
            </a:pPr>
            <a:endParaRPr lang="en-US" sz="1600" dirty="0">
              <a:latin typeface="Comic Sans MS" panose="030F0702030302020204" pitchFamily="66" charset="0"/>
            </a:endParaRPr>
          </a:p>
          <a:p>
            <a:pPr algn="just">
              <a:buSzPct val="100000"/>
              <a:buFont typeface="Arial" panose="020B0604020202020204" pitchFamily="34" charset="0"/>
              <a:buChar char="•"/>
            </a:pPr>
            <a:r>
              <a:rPr lang="en-US" sz="1600" b="1" dirty="0">
                <a:latin typeface="Comic Sans MS" panose="030F0702030302020204" pitchFamily="66" charset="0"/>
              </a:rPr>
              <a:t>Viral-mediated gene delivery:</a:t>
            </a:r>
          </a:p>
          <a:p>
            <a:pPr marL="69850" indent="0" algn="just">
              <a:buSzPct val="100000"/>
              <a:buNone/>
            </a:pPr>
            <a:r>
              <a:rPr lang="en-US" sz="1600" dirty="0">
                <a:latin typeface="Comic Sans MS" panose="030F0702030302020204" pitchFamily="66" charset="0"/>
              </a:rPr>
              <a:t>Various viruses are used as carrier, e.g. retrovirus, adenovirus. adeno-associated virus, herpes simplex virus, etc.﻿﻿﻿</a:t>
            </a:r>
          </a:p>
          <a:p>
            <a:pPr marL="69850" indent="0" algn="just">
              <a:buSzPct val="100000"/>
              <a:buNone/>
            </a:pPr>
            <a:endParaRPr lang="en-US" sz="1600" dirty="0">
              <a:latin typeface="Comic Sans MS" panose="030F0702030302020204" pitchFamily="66" charset="0"/>
            </a:endParaRPr>
          </a:p>
          <a:p>
            <a:pPr algn="just">
              <a:buSzPct val="100000"/>
              <a:buFont typeface="Arial" panose="020B0604020202020204" pitchFamily="34" charset="0"/>
              <a:buChar char="•"/>
            </a:pPr>
            <a:r>
              <a:rPr lang="en-US" sz="1600" b="1" dirty="0">
                <a:latin typeface="Comic Sans MS" panose="030F0702030302020204" pitchFamily="66" charset="0"/>
              </a:rPr>
              <a:t>Non viral-mediated gene delivery:</a:t>
            </a:r>
          </a:p>
          <a:p>
            <a:pPr marL="69850" indent="0" algn="just">
              <a:buSzPct val="100000"/>
              <a:buNone/>
            </a:pPr>
            <a:r>
              <a:rPr lang="en-US" sz="1600" dirty="0">
                <a:latin typeface="Comic Sans MS" panose="030F0702030302020204" pitchFamily="66" charset="0"/>
              </a:rPr>
              <a:t>Various types of synthetic vectors are used, e.g. gold, silver, silica, carbon nanotube, etc.</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18</a:t>
            </a:fld>
            <a:endParaRPr/>
          </a:p>
        </p:txBody>
      </p:sp>
    </p:spTree>
    <p:extLst>
      <p:ext uri="{BB962C8B-B14F-4D97-AF65-F5344CB8AC3E}">
        <p14:creationId xmlns:p14="http://schemas.microsoft.com/office/powerpoint/2010/main" val="301917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0"/>
            <a:ext cx="8140894" cy="10824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Gene Delivery Systems </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4" y="967564"/>
            <a:ext cx="6887411" cy="4051003"/>
          </a:xfrm>
        </p:spPr>
        <p:txBody>
          <a:bodyPr/>
          <a:lstStyle/>
          <a:p>
            <a:pPr algn="just">
              <a:buSzPct val="100000"/>
              <a:buFont typeface="Arial" panose="020B0604020202020204" pitchFamily="34" charset="0"/>
              <a:buChar char="•"/>
            </a:pPr>
            <a:r>
              <a:rPr lang="en-US" sz="1600" b="1" dirty="0">
                <a:latin typeface="Comic Sans MS" panose="030F0702030302020204" pitchFamily="66" charset="0"/>
              </a:rPr>
              <a:t>Viral-mediated gene delivery:</a:t>
            </a:r>
          </a:p>
          <a:p>
            <a:pPr marL="469900" indent="-400050" algn="just">
              <a:buSzPct val="100000"/>
              <a:buFont typeface="+mj-lt"/>
              <a:buAutoNum type="romanLcPeriod"/>
            </a:pPr>
            <a:r>
              <a:rPr lang="en-US" sz="1600" b="1" dirty="0">
                <a:latin typeface="Comic Sans MS" panose="030F0702030302020204" pitchFamily="66" charset="0"/>
              </a:rPr>
              <a:t>Retroviruses: </a:t>
            </a:r>
            <a:r>
              <a:rPr lang="en-US" sz="1600" dirty="0">
                <a:latin typeface="Comic Sans MS" panose="030F0702030302020204" pitchFamily="66" charset="0"/>
              </a:rPr>
              <a:t>A class of viruses that can create double-stranded DNA copies of their RNA genomes. These copies of its genome can be integrated into the chromosomes of host cells. Human immunodeficiency virus (HIV) is a retrovirus.</a:t>
            </a:r>
          </a:p>
          <a:p>
            <a:pPr marL="469900" indent="-400050" algn="just">
              <a:buSzPct val="100000"/>
              <a:buFont typeface="+mj-lt"/>
              <a:buAutoNum type="romanLcPeriod"/>
            </a:pPr>
            <a:r>
              <a:rPr lang="en-US" sz="1600" b="1" dirty="0">
                <a:latin typeface="Comic Sans MS" panose="030F0702030302020204" pitchFamily="66" charset="0"/>
              </a:rPr>
              <a:t>Adenoviruses: </a:t>
            </a:r>
            <a:r>
              <a:rPr lang="en-US" sz="1600" dirty="0">
                <a:latin typeface="Comic Sans MS" panose="030F0702030302020204" pitchFamily="66" charset="0"/>
              </a:rPr>
              <a:t>A class of viruses with double-stranded DNA genomes that cause respiratory, intestinal, and eye infections in humans. The virus that causes the common cold is an adenovirus.</a:t>
            </a:r>
          </a:p>
          <a:p>
            <a:pPr marL="469900" indent="-400050" algn="just">
              <a:buSzPct val="100000"/>
              <a:buFont typeface="+mj-lt"/>
              <a:buAutoNum type="romanLcPeriod"/>
            </a:pPr>
            <a:r>
              <a:rPr lang="en-US" sz="1600" b="1" dirty="0">
                <a:latin typeface="Comic Sans MS" panose="030F0702030302020204" pitchFamily="66" charset="0"/>
              </a:rPr>
              <a:t>Adeno-associated Viruses: </a:t>
            </a:r>
            <a:r>
              <a:rPr lang="en-US" sz="1600" dirty="0">
                <a:latin typeface="Comic Sans MS" panose="030F0702030302020204" pitchFamily="66" charset="0"/>
              </a:rPr>
              <a:t>A class of small, single-stranded DNA viruses that can insert their genetic material at a specific site on chromosome 19.</a:t>
            </a:r>
          </a:p>
          <a:p>
            <a:pPr marL="469900" indent="-400050" algn="just">
              <a:buSzPct val="100000"/>
              <a:buFont typeface="+mj-lt"/>
              <a:buAutoNum type="romanLcPeriod"/>
            </a:pPr>
            <a:r>
              <a:rPr lang="en-US" sz="1600" b="1" dirty="0">
                <a:latin typeface="Comic Sans MS" panose="030F0702030302020204" pitchFamily="66" charset="0"/>
              </a:rPr>
              <a:t>Herpes Simplex Viruses: </a:t>
            </a:r>
            <a:r>
              <a:rPr lang="en-US" sz="1600" dirty="0">
                <a:latin typeface="Comic Sans MS" panose="030F0702030302020204" pitchFamily="66" charset="0"/>
              </a:rPr>
              <a:t>A class of double-stranded DNA viruses that infect a particular cell type, neurons. Herpes simplex virus type 1 is a common human pathogen that causes cold sores. </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19</a:t>
            </a:fld>
            <a:endParaRPr/>
          </a:p>
        </p:txBody>
      </p:sp>
    </p:spTree>
    <p:extLst>
      <p:ext uri="{BB962C8B-B14F-4D97-AF65-F5344CB8AC3E}">
        <p14:creationId xmlns:p14="http://schemas.microsoft.com/office/powerpoint/2010/main" val="3595835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13"/>
          <p:cNvSpPr txBox="1">
            <a:spLocks noGrp="1"/>
          </p:cNvSpPr>
          <p:nvPr>
            <p:ph type="title"/>
          </p:nvPr>
        </p:nvSpPr>
        <p:spPr>
          <a:xfrm>
            <a:off x="747924" y="225025"/>
            <a:ext cx="6758661"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Gene Therapy</a:t>
            </a:r>
          </a:p>
        </p:txBody>
      </p:sp>
      <p:sp>
        <p:nvSpPr>
          <p:cNvPr id="531" name="Google Shape;531;p13"/>
          <p:cNvSpPr txBox="1"/>
          <p:nvPr/>
        </p:nvSpPr>
        <p:spPr>
          <a:xfrm>
            <a:off x="747925" y="1247656"/>
            <a:ext cx="6471582" cy="3334283"/>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1600" b="1" dirty="0">
                <a:solidFill>
                  <a:srgbClr val="3C78D8"/>
                </a:solidFill>
                <a:latin typeface="Comic Sans MS" panose="030F0702030302020204" pitchFamily="66" charset="0"/>
                <a:ea typeface="Dosis"/>
                <a:cs typeface="Dosis"/>
                <a:sym typeface="Dosis"/>
              </a:rPr>
              <a:t>CONTENTS</a:t>
            </a:r>
          </a:p>
          <a:p>
            <a:pPr marL="0" lvl="0" indent="0" algn="l" rtl="0">
              <a:spcBef>
                <a:spcPts val="600"/>
              </a:spcBef>
              <a:spcAft>
                <a:spcPts val="0"/>
              </a:spcAft>
              <a:buNone/>
            </a:pPr>
            <a:endParaRPr sz="1600" dirty="0">
              <a:solidFill>
                <a:srgbClr val="3C78D8"/>
              </a:solidFill>
              <a:latin typeface="Comic Sans MS" panose="030F0702030302020204" pitchFamily="66" charset="0"/>
              <a:ea typeface="Dosis"/>
              <a:cs typeface="Dosis"/>
              <a:sym typeface="Dosis"/>
            </a:endParaRPr>
          </a:p>
          <a:p>
            <a:pPr marL="285750" indent="-285750">
              <a:spcBef>
                <a:spcPts val="600"/>
              </a:spcBef>
              <a:buClr>
                <a:schemeClr val="dk1"/>
              </a:buClr>
              <a:buSzPts val="1100"/>
              <a:buFont typeface="Arial" panose="020B0604020202020204" pitchFamily="34" charset="0"/>
              <a:buChar char="•"/>
            </a:pPr>
            <a:r>
              <a:rPr lang="en-US" sz="1600" dirty="0">
                <a:solidFill>
                  <a:srgbClr val="3D4965"/>
                </a:solidFill>
                <a:latin typeface="Comic Sans MS" panose="030F0702030302020204" pitchFamily="66" charset="0"/>
                <a:ea typeface="Dosis"/>
                <a:cs typeface="Dosis"/>
                <a:sym typeface="Dosis"/>
              </a:rPr>
              <a:t>Gene Therapy</a:t>
            </a:r>
          </a:p>
          <a:p>
            <a:pPr marL="285750" indent="-285750">
              <a:spcBef>
                <a:spcPts val="600"/>
              </a:spcBef>
              <a:buClr>
                <a:schemeClr val="dk1"/>
              </a:buClr>
              <a:buSzPts val="1100"/>
              <a:buFont typeface="Arial" panose="020B0604020202020204" pitchFamily="34" charset="0"/>
              <a:buChar char="•"/>
            </a:pPr>
            <a:r>
              <a:rPr lang="en-US" sz="1600" dirty="0">
                <a:solidFill>
                  <a:srgbClr val="3D4965"/>
                </a:solidFill>
                <a:latin typeface="Comic Sans MS" panose="030F0702030302020204" pitchFamily="66" charset="0"/>
                <a:ea typeface="Dosis"/>
                <a:cs typeface="Dosis"/>
                <a:sym typeface="Dosis"/>
              </a:rPr>
              <a:t>Gene Therapy Based on Cell Types</a:t>
            </a:r>
          </a:p>
          <a:p>
            <a:pPr marL="285750" indent="-285750">
              <a:spcBef>
                <a:spcPts val="600"/>
              </a:spcBef>
              <a:buClr>
                <a:schemeClr val="dk1"/>
              </a:buClr>
              <a:buSzPts val="1100"/>
              <a:buFont typeface="Arial" panose="020B0604020202020204" pitchFamily="34" charset="0"/>
              <a:buChar char="•"/>
            </a:pPr>
            <a:r>
              <a:rPr lang="en-US" sz="1600" dirty="0">
                <a:solidFill>
                  <a:srgbClr val="3D4965"/>
                </a:solidFill>
                <a:latin typeface="Comic Sans MS" panose="030F0702030302020204" pitchFamily="66" charset="0"/>
                <a:ea typeface="Dosis"/>
                <a:cs typeface="Dosis"/>
                <a:sym typeface="Dosis"/>
              </a:rPr>
              <a:t>Gene Therapy Techniques</a:t>
            </a:r>
          </a:p>
          <a:p>
            <a:pPr marL="285750" indent="-285750">
              <a:spcBef>
                <a:spcPts val="600"/>
              </a:spcBef>
              <a:buClr>
                <a:schemeClr val="dk1"/>
              </a:buClr>
              <a:buSzPts val="1100"/>
              <a:buFont typeface="Arial" panose="020B0604020202020204" pitchFamily="34" charset="0"/>
              <a:buChar char="•"/>
            </a:pPr>
            <a:r>
              <a:rPr lang="en-US" sz="1600" dirty="0">
                <a:solidFill>
                  <a:srgbClr val="3D4965"/>
                </a:solidFill>
                <a:latin typeface="Comic Sans MS" panose="030F0702030302020204" pitchFamily="66" charset="0"/>
                <a:ea typeface="Dosis"/>
                <a:cs typeface="Dosis"/>
                <a:sym typeface="Dosis"/>
              </a:rPr>
              <a:t>Gene Therapy Approaches</a:t>
            </a:r>
          </a:p>
          <a:p>
            <a:pPr marL="285750" indent="-285750">
              <a:spcBef>
                <a:spcPts val="600"/>
              </a:spcBef>
              <a:buClr>
                <a:schemeClr val="dk1"/>
              </a:buClr>
              <a:buSzPts val="1100"/>
              <a:buFont typeface="Arial" panose="020B0604020202020204" pitchFamily="34" charset="0"/>
              <a:buChar char="•"/>
            </a:pPr>
            <a:r>
              <a:rPr lang="en-US" sz="1600" dirty="0">
                <a:solidFill>
                  <a:srgbClr val="3D4965"/>
                </a:solidFill>
                <a:latin typeface="Comic Sans MS" panose="030F0702030302020204" pitchFamily="66" charset="0"/>
                <a:ea typeface="Dosis"/>
                <a:cs typeface="Dosis"/>
                <a:sym typeface="Dosis"/>
              </a:rPr>
              <a:t>Gene Delivery Systems</a:t>
            </a:r>
          </a:p>
          <a:p>
            <a:pPr marL="285750" indent="-285750">
              <a:spcBef>
                <a:spcPts val="600"/>
              </a:spcBef>
              <a:buClr>
                <a:schemeClr val="dk1"/>
              </a:buClr>
              <a:buSzPts val="1100"/>
              <a:buFont typeface="Arial" panose="020B0604020202020204" pitchFamily="34" charset="0"/>
              <a:buChar char="•"/>
            </a:pPr>
            <a:r>
              <a:rPr lang="en-US" sz="1600" dirty="0">
                <a:solidFill>
                  <a:srgbClr val="3D4965"/>
                </a:solidFill>
                <a:latin typeface="Comic Sans MS" panose="030F0702030302020204" pitchFamily="66" charset="0"/>
                <a:ea typeface="Dosis"/>
                <a:cs typeface="Dosis"/>
                <a:sym typeface="Dosis"/>
              </a:rPr>
              <a:t>Transgenic vs Knockout Animals</a:t>
            </a:r>
          </a:p>
          <a:p>
            <a:pPr marL="285750" indent="-285750">
              <a:spcBef>
                <a:spcPts val="600"/>
              </a:spcBef>
              <a:buClr>
                <a:schemeClr val="dk1"/>
              </a:buClr>
              <a:buSzPts val="1100"/>
              <a:buFont typeface="Arial" panose="020B0604020202020204" pitchFamily="34" charset="0"/>
              <a:buChar char="•"/>
            </a:pPr>
            <a:r>
              <a:rPr lang="en-US" sz="1600" dirty="0">
                <a:solidFill>
                  <a:srgbClr val="3D4965"/>
                </a:solidFill>
                <a:latin typeface="Comic Sans MS" panose="030F0702030302020204" pitchFamily="66" charset="0"/>
                <a:ea typeface="Dosis"/>
                <a:cs typeface="Dosis"/>
                <a:sym typeface="Dosis"/>
              </a:rPr>
              <a:t>Problems Associated with Gene Therapy</a:t>
            </a:r>
          </a:p>
        </p:txBody>
      </p:sp>
      <p:sp>
        <p:nvSpPr>
          <p:cNvPr id="534" name="Google Shape;534;p13"/>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0"/>
            <a:ext cx="8140894" cy="10824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Gene Delivery Systems </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4" y="967564"/>
            <a:ext cx="6887411" cy="4051003"/>
          </a:xfrm>
        </p:spPr>
        <p:txBody>
          <a:bodyPr/>
          <a:lstStyle/>
          <a:p>
            <a:pPr algn="just">
              <a:buSzPct val="100000"/>
              <a:buFont typeface="Arial" panose="020B0604020202020204" pitchFamily="34" charset="0"/>
              <a:buChar char="•"/>
            </a:pPr>
            <a:r>
              <a:rPr lang="en-US" sz="1600" b="1" dirty="0">
                <a:latin typeface="Comic Sans MS" panose="030F0702030302020204" pitchFamily="66" charset="0"/>
              </a:rPr>
              <a:t>Non viral-mediated gene delivery:</a:t>
            </a:r>
          </a:p>
          <a:p>
            <a:pPr algn="just">
              <a:buSzPct val="100000"/>
              <a:buFont typeface="Arial" panose="020B0604020202020204" pitchFamily="34" charset="0"/>
              <a:buChar char="•"/>
            </a:pPr>
            <a:r>
              <a:rPr lang="en-US" sz="1600" dirty="0">
                <a:latin typeface="Comic Sans MS" panose="030F0702030302020204" pitchFamily="66" charset="0"/>
              </a:rPr>
              <a:t>Non-viral vectors principally comprise cationic liposomes, which are effectively cationic lipid bilayers capable of enveloping (anionic) plasmid DNA.</a:t>
            </a:r>
          </a:p>
          <a:p>
            <a:pPr algn="just">
              <a:buSzPct val="100000"/>
              <a:buFont typeface="Arial" panose="020B0604020202020204" pitchFamily="34" charset="0"/>
              <a:buChar char="•"/>
            </a:pPr>
            <a:r>
              <a:rPr lang="en-US" sz="1600" dirty="0">
                <a:latin typeface="Comic Sans MS" panose="030F0702030302020204" pitchFamily="66" charset="0"/>
              </a:rPr>
              <a:t>Liposomes can incorporate into cell membranes, liberating their DNA content into the cytoplasm.  </a:t>
            </a:r>
          </a:p>
          <a:p>
            <a:pPr algn="just">
              <a:buSzPct val="100000"/>
              <a:buFont typeface="Arial" panose="020B0604020202020204" pitchFamily="34" charset="0"/>
              <a:buChar char="•"/>
            </a:pPr>
            <a:r>
              <a:rPr lang="en-US" sz="1600" dirty="0">
                <a:latin typeface="Comic Sans MS" panose="030F0702030302020204" pitchFamily="66" charset="0"/>
              </a:rPr>
              <a:t>Liposomes have found favor in many quarters because they are relatively easy to produce and administer.</a:t>
            </a:r>
          </a:p>
          <a:p>
            <a:pPr algn="just">
              <a:buSzPct val="100000"/>
              <a:buFont typeface="Arial" panose="020B0604020202020204" pitchFamily="34" charset="0"/>
              <a:buChar char="•"/>
            </a:pPr>
            <a:r>
              <a:rPr lang="en-US" sz="1600" dirty="0">
                <a:latin typeface="Comic Sans MS" panose="030F0702030302020204" pitchFamily="66" charset="0"/>
              </a:rPr>
              <a:t>Liposomes do not carry the theoretical risks of oncogenesis or superinfection that may accompany the use of some viruses.</a:t>
            </a:r>
          </a:p>
          <a:p>
            <a:pPr algn="just">
              <a:buSzPct val="100000"/>
              <a:buFont typeface="Arial" panose="020B0604020202020204" pitchFamily="34" charset="0"/>
              <a:buChar char="•"/>
            </a:pPr>
            <a:r>
              <a:rPr lang="en-US" sz="1600" dirty="0">
                <a:latin typeface="Comic Sans MS" panose="030F0702030302020204" pitchFamily="66" charset="0"/>
              </a:rPr>
              <a:t>Liposomes are biologically inert, and thus amenable to repeated administration without inducing inflammatory or immune responses, although this position has been challenged recently.</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20</a:t>
            </a:fld>
            <a:endParaRPr/>
          </a:p>
        </p:txBody>
      </p:sp>
    </p:spTree>
    <p:extLst>
      <p:ext uri="{BB962C8B-B14F-4D97-AF65-F5344CB8AC3E}">
        <p14:creationId xmlns:p14="http://schemas.microsoft.com/office/powerpoint/2010/main" val="2127863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0"/>
            <a:ext cx="8140894" cy="10824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Gene Delivery Systems </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4" y="967564"/>
            <a:ext cx="6887411" cy="4051003"/>
          </a:xfrm>
        </p:spPr>
        <p:txBody>
          <a:bodyPr/>
          <a:lstStyle/>
          <a:p>
            <a:pPr algn="just">
              <a:buSzPct val="100000"/>
              <a:buFont typeface="Arial" panose="020B0604020202020204" pitchFamily="34" charset="0"/>
              <a:buChar char="•"/>
            </a:pPr>
            <a:r>
              <a:rPr lang="en-US" sz="1600" b="1" dirty="0">
                <a:latin typeface="Comic Sans MS" panose="030F0702030302020204" pitchFamily="66" charset="0"/>
              </a:rPr>
              <a:t>Non viral-mediated gene delivery:</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21</a:t>
            </a:fld>
            <a:endParaRPr/>
          </a:p>
        </p:txBody>
      </p:sp>
      <p:pic>
        <p:nvPicPr>
          <p:cNvPr id="8196" name="Picture 4">
            <a:extLst>
              <a:ext uri="{FF2B5EF4-FFF2-40B4-BE49-F238E27FC236}">
                <a16:creationId xmlns:a16="http://schemas.microsoft.com/office/drawing/2014/main" id="{C9A04A66-C060-2F13-278E-222D597E5A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615" y="1394488"/>
            <a:ext cx="6175513" cy="3721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31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0"/>
            <a:ext cx="8140894" cy="10824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Gene Delivery Systems </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5" y="967564"/>
            <a:ext cx="6708506" cy="4051003"/>
          </a:xfrm>
        </p:spPr>
        <p:txBody>
          <a:bodyPr/>
          <a:lstStyle/>
          <a:p>
            <a:pPr algn="just">
              <a:buSzPct val="100000"/>
              <a:buFont typeface="Arial" panose="020B0604020202020204" pitchFamily="34" charset="0"/>
              <a:buChar char="•"/>
            </a:pPr>
            <a:r>
              <a:rPr lang="en-US" sz="1600" dirty="0">
                <a:latin typeface="Comic Sans MS" panose="030F0702030302020204" pitchFamily="66" charset="0"/>
              </a:rPr>
              <a:t>PEGylation method is important for protein drug delivery because:</a:t>
            </a:r>
          </a:p>
          <a:p>
            <a:pPr marL="469900" indent="-400050" algn="just">
              <a:buSzPct val="100000"/>
              <a:buFont typeface="+mj-lt"/>
              <a:buAutoNum type="romanLcPeriod"/>
            </a:pPr>
            <a:r>
              <a:rPr lang="en-US" sz="1600" dirty="0">
                <a:latin typeface="Comic Sans MS" panose="030F0702030302020204" pitchFamily="66" charset="0"/>
              </a:rPr>
              <a:t>Since PEG contains the –OH group, it has enhanced solubility, so increases distribution.</a:t>
            </a:r>
          </a:p>
          <a:p>
            <a:pPr marL="469900" indent="-400050" algn="just">
              <a:buSzPct val="100000"/>
              <a:buFont typeface="+mj-lt"/>
              <a:buAutoNum type="romanLcPeriod"/>
            </a:pPr>
            <a:r>
              <a:rPr lang="en-US" sz="1600" dirty="0">
                <a:latin typeface="Comic Sans MS" panose="030F0702030302020204" pitchFamily="66" charset="0"/>
              </a:rPr>
              <a:t>Although it is synthetic, it bypasses the immune response.</a:t>
            </a:r>
          </a:p>
          <a:p>
            <a:pPr marL="469900" indent="-400050" algn="just">
              <a:buSzPct val="100000"/>
              <a:buFont typeface="+mj-lt"/>
              <a:buAutoNum type="romanLcPeriod"/>
            </a:pPr>
            <a:r>
              <a:rPr lang="en-US" sz="1600" dirty="0">
                <a:latin typeface="Comic Sans MS" panose="030F0702030302020204" pitchFamily="66" charset="0"/>
              </a:rPr>
              <a:t>Normal cell cytoplasm pH and cancerous cell cytoplasm pH differs. PEGylated liposomes specifically target cancer cells (low in pH), and not regular cell cytoplasm.</a:t>
            </a:r>
          </a:p>
          <a:p>
            <a:pPr marL="469900" indent="-400050" algn="just">
              <a:buSzPct val="100000"/>
              <a:buFont typeface="+mj-lt"/>
              <a:buAutoNum type="romanLcPeriod"/>
            </a:pPr>
            <a:endParaRPr lang="en-US" sz="1600" dirty="0">
              <a:latin typeface="Comic Sans MS" panose="030F0702030302020204" pitchFamily="66" charset="0"/>
            </a:endParaRPr>
          </a:p>
          <a:p>
            <a:pPr algn="just">
              <a:buSzPct val="100000"/>
              <a:buFont typeface="Arial" panose="020B0604020202020204" pitchFamily="34" charset="0"/>
              <a:buChar char="•"/>
            </a:pPr>
            <a:r>
              <a:rPr lang="en-US" sz="1600" dirty="0">
                <a:latin typeface="Comic Sans MS" panose="030F0702030302020204" pitchFamily="66" charset="0"/>
              </a:rPr>
              <a:t>However, a major limitation of liposome vector includes vast majority of the nucleic acid carried into cells is directed into, and degraded by endosomes before reaching the nucleus.</a:t>
            </a:r>
          </a:p>
          <a:p>
            <a:pPr algn="just">
              <a:buSzPct val="100000"/>
              <a:buFont typeface="Arial" panose="020B0604020202020204" pitchFamily="34" charset="0"/>
              <a:buChar char="•"/>
            </a:pPr>
            <a:r>
              <a:rPr lang="en-US" sz="1600" dirty="0">
                <a:latin typeface="Comic Sans MS" panose="030F0702030302020204" pitchFamily="66" charset="0"/>
              </a:rPr>
              <a:t>The small proportion of DNA reaching the nucleus is usually only transiently and weakly expressed.</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22</a:t>
            </a:fld>
            <a:endParaRPr/>
          </a:p>
        </p:txBody>
      </p:sp>
    </p:spTree>
    <p:extLst>
      <p:ext uri="{BB962C8B-B14F-4D97-AF65-F5344CB8AC3E}">
        <p14:creationId xmlns:p14="http://schemas.microsoft.com/office/powerpoint/2010/main" val="2828155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0"/>
            <a:ext cx="8140894" cy="10824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Transgenic vs Knockout Animals</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5" y="967564"/>
            <a:ext cx="6708506" cy="4051003"/>
          </a:xfrm>
        </p:spPr>
        <p:txBody>
          <a:bodyPr/>
          <a:lstStyle/>
          <a:p>
            <a:pPr algn="just">
              <a:buSzPct val="100000"/>
              <a:buFont typeface="Arial" panose="020B0604020202020204" pitchFamily="34" charset="0"/>
              <a:buChar char="•"/>
            </a:pPr>
            <a:r>
              <a:rPr lang="en-US" sz="1600" dirty="0">
                <a:latin typeface="Comic Sans MS" panose="030F0702030302020204" pitchFamily="66" charset="0"/>
              </a:rPr>
              <a:t>A transgenic animal is one that carries a foreign gene that has been deliberately inserted into its genome. The foreign gene is constructed using recombinant DNA methodology. In addition to a structural gene, the DNA usually includes other sequences to enable it (</a:t>
            </a:r>
            <a:r>
              <a:rPr lang="en-US" sz="1600" dirty="0" err="1">
                <a:latin typeface="Comic Sans MS" panose="030F0702030302020204" pitchFamily="66" charset="0"/>
              </a:rPr>
              <a:t>i</a:t>
            </a:r>
            <a:r>
              <a:rPr lang="en-US" sz="1600" dirty="0">
                <a:latin typeface="Comic Sans MS" panose="030F0702030302020204" pitchFamily="66" charset="0"/>
              </a:rPr>
              <a:t>) to be incorporated into the DNA of the host and (ii) to be expressed correctly by the cells of the host.</a:t>
            </a:r>
          </a:p>
          <a:p>
            <a:pPr algn="just">
              <a:buSzPct val="100000"/>
              <a:buFont typeface="Arial" panose="020B0604020202020204" pitchFamily="34" charset="0"/>
              <a:buChar char="•"/>
            </a:pPr>
            <a:endParaRPr lang="en-US" sz="1600" dirty="0">
              <a:latin typeface="Comic Sans MS" panose="030F0702030302020204" pitchFamily="66" charset="0"/>
            </a:endParaRPr>
          </a:p>
          <a:p>
            <a:pPr algn="just">
              <a:buSzPct val="100000"/>
              <a:buFont typeface="Arial" panose="020B0604020202020204" pitchFamily="34" charset="0"/>
              <a:buChar char="•"/>
            </a:pPr>
            <a:r>
              <a:rPr lang="en-US" sz="1600" dirty="0">
                <a:latin typeface="Comic Sans MS" panose="030F0702030302020204" pitchFamily="66" charset="0"/>
              </a:rPr>
              <a:t>A knockout animal is a genetically engineered animal in which one or more genes have been turned off through a gene knockout. Knockout mice are important animal models for studying the role of genes which have been sequenced, but have unknown functions. By causing a specific gene to be inactive in the mouse, and observing any differences from normal behavior or condition, researchers can infer its probable function.</a:t>
            </a:r>
          </a:p>
          <a:p>
            <a:pPr algn="just">
              <a:buSzPct val="100000"/>
              <a:buFont typeface="Arial" panose="020B0604020202020204" pitchFamily="34" charset="0"/>
              <a:buChar char="•"/>
            </a:pPr>
            <a:endParaRPr lang="en-US" sz="1600" dirty="0">
              <a:latin typeface="Comic Sans MS" panose="030F0702030302020204" pitchFamily="66" charset="0"/>
            </a:endParaRP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23</a:t>
            </a:fld>
            <a:endParaRPr/>
          </a:p>
        </p:txBody>
      </p:sp>
    </p:spTree>
    <p:extLst>
      <p:ext uri="{BB962C8B-B14F-4D97-AF65-F5344CB8AC3E}">
        <p14:creationId xmlns:p14="http://schemas.microsoft.com/office/powerpoint/2010/main" val="3842274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0"/>
            <a:ext cx="8140894" cy="10824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Transgenic vs Knockout Animals</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5" y="967564"/>
            <a:ext cx="6708506" cy="4051003"/>
          </a:xfrm>
        </p:spPr>
        <p:txBody>
          <a:bodyPr/>
          <a:lstStyle/>
          <a:p>
            <a:pPr marL="69850" indent="0" algn="just">
              <a:buSzPct val="100000"/>
              <a:buNone/>
            </a:pPr>
            <a:r>
              <a:rPr lang="en-US" sz="1600" dirty="0">
                <a:latin typeface="Comic Sans MS" panose="030F0702030302020204" pitchFamily="66" charset="0"/>
              </a:rPr>
              <a:t>Use of Transgenic animals:</a:t>
            </a:r>
          </a:p>
          <a:p>
            <a:pPr algn="just">
              <a:buSzPct val="100000"/>
              <a:buFont typeface="Arial" panose="020B0604020202020204" pitchFamily="34" charset="0"/>
              <a:buChar char="•"/>
            </a:pPr>
            <a:r>
              <a:rPr lang="en-US" sz="1600" dirty="0">
                <a:latin typeface="Comic Sans MS" panose="030F0702030302020204" pitchFamily="66" charset="0"/>
              </a:rPr>
              <a:t>Transgenic animals are used as experimental models to perform phenotypic tests with genes whose function is unknown or to generate animals that are susceptible to certain compounds or stresses for testing in biomedical research. </a:t>
            </a:r>
          </a:p>
          <a:p>
            <a:pPr algn="just">
              <a:buSzPct val="100000"/>
              <a:buFont typeface="Arial" panose="020B0604020202020204" pitchFamily="34" charset="0"/>
              <a:buChar char="•"/>
            </a:pPr>
            <a:r>
              <a:rPr lang="en-US" sz="1600" dirty="0">
                <a:latin typeface="Comic Sans MS" panose="030F0702030302020204" pitchFamily="66" charset="0"/>
              </a:rPr>
              <a:t>Transgenic mice are often used to study cellular and tissue-specific responses to disease.</a:t>
            </a:r>
          </a:p>
          <a:p>
            <a:pPr algn="just">
              <a:buSzPct val="100000"/>
              <a:buFont typeface="Arial" panose="020B0604020202020204" pitchFamily="34" charset="0"/>
              <a:buChar char="•"/>
            </a:pPr>
            <a:r>
              <a:rPr lang="en-US" sz="1600" dirty="0">
                <a:latin typeface="Comic Sans MS" panose="030F0702030302020204" pitchFamily="66" charset="0"/>
              </a:rPr>
              <a:t>Other applications include the production of human hormones, such as insulin.</a:t>
            </a:r>
          </a:p>
          <a:p>
            <a:pPr algn="just">
              <a:buSzPct val="100000"/>
              <a:buFont typeface="Arial" panose="020B0604020202020204" pitchFamily="34" charset="0"/>
              <a:buChar char="•"/>
            </a:pPr>
            <a:r>
              <a:rPr lang="en-US" sz="1600" dirty="0">
                <a:latin typeface="Comic Sans MS" panose="030F0702030302020204" pitchFamily="66" charset="0"/>
              </a:rPr>
              <a:t>Transgenic sheep and goats have been produced that express foreign proteins in their milk. </a:t>
            </a:r>
          </a:p>
          <a:p>
            <a:pPr algn="just">
              <a:buSzPct val="100000"/>
              <a:buFont typeface="Arial" panose="020B0604020202020204" pitchFamily="34" charset="0"/>
              <a:buChar char="•"/>
            </a:pPr>
            <a:r>
              <a:rPr lang="en-US" sz="1600" dirty="0">
                <a:latin typeface="Comic Sans MS" panose="030F0702030302020204" pitchFamily="66" charset="0"/>
              </a:rPr>
              <a:t>Transgenic chickens are now able to synthesize human proteins in the "white" of the eggs. </a:t>
            </a:r>
          </a:p>
          <a:p>
            <a:pPr algn="just">
              <a:buSzPct val="100000"/>
              <a:buFont typeface="Arial" panose="020B0604020202020204" pitchFamily="34" charset="0"/>
              <a:buChar char="•"/>
            </a:pPr>
            <a:endParaRPr lang="en-US" sz="1600" dirty="0">
              <a:latin typeface="Comic Sans MS" panose="030F0702030302020204" pitchFamily="66" charset="0"/>
            </a:endParaRPr>
          </a:p>
          <a:p>
            <a:pPr algn="just">
              <a:buSzPct val="100000"/>
              <a:buFont typeface="Arial" panose="020B0604020202020204" pitchFamily="34" charset="0"/>
              <a:buChar char="•"/>
            </a:pPr>
            <a:endParaRPr lang="en-US" sz="1600" dirty="0">
              <a:latin typeface="Comic Sans MS" panose="030F0702030302020204" pitchFamily="66" charset="0"/>
            </a:endParaRP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24</a:t>
            </a:fld>
            <a:endParaRPr/>
          </a:p>
        </p:txBody>
      </p:sp>
    </p:spTree>
    <p:extLst>
      <p:ext uri="{BB962C8B-B14F-4D97-AF65-F5344CB8AC3E}">
        <p14:creationId xmlns:p14="http://schemas.microsoft.com/office/powerpoint/2010/main" val="3981254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0"/>
            <a:ext cx="8140894" cy="10824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Transgenic vs Knockout Animals</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5" y="967564"/>
            <a:ext cx="6708506" cy="4051003"/>
          </a:xfrm>
        </p:spPr>
        <p:txBody>
          <a:bodyPr/>
          <a:lstStyle/>
          <a:p>
            <a:pPr marL="69850" indent="0" algn="just">
              <a:buSzPct val="100000"/>
              <a:buNone/>
            </a:pPr>
            <a:r>
              <a:rPr lang="en-US" sz="1600" dirty="0">
                <a:latin typeface="Comic Sans MS" panose="030F0702030302020204" pitchFamily="66" charset="0"/>
              </a:rPr>
              <a:t>Use of Knockout animals:</a:t>
            </a:r>
          </a:p>
          <a:p>
            <a:pPr algn="just">
              <a:buSzPct val="100000"/>
              <a:buFont typeface="Arial" panose="020B0604020202020204" pitchFamily="34" charset="0"/>
              <a:buChar char="•"/>
            </a:pPr>
            <a:r>
              <a:rPr lang="en-US" sz="1600" dirty="0">
                <a:latin typeface="Comic Sans MS" panose="030F0702030302020204" pitchFamily="66" charset="0"/>
              </a:rPr>
              <a:t>Knocking out the activity of a gene provides information about what that gene normally does. Humans share many genes with mice. Consequently, observing the characteristics of knockout mice gives researchers information that can be used to better understand how a similar gene may cause or contribute to disease in humans.</a:t>
            </a:r>
          </a:p>
          <a:p>
            <a:pPr algn="just">
              <a:buSzPct val="100000"/>
              <a:buFont typeface="Arial" panose="020B0604020202020204" pitchFamily="34" charset="0"/>
              <a:buChar char="•"/>
            </a:pPr>
            <a:r>
              <a:rPr lang="en-US" sz="1600" dirty="0">
                <a:latin typeface="Comic Sans MS" panose="030F0702030302020204" pitchFamily="66" charset="0"/>
              </a:rPr>
              <a:t>Examples of research in which knockout mice have been useful include studying and modeling different kinds of cancer, obesity, heart disease, diabetes, arthritis, substance abuse, anxiety, aging and Parkinson's disease.</a:t>
            </a:r>
          </a:p>
          <a:p>
            <a:pPr algn="just">
              <a:buSzPct val="100000"/>
              <a:buFont typeface="Arial" panose="020B0604020202020204" pitchFamily="34" charset="0"/>
              <a:buChar char="•"/>
            </a:pPr>
            <a:r>
              <a:rPr lang="en-US" sz="1600" dirty="0">
                <a:latin typeface="Comic Sans MS" panose="030F0702030302020204" pitchFamily="66" charset="0"/>
              </a:rPr>
              <a:t>Knockout mice also offer a biological and scientific context in which drugs and other therapies can be developed and tested.</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25</a:t>
            </a:fld>
            <a:endParaRPr/>
          </a:p>
        </p:txBody>
      </p:sp>
    </p:spTree>
    <p:extLst>
      <p:ext uri="{BB962C8B-B14F-4D97-AF65-F5344CB8AC3E}">
        <p14:creationId xmlns:p14="http://schemas.microsoft.com/office/powerpoint/2010/main" val="1763896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0"/>
            <a:ext cx="8140894" cy="10824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Problems Associated with Gene Therapy</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4" y="967564"/>
            <a:ext cx="6559419" cy="4051003"/>
          </a:xfrm>
        </p:spPr>
        <p:txBody>
          <a:bodyPr/>
          <a:lstStyle/>
          <a:p>
            <a:pPr marL="469900" indent="-400050" algn="just">
              <a:buSzPct val="100000"/>
              <a:buFont typeface="+mj-lt"/>
              <a:buAutoNum type="romanLcPeriod"/>
            </a:pPr>
            <a:r>
              <a:rPr lang="en-US" sz="1600" dirty="0">
                <a:latin typeface="Comic Sans MS" panose="030F0702030302020204" pitchFamily="66" charset="0"/>
              </a:rPr>
              <a:t>Short-lived nature and impact on multigenetic disorders:</a:t>
            </a:r>
          </a:p>
          <a:p>
            <a:pPr marL="469900" indent="-400050" algn="just">
              <a:buSzPct val="100000"/>
              <a:buFont typeface="+mj-lt"/>
              <a:buAutoNum type="romanLcPeriod"/>
            </a:pPr>
            <a:endParaRPr lang="en-US" sz="1600" dirty="0">
              <a:latin typeface="Comic Sans MS" panose="030F0702030302020204" pitchFamily="66" charset="0"/>
            </a:endParaRPr>
          </a:p>
          <a:p>
            <a:pPr algn="just">
              <a:buSzPct val="100000"/>
              <a:buFont typeface="Arial" panose="020B0604020202020204" pitchFamily="34" charset="0"/>
              <a:buChar char="•"/>
            </a:pPr>
            <a:r>
              <a:rPr lang="en-US" sz="1600" dirty="0">
                <a:latin typeface="Comic Sans MS" panose="030F0702030302020204" pitchFamily="66" charset="0"/>
              </a:rPr>
              <a:t>Gene therapies are short-lived in nature.</a:t>
            </a:r>
          </a:p>
          <a:p>
            <a:pPr algn="just">
              <a:buSzPct val="100000"/>
              <a:buFont typeface="Arial" panose="020B0604020202020204" pitchFamily="34" charset="0"/>
              <a:buChar char="•"/>
            </a:pPr>
            <a:r>
              <a:rPr lang="en-US" sz="1600" dirty="0">
                <a:latin typeface="Comic Sans MS" panose="030F0702030302020204" pitchFamily="66" charset="0"/>
              </a:rPr>
              <a:t>So, it is sometimes necessary to have multiple rounds of therapy.</a:t>
            </a:r>
          </a:p>
          <a:p>
            <a:pPr algn="just">
              <a:buSzPct val="100000"/>
              <a:buFont typeface="Arial" panose="020B0604020202020204" pitchFamily="34" charset="0"/>
              <a:buChar char="•"/>
            </a:pPr>
            <a:r>
              <a:rPr lang="en-US" sz="1600" dirty="0">
                <a:latin typeface="Comic Sans MS" panose="030F0702030302020204" pitchFamily="66" charset="0"/>
              </a:rPr>
              <a:t>Heart disease, high blood pressure, Alzheimer’s, arthritis and diabetes are hard to treat because you need to introduce more than one gene.</a:t>
            </a:r>
          </a:p>
          <a:p>
            <a:pPr algn="just">
              <a:buSzPct val="100000"/>
              <a:buFont typeface="Arial" panose="020B0604020202020204" pitchFamily="34" charset="0"/>
              <a:buChar char="•"/>
            </a:pPr>
            <a:r>
              <a:rPr lang="en-US" sz="1600" dirty="0">
                <a:latin typeface="Comic Sans MS" panose="030F0702030302020204" pitchFamily="66" charset="0"/>
              </a:rPr>
              <a:t>This may induce a tumor if integrated in a tumor suppressor gene because of insertional mutagenesis.</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26</a:t>
            </a:fld>
            <a:endParaRPr/>
          </a:p>
        </p:txBody>
      </p:sp>
    </p:spTree>
    <p:extLst>
      <p:ext uri="{BB962C8B-B14F-4D97-AF65-F5344CB8AC3E}">
        <p14:creationId xmlns:p14="http://schemas.microsoft.com/office/powerpoint/2010/main" val="1715639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0"/>
            <a:ext cx="8140894" cy="10824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Problems Associated with Gene Therapy</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4" y="967564"/>
            <a:ext cx="6864990" cy="4051003"/>
          </a:xfrm>
        </p:spPr>
        <p:txBody>
          <a:bodyPr/>
          <a:lstStyle/>
          <a:p>
            <a:pPr marL="469900" indent="-400050" algn="just">
              <a:buSzPct val="100000"/>
              <a:buFont typeface="+mj-lt"/>
              <a:buAutoNum type="romanLcPeriod" startAt="2"/>
            </a:pPr>
            <a:r>
              <a:rPr lang="en-US" sz="1600" dirty="0">
                <a:latin typeface="Comic Sans MS" panose="030F0702030302020204" pitchFamily="66" charset="0"/>
              </a:rPr>
              <a:t>Effects on the immune response:</a:t>
            </a:r>
          </a:p>
          <a:p>
            <a:pPr marL="469900" indent="-400050" algn="just">
              <a:buSzPct val="100000"/>
              <a:buFont typeface="+mj-lt"/>
              <a:buAutoNum type="romanLcPeriod" startAt="2"/>
            </a:pPr>
            <a:endParaRPr lang="en-US" sz="1600" dirty="0">
              <a:latin typeface="Comic Sans MS" panose="030F0702030302020204" pitchFamily="66" charset="0"/>
            </a:endParaRPr>
          </a:p>
          <a:p>
            <a:pPr algn="just">
              <a:buSzPct val="100000"/>
              <a:buFont typeface="Arial" panose="020B0604020202020204" pitchFamily="34" charset="0"/>
              <a:buChar char="•"/>
            </a:pPr>
            <a:r>
              <a:rPr lang="en-US" sz="1600" dirty="0">
                <a:latin typeface="Comic Sans MS" panose="030F0702030302020204" pitchFamily="66" charset="0"/>
              </a:rPr>
              <a:t>The role of the immune system is to fight off intruders.</a:t>
            </a:r>
          </a:p>
          <a:p>
            <a:pPr algn="just">
              <a:buSzPct val="100000"/>
              <a:buFont typeface="Arial" panose="020B0604020202020204" pitchFamily="34" charset="0"/>
              <a:buChar char="•"/>
            </a:pPr>
            <a:r>
              <a:rPr lang="en-US" sz="1600" dirty="0">
                <a:latin typeface="Comic Sans MS" panose="030F0702030302020204" pitchFamily="66" charset="0"/>
              </a:rPr>
              <a:t>Sometimes new genes introduced by gene therapy are considered potentially-harmful intruders.</a:t>
            </a:r>
          </a:p>
          <a:p>
            <a:pPr algn="just">
              <a:buSzPct val="100000"/>
              <a:buFont typeface="Arial" panose="020B0604020202020204" pitchFamily="34" charset="0"/>
              <a:buChar char="•"/>
            </a:pPr>
            <a:r>
              <a:rPr lang="en-US" sz="1600" dirty="0">
                <a:latin typeface="Comic Sans MS" panose="030F0702030302020204" pitchFamily="66" charset="0"/>
              </a:rPr>
              <a:t>This can spark an immune response in the patient, that could be harmful to them.</a:t>
            </a:r>
          </a:p>
          <a:p>
            <a:pPr algn="just">
              <a:buSzPct val="100000"/>
              <a:buFont typeface="Arial" panose="020B0604020202020204" pitchFamily="34" charset="0"/>
              <a:buChar char="•"/>
            </a:pPr>
            <a:r>
              <a:rPr lang="en-US" sz="1600" dirty="0">
                <a:latin typeface="Comic Sans MS" panose="030F0702030302020204" pitchFamily="66" charset="0"/>
              </a:rPr>
              <a:t>Scientists therefore have the challenge of finding a way to deliver genes without the immune system ‘noticing’.</a:t>
            </a:r>
          </a:p>
          <a:p>
            <a:pPr algn="just">
              <a:buSzPct val="100000"/>
              <a:buFont typeface="Arial" panose="020B0604020202020204" pitchFamily="34" charset="0"/>
              <a:buChar char="•"/>
            </a:pPr>
            <a:r>
              <a:rPr lang="en-US" sz="1600" dirty="0">
                <a:latin typeface="Comic Sans MS" panose="030F0702030302020204" pitchFamily="66" charset="0"/>
              </a:rPr>
              <a:t>This is usually by using vectors that are less likely to trigger an immune response.</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27</a:t>
            </a:fld>
            <a:endParaRPr/>
          </a:p>
        </p:txBody>
      </p:sp>
    </p:spTree>
    <p:extLst>
      <p:ext uri="{BB962C8B-B14F-4D97-AF65-F5344CB8AC3E}">
        <p14:creationId xmlns:p14="http://schemas.microsoft.com/office/powerpoint/2010/main" val="2634905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0"/>
            <a:ext cx="8140894" cy="10824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Problems Associated with Gene Therapy</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4" y="967564"/>
            <a:ext cx="6864990" cy="4051003"/>
          </a:xfrm>
        </p:spPr>
        <p:txBody>
          <a:bodyPr/>
          <a:lstStyle/>
          <a:p>
            <a:pPr marL="469900" indent="-400050" algn="just">
              <a:buSzPct val="100000"/>
              <a:buFont typeface="+mj-lt"/>
              <a:buAutoNum type="romanLcPeriod" startAt="3"/>
            </a:pPr>
            <a:r>
              <a:rPr lang="en-US" sz="1600" dirty="0">
                <a:latin typeface="Comic Sans MS" panose="030F0702030302020204" pitchFamily="66" charset="0"/>
              </a:rPr>
              <a:t>Selective function of the new gene without disruption of the function of other genes:</a:t>
            </a:r>
          </a:p>
          <a:p>
            <a:pPr marL="469900" indent="-400050" algn="just">
              <a:buSzPct val="100000"/>
              <a:buFont typeface="+mj-lt"/>
              <a:buAutoNum type="romanLcPeriod" startAt="3"/>
            </a:pPr>
            <a:endParaRPr lang="en-US" sz="1600" dirty="0">
              <a:latin typeface="Comic Sans MS" panose="030F0702030302020204" pitchFamily="66" charset="0"/>
            </a:endParaRPr>
          </a:p>
          <a:p>
            <a:pPr algn="just">
              <a:buSzPct val="100000"/>
              <a:buFont typeface="Arial" panose="020B0604020202020204" pitchFamily="34" charset="0"/>
              <a:buChar char="•"/>
            </a:pPr>
            <a:r>
              <a:rPr lang="en-US" sz="1600" dirty="0">
                <a:latin typeface="Comic Sans MS" panose="030F0702030302020204" pitchFamily="66" charset="0"/>
              </a:rPr>
              <a:t>Ideally, a new gene introduced by gene therapy will integrate itself into the genome of the patient and continue working for the rest of their lives.</a:t>
            </a:r>
          </a:p>
          <a:p>
            <a:pPr algn="just">
              <a:buSzPct val="100000"/>
              <a:buFont typeface="Arial" panose="020B0604020202020204" pitchFamily="34" charset="0"/>
              <a:buChar char="•"/>
            </a:pPr>
            <a:r>
              <a:rPr lang="en-US" sz="1600" dirty="0">
                <a:latin typeface="Comic Sans MS" panose="030F0702030302020204" pitchFamily="66" charset="0"/>
              </a:rPr>
              <a:t>There is a risk that the new gene will insert itself into the path of another gene, disrupting its activity.</a:t>
            </a:r>
          </a:p>
          <a:p>
            <a:pPr algn="just">
              <a:buSzPct val="100000"/>
              <a:buFont typeface="Arial" panose="020B0604020202020204" pitchFamily="34" charset="0"/>
              <a:buChar char="•"/>
            </a:pPr>
            <a:r>
              <a:rPr lang="en-US" sz="1600" dirty="0">
                <a:latin typeface="Comic Sans MS" panose="030F0702030302020204" pitchFamily="66" charset="0"/>
              </a:rPr>
              <a:t>This could have damaging effects, for example, if it interferes with an important gene involved in regulating cell division, it could result in cancer.</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28</a:t>
            </a:fld>
            <a:endParaRPr/>
          </a:p>
        </p:txBody>
      </p:sp>
    </p:spTree>
    <p:extLst>
      <p:ext uri="{BB962C8B-B14F-4D97-AF65-F5344CB8AC3E}">
        <p14:creationId xmlns:p14="http://schemas.microsoft.com/office/powerpoint/2010/main" val="2975014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0"/>
            <a:ext cx="8140894" cy="10824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Problems Associated with Gene Therapy</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4" y="967564"/>
            <a:ext cx="6864990" cy="4051003"/>
          </a:xfrm>
        </p:spPr>
        <p:txBody>
          <a:bodyPr/>
          <a:lstStyle/>
          <a:p>
            <a:pPr marL="469900" indent="-400050" algn="just">
              <a:buSzPct val="100000"/>
              <a:buFont typeface="+mj-lt"/>
              <a:buAutoNum type="romanLcPeriod" startAt="4"/>
            </a:pPr>
            <a:r>
              <a:rPr lang="en-US" sz="1600" dirty="0">
                <a:latin typeface="Comic Sans MS" panose="030F0702030302020204" pitchFamily="66" charset="0"/>
              </a:rPr>
              <a:t>Delivering the gene to the right place and switching it on:</a:t>
            </a:r>
          </a:p>
          <a:p>
            <a:pPr marL="69850" indent="0" algn="just">
              <a:buSzPct val="100000"/>
              <a:buNone/>
            </a:pPr>
            <a:endParaRPr lang="en-US" sz="1600" dirty="0">
              <a:latin typeface="Comic Sans MS" panose="030F0702030302020204" pitchFamily="66" charset="0"/>
            </a:endParaRPr>
          </a:p>
          <a:p>
            <a:pPr algn="just">
              <a:buSzPct val="100000"/>
              <a:buFont typeface="Arial" panose="020B0604020202020204" pitchFamily="34" charset="0"/>
              <a:buChar char="•"/>
            </a:pPr>
            <a:r>
              <a:rPr lang="en-US" sz="1600" dirty="0">
                <a:latin typeface="Comic Sans MS" panose="030F0702030302020204" pitchFamily="66" charset="0"/>
              </a:rPr>
              <a:t>It is crucial that the new gene reaches the right cell.</a:t>
            </a:r>
          </a:p>
          <a:p>
            <a:pPr algn="just">
              <a:buSzPct val="100000"/>
              <a:buFont typeface="Arial" panose="020B0604020202020204" pitchFamily="34" charset="0"/>
              <a:buChar char="•"/>
            </a:pPr>
            <a:r>
              <a:rPr lang="en-US" sz="1600" dirty="0">
                <a:latin typeface="Comic Sans MS" panose="030F0702030302020204" pitchFamily="66" charset="0"/>
              </a:rPr>
              <a:t>Delivering a gene into the wrong cell would be inefficient and could also cause health problems for the patient.</a:t>
            </a:r>
          </a:p>
          <a:p>
            <a:pPr algn="just">
              <a:buSzPct val="100000"/>
              <a:buFont typeface="Arial" panose="020B0604020202020204" pitchFamily="34" charset="0"/>
              <a:buChar char="•"/>
            </a:pPr>
            <a:r>
              <a:rPr lang="en-US" sz="1600" dirty="0">
                <a:latin typeface="Comic Sans MS" panose="030F0702030302020204" pitchFamily="66" charset="0"/>
              </a:rPr>
              <a:t>Even once the right cell has been targeted the gene has to be turned on.</a:t>
            </a:r>
          </a:p>
          <a:p>
            <a:pPr algn="just">
              <a:buSzPct val="100000"/>
              <a:buFont typeface="Arial" panose="020B0604020202020204" pitchFamily="34" charset="0"/>
              <a:buChar char="•"/>
            </a:pPr>
            <a:r>
              <a:rPr lang="en-US" sz="1600" dirty="0">
                <a:latin typeface="Comic Sans MS" panose="030F0702030302020204" pitchFamily="66" charset="0"/>
              </a:rPr>
              <a:t>Cells sometimes obstruct this process by shutting down genes that are showing unusual activity.</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29</a:t>
            </a:fld>
            <a:endParaRPr/>
          </a:p>
        </p:txBody>
      </p:sp>
    </p:spTree>
    <p:extLst>
      <p:ext uri="{BB962C8B-B14F-4D97-AF65-F5344CB8AC3E}">
        <p14:creationId xmlns:p14="http://schemas.microsoft.com/office/powerpoint/2010/main" val="3497401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225025"/>
            <a:ext cx="696068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Gene Therapy</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3</a:t>
            </a:fld>
            <a:endParaRPr/>
          </a:p>
        </p:txBody>
      </p:sp>
      <p:grpSp>
        <p:nvGrpSpPr>
          <p:cNvPr id="4" name="Group 3">
            <a:extLst>
              <a:ext uri="{FF2B5EF4-FFF2-40B4-BE49-F238E27FC236}">
                <a16:creationId xmlns:a16="http://schemas.microsoft.com/office/drawing/2014/main" id="{CCA5AC72-CBA3-9E8E-10A3-D557EB15282C}"/>
              </a:ext>
            </a:extLst>
          </p:cNvPr>
          <p:cNvGrpSpPr/>
          <p:nvPr/>
        </p:nvGrpSpPr>
        <p:grpSpPr>
          <a:xfrm>
            <a:off x="863646" y="1058469"/>
            <a:ext cx="6777159" cy="4057868"/>
            <a:chOff x="863646" y="1058469"/>
            <a:chExt cx="6777159" cy="4057868"/>
          </a:xfrm>
        </p:grpSpPr>
        <p:pic>
          <p:nvPicPr>
            <p:cNvPr id="1026" name="Picture 2" descr="No description available.">
              <a:extLst>
                <a:ext uri="{FF2B5EF4-FFF2-40B4-BE49-F238E27FC236}">
                  <a16:creationId xmlns:a16="http://schemas.microsoft.com/office/drawing/2014/main" id="{4EC9CB32-4848-9674-E24B-1C83040C6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46" y="1058469"/>
              <a:ext cx="3772314" cy="405786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No description available.">
              <a:extLst>
                <a:ext uri="{FF2B5EF4-FFF2-40B4-BE49-F238E27FC236}">
                  <a16:creationId xmlns:a16="http://schemas.microsoft.com/office/drawing/2014/main" id="{C700C1B6-E23F-D386-9D78-6DB66CD710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7942" r="64978"/>
            <a:stretch/>
          </p:blipFill>
          <p:spPr bwMode="auto">
            <a:xfrm>
              <a:off x="4644125" y="2017643"/>
              <a:ext cx="2996680" cy="30986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No description available.">
              <a:extLst>
                <a:ext uri="{FF2B5EF4-FFF2-40B4-BE49-F238E27FC236}">
                  <a16:creationId xmlns:a16="http://schemas.microsoft.com/office/drawing/2014/main" id="{E435FAC0-8BEC-0B62-1902-967DF5E205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827" r="36826" b="92388"/>
            <a:stretch/>
          </p:blipFill>
          <p:spPr bwMode="auto">
            <a:xfrm>
              <a:off x="4692047" y="1082425"/>
              <a:ext cx="2900837" cy="93521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83347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0"/>
            <a:ext cx="8140894" cy="10824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Problems Associated with Gene Therapy</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4" y="967564"/>
            <a:ext cx="6864990" cy="4051003"/>
          </a:xfrm>
        </p:spPr>
        <p:txBody>
          <a:bodyPr/>
          <a:lstStyle/>
          <a:p>
            <a:pPr marL="469900" indent="-400050" algn="just">
              <a:buSzPct val="100000"/>
              <a:buFont typeface="+mj-lt"/>
              <a:buAutoNum type="romanLcPeriod" startAt="5"/>
            </a:pPr>
            <a:r>
              <a:rPr lang="en-US" sz="1600" dirty="0">
                <a:latin typeface="Comic Sans MS" panose="030F0702030302020204" pitchFamily="66" charset="0"/>
              </a:rPr>
              <a:t>The cost of gene therapy:</a:t>
            </a:r>
          </a:p>
          <a:p>
            <a:pPr marL="469900" indent="-400050" algn="just">
              <a:buSzPct val="100000"/>
              <a:buFont typeface="+mj-lt"/>
              <a:buAutoNum type="romanLcPeriod" startAt="5"/>
            </a:pPr>
            <a:endParaRPr lang="en-US" sz="1600" dirty="0">
              <a:latin typeface="Comic Sans MS" panose="030F0702030302020204" pitchFamily="66" charset="0"/>
            </a:endParaRPr>
          </a:p>
          <a:p>
            <a:pPr algn="just">
              <a:buSzPct val="100000"/>
              <a:buFont typeface="Arial" panose="020B0604020202020204" pitchFamily="34" charset="0"/>
              <a:buChar char="•"/>
            </a:pPr>
            <a:r>
              <a:rPr lang="en-US" sz="1600" dirty="0">
                <a:latin typeface="Comic Sans MS" panose="030F0702030302020204" pitchFamily="66" charset="0"/>
              </a:rPr>
              <a:t>Many genetic disorders that can be targeted with gene therapy are extremely rare.</a:t>
            </a:r>
          </a:p>
          <a:p>
            <a:pPr algn="just">
              <a:buSzPct val="100000"/>
              <a:buFont typeface="Arial" panose="020B0604020202020204" pitchFamily="34" charset="0"/>
              <a:buChar char="•"/>
            </a:pPr>
            <a:r>
              <a:rPr lang="en-US" sz="1600" dirty="0">
                <a:latin typeface="Comic Sans MS" panose="030F0702030302020204" pitchFamily="66" charset="0"/>
              </a:rPr>
              <a:t>Gene therapy therefore often requires an individual, case-by-case approach.</a:t>
            </a:r>
          </a:p>
          <a:p>
            <a:pPr algn="just">
              <a:buSzPct val="100000"/>
              <a:buFont typeface="Arial" panose="020B0604020202020204" pitchFamily="34" charset="0"/>
              <a:buChar char="•"/>
            </a:pPr>
            <a:r>
              <a:rPr lang="en-US" sz="1600" dirty="0">
                <a:latin typeface="Comic Sans MS" panose="030F0702030302020204" pitchFamily="66" charset="0"/>
              </a:rPr>
              <a:t>This may be effective, but may also be very expensive.</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30</a:t>
            </a:fld>
            <a:endParaRPr/>
          </a:p>
        </p:txBody>
      </p:sp>
    </p:spTree>
    <p:extLst>
      <p:ext uri="{BB962C8B-B14F-4D97-AF65-F5344CB8AC3E}">
        <p14:creationId xmlns:p14="http://schemas.microsoft.com/office/powerpoint/2010/main" val="2180881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15"/>
          <p:cNvSpPr txBox="1">
            <a:spLocks noGrp="1"/>
          </p:cNvSpPr>
          <p:nvPr>
            <p:ph type="ctrTitle"/>
          </p:nvPr>
        </p:nvSpPr>
        <p:spPr>
          <a:xfrm>
            <a:off x="3210935" y="1661762"/>
            <a:ext cx="5301600" cy="1159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3600" b="1" dirty="0">
                <a:latin typeface="Comic Sans MS" panose="030F0702030302020204" pitchFamily="66" charset="0"/>
              </a:rPr>
              <a:t>The End</a:t>
            </a:r>
            <a:endParaRPr sz="3600" b="1" dirty="0">
              <a:latin typeface="Comic Sans MS" panose="030F0702030302020204"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225025"/>
            <a:ext cx="696068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Gene Therapy</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4" y="967564"/>
            <a:ext cx="6354627" cy="3755173"/>
          </a:xfrm>
        </p:spPr>
        <p:txBody>
          <a:bodyPr/>
          <a:lstStyle/>
          <a:p>
            <a:pPr>
              <a:buSzPct val="100000"/>
              <a:buFont typeface="Arial" panose="020B0604020202020204" pitchFamily="34" charset="0"/>
              <a:buChar char="•"/>
            </a:pPr>
            <a:r>
              <a:rPr lang="en-US" sz="1600" dirty="0">
                <a:latin typeface="Comic Sans MS" panose="030F0702030302020204" pitchFamily="66" charset="0"/>
              </a:rPr>
              <a:t>Gene therapy is a medical field which focuses on the genetic modification of cells to produce a therapeutic effect or the treatment of disease by repairing or reconstructing defective genetic material.</a:t>
            </a:r>
          </a:p>
          <a:p>
            <a:pPr>
              <a:buSzPct val="100000"/>
              <a:buFont typeface="Arial" panose="020B0604020202020204" pitchFamily="34" charset="0"/>
              <a:buChar char="•"/>
            </a:pPr>
            <a:endParaRPr lang="en-US" sz="1600" dirty="0">
              <a:latin typeface="Comic Sans MS" panose="030F0702030302020204" pitchFamily="66" charset="0"/>
            </a:endParaRPr>
          </a:p>
          <a:p>
            <a:pPr>
              <a:buSzPct val="100000"/>
              <a:buFont typeface="Arial" panose="020B0604020202020204" pitchFamily="34" charset="0"/>
              <a:buChar char="•"/>
            </a:pPr>
            <a:r>
              <a:rPr lang="en-US" sz="1600" dirty="0">
                <a:latin typeface="Comic Sans MS" panose="030F0702030302020204" pitchFamily="66" charset="0"/>
              </a:rPr>
              <a:t>Gene therapy is when DNA is introduced into a patient to treat a genetic disease.</a:t>
            </a:r>
          </a:p>
          <a:p>
            <a:pPr>
              <a:buSzPct val="100000"/>
              <a:buFont typeface="Arial" panose="020B0604020202020204" pitchFamily="34" charset="0"/>
              <a:buChar char="•"/>
            </a:pPr>
            <a:endParaRPr lang="en-US" sz="1600" dirty="0">
              <a:latin typeface="Comic Sans MS" panose="030F0702030302020204" pitchFamily="66" charset="0"/>
            </a:endParaRPr>
          </a:p>
          <a:p>
            <a:pPr>
              <a:buSzPct val="100000"/>
              <a:buFont typeface="Arial" panose="020B0604020202020204" pitchFamily="34" charset="0"/>
              <a:buChar char="•"/>
            </a:pPr>
            <a:r>
              <a:rPr lang="en-US" sz="1600" dirty="0">
                <a:latin typeface="Comic Sans MS" panose="030F0702030302020204" pitchFamily="66" charset="0"/>
              </a:rPr>
              <a:t>The new DNA usually contains a functioning gene to correct the effects of a disease-causing mutation.</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4</a:t>
            </a:fld>
            <a:endParaRPr/>
          </a:p>
        </p:txBody>
      </p:sp>
    </p:spTree>
    <p:extLst>
      <p:ext uri="{BB962C8B-B14F-4D97-AF65-F5344CB8AC3E}">
        <p14:creationId xmlns:p14="http://schemas.microsoft.com/office/powerpoint/2010/main" val="838494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225025"/>
            <a:ext cx="731271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Gene Therapy Based on Cell Types</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4" y="967564"/>
            <a:ext cx="6354627" cy="4148773"/>
          </a:xfrm>
        </p:spPr>
        <p:txBody>
          <a:bodyPr/>
          <a:lstStyle/>
          <a:p>
            <a:pPr>
              <a:buSzPct val="100000"/>
              <a:buFont typeface="Arial" panose="020B0604020202020204" pitchFamily="34" charset="0"/>
              <a:buChar char="•"/>
            </a:pPr>
            <a:r>
              <a:rPr lang="en-US" sz="1600" dirty="0">
                <a:latin typeface="Comic Sans MS" panose="030F0702030302020204" pitchFamily="66" charset="0"/>
              </a:rPr>
              <a:t>Gene therapy can be classified in two types based on the cells that are being treated:</a:t>
            </a:r>
          </a:p>
          <a:p>
            <a:pPr marL="469900" indent="-400050">
              <a:buSzPct val="100000"/>
              <a:buFont typeface="+mj-lt"/>
              <a:buAutoNum type="romanLcPeriod"/>
            </a:pPr>
            <a:r>
              <a:rPr lang="en-US" sz="1600" dirty="0">
                <a:latin typeface="Comic Sans MS" panose="030F0702030302020204" pitchFamily="66" charset="0"/>
              </a:rPr>
              <a:t>Germline Gene Therapy </a:t>
            </a:r>
          </a:p>
          <a:p>
            <a:pPr marL="469900" indent="-400050">
              <a:buSzPct val="100000"/>
              <a:buFont typeface="+mj-lt"/>
              <a:buAutoNum type="romanLcPeriod"/>
            </a:pPr>
            <a:r>
              <a:rPr lang="en-US" sz="1600" dirty="0">
                <a:latin typeface="Comic Sans MS" panose="030F0702030302020204" pitchFamily="66" charset="0"/>
              </a:rPr>
              <a:t>Somatic Gene Therapy</a:t>
            </a:r>
          </a:p>
          <a:p>
            <a:pPr marL="469900" indent="-400050">
              <a:buSzPct val="100000"/>
              <a:buFont typeface="+mj-lt"/>
              <a:buAutoNum type="romanLcPeriod"/>
            </a:pPr>
            <a:endParaRPr lang="en-US" sz="1600" dirty="0">
              <a:latin typeface="Comic Sans MS" panose="030F0702030302020204" pitchFamily="66" charset="0"/>
            </a:endParaRPr>
          </a:p>
          <a:p>
            <a:pPr>
              <a:buSzPct val="100000"/>
              <a:buFont typeface="Arial" panose="020B0604020202020204" pitchFamily="34" charset="0"/>
              <a:buChar char="•"/>
            </a:pPr>
            <a:r>
              <a:rPr lang="en-US" sz="1600" dirty="0">
                <a:latin typeface="Comic Sans MS" panose="030F0702030302020204" pitchFamily="66" charset="0"/>
              </a:rPr>
              <a:t>Germline gene therapy involves transfer of a section of DNA to cells that produce eggs or sperm. Effects of gene therapy will be passed onto the patient’s children and subsequent generations.</a:t>
            </a:r>
          </a:p>
          <a:p>
            <a:pPr>
              <a:buSzPct val="100000"/>
              <a:buFont typeface="Arial" panose="020B0604020202020204" pitchFamily="34" charset="0"/>
              <a:buChar char="•"/>
            </a:pPr>
            <a:endParaRPr lang="en-US" sz="1600" dirty="0">
              <a:latin typeface="Comic Sans MS" panose="030F0702030302020204" pitchFamily="66" charset="0"/>
            </a:endParaRPr>
          </a:p>
          <a:p>
            <a:pPr>
              <a:buSzPct val="100000"/>
              <a:buFont typeface="Arial" panose="020B0604020202020204" pitchFamily="34" charset="0"/>
              <a:buChar char="•"/>
            </a:pPr>
            <a:r>
              <a:rPr lang="en-US" sz="1600" dirty="0">
                <a:latin typeface="Comic Sans MS" panose="030F0702030302020204" pitchFamily="66" charset="0"/>
              </a:rPr>
              <a:t>Somatic gene therapy involves transfer of a section of DNA to any cell of the body that doesn’t produce sperm or eggs. Effects of gene therapy will not be passed onto the patient’s children.</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5</a:t>
            </a:fld>
            <a:endParaRPr/>
          </a:p>
        </p:txBody>
      </p:sp>
    </p:spTree>
    <p:extLst>
      <p:ext uri="{BB962C8B-B14F-4D97-AF65-F5344CB8AC3E}">
        <p14:creationId xmlns:p14="http://schemas.microsoft.com/office/powerpoint/2010/main" val="852837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0"/>
            <a:ext cx="8140894" cy="10824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Gene Therapy Techniques</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4" y="967564"/>
            <a:ext cx="6864990" cy="4051003"/>
          </a:xfrm>
        </p:spPr>
        <p:txBody>
          <a:bodyPr/>
          <a:lstStyle/>
          <a:p>
            <a:pPr algn="just">
              <a:buSzPct val="100000"/>
              <a:buFont typeface="Arial" panose="020B0604020202020204" pitchFamily="34" charset="0"/>
              <a:buChar char="•"/>
            </a:pPr>
            <a:r>
              <a:rPr lang="en-US" sz="1600" dirty="0">
                <a:latin typeface="Comic Sans MS" panose="030F0702030302020204" pitchFamily="66" charset="0"/>
              </a:rPr>
              <a:t>There are various techniques applied to perform gene therapy:</a:t>
            </a:r>
          </a:p>
          <a:p>
            <a:pPr algn="just">
              <a:buSzPct val="100000"/>
              <a:buFont typeface="Arial" panose="020B0604020202020204" pitchFamily="34" charset="0"/>
              <a:buChar char="•"/>
            </a:pPr>
            <a:endParaRPr lang="en-US" sz="1600" dirty="0">
              <a:latin typeface="Comic Sans MS" panose="030F0702030302020204" pitchFamily="66" charset="0"/>
            </a:endParaRPr>
          </a:p>
          <a:p>
            <a:pPr marL="469900" indent="-400050" algn="just">
              <a:buSzPct val="100000"/>
              <a:buFont typeface="+mj-lt"/>
              <a:buAutoNum type="romanLcPeriod"/>
            </a:pPr>
            <a:r>
              <a:rPr lang="en-US" sz="1600" dirty="0">
                <a:latin typeface="Comic Sans MS" panose="030F0702030302020204" pitchFamily="66" charset="0"/>
              </a:rPr>
              <a:t>Gene Augmentation Therapy</a:t>
            </a:r>
          </a:p>
          <a:p>
            <a:pPr marL="469900" indent="-400050" algn="just">
              <a:buSzPct val="100000"/>
              <a:buFont typeface="+mj-lt"/>
              <a:buAutoNum type="romanLcPeriod"/>
            </a:pPr>
            <a:r>
              <a:rPr lang="en-US" sz="1600" dirty="0">
                <a:latin typeface="Comic Sans MS" panose="030F0702030302020204" pitchFamily="66" charset="0"/>
              </a:rPr>
              <a:t>Gene Inhibition Therapy</a:t>
            </a:r>
          </a:p>
          <a:p>
            <a:pPr marL="469900" indent="-400050" algn="just">
              <a:buSzPct val="100000"/>
              <a:buFont typeface="+mj-lt"/>
              <a:buAutoNum type="romanLcPeriod"/>
            </a:pPr>
            <a:r>
              <a:rPr lang="en-US" sz="1600" dirty="0">
                <a:latin typeface="Comic Sans MS" panose="030F0702030302020204" pitchFamily="66" charset="0"/>
              </a:rPr>
              <a:t>Killing Specific Cells</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6</a:t>
            </a:fld>
            <a:endParaRPr/>
          </a:p>
        </p:txBody>
      </p:sp>
    </p:spTree>
    <p:extLst>
      <p:ext uri="{BB962C8B-B14F-4D97-AF65-F5344CB8AC3E}">
        <p14:creationId xmlns:p14="http://schemas.microsoft.com/office/powerpoint/2010/main" val="4091418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0"/>
            <a:ext cx="8140894" cy="10824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Gene Therapy Techniques</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4" y="967564"/>
            <a:ext cx="6864990" cy="4051003"/>
          </a:xfrm>
        </p:spPr>
        <p:txBody>
          <a:bodyPr/>
          <a:lstStyle/>
          <a:p>
            <a:pPr marL="469900" indent="-400050" algn="just">
              <a:buSzPct val="100000"/>
              <a:buFont typeface="+mj-lt"/>
              <a:buAutoNum type="romanLcPeriod"/>
            </a:pPr>
            <a:r>
              <a:rPr lang="en-US" sz="1600" b="1" dirty="0">
                <a:latin typeface="Comic Sans MS" panose="030F0702030302020204" pitchFamily="66" charset="0"/>
              </a:rPr>
              <a:t>Gene Augmentation Therapy:</a:t>
            </a:r>
          </a:p>
          <a:p>
            <a:pPr marL="69850" indent="0" algn="just">
              <a:buSzPct val="100000"/>
              <a:buNone/>
            </a:pPr>
            <a:r>
              <a:rPr lang="en-US" sz="1600" dirty="0">
                <a:latin typeface="Comic Sans MS" panose="030F0702030302020204" pitchFamily="66" charset="0"/>
              </a:rPr>
              <a:t>Here a functional gene is introduced, which produces sufficient levels of proteins to compensate for non-functional genes. This is used to treat disease where there is a loss of function. E.g. cystic fibrosis, adenosine deaminase (ADA) deficiency, etc.</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7</a:t>
            </a:fld>
            <a:endParaRPr/>
          </a:p>
        </p:txBody>
      </p:sp>
      <p:pic>
        <p:nvPicPr>
          <p:cNvPr id="1026" name="Picture 2" descr="gene augmentation therapy">
            <a:extLst>
              <a:ext uri="{FF2B5EF4-FFF2-40B4-BE49-F238E27FC236}">
                <a16:creationId xmlns:a16="http://schemas.microsoft.com/office/drawing/2014/main" id="{8430C382-BC86-C7E1-EC20-4562705ABC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528"/>
          <a:stretch/>
        </p:blipFill>
        <p:spPr bwMode="auto">
          <a:xfrm>
            <a:off x="2226053" y="2571750"/>
            <a:ext cx="5184638"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544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0"/>
            <a:ext cx="8140894" cy="10824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Gene Therapy Techniques</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4" y="967564"/>
            <a:ext cx="6864990" cy="4051003"/>
          </a:xfrm>
        </p:spPr>
        <p:txBody>
          <a:bodyPr/>
          <a:lstStyle/>
          <a:p>
            <a:pPr marL="469900" indent="-400050" algn="just">
              <a:buSzPct val="100000"/>
              <a:buFont typeface="+mj-lt"/>
              <a:buAutoNum type="romanLcPeriod" startAt="2"/>
            </a:pPr>
            <a:r>
              <a:rPr lang="en-US" sz="1600" b="1" dirty="0">
                <a:latin typeface="Comic Sans MS" panose="030F0702030302020204" pitchFamily="66" charset="0"/>
              </a:rPr>
              <a:t>Gene Inhibition Therapy:</a:t>
            </a:r>
          </a:p>
          <a:p>
            <a:pPr marL="69850" indent="0" algn="just">
              <a:buSzPct val="100000"/>
              <a:buNone/>
            </a:pPr>
            <a:r>
              <a:rPr lang="en-US" sz="1600" dirty="0">
                <a:latin typeface="Comic Sans MS" panose="030F0702030302020204" pitchFamily="66" charset="0"/>
              </a:rPr>
              <a:t>This is used when a gene activity is altered and needs to be suppressed, e.g. cancer, infectious diseases. Here a gene is introduced, which either inhibits the gene expression of another gene or interferes with the activity of another gene product. E.g. gene inhibition therapy can be used to eliminate the activity of oncogenes and prevent further uncontrolled growth of cells.</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8</a:t>
            </a:fld>
            <a:endParaRPr/>
          </a:p>
        </p:txBody>
      </p:sp>
      <p:pic>
        <p:nvPicPr>
          <p:cNvPr id="2050" name="Picture 2" descr="gene inhibition therapy">
            <a:extLst>
              <a:ext uri="{FF2B5EF4-FFF2-40B4-BE49-F238E27FC236}">
                <a16:creationId xmlns:a16="http://schemas.microsoft.com/office/drawing/2014/main" id="{ACFFA250-F41B-2AAC-390D-64054D4ECC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063"/>
          <a:stretch/>
        </p:blipFill>
        <p:spPr bwMode="auto">
          <a:xfrm>
            <a:off x="1763773" y="3029120"/>
            <a:ext cx="6109198" cy="2087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972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0"/>
            <a:ext cx="8140894" cy="10824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Gene Therapy Techniques</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4" y="967564"/>
            <a:ext cx="6864990" cy="4051003"/>
          </a:xfrm>
        </p:spPr>
        <p:txBody>
          <a:bodyPr/>
          <a:lstStyle/>
          <a:p>
            <a:pPr marL="469900" indent="-400050" algn="just">
              <a:buSzPct val="100000"/>
              <a:buFont typeface="+mj-lt"/>
              <a:buAutoNum type="romanLcPeriod" startAt="3"/>
            </a:pPr>
            <a:r>
              <a:rPr lang="en-US" sz="1600" b="1" dirty="0">
                <a:latin typeface="Comic Sans MS" panose="030F0702030302020204" pitchFamily="66" charset="0"/>
              </a:rPr>
              <a:t>Killing Specific Cells:</a:t>
            </a:r>
          </a:p>
          <a:p>
            <a:pPr marL="69850" indent="0" algn="just">
              <a:buSzPct val="100000"/>
              <a:buNone/>
            </a:pPr>
            <a:r>
              <a:rPr lang="en-US" sz="1600" dirty="0">
                <a:latin typeface="Comic Sans MS" panose="030F0702030302020204" pitchFamily="66" charset="0"/>
              </a:rPr>
              <a:t>This is used to destroy a group of cells such as in cancer. Here a specific DNA called suicide DNA is inserted into diseased cells in order to destroy it. The inserted DNA produces a product that helps the immune system to identify and attack those cells. It is important to target only diseased cells so that functional cells do not die.</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9</a:t>
            </a:fld>
            <a:endParaRPr/>
          </a:p>
        </p:txBody>
      </p:sp>
      <p:pic>
        <p:nvPicPr>
          <p:cNvPr id="3074" name="Picture 2" descr="gene therapy killing specific cells">
            <a:extLst>
              <a:ext uri="{FF2B5EF4-FFF2-40B4-BE49-F238E27FC236}">
                <a16:creationId xmlns:a16="http://schemas.microsoft.com/office/drawing/2014/main" id="{4AB1B5FF-A9C7-82CA-9E3E-5FD7A9F0E6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048" r="21357" b="54487"/>
          <a:stretch/>
        </p:blipFill>
        <p:spPr bwMode="auto">
          <a:xfrm>
            <a:off x="1591347" y="2768550"/>
            <a:ext cx="5961306" cy="2347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916591"/>
      </p:ext>
    </p:extLst>
  </p:cSld>
  <p:clrMapOvr>
    <a:masterClrMapping/>
  </p:clrMapOvr>
</p:sld>
</file>

<file path=ppt/theme/theme1.xml><?xml version="1.0" encoding="utf-8"?>
<a:theme xmlns:a="http://schemas.openxmlformats.org/drawingml/2006/main" name="Friar template">
  <a:themeElements>
    <a:clrScheme name="Custom 347">
      <a:dk1>
        <a:srgbClr val="3D4965"/>
      </a:dk1>
      <a:lt1>
        <a:srgbClr val="FFFFFF"/>
      </a:lt1>
      <a:dk2>
        <a:srgbClr val="1C4587"/>
      </a:dk2>
      <a:lt2>
        <a:srgbClr val="F3F3F3"/>
      </a:lt2>
      <a:accent1>
        <a:srgbClr val="3C78D8"/>
      </a:accent1>
      <a:accent2>
        <a:srgbClr val="89ABE6"/>
      </a:accent2>
      <a:accent3>
        <a:srgbClr val="8EA3C3"/>
      </a:accent3>
      <a:accent4>
        <a:srgbClr val="EFEFEF"/>
      </a:accent4>
      <a:accent5>
        <a:srgbClr val="D9D9D9"/>
      </a:accent5>
      <a:accent6>
        <a:srgbClr val="C9DAF8"/>
      </a:accent6>
      <a:hlink>
        <a:srgbClr val="3C78D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5320</TotalTime>
  <Words>2249</Words>
  <Application>Microsoft Office PowerPoint</Application>
  <PresentationFormat>On-screen Show (16:9)</PresentationFormat>
  <Paragraphs>215</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Dosis</vt:lpstr>
      <vt:lpstr>Sniglet</vt:lpstr>
      <vt:lpstr>Comic Sans MS</vt:lpstr>
      <vt:lpstr>Arial</vt:lpstr>
      <vt:lpstr>Friar template</vt:lpstr>
      <vt:lpstr>Pharmaceutical Biotechnology (BPH 421)  Galib Muhammad Abrar Ishtiaque Lecturer (Senior Scale) Department of Pharmacy Daffodil International University</vt:lpstr>
      <vt:lpstr>Gene Therapy</vt:lpstr>
      <vt:lpstr>Gene Therapy</vt:lpstr>
      <vt:lpstr>Gene Therapy</vt:lpstr>
      <vt:lpstr>Gene Therapy Based on Cell Types</vt:lpstr>
      <vt:lpstr>Gene Therapy Techniques</vt:lpstr>
      <vt:lpstr>Gene Therapy Techniques</vt:lpstr>
      <vt:lpstr>Gene Therapy Techniques</vt:lpstr>
      <vt:lpstr>Gene Therapy Techniques</vt:lpstr>
      <vt:lpstr>Gene Therapy Approaches</vt:lpstr>
      <vt:lpstr>Gene Therapy Approaches</vt:lpstr>
      <vt:lpstr>Gene Therapy Approaches</vt:lpstr>
      <vt:lpstr>Gene Therapy Approaches</vt:lpstr>
      <vt:lpstr>Gene Therapy Approaches</vt:lpstr>
      <vt:lpstr>Gene Therapy Approaches</vt:lpstr>
      <vt:lpstr>Gene Therapy Approaches</vt:lpstr>
      <vt:lpstr>Gene Therapy Approaches</vt:lpstr>
      <vt:lpstr>Gene Delivery Systems </vt:lpstr>
      <vt:lpstr>Gene Delivery Systems </vt:lpstr>
      <vt:lpstr>Gene Delivery Systems </vt:lpstr>
      <vt:lpstr>Gene Delivery Systems </vt:lpstr>
      <vt:lpstr>Gene Delivery Systems </vt:lpstr>
      <vt:lpstr>Transgenic vs Knockout Animals</vt:lpstr>
      <vt:lpstr>Transgenic vs Knockout Animals</vt:lpstr>
      <vt:lpstr>Transgenic vs Knockout Animals</vt:lpstr>
      <vt:lpstr>Problems Associated with Gene Therapy</vt:lpstr>
      <vt:lpstr>Problems Associated with Gene Therapy</vt:lpstr>
      <vt:lpstr>Problems Associated with Gene Therapy</vt:lpstr>
      <vt:lpstr>Problems Associated with Gene Therapy</vt:lpstr>
      <vt:lpstr>Problems Associated with Gene Therapy</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Pharmaceutical Biotechnology  Galib Muhammad Abrar Ishtiaque Lecturer Department of Pharmacy Daffodil International University</dc:title>
  <cp:lastModifiedBy>Acer</cp:lastModifiedBy>
  <cp:revision>419</cp:revision>
  <dcterms:modified xsi:type="dcterms:W3CDTF">2025-05-14T04:15:45Z</dcterms:modified>
</cp:coreProperties>
</file>