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9" r:id="rId14"/>
    <p:sldId id="270" r:id="rId15"/>
    <p:sldId id="271" r:id="rId16"/>
    <p:sldId id="273" r:id="rId17"/>
    <p:sldId id="276" r:id="rId18"/>
    <p:sldId id="277" r:id="rId19"/>
    <p:sldId id="278" r:id="rId20"/>
    <p:sldId id="279" r:id="rId21"/>
    <p:sldId id="280" r:id="rId22"/>
    <p:sldId id="281" r:id="rId23"/>
    <p:sldId id="282" r:id="rId24"/>
    <p:sldId id="283" r:id="rId25"/>
    <p:sldId id="284" r:id="rId26"/>
    <p:sldId id="28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kaiya Rob" initials="RR" lastIdx="2" clrIdx="0">
    <p:extLst>
      <p:ext uri="{19B8F6BF-5375-455C-9EA6-DF929625EA0E}">
        <p15:presenceInfo xmlns:p15="http://schemas.microsoft.com/office/powerpoint/2012/main" userId="104582730a87fae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85" autoAdjust="0"/>
  </p:normalViewPr>
  <p:slideViewPr>
    <p:cSldViewPr snapToGrid="0">
      <p:cViewPr varScale="1">
        <p:scale>
          <a:sx n="79" d="100"/>
          <a:sy n="79" d="100"/>
        </p:scale>
        <p:origin x="3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E1D83D-0FE5-41C3-BD6A-3D49A5987EFA}" type="datetimeFigureOut">
              <a:rPr lang="en-US" smtClean="0"/>
              <a:t>1/17/2025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DE83B-612D-4A23-B8D8-56F752A622D5}" type="slidenum">
              <a:rPr lang="en-US" smtClean="0"/>
              <a:t>‹#›</a:t>
            </a:fld>
            <a:endParaRPr lang="en-US"/>
          </a:p>
        </p:txBody>
      </p:sp>
    </p:spTree>
    <p:extLst>
      <p:ext uri="{BB962C8B-B14F-4D97-AF65-F5344CB8AC3E}">
        <p14:creationId xmlns:p14="http://schemas.microsoft.com/office/powerpoint/2010/main" val="1961402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CDE83B-612D-4A23-B8D8-56F752A622D5}" type="slidenum">
              <a:rPr lang="en-US" smtClean="0"/>
              <a:t>1</a:t>
            </a:fld>
            <a:endParaRPr lang="en-US"/>
          </a:p>
        </p:txBody>
      </p:sp>
    </p:spTree>
    <p:extLst>
      <p:ext uri="{BB962C8B-B14F-4D97-AF65-F5344CB8AC3E}">
        <p14:creationId xmlns:p14="http://schemas.microsoft.com/office/powerpoint/2010/main" val="306636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Management science- </a:t>
            </a:r>
            <a:r>
              <a:rPr lang="en-US" altLang="ja-JP" dirty="0"/>
              <a:t>The application of a scientific approach and mathematical models to the analysis and solution of managerial decision situations (e.g., problems, opportunities)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eaLnBrk="1" hangingPunct="1">
              <a:lnSpc>
                <a:spcPct val="150000"/>
              </a:lnSpc>
              <a:defRPr/>
            </a:pPr>
            <a:r>
              <a:rPr lang="en-US" sz="2600" b="1" dirty="0">
                <a:solidFill>
                  <a:schemeClr val="tx2"/>
                </a:solidFill>
              </a:rPr>
              <a:t>Automated Decision Making – </a:t>
            </a:r>
          </a:p>
          <a:p>
            <a:pPr marL="285750" indent="-285750" eaLnBrk="1" hangingPunct="1">
              <a:lnSpc>
                <a:spcPct val="150000"/>
              </a:lnSpc>
              <a:buFont typeface="Arial" panose="020B0604020202020204" pitchFamily="34" charset="0"/>
              <a:buChar char="•"/>
              <a:defRPr/>
            </a:pPr>
            <a:r>
              <a:rPr lang="en-US" sz="2600" dirty="0">
                <a:solidFill>
                  <a:schemeClr val="tx2"/>
                </a:solidFill>
              </a:rPr>
              <a:t>A relatively new approach to supporting decision-making</a:t>
            </a:r>
          </a:p>
          <a:p>
            <a:pPr marL="285750" indent="-285750" eaLnBrk="1" hangingPunct="1">
              <a:buFont typeface="Arial" panose="020B0604020202020204" pitchFamily="34" charset="0"/>
              <a:buChar char="•"/>
              <a:defRPr/>
            </a:pPr>
            <a:r>
              <a:rPr lang="en-US" sz="2600" dirty="0">
                <a:solidFill>
                  <a:schemeClr val="tx2"/>
                </a:solidFill>
              </a:rPr>
              <a:t>Applies to highly structured decisions</a:t>
            </a:r>
          </a:p>
          <a:p>
            <a:pPr marL="285750" indent="-285750" eaLnBrk="1" hangingPunct="1">
              <a:buFont typeface="Arial" panose="020B0604020202020204" pitchFamily="34" charset="0"/>
              <a:buChar char="•"/>
              <a:defRPr/>
            </a:pPr>
            <a:r>
              <a:rPr lang="en-US" sz="2600" dirty="0">
                <a:solidFill>
                  <a:schemeClr val="tx2"/>
                </a:solidFill>
              </a:rPr>
              <a:t>An ADS is a </a:t>
            </a:r>
            <a:r>
              <a:rPr lang="en-US" sz="2600" dirty="0">
                <a:solidFill>
                  <a:srgbClr val="FF0000"/>
                </a:solidFill>
              </a:rPr>
              <a:t>rule-based system </a:t>
            </a:r>
            <a:r>
              <a:rPr lang="en-US" sz="2600" dirty="0">
                <a:solidFill>
                  <a:schemeClr val="tx2"/>
                </a:solidFill>
              </a:rPr>
              <a:t>that provides a solution, usually in one functional area, to a specific repetitive managerial problem, usually in one industry. </a:t>
            </a:r>
          </a:p>
          <a:p>
            <a:pPr marL="742950" lvl="1" indent="-285750" eaLnBrk="1" hangingPunct="1">
              <a:buFont typeface="Wingdings" panose="05000000000000000000" pitchFamily="2" charset="2"/>
              <a:buChar char="Ø"/>
              <a:defRPr/>
            </a:pPr>
            <a:r>
              <a:rPr lang="en-US" sz="2600" dirty="0">
                <a:solidFill>
                  <a:schemeClr val="tx2"/>
                </a:solidFill>
              </a:rPr>
              <a:t>e.g., simple-loan approval system</a:t>
            </a:r>
            <a:endParaRPr lang="en-US" altLang="en-US" dirty="0"/>
          </a:p>
          <a:p>
            <a:pPr eaLnBrk="1" hangingPunct="1"/>
            <a:r>
              <a:rPr lang="en-US" altLang="en-US" dirty="0"/>
              <a:t>ADS initially appeared in the airline industry called revenue (or yield) management (or revenue optimization) systems</a:t>
            </a:r>
          </a:p>
          <a:p>
            <a:pPr lvl="1" eaLnBrk="1" hangingPunct="1"/>
            <a:r>
              <a:rPr lang="en-US" altLang="en-US" dirty="0"/>
              <a:t>dynamically price tickets based on actual demand</a:t>
            </a:r>
          </a:p>
          <a:p>
            <a:pPr eaLnBrk="1" hangingPunct="1"/>
            <a:r>
              <a:rPr lang="en-US" altLang="en-US" dirty="0"/>
              <a:t>Today, many service industries use similar pricing models</a:t>
            </a:r>
          </a:p>
          <a:p>
            <a:pPr eaLnBrk="1" hangingPunct="1"/>
            <a:r>
              <a:rPr lang="en-US" altLang="en-US" dirty="0"/>
              <a:t>ADS are driven by business rules!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CFCDE83B-612D-4A23-B8D8-56F752A622D5}" type="slidenum">
              <a:rPr lang="en-US" smtClean="0"/>
              <a:t>12</a:t>
            </a:fld>
            <a:endParaRPr lang="en-US"/>
          </a:p>
        </p:txBody>
      </p:sp>
    </p:spTree>
    <p:extLst>
      <p:ext uri="{BB962C8B-B14F-4D97-AF65-F5344CB8AC3E}">
        <p14:creationId xmlns:p14="http://schemas.microsoft.com/office/powerpoint/2010/main" val="60215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eaLnBrk="1" hangingPunct="1">
              <a:defRPr/>
            </a:pPr>
            <a:r>
              <a:rPr lang="en-US" dirty="0"/>
              <a:t>Intuition- When talking about intuition we are describing something that is known, perceived, understood or believed by instinct, feelings or nature without actual evidence, rather than by use of conscious thought, reason, or rational processes. </a:t>
            </a:r>
          </a:p>
          <a:p>
            <a:pPr algn="just" eaLnBrk="1" hangingPunct="1">
              <a:defRPr/>
            </a:pPr>
            <a:r>
              <a:rPr lang="en-US" dirty="0"/>
              <a:t>This does not imply that intuitive decision making is irrational. Instead, we mean that the explanation for a choice is not directly available through conscious or logical thought.</a:t>
            </a:r>
          </a:p>
          <a:p>
            <a:endParaRPr lang="en-US" dirty="0"/>
          </a:p>
        </p:txBody>
      </p:sp>
      <p:sp>
        <p:nvSpPr>
          <p:cNvPr id="4" name="Slide Number Placeholder 3"/>
          <p:cNvSpPr>
            <a:spLocks noGrp="1"/>
          </p:cNvSpPr>
          <p:nvPr>
            <p:ph type="sldNum" sz="quarter" idx="5"/>
          </p:nvPr>
        </p:nvSpPr>
        <p:spPr/>
        <p:txBody>
          <a:bodyPr/>
          <a:lstStyle/>
          <a:p>
            <a:fld id="{CFCDE83B-612D-4A23-B8D8-56F752A622D5}" type="slidenum">
              <a:rPr lang="en-US" smtClean="0"/>
              <a:t>13</a:t>
            </a:fld>
            <a:endParaRPr lang="en-US"/>
          </a:p>
        </p:txBody>
      </p:sp>
    </p:spTree>
    <p:extLst>
      <p:ext uri="{BB962C8B-B14F-4D97-AF65-F5344CB8AC3E}">
        <p14:creationId xmlns:p14="http://schemas.microsoft.com/office/powerpoint/2010/main" val="845868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eaLnBrk="1" hangingPunct="1"/>
            <a:r>
              <a:rPr lang="en-US" altLang="en-US" sz="2200" b="1" dirty="0">
                <a:solidFill>
                  <a:schemeClr val="accent2">
                    <a:lumMod val="75000"/>
                  </a:schemeClr>
                </a:solidFill>
              </a:rPr>
              <a:t>Model-oriented DSS</a:t>
            </a:r>
          </a:p>
          <a:p>
            <a:pPr lvl="2" algn="just" eaLnBrk="1" hangingPunct="1"/>
            <a:r>
              <a:rPr lang="en-US" altLang="ja-JP" sz="2200" dirty="0">
                <a:solidFill>
                  <a:srgbClr val="FF0000"/>
                </a:solidFill>
                <a:ea typeface="ＭＳ Ｐゴシック" panose="020B0600070205080204" pitchFamily="34" charset="-128"/>
              </a:rPr>
              <a:t>quantitative models </a:t>
            </a:r>
            <a:r>
              <a:rPr lang="en-US" altLang="ja-JP" sz="2200" dirty="0">
                <a:ea typeface="ＭＳ Ｐゴシック" panose="020B0600070205080204" pitchFamily="34" charset="-128"/>
              </a:rPr>
              <a:t>used to generate a recommended solution to a problem.</a:t>
            </a:r>
          </a:p>
          <a:p>
            <a:pPr lvl="2" algn="just" eaLnBrk="1" hangingPunct="1"/>
            <a:r>
              <a:rPr lang="en-US" sz="2200" dirty="0"/>
              <a:t>complex systems that help </a:t>
            </a:r>
            <a:r>
              <a:rPr lang="en-US" sz="2200" dirty="0" err="1"/>
              <a:t>analyse</a:t>
            </a:r>
            <a:r>
              <a:rPr lang="en-US" sz="2200" dirty="0"/>
              <a:t> decisions or choose between different options. These are used by managers and staff members of a business, or people who interact with the organization, for a number of purposes depending on how the model is set up - scheduling, decision analyses, etc.</a:t>
            </a:r>
            <a:endParaRPr lang="en-US" altLang="en-US" sz="2200" dirty="0"/>
          </a:p>
          <a:p>
            <a:pPr lvl="1" algn="just" eaLnBrk="1" hangingPunct="1"/>
            <a:r>
              <a:rPr lang="en-US" altLang="en-US" sz="2200" b="1" dirty="0">
                <a:solidFill>
                  <a:schemeClr val="accent2">
                    <a:lumMod val="75000"/>
                  </a:schemeClr>
                </a:solidFill>
              </a:rPr>
              <a:t>Data-oriented DSS</a:t>
            </a:r>
          </a:p>
          <a:p>
            <a:pPr lvl="2" algn="just" eaLnBrk="1" hangingPunct="1"/>
            <a:r>
              <a:rPr lang="en-US" altLang="ja-JP" sz="2200" dirty="0">
                <a:ea typeface="ＭＳ Ｐゴシック" panose="020B0600070205080204" pitchFamily="34" charset="-128"/>
              </a:rPr>
              <a:t>support ad-hoc </a:t>
            </a:r>
            <a:r>
              <a:rPr lang="en-US" altLang="ja-JP" sz="2200" dirty="0">
                <a:solidFill>
                  <a:srgbClr val="FF0000"/>
                </a:solidFill>
                <a:ea typeface="ＭＳ Ｐゴシック" panose="020B0600070205080204" pitchFamily="34" charset="-128"/>
              </a:rPr>
              <a:t>reporting and queries.</a:t>
            </a:r>
          </a:p>
          <a:p>
            <a:pPr lvl="2" algn="just" eaLnBrk="1" hangingPunct="1"/>
            <a:r>
              <a:rPr lang="en-US" sz="2200" dirty="0"/>
              <a:t>It is used to query a database or data warehouse to seek specific answers for specific purposes. It is deployed via a main frame system, client/server link, or via the web. Examples: computer-based databases that have a query system to check (including the incorporation of data to add value to existing databases. </a:t>
            </a:r>
            <a:endParaRPr lang="en-US" altLang="en-US" sz="2200" dirty="0"/>
          </a:p>
          <a:p>
            <a:endParaRPr lang="en-US" dirty="0"/>
          </a:p>
        </p:txBody>
      </p:sp>
      <p:sp>
        <p:nvSpPr>
          <p:cNvPr id="4" name="Slide Number Placeholder 3"/>
          <p:cNvSpPr>
            <a:spLocks noGrp="1"/>
          </p:cNvSpPr>
          <p:nvPr>
            <p:ph type="sldNum" sz="quarter" idx="10"/>
          </p:nvPr>
        </p:nvSpPr>
        <p:spPr/>
        <p:txBody>
          <a:bodyPr/>
          <a:lstStyle/>
          <a:p>
            <a:fld id="{CFCDE83B-612D-4A23-B8D8-56F752A622D5}" type="slidenum">
              <a:rPr lang="en-US" smtClean="0"/>
              <a:t>16</a:t>
            </a:fld>
            <a:endParaRPr lang="en-US"/>
          </a:p>
        </p:txBody>
      </p:sp>
    </p:spTree>
    <p:extLst>
      <p:ext uri="{BB962C8B-B14F-4D97-AF65-F5344CB8AC3E}">
        <p14:creationId xmlns:p14="http://schemas.microsoft.com/office/powerpoint/2010/main" val="624144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defRPr/>
            </a:pPr>
            <a:r>
              <a:rPr lang="en-US" sz="1200" dirty="0"/>
              <a:t>Decision support systems are most useful when it is </a:t>
            </a:r>
            <a:r>
              <a:rPr lang="en-US" sz="1200" u="sng" dirty="0"/>
              <a:t>not obvious </a:t>
            </a:r>
            <a:r>
              <a:rPr lang="en-US" sz="1200" dirty="0"/>
              <a:t>what information needs to be provided, what models need to be used, or even what criteria are most appropriate.</a:t>
            </a:r>
          </a:p>
          <a:p>
            <a:pPr algn="just">
              <a:defRPr/>
            </a:pPr>
            <a:r>
              <a:rPr lang="en-US" sz="1200" dirty="0"/>
              <a:t>Furthermore, since DSS proceed with requests from decision makers in the order and manner selected by the user (and not necessarily linear in their application), they tend to be associated with situations where users proceed differently with each problem. </a:t>
            </a:r>
          </a:p>
          <a:p>
            <a:pPr algn="just">
              <a:defRPr/>
            </a:pPr>
            <a:r>
              <a:rPr lang="en-US" sz="1200" dirty="0"/>
              <a:t>However, that does not mean a DSS </a:t>
            </a:r>
            <a:r>
              <a:rPr lang="en-US" sz="1200" u="sng" dirty="0"/>
              <a:t>cannot </a:t>
            </a:r>
            <a:r>
              <a:rPr lang="en-US" sz="1200" dirty="0"/>
              <a:t>be useful for a more </a:t>
            </a:r>
            <a:r>
              <a:rPr lang="en-US" sz="1200" u="sng" dirty="0"/>
              <a:t>structured</a:t>
            </a:r>
            <a:r>
              <a:rPr lang="en-US" sz="1200" dirty="0"/>
              <a:t> problem.</a:t>
            </a:r>
          </a:p>
          <a:p>
            <a:pPr>
              <a:defRPr/>
            </a:pPr>
            <a:r>
              <a:rPr lang="en-US" sz="2800" dirty="0" err="1"/>
              <a:t>LaPlante</a:t>
            </a:r>
            <a:r>
              <a:rPr lang="en-US" sz="2800" dirty="0"/>
              <a:t> (1993) notes that DSS are most useful when </a:t>
            </a:r>
          </a:p>
          <a:p>
            <a:pPr lvl="1">
              <a:defRPr/>
            </a:pPr>
            <a:r>
              <a:rPr lang="en-US" sz="2400" i="0" dirty="0">
                <a:ea typeface="+mn-ea"/>
                <a:cs typeface="+mn-cs"/>
              </a:rPr>
              <a:t>(a) managers and their staffs spend significant time locating and </a:t>
            </a:r>
            <a:r>
              <a:rPr lang="en-US" sz="2400" i="0" u="sng" dirty="0">
                <a:ea typeface="+mn-ea"/>
                <a:cs typeface="+mn-cs"/>
              </a:rPr>
              <a:t>analyzing data </a:t>
            </a:r>
            <a:r>
              <a:rPr lang="en-US" sz="2400" i="0" dirty="0">
                <a:ea typeface="+mn-ea"/>
                <a:cs typeface="+mn-cs"/>
              </a:rPr>
              <a:t>that are already stored electronically,</a:t>
            </a:r>
          </a:p>
          <a:p>
            <a:pPr lvl="1">
              <a:defRPr/>
            </a:pPr>
            <a:r>
              <a:rPr lang="en-US" sz="2400" i="0" dirty="0">
                <a:ea typeface="+mn-ea"/>
                <a:cs typeface="+mn-cs"/>
              </a:rPr>
              <a:t> (b) management meetings stall because people challenge the </a:t>
            </a:r>
            <a:r>
              <a:rPr lang="en-US" sz="2400" i="0" u="sng" dirty="0">
                <a:ea typeface="+mn-ea"/>
                <a:cs typeface="+mn-cs"/>
              </a:rPr>
              <a:t>validity of the data, </a:t>
            </a:r>
          </a:p>
          <a:p>
            <a:pPr lvl="1">
              <a:defRPr/>
            </a:pPr>
            <a:r>
              <a:rPr lang="en-US" sz="2400" i="0" dirty="0">
                <a:ea typeface="+mn-ea"/>
                <a:cs typeface="+mn-cs"/>
              </a:rPr>
              <a:t>(c) management is frequently surprised by the data when </a:t>
            </a:r>
            <a:r>
              <a:rPr lang="en-US" sz="2400" i="0" u="sng" dirty="0">
                <a:ea typeface="+mn-ea"/>
                <a:cs typeface="+mn-cs"/>
              </a:rPr>
              <a:t>end-of-month-type</a:t>
            </a:r>
            <a:r>
              <a:rPr lang="en-US" sz="2400" i="0" dirty="0">
                <a:ea typeface="+mn-ea"/>
                <a:cs typeface="+mn-cs"/>
              </a:rPr>
              <a:t> reports are generated, and </a:t>
            </a:r>
          </a:p>
          <a:p>
            <a:pPr lvl="1">
              <a:defRPr/>
            </a:pPr>
            <a:r>
              <a:rPr lang="en-US" sz="2400" i="0" dirty="0">
                <a:ea typeface="+mn-ea"/>
                <a:cs typeface="+mn-cs"/>
              </a:rPr>
              <a:t>(d) decisions are too frequently made based upon </a:t>
            </a:r>
            <a:r>
              <a:rPr lang="en-US" sz="2400" i="0" u="sng" dirty="0">
                <a:ea typeface="+mn-ea"/>
                <a:cs typeface="+mn-cs"/>
              </a:rPr>
              <a:t>anecdotal</a:t>
            </a:r>
            <a:r>
              <a:rPr lang="en-US" sz="2400" i="0" dirty="0">
                <a:ea typeface="+mn-ea"/>
                <a:cs typeface="+mn-cs"/>
              </a:rPr>
              <a:t> evidence instead of appropriate data even when data might be collected regularly. </a:t>
            </a:r>
          </a:p>
          <a:p>
            <a:pPr lvl="1">
              <a:defRPr/>
            </a:pPr>
            <a:r>
              <a:rPr lang="en-US" sz="2400" i="0" dirty="0">
                <a:ea typeface="+mn-ea"/>
                <a:cs typeface="+mn-cs"/>
              </a:rPr>
              <a:t>In short, she notes that if the data are collected electronically but are not used to their full potential, a DSS is warranted.</a:t>
            </a:r>
            <a:endParaRPr lang="en-US" sz="2400" i="0" dirty="0"/>
          </a:p>
          <a:p>
            <a:pPr algn="just">
              <a:defRPr/>
            </a:pPr>
            <a:endParaRPr lang="en-US" sz="1200" dirty="0"/>
          </a:p>
          <a:p>
            <a:endParaRPr lang="en-GB" altLang="en-US" dirty="0"/>
          </a:p>
          <a:p>
            <a:r>
              <a:rPr lang="en-GB" altLang="en-US" dirty="0"/>
              <a:t>Anecdotal information is not based on facts or careful study</a:t>
            </a:r>
            <a:r>
              <a:rPr lang="en-GB" altLang="en-US" baseline="0" dirty="0"/>
              <a:t> </a:t>
            </a:r>
            <a:r>
              <a:rPr lang="en-GB" altLang="en-US" dirty="0"/>
              <a:t>based on reports or things someone saw rather than on proven facts:</a:t>
            </a:r>
            <a:endParaRPr lang="en-US" altLang="en-US" dirty="0"/>
          </a:p>
          <a:p>
            <a:endParaRPr lang="en-US" dirty="0"/>
          </a:p>
        </p:txBody>
      </p:sp>
      <p:sp>
        <p:nvSpPr>
          <p:cNvPr id="4" name="Slide Number Placeholder 3"/>
          <p:cNvSpPr>
            <a:spLocks noGrp="1"/>
          </p:cNvSpPr>
          <p:nvPr>
            <p:ph type="sldNum" sz="quarter" idx="10"/>
          </p:nvPr>
        </p:nvSpPr>
        <p:spPr/>
        <p:txBody>
          <a:bodyPr/>
          <a:lstStyle/>
          <a:p>
            <a:fld id="{CFCDE83B-612D-4A23-B8D8-56F752A622D5}" type="slidenum">
              <a:rPr lang="en-US" smtClean="0"/>
              <a:t>17</a:t>
            </a:fld>
            <a:endParaRPr lang="en-US"/>
          </a:p>
        </p:txBody>
      </p:sp>
    </p:spTree>
    <p:extLst>
      <p:ext uri="{BB962C8B-B14F-4D97-AF65-F5344CB8AC3E}">
        <p14:creationId xmlns:p14="http://schemas.microsoft.com/office/powerpoint/2010/main" val="92883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Business intelligence (BI) is the use of computing technologies for the identification, discovery and analysis of business data - like sales revenue, products, costs and incomes.</a:t>
            </a:r>
          </a:p>
          <a:p>
            <a:r>
              <a:rPr lang="en-US" altLang="en-US" dirty="0"/>
              <a:t>BI technologies provide current, historical and predictive views of internally structured data for products and departments by establishing more effective decision-making and strategic operational insights through functions like online analytical processing (OLAP), reporting, predictive analytics, data/text mining, benchmarking and Business Performance Management (BPM). These technologies and functions are often referred to as information management.</a:t>
            </a:r>
          </a:p>
          <a:p>
            <a:endParaRPr lang="en-US" dirty="0"/>
          </a:p>
        </p:txBody>
      </p:sp>
      <p:sp>
        <p:nvSpPr>
          <p:cNvPr id="4" name="Slide Number Placeholder 3"/>
          <p:cNvSpPr>
            <a:spLocks noGrp="1"/>
          </p:cNvSpPr>
          <p:nvPr>
            <p:ph type="sldNum" sz="quarter" idx="5"/>
          </p:nvPr>
        </p:nvSpPr>
        <p:spPr/>
        <p:txBody>
          <a:bodyPr/>
          <a:lstStyle/>
          <a:p>
            <a:fld id="{CFCDE83B-612D-4A23-B8D8-56F752A622D5}" type="slidenum">
              <a:rPr lang="en-US" smtClean="0"/>
              <a:t>19</a:t>
            </a:fld>
            <a:endParaRPr lang="en-US"/>
          </a:p>
        </p:txBody>
      </p:sp>
    </p:spTree>
    <p:extLst>
      <p:ext uri="{BB962C8B-B14F-4D97-AF65-F5344CB8AC3E}">
        <p14:creationId xmlns:p14="http://schemas.microsoft.com/office/powerpoint/2010/main" val="105671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US" altLang="ja-JP" sz="2600" i="0" dirty="0">
                <a:ea typeface="ＭＳ Ｐゴシック" panose="020B0600070205080204" pitchFamily="34" charset="-128"/>
              </a:rPr>
              <a:t>Originally, included historical data that were organized and summarize, so end users could easily view or manipulate data and information</a:t>
            </a:r>
          </a:p>
          <a:p>
            <a:pPr lvl="1" algn="just"/>
            <a:r>
              <a:rPr lang="en-US" altLang="ja-JP" sz="2600" i="0" dirty="0">
                <a:ea typeface="ＭＳ Ｐゴシック" panose="020B0600070205080204" pitchFamily="34" charset="-128"/>
              </a:rPr>
              <a:t>Today, some data warehouses include current data as well, so they can provide real time decision support </a:t>
            </a:r>
            <a:endParaRPr lang="en-US" altLang="en-US" sz="2600" i="0" dirty="0"/>
          </a:p>
          <a:p>
            <a:endParaRPr lang="en-US" dirty="0"/>
          </a:p>
        </p:txBody>
      </p:sp>
      <p:sp>
        <p:nvSpPr>
          <p:cNvPr id="4" name="Slide Number Placeholder 3"/>
          <p:cNvSpPr>
            <a:spLocks noGrp="1"/>
          </p:cNvSpPr>
          <p:nvPr>
            <p:ph type="sldNum" sz="quarter" idx="10"/>
          </p:nvPr>
        </p:nvSpPr>
        <p:spPr/>
        <p:txBody>
          <a:bodyPr/>
          <a:lstStyle/>
          <a:p>
            <a:fld id="{CFCDE83B-612D-4A23-B8D8-56F752A622D5}" type="slidenum">
              <a:rPr lang="en-US" smtClean="0"/>
              <a:t>21</a:t>
            </a:fld>
            <a:endParaRPr lang="en-US"/>
          </a:p>
        </p:txBody>
      </p:sp>
    </p:spTree>
    <p:extLst>
      <p:ext uri="{BB962C8B-B14F-4D97-AF65-F5344CB8AC3E}">
        <p14:creationId xmlns:p14="http://schemas.microsoft.com/office/powerpoint/2010/main" val="1044880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defRPr/>
            </a:pPr>
            <a:r>
              <a:rPr lang="en-US" altLang="ja-JP" sz="2600" i="0" dirty="0">
                <a:ea typeface="ＭＳ Ｐゴシック" pitchFamily="34" charset="-128"/>
              </a:rPr>
              <a:t>BPM extends the monitoring, measuring, and comparing of sales, profit, cost, profitability, and other performance indicators by introducing the concept of “management and feedback </a:t>
            </a:r>
          </a:p>
          <a:p>
            <a:pPr lvl="1">
              <a:defRPr/>
            </a:pPr>
            <a:r>
              <a:rPr lang="en-US" altLang="ja-JP" sz="2600" i="0" dirty="0">
                <a:ea typeface="ＭＳ Ｐゴシック" pitchFamily="34" charset="-128"/>
              </a:rPr>
              <a:t>BPM provides a top-down enforcement of corporate-wide strategy </a:t>
            </a:r>
            <a:endParaRPr lang="en-US" altLang="en-US" sz="2600" i="0" dirty="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CFCDE83B-612D-4A23-B8D8-56F752A622D5}" type="slidenum">
              <a:rPr lang="en-US" smtClean="0"/>
              <a:t>23</a:t>
            </a:fld>
            <a:endParaRPr lang="en-US"/>
          </a:p>
        </p:txBody>
      </p:sp>
    </p:spTree>
    <p:extLst>
      <p:ext uri="{BB962C8B-B14F-4D97-AF65-F5344CB8AC3E}">
        <p14:creationId xmlns:p14="http://schemas.microsoft.com/office/powerpoint/2010/main" val="1301161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B12B2D9-FCB3-41BF-B11A-85118E139E3C}" type="datetimeFigureOut">
              <a:rPr lang="en-US" smtClean="0"/>
              <a:t>1/17/2025</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CB694B7-8B2E-4DC0-AF2E-08725A03EF9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4203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12B2D9-FCB3-41BF-B11A-85118E139E3C}"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367692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12B2D9-FCB3-41BF-B11A-85118E139E3C}"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1730872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B12B2D9-FCB3-41BF-B11A-85118E139E3C}"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1897690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B12B2D9-FCB3-41BF-B11A-85118E139E3C}" type="datetimeFigureOut">
              <a:rPr lang="en-US" smtClean="0"/>
              <a:t>1/17/2025</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CB694B7-8B2E-4DC0-AF2E-08725A03EF9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8869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12B2D9-FCB3-41BF-B11A-85118E139E3C}"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176890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12B2D9-FCB3-41BF-B11A-85118E139E3C}"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376699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12B2D9-FCB3-41BF-B11A-85118E139E3C}"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102273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2B2D9-FCB3-41BF-B11A-85118E139E3C}"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694B7-8B2E-4DC0-AF2E-08725A03EF9B}" type="slidenum">
              <a:rPr lang="en-US" smtClean="0"/>
              <a:t>‹#›</a:t>
            </a:fld>
            <a:endParaRPr lang="en-US"/>
          </a:p>
        </p:txBody>
      </p:sp>
    </p:spTree>
    <p:extLst>
      <p:ext uri="{BB962C8B-B14F-4D97-AF65-F5344CB8AC3E}">
        <p14:creationId xmlns:p14="http://schemas.microsoft.com/office/powerpoint/2010/main" val="336919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B12B2D9-FCB3-41BF-B11A-85118E139E3C}" type="datetimeFigureOut">
              <a:rPr lang="en-US" smtClean="0"/>
              <a:t>1/17/2025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CB694B7-8B2E-4DC0-AF2E-08725A03EF9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401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B12B2D9-FCB3-41BF-B11A-85118E139E3C}" type="datetimeFigureOut">
              <a:rPr lang="en-US" smtClean="0"/>
              <a:t>1/17/2025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CB694B7-8B2E-4DC0-AF2E-08725A03EF9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2189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B12B2D9-FCB3-41BF-B11A-85118E139E3C}" type="datetimeFigureOut">
              <a:rPr lang="en-US" smtClean="0"/>
              <a:t>1/17/2025</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CB694B7-8B2E-4DC0-AF2E-08725A03EF9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26661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56EA0B-A0A1-7F55-3230-0170DD0BEF5B}"/>
              </a:ext>
            </a:extLst>
          </p:cNvPr>
          <p:cNvSpPr>
            <a:spLocks noGrp="1"/>
          </p:cNvSpPr>
          <p:nvPr>
            <p:ph type="ctrTitle"/>
          </p:nvPr>
        </p:nvSpPr>
        <p:spPr>
          <a:xfrm>
            <a:off x="1818876" y="1624263"/>
            <a:ext cx="8361229" cy="1176179"/>
          </a:xfrm>
        </p:spPr>
        <p:txBody>
          <a:bodyPr/>
          <a:lstStyle/>
          <a:p>
            <a:r>
              <a:rPr lang="en-US" sz="3200" b="1" dirty="0">
                <a:effectLst/>
                <a:latin typeface="Times New Roman" panose="02020603050405020304" pitchFamily="18" charset="0"/>
                <a:ea typeface="Times New Roman" panose="02020603050405020304" pitchFamily="18" charset="0"/>
              </a:rPr>
              <a:t>Decision Support Systems and Business Intelligence</a:t>
            </a:r>
            <a:endParaRPr lang="en-US" sz="3200" dirty="0"/>
          </a:p>
        </p:txBody>
      </p:sp>
      <p:sp>
        <p:nvSpPr>
          <p:cNvPr id="3" name="Subtitle 2">
            <a:extLst>
              <a:ext uri="{FF2B5EF4-FFF2-40B4-BE49-F238E27FC236}">
                <a16:creationId xmlns:a16="http://schemas.microsoft.com/office/drawing/2014/main" xmlns="" id="{0C2AE058-2535-AAEB-674E-FA5EA84136EB}"/>
              </a:ext>
            </a:extLst>
          </p:cNvPr>
          <p:cNvSpPr>
            <a:spLocks noGrp="1"/>
          </p:cNvSpPr>
          <p:nvPr>
            <p:ph type="subTitle" idx="1"/>
          </p:nvPr>
        </p:nvSpPr>
        <p:spPr>
          <a:xfrm>
            <a:off x="3618369" y="3162195"/>
            <a:ext cx="6831673" cy="1086237"/>
          </a:xfrm>
        </p:spPr>
        <p:txBody>
          <a:bodyPr>
            <a:normAutofit/>
          </a:bodyPr>
          <a:lstStyle/>
          <a:p>
            <a:r>
              <a:rPr lang="en-US" sz="2000" dirty="0">
                <a:effectLst/>
                <a:latin typeface="Times New Roman" panose="02020603050405020304" pitchFamily="18" charset="0"/>
                <a:ea typeface="Times New Roman" panose="02020603050405020304" pitchFamily="18" charset="0"/>
              </a:rPr>
              <a:t>MIS 406: Decision Support Systems</a:t>
            </a:r>
            <a:endParaRPr lang="en-US" sz="2000" dirty="0"/>
          </a:p>
        </p:txBody>
      </p:sp>
    </p:spTree>
    <p:extLst>
      <p:ext uri="{BB962C8B-B14F-4D97-AF65-F5344CB8AC3E}">
        <p14:creationId xmlns:p14="http://schemas.microsoft.com/office/powerpoint/2010/main" val="3802939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D35030F-FD32-D3D0-432E-C0C79173AFB3}"/>
              </a:ext>
            </a:extLst>
          </p:cNvPr>
          <p:cNvSpPr>
            <a:spLocks noGrp="1"/>
          </p:cNvSpPr>
          <p:nvPr>
            <p:ph idx="1"/>
          </p:nvPr>
        </p:nvSpPr>
        <p:spPr>
          <a:xfrm>
            <a:off x="1295400" y="1917032"/>
            <a:ext cx="10118558" cy="4693318"/>
          </a:xfrm>
        </p:spPr>
        <p:txBody>
          <a:bodyPr>
            <a:normAutofit/>
          </a:bodyPr>
          <a:lstStyle/>
          <a:p>
            <a:pPr eaLnBrk="1" hangingPunct="1">
              <a:buFont typeface="Wingdings" panose="05000000000000000000" pitchFamily="2" charset="2"/>
              <a:buChar char="Ø"/>
            </a:pPr>
            <a:r>
              <a:rPr lang="en-US" altLang="en-US" sz="2800" b="1" dirty="0">
                <a:solidFill>
                  <a:schemeClr val="accent2">
                    <a:lumMod val="75000"/>
                  </a:schemeClr>
                </a:solidFill>
              </a:rPr>
              <a:t>Degree of Structuredness </a:t>
            </a:r>
            <a:r>
              <a:rPr lang="en-US" altLang="en-US" sz="2800" dirty="0"/>
              <a:t>(Simon, 1977)</a:t>
            </a:r>
          </a:p>
          <a:p>
            <a:pPr lvl="1" eaLnBrk="1" hangingPunct="1"/>
            <a:r>
              <a:rPr lang="en-US" altLang="en-US" sz="2800" dirty="0"/>
              <a:t>Decision / Decision making process are classified as </a:t>
            </a:r>
          </a:p>
          <a:p>
            <a:pPr lvl="2" eaLnBrk="1" hangingPunct="1"/>
            <a:r>
              <a:rPr lang="en-US" altLang="en-US" sz="2800" dirty="0"/>
              <a:t>Highly structured ( programmed)</a:t>
            </a:r>
          </a:p>
          <a:p>
            <a:pPr lvl="2" eaLnBrk="1" hangingPunct="1"/>
            <a:r>
              <a:rPr lang="en-US" altLang="en-US" sz="2800" dirty="0"/>
              <a:t>Semi-structured</a:t>
            </a:r>
          </a:p>
          <a:p>
            <a:pPr lvl="2" eaLnBrk="1" hangingPunct="1"/>
            <a:r>
              <a:rPr lang="en-US" altLang="en-US" sz="2800" dirty="0"/>
              <a:t>Highly unstructured (i.e., non-programmed)  </a:t>
            </a:r>
          </a:p>
          <a:p>
            <a:pPr eaLnBrk="1" hangingPunct="1">
              <a:buFont typeface="Wingdings" panose="05000000000000000000" pitchFamily="2" charset="2"/>
              <a:buChar char="Ø"/>
            </a:pPr>
            <a:r>
              <a:rPr lang="en-US" altLang="en-US" sz="2800" b="1" dirty="0">
                <a:solidFill>
                  <a:schemeClr val="accent2">
                    <a:lumMod val="75000"/>
                  </a:schemeClr>
                </a:solidFill>
              </a:rPr>
              <a:t>Types of Control </a:t>
            </a:r>
            <a:r>
              <a:rPr lang="en-US" altLang="en-US" sz="2800" dirty="0"/>
              <a:t>(Anthony, 1965)</a:t>
            </a:r>
          </a:p>
          <a:p>
            <a:pPr lvl="1" eaLnBrk="1" hangingPunct="1"/>
            <a:r>
              <a:rPr lang="en-US" altLang="en-US" sz="2800" dirty="0"/>
              <a:t>Strategic planning (top-level, long-range)</a:t>
            </a:r>
          </a:p>
          <a:p>
            <a:pPr lvl="1" eaLnBrk="1" hangingPunct="1"/>
            <a:r>
              <a:rPr lang="en-US" altLang="en-US" sz="2800" dirty="0"/>
              <a:t>Management control (tactical planning, mid-level)</a:t>
            </a:r>
          </a:p>
          <a:p>
            <a:pPr lvl="1" eaLnBrk="1" hangingPunct="1"/>
            <a:r>
              <a:rPr lang="en-US" altLang="en-US" sz="2800" dirty="0"/>
              <a:t>Operational control (low-level)</a:t>
            </a:r>
          </a:p>
          <a:p>
            <a:endParaRPr lang="en-US" dirty="0"/>
          </a:p>
        </p:txBody>
      </p:sp>
      <p:sp>
        <p:nvSpPr>
          <p:cNvPr id="6" name="Title 1">
            <a:extLst>
              <a:ext uri="{FF2B5EF4-FFF2-40B4-BE49-F238E27FC236}">
                <a16:creationId xmlns:a16="http://schemas.microsoft.com/office/drawing/2014/main" xmlns="" id="{8A1F927A-513F-BCB4-36A0-C0412E1BC608}"/>
              </a:ext>
            </a:extLst>
          </p:cNvPr>
          <p:cNvSpPr txBox="1">
            <a:spLocks/>
          </p:cNvSpPr>
          <p:nvPr/>
        </p:nvSpPr>
        <p:spPr>
          <a:xfrm>
            <a:off x="1203158" y="247650"/>
            <a:ext cx="10210800" cy="1485900"/>
          </a:xfrm>
          <a:prstGeom prst="rect">
            <a:avLst/>
          </a:prstGeom>
        </p:spPr>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sz="3200" b="1" dirty="0"/>
              <a:t>An Early Framework for Computerized Decision Support </a:t>
            </a:r>
            <a:br>
              <a:rPr lang="en-US" sz="3200" b="1" dirty="0"/>
            </a:br>
            <a:r>
              <a:rPr lang="en-US" sz="3200" b="1" dirty="0"/>
              <a:t>(The </a:t>
            </a:r>
            <a:r>
              <a:rPr lang="en-US" sz="3200" b="1" dirty="0" err="1"/>
              <a:t>Gorry</a:t>
            </a:r>
            <a:r>
              <a:rPr lang="en-US" sz="3200" b="1" dirty="0"/>
              <a:t> and Scott-Morton Classical Framework)</a:t>
            </a:r>
          </a:p>
        </p:txBody>
      </p:sp>
    </p:spTree>
    <p:extLst>
      <p:ext uri="{BB962C8B-B14F-4D97-AF65-F5344CB8AC3E}">
        <p14:creationId xmlns:p14="http://schemas.microsoft.com/office/powerpoint/2010/main" val="3882520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6DCCE6-6A47-2BBC-E269-1742D8F6CCB9}"/>
              </a:ext>
            </a:extLst>
          </p:cNvPr>
          <p:cNvSpPr>
            <a:spLocks noGrp="1"/>
          </p:cNvSpPr>
          <p:nvPr>
            <p:ph idx="1"/>
          </p:nvPr>
        </p:nvSpPr>
        <p:spPr>
          <a:xfrm>
            <a:off x="778042" y="1733550"/>
            <a:ext cx="10507579" cy="4876800"/>
          </a:xfrm>
        </p:spPr>
        <p:txBody>
          <a:bodyPr>
            <a:normAutofit fontScale="92500"/>
          </a:bodyPr>
          <a:lstStyle/>
          <a:p>
            <a:pPr lvl="1" eaLnBrk="1" hangingPunct="1">
              <a:defRPr/>
            </a:pPr>
            <a:r>
              <a:rPr lang="en-US" altLang="ja-JP" sz="2400" b="1" dirty="0">
                <a:ea typeface="ＭＳ Ｐゴシック" pitchFamily="34" charset="-128"/>
              </a:rPr>
              <a:t>Types of control </a:t>
            </a:r>
            <a:r>
              <a:rPr lang="en-US" altLang="ja-JP" sz="2400" dirty="0">
                <a:ea typeface="ＭＳ Ｐゴシック" pitchFamily="34" charset="-128"/>
              </a:rPr>
              <a:t>in all managerial activities</a:t>
            </a:r>
          </a:p>
          <a:p>
            <a:pPr lvl="2" eaLnBrk="1" hangingPunct="1">
              <a:defRPr/>
            </a:pPr>
            <a:r>
              <a:rPr lang="en-US" altLang="ja-JP" sz="2400" dirty="0">
                <a:ea typeface="ＭＳ Ｐゴシック" pitchFamily="34" charset="-128"/>
              </a:rPr>
              <a:t>Strategic planning</a:t>
            </a:r>
          </a:p>
          <a:p>
            <a:pPr lvl="3" eaLnBrk="1" hangingPunct="1">
              <a:defRPr/>
            </a:pPr>
            <a:r>
              <a:rPr lang="en-US" altLang="ja-JP" sz="2400" i="0" dirty="0">
                <a:ea typeface="ＭＳ Ｐゴシック" pitchFamily="34" charset="-128"/>
              </a:rPr>
              <a:t>Defining </a:t>
            </a:r>
            <a:r>
              <a:rPr lang="en-US" altLang="ja-JP" sz="2400" i="0" dirty="0">
                <a:solidFill>
                  <a:srgbClr val="FF0000"/>
                </a:solidFill>
                <a:ea typeface="ＭＳ Ｐゴシック" pitchFamily="34" charset="-128"/>
              </a:rPr>
              <a:t>long range </a:t>
            </a:r>
            <a:r>
              <a:rPr lang="en-US" altLang="ja-JP" sz="2400" i="0" dirty="0">
                <a:ea typeface="ＭＳ Ｐゴシック" pitchFamily="34" charset="-128"/>
              </a:rPr>
              <a:t>of goals and policies for resource allocation</a:t>
            </a:r>
          </a:p>
          <a:p>
            <a:pPr lvl="2" eaLnBrk="1" hangingPunct="1">
              <a:defRPr/>
            </a:pPr>
            <a:r>
              <a:rPr lang="en-US" altLang="ja-JP" sz="2400" dirty="0">
                <a:ea typeface="ＭＳ Ｐゴシック" pitchFamily="34" charset="-128"/>
              </a:rPr>
              <a:t>Management control</a:t>
            </a:r>
          </a:p>
          <a:p>
            <a:pPr lvl="3" eaLnBrk="1" hangingPunct="1">
              <a:defRPr/>
            </a:pPr>
            <a:r>
              <a:rPr lang="en-US" altLang="ja-JP" sz="2400" i="0" dirty="0">
                <a:solidFill>
                  <a:srgbClr val="FF0000"/>
                </a:solidFill>
                <a:ea typeface="ＭＳ Ｐゴシック" pitchFamily="34" charset="-128"/>
              </a:rPr>
              <a:t>Acquisition and efficient use </a:t>
            </a:r>
            <a:r>
              <a:rPr lang="en-US" altLang="ja-JP" sz="2400" i="0" dirty="0">
                <a:ea typeface="ＭＳ Ｐゴシック" pitchFamily="34" charset="-128"/>
              </a:rPr>
              <a:t>of resources for organizational goal</a:t>
            </a:r>
          </a:p>
          <a:p>
            <a:pPr lvl="2" eaLnBrk="1" hangingPunct="1">
              <a:defRPr/>
            </a:pPr>
            <a:r>
              <a:rPr lang="en-US" altLang="ja-JP" sz="2400" dirty="0">
                <a:ea typeface="ＭＳ Ｐゴシック" pitchFamily="34" charset="-128"/>
              </a:rPr>
              <a:t>Operational control </a:t>
            </a:r>
          </a:p>
          <a:p>
            <a:pPr lvl="3" eaLnBrk="1" hangingPunct="1">
              <a:defRPr/>
            </a:pPr>
            <a:r>
              <a:rPr lang="en-US" altLang="ja-JP" sz="2400" i="0" dirty="0">
                <a:solidFill>
                  <a:srgbClr val="FF0000"/>
                </a:solidFill>
                <a:ea typeface="ＭＳ Ｐゴシック" pitchFamily="34" charset="-128"/>
              </a:rPr>
              <a:t>Efficient and effective execution </a:t>
            </a:r>
            <a:r>
              <a:rPr lang="en-US" altLang="ja-JP" sz="2400" i="0" dirty="0">
                <a:ea typeface="ＭＳ Ｐゴシック" pitchFamily="34" charset="-128"/>
              </a:rPr>
              <a:t>of specific task.</a:t>
            </a:r>
          </a:p>
          <a:p>
            <a:pPr lvl="1" eaLnBrk="1" hangingPunct="1">
              <a:defRPr/>
            </a:pPr>
            <a:r>
              <a:rPr lang="en-US" altLang="ja-JP" sz="2400" b="1" dirty="0">
                <a:ea typeface="ＭＳ Ｐゴシック" pitchFamily="34" charset="-128"/>
              </a:rPr>
              <a:t>The decision support matrix </a:t>
            </a:r>
          </a:p>
          <a:p>
            <a:pPr lvl="2" eaLnBrk="1" hangingPunct="1">
              <a:defRPr/>
            </a:pPr>
            <a:r>
              <a:rPr lang="en-US" sz="2400" dirty="0"/>
              <a:t>For </a:t>
            </a:r>
            <a:r>
              <a:rPr lang="en-US" altLang="ja-JP" sz="2400" i="1" dirty="0">
                <a:ea typeface="ＭＳ Ｐゴシック" pitchFamily="34" charset="-128"/>
              </a:rPr>
              <a:t>semi-structured decisions </a:t>
            </a:r>
            <a:r>
              <a:rPr lang="en-US" altLang="ja-JP" sz="2400" dirty="0">
                <a:ea typeface="ＭＳ Ｐゴシック" pitchFamily="34" charset="-128"/>
              </a:rPr>
              <a:t>and</a:t>
            </a:r>
            <a:r>
              <a:rPr lang="en-US" altLang="ja-JP" sz="2400" i="1" dirty="0">
                <a:ea typeface="ＭＳ Ｐゴシック" pitchFamily="34" charset="-128"/>
              </a:rPr>
              <a:t> unstructured decisions</a:t>
            </a:r>
            <a:r>
              <a:rPr lang="en-US" altLang="ja-JP" sz="2400" dirty="0">
                <a:ea typeface="ＭＳ Ｐゴシック" pitchFamily="34" charset="-128"/>
              </a:rPr>
              <a:t>, conventional MIS and </a:t>
            </a:r>
            <a:r>
              <a:rPr lang="en-US" altLang="ja-JP" sz="2400" i="1" dirty="0">
                <a:ea typeface="ＭＳ Ｐゴシック" pitchFamily="34" charset="-128"/>
              </a:rPr>
              <a:t>MS (mgt Sc) </a:t>
            </a:r>
            <a:r>
              <a:rPr lang="en-US" altLang="ja-JP" sz="2400" dirty="0">
                <a:ea typeface="ＭＳ Ｐゴシック" pitchFamily="34" charset="-128"/>
              </a:rPr>
              <a:t>tools are insufficient </a:t>
            </a:r>
          </a:p>
          <a:p>
            <a:pPr lvl="2" eaLnBrk="1" hangingPunct="1">
              <a:defRPr/>
            </a:pPr>
            <a:r>
              <a:rPr lang="en-US" altLang="ja-JP" sz="2400" dirty="0">
                <a:ea typeface="ＭＳ Ｐゴシック" pitchFamily="34" charset="-128"/>
              </a:rPr>
              <a:t>Decision support systems (DSS) are used for unstructured problems.</a:t>
            </a:r>
            <a:endParaRPr lang="en-US" sz="2400" dirty="0"/>
          </a:p>
          <a:p>
            <a:endParaRPr lang="en-US" dirty="0"/>
          </a:p>
        </p:txBody>
      </p:sp>
      <p:sp>
        <p:nvSpPr>
          <p:cNvPr id="4" name="Title 1">
            <a:extLst>
              <a:ext uri="{FF2B5EF4-FFF2-40B4-BE49-F238E27FC236}">
                <a16:creationId xmlns:a16="http://schemas.microsoft.com/office/drawing/2014/main" xmlns="" id="{C4B120EF-8E88-578F-2BBB-6ECCB85A6049}"/>
              </a:ext>
            </a:extLst>
          </p:cNvPr>
          <p:cNvSpPr txBox="1">
            <a:spLocks/>
          </p:cNvSpPr>
          <p:nvPr/>
        </p:nvSpPr>
        <p:spPr>
          <a:xfrm>
            <a:off x="1203158" y="247650"/>
            <a:ext cx="10210800" cy="1485900"/>
          </a:xfrm>
          <a:prstGeom prst="rect">
            <a:avLst/>
          </a:prstGeom>
        </p:spPr>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sz="3200" b="1" dirty="0"/>
              <a:t>An Early Framework for Computerized Decision Support </a:t>
            </a:r>
            <a:br>
              <a:rPr lang="en-US" sz="3200" b="1" dirty="0"/>
            </a:br>
            <a:r>
              <a:rPr lang="en-US" sz="3200" b="1" dirty="0"/>
              <a:t>(The </a:t>
            </a:r>
            <a:r>
              <a:rPr lang="en-US" sz="3200" b="1" dirty="0" err="1"/>
              <a:t>Gorry</a:t>
            </a:r>
            <a:r>
              <a:rPr lang="en-US" sz="3200" b="1" dirty="0"/>
              <a:t> and Scott-Morton Classical Framework)</a:t>
            </a:r>
          </a:p>
        </p:txBody>
      </p:sp>
    </p:spTree>
    <p:extLst>
      <p:ext uri="{BB962C8B-B14F-4D97-AF65-F5344CB8AC3E}">
        <p14:creationId xmlns:p14="http://schemas.microsoft.com/office/powerpoint/2010/main" val="3780085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0E0CAC-842C-4AC0-5EE3-00356E7103EE}"/>
              </a:ext>
            </a:extLst>
          </p:cNvPr>
          <p:cNvSpPr>
            <a:spLocks noGrp="1"/>
          </p:cNvSpPr>
          <p:nvPr>
            <p:ph type="title"/>
          </p:nvPr>
        </p:nvSpPr>
        <p:spPr>
          <a:xfrm>
            <a:off x="1134977" y="509338"/>
            <a:ext cx="10479504" cy="898357"/>
          </a:xfrm>
        </p:spPr>
        <p:txBody>
          <a:bodyPr/>
          <a:lstStyle/>
          <a:p>
            <a:pPr algn="ctr"/>
            <a:r>
              <a:rPr lang="en-US" b="1" dirty="0"/>
              <a:t>Computer Support for Structured Decisions</a:t>
            </a:r>
          </a:p>
        </p:txBody>
      </p:sp>
      <p:sp>
        <p:nvSpPr>
          <p:cNvPr id="3" name="Content Placeholder 2">
            <a:extLst>
              <a:ext uri="{FF2B5EF4-FFF2-40B4-BE49-F238E27FC236}">
                <a16:creationId xmlns:a16="http://schemas.microsoft.com/office/drawing/2014/main" xmlns="" id="{F68BBCEF-B7A3-6685-F0D2-C9702468C0B9}"/>
              </a:ext>
            </a:extLst>
          </p:cNvPr>
          <p:cNvSpPr>
            <a:spLocks noGrp="1"/>
          </p:cNvSpPr>
          <p:nvPr>
            <p:ph idx="1"/>
          </p:nvPr>
        </p:nvSpPr>
        <p:spPr>
          <a:xfrm>
            <a:off x="1134977" y="1499935"/>
            <a:ext cx="10479504" cy="4848727"/>
          </a:xfrm>
        </p:spPr>
        <p:txBody>
          <a:bodyPr>
            <a:noAutofit/>
          </a:bodyPr>
          <a:lstStyle/>
          <a:p>
            <a:pPr eaLnBrk="1" hangingPunct="1">
              <a:lnSpc>
                <a:spcPct val="100000"/>
              </a:lnSpc>
              <a:defRPr/>
            </a:pPr>
            <a:r>
              <a:rPr lang="en-US" sz="2400" u="sng" dirty="0"/>
              <a:t>Structured problems: </a:t>
            </a:r>
            <a:r>
              <a:rPr lang="en-US" sz="2400" dirty="0"/>
              <a:t>encountered repeatedly, have a high level of structure.</a:t>
            </a:r>
          </a:p>
          <a:p>
            <a:pPr eaLnBrk="1" hangingPunct="1">
              <a:lnSpc>
                <a:spcPct val="100000"/>
              </a:lnSpc>
              <a:defRPr/>
            </a:pPr>
            <a:r>
              <a:rPr lang="en-US" sz="2400" dirty="0"/>
              <a:t>It is possible to abstract, analyze, and classify them into specific categories</a:t>
            </a:r>
          </a:p>
          <a:p>
            <a:pPr lvl="1" eaLnBrk="1" hangingPunct="1">
              <a:lnSpc>
                <a:spcPct val="100000"/>
              </a:lnSpc>
              <a:defRPr/>
            </a:pPr>
            <a:r>
              <a:rPr lang="en-US" sz="2400" dirty="0"/>
              <a:t>e.g., make-or-buy decisions, capital budgeting, resource allocation, distribution, procurement, and inventory control </a:t>
            </a:r>
          </a:p>
          <a:p>
            <a:pPr eaLnBrk="1" hangingPunct="1">
              <a:lnSpc>
                <a:spcPct val="100000"/>
              </a:lnSpc>
              <a:defRPr/>
            </a:pPr>
            <a:r>
              <a:rPr lang="en-US" sz="2400" dirty="0"/>
              <a:t>For each decision category, an easy-to-apply prescribed model and solution approach have been developed, generally as quantitative formulas. Therefore, a </a:t>
            </a:r>
            <a:r>
              <a:rPr lang="en-US" sz="2400" dirty="0">
                <a:solidFill>
                  <a:srgbClr val="FF0000"/>
                </a:solidFill>
              </a:rPr>
              <a:t>scientific approach </a:t>
            </a:r>
            <a:r>
              <a:rPr lang="en-US" sz="2400" dirty="0"/>
              <a:t>can be used </a:t>
            </a:r>
            <a:r>
              <a:rPr lang="en-US" sz="2400" dirty="0">
                <a:solidFill>
                  <a:srgbClr val="FF0000"/>
                </a:solidFill>
              </a:rPr>
              <a:t>to automate </a:t>
            </a:r>
            <a:r>
              <a:rPr lang="en-US" sz="2400" dirty="0"/>
              <a:t>portions of managerial decision-making.</a:t>
            </a:r>
            <a:r>
              <a:rPr lang="en-US" sz="3600" dirty="0"/>
              <a:t> </a:t>
            </a:r>
            <a:r>
              <a:rPr lang="en-US" sz="2400" dirty="0"/>
              <a:t>This process is called Management Science</a:t>
            </a:r>
          </a:p>
        </p:txBody>
      </p:sp>
    </p:spTree>
    <p:extLst>
      <p:ext uri="{BB962C8B-B14F-4D97-AF65-F5344CB8AC3E}">
        <p14:creationId xmlns:p14="http://schemas.microsoft.com/office/powerpoint/2010/main" val="1991651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FAC5AB-0C88-83CF-BB9A-051487EB3946}"/>
              </a:ext>
            </a:extLst>
          </p:cNvPr>
          <p:cNvSpPr>
            <a:spLocks noGrp="1"/>
          </p:cNvSpPr>
          <p:nvPr>
            <p:ph type="title"/>
          </p:nvPr>
        </p:nvSpPr>
        <p:spPr>
          <a:xfrm>
            <a:off x="1371600" y="461211"/>
            <a:ext cx="9926053" cy="1066800"/>
          </a:xfrm>
        </p:spPr>
        <p:txBody>
          <a:bodyPr>
            <a:normAutofit/>
          </a:bodyPr>
          <a:lstStyle/>
          <a:p>
            <a:pPr algn="ctr"/>
            <a:r>
              <a:rPr lang="en-US" b="1" dirty="0"/>
              <a:t>Computer Support for </a:t>
            </a:r>
            <a:br>
              <a:rPr lang="en-US" b="1" dirty="0"/>
            </a:br>
            <a:r>
              <a:rPr lang="en-US" b="1" dirty="0"/>
              <a:t>Unstructured Decisions</a:t>
            </a:r>
          </a:p>
        </p:txBody>
      </p:sp>
      <p:sp>
        <p:nvSpPr>
          <p:cNvPr id="3" name="Content Placeholder 2">
            <a:extLst>
              <a:ext uri="{FF2B5EF4-FFF2-40B4-BE49-F238E27FC236}">
                <a16:creationId xmlns:a16="http://schemas.microsoft.com/office/drawing/2014/main" xmlns="" id="{AC514BCF-6A0A-8133-9383-89BB741E5BDF}"/>
              </a:ext>
            </a:extLst>
          </p:cNvPr>
          <p:cNvSpPr>
            <a:spLocks noGrp="1"/>
          </p:cNvSpPr>
          <p:nvPr>
            <p:ph idx="1"/>
          </p:nvPr>
        </p:nvSpPr>
        <p:spPr>
          <a:xfrm>
            <a:off x="1371600" y="1670384"/>
            <a:ext cx="10130589" cy="4726405"/>
          </a:xfrm>
        </p:spPr>
        <p:txBody>
          <a:bodyPr>
            <a:noAutofit/>
          </a:bodyPr>
          <a:lstStyle/>
          <a:p>
            <a:pPr eaLnBrk="1" hangingPunct="1">
              <a:defRPr/>
            </a:pPr>
            <a:r>
              <a:rPr lang="en-US" sz="2800" dirty="0"/>
              <a:t>Unstructured problems can be only partially supported by standard computerized quantitative methods</a:t>
            </a:r>
          </a:p>
          <a:p>
            <a:pPr eaLnBrk="1" hangingPunct="1">
              <a:defRPr/>
            </a:pPr>
            <a:r>
              <a:rPr lang="en-US" sz="2800" dirty="0"/>
              <a:t>They often require </a:t>
            </a:r>
            <a:r>
              <a:rPr lang="en-US" sz="2800" dirty="0">
                <a:solidFill>
                  <a:srgbClr val="FF0000"/>
                </a:solidFill>
              </a:rPr>
              <a:t>customized solutions</a:t>
            </a:r>
          </a:p>
          <a:p>
            <a:pPr eaLnBrk="1" hangingPunct="1">
              <a:defRPr/>
            </a:pPr>
            <a:r>
              <a:rPr lang="en-US" sz="2800" dirty="0"/>
              <a:t>They benefit from </a:t>
            </a:r>
            <a:r>
              <a:rPr lang="en-US" sz="2800" dirty="0">
                <a:solidFill>
                  <a:srgbClr val="FF0000"/>
                </a:solidFill>
              </a:rPr>
              <a:t>data and information </a:t>
            </a:r>
            <a:r>
              <a:rPr lang="en-US" sz="2800" dirty="0"/>
              <a:t>from corporate or external data sources.</a:t>
            </a:r>
          </a:p>
          <a:p>
            <a:pPr eaLnBrk="1" hangingPunct="1">
              <a:defRPr/>
            </a:pPr>
            <a:r>
              <a:rPr lang="en-US" sz="2800" dirty="0"/>
              <a:t>Intuition and judgment may play a role in this decision</a:t>
            </a:r>
          </a:p>
          <a:p>
            <a:pPr eaLnBrk="1" hangingPunct="1">
              <a:defRPr/>
            </a:pPr>
            <a:r>
              <a:rPr lang="en-US" sz="2800" dirty="0">
                <a:solidFill>
                  <a:srgbClr val="FF0000"/>
                </a:solidFill>
              </a:rPr>
              <a:t>Computerized communication and collaboration technologies, along with knowledge management</a:t>
            </a:r>
            <a:r>
              <a:rPr lang="en-US" sz="2800" dirty="0"/>
              <a:t>, are often used. </a:t>
            </a:r>
          </a:p>
        </p:txBody>
      </p:sp>
    </p:spTree>
    <p:extLst>
      <p:ext uri="{BB962C8B-B14F-4D97-AF65-F5344CB8AC3E}">
        <p14:creationId xmlns:p14="http://schemas.microsoft.com/office/powerpoint/2010/main" val="1992107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EB64C-23A2-E702-1BDA-E5BED85A7628}"/>
              </a:ext>
            </a:extLst>
          </p:cNvPr>
          <p:cNvSpPr>
            <a:spLocks noGrp="1"/>
          </p:cNvSpPr>
          <p:nvPr>
            <p:ph type="title"/>
          </p:nvPr>
        </p:nvSpPr>
        <p:spPr>
          <a:xfrm>
            <a:off x="1371600" y="685800"/>
            <a:ext cx="10194758" cy="1130968"/>
          </a:xfrm>
        </p:spPr>
        <p:txBody>
          <a:bodyPr/>
          <a:lstStyle/>
          <a:p>
            <a:pPr algn="ctr"/>
            <a:r>
              <a:rPr lang="en-US" b="1" dirty="0"/>
              <a:t>Computer Support for </a:t>
            </a:r>
            <a:br>
              <a:rPr lang="en-US" b="1" dirty="0"/>
            </a:br>
            <a:r>
              <a:rPr lang="en-US" b="1" dirty="0"/>
              <a:t>Semi-structured Problems</a:t>
            </a:r>
          </a:p>
        </p:txBody>
      </p:sp>
      <p:sp>
        <p:nvSpPr>
          <p:cNvPr id="3" name="Content Placeholder 2">
            <a:extLst>
              <a:ext uri="{FF2B5EF4-FFF2-40B4-BE49-F238E27FC236}">
                <a16:creationId xmlns:a16="http://schemas.microsoft.com/office/drawing/2014/main" xmlns="" id="{0BF4E278-4EF5-A367-00AB-5B6E3A37FEFE}"/>
              </a:ext>
            </a:extLst>
          </p:cNvPr>
          <p:cNvSpPr>
            <a:spLocks noGrp="1"/>
          </p:cNvSpPr>
          <p:nvPr>
            <p:ph idx="1"/>
          </p:nvPr>
        </p:nvSpPr>
        <p:spPr>
          <a:xfrm>
            <a:off x="1371600" y="2093495"/>
            <a:ext cx="10307053" cy="4078705"/>
          </a:xfrm>
        </p:spPr>
        <p:txBody>
          <a:bodyPr>
            <a:noAutofit/>
          </a:bodyPr>
          <a:lstStyle/>
          <a:p>
            <a:pPr eaLnBrk="1" hangingPunct="1">
              <a:defRPr/>
            </a:pPr>
            <a:r>
              <a:rPr lang="en-US" sz="2800" dirty="0"/>
              <a:t>Solving semi-structured problems may involve a combination of standard solution procedures and human judgment </a:t>
            </a:r>
          </a:p>
          <a:p>
            <a:pPr eaLnBrk="1" hangingPunct="1">
              <a:defRPr/>
            </a:pPr>
            <a:r>
              <a:rPr lang="en-US" sz="2800" dirty="0"/>
              <a:t>MS handles the structured parts, while DSS deals with the unstructured parts</a:t>
            </a:r>
          </a:p>
          <a:p>
            <a:pPr eaLnBrk="1" hangingPunct="1">
              <a:defRPr/>
            </a:pPr>
            <a:r>
              <a:rPr lang="en-US" sz="2800" dirty="0"/>
              <a:t>DSS can </a:t>
            </a:r>
            <a:r>
              <a:rPr lang="en-US" sz="2800" dirty="0">
                <a:solidFill>
                  <a:srgbClr val="FF0000"/>
                </a:solidFill>
              </a:rPr>
              <a:t>improve the quality of information </a:t>
            </a:r>
            <a:r>
              <a:rPr lang="en-US" sz="2800" dirty="0"/>
              <a:t>on which decision is based by </a:t>
            </a:r>
            <a:r>
              <a:rPr lang="en-US" sz="2800" dirty="0">
                <a:solidFill>
                  <a:srgbClr val="FF0000"/>
                </a:solidFill>
              </a:rPr>
              <a:t>providing various alternative solutions </a:t>
            </a:r>
            <a:r>
              <a:rPr lang="en-US" sz="2800" dirty="0"/>
              <a:t>and their </a:t>
            </a:r>
            <a:r>
              <a:rPr lang="en-US" sz="2800" dirty="0">
                <a:solidFill>
                  <a:srgbClr val="FF0000"/>
                </a:solidFill>
              </a:rPr>
              <a:t>potential impacts</a:t>
            </a:r>
            <a:r>
              <a:rPr lang="en-US" sz="2800" dirty="0"/>
              <a:t>. Thus, to make better decisions.</a:t>
            </a:r>
          </a:p>
        </p:txBody>
      </p:sp>
    </p:spTree>
    <p:extLst>
      <p:ext uri="{BB962C8B-B14F-4D97-AF65-F5344CB8AC3E}">
        <p14:creationId xmlns:p14="http://schemas.microsoft.com/office/powerpoint/2010/main" val="2190771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7ED44F-0F9A-D236-F422-80A3C4D14906}"/>
              </a:ext>
            </a:extLst>
          </p:cNvPr>
          <p:cNvSpPr>
            <a:spLocks noGrp="1"/>
          </p:cNvSpPr>
          <p:nvPr>
            <p:ph type="title"/>
          </p:nvPr>
        </p:nvSpPr>
        <p:spPr>
          <a:xfrm>
            <a:off x="1371599" y="493295"/>
            <a:ext cx="9601200" cy="950495"/>
          </a:xfrm>
        </p:spPr>
        <p:txBody>
          <a:bodyPr/>
          <a:lstStyle/>
          <a:p>
            <a:pPr algn="ctr"/>
            <a:r>
              <a:rPr lang="en-US" b="1" dirty="0"/>
              <a:t>Concept of Decision Support Systems</a:t>
            </a:r>
          </a:p>
        </p:txBody>
      </p:sp>
      <p:sp>
        <p:nvSpPr>
          <p:cNvPr id="3" name="Content Placeholder 2">
            <a:extLst>
              <a:ext uri="{FF2B5EF4-FFF2-40B4-BE49-F238E27FC236}">
                <a16:creationId xmlns:a16="http://schemas.microsoft.com/office/drawing/2014/main" xmlns="" id="{7730736A-7BCA-088F-A843-28F79C848CAF}"/>
              </a:ext>
            </a:extLst>
          </p:cNvPr>
          <p:cNvSpPr>
            <a:spLocks noGrp="1"/>
          </p:cNvSpPr>
          <p:nvPr>
            <p:ph idx="1"/>
          </p:nvPr>
        </p:nvSpPr>
        <p:spPr>
          <a:xfrm>
            <a:off x="1371599" y="1582152"/>
            <a:ext cx="10142621" cy="4674269"/>
          </a:xfrm>
        </p:spPr>
        <p:txBody>
          <a:bodyPr>
            <a:normAutofit fontScale="92500" lnSpcReduction="10000"/>
          </a:bodyPr>
          <a:lstStyle/>
          <a:p>
            <a:pPr algn="just"/>
            <a:r>
              <a:rPr lang="en-GB" altLang="en-US" sz="2800" dirty="0"/>
              <a:t>A Decision Support System is an interactive </a:t>
            </a:r>
            <a:r>
              <a:rPr lang="en-GB" altLang="en-US" sz="2800" dirty="0">
                <a:solidFill>
                  <a:srgbClr val="FF0000"/>
                </a:solidFill>
              </a:rPr>
              <a:t>computer-based system</a:t>
            </a:r>
            <a:r>
              <a:rPr lang="en-GB" altLang="en-US" sz="2800" dirty="0"/>
              <a:t> or subsystem that helps people use computer, communications, data, documents, knowledge and models to identify and solve problems, complete decision process tasks, and make decisions.</a:t>
            </a:r>
          </a:p>
          <a:p>
            <a:pPr algn="just"/>
            <a:r>
              <a:rPr lang="en-US" altLang="en-US" sz="2800" dirty="0"/>
              <a:t>Decision support systems are computer-based systems that </a:t>
            </a:r>
            <a:r>
              <a:rPr lang="en-US" altLang="en-US" sz="2800" dirty="0">
                <a:solidFill>
                  <a:srgbClr val="FF0000"/>
                </a:solidFill>
              </a:rPr>
              <a:t>bring together information </a:t>
            </a:r>
            <a:r>
              <a:rPr lang="en-US" altLang="en-US" sz="2800" dirty="0"/>
              <a:t>from a variety of sources, assist in the organization and </a:t>
            </a:r>
            <a:r>
              <a:rPr lang="en-US" altLang="en-US" sz="2800" dirty="0">
                <a:solidFill>
                  <a:srgbClr val="FF0000"/>
                </a:solidFill>
              </a:rPr>
              <a:t>analysis</a:t>
            </a:r>
            <a:r>
              <a:rPr lang="en-US" altLang="en-US" sz="2800" dirty="0"/>
              <a:t> of information, and </a:t>
            </a:r>
            <a:r>
              <a:rPr lang="en-US" altLang="en-US" sz="2800" dirty="0">
                <a:solidFill>
                  <a:srgbClr val="FF0000"/>
                </a:solidFill>
              </a:rPr>
              <a:t>facilitate</a:t>
            </a:r>
            <a:r>
              <a:rPr lang="en-US" altLang="en-US" sz="2800" dirty="0"/>
              <a:t> the evaluation of assumptions underlying the use of specific models. </a:t>
            </a:r>
          </a:p>
          <a:p>
            <a:pPr algn="just"/>
            <a:r>
              <a:rPr lang="en-US" altLang="en-US" sz="2800" dirty="0"/>
              <a:t>In other words, these systems allow decision makers to </a:t>
            </a:r>
            <a:r>
              <a:rPr lang="en-US" altLang="en-US" sz="2800" dirty="0">
                <a:solidFill>
                  <a:srgbClr val="FF0000"/>
                </a:solidFill>
              </a:rPr>
              <a:t>access relevant data</a:t>
            </a:r>
            <a:r>
              <a:rPr lang="en-US" altLang="en-US" sz="2800" dirty="0"/>
              <a:t> across the organization as they need it to make choices among alternatives.</a:t>
            </a:r>
          </a:p>
          <a:p>
            <a:endParaRPr lang="en-US" dirty="0"/>
          </a:p>
        </p:txBody>
      </p:sp>
    </p:spTree>
    <p:extLst>
      <p:ext uri="{BB962C8B-B14F-4D97-AF65-F5344CB8AC3E}">
        <p14:creationId xmlns:p14="http://schemas.microsoft.com/office/powerpoint/2010/main" val="3246944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B0C12-7B48-22A0-FEE7-C09987CF57D7}"/>
              </a:ext>
            </a:extLst>
          </p:cNvPr>
          <p:cNvSpPr>
            <a:spLocks noGrp="1"/>
          </p:cNvSpPr>
          <p:nvPr>
            <p:ph type="title"/>
          </p:nvPr>
        </p:nvSpPr>
        <p:spPr>
          <a:xfrm>
            <a:off x="1816768" y="340896"/>
            <a:ext cx="9601200" cy="717884"/>
          </a:xfrm>
        </p:spPr>
        <p:txBody>
          <a:bodyPr>
            <a:normAutofit/>
          </a:bodyPr>
          <a:lstStyle/>
          <a:p>
            <a:pPr algn="ctr"/>
            <a:r>
              <a:rPr lang="en-US" b="1" dirty="0"/>
              <a:t>Types of DSS</a:t>
            </a:r>
          </a:p>
        </p:txBody>
      </p:sp>
      <p:sp>
        <p:nvSpPr>
          <p:cNvPr id="3" name="Content Placeholder 2">
            <a:extLst>
              <a:ext uri="{FF2B5EF4-FFF2-40B4-BE49-F238E27FC236}">
                <a16:creationId xmlns:a16="http://schemas.microsoft.com/office/drawing/2014/main" xmlns="" id="{41831550-8467-A7F6-0A6A-9CE22CB1084E}"/>
              </a:ext>
            </a:extLst>
          </p:cNvPr>
          <p:cNvSpPr>
            <a:spLocks noGrp="1"/>
          </p:cNvSpPr>
          <p:nvPr>
            <p:ph idx="1"/>
          </p:nvPr>
        </p:nvSpPr>
        <p:spPr>
          <a:xfrm>
            <a:off x="926431" y="1058780"/>
            <a:ext cx="10744201" cy="5638798"/>
          </a:xfrm>
        </p:spPr>
        <p:txBody>
          <a:bodyPr>
            <a:noAutofit/>
          </a:bodyPr>
          <a:lstStyle/>
          <a:p>
            <a:pPr algn="just" eaLnBrk="1" hangingPunct="1"/>
            <a:r>
              <a:rPr lang="en-US" altLang="en-US" sz="2200" dirty="0">
                <a:solidFill>
                  <a:srgbClr val="FF0000"/>
                </a:solidFill>
              </a:rPr>
              <a:t>Two</a:t>
            </a:r>
            <a:r>
              <a:rPr lang="en-US" altLang="en-US" sz="2200" dirty="0"/>
              <a:t> major types:</a:t>
            </a:r>
          </a:p>
          <a:p>
            <a:pPr lvl="1" algn="just" eaLnBrk="1" hangingPunct="1"/>
            <a:r>
              <a:rPr lang="en-US" altLang="en-US" sz="2200" b="1" dirty="0">
                <a:solidFill>
                  <a:schemeClr val="accent2">
                    <a:lumMod val="75000"/>
                  </a:schemeClr>
                </a:solidFill>
              </a:rPr>
              <a:t>Model-oriented DSS</a:t>
            </a:r>
          </a:p>
          <a:p>
            <a:pPr lvl="2" algn="just" eaLnBrk="1" hangingPunct="1"/>
            <a:r>
              <a:rPr lang="en-US" altLang="ja-JP" sz="2200" dirty="0">
                <a:solidFill>
                  <a:srgbClr val="FF0000"/>
                </a:solidFill>
                <a:ea typeface="ＭＳ Ｐゴシック" panose="020B0600070205080204" pitchFamily="34" charset="-128"/>
              </a:rPr>
              <a:t>quantitative models </a:t>
            </a:r>
            <a:r>
              <a:rPr lang="en-US" altLang="ja-JP" sz="2200" dirty="0">
                <a:ea typeface="ＭＳ Ｐゴシック" panose="020B0600070205080204" pitchFamily="34" charset="-128"/>
              </a:rPr>
              <a:t>used to generate a recommended solution to a problem.</a:t>
            </a:r>
          </a:p>
          <a:p>
            <a:pPr lvl="2" algn="just" eaLnBrk="1" hangingPunct="1"/>
            <a:r>
              <a:rPr lang="en-US" sz="2200" dirty="0"/>
              <a:t>These are used by managers and staff members of a business, or people who interact with the organization, for a number of purposes depending on how the model is set up - scheduling, decision analyses, etc.</a:t>
            </a:r>
            <a:endParaRPr lang="en-US" altLang="en-US" sz="2200" dirty="0"/>
          </a:p>
          <a:p>
            <a:pPr lvl="1" algn="just" eaLnBrk="1" hangingPunct="1"/>
            <a:r>
              <a:rPr lang="en-US" altLang="en-US" sz="2200" b="1" dirty="0">
                <a:solidFill>
                  <a:schemeClr val="accent2">
                    <a:lumMod val="75000"/>
                  </a:schemeClr>
                </a:solidFill>
              </a:rPr>
              <a:t>Data-oriented DSS</a:t>
            </a:r>
          </a:p>
          <a:p>
            <a:pPr lvl="2" algn="just" eaLnBrk="1" hangingPunct="1"/>
            <a:r>
              <a:rPr lang="en-US" altLang="ja-JP" sz="2200" dirty="0">
                <a:ea typeface="ＭＳ Ｐゴシック" panose="020B0600070205080204" pitchFamily="34" charset="-128"/>
              </a:rPr>
              <a:t>support ad-hoc </a:t>
            </a:r>
            <a:r>
              <a:rPr lang="en-US" altLang="ja-JP" sz="2200" dirty="0">
                <a:solidFill>
                  <a:srgbClr val="FF0000"/>
                </a:solidFill>
                <a:ea typeface="ＭＳ Ｐゴシック" panose="020B0600070205080204" pitchFamily="34" charset="-128"/>
              </a:rPr>
              <a:t>reporting and queries.</a:t>
            </a:r>
          </a:p>
          <a:p>
            <a:pPr lvl="2" algn="just" eaLnBrk="1" hangingPunct="1"/>
            <a:r>
              <a:rPr lang="en-US" sz="2200" dirty="0"/>
              <a:t>Examples: computer-based databases that have a query system to check (including the incorporation of data to add value to existing databases. </a:t>
            </a:r>
            <a:endParaRPr lang="en-US" altLang="en-US" sz="2200" dirty="0"/>
          </a:p>
        </p:txBody>
      </p:sp>
    </p:spTree>
    <p:extLst>
      <p:ext uri="{BB962C8B-B14F-4D97-AF65-F5344CB8AC3E}">
        <p14:creationId xmlns:p14="http://schemas.microsoft.com/office/powerpoint/2010/main" val="2619373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354C8-3973-2A04-EB49-624198272F5B}"/>
              </a:ext>
            </a:extLst>
          </p:cNvPr>
          <p:cNvSpPr>
            <a:spLocks noGrp="1"/>
          </p:cNvSpPr>
          <p:nvPr>
            <p:ph type="title"/>
          </p:nvPr>
        </p:nvSpPr>
        <p:spPr>
          <a:xfrm>
            <a:off x="1295400" y="421105"/>
            <a:ext cx="9601200" cy="794085"/>
          </a:xfrm>
        </p:spPr>
        <p:txBody>
          <a:bodyPr>
            <a:normAutofit/>
          </a:bodyPr>
          <a:lstStyle/>
          <a:p>
            <a:pPr algn="ctr"/>
            <a:r>
              <a:rPr lang="en-US" sz="3200" b="1" dirty="0"/>
              <a:t>Uses of a Decision Support System</a:t>
            </a:r>
          </a:p>
        </p:txBody>
      </p:sp>
      <p:sp>
        <p:nvSpPr>
          <p:cNvPr id="3" name="Content Placeholder 2">
            <a:extLst>
              <a:ext uri="{FF2B5EF4-FFF2-40B4-BE49-F238E27FC236}">
                <a16:creationId xmlns:a16="http://schemas.microsoft.com/office/drawing/2014/main" xmlns="" id="{97D682BF-3E81-528B-0229-2674C77778F8}"/>
              </a:ext>
            </a:extLst>
          </p:cNvPr>
          <p:cNvSpPr>
            <a:spLocks noGrp="1"/>
          </p:cNvSpPr>
          <p:nvPr>
            <p:ph idx="1"/>
          </p:nvPr>
        </p:nvSpPr>
        <p:spPr>
          <a:xfrm>
            <a:off x="1295400" y="1058779"/>
            <a:ext cx="10347158" cy="5378116"/>
          </a:xfrm>
        </p:spPr>
        <p:txBody>
          <a:bodyPr>
            <a:normAutofit/>
          </a:bodyPr>
          <a:lstStyle/>
          <a:p>
            <a:pPr>
              <a:defRPr/>
            </a:pPr>
            <a:r>
              <a:rPr lang="en-US" sz="2800" dirty="0"/>
              <a:t>Generally, it is accepted that DSS technology is warranted if the goal is to help decision-makers: </a:t>
            </a:r>
          </a:p>
          <a:p>
            <a:pPr lvl="1">
              <a:defRPr/>
            </a:pPr>
            <a:r>
              <a:rPr lang="en-US" dirty="0">
                <a:ea typeface="+mn-ea"/>
                <a:cs typeface="+mn-cs"/>
              </a:rPr>
              <a:t>Look at more </a:t>
            </a:r>
            <a:r>
              <a:rPr lang="en-US" u="sng" dirty="0">
                <a:ea typeface="+mn-ea"/>
                <a:cs typeface="+mn-cs"/>
              </a:rPr>
              <a:t>facets</a:t>
            </a:r>
            <a:r>
              <a:rPr lang="en-US" dirty="0">
                <a:ea typeface="+mn-ea"/>
                <a:cs typeface="+mn-cs"/>
              </a:rPr>
              <a:t> of a decision </a:t>
            </a:r>
          </a:p>
          <a:p>
            <a:pPr lvl="1">
              <a:defRPr/>
            </a:pPr>
            <a:r>
              <a:rPr lang="en-US" dirty="0">
                <a:ea typeface="+mn-ea"/>
                <a:cs typeface="+mn-cs"/>
              </a:rPr>
              <a:t>Generate </a:t>
            </a:r>
            <a:r>
              <a:rPr lang="en-US" u="sng" dirty="0">
                <a:ea typeface="+mn-ea"/>
                <a:cs typeface="+mn-cs"/>
              </a:rPr>
              <a:t>better</a:t>
            </a:r>
            <a:r>
              <a:rPr lang="en-US" dirty="0">
                <a:ea typeface="+mn-ea"/>
                <a:cs typeface="+mn-cs"/>
              </a:rPr>
              <a:t> alternatives </a:t>
            </a:r>
          </a:p>
          <a:p>
            <a:pPr lvl="1">
              <a:defRPr/>
            </a:pPr>
            <a:r>
              <a:rPr lang="en-US" u="sng" dirty="0">
                <a:ea typeface="+mn-ea"/>
                <a:cs typeface="+mn-cs"/>
              </a:rPr>
              <a:t>Respond</a:t>
            </a:r>
            <a:r>
              <a:rPr lang="en-US" dirty="0">
                <a:ea typeface="+mn-ea"/>
                <a:cs typeface="+mn-cs"/>
              </a:rPr>
              <a:t> to situations quickly </a:t>
            </a:r>
          </a:p>
          <a:p>
            <a:pPr lvl="1">
              <a:defRPr/>
            </a:pPr>
            <a:r>
              <a:rPr lang="en-US" u="sng" dirty="0">
                <a:ea typeface="+mn-ea"/>
                <a:cs typeface="+mn-cs"/>
              </a:rPr>
              <a:t>Solve </a:t>
            </a:r>
            <a:r>
              <a:rPr lang="en-US" dirty="0">
                <a:ea typeface="+mn-ea"/>
                <a:cs typeface="+mn-cs"/>
              </a:rPr>
              <a:t>complex problems</a:t>
            </a:r>
          </a:p>
          <a:p>
            <a:pPr lvl="1">
              <a:defRPr/>
            </a:pPr>
            <a:r>
              <a:rPr lang="en-US" dirty="0">
                <a:ea typeface="+mn-ea"/>
                <a:cs typeface="+mn-cs"/>
              </a:rPr>
              <a:t>Consider </a:t>
            </a:r>
            <a:r>
              <a:rPr lang="en-US" u="sng" dirty="0">
                <a:ea typeface="+mn-ea"/>
                <a:cs typeface="+mn-cs"/>
              </a:rPr>
              <a:t>more options </a:t>
            </a:r>
            <a:r>
              <a:rPr lang="en-US" dirty="0">
                <a:ea typeface="+mn-ea"/>
                <a:cs typeface="+mn-cs"/>
              </a:rPr>
              <a:t>for solving a problem Brainstorm solutions </a:t>
            </a:r>
          </a:p>
          <a:p>
            <a:pPr lvl="1">
              <a:defRPr/>
            </a:pPr>
            <a:r>
              <a:rPr lang="en-US" dirty="0">
                <a:ea typeface="+mn-ea"/>
                <a:cs typeface="+mn-cs"/>
              </a:rPr>
              <a:t>Utilize multiple analyses in solving a problem </a:t>
            </a:r>
          </a:p>
          <a:p>
            <a:pPr lvl="1">
              <a:defRPr/>
            </a:pPr>
            <a:r>
              <a:rPr lang="en-US" dirty="0">
                <a:ea typeface="+mn-ea"/>
                <a:cs typeface="+mn-cs"/>
              </a:rPr>
              <a:t>Have new insights into problems and eliminate "</a:t>
            </a:r>
            <a:r>
              <a:rPr lang="en-US" u="sng" dirty="0">
                <a:ea typeface="+mn-ea"/>
                <a:cs typeface="+mn-cs"/>
              </a:rPr>
              <a:t>tunnel vision" </a:t>
            </a:r>
            <a:r>
              <a:rPr lang="en-US" dirty="0">
                <a:ea typeface="+mn-ea"/>
                <a:cs typeface="+mn-cs"/>
              </a:rPr>
              <a:t>associated with premature evaluation of options </a:t>
            </a:r>
          </a:p>
          <a:p>
            <a:pPr lvl="1">
              <a:defRPr/>
            </a:pPr>
            <a:r>
              <a:rPr lang="en-US" dirty="0">
                <a:ea typeface="+mn-ea"/>
                <a:cs typeface="+mn-cs"/>
              </a:rPr>
              <a:t>Implement a variety of decision styles and strategies </a:t>
            </a:r>
          </a:p>
          <a:p>
            <a:pPr lvl="1">
              <a:defRPr/>
            </a:pPr>
            <a:r>
              <a:rPr lang="en-US" dirty="0">
                <a:ea typeface="+mn-ea"/>
                <a:cs typeface="+mn-cs"/>
              </a:rPr>
              <a:t>Use more appropriate data </a:t>
            </a:r>
          </a:p>
          <a:p>
            <a:pPr lvl="1">
              <a:defRPr/>
            </a:pPr>
            <a:r>
              <a:rPr lang="en-US" dirty="0">
                <a:ea typeface="+mn-ea"/>
                <a:cs typeface="+mn-cs"/>
              </a:rPr>
              <a:t>Better utilize models </a:t>
            </a:r>
          </a:p>
          <a:p>
            <a:pPr lvl="1">
              <a:defRPr/>
            </a:pPr>
            <a:r>
              <a:rPr lang="en-US" dirty="0">
                <a:ea typeface="+mn-ea"/>
                <a:cs typeface="+mn-cs"/>
              </a:rPr>
              <a:t>Consider "</a:t>
            </a:r>
            <a:r>
              <a:rPr lang="en-US" u="sng" dirty="0">
                <a:ea typeface="+mn-ea"/>
                <a:cs typeface="+mn-cs"/>
              </a:rPr>
              <a:t>what if</a:t>
            </a:r>
            <a:r>
              <a:rPr lang="en-US" dirty="0">
                <a:ea typeface="+mn-ea"/>
                <a:cs typeface="+mn-cs"/>
              </a:rPr>
              <a:t>?" analyses</a:t>
            </a:r>
            <a:endParaRPr lang="en-US" dirty="0"/>
          </a:p>
        </p:txBody>
      </p:sp>
    </p:spTree>
    <p:extLst>
      <p:ext uri="{BB962C8B-B14F-4D97-AF65-F5344CB8AC3E}">
        <p14:creationId xmlns:p14="http://schemas.microsoft.com/office/powerpoint/2010/main" val="4220625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354C8-3973-2A04-EB49-624198272F5B}"/>
              </a:ext>
            </a:extLst>
          </p:cNvPr>
          <p:cNvSpPr>
            <a:spLocks noGrp="1"/>
          </p:cNvSpPr>
          <p:nvPr>
            <p:ph type="title"/>
          </p:nvPr>
        </p:nvSpPr>
        <p:spPr>
          <a:xfrm>
            <a:off x="1251284" y="445170"/>
            <a:ext cx="10527632" cy="770021"/>
          </a:xfrm>
        </p:spPr>
        <p:txBody>
          <a:bodyPr>
            <a:normAutofit/>
          </a:bodyPr>
          <a:lstStyle/>
          <a:p>
            <a:pPr algn="ctr"/>
            <a:r>
              <a:rPr lang="en-US" b="1" dirty="0"/>
              <a:t>Evolution of DSS into Business Intelligence</a:t>
            </a:r>
          </a:p>
        </p:txBody>
      </p:sp>
      <p:sp>
        <p:nvSpPr>
          <p:cNvPr id="3" name="Content Placeholder 2">
            <a:extLst>
              <a:ext uri="{FF2B5EF4-FFF2-40B4-BE49-F238E27FC236}">
                <a16:creationId xmlns:a16="http://schemas.microsoft.com/office/drawing/2014/main" xmlns="" id="{97D682BF-3E81-528B-0229-2674C77778F8}"/>
              </a:ext>
            </a:extLst>
          </p:cNvPr>
          <p:cNvSpPr>
            <a:spLocks noGrp="1"/>
          </p:cNvSpPr>
          <p:nvPr>
            <p:ph idx="1"/>
          </p:nvPr>
        </p:nvSpPr>
        <p:spPr>
          <a:xfrm>
            <a:off x="1251284" y="1263317"/>
            <a:ext cx="10347158" cy="5281862"/>
          </a:xfrm>
        </p:spPr>
        <p:txBody>
          <a:bodyPr>
            <a:normAutofit fontScale="92500" lnSpcReduction="10000"/>
          </a:bodyPr>
          <a:lstStyle/>
          <a:p>
            <a:pPr eaLnBrk="1" hangingPunct="1">
              <a:lnSpc>
                <a:spcPct val="100000"/>
              </a:lnSpc>
            </a:pPr>
            <a:r>
              <a:rPr lang="en-US" altLang="en-US" sz="2800" dirty="0"/>
              <a:t>Use of DSS moved from specialist to managers,  and then whomever, whenever, wherever.</a:t>
            </a:r>
          </a:p>
          <a:p>
            <a:pPr eaLnBrk="1" hangingPunct="1">
              <a:lnSpc>
                <a:spcPct val="100000"/>
              </a:lnSpc>
            </a:pPr>
            <a:r>
              <a:rPr lang="en-US" altLang="en-US" sz="2800" dirty="0"/>
              <a:t>Enabling tools like OLAP, data warehousing, data mining, intelligent systems, delivered via Web technology have collectively led to the term “business intelligence” (BI) and “business analytics”.</a:t>
            </a:r>
          </a:p>
          <a:p>
            <a:r>
              <a:rPr lang="en-US" altLang="en-US" sz="2800" dirty="0"/>
              <a:t>BI is an evolution of decision support concepts over time</a:t>
            </a:r>
          </a:p>
          <a:p>
            <a:pPr lvl="2"/>
            <a:r>
              <a:rPr lang="en-US" altLang="en-US" sz="2800" dirty="0">
                <a:solidFill>
                  <a:srgbClr val="FF0000"/>
                </a:solidFill>
              </a:rPr>
              <a:t>Then:</a:t>
            </a:r>
            <a:r>
              <a:rPr lang="en-US" altLang="en-US" sz="2800" dirty="0"/>
              <a:t> Executive Information System </a:t>
            </a:r>
          </a:p>
          <a:p>
            <a:pPr lvl="2"/>
            <a:r>
              <a:rPr lang="en-US" altLang="en-US" sz="2800" dirty="0">
                <a:solidFill>
                  <a:srgbClr val="FF0000"/>
                </a:solidFill>
              </a:rPr>
              <a:t>Now:</a:t>
            </a:r>
            <a:r>
              <a:rPr lang="en-US" altLang="en-US" sz="2800" dirty="0"/>
              <a:t> Everybody’s Information System (BI)</a:t>
            </a:r>
          </a:p>
          <a:p>
            <a:r>
              <a:rPr lang="en-US" altLang="en-US" sz="2800" dirty="0"/>
              <a:t>BI systems are enhanced with additional visualizations, alerts, and performance measurement capabilities</a:t>
            </a:r>
          </a:p>
          <a:p>
            <a:r>
              <a:rPr lang="en-US" altLang="en-US" sz="2800" dirty="0"/>
              <a:t>The term BI emerged from industry</a:t>
            </a:r>
          </a:p>
        </p:txBody>
      </p:sp>
    </p:spTree>
    <p:extLst>
      <p:ext uri="{BB962C8B-B14F-4D97-AF65-F5344CB8AC3E}">
        <p14:creationId xmlns:p14="http://schemas.microsoft.com/office/powerpoint/2010/main" val="3555872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32FB7B-52A0-E83F-1C2E-D6EFB5642A14}"/>
              </a:ext>
            </a:extLst>
          </p:cNvPr>
          <p:cNvSpPr>
            <a:spLocks noGrp="1"/>
          </p:cNvSpPr>
          <p:nvPr>
            <p:ph type="title"/>
          </p:nvPr>
        </p:nvSpPr>
        <p:spPr>
          <a:xfrm>
            <a:off x="1203158" y="563479"/>
            <a:ext cx="10563726" cy="854242"/>
          </a:xfrm>
        </p:spPr>
        <p:txBody>
          <a:bodyPr/>
          <a:lstStyle/>
          <a:p>
            <a:pPr algn="ctr"/>
            <a:r>
              <a:rPr lang="en-US" b="1" dirty="0"/>
              <a:t>Definition of Business Intelligence (BI)</a:t>
            </a:r>
          </a:p>
        </p:txBody>
      </p:sp>
      <p:sp>
        <p:nvSpPr>
          <p:cNvPr id="3" name="Content Placeholder 2">
            <a:extLst>
              <a:ext uri="{FF2B5EF4-FFF2-40B4-BE49-F238E27FC236}">
                <a16:creationId xmlns:a16="http://schemas.microsoft.com/office/drawing/2014/main" xmlns="" id="{1DE6EDD6-B519-3F45-1EAA-673F6FF03A3D}"/>
              </a:ext>
            </a:extLst>
          </p:cNvPr>
          <p:cNvSpPr>
            <a:spLocks noGrp="1"/>
          </p:cNvSpPr>
          <p:nvPr>
            <p:ph idx="1"/>
          </p:nvPr>
        </p:nvSpPr>
        <p:spPr>
          <a:xfrm>
            <a:off x="1647399" y="1634597"/>
            <a:ext cx="9395739" cy="4870785"/>
          </a:xfrm>
        </p:spPr>
        <p:txBody>
          <a:bodyPr>
            <a:normAutofit/>
          </a:bodyPr>
          <a:lstStyle/>
          <a:p>
            <a:pPr eaLnBrk="1" hangingPunct="1">
              <a:defRPr/>
            </a:pPr>
            <a:r>
              <a:rPr lang="en-US" sz="2800" dirty="0"/>
              <a:t>Business intelligence (BI) is a set of theories, methodologies, processes, architectures, and technologies that transform </a:t>
            </a:r>
            <a:r>
              <a:rPr lang="en-US" sz="2800" u="sng" dirty="0"/>
              <a:t>raw data</a:t>
            </a:r>
            <a:r>
              <a:rPr lang="en-US" sz="2800" dirty="0"/>
              <a:t> into meaningful and useful </a:t>
            </a:r>
            <a:r>
              <a:rPr lang="en-US" sz="2800" u="sng" dirty="0"/>
              <a:t>information</a:t>
            </a:r>
            <a:r>
              <a:rPr lang="en-US" sz="2800" dirty="0"/>
              <a:t> for business purposes. </a:t>
            </a:r>
          </a:p>
          <a:p>
            <a:pPr eaLnBrk="1" hangingPunct="1">
              <a:defRPr/>
            </a:pPr>
            <a:r>
              <a:rPr lang="en-US" sz="2800" dirty="0"/>
              <a:t>BI can handle large amounts of information to help identify and develop new opportunities. </a:t>
            </a:r>
          </a:p>
        </p:txBody>
      </p:sp>
    </p:spTree>
    <p:extLst>
      <p:ext uri="{BB962C8B-B14F-4D97-AF65-F5344CB8AC3E}">
        <p14:creationId xmlns:p14="http://schemas.microsoft.com/office/powerpoint/2010/main" val="328735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8A6C84-5011-E2DA-3E2B-AEC9290E9191}"/>
              </a:ext>
            </a:extLst>
          </p:cNvPr>
          <p:cNvSpPr>
            <a:spLocks noGrp="1"/>
          </p:cNvSpPr>
          <p:nvPr>
            <p:ph type="title"/>
          </p:nvPr>
        </p:nvSpPr>
        <p:spPr>
          <a:xfrm>
            <a:off x="1371600" y="685800"/>
            <a:ext cx="9601200" cy="842211"/>
          </a:xfrm>
        </p:spPr>
        <p:txBody>
          <a:bodyPr/>
          <a:lstStyle/>
          <a:p>
            <a:pPr algn="ctr"/>
            <a:r>
              <a:rPr lang="en-US" b="1" dirty="0"/>
              <a:t>Managerial Decision Making</a:t>
            </a:r>
          </a:p>
        </p:txBody>
      </p:sp>
      <p:sp>
        <p:nvSpPr>
          <p:cNvPr id="3" name="Content Placeholder 2">
            <a:extLst>
              <a:ext uri="{FF2B5EF4-FFF2-40B4-BE49-F238E27FC236}">
                <a16:creationId xmlns:a16="http://schemas.microsoft.com/office/drawing/2014/main" xmlns="" id="{E2AAFC8D-00F4-C825-E7F2-BAC6ABFD4EC2}"/>
              </a:ext>
            </a:extLst>
          </p:cNvPr>
          <p:cNvSpPr>
            <a:spLocks noGrp="1"/>
          </p:cNvSpPr>
          <p:nvPr>
            <p:ph idx="1"/>
          </p:nvPr>
        </p:nvSpPr>
        <p:spPr>
          <a:xfrm>
            <a:off x="1159564" y="1844842"/>
            <a:ext cx="9872871" cy="4327358"/>
          </a:xfrm>
        </p:spPr>
        <p:txBody>
          <a:bodyPr>
            <a:normAutofit/>
          </a:bodyPr>
          <a:lstStyle/>
          <a:p>
            <a:pPr algn="just" eaLnBrk="1" hangingPunct="1">
              <a:lnSpc>
                <a:spcPct val="100000"/>
              </a:lnSpc>
            </a:pPr>
            <a:r>
              <a:rPr lang="en-US" altLang="en-US" sz="2800" dirty="0"/>
              <a:t>Management is a </a:t>
            </a:r>
            <a:r>
              <a:rPr lang="en-US" altLang="en-US" sz="2800" u="sng" dirty="0"/>
              <a:t>process</a:t>
            </a:r>
            <a:r>
              <a:rPr lang="en-US" altLang="en-US" sz="2800" dirty="0"/>
              <a:t> by which </a:t>
            </a:r>
            <a:r>
              <a:rPr lang="en-US" altLang="en-US" sz="2800" b="1" dirty="0">
                <a:solidFill>
                  <a:srgbClr val="FF0000"/>
                </a:solidFill>
              </a:rPr>
              <a:t>organizational goals are achieved</a:t>
            </a:r>
            <a:r>
              <a:rPr lang="en-US" altLang="en-US" sz="2800" dirty="0"/>
              <a:t> by using resources</a:t>
            </a:r>
          </a:p>
          <a:p>
            <a:pPr lvl="1" algn="just" eaLnBrk="1" hangingPunct="1">
              <a:lnSpc>
                <a:spcPct val="100000"/>
              </a:lnSpc>
            </a:pPr>
            <a:r>
              <a:rPr lang="en-US" altLang="en-US" sz="2800" dirty="0">
                <a:solidFill>
                  <a:srgbClr val="FF3300"/>
                </a:solidFill>
              </a:rPr>
              <a:t>Inputs</a:t>
            </a:r>
            <a:r>
              <a:rPr lang="en-US" altLang="en-US" sz="2800" dirty="0"/>
              <a:t>: resources</a:t>
            </a:r>
          </a:p>
          <a:p>
            <a:pPr lvl="1" algn="just" eaLnBrk="1" hangingPunct="1">
              <a:lnSpc>
                <a:spcPct val="100000"/>
              </a:lnSpc>
            </a:pPr>
            <a:r>
              <a:rPr lang="en-US" altLang="en-US" sz="2800" dirty="0">
                <a:solidFill>
                  <a:srgbClr val="FF3300"/>
                </a:solidFill>
              </a:rPr>
              <a:t>Output</a:t>
            </a:r>
            <a:r>
              <a:rPr lang="en-US" altLang="en-US" sz="2800" dirty="0"/>
              <a:t>: attainment of goals </a:t>
            </a:r>
          </a:p>
          <a:p>
            <a:pPr lvl="1" algn="just" eaLnBrk="1" hangingPunct="1">
              <a:lnSpc>
                <a:spcPct val="100000"/>
              </a:lnSpc>
            </a:pPr>
            <a:r>
              <a:rPr lang="en-US" altLang="en-US" sz="2800" dirty="0">
                <a:solidFill>
                  <a:srgbClr val="FF3300"/>
                </a:solidFill>
              </a:rPr>
              <a:t>Measure of success</a:t>
            </a:r>
            <a:r>
              <a:rPr lang="en-US" altLang="en-US" sz="2800" dirty="0"/>
              <a:t>: outputs / inputs</a:t>
            </a:r>
          </a:p>
          <a:p>
            <a:pPr algn="just" eaLnBrk="1" hangingPunct="1">
              <a:lnSpc>
                <a:spcPct val="100000"/>
              </a:lnSpc>
            </a:pPr>
            <a:r>
              <a:rPr lang="en-US" altLang="en-US" sz="2800" dirty="0"/>
              <a:t>Management </a:t>
            </a:r>
            <a:r>
              <a:rPr lang="en-US" altLang="en-US" sz="2800" b="1" dirty="0">
                <a:sym typeface="Symbol" panose="05050102010706020507" pitchFamily="18" charset="2"/>
              </a:rPr>
              <a:t></a:t>
            </a:r>
            <a:r>
              <a:rPr lang="en-US" altLang="en-US" sz="2800" dirty="0"/>
              <a:t> Decision Making</a:t>
            </a:r>
          </a:p>
          <a:p>
            <a:pPr algn="just" eaLnBrk="1" hangingPunct="1">
              <a:lnSpc>
                <a:spcPct val="100000"/>
              </a:lnSpc>
            </a:pPr>
            <a:r>
              <a:rPr lang="en-US" altLang="en-US" sz="2800" b="1" dirty="0"/>
              <a:t>Decision making</a:t>
            </a:r>
            <a:r>
              <a:rPr lang="en-US" altLang="en-US" sz="2800" dirty="0"/>
              <a:t>: selecting the </a:t>
            </a:r>
            <a:r>
              <a:rPr lang="en-US" altLang="en-US" sz="2800" b="1" dirty="0">
                <a:solidFill>
                  <a:srgbClr val="FF0000"/>
                </a:solidFill>
              </a:rPr>
              <a:t>best solution </a:t>
            </a:r>
            <a:r>
              <a:rPr lang="en-US" altLang="en-US" sz="2800" dirty="0"/>
              <a:t>from two or more alternatives</a:t>
            </a:r>
          </a:p>
        </p:txBody>
      </p:sp>
    </p:spTree>
    <p:extLst>
      <p:ext uri="{BB962C8B-B14F-4D97-AF65-F5344CB8AC3E}">
        <p14:creationId xmlns:p14="http://schemas.microsoft.com/office/powerpoint/2010/main" val="1549064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90C71-6543-206B-D616-12AC5F24AE53}"/>
              </a:ext>
            </a:extLst>
          </p:cNvPr>
          <p:cNvSpPr>
            <a:spLocks noGrp="1"/>
          </p:cNvSpPr>
          <p:nvPr>
            <p:ph type="title"/>
          </p:nvPr>
        </p:nvSpPr>
        <p:spPr>
          <a:xfrm>
            <a:off x="1371600" y="685800"/>
            <a:ext cx="9601200" cy="914400"/>
          </a:xfrm>
        </p:spPr>
        <p:txBody>
          <a:bodyPr/>
          <a:lstStyle/>
          <a:p>
            <a:pPr algn="ctr"/>
            <a:r>
              <a:rPr lang="en-US" b="1" dirty="0"/>
              <a:t>A High-Level Architecture of BI</a:t>
            </a:r>
          </a:p>
        </p:txBody>
      </p:sp>
      <p:sp>
        <p:nvSpPr>
          <p:cNvPr id="3" name="Content Placeholder 2">
            <a:extLst>
              <a:ext uri="{FF2B5EF4-FFF2-40B4-BE49-F238E27FC236}">
                <a16:creationId xmlns:a16="http://schemas.microsoft.com/office/drawing/2014/main" xmlns="" id="{63C54241-9BD9-894D-543D-3ABF7058750B}"/>
              </a:ext>
            </a:extLst>
          </p:cNvPr>
          <p:cNvSpPr>
            <a:spLocks noGrp="1"/>
          </p:cNvSpPr>
          <p:nvPr>
            <p:ph idx="1"/>
          </p:nvPr>
        </p:nvSpPr>
        <p:spPr>
          <a:xfrm>
            <a:off x="1371600" y="1961147"/>
            <a:ext cx="9601200" cy="3581400"/>
          </a:xfrm>
        </p:spPr>
        <p:txBody>
          <a:bodyPr>
            <a:normAutofit/>
          </a:bodyPr>
          <a:lstStyle/>
          <a:p>
            <a:r>
              <a:rPr lang="en-US" sz="2600" dirty="0"/>
              <a:t>BI system has </a:t>
            </a:r>
            <a:r>
              <a:rPr lang="en-US" sz="2600" dirty="0">
                <a:solidFill>
                  <a:srgbClr val="FF0000"/>
                </a:solidFill>
              </a:rPr>
              <a:t>four</a:t>
            </a:r>
            <a:r>
              <a:rPr lang="en-US" sz="2600" dirty="0"/>
              <a:t> major components-</a:t>
            </a:r>
          </a:p>
          <a:p>
            <a:pPr marL="987552" lvl="1" indent="-457200">
              <a:buFont typeface="+mj-lt"/>
              <a:buAutoNum type="arabicPeriod"/>
            </a:pPr>
            <a:r>
              <a:rPr lang="en-US" sz="2600" dirty="0"/>
              <a:t>Data warehouse</a:t>
            </a:r>
          </a:p>
          <a:p>
            <a:pPr marL="987552" lvl="1" indent="-457200">
              <a:buFont typeface="+mj-lt"/>
              <a:buAutoNum type="arabicPeriod"/>
            </a:pPr>
            <a:r>
              <a:rPr lang="en-US" sz="2600" dirty="0"/>
              <a:t>Business Analytics</a:t>
            </a:r>
          </a:p>
          <a:p>
            <a:pPr marL="987552" lvl="1" indent="-457200">
              <a:buFont typeface="+mj-lt"/>
              <a:buAutoNum type="arabicPeriod"/>
            </a:pPr>
            <a:r>
              <a:rPr lang="en-US" sz="2600" dirty="0"/>
              <a:t>Business process management</a:t>
            </a:r>
          </a:p>
          <a:p>
            <a:pPr marL="987552" lvl="1" indent="-457200">
              <a:buFont typeface="+mj-lt"/>
              <a:buAutoNum type="arabicPeriod"/>
            </a:pPr>
            <a:r>
              <a:rPr lang="en-US" sz="2600" dirty="0"/>
              <a:t>User interface</a:t>
            </a:r>
          </a:p>
        </p:txBody>
      </p:sp>
    </p:spTree>
    <p:extLst>
      <p:ext uri="{BB962C8B-B14F-4D97-AF65-F5344CB8AC3E}">
        <p14:creationId xmlns:p14="http://schemas.microsoft.com/office/powerpoint/2010/main" val="3825756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C77B7-145F-BD32-4DF4-9CCDF9F2B93C}"/>
              </a:ext>
            </a:extLst>
          </p:cNvPr>
          <p:cNvSpPr>
            <a:spLocks noGrp="1"/>
          </p:cNvSpPr>
          <p:nvPr>
            <p:ph type="title"/>
          </p:nvPr>
        </p:nvSpPr>
        <p:spPr>
          <a:xfrm>
            <a:off x="1371600" y="685800"/>
            <a:ext cx="9601200" cy="914400"/>
          </a:xfrm>
        </p:spPr>
        <p:txBody>
          <a:bodyPr/>
          <a:lstStyle/>
          <a:p>
            <a:pPr algn="ctr"/>
            <a:r>
              <a:rPr lang="en-US" b="1" dirty="0"/>
              <a:t>A High-Level Architecture of BI</a:t>
            </a:r>
          </a:p>
        </p:txBody>
      </p:sp>
      <p:sp>
        <p:nvSpPr>
          <p:cNvPr id="3" name="Content Placeholder 2">
            <a:extLst>
              <a:ext uri="{FF2B5EF4-FFF2-40B4-BE49-F238E27FC236}">
                <a16:creationId xmlns:a16="http://schemas.microsoft.com/office/drawing/2014/main" xmlns="" id="{C1585115-2970-D997-B281-88A02C61F66A}"/>
              </a:ext>
            </a:extLst>
          </p:cNvPr>
          <p:cNvSpPr>
            <a:spLocks noGrp="1"/>
          </p:cNvSpPr>
          <p:nvPr>
            <p:ph idx="1"/>
          </p:nvPr>
        </p:nvSpPr>
        <p:spPr>
          <a:xfrm>
            <a:off x="1371600" y="1792706"/>
            <a:ext cx="9865895" cy="4038600"/>
          </a:xfrm>
        </p:spPr>
        <p:txBody>
          <a:bodyPr/>
          <a:lstStyle/>
          <a:p>
            <a:pPr marL="0" indent="0">
              <a:buNone/>
            </a:pPr>
            <a:r>
              <a:rPr lang="en-US" altLang="en-US" sz="2600" b="1" dirty="0"/>
              <a:t>1. Data warehouse</a:t>
            </a:r>
          </a:p>
          <a:p>
            <a:pPr lvl="1"/>
            <a:r>
              <a:rPr lang="en-US" altLang="en-US" sz="2600" i="0" dirty="0"/>
              <a:t>The data warehouse is a </a:t>
            </a:r>
            <a:r>
              <a:rPr lang="en-US" altLang="en-US" sz="2600" i="0" dirty="0">
                <a:solidFill>
                  <a:srgbClr val="FF0000"/>
                </a:solidFill>
              </a:rPr>
              <a:t>large repository </a:t>
            </a:r>
            <a:r>
              <a:rPr lang="en-US" altLang="en-US" sz="2600" i="0" dirty="0"/>
              <a:t>of well-organized historical data</a:t>
            </a:r>
          </a:p>
          <a:p>
            <a:pPr lvl="1"/>
            <a:r>
              <a:rPr lang="en-US" altLang="ja-JP" sz="2600" i="0" dirty="0"/>
              <a:t>Today, some data warehouses include current data as well, so they can provide real time decision support </a:t>
            </a:r>
            <a:endParaRPr lang="en-US" altLang="en-US" sz="2600" i="0" dirty="0"/>
          </a:p>
          <a:p>
            <a:pPr lvl="1"/>
            <a:endParaRPr lang="en-US" altLang="ja-JP" sz="2600" i="0"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1625718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C77B7-145F-BD32-4DF4-9CCDF9F2B93C}"/>
              </a:ext>
            </a:extLst>
          </p:cNvPr>
          <p:cNvSpPr>
            <a:spLocks noGrp="1"/>
          </p:cNvSpPr>
          <p:nvPr>
            <p:ph type="title"/>
          </p:nvPr>
        </p:nvSpPr>
        <p:spPr>
          <a:xfrm>
            <a:off x="1371600" y="685800"/>
            <a:ext cx="9601200" cy="914400"/>
          </a:xfrm>
        </p:spPr>
        <p:txBody>
          <a:bodyPr/>
          <a:lstStyle/>
          <a:p>
            <a:pPr algn="ctr"/>
            <a:r>
              <a:rPr lang="en-US" b="1" dirty="0"/>
              <a:t>A High-Level Architecture of BI</a:t>
            </a:r>
          </a:p>
        </p:txBody>
      </p:sp>
      <p:sp>
        <p:nvSpPr>
          <p:cNvPr id="3" name="Content Placeholder 2">
            <a:extLst>
              <a:ext uri="{FF2B5EF4-FFF2-40B4-BE49-F238E27FC236}">
                <a16:creationId xmlns:a16="http://schemas.microsoft.com/office/drawing/2014/main" xmlns="" id="{C1585115-2970-D997-B281-88A02C61F66A}"/>
              </a:ext>
            </a:extLst>
          </p:cNvPr>
          <p:cNvSpPr>
            <a:spLocks noGrp="1"/>
          </p:cNvSpPr>
          <p:nvPr>
            <p:ph idx="1"/>
          </p:nvPr>
        </p:nvSpPr>
        <p:spPr>
          <a:xfrm>
            <a:off x="1130967" y="1528011"/>
            <a:ext cx="10455443" cy="5029200"/>
          </a:xfrm>
        </p:spPr>
        <p:txBody>
          <a:bodyPr>
            <a:normAutofit/>
          </a:bodyPr>
          <a:lstStyle/>
          <a:p>
            <a:pPr marL="0" indent="0">
              <a:buNone/>
            </a:pPr>
            <a:r>
              <a:rPr lang="en-US" altLang="ja-JP" sz="2800" b="1" dirty="0">
                <a:ea typeface="ＭＳ Ｐゴシック" panose="020B0600070205080204" pitchFamily="34" charset="-128"/>
              </a:rPr>
              <a:t>2. </a:t>
            </a:r>
            <a:r>
              <a:rPr lang="en-US" altLang="ja-JP" sz="2600" b="1" dirty="0">
                <a:ea typeface="ＭＳ Ｐゴシック" panose="020B0600070205080204" pitchFamily="34" charset="-128"/>
              </a:rPr>
              <a:t>Business analytics</a:t>
            </a:r>
          </a:p>
          <a:p>
            <a:pPr lvl="1"/>
            <a:r>
              <a:rPr lang="en-US" altLang="en-US" sz="2600" i="0" dirty="0"/>
              <a:t>Business analytics are the tools that allow </a:t>
            </a:r>
            <a:r>
              <a:rPr lang="en-US" altLang="en-US" sz="2600" i="0" dirty="0">
                <a:solidFill>
                  <a:srgbClr val="FF0000"/>
                </a:solidFill>
              </a:rPr>
              <a:t>transformation of data</a:t>
            </a:r>
            <a:r>
              <a:rPr lang="en-US" altLang="en-US" sz="2600" i="0" dirty="0"/>
              <a:t> into information and knowledge</a:t>
            </a:r>
            <a:endParaRPr lang="en-US" altLang="ja-JP" sz="2600" i="0" dirty="0">
              <a:ea typeface="ＭＳ Ｐゴシック" panose="020B0600070205080204" pitchFamily="34" charset="-128"/>
            </a:endParaRPr>
          </a:p>
          <a:p>
            <a:pPr lvl="1"/>
            <a:r>
              <a:rPr lang="en-US" altLang="ja-JP" sz="2600" i="0" dirty="0">
                <a:ea typeface="ＭＳ Ｐゴシック" panose="020B0600070205080204" pitchFamily="34" charset="-128"/>
              </a:rPr>
              <a:t>Reporting and queries </a:t>
            </a:r>
          </a:p>
          <a:p>
            <a:pPr lvl="2">
              <a:defRPr/>
            </a:pPr>
            <a:r>
              <a:rPr lang="en-US" altLang="ja-JP" sz="2600" b="1" dirty="0">
                <a:ea typeface="ＭＳ Ｐゴシック" pitchFamily="34" charset="-128"/>
              </a:rPr>
              <a:t>Data mining </a:t>
            </a:r>
          </a:p>
          <a:p>
            <a:pPr marL="1444752" lvl="3" indent="0" algn="just">
              <a:buNone/>
              <a:defRPr/>
            </a:pPr>
            <a:r>
              <a:rPr lang="en-US" altLang="ja-JP" sz="2600" i="0" dirty="0">
                <a:ea typeface="ＭＳ Ｐゴシック" pitchFamily="34" charset="-128"/>
              </a:rPr>
              <a:t>A process of </a:t>
            </a:r>
            <a:r>
              <a:rPr lang="en-US" altLang="ja-JP" sz="2600" i="0" dirty="0">
                <a:solidFill>
                  <a:srgbClr val="FF0000"/>
                </a:solidFill>
                <a:ea typeface="ＭＳ Ｐゴシック" pitchFamily="34" charset="-128"/>
              </a:rPr>
              <a:t>searching for unknown relationships </a:t>
            </a:r>
            <a:r>
              <a:rPr lang="en-US" altLang="ja-JP" sz="2600" i="0" dirty="0">
                <a:ea typeface="ＭＳ Ｐゴシック" pitchFamily="34" charset="-128"/>
              </a:rPr>
              <a:t>or information in large databases or data warehouses, using intelligent tools such as neural computing, predictive analytics techniques, or advanced statistical methods  </a:t>
            </a:r>
            <a:endParaRPr lang="en-US" sz="2600" i="0" dirty="0"/>
          </a:p>
          <a:p>
            <a:endParaRPr lang="en-US" dirty="0"/>
          </a:p>
        </p:txBody>
      </p:sp>
    </p:spTree>
    <p:extLst>
      <p:ext uri="{BB962C8B-B14F-4D97-AF65-F5344CB8AC3E}">
        <p14:creationId xmlns:p14="http://schemas.microsoft.com/office/powerpoint/2010/main" val="1266293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C77B7-145F-BD32-4DF4-9CCDF9F2B93C}"/>
              </a:ext>
            </a:extLst>
          </p:cNvPr>
          <p:cNvSpPr>
            <a:spLocks noGrp="1"/>
          </p:cNvSpPr>
          <p:nvPr>
            <p:ph type="title"/>
          </p:nvPr>
        </p:nvSpPr>
        <p:spPr>
          <a:xfrm>
            <a:off x="1371600" y="685800"/>
            <a:ext cx="9601200" cy="745958"/>
          </a:xfrm>
        </p:spPr>
        <p:txBody>
          <a:bodyPr/>
          <a:lstStyle/>
          <a:p>
            <a:pPr algn="ctr"/>
            <a:r>
              <a:rPr lang="en-US" b="1" dirty="0"/>
              <a:t>A High-Level Architecture of BI</a:t>
            </a:r>
          </a:p>
        </p:txBody>
      </p:sp>
      <p:sp>
        <p:nvSpPr>
          <p:cNvPr id="3" name="Content Placeholder 2">
            <a:extLst>
              <a:ext uri="{FF2B5EF4-FFF2-40B4-BE49-F238E27FC236}">
                <a16:creationId xmlns:a16="http://schemas.microsoft.com/office/drawing/2014/main" xmlns="" id="{C1585115-2970-D997-B281-88A02C61F66A}"/>
              </a:ext>
            </a:extLst>
          </p:cNvPr>
          <p:cNvSpPr>
            <a:spLocks noGrp="1"/>
          </p:cNvSpPr>
          <p:nvPr>
            <p:ph idx="1"/>
          </p:nvPr>
        </p:nvSpPr>
        <p:spPr>
          <a:xfrm>
            <a:off x="1371600" y="1503947"/>
            <a:ext cx="10094496" cy="4668253"/>
          </a:xfrm>
        </p:spPr>
        <p:txBody>
          <a:bodyPr>
            <a:normAutofit/>
          </a:bodyPr>
          <a:lstStyle/>
          <a:p>
            <a:pPr marL="0" indent="0">
              <a:buNone/>
              <a:defRPr/>
            </a:pPr>
            <a:r>
              <a:rPr lang="en-US" altLang="ja-JP" sz="2600" b="1" dirty="0">
                <a:ea typeface="ＭＳ Ｐゴシック" pitchFamily="34" charset="-128"/>
              </a:rPr>
              <a:t>3. Business performance management (BPM)</a:t>
            </a:r>
            <a:endParaRPr lang="en-US" sz="2600" b="1" dirty="0"/>
          </a:p>
          <a:p>
            <a:pPr lvl="1">
              <a:defRPr/>
            </a:pPr>
            <a:r>
              <a:rPr lang="en-US" sz="2600" i="0" dirty="0"/>
              <a:t>(BPM) allows </a:t>
            </a:r>
            <a:r>
              <a:rPr lang="en-US" sz="2600" i="0" dirty="0">
                <a:solidFill>
                  <a:srgbClr val="FF0000"/>
                </a:solidFill>
              </a:rPr>
              <a:t>monitoring, measuring, and comparing </a:t>
            </a:r>
            <a:r>
              <a:rPr lang="en-US" sz="2600" i="0" dirty="0"/>
              <a:t>key performance indicators </a:t>
            </a:r>
            <a:endParaRPr lang="en-US" sz="2600" i="0" dirty="0">
              <a:ea typeface="ＭＳ Ｐゴシック" pitchFamily="34" charset="-128"/>
            </a:endParaRPr>
          </a:p>
          <a:p>
            <a:pPr lvl="1">
              <a:defRPr/>
            </a:pPr>
            <a:r>
              <a:rPr lang="en-US" altLang="ja-JP" sz="2600" i="0" dirty="0">
                <a:ea typeface="ＭＳ Ｐゴシック" pitchFamily="34" charset="-128"/>
              </a:rPr>
              <a:t>An advanced performance measurement and analysis approach that embraces planning and strategy</a:t>
            </a:r>
          </a:p>
          <a:p>
            <a:endParaRPr lang="en-US" dirty="0"/>
          </a:p>
        </p:txBody>
      </p:sp>
    </p:spTree>
    <p:extLst>
      <p:ext uri="{BB962C8B-B14F-4D97-AF65-F5344CB8AC3E}">
        <p14:creationId xmlns:p14="http://schemas.microsoft.com/office/powerpoint/2010/main" val="3107283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C77B7-145F-BD32-4DF4-9CCDF9F2B93C}"/>
              </a:ext>
            </a:extLst>
          </p:cNvPr>
          <p:cNvSpPr>
            <a:spLocks noGrp="1"/>
          </p:cNvSpPr>
          <p:nvPr>
            <p:ph type="title"/>
          </p:nvPr>
        </p:nvSpPr>
        <p:spPr>
          <a:xfrm>
            <a:off x="1399674" y="565485"/>
            <a:ext cx="9601200" cy="914400"/>
          </a:xfrm>
        </p:spPr>
        <p:txBody>
          <a:bodyPr/>
          <a:lstStyle/>
          <a:p>
            <a:pPr algn="ctr"/>
            <a:r>
              <a:rPr lang="en-US" b="1" dirty="0"/>
              <a:t>A High-Level Architecture of BI</a:t>
            </a:r>
          </a:p>
        </p:txBody>
      </p:sp>
      <p:sp>
        <p:nvSpPr>
          <p:cNvPr id="3" name="Content Placeholder 2">
            <a:extLst>
              <a:ext uri="{FF2B5EF4-FFF2-40B4-BE49-F238E27FC236}">
                <a16:creationId xmlns:a16="http://schemas.microsoft.com/office/drawing/2014/main" xmlns="" id="{C1585115-2970-D997-B281-88A02C61F66A}"/>
              </a:ext>
            </a:extLst>
          </p:cNvPr>
          <p:cNvSpPr>
            <a:spLocks noGrp="1"/>
          </p:cNvSpPr>
          <p:nvPr>
            <p:ph idx="1"/>
          </p:nvPr>
        </p:nvSpPr>
        <p:spPr>
          <a:xfrm>
            <a:off x="1191126" y="1479885"/>
            <a:ext cx="10238874" cy="5269832"/>
          </a:xfrm>
        </p:spPr>
        <p:txBody>
          <a:bodyPr>
            <a:noAutofit/>
          </a:bodyPr>
          <a:lstStyle/>
          <a:p>
            <a:pPr marL="0" lvl="2" indent="0" algn="just">
              <a:buSzPct val="60000"/>
              <a:buNone/>
              <a:defRPr/>
            </a:pPr>
            <a:r>
              <a:rPr lang="en-US" sz="2600" b="1" dirty="0">
                <a:solidFill>
                  <a:schemeClr val="tx1"/>
                </a:solidFill>
              </a:rPr>
              <a:t>4. </a:t>
            </a:r>
            <a:r>
              <a:rPr lang="en-US" sz="2600" b="1" dirty="0"/>
              <a:t>User interface</a:t>
            </a:r>
          </a:p>
          <a:p>
            <a:pPr marL="342900" lvl="2" indent="-342900" algn="just">
              <a:buSzPct val="60000"/>
              <a:buFont typeface="Wingdings" panose="05000000000000000000" pitchFamily="2" charset="2"/>
              <a:buChar char="q"/>
              <a:defRPr/>
            </a:pPr>
            <a:r>
              <a:rPr lang="en-US" sz="2600" dirty="0"/>
              <a:t>User interface (e.g., dashboards) allows </a:t>
            </a:r>
            <a:r>
              <a:rPr lang="en-US" sz="2600" dirty="0">
                <a:solidFill>
                  <a:srgbClr val="FF0000"/>
                </a:solidFill>
              </a:rPr>
              <a:t>access and easy manipulation</a:t>
            </a:r>
            <a:r>
              <a:rPr lang="en-US" sz="2600" dirty="0"/>
              <a:t> of other BI components</a:t>
            </a:r>
            <a:endParaRPr lang="en-GB" sz="2600" dirty="0">
              <a:ea typeface="ＭＳ Ｐゴシック" pitchFamily="34" charset="-128"/>
            </a:endParaRPr>
          </a:p>
          <a:p>
            <a:pPr marL="342900" lvl="2" indent="-342900" algn="just">
              <a:buSzPct val="60000"/>
              <a:buFont typeface="Wingdings" panose="05000000000000000000" pitchFamily="2" charset="2"/>
              <a:buChar char="q"/>
              <a:defRPr/>
            </a:pPr>
            <a:r>
              <a:rPr lang="en-GB" altLang="ja-JP" sz="2600" dirty="0">
                <a:ea typeface="ＭＳ Ｐゴシック" pitchFamily="34" charset="-128"/>
              </a:rPr>
              <a:t>Includes dash boards and other information broadcasting tools:</a:t>
            </a:r>
            <a:endParaRPr lang="en-US" altLang="ja-JP" sz="2600" dirty="0">
              <a:ea typeface="ＭＳ Ｐゴシック" pitchFamily="34" charset="-128"/>
            </a:endParaRPr>
          </a:p>
          <a:p>
            <a:pPr marL="800100" lvl="3" indent="-342900" algn="just">
              <a:buSzPct val="60000"/>
              <a:buFont typeface="Arial" panose="020B0604020202020204" pitchFamily="34" charset="0"/>
              <a:buChar char="•"/>
              <a:defRPr/>
            </a:pPr>
            <a:r>
              <a:rPr lang="en-US" altLang="ja-JP" sz="2600" i="0" u="sng" dirty="0">
                <a:ea typeface="ＭＳ Ｐゴシック" pitchFamily="34" charset="-128"/>
              </a:rPr>
              <a:t>Dashboard-</a:t>
            </a:r>
          </a:p>
          <a:p>
            <a:pPr marL="914400" lvl="4" indent="0" algn="just">
              <a:buSzPct val="60000"/>
              <a:buNone/>
              <a:defRPr/>
            </a:pPr>
            <a:r>
              <a:rPr lang="en-US" altLang="ja-JP" sz="2600" dirty="0">
                <a:ea typeface="ＭＳ Ｐゴシック" pitchFamily="34" charset="-128"/>
              </a:rPr>
              <a:t>A visual presentation of critical data for executives to view. It allows executives to see hot spots in seconds and explore the situation. </a:t>
            </a:r>
            <a:r>
              <a:rPr lang="en-US" altLang="en-US" sz="2600" dirty="0">
                <a:ea typeface="ＭＳ Ｐゴシック" pitchFamily="34" charset="-128"/>
              </a:rPr>
              <a:t>Dashboards </a:t>
            </a:r>
            <a:r>
              <a:rPr lang="en-US" altLang="ja-JP" sz="2600" dirty="0">
                <a:ea typeface="ＭＳ Ｐゴシック" pitchFamily="34" charset="-128"/>
              </a:rPr>
              <a:t>integrate information from multiple business areas </a:t>
            </a:r>
          </a:p>
          <a:p>
            <a:pPr marL="800100" lvl="3" indent="-342900" algn="just">
              <a:buSzPct val="60000"/>
              <a:buFont typeface="Arial" panose="020B0604020202020204" pitchFamily="34" charset="0"/>
              <a:buChar char="•"/>
              <a:defRPr/>
            </a:pPr>
            <a:r>
              <a:rPr lang="en-US" altLang="ja-JP" sz="2600" i="0" u="sng" dirty="0">
                <a:ea typeface="ＭＳ Ｐゴシック" pitchFamily="34" charset="-128"/>
              </a:rPr>
              <a:t>Visualization tools</a:t>
            </a:r>
            <a:endParaRPr lang="en-US" altLang="en-US" sz="2600" i="0" u="sng" dirty="0">
              <a:ea typeface="ＭＳ Ｐゴシック" pitchFamily="34" charset="-128"/>
            </a:endParaRPr>
          </a:p>
        </p:txBody>
      </p:sp>
    </p:spTree>
    <p:extLst>
      <p:ext uri="{BB962C8B-B14F-4D97-AF65-F5344CB8AC3E}">
        <p14:creationId xmlns:p14="http://schemas.microsoft.com/office/powerpoint/2010/main" val="1368802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7475D8-AE92-AFF9-098F-C978E5F8949A}"/>
              </a:ext>
            </a:extLst>
          </p:cNvPr>
          <p:cNvSpPr>
            <a:spLocks noGrp="1"/>
          </p:cNvSpPr>
          <p:nvPr>
            <p:ph type="title"/>
          </p:nvPr>
        </p:nvSpPr>
        <p:spPr>
          <a:xfrm>
            <a:off x="1371600" y="397042"/>
            <a:ext cx="9601200" cy="854242"/>
          </a:xfrm>
        </p:spPr>
        <p:txBody>
          <a:bodyPr/>
          <a:lstStyle/>
          <a:p>
            <a:r>
              <a:rPr lang="en-US" b="1" dirty="0"/>
              <a:t>Dashboard</a:t>
            </a:r>
          </a:p>
        </p:txBody>
      </p:sp>
      <p:pic>
        <p:nvPicPr>
          <p:cNvPr id="4" name="Content Placeholder 3" descr="Image result for dashboard">
            <a:extLst>
              <a:ext uri="{FF2B5EF4-FFF2-40B4-BE49-F238E27FC236}">
                <a16:creationId xmlns:a16="http://schemas.microsoft.com/office/drawing/2014/main" xmlns="" id="{E1DBC38C-82CE-D15B-4542-C4CFE683FFC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1455821"/>
            <a:ext cx="10226842" cy="50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2217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70A375-EB14-F25A-CA30-5B77D6251DFF}"/>
              </a:ext>
            </a:extLst>
          </p:cNvPr>
          <p:cNvSpPr>
            <a:spLocks noGrp="1"/>
          </p:cNvSpPr>
          <p:nvPr>
            <p:ph type="title"/>
          </p:nvPr>
        </p:nvSpPr>
        <p:spPr>
          <a:xfrm>
            <a:off x="2141621" y="247650"/>
            <a:ext cx="7110664" cy="1232234"/>
          </a:xfrm>
        </p:spPr>
        <p:txBody>
          <a:bodyPr>
            <a:normAutofit/>
          </a:bodyPr>
          <a:lstStyle/>
          <a:p>
            <a:pPr algn="ctr"/>
            <a:r>
              <a:rPr lang="en-GB" b="1" dirty="0"/>
              <a:t>The Major Tools and Techniques </a:t>
            </a:r>
            <a:br>
              <a:rPr lang="en-GB" b="1" dirty="0"/>
            </a:br>
            <a:r>
              <a:rPr lang="en-GB" b="1" dirty="0"/>
              <a:t>of Managerial Decision Support </a:t>
            </a:r>
            <a:endParaRPr lang="en-US" b="1" dirty="0"/>
          </a:p>
        </p:txBody>
      </p:sp>
      <p:pic>
        <p:nvPicPr>
          <p:cNvPr id="4" name="Content Placeholder 3">
            <a:extLst>
              <a:ext uri="{FF2B5EF4-FFF2-40B4-BE49-F238E27FC236}">
                <a16:creationId xmlns:a16="http://schemas.microsoft.com/office/drawing/2014/main" xmlns="" id="{AFB674BA-9F6E-E513-FFB1-475857022B6E}"/>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r="9721"/>
          <a:stretch/>
        </p:blipFill>
        <p:spPr bwMode="auto">
          <a:xfrm>
            <a:off x="1311443" y="1316455"/>
            <a:ext cx="8939462" cy="554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xmlns="" id="{6BFECAC3-7455-B02E-C4A6-1FC778A0A317}"/>
              </a:ext>
            </a:extLst>
          </p:cNvPr>
          <p:cNvSpPr txBox="1"/>
          <p:nvPr/>
        </p:nvSpPr>
        <p:spPr>
          <a:xfrm>
            <a:off x="10423358" y="6112042"/>
            <a:ext cx="1768642" cy="923330"/>
          </a:xfrm>
          <a:prstGeom prst="rect">
            <a:avLst/>
          </a:prstGeom>
          <a:noFill/>
        </p:spPr>
        <p:txBody>
          <a:bodyPr wrap="square" rtlCol="0">
            <a:spAutoFit/>
          </a:bodyPr>
          <a:lstStyle/>
          <a:p>
            <a:pPr algn="r">
              <a:defRPr/>
            </a:pPr>
            <a:r>
              <a:rPr lang="en-US" sz="1200" b="0" dirty="0">
                <a:effectLst>
                  <a:outerShdw blurRad="38100" dist="38100" dir="2700000" algn="tl">
                    <a:srgbClr val="000000">
                      <a:alpha val="43137"/>
                    </a:srgbClr>
                  </a:outerShdw>
                </a:effectLst>
                <a:cs typeface="+mn-cs"/>
              </a:rPr>
              <a:t>Source: Table</a:t>
            </a:r>
            <a:r>
              <a:rPr lang="en-US" sz="1200" b="0" cap="all" dirty="0">
                <a:effectLst>
                  <a:outerShdw blurRad="38100" dist="38100" dir="2700000" algn="tl">
                    <a:srgbClr val="000000">
                      <a:alpha val="43137"/>
                    </a:srgbClr>
                  </a:outerShdw>
                </a:effectLst>
                <a:cs typeface="+mn-cs"/>
              </a:rPr>
              <a:t> 1.4</a:t>
            </a:r>
            <a:endParaRPr lang="en-US" sz="1200" b="0" cap="all" dirty="0">
              <a:effectLst>
                <a:outerShdw blurRad="38100" dist="38100" dir="2700000" algn="tl">
                  <a:srgbClr val="000000">
                    <a:alpha val="43137"/>
                  </a:srgbClr>
                </a:outerShdw>
              </a:effectLst>
              <a:latin typeface="Times New Roman" pitchFamily="18" charset="0"/>
              <a:cs typeface="Times New Roman" pitchFamily="18" charset="0"/>
            </a:endParaRPr>
          </a:p>
          <a:p>
            <a:pPr algn="r">
              <a:defRPr/>
            </a:pPr>
            <a:r>
              <a:rPr lang="en-GB" sz="1200" b="0" dirty="0">
                <a:effectLst>
                  <a:outerShdw blurRad="38100" dist="38100" dir="2700000" algn="tl">
                    <a:srgbClr val="000000">
                      <a:alpha val="43137"/>
                    </a:srgbClr>
                  </a:outerShdw>
                </a:effectLst>
                <a:cs typeface="+mn-cs"/>
              </a:rPr>
              <a:t>Computerized tools for decision support</a:t>
            </a:r>
            <a:endParaRPr lang="en-US" sz="1200" b="0" dirty="0">
              <a:effectLst>
                <a:outerShdw blurRad="38100" dist="38100" dir="2700000" algn="tl">
                  <a:srgbClr val="000000">
                    <a:alpha val="43137"/>
                  </a:srgbClr>
                </a:outerShdw>
              </a:effectLst>
              <a:cs typeface="+mn-cs"/>
            </a:endParaRPr>
          </a:p>
          <a:p>
            <a:endParaRPr lang="en-US" dirty="0"/>
          </a:p>
        </p:txBody>
      </p:sp>
    </p:spTree>
    <p:extLst>
      <p:ext uri="{BB962C8B-B14F-4D97-AF65-F5344CB8AC3E}">
        <p14:creationId xmlns:p14="http://schemas.microsoft.com/office/powerpoint/2010/main" val="1769899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8A6C84-5011-E2DA-3E2B-AEC9290E9191}"/>
              </a:ext>
            </a:extLst>
          </p:cNvPr>
          <p:cNvSpPr>
            <a:spLocks noGrp="1"/>
          </p:cNvSpPr>
          <p:nvPr>
            <p:ph type="title"/>
          </p:nvPr>
        </p:nvSpPr>
        <p:spPr>
          <a:xfrm>
            <a:off x="1606216" y="327149"/>
            <a:ext cx="9601200" cy="1211179"/>
          </a:xfrm>
        </p:spPr>
        <p:txBody>
          <a:bodyPr/>
          <a:lstStyle/>
          <a:p>
            <a:r>
              <a:rPr lang="en-GB" dirty="0"/>
              <a:t>The nature of managers’ work </a:t>
            </a:r>
            <a:br>
              <a:rPr lang="en-GB" dirty="0"/>
            </a:br>
            <a:r>
              <a:rPr lang="en-US" dirty="0"/>
              <a:t>Mintzberg's 10 Managerial Roles</a:t>
            </a:r>
            <a:endParaRPr lang="en-US" b="1" dirty="0">
              <a:solidFill>
                <a:schemeClr val="tx2">
                  <a:lumMod val="65000"/>
                  <a:lumOff val="35000"/>
                </a:schemeClr>
              </a:solidFill>
            </a:endParaRPr>
          </a:p>
        </p:txBody>
      </p:sp>
      <p:sp>
        <p:nvSpPr>
          <p:cNvPr id="6" name="Rectangle 5">
            <a:extLst>
              <a:ext uri="{FF2B5EF4-FFF2-40B4-BE49-F238E27FC236}">
                <a16:creationId xmlns:a16="http://schemas.microsoft.com/office/drawing/2014/main" xmlns="" id="{D7F38D57-06AC-3044-6003-C93CD39BB93E}"/>
              </a:ext>
            </a:extLst>
          </p:cNvPr>
          <p:cNvSpPr/>
          <p:nvPr/>
        </p:nvSpPr>
        <p:spPr>
          <a:xfrm>
            <a:off x="1606216" y="1831098"/>
            <a:ext cx="3429000" cy="4094163"/>
          </a:xfrm>
          <a:prstGeom prst="rect">
            <a:avLst/>
          </a:prstGeom>
        </p:spPr>
        <p:txBody>
          <a:bodyPr>
            <a:spAutoFit/>
          </a:bodyPr>
          <a:lstStyle>
            <a:defPPr>
              <a:defRPr lang="en-US"/>
            </a:defPPr>
            <a:lvl1pPr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5pPr>
            <a:lvl6pPr marL="22860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6pPr>
            <a:lvl7pPr marL="27432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7pPr>
            <a:lvl8pPr marL="32004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8pPr>
            <a:lvl9pPr marL="36576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9pPr>
          </a:lstStyle>
          <a:p>
            <a:pPr>
              <a:defRPr/>
            </a:pPr>
            <a:r>
              <a:rPr lang="en-US" sz="3200" dirty="0">
                <a:effectLst>
                  <a:outerShdw blurRad="38100" dist="38100" dir="2700000" algn="tl">
                    <a:srgbClr val="000000">
                      <a:alpha val="43137"/>
                    </a:srgbClr>
                  </a:outerShdw>
                </a:effectLst>
                <a:latin typeface="Times New Roman"/>
                <a:cs typeface="+mn-cs"/>
              </a:rPr>
              <a:t>Interpersonal</a:t>
            </a:r>
          </a:p>
          <a:p>
            <a:pPr>
              <a:defRPr/>
            </a:pPr>
            <a:r>
              <a:rPr lang="en-US" b="0" dirty="0">
                <a:solidFill>
                  <a:srgbClr val="0000CC"/>
                </a:solidFill>
                <a:latin typeface="Times New Roman"/>
                <a:cs typeface="+mn-cs"/>
              </a:rPr>
              <a:t>1. Figurehead	</a:t>
            </a:r>
          </a:p>
          <a:p>
            <a:pPr>
              <a:defRPr/>
            </a:pPr>
            <a:r>
              <a:rPr lang="en-US" b="0" dirty="0">
                <a:solidFill>
                  <a:srgbClr val="0000CC"/>
                </a:solidFill>
                <a:latin typeface="Times New Roman"/>
                <a:cs typeface="+mn-cs"/>
              </a:rPr>
              <a:t>2. Leader	</a:t>
            </a:r>
          </a:p>
          <a:p>
            <a:pPr>
              <a:defRPr/>
            </a:pPr>
            <a:r>
              <a:rPr lang="en-US" b="0" dirty="0">
                <a:solidFill>
                  <a:srgbClr val="0000CC"/>
                </a:solidFill>
                <a:latin typeface="Times New Roman"/>
                <a:cs typeface="+mn-cs"/>
              </a:rPr>
              <a:t>3. Liaison</a:t>
            </a:r>
            <a:r>
              <a:rPr lang="en-US" b="0" dirty="0">
                <a:latin typeface="Times New Roman"/>
                <a:cs typeface="+mn-cs"/>
              </a:rPr>
              <a:t>	</a:t>
            </a:r>
          </a:p>
          <a:p>
            <a:pPr>
              <a:defRPr/>
            </a:pPr>
            <a:endParaRPr lang="en-US" dirty="0">
              <a:effectLst>
                <a:outerShdw blurRad="38100" dist="38100" dir="2700000" algn="tl">
                  <a:srgbClr val="000000">
                    <a:alpha val="43137"/>
                  </a:srgbClr>
                </a:outerShdw>
              </a:effectLst>
              <a:latin typeface="Times New Roman"/>
              <a:cs typeface="+mn-cs"/>
            </a:endParaRPr>
          </a:p>
          <a:p>
            <a:pPr>
              <a:defRPr/>
            </a:pPr>
            <a:r>
              <a:rPr lang="en-US" sz="3200" dirty="0">
                <a:effectLst>
                  <a:outerShdw blurRad="38100" dist="38100" dir="2700000" algn="tl">
                    <a:srgbClr val="000000">
                      <a:alpha val="43137"/>
                    </a:srgbClr>
                  </a:outerShdw>
                </a:effectLst>
                <a:latin typeface="Times New Roman"/>
                <a:cs typeface="+mn-cs"/>
              </a:rPr>
              <a:t>Informational	</a:t>
            </a:r>
          </a:p>
          <a:p>
            <a:pPr>
              <a:defRPr/>
            </a:pPr>
            <a:r>
              <a:rPr lang="en-US" b="0" dirty="0">
                <a:solidFill>
                  <a:srgbClr val="0000CC"/>
                </a:solidFill>
                <a:latin typeface="Times New Roman"/>
                <a:cs typeface="+mn-cs"/>
              </a:rPr>
              <a:t>4. Monitor	</a:t>
            </a:r>
          </a:p>
          <a:p>
            <a:pPr>
              <a:defRPr/>
            </a:pPr>
            <a:r>
              <a:rPr lang="en-US" b="0" dirty="0">
                <a:solidFill>
                  <a:srgbClr val="0000CC"/>
                </a:solidFill>
                <a:latin typeface="Times New Roman"/>
                <a:cs typeface="+mn-cs"/>
              </a:rPr>
              <a:t>5. Disseminator	</a:t>
            </a:r>
          </a:p>
          <a:p>
            <a:pPr>
              <a:defRPr/>
            </a:pPr>
            <a:r>
              <a:rPr lang="en-US" b="0" dirty="0">
                <a:solidFill>
                  <a:srgbClr val="0000CC"/>
                </a:solidFill>
                <a:latin typeface="Times New Roman"/>
                <a:cs typeface="+mn-cs"/>
              </a:rPr>
              <a:t>6. Spokesperson</a:t>
            </a:r>
            <a:r>
              <a:rPr lang="en-US" b="0" dirty="0">
                <a:effectLst>
                  <a:outerShdw blurRad="38100" dist="38100" dir="2700000" algn="tl">
                    <a:srgbClr val="000000">
                      <a:alpha val="43137"/>
                    </a:srgbClr>
                  </a:outerShdw>
                </a:effectLst>
                <a:latin typeface="Times New Roman"/>
                <a:cs typeface="+mn-cs"/>
              </a:rPr>
              <a:t>	</a:t>
            </a:r>
          </a:p>
        </p:txBody>
      </p:sp>
      <p:sp>
        <p:nvSpPr>
          <p:cNvPr id="7" name="Rectangle 6">
            <a:extLst>
              <a:ext uri="{FF2B5EF4-FFF2-40B4-BE49-F238E27FC236}">
                <a16:creationId xmlns:a16="http://schemas.microsoft.com/office/drawing/2014/main" xmlns="" id="{FCCC45B1-2EB2-30EF-EDA3-376266AE56EE}"/>
              </a:ext>
            </a:extLst>
          </p:cNvPr>
          <p:cNvSpPr/>
          <p:nvPr/>
        </p:nvSpPr>
        <p:spPr>
          <a:xfrm>
            <a:off x="6775784" y="2274887"/>
            <a:ext cx="3810000" cy="2308225"/>
          </a:xfrm>
          <a:prstGeom prst="rect">
            <a:avLst/>
          </a:prstGeom>
        </p:spPr>
        <p:txBody>
          <a:bodyPr>
            <a:spAutoFit/>
          </a:bodyPr>
          <a:lstStyle>
            <a:defPPr>
              <a:defRPr lang="en-US"/>
            </a:defPPr>
            <a:lvl1pPr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sz="2800" b="1" kern="1200">
                <a:solidFill>
                  <a:srgbClr val="CC3300"/>
                </a:solidFill>
                <a:latin typeface="Tahoma" panose="020B0604030504040204" pitchFamily="34" charset="0"/>
                <a:ea typeface="+mn-ea"/>
                <a:cs typeface="Arial" panose="020B0604020202020204" pitchFamily="34" charset="0"/>
              </a:defRPr>
            </a:lvl5pPr>
            <a:lvl6pPr marL="22860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6pPr>
            <a:lvl7pPr marL="27432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7pPr>
            <a:lvl8pPr marL="32004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8pPr>
            <a:lvl9pPr marL="3657600" algn="l" defTabSz="914400" rtl="0" eaLnBrk="1" latinLnBrk="0" hangingPunct="1">
              <a:defRPr sz="2800" b="1" kern="1200">
                <a:solidFill>
                  <a:srgbClr val="CC3300"/>
                </a:solidFill>
                <a:latin typeface="Tahoma" panose="020B0604030504040204" pitchFamily="34" charset="0"/>
                <a:ea typeface="+mn-ea"/>
                <a:cs typeface="Arial" panose="020B0604020202020204" pitchFamily="34" charset="0"/>
              </a:defRPr>
            </a:lvl9pPr>
          </a:lstStyle>
          <a:p>
            <a:pPr>
              <a:defRPr/>
            </a:pPr>
            <a:r>
              <a:rPr lang="en-US" sz="3200" dirty="0">
                <a:effectLst>
                  <a:outerShdw blurRad="38100" dist="38100" dir="2700000" algn="tl">
                    <a:srgbClr val="000000">
                      <a:alpha val="43137"/>
                    </a:srgbClr>
                  </a:outerShdw>
                </a:effectLst>
                <a:latin typeface="Times New Roman"/>
                <a:cs typeface="+mn-cs"/>
              </a:rPr>
              <a:t>Decisional	</a:t>
            </a:r>
          </a:p>
          <a:p>
            <a:pPr>
              <a:defRPr/>
            </a:pPr>
            <a:r>
              <a:rPr lang="en-US" b="0" dirty="0">
                <a:solidFill>
                  <a:srgbClr val="0000CC"/>
                </a:solidFill>
                <a:latin typeface="Times New Roman"/>
                <a:cs typeface="+mn-cs"/>
              </a:rPr>
              <a:t>7. Entrepreneur	</a:t>
            </a:r>
          </a:p>
          <a:p>
            <a:pPr>
              <a:defRPr/>
            </a:pPr>
            <a:r>
              <a:rPr lang="en-US" b="0" dirty="0">
                <a:solidFill>
                  <a:srgbClr val="0000CC"/>
                </a:solidFill>
                <a:latin typeface="Times New Roman"/>
                <a:cs typeface="+mn-cs"/>
              </a:rPr>
              <a:t>8. Disturbance handler</a:t>
            </a:r>
          </a:p>
          <a:p>
            <a:pPr>
              <a:defRPr/>
            </a:pPr>
            <a:r>
              <a:rPr lang="en-US" b="0" dirty="0">
                <a:solidFill>
                  <a:srgbClr val="0000CC"/>
                </a:solidFill>
                <a:latin typeface="Times New Roman"/>
                <a:cs typeface="+mn-cs"/>
              </a:rPr>
              <a:t>9. Resource allocator</a:t>
            </a:r>
          </a:p>
          <a:p>
            <a:pPr>
              <a:defRPr/>
            </a:pPr>
            <a:r>
              <a:rPr lang="en-US" b="0" dirty="0">
                <a:solidFill>
                  <a:srgbClr val="0000CC"/>
                </a:solidFill>
                <a:latin typeface="Times New Roman"/>
                <a:cs typeface="+mn-cs"/>
              </a:rPr>
              <a:t>10. Negotiator</a:t>
            </a:r>
            <a:r>
              <a:rPr lang="en-US" b="0" dirty="0">
                <a:solidFill>
                  <a:srgbClr val="0000CC"/>
                </a:solidFill>
                <a:effectLst>
                  <a:outerShdw blurRad="38100" dist="38100" dir="2700000" algn="tl">
                    <a:srgbClr val="000000">
                      <a:alpha val="43137"/>
                    </a:srgbClr>
                  </a:outerShdw>
                </a:effectLst>
                <a:latin typeface="Times New Roman"/>
                <a:cs typeface="+mn-cs"/>
              </a:rPr>
              <a:t>	</a:t>
            </a:r>
          </a:p>
        </p:txBody>
      </p:sp>
    </p:spTree>
    <p:extLst>
      <p:ext uri="{BB962C8B-B14F-4D97-AF65-F5344CB8AC3E}">
        <p14:creationId xmlns:p14="http://schemas.microsoft.com/office/powerpoint/2010/main" val="1808643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130DCA3-03EF-F0DE-204E-370C59C96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666" y="80210"/>
            <a:ext cx="7842668" cy="669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112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3D4F04-420F-4D34-73F5-1719F613F327}"/>
              </a:ext>
            </a:extLst>
          </p:cNvPr>
          <p:cNvSpPr>
            <a:spLocks noGrp="1"/>
          </p:cNvSpPr>
          <p:nvPr>
            <p:ph type="title"/>
          </p:nvPr>
        </p:nvSpPr>
        <p:spPr>
          <a:xfrm>
            <a:off x="1371600" y="685800"/>
            <a:ext cx="9601200" cy="1082842"/>
          </a:xfrm>
        </p:spPr>
        <p:txBody>
          <a:bodyPr/>
          <a:lstStyle/>
          <a:p>
            <a:pPr algn="ctr"/>
            <a:r>
              <a:rPr lang="en-GB" b="1" dirty="0"/>
              <a:t>The process of decision making</a:t>
            </a:r>
            <a:endParaRPr lang="en-US" b="1" dirty="0"/>
          </a:p>
        </p:txBody>
      </p:sp>
      <p:sp>
        <p:nvSpPr>
          <p:cNvPr id="3" name="Content Placeholder 2">
            <a:extLst>
              <a:ext uri="{FF2B5EF4-FFF2-40B4-BE49-F238E27FC236}">
                <a16:creationId xmlns:a16="http://schemas.microsoft.com/office/drawing/2014/main" xmlns="" id="{09EF7295-9DA1-3B40-DFBD-B2AD3F84A3D1}"/>
              </a:ext>
            </a:extLst>
          </p:cNvPr>
          <p:cNvSpPr>
            <a:spLocks noGrp="1"/>
          </p:cNvSpPr>
          <p:nvPr>
            <p:ph idx="1"/>
          </p:nvPr>
        </p:nvSpPr>
        <p:spPr>
          <a:xfrm>
            <a:off x="1371600" y="1868904"/>
            <a:ext cx="9889958" cy="4303295"/>
          </a:xfrm>
        </p:spPr>
        <p:txBody>
          <a:bodyPr>
            <a:normAutofit lnSpcReduction="10000"/>
          </a:bodyPr>
          <a:lstStyle/>
          <a:p>
            <a:pPr eaLnBrk="1" hangingPunct="1">
              <a:lnSpc>
                <a:spcPct val="100000"/>
              </a:lnSpc>
            </a:pPr>
            <a:r>
              <a:rPr lang="en-US" altLang="en-US" sz="2800" dirty="0"/>
              <a:t>Managers usually make decisions by following a four-step process (the scientific approach) </a:t>
            </a:r>
          </a:p>
          <a:p>
            <a:pPr marL="914400" lvl="1" indent="-514350" eaLnBrk="1" hangingPunct="1">
              <a:lnSpc>
                <a:spcPct val="100000"/>
              </a:lnSpc>
              <a:buSzPct val="75000"/>
              <a:buFont typeface="Tahoma" panose="020B0604030504040204" pitchFamily="34" charset="0"/>
              <a:buAutoNum type="arabicPeriod"/>
            </a:pPr>
            <a:r>
              <a:rPr lang="en-US" altLang="en-US" sz="2800" i="0" dirty="0">
                <a:solidFill>
                  <a:srgbClr val="FF0000"/>
                </a:solidFill>
              </a:rPr>
              <a:t>Define</a:t>
            </a:r>
            <a:r>
              <a:rPr lang="en-US" altLang="en-US" sz="2800" i="0" dirty="0"/>
              <a:t> the problem (or opportunity) </a:t>
            </a:r>
          </a:p>
          <a:p>
            <a:pPr marL="914400" lvl="1" indent="-514350" eaLnBrk="1" hangingPunct="1">
              <a:lnSpc>
                <a:spcPct val="100000"/>
              </a:lnSpc>
              <a:buSzPct val="75000"/>
              <a:buFont typeface="Tahoma" panose="020B0604030504040204" pitchFamily="34" charset="0"/>
              <a:buAutoNum type="arabicPeriod"/>
            </a:pPr>
            <a:r>
              <a:rPr lang="en-US" altLang="en-US" sz="2800" i="0" dirty="0">
                <a:solidFill>
                  <a:srgbClr val="FF0000"/>
                </a:solidFill>
              </a:rPr>
              <a:t>Construct</a:t>
            </a:r>
            <a:r>
              <a:rPr lang="en-US" altLang="en-US" sz="2800" i="0" dirty="0"/>
              <a:t> a model that describes the real-world problem</a:t>
            </a:r>
          </a:p>
          <a:p>
            <a:pPr marL="914400" lvl="1" indent="-514350" eaLnBrk="1" hangingPunct="1">
              <a:lnSpc>
                <a:spcPct val="100000"/>
              </a:lnSpc>
              <a:buSzPct val="75000"/>
              <a:buFont typeface="Tahoma" panose="020B0604030504040204" pitchFamily="34" charset="0"/>
              <a:buAutoNum type="arabicPeriod"/>
            </a:pPr>
            <a:r>
              <a:rPr lang="en-US" altLang="en-US" sz="2800" i="0" dirty="0">
                <a:solidFill>
                  <a:srgbClr val="FF0000"/>
                </a:solidFill>
              </a:rPr>
              <a:t>Identify</a:t>
            </a:r>
            <a:r>
              <a:rPr lang="en-US" altLang="en-US" sz="2800" i="0" dirty="0"/>
              <a:t> possible solutions to the modeled problem and evaluate the solutions</a:t>
            </a:r>
          </a:p>
          <a:p>
            <a:pPr marL="914400" lvl="1" indent="-514350" eaLnBrk="1" hangingPunct="1">
              <a:lnSpc>
                <a:spcPct val="100000"/>
              </a:lnSpc>
              <a:buSzPct val="75000"/>
              <a:buFont typeface="Tahoma" panose="020B0604030504040204" pitchFamily="34" charset="0"/>
              <a:buAutoNum type="arabicPeriod"/>
            </a:pPr>
            <a:r>
              <a:rPr lang="en-US" altLang="en-US" sz="2800" i="0" dirty="0">
                <a:solidFill>
                  <a:srgbClr val="FF0000"/>
                </a:solidFill>
              </a:rPr>
              <a:t>Compare, choose, and recommend </a:t>
            </a:r>
            <a:r>
              <a:rPr lang="en-US" altLang="en-US" sz="2800" i="0" dirty="0"/>
              <a:t>a potential solution to the problem</a:t>
            </a:r>
          </a:p>
          <a:p>
            <a:endParaRPr lang="en-US" dirty="0"/>
          </a:p>
        </p:txBody>
      </p:sp>
    </p:spTree>
    <p:extLst>
      <p:ext uri="{BB962C8B-B14F-4D97-AF65-F5344CB8AC3E}">
        <p14:creationId xmlns:p14="http://schemas.microsoft.com/office/powerpoint/2010/main" val="38235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6DB633-1DF7-360C-2B04-AE6B583429FF}"/>
              </a:ext>
            </a:extLst>
          </p:cNvPr>
          <p:cNvSpPr>
            <a:spLocks noGrp="1"/>
          </p:cNvSpPr>
          <p:nvPr>
            <p:ph type="title"/>
          </p:nvPr>
        </p:nvSpPr>
        <p:spPr>
          <a:xfrm>
            <a:off x="1371600" y="685800"/>
            <a:ext cx="9601200" cy="962526"/>
          </a:xfrm>
        </p:spPr>
        <p:txBody>
          <a:bodyPr/>
          <a:lstStyle/>
          <a:p>
            <a:pPr algn="ctr"/>
            <a:r>
              <a:rPr lang="en-GB" b="1" dirty="0"/>
              <a:t>The process of decision making</a:t>
            </a:r>
            <a:endParaRPr lang="en-US" b="1" dirty="0"/>
          </a:p>
        </p:txBody>
      </p:sp>
      <p:sp>
        <p:nvSpPr>
          <p:cNvPr id="3" name="Content Placeholder 2">
            <a:extLst>
              <a:ext uri="{FF2B5EF4-FFF2-40B4-BE49-F238E27FC236}">
                <a16:creationId xmlns:a16="http://schemas.microsoft.com/office/drawing/2014/main" xmlns="" id="{E5F6F655-462C-879D-4932-53C266C657A4}"/>
              </a:ext>
            </a:extLst>
          </p:cNvPr>
          <p:cNvSpPr>
            <a:spLocks noGrp="1"/>
          </p:cNvSpPr>
          <p:nvPr>
            <p:ph idx="1"/>
          </p:nvPr>
        </p:nvSpPr>
        <p:spPr>
          <a:xfrm>
            <a:off x="1371600" y="2165685"/>
            <a:ext cx="9601200" cy="3581400"/>
          </a:xfrm>
        </p:spPr>
        <p:txBody>
          <a:bodyPr/>
          <a:lstStyle/>
          <a:p>
            <a:r>
              <a:rPr lang="en-US" altLang="en-US" sz="2800" b="1" dirty="0">
                <a:solidFill>
                  <a:srgbClr val="FF0000"/>
                </a:solidFill>
              </a:rPr>
              <a:t>y= mx + c</a:t>
            </a:r>
          </a:p>
          <a:p>
            <a:r>
              <a:rPr lang="en-US" altLang="en-US" sz="2800" i="1" dirty="0"/>
              <a:t>Total cost= variable cost per unit × production unit+ fixed cost</a:t>
            </a:r>
          </a:p>
          <a:p>
            <a:r>
              <a:rPr lang="en-US" altLang="en-US" sz="2800" dirty="0"/>
              <a:t>Solution model for the problem of finding the minimum total cost.</a:t>
            </a:r>
          </a:p>
          <a:p>
            <a:endParaRPr lang="en-US" dirty="0"/>
          </a:p>
        </p:txBody>
      </p:sp>
    </p:spTree>
    <p:extLst>
      <p:ext uri="{BB962C8B-B14F-4D97-AF65-F5344CB8AC3E}">
        <p14:creationId xmlns:p14="http://schemas.microsoft.com/office/powerpoint/2010/main" val="418993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C1CBD-96B0-3000-DA59-FBC49A6BB504}"/>
              </a:ext>
            </a:extLst>
          </p:cNvPr>
          <p:cNvSpPr>
            <a:spLocks noGrp="1"/>
          </p:cNvSpPr>
          <p:nvPr>
            <p:ph type="title"/>
          </p:nvPr>
        </p:nvSpPr>
        <p:spPr>
          <a:xfrm>
            <a:off x="1295400" y="543427"/>
            <a:ext cx="9601200" cy="1094873"/>
          </a:xfrm>
        </p:spPr>
        <p:txBody>
          <a:bodyPr>
            <a:normAutofit/>
          </a:bodyPr>
          <a:lstStyle/>
          <a:p>
            <a:pPr algn="ctr"/>
            <a:r>
              <a:rPr lang="en-US" b="1" dirty="0"/>
              <a:t>Decision making is difficult, because</a:t>
            </a:r>
          </a:p>
        </p:txBody>
      </p:sp>
      <p:sp>
        <p:nvSpPr>
          <p:cNvPr id="3" name="Content Placeholder 2">
            <a:extLst>
              <a:ext uri="{FF2B5EF4-FFF2-40B4-BE49-F238E27FC236}">
                <a16:creationId xmlns:a16="http://schemas.microsoft.com/office/drawing/2014/main" xmlns="" id="{6110EA2E-076A-2573-CFF0-1882905FFD0D}"/>
              </a:ext>
            </a:extLst>
          </p:cNvPr>
          <p:cNvSpPr>
            <a:spLocks noGrp="1"/>
          </p:cNvSpPr>
          <p:nvPr>
            <p:ph idx="1"/>
          </p:nvPr>
        </p:nvSpPr>
        <p:spPr>
          <a:xfrm>
            <a:off x="1295399" y="1397668"/>
            <a:ext cx="10266947" cy="5219700"/>
          </a:xfrm>
        </p:spPr>
        <p:txBody>
          <a:bodyPr>
            <a:noAutofit/>
          </a:bodyPr>
          <a:lstStyle/>
          <a:p>
            <a:pPr eaLnBrk="1" hangingPunct="1"/>
            <a:r>
              <a:rPr lang="en-US" altLang="en-US" sz="2800" dirty="0"/>
              <a:t>Technology, information systems, advanced search engines, and globalization result in more and </a:t>
            </a:r>
            <a:r>
              <a:rPr lang="en-US" altLang="en-US" sz="2800" u="sng" dirty="0"/>
              <a:t>more alternatives </a:t>
            </a:r>
            <a:r>
              <a:rPr lang="en-US" altLang="en-US" sz="2800" dirty="0"/>
              <a:t>from which to choose</a:t>
            </a:r>
          </a:p>
          <a:p>
            <a:pPr eaLnBrk="1" hangingPunct="1"/>
            <a:r>
              <a:rPr lang="en-US" altLang="en-US" sz="2800" dirty="0"/>
              <a:t>Government regulations and the need for compliance, political instability and terrorism, competition, and changing consumer demands produce more </a:t>
            </a:r>
            <a:r>
              <a:rPr lang="en-US" altLang="en-US" sz="2800" u="sng" dirty="0"/>
              <a:t>uncertainty</a:t>
            </a:r>
            <a:r>
              <a:rPr lang="en-US" altLang="en-US" sz="2800" dirty="0"/>
              <a:t>, making it more </a:t>
            </a:r>
            <a:r>
              <a:rPr lang="en-US" altLang="en-US" sz="2800" u="sng" dirty="0"/>
              <a:t>difficult to predict </a:t>
            </a:r>
            <a:r>
              <a:rPr lang="en-US" altLang="en-US" sz="2800" dirty="0"/>
              <a:t>consequences and the future</a:t>
            </a:r>
          </a:p>
          <a:p>
            <a:pPr eaLnBrk="1" hangingPunct="1"/>
            <a:r>
              <a:rPr lang="en-US" altLang="en-US" sz="2800" dirty="0"/>
              <a:t>Other factors are the need to make rapid decisions, the frequent and unpredictable changes that make </a:t>
            </a:r>
            <a:r>
              <a:rPr lang="en-US" altLang="en-US" sz="2800" u="sng" dirty="0"/>
              <a:t>trial-and-error learning difficult</a:t>
            </a:r>
            <a:r>
              <a:rPr lang="en-US" altLang="en-US" sz="2800" dirty="0"/>
              <a:t>, and the potential costs of making mistakes</a:t>
            </a:r>
          </a:p>
        </p:txBody>
      </p:sp>
    </p:spTree>
    <p:extLst>
      <p:ext uri="{BB962C8B-B14F-4D97-AF65-F5344CB8AC3E}">
        <p14:creationId xmlns:p14="http://schemas.microsoft.com/office/powerpoint/2010/main" val="279926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301885-DE05-4569-11A5-CA8939279394}"/>
              </a:ext>
            </a:extLst>
          </p:cNvPr>
          <p:cNvSpPr>
            <a:spLocks noGrp="1"/>
          </p:cNvSpPr>
          <p:nvPr>
            <p:ph type="title"/>
          </p:nvPr>
        </p:nvSpPr>
        <p:spPr>
          <a:xfrm>
            <a:off x="1243264" y="397042"/>
            <a:ext cx="10178716" cy="1564105"/>
          </a:xfrm>
        </p:spPr>
        <p:txBody>
          <a:bodyPr>
            <a:normAutofit/>
          </a:bodyPr>
          <a:lstStyle/>
          <a:p>
            <a:r>
              <a:rPr lang="en-US" b="1" dirty="0"/>
              <a:t>Information Systems Support </a:t>
            </a:r>
            <a:br>
              <a:rPr lang="en-US" b="1" dirty="0"/>
            </a:br>
            <a:r>
              <a:rPr lang="en-US" b="1" dirty="0"/>
              <a:t>for Decision Making (why use computerized decision support?)</a:t>
            </a:r>
          </a:p>
        </p:txBody>
      </p:sp>
      <p:sp>
        <p:nvSpPr>
          <p:cNvPr id="3" name="Content Placeholder 2">
            <a:extLst>
              <a:ext uri="{FF2B5EF4-FFF2-40B4-BE49-F238E27FC236}">
                <a16:creationId xmlns:a16="http://schemas.microsoft.com/office/drawing/2014/main" xmlns="" id="{30FF0897-2750-DEA2-6378-297C3FEECAC0}"/>
              </a:ext>
            </a:extLst>
          </p:cNvPr>
          <p:cNvSpPr>
            <a:spLocks noGrp="1"/>
          </p:cNvSpPr>
          <p:nvPr>
            <p:ph idx="1"/>
          </p:nvPr>
        </p:nvSpPr>
        <p:spPr>
          <a:xfrm>
            <a:off x="1736558" y="1961147"/>
            <a:ext cx="9873915" cy="4307305"/>
          </a:xfrm>
        </p:spPr>
        <p:txBody>
          <a:bodyPr>
            <a:noAutofit/>
          </a:bodyPr>
          <a:lstStyle/>
          <a:p>
            <a:r>
              <a:rPr lang="en-US" altLang="en-US" sz="2800" dirty="0"/>
              <a:t>Group communication and collaboration</a:t>
            </a:r>
          </a:p>
          <a:p>
            <a:r>
              <a:rPr lang="en-US" altLang="en-US" sz="2800" dirty="0"/>
              <a:t>Improved data management</a:t>
            </a:r>
          </a:p>
          <a:p>
            <a:r>
              <a:rPr lang="en-US" altLang="en-US" sz="2800" dirty="0"/>
              <a:t>Managing data warehouses and Big Data</a:t>
            </a:r>
          </a:p>
          <a:p>
            <a:r>
              <a:rPr lang="en-US" altLang="en-US" sz="2800" dirty="0"/>
              <a:t>Analytical support</a:t>
            </a:r>
          </a:p>
          <a:p>
            <a:r>
              <a:rPr lang="en-US" altLang="en-US" sz="2800" dirty="0"/>
              <a:t>Overcoming cognitive limits in processing and storing information</a:t>
            </a:r>
          </a:p>
          <a:p>
            <a:r>
              <a:rPr lang="en-US" altLang="en-US" sz="2800" dirty="0"/>
              <a:t>Knowledge management</a:t>
            </a:r>
          </a:p>
          <a:p>
            <a:r>
              <a:rPr lang="en-US" altLang="en-US" sz="2800" dirty="0"/>
              <a:t>Anywhere, anytime support</a:t>
            </a:r>
          </a:p>
        </p:txBody>
      </p:sp>
    </p:spTree>
    <p:extLst>
      <p:ext uri="{BB962C8B-B14F-4D97-AF65-F5344CB8AC3E}">
        <p14:creationId xmlns:p14="http://schemas.microsoft.com/office/powerpoint/2010/main" val="235396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121282-72BC-D9D0-64A7-C3F85FA5BB51}"/>
              </a:ext>
            </a:extLst>
          </p:cNvPr>
          <p:cNvSpPr>
            <a:spLocks noGrp="1"/>
          </p:cNvSpPr>
          <p:nvPr>
            <p:ph type="title"/>
          </p:nvPr>
        </p:nvSpPr>
        <p:spPr>
          <a:xfrm>
            <a:off x="1211179" y="381000"/>
            <a:ext cx="10210800" cy="1485900"/>
          </a:xfrm>
        </p:spPr>
        <p:txBody>
          <a:bodyPr>
            <a:noAutofit/>
          </a:bodyPr>
          <a:lstStyle/>
          <a:p>
            <a:r>
              <a:rPr lang="en-US" sz="3200" b="1" dirty="0"/>
              <a:t>An Early Framework for Computerized Decision Support </a:t>
            </a:r>
            <a:br>
              <a:rPr lang="en-US" sz="3200" b="1" dirty="0"/>
            </a:br>
            <a:r>
              <a:rPr lang="en-US" sz="3200" b="1" dirty="0"/>
              <a:t>(The </a:t>
            </a:r>
            <a:r>
              <a:rPr lang="en-US" sz="3200" b="1" dirty="0" err="1"/>
              <a:t>Gorry</a:t>
            </a:r>
            <a:r>
              <a:rPr lang="en-US" sz="3200" b="1" dirty="0"/>
              <a:t> and Scott-Morton Classical Framework)</a:t>
            </a:r>
          </a:p>
        </p:txBody>
      </p:sp>
      <p:pic>
        <p:nvPicPr>
          <p:cNvPr id="4" name="Content Placeholder 3">
            <a:extLst>
              <a:ext uri="{FF2B5EF4-FFF2-40B4-BE49-F238E27FC236}">
                <a16:creationId xmlns:a16="http://schemas.microsoft.com/office/drawing/2014/main" xmlns="" id="{9700EA30-8CE0-B29D-8E5B-045AB445A3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5663" y="1840832"/>
            <a:ext cx="9841831" cy="4636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200694"/>
      </p:ext>
    </p:extLst>
  </p:cSld>
  <p:clrMapOvr>
    <a:masterClrMapping/>
  </p:clrMapOvr>
</p:sld>
</file>

<file path=ppt/theme/theme1.xml><?xml version="1.0" encoding="utf-8"?>
<a:theme xmlns:a="http://schemas.openxmlformats.org/drawingml/2006/main" name="Cro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797</TotalTime>
  <Words>2046</Words>
  <Application>Microsoft Office PowerPoint</Application>
  <PresentationFormat>Widescreen</PresentationFormat>
  <Paragraphs>195</Paragraphs>
  <Slides>26</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ＭＳ Ｐゴシック</vt:lpstr>
      <vt:lpstr>游ゴシック</vt:lpstr>
      <vt:lpstr>Arial</vt:lpstr>
      <vt:lpstr>Calibri</vt:lpstr>
      <vt:lpstr>Franklin Gothic Book</vt:lpstr>
      <vt:lpstr>Symbol</vt:lpstr>
      <vt:lpstr>Tahoma</vt:lpstr>
      <vt:lpstr>Times New Roman</vt:lpstr>
      <vt:lpstr>Wingdings</vt:lpstr>
      <vt:lpstr>Crop</vt:lpstr>
      <vt:lpstr>Decision Support Systems and Business Intelligence</vt:lpstr>
      <vt:lpstr>Managerial Decision Making</vt:lpstr>
      <vt:lpstr>The nature of managers’ work  Mintzberg's 10 Managerial Roles</vt:lpstr>
      <vt:lpstr>PowerPoint Presentation</vt:lpstr>
      <vt:lpstr>The process of decision making</vt:lpstr>
      <vt:lpstr>The process of decision making</vt:lpstr>
      <vt:lpstr>Decision making is difficult, because</vt:lpstr>
      <vt:lpstr>Information Systems Support  for Decision Making (why use computerized decision support?)</vt:lpstr>
      <vt:lpstr>An Early Framework for Computerized Decision Support  (The Gorry and Scott-Morton Classical Framework)</vt:lpstr>
      <vt:lpstr>PowerPoint Presentation</vt:lpstr>
      <vt:lpstr>PowerPoint Presentation</vt:lpstr>
      <vt:lpstr>Computer Support for Structured Decisions</vt:lpstr>
      <vt:lpstr>Computer Support for  Unstructured Decisions</vt:lpstr>
      <vt:lpstr>Computer Support for  Semi-structured Problems</vt:lpstr>
      <vt:lpstr>Concept of Decision Support Systems</vt:lpstr>
      <vt:lpstr>Types of DSS</vt:lpstr>
      <vt:lpstr>Uses of a Decision Support System</vt:lpstr>
      <vt:lpstr>Evolution of DSS into Business Intelligence</vt:lpstr>
      <vt:lpstr>Definition of Business Intelligence (BI)</vt:lpstr>
      <vt:lpstr>A High-Level Architecture of BI</vt:lpstr>
      <vt:lpstr>A High-Level Architecture of BI</vt:lpstr>
      <vt:lpstr>A High-Level Architecture of BI</vt:lpstr>
      <vt:lpstr>A High-Level Architecture of BI</vt:lpstr>
      <vt:lpstr>A High-Level Architecture of BI</vt:lpstr>
      <vt:lpstr>Dashboard</vt:lpstr>
      <vt:lpstr>The Major Tools and Techniques  of Managerial Decision Support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Support Systems and Business Intelligence</dc:title>
  <dc:creator>Rukaiya Rob</dc:creator>
  <cp:lastModifiedBy>SU</cp:lastModifiedBy>
  <cp:revision>10</cp:revision>
  <dcterms:created xsi:type="dcterms:W3CDTF">2024-07-28T12:43:50Z</dcterms:created>
  <dcterms:modified xsi:type="dcterms:W3CDTF">2025-01-18T03:51:24Z</dcterms:modified>
</cp:coreProperties>
</file>