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59" r:id="rId5"/>
    <p:sldId id="260" r:id="rId6"/>
    <p:sldId id="261" r:id="rId7"/>
    <p:sldId id="293" r:id="rId8"/>
    <p:sldId id="292" r:id="rId9"/>
    <p:sldId id="262" r:id="rId10"/>
    <p:sldId id="268" r:id="rId11"/>
    <p:sldId id="269" r:id="rId12"/>
    <p:sldId id="270" r:id="rId13"/>
    <p:sldId id="271" r:id="rId14"/>
    <p:sldId id="272" r:id="rId15"/>
    <p:sldId id="273" r:id="rId16"/>
    <p:sldId id="274" r:id="rId17"/>
    <p:sldId id="263" r:id="rId18"/>
    <p:sldId id="264" r:id="rId19"/>
    <p:sldId id="265" r:id="rId20"/>
    <p:sldId id="266" r:id="rId21"/>
    <p:sldId id="267"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2115" autoAdjust="0"/>
  </p:normalViewPr>
  <p:slideViewPr>
    <p:cSldViewPr snapToGrid="0">
      <p:cViewPr varScale="1">
        <p:scale>
          <a:sx n="70" d="100"/>
          <a:sy n="70" d="100"/>
        </p:scale>
        <p:origin x="7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CA59-B8C4-4644-A6E4-3059F86824E6}" type="datetimeFigureOut">
              <a:rPr lang="en-US" smtClean="0"/>
              <a:t>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0B86C5-8F0B-4237-B708-6D5BD258020A}" type="slidenum">
              <a:rPr lang="en-US" smtClean="0"/>
              <a:t>‹#›</a:t>
            </a:fld>
            <a:endParaRPr lang="en-US"/>
          </a:p>
        </p:txBody>
      </p:sp>
    </p:spTree>
    <p:extLst>
      <p:ext uri="{BB962C8B-B14F-4D97-AF65-F5344CB8AC3E}">
        <p14:creationId xmlns:p14="http://schemas.microsoft.com/office/powerpoint/2010/main" val="7569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Managerial decision making is synonymous with the entire management process     </a:t>
            </a:r>
            <a:r>
              <a:rPr lang="en-US" altLang="en-US" i="1" dirty="0">
                <a:solidFill>
                  <a:srgbClr val="002060"/>
                </a:solidFill>
              </a:rPr>
              <a:t>- Simon (1977)</a:t>
            </a:r>
          </a:p>
          <a:p>
            <a:pPr eaLnBrk="1" hangingPunct="1"/>
            <a:r>
              <a:rPr lang="en-US" altLang="en-US" dirty="0"/>
              <a:t>e.g., Planning</a:t>
            </a:r>
          </a:p>
          <a:p>
            <a:pPr lvl="1" eaLnBrk="1" hangingPunct="1"/>
            <a:r>
              <a:rPr lang="en-US" altLang="en-US" dirty="0"/>
              <a:t>What should be done? When? Where? Why? How? By whom?</a:t>
            </a:r>
          </a:p>
          <a:p>
            <a:r>
              <a:rPr lang="en-US" dirty="0"/>
              <a:t>Other managerial functions, such as organizing and controlling, also involve decision making.</a:t>
            </a:r>
          </a:p>
          <a:p>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3</a:t>
            </a:fld>
            <a:endParaRPr lang="en-US"/>
          </a:p>
        </p:txBody>
      </p:sp>
    </p:spTree>
    <p:extLst>
      <p:ext uri="{BB962C8B-B14F-4D97-AF65-F5344CB8AC3E}">
        <p14:creationId xmlns:p14="http://schemas.microsoft.com/office/powerpoint/2010/main" val="3443269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 manager may feel that he or she has a problem because interest rates are too high. Because interest rate levels are determined at the national and international levels, and most managers can do nothing about them, high interest rates are the problem of the government, not a problem for a specific company to solve. The problem companies actually face is how to operate in a high-interest-rate environment. For an individual company, the interest rate level should be handled as an uncontrollable (environmental) factor to be predicted. </a:t>
            </a:r>
          </a:p>
        </p:txBody>
      </p:sp>
      <p:sp>
        <p:nvSpPr>
          <p:cNvPr id="4" name="Slide Number Placeholder 3"/>
          <p:cNvSpPr>
            <a:spLocks noGrp="1"/>
          </p:cNvSpPr>
          <p:nvPr>
            <p:ph type="sldNum" sz="quarter" idx="5"/>
          </p:nvPr>
        </p:nvSpPr>
        <p:spPr/>
        <p:txBody>
          <a:bodyPr/>
          <a:lstStyle/>
          <a:p>
            <a:fld id="{8A0B86C5-8F0B-4237-B708-6D5BD258020A}" type="slidenum">
              <a:rPr lang="en-US" smtClean="0"/>
              <a:t>20</a:t>
            </a:fld>
            <a:endParaRPr lang="en-US"/>
          </a:p>
        </p:txBody>
      </p:sp>
    </p:spTree>
    <p:extLst>
      <p:ext uri="{BB962C8B-B14F-4D97-AF65-F5344CB8AC3E}">
        <p14:creationId xmlns:p14="http://schemas.microsoft.com/office/powerpoint/2010/main" val="416199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Intuition is a critical factor that decision makers use in solving unstructured and </a:t>
            </a:r>
            <a:r>
              <a:rPr lang="en-US" dirty="0" err="1"/>
              <a:t>semistructured</a:t>
            </a:r>
            <a:r>
              <a:rPr lang="en-US" dirty="0"/>
              <a:t> problems. The best decision makers recognize the trade-off between the marginal cost of obtain </a:t>
            </a:r>
            <a:r>
              <a:rPr lang="en-US" dirty="0" err="1"/>
              <a:t>ing</a:t>
            </a:r>
            <a:r>
              <a:rPr lang="en-US" dirty="0"/>
              <a:t> further information and analysis versus the benefit of making a better decision. But sometimes decisions must be made quickly, and, ideally, the intuition of a seasoned, excellent decision maker is called for. </a:t>
            </a:r>
          </a:p>
        </p:txBody>
      </p:sp>
      <p:sp>
        <p:nvSpPr>
          <p:cNvPr id="4" name="Slide Number Placeholder 3"/>
          <p:cNvSpPr>
            <a:spLocks noGrp="1"/>
          </p:cNvSpPr>
          <p:nvPr>
            <p:ph type="sldNum" sz="quarter" idx="5"/>
          </p:nvPr>
        </p:nvSpPr>
        <p:spPr/>
        <p:txBody>
          <a:bodyPr/>
          <a:lstStyle/>
          <a:p>
            <a:fld id="{8A0B86C5-8F0B-4237-B708-6D5BD258020A}" type="slidenum">
              <a:rPr lang="en-US" smtClean="0"/>
              <a:t>28</a:t>
            </a:fld>
            <a:endParaRPr lang="en-US"/>
          </a:p>
        </p:txBody>
      </p:sp>
    </p:spTree>
    <p:extLst>
      <p:ext uri="{BB962C8B-B14F-4D97-AF65-F5344CB8AC3E}">
        <p14:creationId xmlns:p14="http://schemas.microsoft.com/office/powerpoint/2010/main" val="1889810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en-US" altLang="en-US" sz="2600" dirty="0"/>
              <a:t>Solving the model versus solving the problem</a:t>
            </a:r>
          </a:p>
          <a:p>
            <a:pPr lvl="1" algn="just"/>
            <a:r>
              <a:rPr lang="en-US" sz="2600" i="0" dirty="0"/>
              <a:t>solving a model is not the same as solving the problem the model represents. The solution to the model yields a recommended solution to the problem. The problem is considered solved only if the recommended solution is successfully implemented. </a:t>
            </a:r>
            <a:endParaRPr lang="en-US" altLang="en-US" sz="2600" i="0" dirty="0"/>
          </a:p>
          <a:p>
            <a:endParaRPr lang="en-US" dirty="0"/>
          </a:p>
        </p:txBody>
      </p:sp>
      <p:sp>
        <p:nvSpPr>
          <p:cNvPr id="4" name="Slide Number Placeholder 3"/>
          <p:cNvSpPr>
            <a:spLocks noGrp="1"/>
          </p:cNvSpPr>
          <p:nvPr>
            <p:ph type="sldNum" sz="quarter" idx="5"/>
          </p:nvPr>
        </p:nvSpPr>
        <p:spPr/>
        <p:txBody>
          <a:bodyPr/>
          <a:lstStyle/>
          <a:p>
            <a:fld id="{8A0B86C5-8F0B-4237-B708-6D5BD258020A}" type="slidenum">
              <a:rPr lang="en-US" smtClean="0"/>
              <a:t>32</a:t>
            </a:fld>
            <a:endParaRPr lang="en-US"/>
          </a:p>
        </p:txBody>
      </p:sp>
    </p:spTree>
    <p:extLst>
      <p:ext uri="{BB962C8B-B14F-4D97-AF65-F5344CB8AC3E}">
        <p14:creationId xmlns:p14="http://schemas.microsoft.com/office/powerpoint/2010/main" val="420839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discipline has its own set of assumptions about reality and method. Each contributes a unique, valid view of how people make decisions</a:t>
            </a:r>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4</a:t>
            </a:fld>
            <a:endParaRPr lang="en-US"/>
          </a:p>
        </p:txBody>
      </p:sp>
    </p:spTree>
    <p:extLst>
      <p:ext uri="{BB962C8B-B14F-4D97-AF65-F5344CB8AC3E}">
        <p14:creationId xmlns:p14="http://schemas.microsoft.com/office/powerpoint/2010/main" val="237088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When making decisions, people…</a:t>
            </a:r>
          </a:p>
          <a:p>
            <a:pPr lvl="1" eaLnBrk="1" hangingPunct="1"/>
            <a:r>
              <a:rPr lang="en-US" altLang="en-US" dirty="0"/>
              <a:t>follow different steps/sequence</a:t>
            </a:r>
          </a:p>
          <a:p>
            <a:pPr lvl="1" eaLnBrk="1" hangingPunct="1"/>
            <a:r>
              <a:rPr lang="en-US" altLang="en-US" dirty="0"/>
              <a:t>give different emphasis, time allotment, and priority to each steps.</a:t>
            </a:r>
          </a:p>
          <a:p>
            <a:endParaRPr lang="en-US" dirty="0"/>
          </a:p>
        </p:txBody>
      </p:sp>
      <p:sp>
        <p:nvSpPr>
          <p:cNvPr id="4" name="Slide Number Placeholder 3"/>
          <p:cNvSpPr>
            <a:spLocks noGrp="1"/>
          </p:cNvSpPr>
          <p:nvPr>
            <p:ph type="sldNum" sz="quarter" idx="5"/>
          </p:nvPr>
        </p:nvSpPr>
        <p:spPr/>
        <p:txBody>
          <a:bodyPr/>
          <a:lstStyle/>
          <a:p>
            <a:fld id="{8A0B86C5-8F0B-4237-B708-6D5BD258020A}" type="slidenum">
              <a:rPr lang="en-US" smtClean="0"/>
              <a:t>5</a:t>
            </a:fld>
            <a:endParaRPr lang="en-US"/>
          </a:p>
        </p:txBody>
      </p:sp>
    </p:spTree>
    <p:extLst>
      <p:ext uri="{BB962C8B-B14F-4D97-AF65-F5344CB8AC3E}">
        <p14:creationId xmlns:p14="http://schemas.microsoft.com/office/powerpoint/2010/main" val="2641063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2000" dirty="0"/>
              <a:t>A successful </a:t>
            </a:r>
            <a:r>
              <a:rPr lang="en-US" altLang="en-US" sz="2000" dirty="0">
                <a:solidFill>
                  <a:srgbClr val="FF0000"/>
                </a:solidFill>
              </a:rPr>
              <a:t>computerized system </a:t>
            </a:r>
            <a:r>
              <a:rPr lang="en-US" altLang="en-US" sz="2000" dirty="0"/>
              <a:t>should fit the decision style and the decision situation</a:t>
            </a:r>
          </a:p>
          <a:p>
            <a:pPr lvl="1" eaLnBrk="1" hangingPunct="1">
              <a:defRPr/>
            </a:pPr>
            <a:r>
              <a:rPr lang="en-US" altLang="en-US" sz="1800" i="0" dirty="0"/>
              <a:t>Should be </a:t>
            </a:r>
            <a:r>
              <a:rPr lang="en-US" altLang="en-US" sz="1800" i="0" dirty="0">
                <a:solidFill>
                  <a:srgbClr val="FF0000"/>
                </a:solidFill>
              </a:rPr>
              <a:t>flexible and adaptable </a:t>
            </a:r>
            <a:r>
              <a:rPr lang="en-US" altLang="en-US" sz="1800" i="0" dirty="0"/>
              <a:t>to different users (e.g. </a:t>
            </a:r>
            <a:r>
              <a:rPr lang="en-US" sz="1800" i="0" dirty="0"/>
              <a:t>what-if and goal-seeking questions)</a:t>
            </a:r>
          </a:p>
          <a:p>
            <a:pPr lvl="1" eaLnBrk="1" hangingPunct="1">
              <a:defRPr/>
            </a:pPr>
            <a:r>
              <a:rPr lang="en-US" altLang="en-US" sz="1800" i="0" dirty="0"/>
              <a:t>Individual </a:t>
            </a:r>
            <a:r>
              <a:rPr lang="en-US" altLang="en-US" sz="1800" i="0" dirty="0" err="1"/>
              <a:t>vs</a:t>
            </a:r>
            <a:r>
              <a:rPr lang="en-US" altLang="en-US" sz="1800" i="0" dirty="0"/>
              <a:t> group decision makers (</a:t>
            </a:r>
            <a:r>
              <a:rPr lang="en-US" sz="1800" i="0" dirty="0"/>
              <a:t>Individual decision makers need access to data and to experts who can provide advice, whereas groups additionally need collaboration tools).</a:t>
            </a:r>
          </a:p>
          <a:p>
            <a:pPr eaLnBrk="1" hangingPunct="1"/>
            <a:r>
              <a:rPr lang="en-US" altLang="en-US" sz="2000" dirty="0"/>
              <a:t>There are many tests to identify their style-</a:t>
            </a:r>
          </a:p>
          <a:p>
            <a:pPr lvl="1" eaLnBrk="1" hangingPunct="1"/>
            <a:r>
              <a:rPr lang="en-US" altLang="en-US" sz="1800" dirty="0"/>
              <a:t>Meyers/Briggs, </a:t>
            </a:r>
            <a:r>
              <a:rPr lang="en-US" altLang="en-US" sz="1800" u="sng" dirty="0"/>
              <a:t>myersbriggs.org</a:t>
            </a:r>
            <a:r>
              <a:rPr lang="en-US" altLang="en-US" sz="1800" dirty="0"/>
              <a:t>,</a:t>
            </a:r>
          </a:p>
          <a:p>
            <a:pPr lvl="1" eaLnBrk="1" hangingPunct="1"/>
            <a:r>
              <a:rPr lang="en-US" altLang="en-US" sz="1800" dirty="0"/>
              <a:t>True Colors (</a:t>
            </a:r>
            <a:r>
              <a:rPr lang="en-US" altLang="en-US" sz="1800" dirty="0" err="1"/>
              <a:t>Birkman</a:t>
            </a:r>
            <a:r>
              <a:rPr lang="en-US" altLang="en-US" sz="1800" dirty="0"/>
              <a:t>): </a:t>
            </a:r>
            <a:r>
              <a:rPr lang="en-US" altLang="en-US" sz="1800" u="sng" dirty="0"/>
              <a:t>birkman.com</a:t>
            </a:r>
            <a:r>
              <a:rPr lang="en-US" altLang="en-US" sz="1800" dirty="0"/>
              <a:t>,</a:t>
            </a:r>
          </a:p>
          <a:p>
            <a:pPr lvl="1" eaLnBrk="1" hangingPunct="1"/>
            <a:r>
              <a:rPr lang="en-US" altLang="en-US" sz="1800" dirty="0" err="1"/>
              <a:t>Keirsey</a:t>
            </a:r>
            <a:r>
              <a:rPr lang="en-US" altLang="en-US" sz="1800" dirty="0"/>
              <a:t> Temperament Theory: </a:t>
            </a:r>
            <a:r>
              <a:rPr lang="en-US" altLang="en-US" sz="1800" u="sng" dirty="0"/>
              <a:t>keirsey.com</a:t>
            </a:r>
          </a:p>
          <a:p>
            <a:pPr lvl="1" eaLnBrk="1" hangingPunct="1"/>
            <a:r>
              <a:rPr lang="en-US" altLang="en-US" sz="1800" dirty="0"/>
              <a:t>Others:</a:t>
            </a:r>
          </a:p>
          <a:p>
            <a:pPr lvl="2" eaLnBrk="1" hangingPunct="1">
              <a:buFont typeface="Arial" panose="020B0604020202020204" pitchFamily="34" charset="0"/>
              <a:buChar char="•"/>
            </a:pPr>
            <a:r>
              <a:rPr lang="en-US" altLang="en-US" u="sng" dirty="0"/>
              <a:t>16personalities.com/free-personality-test</a:t>
            </a:r>
          </a:p>
          <a:p>
            <a:pPr lvl="1" eaLnBrk="1" hangingPunct="1">
              <a:defRPr/>
            </a:pPr>
            <a:endParaRPr lang="en-US" sz="1800" i="0" dirty="0"/>
          </a:p>
          <a:p>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6</a:t>
            </a:fld>
            <a:endParaRPr lang="en-US"/>
          </a:p>
        </p:txBody>
      </p:sp>
    </p:spTree>
    <p:extLst>
      <p:ext uri="{BB962C8B-B14F-4D97-AF65-F5344CB8AC3E}">
        <p14:creationId xmlns:p14="http://schemas.microsoft.com/office/powerpoint/2010/main" val="183317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just" eaLnBrk="1" hangingPunct="1">
              <a:defRPr/>
            </a:pPr>
            <a:r>
              <a:rPr lang="en-GB" sz="2300" b="1" dirty="0"/>
              <a:t>Organization charts</a:t>
            </a:r>
            <a:r>
              <a:rPr lang="en-GB" sz="2300" dirty="0"/>
              <a:t>: depict structure, authority, responsibility relationship</a:t>
            </a:r>
          </a:p>
          <a:p>
            <a:pPr lvl="2" algn="just" eaLnBrk="1" hangingPunct="1">
              <a:defRPr/>
            </a:pPr>
            <a:r>
              <a:rPr lang="en-GB" sz="2300" b="1" dirty="0"/>
              <a:t>Maps</a:t>
            </a:r>
            <a:r>
              <a:rPr lang="en-GB" sz="2300" dirty="0"/>
              <a:t>: different colour represent different objects, such as bodies of water or mountains.</a:t>
            </a:r>
          </a:p>
          <a:p>
            <a:pPr lvl="2" algn="just" eaLnBrk="1" hangingPunct="1">
              <a:defRPr/>
            </a:pPr>
            <a:r>
              <a:rPr lang="en-GB" sz="2300" b="1" dirty="0"/>
              <a:t>Stock Market Charts</a:t>
            </a:r>
            <a:r>
              <a:rPr lang="en-GB" sz="2300" dirty="0"/>
              <a:t>: represent the price movements of stocks</a:t>
            </a:r>
          </a:p>
          <a:p>
            <a:pPr lvl="2" algn="just" eaLnBrk="1" hangingPunct="1">
              <a:defRPr/>
            </a:pPr>
            <a:r>
              <a:rPr lang="en-GB" sz="2300" dirty="0"/>
              <a:t>Blueprint of a machine or house</a:t>
            </a:r>
          </a:p>
          <a:p>
            <a:pPr lvl="2" algn="just" eaLnBrk="1" hangingPunct="1">
              <a:defRPr/>
            </a:pPr>
            <a:r>
              <a:rPr lang="en-GB" sz="2300" dirty="0"/>
              <a:t>Animations, videos, and movies</a:t>
            </a:r>
          </a:p>
          <a:p>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12</a:t>
            </a:fld>
            <a:endParaRPr lang="en-US"/>
          </a:p>
        </p:txBody>
      </p:sp>
    </p:spTree>
    <p:extLst>
      <p:ext uri="{BB962C8B-B14F-4D97-AF65-F5344CB8AC3E}">
        <p14:creationId xmlns:p14="http://schemas.microsoft.com/office/powerpoint/2010/main" val="183389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90600" lvl="1" indent="-533400" algn="just" eaLnBrk="1" hangingPunct="1">
              <a:lnSpc>
                <a:spcPct val="90000"/>
              </a:lnSpc>
            </a:pPr>
            <a:r>
              <a:rPr lang="en-US" altLang="en-US" sz="2300" i="0" dirty="0"/>
              <a:t>The mechanisms or images through which a human mind performs sense-making in decision making</a:t>
            </a:r>
          </a:p>
          <a:p>
            <a:pPr marL="990600" lvl="1" indent="-533400" algn="just" eaLnBrk="1" hangingPunct="1">
              <a:lnSpc>
                <a:spcPct val="90000"/>
              </a:lnSpc>
            </a:pPr>
            <a:r>
              <a:rPr lang="en-US" altLang="en-US" sz="2300" i="0" dirty="0"/>
              <a:t>Thought process work through scenario to consider the utility &amp; risks of each potential alternative</a:t>
            </a:r>
          </a:p>
          <a:p>
            <a:pPr marL="990600" lvl="1" indent="-533400" algn="just" eaLnBrk="1" hangingPunct="1">
              <a:lnSpc>
                <a:spcPct val="90000"/>
              </a:lnSpc>
            </a:pPr>
            <a:r>
              <a:rPr lang="en-US" altLang="en-US" sz="2300" i="0" dirty="0"/>
              <a:t>When mostly qualitative factors are in decision making</a:t>
            </a:r>
          </a:p>
          <a:p>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14</a:t>
            </a:fld>
            <a:endParaRPr lang="en-US"/>
          </a:p>
        </p:txBody>
      </p:sp>
    </p:spTree>
    <p:extLst>
      <p:ext uri="{BB962C8B-B14F-4D97-AF65-F5344CB8AC3E}">
        <p14:creationId xmlns:p14="http://schemas.microsoft.com/office/powerpoint/2010/main" val="421489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2300" i="0" dirty="0"/>
              <a:t>Most DSS analyses are performed numerically with mathematical or other quantitative models.</a:t>
            </a:r>
          </a:p>
          <a:p>
            <a:endParaRPr lang="en-US" dirty="0"/>
          </a:p>
        </p:txBody>
      </p:sp>
      <p:sp>
        <p:nvSpPr>
          <p:cNvPr id="4" name="Slide Number Placeholder 3"/>
          <p:cNvSpPr>
            <a:spLocks noGrp="1"/>
          </p:cNvSpPr>
          <p:nvPr>
            <p:ph type="sldNum" sz="quarter" idx="10"/>
          </p:nvPr>
        </p:nvSpPr>
        <p:spPr/>
        <p:txBody>
          <a:bodyPr/>
          <a:lstStyle/>
          <a:p>
            <a:fld id="{8A0B86C5-8F0B-4237-B708-6D5BD258020A}" type="slidenum">
              <a:rPr lang="en-US" smtClean="0"/>
              <a:t>15</a:t>
            </a:fld>
            <a:endParaRPr lang="en-US"/>
          </a:p>
        </p:txBody>
      </p:sp>
    </p:spTree>
    <p:extLst>
      <p:ext uri="{BB962C8B-B14F-4D97-AF65-F5344CB8AC3E}">
        <p14:creationId xmlns:p14="http://schemas.microsoft.com/office/powerpoint/2010/main" val="93092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continuous flow of activity from intelligence to design to choice (see the bold lines in Figure 2.1), but at any phase, there may be a return to a previous phase (feedback). Modeling is an essential part of this process. The seemingly chaotic nature of following a haphazard path from problem discovery to solution via decision making can be explained by these feedback loops. </a:t>
            </a:r>
          </a:p>
        </p:txBody>
      </p:sp>
      <p:sp>
        <p:nvSpPr>
          <p:cNvPr id="4" name="Slide Number Placeholder 3"/>
          <p:cNvSpPr>
            <a:spLocks noGrp="1"/>
          </p:cNvSpPr>
          <p:nvPr>
            <p:ph type="sldNum" sz="quarter" idx="5"/>
          </p:nvPr>
        </p:nvSpPr>
        <p:spPr/>
        <p:txBody>
          <a:bodyPr/>
          <a:lstStyle/>
          <a:p>
            <a:fld id="{8A0B86C5-8F0B-4237-B708-6D5BD258020A}" type="slidenum">
              <a:rPr lang="en-US" smtClean="0"/>
              <a:t>18</a:t>
            </a:fld>
            <a:endParaRPr lang="en-US"/>
          </a:p>
        </p:txBody>
      </p:sp>
    </p:spTree>
    <p:extLst>
      <p:ext uri="{BB962C8B-B14F-4D97-AF65-F5344CB8AC3E}">
        <p14:creationId xmlns:p14="http://schemas.microsoft.com/office/powerpoint/2010/main" val="357467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what is described as a problem (e.g., excessive costs) may be only a symptom (i.e., measure) of a problem (e.g., improper invento1y levels)</a:t>
            </a:r>
          </a:p>
        </p:txBody>
      </p:sp>
      <p:sp>
        <p:nvSpPr>
          <p:cNvPr id="4" name="Slide Number Placeholder 3"/>
          <p:cNvSpPr>
            <a:spLocks noGrp="1"/>
          </p:cNvSpPr>
          <p:nvPr>
            <p:ph type="sldNum" sz="quarter" idx="5"/>
          </p:nvPr>
        </p:nvSpPr>
        <p:spPr/>
        <p:txBody>
          <a:bodyPr/>
          <a:lstStyle/>
          <a:p>
            <a:fld id="{8A0B86C5-8F0B-4237-B708-6D5BD258020A}" type="slidenum">
              <a:rPr lang="en-US" smtClean="0"/>
              <a:t>19</a:t>
            </a:fld>
            <a:endParaRPr lang="en-US"/>
          </a:p>
        </p:txBody>
      </p:sp>
    </p:spTree>
    <p:extLst>
      <p:ext uri="{BB962C8B-B14F-4D97-AF65-F5344CB8AC3E}">
        <p14:creationId xmlns:p14="http://schemas.microsoft.com/office/powerpoint/2010/main" val="12913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B71539F-F392-432E-9EF4-2C18595A5690}" type="datetimeFigureOut">
              <a:rPr lang="en-US" smtClean="0"/>
              <a:t>1/26/2025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D7D687F-EF51-42B3-A2F9-CCE71AC92D7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86591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1539F-F392-432E-9EF4-2C18595A5690}"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418484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71539F-F392-432E-9EF4-2C18595A5690}"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191425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90650" y="536331"/>
            <a:ext cx="9582149" cy="773723"/>
          </a:xfrm>
        </p:spPr>
        <p:txBody>
          <a:bodyPr>
            <a:normAutofit/>
          </a:bodyPr>
          <a:lstStyle>
            <a:lvl1pPr algn="ctr">
              <a:defRPr sz="3200" b="1"/>
            </a:lvl1pPr>
          </a:lstStyle>
          <a:p>
            <a:r>
              <a:rPr lang="en-US" dirty="0"/>
              <a:t>Click To Edit Master Title Style</a:t>
            </a:r>
          </a:p>
        </p:txBody>
      </p:sp>
      <p:sp>
        <p:nvSpPr>
          <p:cNvPr id="3" name="Content Placeholder 2"/>
          <p:cNvSpPr>
            <a:spLocks noGrp="1"/>
          </p:cNvSpPr>
          <p:nvPr>
            <p:ph idx="1"/>
          </p:nvPr>
        </p:nvSpPr>
        <p:spPr>
          <a:xfrm>
            <a:off x="1371600" y="1626577"/>
            <a:ext cx="9601200" cy="4240823"/>
          </a:xfrm>
        </p:spPr>
        <p:txBody>
          <a:bodyPr/>
          <a:lstStyle>
            <a:lvl1pPr>
              <a:defRPr sz="2400">
                <a:solidFill>
                  <a:schemeClr val="tx2"/>
                </a:solidFill>
              </a:defRPr>
            </a:lvl1pPr>
            <a:lvl2pPr>
              <a:defRPr sz="22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71539F-F392-432E-9EF4-2C18595A5690}"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312734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B71539F-F392-432E-9EF4-2C18595A5690}" type="datetimeFigureOut">
              <a:rPr lang="en-US" smtClean="0"/>
              <a:t>1/26/2025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D7D687F-EF51-42B3-A2F9-CCE71AC92D7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03253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71539F-F392-432E-9EF4-2C18595A5690}"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398887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71539F-F392-432E-9EF4-2C18595A5690}"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251171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71539F-F392-432E-9EF4-2C18595A5690}"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334288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1539F-F392-432E-9EF4-2C18595A5690}"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D687F-EF51-42B3-A2F9-CCE71AC92D78}" type="slidenum">
              <a:rPr lang="en-US" smtClean="0"/>
              <a:t>‹#›</a:t>
            </a:fld>
            <a:endParaRPr lang="en-US"/>
          </a:p>
        </p:txBody>
      </p:sp>
    </p:spTree>
    <p:extLst>
      <p:ext uri="{BB962C8B-B14F-4D97-AF65-F5344CB8AC3E}">
        <p14:creationId xmlns:p14="http://schemas.microsoft.com/office/powerpoint/2010/main" val="1219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B71539F-F392-432E-9EF4-2C18595A5690}" type="datetimeFigureOut">
              <a:rPr lang="en-US" smtClean="0"/>
              <a:t>1/26/2025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D7D687F-EF51-42B3-A2F9-CCE71AC92D7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07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B71539F-F392-432E-9EF4-2C18595A5690}" type="datetimeFigureOut">
              <a:rPr lang="en-US" smtClean="0"/>
              <a:t>1/26/2025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D7D687F-EF51-42B3-A2F9-CCE71AC92D7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5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B71539F-F392-432E-9EF4-2C18595A5690}" type="datetimeFigureOut">
              <a:rPr lang="en-US" smtClean="0"/>
              <a:t>1/26/2025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D7D687F-EF51-42B3-A2F9-CCE71AC92D7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0509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238127DB-EC40-E2DF-541F-A9C6B7CD9E36}"/>
              </a:ext>
            </a:extLst>
          </p:cNvPr>
          <p:cNvSpPr>
            <a:spLocks noGrp="1"/>
          </p:cNvSpPr>
          <p:nvPr>
            <p:ph type="subTitle" idx="1"/>
          </p:nvPr>
        </p:nvSpPr>
        <p:spPr>
          <a:xfrm>
            <a:off x="5555225" y="3762103"/>
            <a:ext cx="5004620" cy="576406"/>
          </a:xfrm>
        </p:spPr>
        <p:txBody>
          <a:bodyPr/>
          <a:lstStyle/>
          <a:p>
            <a:r>
              <a:rPr lang="en-US" sz="2000" dirty="0">
                <a:effectLst/>
                <a:latin typeface="Times New Roman" panose="02020603050405020304" pitchFamily="18" charset="0"/>
                <a:ea typeface="Times New Roman" panose="02020603050405020304" pitchFamily="18" charset="0"/>
              </a:rPr>
              <a:t>MIS 406: Decision Support Systems</a:t>
            </a:r>
            <a:endParaRPr lang="en-US" sz="2000" dirty="0"/>
          </a:p>
          <a:p>
            <a:endParaRPr lang="en-US" dirty="0"/>
          </a:p>
        </p:txBody>
      </p:sp>
      <p:sp>
        <p:nvSpPr>
          <p:cNvPr id="4" name="Title 1">
            <a:extLst>
              <a:ext uri="{FF2B5EF4-FFF2-40B4-BE49-F238E27FC236}">
                <a16:creationId xmlns="" xmlns:a16="http://schemas.microsoft.com/office/drawing/2014/main" id="{DD92C4DA-94D2-6B54-2501-0BF267EBF0F9}"/>
              </a:ext>
            </a:extLst>
          </p:cNvPr>
          <p:cNvSpPr>
            <a:spLocks noGrp="1"/>
          </p:cNvSpPr>
          <p:nvPr>
            <p:ph type="ctrTitle"/>
          </p:nvPr>
        </p:nvSpPr>
        <p:spPr>
          <a:xfrm>
            <a:off x="1915318" y="1856066"/>
            <a:ext cx="8361363" cy="1086237"/>
          </a:xfrm>
        </p:spPr>
        <p:txBody>
          <a:bodyPr/>
          <a:lstStyle/>
          <a:p>
            <a:r>
              <a:rPr lang="en-US" sz="3200" b="1" dirty="0">
                <a:effectLst/>
                <a:latin typeface="Times New Roman" panose="02020603050405020304" pitchFamily="18" charset="0"/>
                <a:ea typeface="Times New Roman" panose="02020603050405020304" pitchFamily="18" charset="0"/>
              </a:rPr>
              <a:t/>
            </a:r>
            <a:br>
              <a:rPr lang="en-US" sz="3200" b="1" dirty="0">
                <a:effectLst/>
                <a:latin typeface="Times New Roman" panose="02020603050405020304" pitchFamily="18" charset="0"/>
                <a:ea typeface="Times New Roman" panose="02020603050405020304" pitchFamily="18" charset="0"/>
              </a:rPr>
            </a:br>
            <a:r>
              <a:rPr lang="en-US" sz="3200" b="1" dirty="0">
                <a:effectLst/>
                <a:latin typeface="Times New Roman" panose="02020603050405020304" pitchFamily="18" charset="0"/>
                <a:ea typeface="Times New Roman" panose="02020603050405020304" pitchFamily="18" charset="0"/>
              </a:rPr>
              <a:t>Decision Making, Systems, modeling, and support</a:t>
            </a:r>
            <a:endParaRPr lang="en-US" sz="3200" dirty="0"/>
          </a:p>
        </p:txBody>
      </p:sp>
      <p:sp>
        <p:nvSpPr>
          <p:cNvPr id="2" name="TextBox 1">
            <a:extLst>
              <a:ext uri="{FF2B5EF4-FFF2-40B4-BE49-F238E27FC236}">
                <a16:creationId xmlns="" xmlns:a16="http://schemas.microsoft.com/office/drawing/2014/main" id="{1E9A8874-0852-C24A-8C2E-E42BFFF3DD83}"/>
              </a:ext>
            </a:extLst>
          </p:cNvPr>
          <p:cNvSpPr txBox="1"/>
          <p:nvPr/>
        </p:nvSpPr>
        <p:spPr>
          <a:xfrm>
            <a:off x="6675120" y="2982871"/>
            <a:ext cx="1854926" cy="369332"/>
          </a:xfrm>
          <a:prstGeom prst="rect">
            <a:avLst/>
          </a:prstGeom>
          <a:noFill/>
        </p:spPr>
        <p:txBody>
          <a:bodyPr wrap="square" rtlCol="0">
            <a:spAutoFit/>
          </a:bodyPr>
          <a:lstStyle/>
          <a:p>
            <a:r>
              <a:rPr lang="en-US" dirty="0">
                <a:solidFill>
                  <a:schemeClr val="tx2"/>
                </a:solidFill>
              </a:rPr>
              <a:t>Lecture 2</a:t>
            </a:r>
          </a:p>
        </p:txBody>
      </p:sp>
    </p:spTree>
    <p:extLst>
      <p:ext uri="{BB962C8B-B14F-4D97-AF65-F5344CB8AC3E}">
        <p14:creationId xmlns:p14="http://schemas.microsoft.com/office/powerpoint/2010/main" val="178334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01E219-066B-D3EC-DDFB-3C23BF679C04}"/>
              </a:ext>
            </a:extLst>
          </p:cNvPr>
          <p:cNvSpPr>
            <a:spLocks noGrp="1"/>
          </p:cNvSpPr>
          <p:nvPr>
            <p:ph type="title"/>
          </p:nvPr>
        </p:nvSpPr>
        <p:spPr>
          <a:xfrm>
            <a:off x="1390650" y="465681"/>
            <a:ext cx="9582149" cy="724022"/>
          </a:xfrm>
        </p:spPr>
        <p:txBody>
          <a:bodyPr>
            <a:normAutofit/>
          </a:bodyPr>
          <a:lstStyle/>
          <a:p>
            <a:r>
              <a:rPr lang="en-US" sz="3200" dirty="0"/>
              <a:t>Types of Models</a:t>
            </a:r>
          </a:p>
        </p:txBody>
      </p:sp>
      <p:sp>
        <p:nvSpPr>
          <p:cNvPr id="3" name="Content Placeholder 2">
            <a:extLst>
              <a:ext uri="{FF2B5EF4-FFF2-40B4-BE49-F238E27FC236}">
                <a16:creationId xmlns="" xmlns:a16="http://schemas.microsoft.com/office/drawing/2014/main" id="{1A7D6788-FE5F-CCFD-6C3C-879F8BB62372}"/>
              </a:ext>
            </a:extLst>
          </p:cNvPr>
          <p:cNvSpPr>
            <a:spLocks noGrp="1"/>
          </p:cNvSpPr>
          <p:nvPr>
            <p:ph idx="1"/>
          </p:nvPr>
        </p:nvSpPr>
        <p:spPr>
          <a:xfrm>
            <a:off x="2117776" y="1619933"/>
            <a:ext cx="9055509" cy="4240823"/>
          </a:xfrm>
        </p:spPr>
        <p:txBody>
          <a:bodyPr/>
          <a:lstStyle/>
          <a:p>
            <a:pPr eaLnBrk="1" hangingPunct="1"/>
            <a:r>
              <a:rPr lang="en-US" altLang="en-US" dirty="0"/>
              <a:t>Models can be classified based on their degree of abstraction</a:t>
            </a:r>
          </a:p>
          <a:p>
            <a:pPr lvl="4" eaLnBrk="1" hangingPunct="1"/>
            <a:endParaRPr lang="en-US" altLang="en-US" sz="1000" dirty="0"/>
          </a:p>
          <a:p>
            <a:pPr marL="987552" lvl="1" indent="-457200" eaLnBrk="1" hangingPunct="1">
              <a:buFont typeface="+mj-lt"/>
              <a:buAutoNum type="arabicPeriod"/>
            </a:pPr>
            <a:r>
              <a:rPr lang="en-US" altLang="en-US" dirty="0"/>
              <a:t>Iconic models (scale models)</a:t>
            </a:r>
          </a:p>
          <a:p>
            <a:pPr lvl="3" eaLnBrk="1" hangingPunct="1">
              <a:buFont typeface="+mj-lt"/>
              <a:buAutoNum type="arabicPeriod"/>
            </a:pPr>
            <a:endParaRPr lang="en-US" altLang="en-US" dirty="0"/>
          </a:p>
          <a:p>
            <a:pPr marL="987552" lvl="1" indent="-457200" eaLnBrk="1" hangingPunct="1">
              <a:buFont typeface="+mj-lt"/>
              <a:buAutoNum type="arabicPeriod"/>
            </a:pPr>
            <a:r>
              <a:rPr lang="en-US" altLang="en-US" dirty="0"/>
              <a:t>Analog models</a:t>
            </a:r>
          </a:p>
          <a:p>
            <a:pPr lvl="4" eaLnBrk="1" hangingPunct="1">
              <a:buFont typeface="+mj-lt"/>
              <a:buAutoNum type="arabicPeriod"/>
            </a:pPr>
            <a:endParaRPr lang="en-US" altLang="en-US" dirty="0"/>
          </a:p>
          <a:p>
            <a:pPr marL="987552" lvl="1" indent="-457200" eaLnBrk="1" hangingPunct="1">
              <a:buFont typeface="+mj-lt"/>
              <a:buAutoNum type="arabicPeriod"/>
            </a:pPr>
            <a:r>
              <a:rPr lang="en-US" altLang="en-US" dirty="0"/>
              <a:t>Mental Models</a:t>
            </a:r>
          </a:p>
          <a:p>
            <a:pPr lvl="2" eaLnBrk="1" hangingPunct="1">
              <a:buFont typeface="+mj-lt"/>
              <a:buAutoNum type="arabicPeriod"/>
            </a:pPr>
            <a:endParaRPr lang="en-US" altLang="en-US" dirty="0"/>
          </a:p>
          <a:p>
            <a:pPr marL="987552" lvl="1" indent="-457200" eaLnBrk="1" hangingPunct="1">
              <a:buFont typeface="+mj-lt"/>
              <a:buAutoNum type="arabicPeriod"/>
            </a:pPr>
            <a:r>
              <a:rPr lang="en-US" altLang="en-US" dirty="0"/>
              <a:t>Mathematical (quantitative) models</a:t>
            </a:r>
          </a:p>
          <a:p>
            <a:endParaRPr lang="en-US" dirty="0"/>
          </a:p>
        </p:txBody>
      </p:sp>
      <p:sp>
        <p:nvSpPr>
          <p:cNvPr id="4" name="TextBox 7">
            <a:extLst>
              <a:ext uri="{FF2B5EF4-FFF2-40B4-BE49-F238E27FC236}">
                <a16:creationId xmlns="" xmlns:a16="http://schemas.microsoft.com/office/drawing/2014/main" id="{7D5359AC-A1FD-5351-49DD-861D7987DE3A}"/>
              </a:ext>
            </a:extLst>
          </p:cNvPr>
          <p:cNvSpPr txBox="1"/>
          <p:nvPr/>
        </p:nvSpPr>
        <p:spPr>
          <a:xfrm rot="16200000">
            <a:off x="663626" y="3397583"/>
            <a:ext cx="2570162" cy="338137"/>
          </a:xfrm>
          <a:prstGeom prst="rect">
            <a:avLst/>
          </a:prstGeom>
          <a:noFill/>
        </p:spPr>
        <p:txBody>
          <a:bodyPr wrap="square">
            <a:spAutoFit/>
          </a:bodyPr>
          <a:lstStyle>
            <a:defPPr>
              <a:defRPr lang="en-US"/>
            </a:defPPr>
            <a:lvl1pPr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5pPr>
            <a:lvl6pPr marL="22860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6pPr>
            <a:lvl7pPr marL="27432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7pPr>
            <a:lvl8pPr marL="32004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8pPr>
            <a:lvl9pPr marL="36576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9pPr>
          </a:lstStyle>
          <a:p>
            <a:pPr algn="ctr">
              <a:defRPr/>
            </a:pPr>
            <a:r>
              <a:rPr lang="en-US" sz="1600" dirty="0">
                <a:solidFill>
                  <a:schemeClr val="accent2">
                    <a:lumMod val="75000"/>
                  </a:schemeClr>
                </a:solidFill>
                <a:effectLst>
                  <a:outerShdw blurRad="38100" dist="38100" dir="2700000" algn="tl">
                    <a:srgbClr val="000000">
                      <a:alpha val="43137"/>
                    </a:srgbClr>
                  </a:outerShdw>
                </a:effectLst>
                <a:cs typeface="+mn-cs"/>
              </a:rPr>
              <a:t>Degree of abstraction</a:t>
            </a:r>
          </a:p>
        </p:txBody>
      </p:sp>
      <p:sp>
        <p:nvSpPr>
          <p:cNvPr id="5" name="Arrow: Down 4">
            <a:extLst>
              <a:ext uri="{FF2B5EF4-FFF2-40B4-BE49-F238E27FC236}">
                <a16:creationId xmlns="" xmlns:a16="http://schemas.microsoft.com/office/drawing/2014/main" id="{7BD60219-0583-E039-8AB6-3D130A08827C}"/>
              </a:ext>
            </a:extLst>
          </p:cNvPr>
          <p:cNvSpPr/>
          <p:nvPr/>
        </p:nvSpPr>
        <p:spPr>
          <a:xfrm>
            <a:off x="1570165" y="2385220"/>
            <a:ext cx="757084" cy="2466513"/>
          </a:xfrm>
          <a:prstGeom prst="down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8">
            <a:extLst>
              <a:ext uri="{FF2B5EF4-FFF2-40B4-BE49-F238E27FC236}">
                <a16:creationId xmlns="" xmlns:a16="http://schemas.microsoft.com/office/drawing/2014/main" id="{9A7CD71F-B2FE-EAFC-E6E9-492D731D026A}"/>
              </a:ext>
            </a:extLst>
          </p:cNvPr>
          <p:cNvSpPr txBox="1"/>
          <p:nvPr/>
        </p:nvSpPr>
        <p:spPr>
          <a:xfrm>
            <a:off x="1498190" y="1995257"/>
            <a:ext cx="838200" cy="338138"/>
          </a:xfrm>
          <a:prstGeom prst="rect">
            <a:avLst/>
          </a:prstGeom>
          <a:noFill/>
        </p:spPr>
        <p:txBody>
          <a:bodyPr>
            <a:spAutoFit/>
          </a:bodyPr>
          <a:lstStyle>
            <a:defPPr>
              <a:defRPr lang="en-US"/>
            </a:defPPr>
            <a:lvl1pPr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5pPr>
            <a:lvl6pPr marL="22860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6pPr>
            <a:lvl7pPr marL="27432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7pPr>
            <a:lvl8pPr marL="32004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8pPr>
            <a:lvl9pPr marL="36576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9pPr>
          </a:lstStyle>
          <a:p>
            <a:pPr algn="ctr">
              <a:defRPr/>
            </a:pPr>
            <a:r>
              <a:rPr lang="en-US" sz="1600" dirty="0">
                <a:solidFill>
                  <a:schemeClr val="accent2">
                    <a:lumMod val="75000"/>
                  </a:schemeClr>
                </a:solidFill>
                <a:effectLst>
                  <a:outerShdw blurRad="38100" dist="38100" dir="2700000" algn="tl">
                    <a:srgbClr val="000000">
                      <a:alpha val="43137"/>
                    </a:srgbClr>
                  </a:outerShdw>
                </a:effectLst>
                <a:cs typeface="+mn-cs"/>
              </a:rPr>
              <a:t>Less</a:t>
            </a:r>
          </a:p>
        </p:txBody>
      </p:sp>
      <p:sp>
        <p:nvSpPr>
          <p:cNvPr id="7" name="TextBox 9">
            <a:extLst>
              <a:ext uri="{FF2B5EF4-FFF2-40B4-BE49-F238E27FC236}">
                <a16:creationId xmlns="" xmlns:a16="http://schemas.microsoft.com/office/drawing/2014/main" id="{6028383A-CE75-5AB2-9519-A0BC765CC474}"/>
              </a:ext>
            </a:extLst>
          </p:cNvPr>
          <p:cNvSpPr txBox="1"/>
          <p:nvPr/>
        </p:nvSpPr>
        <p:spPr>
          <a:xfrm>
            <a:off x="1511708" y="4852359"/>
            <a:ext cx="838200" cy="338138"/>
          </a:xfrm>
          <a:prstGeom prst="rect">
            <a:avLst/>
          </a:prstGeom>
          <a:noFill/>
        </p:spPr>
        <p:txBody>
          <a:bodyPr>
            <a:spAutoFit/>
          </a:bodyPr>
          <a:lstStyle>
            <a:defPPr>
              <a:defRPr lang="en-US"/>
            </a:defPPr>
            <a:lvl1pPr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2800" b="1" kern="1200">
                <a:solidFill>
                  <a:srgbClr val="CC3300"/>
                </a:solidFill>
                <a:latin typeface="Tahoma" panose="020B0604030504040204" pitchFamily="34" charset="0"/>
                <a:ea typeface="+mn-ea"/>
                <a:cs typeface="Arial" panose="020B0604020202020204" pitchFamily="34" charset="0"/>
              </a:defRPr>
            </a:lvl5pPr>
            <a:lvl6pPr marL="22860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6pPr>
            <a:lvl7pPr marL="27432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7pPr>
            <a:lvl8pPr marL="32004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8pPr>
            <a:lvl9pPr marL="3657600" algn="l" defTabSz="914400" rtl="0" eaLnBrk="1" latinLnBrk="0" hangingPunct="1">
              <a:defRPr sz="2800" b="1" kern="1200">
                <a:solidFill>
                  <a:srgbClr val="CC3300"/>
                </a:solidFill>
                <a:latin typeface="Tahoma" panose="020B0604030504040204" pitchFamily="34" charset="0"/>
                <a:ea typeface="+mn-ea"/>
                <a:cs typeface="Arial" panose="020B0604020202020204" pitchFamily="34" charset="0"/>
              </a:defRPr>
            </a:lvl9pPr>
          </a:lstStyle>
          <a:p>
            <a:pPr algn="ctr">
              <a:defRPr/>
            </a:pPr>
            <a:r>
              <a:rPr lang="en-US" sz="1600" dirty="0">
                <a:solidFill>
                  <a:schemeClr val="accent2">
                    <a:lumMod val="75000"/>
                  </a:schemeClr>
                </a:solidFill>
                <a:effectLst>
                  <a:outerShdw blurRad="38100" dist="38100" dir="2700000" algn="tl">
                    <a:srgbClr val="000000">
                      <a:alpha val="43137"/>
                    </a:srgbClr>
                  </a:outerShdw>
                </a:effectLst>
                <a:cs typeface="+mn-cs"/>
              </a:rPr>
              <a:t>More</a:t>
            </a:r>
          </a:p>
        </p:txBody>
      </p:sp>
    </p:spTree>
    <p:extLst>
      <p:ext uri="{BB962C8B-B14F-4D97-AF65-F5344CB8AC3E}">
        <p14:creationId xmlns:p14="http://schemas.microsoft.com/office/powerpoint/2010/main" val="45432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7788D0-C525-47BC-1CA1-745728C90884}"/>
              </a:ext>
            </a:extLst>
          </p:cNvPr>
          <p:cNvSpPr>
            <a:spLocks noGrp="1"/>
          </p:cNvSpPr>
          <p:nvPr>
            <p:ph type="title"/>
          </p:nvPr>
        </p:nvSpPr>
        <p:spPr>
          <a:xfrm>
            <a:off x="1390650" y="536332"/>
            <a:ext cx="9582149" cy="633708"/>
          </a:xfrm>
        </p:spPr>
        <p:txBody>
          <a:bodyPr>
            <a:normAutofit/>
          </a:bodyPr>
          <a:lstStyle/>
          <a:p>
            <a:r>
              <a:rPr lang="en-US" sz="3200" dirty="0"/>
              <a:t>Types of Models</a:t>
            </a:r>
          </a:p>
        </p:txBody>
      </p:sp>
      <p:sp>
        <p:nvSpPr>
          <p:cNvPr id="3" name="Content Placeholder 2">
            <a:extLst>
              <a:ext uri="{FF2B5EF4-FFF2-40B4-BE49-F238E27FC236}">
                <a16:creationId xmlns="" xmlns:a16="http://schemas.microsoft.com/office/drawing/2014/main" id="{08051A01-D2A2-20A8-2F0D-1E443161221A}"/>
              </a:ext>
            </a:extLst>
          </p:cNvPr>
          <p:cNvSpPr>
            <a:spLocks noGrp="1"/>
          </p:cNvSpPr>
          <p:nvPr>
            <p:ph idx="1"/>
          </p:nvPr>
        </p:nvSpPr>
        <p:spPr>
          <a:xfrm>
            <a:off x="820994" y="1152212"/>
            <a:ext cx="6405717" cy="5514060"/>
          </a:xfrm>
          <a:ln w="12700">
            <a:solidFill>
              <a:schemeClr val="accent2"/>
            </a:solidFill>
          </a:ln>
        </p:spPr>
        <p:txBody>
          <a:bodyPr>
            <a:normAutofit/>
          </a:bodyPr>
          <a:lstStyle/>
          <a:p>
            <a:pPr eaLnBrk="1" hangingPunct="1">
              <a:buFont typeface="Wingdings" panose="05000000000000000000" pitchFamily="2" charset="2"/>
              <a:buChar char="Ø"/>
              <a:defRPr/>
            </a:pPr>
            <a:r>
              <a:rPr lang="en-GB" b="1" dirty="0">
                <a:solidFill>
                  <a:schemeClr val="accent2">
                    <a:lumMod val="75000"/>
                  </a:schemeClr>
                </a:solidFill>
              </a:rPr>
              <a:t>Iconic model</a:t>
            </a:r>
          </a:p>
          <a:p>
            <a:pPr lvl="1" eaLnBrk="1" hangingPunct="1">
              <a:lnSpc>
                <a:spcPct val="120000"/>
              </a:lnSpc>
              <a:defRPr/>
            </a:pPr>
            <a:r>
              <a:rPr lang="en-GB" sz="2400" i="0" dirty="0"/>
              <a:t>Also called </a:t>
            </a:r>
            <a:r>
              <a:rPr lang="en-GB" sz="2400" i="0" dirty="0">
                <a:solidFill>
                  <a:srgbClr val="FF0000"/>
                </a:solidFill>
              </a:rPr>
              <a:t>scale model</a:t>
            </a:r>
          </a:p>
          <a:p>
            <a:pPr lvl="1" eaLnBrk="1" hangingPunct="1">
              <a:lnSpc>
                <a:spcPct val="120000"/>
              </a:lnSpc>
              <a:defRPr/>
            </a:pPr>
            <a:r>
              <a:rPr lang="en-GB" sz="2400" i="0" dirty="0"/>
              <a:t>Least abstract type of model </a:t>
            </a:r>
          </a:p>
          <a:p>
            <a:pPr lvl="1" eaLnBrk="1" hangingPunct="1">
              <a:lnSpc>
                <a:spcPct val="120000"/>
              </a:lnSpc>
              <a:defRPr/>
            </a:pPr>
            <a:r>
              <a:rPr lang="en-GB" sz="2400" i="0" dirty="0"/>
              <a:t>A physical </a:t>
            </a:r>
            <a:r>
              <a:rPr lang="en-GB" sz="2400" i="0" dirty="0">
                <a:solidFill>
                  <a:srgbClr val="FF0000"/>
                </a:solidFill>
              </a:rPr>
              <a:t>replica of a system</a:t>
            </a:r>
            <a:r>
              <a:rPr lang="en-GB" sz="2400" i="0" dirty="0"/>
              <a:t>, on a different scale from the original.</a:t>
            </a:r>
          </a:p>
          <a:p>
            <a:pPr lvl="1" eaLnBrk="1" hangingPunct="1">
              <a:lnSpc>
                <a:spcPct val="120000"/>
              </a:lnSpc>
              <a:defRPr/>
            </a:pPr>
            <a:r>
              <a:rPr lang="en-GB" sz="2400" i="0" dirty="0"/>
              <a:t>May be 3D: model of an aeroplane, a car, a bridge</a:t>
            </a:r>
          </a:p>
          <a:p>
            <a:pPr lvl="1" eaLnBrk="1" hangingPunct="1">
              <a:lnSpc>
                <a:spcPct val="120000"/>
              </a:lnSpc>
              <a:defRPr/>
            </a:pPr>
            <a:r>
              <a:rPr lang="en-GB" sz="2400" i="0" dirty="0"/>
              <a:t>2D iconic model: photographs</a:t>
            </a:r>
          </a:p>
          <a:p>
            <a:pPr marL="530352" lvl="1" indent="0" eaLnBrk="1" hangingPunct="1">
              <a:buNone/>
              <a:defRPr/>
            </a:pPr>
            <a:endParaRPr lang="en-GB" sz="2400" i="0" dirty="0"/>
          </a:p>
          <a:p>
            <a:pPr lvl="1" algn="just" eaLnBrk="1" hangingPunct="1">
              <a:defRPr/>
            </a:pPr>
            <a:endParaRPr lang="en-GB" i="0" dirty="0"/>
          </a:p>
          <a:p>
            <a:pPr marL="530352" lvl="1" indent="0" algn="just" eaLnBrk="1" hangingPunct="1">
              <a:buNone/>
              <a:defRPr/>
            </a:pPr>
            <a:endParaRPr lang="en-GB" i="0" dirty="0"/>
          </a:p>
          <a:p>
            <a:pPr marL="0" indent="0">
              <a:buNone/>
            </a:pPr>
            <a:endParaRPr lang="en-US" dirty="0"/>
          </a:p>
        </p:txBody>
      </p:sp>
      <p:pic>
        <p:nvPicPr>
          <p:cNvPr id="4" name="Content Placeholder 3">
            <a:extLst>
              <a:ext uri="{FF2B5EF4-FFF2-40B4-BE49-F238E27FC236}">
                <a16:creationId xmlns="" xmlns:a16="http://schemas.microsoft.com/office/drawing/2014/main" id="{2EFC44C9-EA39-B2B8-D2C0-0BB4054452EE}"/>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t="3363" b="10025"/>
          <a:stretch/>
        </p:blipFill>
        <p:spPr bwMode="auto">
          <a:xfrm>
            <a:off x="7462681" y="1152212"/>
            <a:ext cx="4572759" cy="2556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descr="3 Factors Before Making Scale Models">
            <a:extLst>
              <a:ext uri="{FF2B5EF4-FFF2-40B4-BE49-F238E27FC236}">
                <a16:creationId xmlns="" xmlns:a16="http://schemas.microsoft.com/office/drawing/2014/main" id="{56F50FF8-97DD-2AEE-1A64-3A00450F75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2681" y="3806314"/>
            <a:ext cx="4572759" cy="28599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99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932727-A1C1-7B0E-9B89-3B1FAC8F15EA}"/>
              </a:ext>
            </a:extLst>
          </p:cNvPr>
          <p:cNvSpPr>
            <a:spLocks noGrp="1"/>
          </p:cNvSpPr>
          <p:nvPr>
            <p:ph type="title"/>
          </p:nvPr>
        </p:nvSpPr>
        <p:spPr>
          <a:xfrm>
            <a:off x="1390650" y="438009"/>
            <a:ext cx="9582149" cy="496056"/>
          </a:xfrm>
        </p:spPr>
        <p:txBody>
          <a:bodyPr>
            <a:noAutofit/>
          </a:bodyPr>
          <a:lstStyle/>
          <a:p>
            <a:r>
              <a:rPr lang="en-US" dirty="0"/>
              <a:t>Types of Models</a:t>
            </a:r>
          </a:p>
        </p:txBody>
      </p:sp>
      <p:sp>
        <p:nvSpPr>
          <p:cNvPr id="3" name="Content Placeholder 2">
            <a:extLst>
              <a:ext uri="{FF2B5EF4-FFF2-40B4-BE49-F238E27FC236}">
                <a16:creationId xmlns="" xmlns:a16="http://schemas.microsoft.com/office/drawing/2014/main" id="{534E8CEB-D664-4DF9-94A3-E41D77746360}"/>
              </a:ext>
            </a:extLst>
          </p:cNvPr>
          <p:cNvSpPr>
            <a:spLocks noGrp="1"/>
          </p:cNvSpPr>
          <p:nvPr>
            <p:ph idx="1"/>
          </p:nvPr>
        </p:nvSpPr>
        <p:spPr>
          <a:xfrm>
            <a:off x="1037303" y="1285874"/>
            <a:ext cx="10820400" cy="5419725"/>
          </a:xfrm>
        </p:spPr>
        <p:txBody>
          <a:bodyPr>
            <a:noAutofit/>
          </a:bodyPr>
          <a:lstStyle/>
          <a:p>
            <a:pPr eaLnBrk="1" hangingPunct="1">
              <a:lnSpc>
                <a:spcPct val="80000"/>
              </a:lnSpc>
              <a:buFont typeface="Wingdings" panose="05000000000000000000" pitchFamily="2" charset="2"/>
              <a:buChar char="Ø"/>
              <a:defRPr/>
            </a:pPr>
            <a:r>
              <a:rPr lang="en-US" sz="2300" b="1" dirty="0">
                <a:solidFill>
                  <a:schemeClr val="accent2">
                    <a:lumMod val="75000"/>
                  </a:schemeClr>
                </a:solidFill>
              </a:rPr>
              <a:t>Analog model</a:t>
            </a:r>
          </a:p>
          <a:p>
            <a:pPr lvl="1" eaLnBrk="1" hangingPunct="1">
              <a:lnSpc>
                <a:spcPct val="110000"/>
              </a:lnSpc>
              <a:defRPr/>
            </a:pPr>
            <a:r>
              <a:rPr lang="en-US" sz="2300" i="0" dirty="0"/>
              <a:t>An abstract, symbolic model of a system that </a:t>
            </a:r>
            <a:r>
              <a:rPr lang="en-US" sz="2300" i="0" dirty="0">
                <a:solidFill>
                  <a:srgbClr val="FF0000"/>
                </a:solidFill>
              </a:rPr>
              <a:t>behaves</a:t>
            </a:r>
            <a:r>
              <a:rPr lang="en-US" sz="2300" i="0" dirty="0"/>
              <a:t> like the system but </a:t>
            </a:r>
            <a:r>
              <a:rPr lang="en-US" sz="2300" i="0" dirty="0">
                <a:solidFill>
                  <a:srgbClr val="FF0000"/>
                </a:solidFill>
              </a:rPr>
              <a:t>does not look </a:t>
            </a:r>
            <a:r>
              <a:rPr lang="en-US" sz="2300" i="0" dirty="0"/>
              <a:t>like it</a:t>
            </a:r>
          </a:p>
          <a:p>
            <a:pPr lvl="1" eaLnBrk="1" hangingPunct="1">
              <a:lnSpc>
                <a:spcPct val="110000"/>
              </a:lnSpc>
              <a:defRPr/>
            </a:pPr>
            <a:r>
              <a:rPr lang="en-US" sz="2300" i="0" dirty="0">
                <a:solidFill>
                  <a:srgbClr val="FF0000"/>
                </a:solidFill>
              </a:rPr>
              <a:t>More abstract </a:t>
            </a:r>
            <a:r>
              <a:rPr lang="en-US" sz="2300" i="0" dirty="0"/>
              <a:t>than an iconic model and symbolic representation of reality</a:t>
            </a:r>
          </a:p>
          <a:p>
            <a:pPr lvl="1" algn="just" eaLnBrk="1" hangingPunct="1">
              <a:defRPr/>
            </a:pPr>
            <a:r>
              <a:rPr lang="en-GB" sz="2300" dirty="0"/>
              <a:t>2D charts and diagrams.</a:t>
            </a:r>
          </a:p>
          <a:p>
            <a:pPr lvl="1" algn="just" eaLnBrk="1" hangingPunct="1">
              <a:defRPr/>
            </a:pPr>
            <a:r>
              <a:rPr lang="en-GB" sz="2300" dirty="0"/>
              <a:t>Examples:</a:t>
            </a:r>
          </a:p>
          <a:p>
            <a:pPr lvl="2" algn="just" eaLnBrk="1" hangingPunct="1">
              <a:buFont typeface="Arial" panose="020B0604020202020204" pitchFamily="34" charset="0"/>
              <a:buChar char="•"/>
              <a:defRPr/>
            </a:pPr>
            <a:r>
              <a:rPr lang="en-GB" sz="2300" dirty="0"/>
              <a:t>Organization charts</a:t>
            </a:r>
          </a:p>
          <a:p>
            <a:pPr lvl="2" algn="just" eaLnBrk="1" hangingPunct="1">
              <a:buFont typeface="Arial" panose="020B0604020202020204" pitchFamily="34" charset="0"/>
              <a:buChar char="•"/>
              <a:defRPr/>
            </a:pPr>
            <a:r>
              <a:rPr lang="en-GB" sz="2300" dirty="0"/>
              <a:t>Maps</a:t>
            </a:r>
          </a:p>
          <a:p>
            <a:pPr lvl="2" algn="just" eaLnBrk="1" hangingPunct="1">
              <a:buFont typeface="Arial" panose="020B0604020202020204" pitchFamily="34" charset="0"/>
              <a:buChar char="•"/>
              <a:defRPr/>
            </a:pPr>
            <a:r>
              <a:rPr lang="en-GB" sz="2300" dirty="0"/>
              <a:t>Stock Market Charts</a:t>
            </a:r>
          </a:p>
          <a:p>
            <a:pPr lvl="2" algn="just" eaLnBrk="1" hangingPunct="1">
              <a:buFont typeface="Arial" panose="020B0604020202020204" pitchFamily="34" charset="0"/>
              <a:buChar char="•"/>
              <a:defRPr/>
            </a:pPr>
            <a:r>
              <a:rPr lang="en-GB" sz="2300" dirty="0"/>
              <a:t>Blueprint of a machine or house</a:t>
            </a:r>
          </a:p>
          <a:p>
            <a:pPr lvl="2" algn="just" eaLnBrk="1" hangingPunct="1">
              <a:buFont typeface="Arial" panose="020B0604020202020204" pitchFamily="34" charset="0"/>
              <a:buChar char="•"/>
              <a:defRPr/>
            </a:pPr>
            <a:r>
              <a:rPr lang="en-GB" sz="2300" dirty="0"/>
              <a:t>Animations, videos, and movies</a:t>
            </a:r>
          </a:p>
        </p:txBody>
      </p:sp>
    </p:spTree>
    <p:extLst>
      <p:ext uri="{BB962C8B-B14F-4D97-AF65-F5344CB8AC3E}">
        <p14:creationId xmlns:p14="http://schemas.microsoft.com/office/powerpoint/2010/main" val="421885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CB52CCE-FDA5-1578-AE3C-A5F4708E5860}"/>
              </a:ext>
            </a:extLst>
          </p:cNvPr>
          <p:cNvSpPr txBox="1"/>
          <p:nvPr/>
        </p:nvSpPr>
        <p:spPr>
          <a:xfrm>
            <a:off x="1258529" y="776749"/>
            <a:ext cx="3126658" cy="446276"/>
          </a:xfrm>
          <a:prstGeom prst="rect">
            <a:avLst/>
          </a:prstGeom>
          <a:noFill/>
        </p:spPr>
        <p:txBody>
          <a:bodyPr wrap="square" rtlCol="0">
            <a:spAutoFit/>
          </a:bodyPr>
          <a:lstStyle/>
          <a:p>
            <a:pPr marL="285750" indent="-285750">
              <a:buFont typeface="Wingdings" panose="05000000000000000000" pitchFamily="2" charset="2"/>
              <a:buChar char="Ø"/>
            </a:pPr>
            <a:r>
              <a:rPr lang="en-US" sz="2300" b="1" dirty="0">
                <a:solidFill>
                  <a:schemeClr val="accent2">
                    <a:lumMod val="75000"/>
                  </a:schemeClr>
                </a:solidFill>
              </a:rPr>
              <a:t>Analog model</a:t>
            </a:r>
          </a:p>
        </p:txBody>
      </p:sp>
      <p:pic>
        <p:nvPicPr>
          <p:cNvPr id="7" name="Content Placeholder 3">
            <a:extLst>
              <a:ext uri="{FF2B5EF4-FFF2-40B4-BE49-F238E27FC236}">
                <a16:creationId xmlns="" xmlns:a16="http://schemas.microsoft.com/office/drawing/2014/main" id="{AC23AE06-DA5C-0C35-F659-6B0ABFB2BA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3842" y="1604502"/>
            <a:ext cx="5084508" cy="4275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 xmlns:a16="http://schemas.microsoft.com/office/drawing/2014/main" id="{1419A3B2-7ED9-32DC-A1DC-E6FB2D933A6C}"/>
              </a:ext>
            </a:extLst>
          </p:cNvPr>
          <p:cNvPicPr>
            <a:picLocks noGrp="1"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3651" y="1604502"/>
            <a:ext cx="5734665" cy="4275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25B73D-8E14-DF22-DD5E-11E1BFA02F91}"/>
              </a:ext>
            </a:extLst>
          </p:cNvPr>
          <p:cNvSpPr>
            <a:spLocks noGrp="1"/>
          </p:cNvSpPr>
          <p:nvPr>
            <p:ph type="title"/>
          </p:nvPr>
        </p:nvSpPr>
        <p:spPr>
          <a:xfrm>
            <a:off x="1390650" y="536332"/>
            <a:ext cx="9582149" cy="663204"/>
          </a:xfrm>
        </p:spPr>
        <p:txBody>
          <a:bodyPr>
            <a:normAutofit/>
          </a:bodyPr>
          <a:lstStyle/>
          <a:p>
            <a:r>
              <a:rPr lang="en-US" dirty="0"/>
              <a:t>Types of Models</a:t>
            </a:r>
          </a:p>
        </p:txBody>
      </p:sp>
      <p:sp>
        <p:nvSpPr>
          <p:cNvPr id="3" name="Content Placeholder 2">
            <a:extLst>
              <a:ext uri="{FF2B5EF4-FFF2-40B4-BE49-F238E27FC236}">
                <a16:creationId xmlns="" xmlns:a16="http://schemas.microsoft.com/office/drawing/2014/main" id="{2404A7BD-4F9F-3714-DD7D-691A72227E73}"/>
              </a:ext>
            </a:extLst>
          </p:cNvPr>
          <p:cNvSpPr>
            <a:spLocks noGrp="1"/>
          </p:cNvSpPr>
          <p:nvPr>
            <p:ph idx="1"/>
          </p:nvPr>
        </p:nvSpPr>
        <p:spPr>
          <a:xfrm>
            <a:off x="973394" y="1956619"/>
            <a:ext cx="7241920" cy="3510115"/>
          </a:xfrm>
          <a:ln w="19050">
            <a:solidFill>
              <a:schemeClr val="accent3"/>
            </a:solidFill>
          </a:ln>
        </p:spPr>
        <p:txBody>
          <a:bodyPr>
            <a:normAutofit/>
          </a:bodyPr>
          <a:lstStyle/>
          <a:p>
            <a:pPr algn="just" eaLnBrk="1" hangingPunct="1">
              <a:lnSpc>
                <a:spcPct val="90000"/>
              </a:lnSpc>
              <a:buFont typeface="Wingdings" panose="05000000000000000000" pitchFamily="2" charset="2"/>
              <a:buChar char="Ø"/>
            </a:pPr>
            <a:r>
              <a:rPr lang="en-US" altLang="en-US" sz="2300" b="1" dirty="0">
                <a:solidFill>
                  <a:schemeClr val="accent2">
                    <a:lumMod val="75000"/>
                  </a:schemeClr>
                </a:solidFill>
              </a:rPr>
              <a:t>Mental model</a:t>
            </a:r>
          </a:p>
          <a:p>
            <a:pPr marL="990600" lvl="1" indent="-533400" algn="just" eaLnBrk="1" hangingPunct="1">
              <a:lnSpc>
                <a:spcPct val="90000"/>
              </a:lnSpc>
            </a:pPr>
            <a:r>
              <a:rPr lang="en-US" altLang="en-US" sz="2300" i="0" dirty="0"/>
              <a:t>Used in the </a:t>
            </a:r>
            <a:r>
              <a:rPr lang="en-US" altLang="en-US" sz="2300" i="0" dirty="0">
                <a:solidFill>
                  <a:srgbClr val="FF0000"/>
                </a:solidFill>
              </a:rPr>
              <a:t>time-pressure situation </a:t>
            </a:r>
            <a:r>
              <a:rPr lang="en-US" altLang="en-US" sz="2300" i="0" dirty="0"/>
              <a:t>(airplane pilot consider whether to fly)</a:t>
            </a:r>
          </a:p>
          <a:p>
            <a:pPr marL="990600" lvl="1" indent="-533400" algn="just" eaLnBrk="1" hangingPunct="1">
              <a:lnSpc>
                <a:spcPct val="90000"/>
              </a:lnSpc>
            </a:pPr>
            <a:r>
              <a:rPr lang="en-US" altLang="en-US" sz="2300" i="0" dirty="0"/>
              <a:t>Are </a:t>
            </a:r>
            <a:r>
              <a:rPr lang="en-US" altLang="en-US" sz="2300" i="0" dirty="0">
                <a:solidFill>
                  <a:srgbClr val="FF0000"/>
                </a:solidFill>
              </a:rPr>
              <a:t>descriptive representations </a:t>
            </a:r>
            <a:r>
              <a:rPr lang="en-US" altLang="en-US" sz="2300" i="0" dirty="0"/>
              <a:t>of decision making situations that people form in their heads and think about.</a:t>
            </a:r>
          </a:p>
          <a:p>
            <a:pPr marL="990600" lvl="1" indent="-533400" algn="just" eaLnBrk="1" hangingPunct="1">
              <a:lnSpc>
                <a:spcPct val="90000"/>
              </a:lnSpc>
            </a:pPr>
            <a:r>
              <a:rPr lang="en-US" altLang="en-US" sz="2300" i="0" dirty="0"/>
              <a:t>Cognitive maps</a:t>
            </a:r>
          </a:p>
        </p:txBody>
      </p:sp>
      <p:pic>
        <p:nvPicPr>
          <p:cNvPr id="4" name="Picture 3" descr="Related image">
            <a:extLst>
              <a:ext uri="{FF2B5EF4-FFF2-40B4-BE49-F238E27FC236}">
                <a16:creationId xmlns="" xmlns:a16="http://schemas.microsoft.com/office/drawing/2014/main" id="{B32CD0DE-0692-4CB0-107E-F81BB47AD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4119" y="1956620"/>
            <a:ext cx="3381067" cy="35101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15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12F5B0-BDB5-66F7-876D-5FDA273EE276}"/>
              </a:ext>
            </a:extLst>
          </p:cNvPr>
          <p:cNvSpPr>
            <a:spLocks noGrp="1"/>
          </p:cNvSpPr>
          <p:nvPr>
            <p:ph type="title"/>
          </p:nvPr>
        </p:nvSpPr>
        <p:spPr>
          <a:xfrm>
            <a:off x="1409701" y="497002"/>
            <a:ext cx="9582149" cy="773723"/>
          </a:xfrm>
        </p:spPr>
        <p:txBody>
          <a:bodyPr>
            <a:normAutofit/>
          </a:bodyPr>
          <a:lstStyle/>
          <a:p>
            <a:r>
              <a:rPr lang="en-US" dirty="0"/>
              <a:t>Types of Models</a:t>
            </a:r>
          </a:p>
        </p:txBody>
      </p:sp>
      <p:sp>
        <p:nvSpPr>
          <p:cNvPr id="3" name="Content Placeholder 2">
            <a:extLst>
              <a:ext uri="{FF2B5EF4-FFF2-40B4-BE49-F238E27FC236}">
                <a16:creationId xmlns="" xmlns:a16="http://schemas.microsoft.com/office/drawing/2014/main" id="{392DD050-8F6C-A4BF-5F56-6EE020DF2E02}"/>
              </a:ext>
            </a:extLst>
          </p:cNvPr>
          <p:cNvSpPr>
            <a:spLocks noGrp="1"/>
          </p:cNvSpPr>
          <p:nvPr>
            <p:ph idx="1"/>
          </p:nvPr>
        </p:nvSpPr>
        <p:spPr>
          <a:xfrm>
            <a:off x="1409701" y="1263256"/>
            <a:ext cx="9994490" cy="3834581"/>
          </a:xfrm>
        </p:spPr>
        <p:txBody>
          <a:bodyPr/>
          <a:lstStyle/>
          <a:p>
            <a:pPr algn="just" eaLnBrk="1" hangingPunct="1">
              <a:lnSpc>
                <a:spcPct val="90000"/>
              </a:lnSpc>
              <a:buFont typeface="Wingdings" panose="05000000000000000000" pitchFamily="2" charset="2"/>
              <a:buChar char="Ø"/>
            </a:pPr>
            <a:r>
              <a:rPr lang="en-US" altLang="en-US" sz="2300" b="1" dirty="0">
                <a:solidFill>
                  <a:schemeClr val="accent2">
                    <a:lumMod val="75000"/>
                  </a:schemeClr>
                </a:solidFill>
              </a:rPr>
              <a:t>Mathematical (quantitative) model</a:t>
            </a:r>
          </a:p>
          <a:p>
            <a:pPr marL="990600" lvl="1" indent="-533400" algn="just" eaLnBrk="1" hangingPunct="1">
              <a:lnSpc>
                <a:spcPct val="100000"/>
              </a:lnSpc>
            </a:pPr>
            <a:r>
              <a:rPr lang="en-US" altLang="en-US" sz="2300" i="0" dirty="0"/>
              <a:t>A system of </a:t>
            </a:r>
            <a:r>
              <a:rPr lang="en-US" altLang="en-US" sz="2300" i="0" dirty="0">
                <a:solidFill>
                  <a:srgbClr val="FF0000"/>
                </a:solidFill>
              </a:rPr>
              <a:t>symbols and expressions </a:t>
            </a:r>
            <a:r>
              <a:rPr lang="en-US" altLang="en-US" sz="2300" i="0" dirty="0"/>
              <a:t>that represent a real situation</a:t>
            </a:r>
          </a:p>
          <a:p>
            <a:pPr marL="990600" lvl="1" indent="-533400" algn="just" eaLnBrk="1" hangingPunct="1">
              <a:lnSpc>
                <a:spcPct val="100000"/>
              </a:lnSpc>
            </a:pPr>
            <a:r>
              <a:rPr lang="en-US" altLang="en-US" sz="2300" i="0" dirty="0"/>
              <a:t>The complexity of relationships in many organization can’t be represented by icons or analogically. (cumbersome and time consuming).</a:t>
            </a:r>
          </a:p>
          <a:p>
            <a:pPr marL="990600" lvl="1" indent="-533400" algn="just" eaLnBrk="1" hangingPunct="1">
              <a:lnSpc>
                <a:spcPct val="100000"/>
              </a:lnSpc>
            </a:pPr>
            <a:r>
              <a:rPr lang="en-US" altLang="en-US" sz="2300" i="0" dirty="0"/>
              <a:t>More abstract models are described mathematically.</a:t>
            </a:r>
          </a:p>
        </p:txBody>
      </p:sp>
      <p:pic>
        <p:nvPicPr>
          <p:cNvPr id="4" name="Picture 3">
            <a:extLst>
              <a:ext uri="{FF2B5EF4-FFF2-40B4-BE49-F238E27FC236}">
                <a16:creationId xmlns="" xmlns:a16="http://schemas.microsoft.com/office/drawing/2014/main" id="{2D1649A3-398B-4643-EF67-C695969D2B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4442987"/>
            <a:ext cx="5274239" cy="2047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92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867D3D-29A9-222E-735D-24DCBB2E47D5}"/>
              </a:ext>
            </a:extLst>
          </p:cNvPr>
          <p:cNvSpPr>
            <a:spLocks noGrp="1"/>
          </p:cNvSpPr>
          <p:nvPr>
            <p:ph type="title"/>
          </p:nvPr>
        </p:nvSpPr>
        <p:spPr>
          <a:xfrm>
            <a:off x="1390650" y="491613"/>
            <a:ext cx="9582149" cy="661124"/>
          </a:xfrm>
        </p:spPr>
        <p:txBody>
          <a:bodyPr>
            <a:normAutofit/>
          </a:bodyPr>
          <a:lstStyle/>
          <a:p>
            <a:r>
              <a:rPr lang="en-US" dirty="0"/>
              <a:t>The Benefits of Models</a:t>
            </a:r>
          </a:p>
        </p:txBody>
      </p:sp>
      <p:sp>
        <p:nvSpPr>
          <p:cNvPr id="3" name="Content Placeholder 2">
            <a:extLst>
              <a:ext uri="{FF2B5EF4-FFF2-40B4-BE49-F238E27FC236}">
                <a16:creationId xmlns="" xmlns:a16="http://schemas.microsoft.com/office/drawing/2014/main" id="{F7B26335-FC51-4AC3-3C8C-2039171F16DC}"/>
              </a:ext>
            </a:extLst>
          </p:cNvPr>
          <p:cNvSpPr>
            <a:spLocks noGrp="1"/>
          </p:cNvSpPr>
          <p:nvPr>
            <p:ph idx="1"/>
          </p:nvPr>
        </p:nvSpPr>
        <p:spPr>
          <a:xfrm>
            <a:off x="1115959" y="1307690"/>
            <a:ext cx="10446775" cy="5407742"/>
          </a:xfrm>
        </p:spPr>
        <p:txBody>
          <a:bodyPr>
            <a:normAutofit/>
          </a:bodyPr>
          <a:lstStyle/>
          <a:p>
            <a:pPr marL="590550" indent="-533400" algn="just" eaLnBrk="1" hangingPunct="1"/>
            <a:r>
              <a:rPr lang="en-US" altLang="en-US" sz="2300" dirty="0"/>
              <a:t>Model </a:t>
            </a:r>
            <a:r>
              <a:rPr lang="en-US" altLang="en-US" sz="2300" dirty="0">
                <a:solidFill>
                  <a:srgbClr val="FF0000"/>
                </a:solidFill>
              </a:rPr>
              <a:t>manipulation</a:t>
            </a:r>
            <a:r>
              <a:rPr lang="en-US" altLang="en-US" sz="2300" dirty="0"/>
              <a:t> is much easier than manipulating a real system </a:t>
            </a:r>
          </a:p>
          <a:p>
            <a:pPr marL="590550" indent="-533400" algn="just" eaLnBrk="1" hangingPunct="1"/>
            <a:r>
              <a:rPr lang="en-US" altLang="en-US" sz="2300" dirty="0"/>
              <a:t>Models enable the </a:t>
            </a:r>
            <a:r>
              <a:rPr lang="en-US" altLang="en-US" sz="2300" dirty="0">
                <a:solidFill>
                  <a:srgbClr val="FF0000"/>
                </a:solidFill>
              </a:rPr>
              <a:t>compression </a:t>
            </a:r>
            <a:r>
              <a:rPr lang="en-US" altLang="en-US" sz="2300" dirty="0"/>
              <a:t>of time </a:t>
            </a:r>
          </a:p>
          <a:p>
            <a:pPr marL="590550" indent="-533400" algn="just" eaLnBrk="1" hangingPunct="1"/>
            <a:r>
              <a:rPr lang="en-US" altLang="en-US" sz="2300" dirty="0"/>
              <a:t>The </a:t>
            </a:r>
            <a:r>
              <a:rPr lang="en-US" altLang="en-US" sz="2300" dirty="0">
                <a:solidFill>
                  <a:srgbClr val="FF0000"/>
                </a:solidFill>
              </a:rPr>
              <a:t>cost</a:t>
            </a:r>
            <a:r>
              <a:rPr lang="en-US" altLang="en-US" sz="2300" dirty="0"/>
              <a:t> of modeling analysis is much</a:t>
            </a:r>
            <a:r>
              <a:rPr lang="en-US" altLang="en-US" sz="2300" dirty="0">
                <a:solidFill>
                  <a:srgbClr val="FF0000"/>
                </a:solidFill>
              </a:rPr>
              <a:t> lower </a:t>
            </a:r>
          </a:p>
          <a:p>
            <a:pPr marL="590550" indent="-533400" algn="just" eaLnBrk="1" hangingPunct="1"/>
            <a:r>
              <a:rPr lang="en-US" altLang="en-US" sz="2300" dirty="0"/>
              <a:t>The cost of making mistakes during a </a:t>
            </a:r>
            <a:r>
              <a:rPr lang="en-US" altLang="en-US" sz="2300" dirty="0">
                <a:solidFill>
                  <a:srgbClr val="FF0000"/>
                </a:solidFill>
              </a:rPr>
              <a:t>trial-and-error</a:t>
            </a:r>
            <a:r>
              <a:rPr lang="en-US" altLang="en-US" sz="2300" dirty="0"/>
              <a:t> experiment is much lower when models are used than with real systems </a:t>
            </a:r>
          </a:p>
          <a:p>
            <a:pPr marL="590550" indent="-533400" algn="just" eaLnBrk="1" hangingPunct="1">
              <a:defRPr/>
            </a:pPr>
            <a:r>
              <a:rPr lang="en-US" sz="2300" dirty="0"/>
              <a:t>With modeling, a manager can </a:t>
            </a:r>
            <a:r>
              <a:rPr lang="en-US" sz="2300" dirty="0">
                <a:solidFill>
                  <a:srgbClr val="FF0000"/>
                </a:solidFill>
              </a:rPr>
              <a:t>estimate the risks </a:t>
            </a:r>
            <a:r>
              <a:rPr lang="en-US" sz="2300" dirty="0"/>
              <a:t>resulting from specific actions within the uncertainty of the business environment</a:t>
            </a:r>
          </a:p>
          <a:p>
            <a:pPr marL="590550" indent="-533400" algn="just" eaLnBrk="1" hangingPunct="1">
              <a:defRPr/>
            </a:pPr>
            <a:r>
              <a:rPr lang="en-US" sz="2300" dirty="0"/>
              <a:t>Mathematical models enable the analysis of a very </a:t>
            </a:r>
            <a:r>
              <a:rPr lang="en-US" sz="2300" dirty="0">
                <a:solidFill>
                  <a:srgbClr val="FF0000"/>
                </a:solidFill>
              </a:rPr>
              <a:t>large number</a:t>
            </a:r>
            <a:r>
              <a:rPr lang="en-US" sz="2300" dirty="0"/>
              <a:t> of possible solutions </a:t>
            </a:r>
          </a:p>
          <a:p>
            <a:pPr marL="590550" indent="-533400" algn="just" eaLnBrk="1" hangingPunct="1">
              <a:defRPr/>
            </a:pPr>
            <a:r>
              <a:rPr lang="en-US" sz="2300" dirty="0"/>
              <a:t>Models enhance and reinforce learning and</a:t>
            </a:r>
            <a:r>
              <a:rPr lang="en-US" sz="2300" dirty="0">
                <a:solidFill>
                  <a:srgbClr val="FF0000"/>
                </a:solidFill>
              </a:rPr>
              <a:t> training </a:t>
            </a:r>
          </a:p>
          <a:p>
            <a:pPr marL="590550" indent="-533400" algn="just" eaLnBrk="1" hangingPunct="1">
              <a:defRPr/>
            </a:pPr>
            <a:r>
              <a:rPr lang="en-US" sz="2300" dirty="0"/>
              <a:t>Models and solution methods are </a:t>
            </a:r>
            <a:r>
              <a:rPr lang="en-US" sz="2300" dirty="0">
                <a:solidFill>
                  <a:srgbClr val="FF0000"/>
                </a:solidFill>
              </a:rPr>
              <a:t>readily available </a:t>
            </a:r>
            <a:r>
              <a:rPr lang="en-US" sz="2300" dirty="0"/>
              <a:t>on the Web </a:t>
            </a:r>
          </a:p>
          <a:p>
            <a:pPr marL="590550" indent="-533400" algn="just" eaLnBrk="1" hangingPunct="1">
              <a:defRPr/>
            </a:pPr>
            <a:r>
              <a:rPr lang="en-US" sz="2300" dirty="0"/>
              <a:t>Many Java applets are available to readily solve models </a:t>
            </a:r>
          </a:p>
          <a:p>
            <a:endParaRPr lang="en-US" dirty="0"/>
          </a:p>
        </p:txBody>
      </p:sp>
    </p:spTree>
    <p:extLst>
      <p:ext uri="{BB962C8B-B14F-4D97-AF65-F5344CB8AC3E}">
        <p14:creationId xmlns:p14="http://schemas.microsoft.com/office/powerpoint/2010/main" val="663979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BD5EB1-6645-9322-7EA0-1F288E028A94}"/>
              </a:ext>
            </a:extLst>
          </p:cNvPr>
          <p:cNvSpPr>
            <a:spLocks noGrp="1"/>
          </p:cNvSpPr>
          <p:nvPr>
            <p:ph type="title"/>
          </p:nvPr>
        </p:nvSpPr>
        <p:spPr>
          <a:xfrm>
            <a:off x="1371600" y="340390"/>
            <a:ext cx="9601200" cy="1077864"/>
          </a:xfrm>
        </p:spPr>
        <p:txBody>
          <a:bodyPr>
            <a:normAutofit/>
          </a:bodyPr>
          <a:lstStyle/>
          <a:p>
            <a:r>
              <a:rPr lang="en-US" sz="3400" dirty="0"/>
              <a:t>Phases of the </a:t>
            </a:r>
            <a:br>
              <a:rPr lang="en-US" sz="3400" dirty="0"/>
            </a:br>
            <a:r>
              <a:rPr lang="en-US" sz="3400" dirty="0"/>
              <a:t>Decision Making Process</a:t>
            </a:r>
          </a:p>
        </p:txBody>
      </p:sp>
      <p:sp>
        <p:nvSpPr>
          <p:cNvPr id="3" name="Content Placeholder 2">
            <a:extLst>
              <a:ext uri="{FF2B5EF4-FFF2-40B4-BE49-F238E27FC236}">
                <a16:creationId xmlns="" xmlns:a16="http://schemas.microsoft.com/office/drawing/2014/main" id="{F928EF23-A90E-CEBA-DA40-2B24C306CC3A}"/>
              </a:ext>
            </a:extLst>
          </p:cNvPr>
          <p:cNvSpPr>
            <a:spLocks noGrp="1"/>
          </p:cNvSpPr>
          <p:nvPr>
            <p:ph idx="1"/>
          </p:nvPr>
        </p:nvSpPr>
        <p:spPr>
          <a:xfrm>
            <a:off x="1465407" y="1560058"/>
            <a:ext cx="9920348" cy="4957551"/>
          </a:xfrm>
        </p:spPr>
        <p:txBody>
          <a:bodyPr>
            <a:normAutofit fontScale="92500" lnSpcReduction="10000"/>
          </a:bodyPr>
          <a:lstStyle/>
          <a:p>
            <a:pPr marL="0" indent="0">
              <a:buNone/>
              <a:defRPr/>
            </a:pPr>
            <a:r>
              <a:rPr lang="en-US" sz="2400" b="1" dirty="0"/>
              <a:t>1. Intelligence phase</a:t>
            </a:r>
          </a:p>
          <a:p>
            <a:pPr>
              <a:lnSpc>
                <a:spcPct val="120000"/>
              </a:lnSpc>
              <a:buFontTx/>
              <a:buNone/>
              <a:defRPr/>
            </a:pPr>
            <a:r>
              <a:rPr lang="en-US" sz="2400" dirty="0"/>
              <a:t>	The initial phase of </a:t>
            </a:r>
            <a:r>
              <a:rPr lang="en-US" sz="2400" dirty="0">
                <a:solidFill>
                  <a:srgbClr val="FF0000"/>
                </a:solidFill>
              </a:rPr>
              <a:t>problem identification and definition </a:t>
            </a:r>
            <a:r>
              <a:rPr lang="en-US" sz="2400" dirty="0"/>
              <a:t>in decision making.</a:t>
            </a:r>
            <a:r>
              <a:rPr lang="en-US" dirty="0"/>
              <a:t> Problem ownership is established as well.</a:t>
            </a:r>
            <a:endParaRPr lang="en-US" sz="2400" dirty="0"/>
          </a:p>
          <a:p>
            <a:pPr marL="0" indent="0">
              <a:buNone/>
              <a:defRPr/>
            </a:pPr>
            <a:r>
              <a:rPr lang="en-US" sz="2400" b="1" dirty="0"/>
              <a:t>2. Design phase</a:t>
            </a:r>
          </a:p>
          <a:p>
            <a:pPr>
              <a:lnSpc>
                <a:spcPct val="120000"/>
              </a:lnSpc>
              <a:buFontTx/>
              <a:buNone/>
              <a:defRPr/>
            </a:pPr>
            <a:r>
              <a:rPr lang="en-US" sz="2400" dirty="0"/>
              <a:t>	The second decision-making phase, which involves </a:t>
            </a:r>
            <a:r>
              <a:rPr lang="en-US" sz="2400" dirty="0">
                <a:solidFill>
                  <a:srgbClr val="FF0000"/>
                </a:solidFill>
              </a:rPr>
              <a:t>finding possible alternatives</a:t>
            </a:r>
            <a:r>
              <a:rPr lang="en-US" sz="2400" dirty="0"/>
              <a:t> in decision making and assessing their contributions.</a:t>
            </a:r>
          </a:p>
          <a:p>
            <a:pPr marL="0" indent="0">
              <a:buNone/>
              <a:defRPr/>
            </a:pPr>
            <a:r>
              <a:rPr lang="en-US" sz="2400" b="1" dirty="0"/>
              <a:t>3. Choice phase</a:t>
            </a:r>
          </a:p>
          <a:p>
            <a:pPr>
              <a:buFontTx/>
              <a:buNone/>
              <a:defRPr/>
            </a:pPr>
            <a:r>
              <a:rPr lang="en-US" sz="2400" dirty="0"/>
              <a:t>	The third phase in decision making, in which an </a:t>
            </a:r>
            <a:r>
              <a:rPr lang="en-US" sz="2400" dirty="0">
                <a:solidFill>
                  <a:srgbClr val="FF0000"/>
                </a:solidFill>
              </a:rPr>
              <a:t>alternative is selected</a:t>
            </a:r>
          </a:p>
          <a:p>
            <a:pPr marL="0" indent="0">
              <a:buNone/>
              <a:defRPr/>
            </a:pPr>
            <a:r>
              <a:rPr lang="en-US" sz="2400" b="1" dirty="0"/>
              <a:t>4. Implementation phase</a:t>
            </a:r>
          </a:p>
          <a:p>
            <a:pPr>
              <a:lnSpc>
                <a:spcPct val="110000"/>
              </a:lnSpc>
              <a:buFontTx/>
              <a:buNone/>
              <a:defRPr/>
            </a:pPr>
            <a:r>
              <a:rPr lang="en-US" sz="2400" dirty="0"/>
              <a:t>	The fourth decision-making phase, involving actually putting a recommended </a:t>
            </a:r>
            <a:r>
              <a:rPr lang="en-US" sz="2400" dirty="0">
                <a:solidFill>
                  <a:srgbClr val="FF0000"/>
                </a:solidFill>
              </a:rPr>
              <a:t>solution to work</a:t>
            </a:r>
          </a:p>
          <a:p>
            <a:endParaRPr lang="en-US" dirty="0"/>
          </a:p>
        </p:txBody>
      </p:sp>
    </p:spTree>
    <p:extLst>
      <p:ext uri="{BB962C8B-B14F-4D97-AF65-F5344CB8AC3E}">
        <p14:creationId xmlns:p14="http://schemas.microsoft.com/office/powerpoint/2010/main" val="3559559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B8C7CF-5502-C002-D9CB-374A668059FA}"/>
              </a:ext>
            </a:extLst>
          </p:cNvPr>
          <p:cNvSpPr>
            <a:spLocks noGrp="1"/>
          </p:cNvSpPr>
          <p:nvPr>
            <p:ph type="title"/>
          </p:nvPr>
        </p:nvSpPr>
        <p:spPr>
          <a:xfrm>
            <a:off x="1390650" y="317242"/>
            <a:ext cx="9582149" cy="592673"/>
          </a:xfrm>
        </p:spPr>
        <p:txBody>
          <a:bodyPr>
            <a:normAutofit/>
          </a:bodyPr>
          <a:lstStyle/>
          <a:p>
            <a:r>
              <a:rPr lang="en-US" sz="3200" dirty="0"/>
              <a:t>Simon’s Decision-Making Process</a:t>
            </a:r>
          </a:p>
        </p:txBody>
      </p:sp>
      <p:pic>
        <p:nvPicPr>
          <p:cNvPr id="4" name="Content Placeholder 3">
            <a:extLst>
              <a:ext uri="{FF2B5EF4-FFF2-40B4-BE49-F238E27FC236}">
                <a16:creationId xmlns="" xmlns:a16="http://schemas.microsoft.com/office/drawing/2014/main" id="{F55EA74B-B6FB-A245-008E-AE2571E055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89755" y="909915"/>
            <a:ext cx="6823587" cy="563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 xmlns:a16="http://schemas.microsoft.com/office/drawing/2014/main" id="{158CEC49-7913-E24C-B53B-C0F537EAC454}"/>
              </a:ext>
            </a:extLst>
          </p:cNvPr>
          <p:cNvSpPr txBox="1"/>
          <p:nvPr/>
        </p:nvSpPr>
        <p:spPr>
          <a:xfrm>
            <a:off x="7020232" y="6540758"/>
            <a:ext cx="4719484" cy="276999"/>
          </a:xfrm>
          <a:prstGeom prst="rect">
            <a:avLst/>
          </a:prstGeom>
          <a:noFill/>
        </p:spPr>
        <p:txBody>
          <a:bodyPr wrap="square" rtlCol="0">
            <a:spAutoFit/>
          </a:bodyPr>
          <a:lstStyle/>
          <a:p>
            <a:r>
              <a:rPr lang="en-US" sz="1200" dirty="0"/>
              <a:t>FIGURE 2.1 The Decision-Making/Modeling Process. </a:t>
            </a:r>
          </a:p>
        </p:txBody>
      </p:sp>
      <p:sp>
        <p:nvSpPr>
          <p:cNvPr id="6" name="TextBox 5">
            <a:extLst>
              <a:ext uri="{FF2B5EF4-FFF2-40B4-BE49-F238E27FC236}">
                <a16:creationId xmlns="" xmlns:a16="http://schemas.microsoft.com/office/drawing/2014/main" id="{7F18FD80-41C7-518A-3EE7-A58D536BF928}"/>
              </a:ext>
            </a:extLst>
          </p:cNvPr>
          <p:cNvSpPr txBox="1"/>
          <p:nvPr/>
        </p:nvSpPr>
        <p:spPr>
          <a:xfrm>
            <a:off x="825909" y="2180272"/>
            <a:ext cx="4277033" cy="2308324"/>
          </a:xfrm>
          <a:prstGeom prst="rect">
            <a:avLst/>
          </a:prstGeom>
          <a:noFill/>
          <a:ln w="28575">
            <a:solidFill>
              <a:schemeClr val="accent2">
                <a:lumMod val="60000"/>
                <a:lumOff val="40000"/>
              </a:schemeClr>
            </a:solidFill>
          </a:ln>
        </p:spPr>
        <p:txBody>
          <a:bodyPr wrap="square" rtlCol="0">
            <a:spAutoFit/>
          </a:bodyPr>
          <a:lstStyle/>
          <a:p>
            <a:pPr algn="just"/>
            <a:r>
              <a:rPr lang="en-US" sz="1600" dirty="0"/>
              <a:t>There is a continuous flow of activity from intelligence to design to choice (see the bold lines in Figure 2.1), but at any phase, there may be a return to a previous phase (feedback). Modelling is an essential part of this process. The seemingly chaotic nature of following a haphazard path from problem discovery to solution via decision-making can be explained by these feedback loops. </a:t>
            </a:r>
          </a:p>
        </p:txBody>
      </p:sp>
    </p:spTree>
    <p:extLst>
      <p:ext uri="{BB962C8B-B14F-4D97-AF65-F5344CB8AC3E}">
        <p14:creationId xmlns:p14="http://schemas.microsoft.com/office/powerpoint/2010/main" val="202499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4B5796-D1E1-90AB-AB4A-47C11EE2108D}"/>
              </a:ext>
            </a:extLst>
          </p:cNvPr>
          <p:cNvSpPr>
            <a:spLocks noGrp="1"/>
          </p:cNvSpPr>
          <p:nvPr>
            <p:ph type="title"/>
          </p:nvPr>
        </p:nvSpPr>
        <p:spPr/>
        <p:txBody>
          <a:bodyPr/>
          <a:lstStyle/>
          <a:p>
            <a:r>
              <a:rPr lang="en-US" dirty="0"/>
              <a:t>Decision-Making: Intelligence Phase</a:t>
            </a:r>
          </a:p>
        </p:txBody>
      </p:sp>
      <p:sp>
        <p:nvSpPr>
          <p:cNvPr id="3" name="Content Placeholder 2">
            <a:extLst>
              <a:ext uri="{FF2B5EF4-FFF2-40B4-BE49-F238E27FC236}">
                <a16:creationId xmlns="" xmlns:a16="http://schemas.microsoft.com/office/drawing/2014/main" id="{3E540EB3-EE2F-A470-44FC-3915FDC32B03}"/>
              </a:ext>
            </a:extLst>
          </p:cNvPr>
          <p:cNvSpPr>
            <a:spLocks noGrp="1"/>
          </p:cNvSpPr>
          <p:nvPr>
            <p:ph idx="1"/>
          </p:nvPr>
        </p:nvSpPr>
        <p:spPr>
          <a:xfrm>
            <a:off x="1390650" y="1626576"/>
            <a:ext cx="9925665" cy="5000366"/>
          </a:xfrm>
        </p:spPr>
        <p:txBody>
          <a:bodyPr>
            <a:normAutofit lnSpcReduction="10000"/>
          </a:bodyPr>
          <a:lstStyle/>
          <a:p>
            <a:pPr marL="0" indent="0" eaLnBrk="1" hangingPunct="1">
              <a:buNone/>
            </a:pPr>
            <a:r>
              <a:rPr lang="en-US" altLang="en-US" sz="2300" dirty="0"/>
              <a:t>Intelligence in decision making involves-</a:t>
            </a:r>
          </a:p>
          <a:p>
            <a:pPr eaLnBrk="1" hangingPunct="1"/>
            <a:r>
              <a:rPr lang="en-US" altLang="en-US" sz="2300" dirty="0"/>
              <a:t>Scan the environment, either intermittently or continuously</a:t>
            </a:r>
          </a:p>
          <a:p>
            <a:pPr eaLnBrk="1" hangingPunct="1"/>
            <a:r>
              <a:rPr lang="en-US" altLang="en-US" sz="2300" dirty="0"/>
              <a:t>Identify problem situations or opportunities</a:t>
            </a:r>
          </a:p>
          <a:p>
            <a:pPr eaLnBrk="1" hangingPunct="1"/>
            <a:r>
              <a:rPr lang="en-US" altLang="en-US" sz="2300" dirty="0"/>
              <a:t>Monitor the results of the implementation</a:t>
            </a:r>
          </a:p>
          <a:p>
            <a:pPr eaLnBrk="1" hangingPunct="1">
              <a:buFont typeface="Wingdings" panose="05000000000000000000" pitchFamily="2" charset="2"/>
              <a:buChar char="Ø"/>
            </a:pPr>
            <a:r>
              <a:rPr lang="en-GB" altLang="en-US" sz="2300" b="1" dirty="0">
                <a:solidFill>
                  <a:schemeClr val="accent3">
                    <a:lumMod val="75000"/>
                  </a:schemeClr>
                </a:solidFill>
              </a:rPr>
              <a:t>Problem ( or opportunity ) identification:</a:t>
            </a:r>
            <a:endParaRPr lang="en-US" altLang="en-US" sz="2300" b="1" dirty="0">
              <a:solidFill>
                <a:schemeClr val="accent3">
                  <a:lumMod val="75000"/>
                </a:schemeClr>
              </a:solidFill>
            </a:endParaRPr>
          </a:p>
          <a:p>
            <a:pPr lvl="1" eaLnBrk="1" hangingPunct="1"/>
            <a:r>
              <a:rPr lang="en-US" altLang="en-US" sz="2300" i="0" dirty="0"/>
              <a:t>Determine whether a problem exists,  identify its symptoms, determine its magnitude and explicitly define it</a:t>
            </a:r>
          </a:p>
          <a:p>
            <a:pPr lvl="1" eaLnBrk="1" hangingPunct="1"/>
            <a:r>
              <a:rPr lang="en-US" altLang="en-US" sz="2300" i="0" dirty="0"/>
              <a:t>Problem is the </a:t>
            </a:r>
            <a:r>
              <a:rPr lang="en-US" altLang="en-US" sz="2300" i="0" dirty="0">
                <a:solidFill>
                  <a:srgbClr val="FF0000"/>
                </a:solidFill>
              </a:rPr>
              <a:t>difference</a:t>
            </a:r>
            <a:r>
              <a:rPr lang="en-US" altLang="en-US" sz="2300" i="0" dirty="0"/>
              <a:t> between what people desire (or expect) and what is actually occurring</a:t>
            </a:r>
          </a:p>
          <a:p>
            <a:pPr lvl="3" eaLnBrk="1" hangingPunct="1"/>
            <a:r>
              <a:rPr lang="en-US" altLang="en-US" sz="2300" i="0" dirty="0"/>
              <a:t>Symptom versus Problem</a:t>
            </a:r>
          </a:p>
          <a:p>
            <a:pPr lvl="1" eaLnBrk="1" hangingPunct="1"/>
            <a:r>
              <a:rPr lang="en-US" altLang="en-US" sz="2300" i="0" dirty="0"/>
              <a:t>Timely identification of opportunities is as important as identification of problems</a:t>
            </a:r>
          </a:p>
          <a:p>
            <a:endParaRPr lang="en-US" dirty="0"/>
          </a:p>
        </p:txBody>
      </p:sp>
    </p:spTree>
    <p:extLst>
      <p:ext uri="{BB962C8B-B14F-4D97-AF65-F5344CB8AC3E}">
        <p14:creationId xmlns:p14="http://schemas.microsoft.com/office/powerpoint/2010/main" val="391256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147E0-8402-D124-DC90-4BA283D41FF0}"/>
              </a:ext>
            </a:extLst>
          </p:cNvPr>
          <p:cNvSpPr>
            <a:spLocks noGrp="1"/>
          </p:cNvSpPr>
          <p:nvPr>
            <p:ph type="title"/>
          </p:nvPr>
        </p:nvSpPr>
        <p:spPr>
          <a:xfrm>
            <a:off x="873968" y="270589"/>
            <a:ext cx="10444064" cy="681134"/>
          </a:xfrm>
        </p:spPr>
        <p:txBody>
          <a:bodyPr>
            <a:normAutofit/>
          </a:bodyPr>
          <a:lstStyle/>
          <a:p>
            <a:r>
              <a:rPr lang="en-US" sz="3800" b="1" dirty="0"/>
              <a:t>Characteristics of Decision Making</a:t>
            </a:r>
          </a:p>
        </p:txBody>
      </p:sp>
      <p:sp>
        <p:nvSpPr>
          <p:cNvPr id="3" name="Content Placeholder 2">
            <a:extLst>
              <a:ext uri="{FF2B5EF4-FFF2-40B4-BE49-F238E27FC236}">
                <a16:creationId xmlns="" xmlns:a16="http://schemas.microsoft.com/office/drawing/2014/main" id="{D9F03D4C-A0B3-DBF9-147C-8AE00B6648A1}"/>
              </a:ext>
            </a:extLst>
          </p:cNvPr>
          <p:cNvSpPr>
            <a:spLocks noGrp="1"/>
          </p:cNvSpPr>
          <p:nvPr>
            <p:ph idx="1"/>
          </p:nvPr>
        </p:nvSpPr>
        <p:spPr>
          <a:xfrm>
            <a:off x="873968" y="951723"/>
            <a:ext cx="11038114" cy="6307494"/>
          </a:xfrm>
        </p:spPr>
        <p:txBody>
          <a:bodyPr>
            <a:noAutofit/>
          </a:bodyPr>
          <a:lstStyle/>
          <a:p>
            <a:pPr marL="365760" indent="-365760">
              <a:lnSpc>
                <a:spcPct val="100000"/>
              </a:lnSpc>
              <a:spcBef>
                <a:spcPts val="600"/>
              </a:spcBef>
            </a:pPr>
            <a:r>
              <a:rPr lang="en-US" sz="2000" dirty="0">
                <a:solidFill>
                  <a:srgbClr val="FF0000"/>
                </a:solidFill>
              </a:rPr>
              <a:t>Groupthink</a:t>
            </a:r>
            <a:r>
              <a:rPr lang="en-US" sz="2000" dirty="0"/>
              <a:t> (i.e., group members accept the solution without thinking for themselves) can lead to bad decisions. </a:t>
            </a:r>
          </a:p>
          <a:p>
            <a:pPr marL="365760" indent="-365760">
              <a:lnSpc>
                <a:spcPct val="100000"/>
              </a:lnSpc>
              <a:spcBef>
                <a:spcPts val="600"/>
              </a:spcBef>
            </a:pPr>
            <a:r>
              <a:rPr lang="en-US" sz="2000" dirty="0"/>
              <a:t>Decision makers are interested in evaluating </a:t>
            </a:r>
            <a:r>
              <a:rPr lang="en-US" sz="2000" dirty="0">
                <a:solidFill>
                  <a:srgbClr val="FF0000"/>
                </a:solidFill>
              </a:rPr>
              <a:t>what-if scenarios</a:t>
            </a:r>
            <a:r>
              <a:rPr lang="en-US" sz="2000" dirty="0"/>
              <a:t>. </a:t>
            </a:r>
          </a:p>
          <a:p>
            <a:pPr marL="365760" indent="-365760">
              <a:lnSpc>
                <a:spcPct val="100000"/>
              </a:lnSpc>
              <a:spcBef>
                <a:spcPts val="600"/>
              </a:spcBef>
            </a:pPr>
            <a:r>
              <a:rPr lang="en-US" sz="2000" dirty="0">
                <a:solidFill>
                  <a:srgbClr val="FF0000"/>
                </a:solidFill>
              </a:rPr>
              <a:t>Experimentation</a:t>
            </a:r>
            <a:r>
              <a:rPr lang="en-US" sz="2000" dirty="0"/>
              <a:t> with a real system (e.g., develop a schedule, try it, and see how well it works) may fail. </a:t>
            </a:r>
          </a:p>
          <a:p>
            <a:pPr marL="365760" indent="-365760">
              <a:lnSpc>
                <a:spcPct val="100000"/>
              </a:lnSpc>
              <a:spcBef>
                <a:spcPts val="600"/>
              </a:spcBef>
            </a:pPr>
            <a:r>
              <a:rPr lang="en-US" sz="2000" dirty="0"/>
              <a:t>Experimentation with a real system is </a:t>
            </a:r>
            <a:r>
              <a:rPr lang="en-US" sz="2000" dirty="0">
                <a:solidFill>
                  <a:srgbClr val="FF0000"/>
                </a:solidFill>
              </a:rPr>
              <a:t>possible only for one set of conditions </a:t>
            </a:r>
            <a:r>
              <a:rPr lang="en-US" sz="2000" dirty="0"/>
              <a:t>at a time and can be disastrous. </a:t>
            </a:r>
          </a:p>
          <a:p>
            <a:pPr marL="365760" indent="-365760">
              <a:lnSpc>
                <a:spcPct val="100000"/>
              </a:lnSpc>
              <a:spcBef>
                <a:spcPts val="600"/>
              </a:spcBef>
            </a:pPr>
            <a:r>
              <a:rPr lang="en-US" sz="2000" dirty="0">
                <a:solidFill>
                  <a:srgbClr val="FF0000"/>
                </a:solidFill>
              </a:rPr>
              <a:t>Changes</a:t>
            </a:r>
            <a:r>
              <a:rPr lang="en-US" sz="2000" dirty="0"/>
              <a:t> in the decision-making environment may occur </a:t>
            </a:r>
            <a:r>
              <a:rPr lang="en-US" sz="2000" dirty="0">
                <a:solidFill>
                  <a:srgbClr val="FF0000"/>
                </a:solidFill>
              </a:rPr>
              <a:t>continuously</a:t>
            </a:r>
            <a:r>
              <a:rPr lang="en-US" sz="2000" dirty="0"/>
              <a:t>, leading to invalidating assumptions about a situation (e.g., deliveries around holiday times may increase, requiring a different view of the problem). </a:t>
            </a:r>
          </a:p>
          <a:p>
            <a:pPr marL="365760" indent="-365760">
              <a:lnSpc>
                <a:spcPct val="100000"/>
              </a:lnSpc>
              <a:spcBef>
                <a:spcPts val="600"/>
              </a:spcBef>
            </a:pPr>
            <a:r>
              <a:rPr lang="en-US" sz="2000" dirty="0"/>
              <a:t>Changes in the decision-making environment may </a:t>
            </a:r>
            <a:r>
              <a:rPr lang="en-US" sz="2000" dirty="0">
                <a:solidFill>
                  <a:srgbClr val="FF0000"/>
                </a:solidFill>
              </a:rPr>
              <a:t>affect decision quality</a:t>
            </a:r>
            <a:r>
              <a:rPr lang="en-US" sz="2000" dirty="0"/>
              <a:t> by imposing time pressure on the decision maker. </a:t>
            </a:r>
          </a:p>
          <a:p>
            <a:pPr marL="365760" indent="-365760">
              <a:lnSpc>
                <a:spcPct val="100000"/>
              </a:lnSpc>
              <a:spcBef>
                <a:spcPts val="600"/>
              </a:spcBef>
            </a:pPr>
            <a:r>
              <a:rPr lang="en-US" sz="2000" dirty="0"/>
              <a:t>Collecting information and analyzing a problem takes time and can be </a:t>
            </a:r>
            <a:r>
              <a:rPr lang="en-US" sz="2000" dirty="0">
                <a:solidFill>
                  <a:srgbClr val="FF0000"/>
                </a:solidFill>
              </a:rPr>
              <a:t>expensive</a:t>
            </a:r>
            <a:r>
              <a:rPr lang="en-US" sz="2000" dirty="0"/>
              <a:t>. It is difficult to determine when to stop and make a decision. </a:t>
            </a:r>
          </a:p>
          <a:p>
            <a:pPr marL="365760" indent="-365760">
              <a:lnSpc>
                <a:spcPct val="100000"/>
              </a:lnSpc>
              <a:spcBef>
                <a:spcPts val="600"/>
              </a:spcBef>
            </a:pPr>
            <a:r>
              <a:rPr lang="en-US" sz="2000" dirty="0"/>
              <a:t>There may </a:t>
            </a:r>
            <a:r>
              <a:rPr lang="en-US" sz="2000" dirty="0">
                <a:solidFill>
                  <a:srgbClr val="FF0000"/>
                </a:solidFill>
              </a:rPr>
              <a:t>not be sufficient </a:t>
            </a:r>
            <a:r>
              <a:rPr lang="en-US" sz="2000" dirty="0"/>
              <a:t>information to make an intelligent decision. </a:t>
            </a:r>
          </a:p>
          <a:p>
            <a:pPr marL="365760" indent="-365760">
              <a:lnSpc>
                <a:spcPct val="100000"/>
              </a:lnSpc>
              <a:spcBef>
                <a:spcPts val="600"/>
              </a:spcBef>
            </a:pPr>
            <a:r>
              <a:rPr lang="en-US" sz="2000" dirty="0"/>
              <a:t>Too much information may be available (i.e., </a:t>
            </a:r>
            <a:r>
              <a:rPr lang="en-US" sz="2000" dirty="0">
                <a:solidFill>
                  <a:srgbClr val="FF0000"/>
                </a:solidFill>
              </a:rPr>
              <a:t>information overload</a:t>
            </a:r>
            <a:r>
              <a:rPr lang="en-US" sz="2000" dirty="0"/>
              <a:t>). </a:t>
            </a:r>
          </a:p>
        </p:txBody>
      </p:sp>
    </p:spTree>
    <p:extLst>
      <p:ext uri="{BB962C8B-B14F-4D97-AF65-F5344CB8AC3E}">
        <p14:creationId xmlns:p14="http://schemas.microsoft.com/office/powerpoint/2010/main" val="267257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602CC6-1AEB-1E83-9740-B1C04E1F4E08}"/>
              </a:ext>
            </a:extLst>
          </p:cNvPr>
          <p:cNvSpPr>
            <a:spLocks noGrp="1"/>
          </p:cNvSpPr>
          <p:nvPr>
            <p:ph type="title"/>
          </p:nvPr>
        </p:nvSpPr>
        <p:spPr/>
        <p:txBody>
          <a:bodyPr/>
          <a:lstStyle/>
          <a:p>
            <a:r>
              <a:rPr lang="en-US" dirty="0"/>
              <a:t>Decision-Making: Intelligence Phase</a:t>
            </a:r>
          </a:p>
        </p:txBody>
      </p:sp>
      <p:sp>
        <p:nvSpPr>
          <p:cNvPr id="3" name="Content Placeholder 2">
            <a:extLst>
              <a:ext uri="{FF2B5EF4-FFF2-40B4-BE49-F238E27FC236}">
                <a16:creationId xmlns="" xmlns:a16="http://schemas.microsoft.com/office/drawing/2014/main" id="{25FF8B4C-809E-6FC3-FD60-63ADBA9710F4}"/>
              </a:ext>
            </a:extLst>
          </p:cNvPr>
          <p:cNvSpPr>
            <a:spLocks noGrp="1"/>
          </p:cNvSpPr>
          <p:nvPr>
            <p:ph idx="1"/>
          </p:nvPr>
        </p:nvSpPr>
        <p:spPr>
          <a:xfrm>
            <a:off x="1302774" y="1468787"/>
            <a:ext cx="10210800" cy="5089328"/>
          </a:xfrm>
        </p:spPr>
        <p:txBody>
          <a:bodyPr>
            <a:normAutofit fontScale="92500" lnSpcReduction="20000"/>
          </a:bodyPr>
          <a:lstStyle/>
          <a:p>
            <a:pPr algn="just" eaLnBrk="1" hangingPunct="1">
              <a:buFont typeface="Wingdings" panose="05000000000000000000" pitchFamily="2" charset="2"/>
              <a:buChar char="Ø"/>
            </a:pPr>
            <a:r>
              <a:rPr lang="en-US" altLang="en-US" sz="2500" b="1" dirty="0">
                <a:solidFill>
                  <a:schemeClr val="accent3">
                    <a:lumMod val="75000"/>
                  </a:schemeClr>
                </a:solidFill>
              </a:rPr>
              <a:t>Problem Classification</a:t>
            </a:r>
          </a:p>
          <a:p>
            <a:pPr lvl="1" algn="just" eaLnBrk="1" hangingPunct="1"/>
            <a:r>
              <a:rPr lang="en-US" altLang="en-US" sz="2500" i="0" dirty="0"/>
              <a:t>Problem classification is the </a:t>
            </a:r>
            <a:r>
              <a:rPr lang="en-US" altLang="en-US" sz="2500" i="0" dirty="0">
                <a:solidFill>
                  <a:srgbClr val="FF0000"/>
                </a:solidFill>
              </a:rPr>
              <a:t>conceptualization</a:t>
            </a:r>
            <a:r>
              <a:rPr lang="en-US" altLang="en-US" sz="2500" i="0" dirty="0"/>
              <a:t> of a problem in an attempt to place it in a definable category</a:t>
            </a:r>
          </a:p>
          <a:p>
            <a:pPr lvl="1" algn="just" eaLnBrk="1" hangingPunct="1"/>
            <a:r>
              <a:rPr lang="en-US" altLang="en-US" sz="2500" i="0" dirty="0"/>
              <a:t>Classification of problems according to the degree of structuredness </a:t>
            </a:r>
          </a:p>
          <a:p>
            <a:pPr algn="just" eaLnBrk="1" hangingPunct="1">
              <a:buFont typeface="Wingdings" panose="05000000000000000000" pitchFamily="2" charset="2"/>
              <a:buChar char="Ø"/>
            </a:pPr>
            <a:r>
              <a:rPr lang="en-US" altLang="en-US" sz="2500" b="1" dirty="0">
                <a:solidFill>
                  <a:schemeClr val="accent3">
                    <a:lumMod val="75000"/>
                  </a:schemeClr>
                </a:solidFill>
              </a:rPr>
              <a:t>Problem Decomposition </a:t>
            </a:r>
          </a:p>
          <a:p>
            <a:pPr lvl="1" algn="just" eaLnBrk="1" hangingPunct="1"/>
            <a:r>
              <a:rPr lang="en-US" altLang="en-US" sz="2500" i="0" dirty="0">
                <a:solidFill>
                  <a:srgbClr val="FF0000"/>
                </a:solidFill>
              </a:rPr>
              <a:t>Dividing complex problems </a:t>
            </a:r>
            <a:r>
              <a:rPr lang="en-US" altLang="en-US" sz="2500" i="0" dirty="0"/>
              <a:t>into simpler sub-problems may help in solving the complex problem </a:t>
            </a:r>
          </a:p>
          <a:p>
            <a:pPr lvl="1" algn="just" eaLnBrk="1" hangingPunct="1"/>
            <a:r>
              <a:rPr lang="en-US" altLang="en-US" sz="2500" i="0" dirty="0"/>
              <a:t>Information/data can improve the structuredness of a problem situation</a:t>
            </a:r>
          </a:p>
          <a:p>
            <a:pPr algn="just" eaLnBrk="1" hangingPunct="1">
              <a:buFont typeface="Wingdings" panose="05000000000000000000" pitchFamily="2" charset="2"/>
              <a:buChar char="Ø"/>
            </a:pPr>
            <a:r>
              <a:rPr lang="en-US" altLang="en-US" sz="2500" b="1" dirty="0">
                <a:solidFill>
                  <a:schemeClr val="accent3">
                    <a:lumMod val="75000"/>
                  </a:schemeClr>
                </a:solidFill>
              </a:rPr>
              <a:t>Problem Ownership</a:t>
            </a:r>
          </a:p>
          <a:p>
            <a:pPr lvl="1" algn="just" eaLnBrk="1" hangingPunct="1"/>
            <a:r>
              <a:rPr lang="en-US" altLang="en-US" sz="2500" i="0" dirty="0">
                <a:solidFill>
                  <a:srgbClr val="FF0000"/>
                </a:solidFill>
              </a:rPr>
              <a:t>Assignment of authority </a:t>
            </a:r>
            <a:r>
              <a:rPr lang="en-US" altLang="en-US" sz="2500" i="0" dirty="0"/>
              <a:t>to solve a problem is called “problem ownership”</a:t>
            </a:r>
          </a:p>
          <a:p>
            <a:pPr lvl="1" algn="just" eaLnBrk="1" hangingPunct="1"/>
            <a:r>
              <a:rPr lang="en-US" altLang="en-US" sz="2500" i="0" dirty="0"/>
              <a:t>Example: high-interest rate, what is the managerial role?</a:t>
            </a:r>
          </a:p>
          <a:p>
            <a:pPr algn="just" eaLnBrk="1" hangingPunct="1"/>
            <a:r>
              <a:rPr lang="en-US" altLang="en-US" sz="2500" dirty="0"/>
              <a:t>Outcome of intelligence phase: </a:t>
            </a:r>
            <a:r>
              <a:rPr lang="en-US" altLang="en-US" sz="2500" dirty="0">
                <a:solidFill>
                  <a:srgbClr val="FF0000"/>
                </a:solidFill>
              </a:rPr>
              <a:t>A formal problem statement</a:t>
            </a:r>
          </a:p>
          <a:p>
            <a:pPr marL="530352" lvl="1" indent="0" algn="just" eaLnBrk="1" hangingPunct="1">
              <a:buNone/>
            </a:pPr>
            <a:endParaRPr lang="en-US" altLang="en-US" sz="2400" i="0" dirty="0">
              <a:solidFill>
                <a:schemeClr val="tx1"/>
              </a:solidFill>
            </a:endParaRPr>
          </a:p>
          <a:p>
            <a:endParaRPr lang="en-US" dirty="0"/>
          </a:p>
        </p:txBody>
      </p:sp>
    </p:spTree>
    <p:extLst>
      <p:ext uri="{BB962C8B-B14F-4D97-AF65-F5344CB8AC3E}">
        <p14:creationId xmlns:p14="http://schemas.microsoft.com/office/powerpoint/2010/main" val="948962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867EFA-2A0A-DF4E-D58B-2B0BFC1B2716}"/>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A74A927C-4A20-6ECF-3B5A-72BABA4195AD}"/>
              </a:ext>
            </a:extLst>
          </p:cNvPr>
          <p:cNvSpPr>
            <a:spLocks noGrp="1"/>
          </p:cNvSpPr>
          <p:nvPr>
            <p:ph idx="1"/>
          </p:nvPr>
        </p:nvSpPr>
        <p:spPr>
          <a:xfrm>
            <a:off x="1390650" y="1516532"/>
            <a:ext cx="10103260" cy="5011614"/>
          </a:xfrm>
        </p:spPr>
        <p:txBody>
          <a:bodyPr>
            <a:normAutofit fontScale="77500" lnSpcReduction="20000"/>
          </a:bodyPr>
          <a:lstStyle/>
          <a:p>
            <a:pPr algn="just" eaLnBrk="1" hangingPunct="1"/>
            <a:r>
              <a:rPr lang="en-US" altLang="en-US" sz="3000" dirty="0"/>
              <a:t>Finding or developing and analyzing possible </a:t>
            </a:r>
            <a:r>
              <a:rPr lang="en-US" altLang="en-US" sz="3000" dirty="0">
                <a:solidFill>
                  <a:srgbClr val="FF0000"/>
                </a:solidFill>
              </a:rPr>
              <a:t>courses of action.</a:t>
            </a:r>
          </a:p>
          <a:p>
            <a:pPr lvl="1" algn="just" eaLnBrk="1" hangingPunct="1">
              <a:lnSpc>
                <a:spcPct val="120000"/>
              </a:lnSpc>
            </a:pPr>
            <a:r>
              <a:rPr lang="en-US" altLang="en-US" sz="3000" i="0" dirty="0"/>
              <a:t>These include understanding the problem and testing solutions for feasibility.</a:t>
            </a:r>
          </a:p>
          <a:p>
            <a:pPr algn="just" eaLnBrk="1" hangingPunct="1">
              <a:lnSpc>
                <a:spcPct val="120000"/>
              </a:lnSpc>
            </a:pPr>
            <a:r>
              <a:rPr lang="en-US" altLang="en-US" sz="3000" dirty="0"/>
              <a:t>A </a:t>
            </a:r>
            <a:r>
              <a:rPr lang="en-US" altLang="en-US" sz="3000" dirty="0">
                <a:solidFill>
                  <a:srgbClr val="FF0000"/>
                </a:solidFill>
              </a:rPr>
              <a:t>model</a:t>
            </a:r>
            <a:r>
              <a:rPr lang="en-US" altLang="en-US" sz="3000" dirty="0"/>
              <a:t> of the decision-making problem is constructed, tested, and validated.</a:t>
            </a:r>
          </a:p>
          <a:p>
            <a:pPr eaLnBrk="1" hangingPunct="1">
              <a:lnSpc>
                <a:spcPct val="120000"/>
              </a:lnSpc>
              <a:defRPr/>
            </a:pPr>
            <a:r>
              <a:rPr lang="en-US" altLang="en-US" sz="3000" dirty="0"/>
              <a:t>A significant part of many DSS and BI tools (notably those of business analytics)</a:t>
            </a:r>
          </a:p>
          <a:p>
            <a:pPr eaLnBrk="1" hangingPunct="1">
              <a:defRPr/>
            </a:pPr>
            <a:r>
              <a:rPr lang="en-US" altLang="en-US" sz="3000" dirty="0"/>
              <a:t>A </a:t>
            </a:r>
            <a:r>
              <a:rPr lang="en-US" altLang="en-US" sz="3000" b="1" dirty="0">
                <a:solidFill>
                  <a:schemeClr val="accent3">
                    <a:lumMod val="75000"/>
                  </a:schemeClr>
                </a:solidFill>
              </a:rPr>
              <a:t>model</a:t>
            </a:r>
            <a:r>
              <a:rPr lang="en-US" altLang="en-US" sz="3000" dirty="0"/>
              <a:t> is a simplified </a:t>
            </a:r>
            <a:r>
              <a:rPr lang="en-US" altLang="en-US" sz="3000" dirty="0">
                <a:solidFill>
                  <a:srgbClr val="FF0000"/>
                </a:solidFill>
              </a:rPr>
              <a:t>representation (or abstraction) of reality.</a:t>
            </a:r>
          </a:p>
          <a:p>
            <a:pPr eaLnBrk="1" hangingPunct="1">
              <a:defRPr/>
            </a:pPr>
            <a:r>
              <a:rPr lang="en-US" altLang="en-US" sz="3000" dirty="0"/>
              <a:t>Often, reality is too complex to describe.</a:t>
            </a:r>
          </a:p>
          <a:p>
            <a:pPr eaLnBrk="1" hangingPunct="1">
              <a:defRPr/>
            </a:pPr>
            <a:r>
              <a:rPr lang="en-US" altLang="en-US" sz="3000" dirty="0"/>
              <a:t>Much of the complexity is actually irrelevant in solving a specific problem.</a:t>
            </a:r>
          </a:p>
          <a:p>
            <a:pPr eaLnBrk="1" hangingPunct="1">
              <a:lnSpc>
                <a:spcPct val="120000"/>
              </a:lnSpc>
              <a:defRPr/>
            </a:pPr>
            <a:r>
              <a:rPr lang="en-US" altLang="en-US" sz="3000" dirty="0"/>
              <a:t>Models can represent systems/problems at various degrees of abstraction.</a:t>
            </a:r>
          </a:p>
        </p:txBody>
      </p:sp>
    </p:spTree>
    <p:extLst>
      <p:ext uri="{BB962C8B-B14F-4D97-AF65-F5344CB8AC3E}">
        <p14:creationId xmlns:p14="http://schemas.microsoft.com/office/powerpoint/2010/main" val="61181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C9B8BF-D539-1412-71A7-968CBACABA03}"/>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37F131A3-D2B5-C565-03D0-B59457C4A1D6}"/>
              </a:ext>
            </a:extLst>
          </p:cNvPr>
          <p:cNvSpPr>
            <a:spLocks noGrp="1"/>
          </p:cNvSpPr>
          <p:nvPr>
            <p:ph idx="1"/>
          </p:nvPr>
        </p:nvSpPr>
        <p:spPr>
          <a:xfrm>
            <a:off x="1390650" y="1429932"/>
            <a:ext cx="10004323" cy="4420262"/>
          </a:xfrm>
        </p:spPr>
        <p:txBody>
          <a:bodyPr>
            <a:normAutofit/>
          </a:bodyPr>
          <a:lstStyle/>
          <a:p>
            <a:pPr algn="just" eaLnBrk="1" hangingPunct="1">
              <a:lnSpc>
                <a:spcPct val="90000"/>
              </a:lnSpc>
              <a:defRPr/>
            </a:pPr>
            <a:r>
              <a:rPr lang="en-US" sz="2300" dirty="0"/>
              <a:t>Models have:</a:t>
            </a:r>
          </a:p>
          <a:p>
            <a:pPr lvl="1" algn="just">
              <a:lnSpc>
                <a:spcPct val="90000"/>
              </a:lnSpc>
              <a:defRPr/>
            </a:pPr>
            <a:r>
              <a:rPr lang="en-US" sz="2300" b="1" i="0" dirty="0"/>
              <a:t>decision variables </a:t>
            </a:r>
            <a:r>
              <a:rPr lang="en-US" sz="2300" i="0" dirty="0"/>
              <a:t>that describe the </a:t>
            </a:r>
            <a:r>
              <a:rPr lang="en-US" sz="2300" i="0" dirty="0">
                <a:solidFill>
                  <a:srgbClr val="FF0000"/>
                </a:solidFill>
              </a:rPr>
              <a:t>alternatives</a:t>
            </a:r>
            <a:r>
              <a:rPr lang="en-US" sz="2300" i="0" dirty="0"/>
              <a:t> from among which a manager must choose (e.g., how many cars to deliver to a specific rental agency, how to advertise at specific times, which Web server to buy or lease), </a:t>
            </a:r>
          </a:p>
          <a:p>
            <a:pPr lvl="1" algn="just">
              <a:lnSpc>
                <a:spcPct val="90000"/>
              </a:lnSpc>
              <a:defRPr/>
            </a:pPr>
            <a:r>
              <a:rPr lang="en-US" sz="2300" i="0" dirty="0"/>
              <a:t>a </a:t>
            </a:r>
            <a:r>
              <a:rPr lang="en-US" sz="2300" b="1" i="0" dirty="0"/>
              <a:t>result variable </a:t>
            </a:r>
            <a:r>
              <a:rPr lang="en-US" sz="2300" i="0" dirty="0"/>
              <a:t>or a set of result variables (e.g., profit, revenue, sales) that </a:t>
            </a:r>
            <a:r>
              <a:rPr lang="en-US" sz="2300" i="0" dirty="0">
                <a:solidFill>
                  <a:srgbClr val="FF0000"/>
                </a:solidFill>
              </a:rPr>
              <a:t>describes the objective </a:t>
            </a:r>
            <a:r>
              <a:rPr lang="en-US" sz="2300" i="0" dirty="0"/>
              <a:t>or goal of the decision-making problem, and</a:t>
            </a:r>
          </a:p>
          <a:p>
            <a:pPr lvl="1" algn="just">
              <a:lnSpc>
                <a:spcPct val="90000"/>
              </a:lnSpc>
              <a:defRPr/>
            </a:pPr>
            <a:r>
              <a:rPr lang="en-US" sz="2300" b="1" i="0" dirty="0"/>
              <a:t>uncontrollable variables </a:t>
            </a:r>
            <a:r>
              <a:rPr lang="en-US" sz="2300" i="0" dirty="0"/>
              <a:t>or parameters (e.g., economic conditions) that </a:t>
            </a:r>
            <a:r>
              <a:rPr lang="en-US" sz="2300" i="0" dirty="0">
                <a:solidFill>
                  <a:srgbClr val="FF0000"/>
                </a:solidFill>
              </a:rPr>
              <a:t>describe the environment</a:t>
            </a:r>
            <a:r>
              <a:rPr lang="en-US" sz="2300" i="0" dirty="0"/>
              <a:t>.</a:t>
            </a:r>
          </a:p>
          <a:p>
            <a:pPr algn="just" eaLnBrk="1" hangingPunct="1">
              <a:lnSpc>
                <a:spcPct val="90000"/>
              </a:lnSpc>
              <a:defRPr/>
            </a:pPr>
            <a:r>
              <a:rPr lang="en-US" sz="2300" dirty="0"/>
              <a:t>The process of modeling involves determining the (usually mathematical, sometimes symbolic) relationships among the variables.</a:t>
            </a:r>
          </a:p>
          <a:p>
            <a:endParaRPr lang="en-US" dirty="0"/>
          </a:p>
        </p:txBody>
      </p:sp>
    </p:spTree>
    <p:extLst>
      <p:ext uri="{BB962C8B-B14F-4D97-AF65-F5344CB8AC3E}">
        <p14:creationId xmlns:p14="http://schemas.microsoft.com/office/powerpoint/2010/main" val="377814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a:xfrm>
            <a:off x="1381123" y="1415845"/>
            <a:ext cx="9719495" cy="5063613"/>
          </a:xfrm>
        </p:spPr>
        <p:txBody>
          <a:bodyPr>
            <a:normAutofit/>
          </a:bodyPr>
          <a:lstStyle/>
          <a:p>
            <a:pPr algn="just" eaLnBrk="1" hangingPunct="1">
              <a:defRPr/>
            </a:pPr>
            <a:r>
              <a:rPr lang="en-US" sz="2300" b="1" dirty="0"/>
              <a:t>Selection of a Principle of Choice</a:t>
            </a:r>
          </a:p>
          <a:p>
            <a:pPr lvl="1" algn="just" eaLnBrk="1" hangingPunct="1">
              <a:defRPr/>
            </a:pPr>
            <a:r>
              <a:rPr lang="en-US" sz="2300" i="0" dirty="0"/>
              <a:t>It is a </a:t>
            </a:r>
            <a:r>
              <a:rPr lang="en-US" sz="2300" i="0" u="sng" dirty="0"/>
              <a:t>criterion</a:t>
            </a:r>
            <a:r>
              <a:rPr lang="en-US" sz="2300" i="0" dirty="0"/>
              <a:t> that describes the </a:t>
            </a:r>
            <a:r>
              <a:rPr lang="en-US" sz="2300" i="0" dirty="0">
                <a:solidFill>
                  <a:srgbClr val="FF0000"/>
                </a:solidFill>
              </a:rPr>
              <a:t>acceptability</a:t>
            </a:r>
            <a:r>
              <a:rPr lang="en-US" sz="2300" i="0" dirty="0"/>
              <a:t> of a solution approach</a:t>
            </a:r>
          </a:p>
          <a:p>
            <a:pPr lvl="1" algn="just" eaLnBrk="1" hangingPunct="1">
              <a:defRPr/>
            </a:pPr>
            <a:r>
              <a:rPr lang="en-US" sz="2300" i="0" dirty="0"/>
              <a:t>In a model, it is the result variable</a:t>
            </a:r>
          </a:p>
          <a:p>
            <a:pPr lvl="1" algn="just" eaLnBrk="1" hangingPunct="1">
              <a:defRPr/>
            </a:pPr>
            <a:r>
              <a:rPr lang="en-US" sz="2300" i="0" dirty="0"/>
              <a:t>Selecting a principle of choice is not part of the choice phase but involves how a person establishes decision-making objective(s) and incorporates the objective(s) into the model(s).</a:t>
            </a:r>
            <a:endParaRPr lang="en-US" altLang="en-US" sz="2300" i="0" dirty="0"/>
          </a:p>
          <a:p>
            <a:pPr lvl="1" algn="just" eaLnBrk="1" hangingPunct="1">
              <a:defRPr/>
            </a:pPr>
            <a:r>
              <a:rPr lang="en-US" sz="2300" i="0" dirty="0"/>
              <a:t>Choosing and validating against</a:t>
            </a:r>
          </a:p>
          <a:p>
            <a:pPr lvl="2">
              <a:buFont typeface="Arial" panose="020B0604020202020204" pitchFamily="34" charset="0"/>
              <a:buChar char="•"/>
              <a:defRPr/>
            </a:pPr>
            <a:r>
              <a:rPr lang="en-US" sz="2300" i="1" dirty="0"/>
              <a:t>High-risk versus low-risk</a:t>
            </a:r>
          </a:p>
          <a:p>
            <a:pPr lvl="2">
              <a:buFont typeface="Arial" panose="020B0604020202020204" pitchFamily="34" charset="0"/>
              <a:buChar char="•"/>
              <a:defRPr/>
            </a:pPr>
            <a:r>
              <a:rPr lang="en-US" sz="2300" i="1" dirty="0"/>
              <a:t>Optimize versus satisfice</a:t>
            </a:r>
          </a:p>
          <a:p>
            <a:pPr lvl="1" algn="just" eaLnBrk="1" hangingPunct="1">
              <a:defRPr/>
            </a:pPr>
            <a:r>
              <a:rPr lang="en-US" sz="2300" i="0" dirty="0"/>
              <a:t>Among the many principles of choice, normative and descriptive are of prime importance.</a:t>
            </a:r>
            <a:endParaRPr lang="en-US" altLang="en-US" sz="2300" i="0" dirty="0"/>
          </a:p>
          <a:p>
            <a:endParaRPr lang="en-US" dirty="0"/>
          </a:p>
        </p:txBody>
      </p:sp>
    </p:spTree>
    <p:extLst>
      <p:ext uri="{BB962C8B-B14F-4D97-AF65-F5344CB8AC3E}">
        <p14:creationId xmlns:p14="http://schemas.microsoft.com/office/powerpoint/2010/main" val="159903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p:txBody>
          <a:bodyPr/>
          <a:lstStyle/>
          <a:p>
            <a:pPr algn="just" eaLnBrk="1" hangingPunct="1"/>
            <a:r>
              <a:rPr lang="en-US" altLang="en-US" b="1" dirty="0"/>
              <a:t>Selection of a Principle of Choice</a:t>
            </a:r>
          </a:p>
          <a:p>
            <a:pPr marL="987552" lvl="1" indent="-457200" eaLnBrk="1" hangingPunct="1">
              <a:buFont typeface="+mj-lt"/>
              <a:buAutoNum type="arabicPeriod"/>
            </a:pPr>
            <a:r>
              <a:rPr lang="en-US" altLang="en-US" sz="2300" i="0" dirty="0"/>
              <a:t>Normative models (= optimization)</a:t>
            </a:r>
          </a:p>
          <a:p>
            <a:pPr marL="987552" lvl="1" indent="-457200" eaLnBrk="1" hangingPunct="1">
              <a:buFont typeface="+mj-lt"/>
              <a:buAutoNum type="arabicPeriod"/>
            </a:pPr>
            <a:r>
              <a:rPr lang="en-US" altLang="en-US" sz="2300" i="0" dirty="0"/>
              <a:t>Heuristic models (= suboptimization)</a:t>
            </a:r>
          </a:p>
          <a:p>
            <a:pPr marL="987552" lvl="1" indent="-457200" eaLnBrk="1" hangingPunct="1">
              <a:buFont typeface="+mj-lt"/>
              <a:buAutoNum type="arabicPeriod"/>
            </a:pPr>
            <a:r>
              <a:rPr lang="en-US" altLang="en-US" sz="2300" i="0" dirty="0"/>
              <a:t>Descriptive models</a:t>
            </a:r>
          </a:p>
          <a:p>
            <a:pPr marL="987552" lvl="1" indent="-457200" eaLnBrk="1" hangingPunct="1">
              <a:buFont typeface="+mj-lt"/>
              <a:buAutoNum type="arabicPeriod"/>
            </a:pPr>
            <a:r>
              <a:rPr lang="en-US" altLang="en-US" sz="2300" i="0" dirty="0"/>
              <a:t>Good Enough, or Satisficing</a:t>
            </a:r>
          </a:p>
          <a:p>
            <a:endParaRPr lang="en-US" dirty="0"/>
          </a:p>
        </p:txBody>
      </p:sp>
    </p:spTree>
    <p:extLst>
      <p:ext uri="{BB962C8B-B14F-4D97-AF65-F5344CB8AC3E}">
        <p14:creationId xmlns:p14="http://schemas.microsoft.com/office/powerpoint/2010/main" val="139171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a:xfrm>
            <a:off x="1130711" y="1310054"/>
            <a:ext cx="10171471" cy="5251560"/>
          </a:xfrm>
        </p:spPr>
        <p:txBody>
          <a:bodyPr>
            <a:normAutofit fontScale="70000" lnSpcReduction="20000"/>
          </a:bodyPr>
          <a:lstStyle/>
          <a:p>
            <a:pPr eaLnBrk="1" hangingPunct="1">
              <a:buFont typeface="Wingdings" panose="05000000000000000000" pitchFamily="2" charset="2"/>
              <a:buChar char="Ø"/>
            </a:pPr>
            <a:r>
              <a:rPr lang="en-US" altLang="en-US" sz="3100" b="1" dirty="0">
                <a:solidFill>
                  <a:schemeClr val="accent3">
                    <a:lumMod val="75000"/>
                  </a:schemeClr>
                </a:solidFill>
              </a:rPr>
              <a:t>Normative models (= optimization)</a:t>
            </a:r>
          </a:p>
          <a:p>
            <a:pPr lvl="1" eaLnBrk="1" hangingPunct="1">
              <a:lnSpc>
                <a:spcPct val="120000"/>
              </a:lnSpc>
            </a:pPr>
            <a:r>
              <a:rPr lang="en-US" altLang="en-US" sz="3100" i="0" dirty="0"/>
              <a:t>the chosen alternative is demonstrably the </a:t>
            </a:r>
            <a:r>
              <a:rPr lang="en-US" altLang="en-US" sz="3100" i="0" dirty="0">
                <a:solidFill>
                  <a:srgbClr val="FF0000"/>
                </a:solidFill>
              </a:rPr>
              <a:t>best</a:t>
            </a:r>
            <a:r>
              <a:rPr lang="en-US" altLang="en-US" sz="3100" i="0" dirty="0"/>
              <a:t> of all possible alternatives</a:t>
            </a:r>
          </a:p>
          <a:p>
            <a:pPr lvl="1" eaLnBrk="1" hangingPunct="1">
              <a:lnSpc>
                <a:spcPct val="120000"/>
              </a:lnSpc>
            </a:pPr>
            <a:r>
              <a:rPr lang="en-US" altLang="en-US" sz="3100" i="0" dirty="0"/>
              <a:t>To find it, the decision maker should examine </a:t>
            </a:r>
            <a:r>
              <a:rPr lang="en-US" altLang="en-US" sz="3100" i="0" u="sng" dirty="0"/>
              <a:t>all</a:t>
            </a:r>
            <a:r>
              <a:rPr lang="en-US" altLang="en-US" sz="3100" i="0" dirty="0"/>
              <a:t> the alternatives and prove that the </a:t>
            </a:r>
            <a:r>
              <a:rPr lang="en-US" altLang="en-US" sz="3100" i="0" u="sng" dirty="0"/>
              <a:t>one</a:t>
            </a:r>
            <a:r>
              <a:rPr lang="en-US" altLang="en-US" sz="3100" i="0" dirty="0"/>
              <a:t> selected is indeed the </a:t>
            </a:r>
            <a:r>
              <a:rPr lang="en-US" altLang="en-US" sz="3100" i="0" u="sng" dirty="0"/>
              <a:t>best</a:t>
            </a:r>
            <a:r>
              <a:rPr lang="en-US" altLang="en-US" sz="3100" i="0" dirty="0"/>
              <a:t>, which is what the person would normally want.</a:t>
            </a:r>
          </a:p>
          <a:p>
            <a:pPr lvl="1" eaLnBrk="1" hangingPunct="1">
              <a:lnSpc>
                <a:spcPct val="120000"/>
              </a:lnSpc>
            </a:pPr>
            <a:r>
              <a:rPr lang="en-US" altLang="en-US" sz="3100" i="0" dirty="0"/>
              <a:t>This process is basically optimization. This is typically the goal of what we call prescriptive analytics.</a:t>
            </a:r>
          </a:p>
          <a:p>
            <a:pPr lvl="1" eaLnBrk="1" hangingPunct="1">
              <a:lnSpc>
                <a:spcPct val="120000"/>
              </a:lnSpc>
            </a:pPr>
            <a:r>
              <a:rPr lang="en-US" altLang="en-US" sz="3100" dirty="0">
                <a:solidFill>
                  <a:srgbClr val="FF0000"/>
                </a:solidFill>
              </a:rPr>
              <a:t>Three</a:t>
            </a:r>
            <a:r>
              <a:rPr lang="en-US" altLang="en-US" sz="3100" dirty="0"/>
              <a:t> ways to achieve optimization:</a:t>
            </a:r>
          </a:p>
          <a:p>
            <a:pPr lvl="2">
              <a:lnSpc>
                <a:spcPct val="120000"/>
              </a:lnSpc>
              <a:buFont typeface="Arial" panose="020B0604020202020204" pitchFamily="34" charset="0"/>
              <a:buChar char="•"/>
            </a:pPr>
            <a:r>
              <a:rPr lang="en-US" altLang="en-US" sz="3100" dirty="0"/>
              <a:t>Get the </a:t>
            </a:r>
            <a:r>
              <a:rPr lang="en-US" altLang="en-US" sz="3100" u="sng" dirty="0"/>
              <a:t>highest</a:t>
            </a:r>
            <a:r>
              <a:rPr lang="en-US" altLang="en-US" sz="3100" dirty="0"/>
              <a:t> level of goal </a:t>
            </a:r>
            <a:r>
              <a:rPr lang="en-US" altLang="en-US" sz="3100" u="sng" dirty="0"/>
              <a:t>attainment</a:t>
            </a:r>
            <a:r>
              <a:rPr lang="en-US" altLang="en-US" sz="3100" dirty="0"/>
              <a:t> from a given set of resources</a:t>
            </a:r>
          </a:p>
          <a:p>
            <a:pPr lvl="2">
              <a:lnSpc>
                <a:spcPct val="120000"/>
              </a:lnSpc>
              <a:buFont typeface="Arial" panose="020B0604020202020204" pitchFamily="34" charset="0"/>
              <a:buChar char="•"/>
            </a:pPr>
            <a:r>
              <a:rPr lang="en-US" altLang="en-US" sz="3100" dirty="0"/>
              <a:t>Find the alternatives with the </a:t>
            </a:r>
            <a:r>
              <a:rPr lang="en-US" altLang="en-US" sz="3100" u="sng" dirty="0"/>
              <a:t>highest</a:t>
            </a:r>
            <a:r>
              <a:rPr lang="en-US" altLang="en-US" sz="3100" dirty="0"/>
              <a:t> ratio of goal attainment to cost</a:t>
            </a:r>
          </a:p>
          <a:p>
            <a:pPr lvl="2">
              <a:lnSpc>
                <a:spcPct val="120000"/>
              </a:lnSpc>
              <a:buFont typeface="Arial" panose="020B0604020202020204" pitchFamily="34" charset="0"/>
              <a:buChar char="•"/>
            </a:pPr>
            <a:r>
              <a:rPr lang="en-US" altLang="en-US" sz="3100" dirty="0"/>
              <a:t>Find the alternative with the </a:t>
            </a:r>
            <a:r>
              <a:rPr lang="en-US" altLang="en-US" sz="3100" u="sng" dirty="0"/>
              <a:t>lowest cost </a:t>
            </a:r>
            <a:r>
              <a:rPr lang="en-US" altLang="en-US" sz="3100" dirty="0"/>
              <a:t>(or smallest amount of other resources) that will meet an acceptable level of goals.</a:t>
            </a:r>
          </a:p>
          <a:p>
            <a:endParaRPr lang="en-US" dirty="0"/>
          </a:p>
        </p:txBody>
      </p:sp>
    </p:spTree>
    <p:extLst>
      <p:ext uri="{BB962C8B-B14F-4D97-AF65-F5344CB8AC3E}">
        <p14:creationId xmlns:p14="http://schemas.microsoft.com/office/powerpoint/2010/main" val="1995651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a:xfrm>
            <a:off x="1371600" y="1626577"/>
            <a:ext cx="9601200" cy="4479255"/>
          </a:xfrm>
        </p:spPr>
        <p:txBody>
          <a:bodyPr/>
          <a:lstStyle/>
          <a:p>
            <a:pPr algn="just" eaLnBrk="1" hangingPunct="1">
              <a:buFont typeface="Wingdings" panose="05000000000000000000" pitchFamily="2" charset="2"/>
              <a:buChar char="Ø"/>
              <a:defRPr/>
            </a:pPr>
            <a:r>
              <a:rPr lang="en-US" altLang="en-US" b="1" dirty="0">
                <a:solidFill>
                  <a:schemeClr val="accent3">
                    <a:lumMod val="75000"/>
                  </a:schemeClr>
                </a:solidFill>
              </a:rPr>
              <a:t>Heuristic models (= suboptimization)</a:t>
            </a:r>
          </a:p>
          <a:p>
            <a:pPr lvl="1" algn="just" eaLnBrk="1" hangingPunct="1">
              <a:defRPr/>
            </a:pPr>
            <a:r>
              <a:rPr lang="en-US" altLang="en-US" i="0" dirty="0"/>
              <a:t>the chosen alternative is the </a:t>
            </a:r>
            <a:r>
              <a:rPr lang="en-US" altLang="en-US" i="0" dirty="0">
                <a:solidFill>
                  <a:srgbClr val="FF0000"/>
                </a:solidFill>
              </a:rPr>
              <a:t>best of only a subset </a:t>
            </a:r>
            <a:r>
              <a:rPr lang="en-US" altLang="en-US" i="0" dirty="0"/>
              <a:t>of possible alternatives</a:t>
            </a:r>
          </a:p>
          <a:p>
            <a:pPr lvl="1" algn="just" eaLnBrk="1" hangingPunct="1">
              <a:defRPr/>
            </a:pPr>
            <a:r>
              <a:rPr lang="en-GB" altLang="en-US" i="0" dirty="0">
                <a:solidFill>
                  <a:srgbClr val="FF0000"/>
                </a:solidFill>
              </a:rPr>
              <a:t>One part </a:t>
            </a:r>
            <a:r>
              <a:rPr lang="en-GB" altLang="en-US" i="0" dirty="0"/>
              <a:t>of organization rather than whole.</a:t>
            </a:r>
            <a:endParaRPr lang="en-US" altLang="en-US" i="0" dirty="0"/>
          </a:p>
          <a:p>
            <a:pPr lvl="1">
              <a:defRPr/>
            </a:pPr>
            <a:r>
              <a:rPr lang="en-US" altLang="en-US" i="0" dirty="0"/>
              <a:t>Often, it is not feasible to optimize realistic (size/complexity) problems</a:t>
            </a:r>
          </a:p>
          <a:p>
            <a:pPr lvl="1">
              <a:defRPr/>
            </a:pPr>
            <a:r>
              <a:rPr lang="en-US" altLang="en-US" i="0" dirty="0"/>
              <a:t>Suboptimization may also help relax unrealistic assumptions in models</a:t>
            </a:r>
            <a:endParaRPr lang="en-GB" altLang="en-US" i="0" dirty="0"/>
          </a:p>
          <a:p>
            <a:pPr lvl="1">
              <a:defRPr/>
            </a:pPr>
            <a:r>
              <a:rPr lang="en-GB" altLang="en-US" i="0" dirty="0"/>
              <a:t>Apply when simplifying assumptions are used in modelling a problem</a:t>
            </a:r>
            <a:endParaRPr lang="en-US" altLang="en-US" i="0" dirty="0"/>
          </a:p>
          <a:p>
            <a:pPr lvl="1" algn="just" eaLnBrk="1" hangingPunct="1">
              <a:defRPr/>
            </a:pPr>
            <a:r>
              <a:rPr lang="en-US" altLang="en-US" i="0" dirty="0"/>
              <a:t>Help reach a good enough solution faster</a:t>
            </a:r>
          </a:p>
          <a:p>
            <a:endParaRPr lang="en-US" dirty="0"/>
          </a:p>
        </p:txBody>
      </p:sp>
    </p:spTree>
    <p:extLst>
      <p:ext uri="{BB962C8B-B14F-4D97-AF65-F5344CB8AC3E}">
        <p14:creationId xmlns:p14="http://schemas.microsoft.com/office/powerpoint/2010/main" val="2314003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a:xfrm>
            <a:off x="1101213" y="1488926"/>
            <a:ext cx="10314039" cy="5108520"/>
          </a:xfrm>
        </p:spPr>
        <p:txBody>
          <a:bodyPr>
            <a:normAutofit lnSpcReduction="10000"/>
          </a:bodyPr>
          <a:lstStyle/>
          <a:p>
            <a:pPr eaLnBrk="1" hangingPunct="1">
              <a:buFont typeface="Wingdings" panose="05000000000000000000" pitchFamily="2" charset="2"/>
              <a:buChar char="Ø"/>
              <a:defRPr/>
            </a:pPr>
            <a:r>
              <a:rPr lang="en-US" b="1" dirty="0">
                <a:solidFill>
                  <a:schemeClr val="accent3">
                    <a:lumMod val="75000"/>
                  </a:schemeClr>
                </a:solidFill>
              </a:rPr>
              <a:t>Descriptive models</a:t>
            </a:r>
          </a:p>
          <a:p>
            <a:pPr lvl="1" algn="just" eaLnBrk="1" hangingPunct="1">
              <a:lnSpc>
                <a:spcPct val="110000"/>
              </a:lnSpc>
              <a:defRPr/>
            </a:pPr>
            <a:r>
              <a:rPr lang="en-US" sz="2400" i="0" dirty="0">
                <a:solidFill>
                  <a:srgbClr val="FF0000"/>
                </a:solidFill>
              </a:rPr>
              <a:t>Describe</a:t>
            </a:r>
            <a:r>
              <a:rPr lang="en-US" sz="2400" i="0" dirty="0"/>
              <a:t> things as they are or as they are </a:t>
            </a:r>
            <a:r>
              <a:rPr lang="en-US" sz="2400" i="0" dirty="0">
                <a:solidFill>
                  <a:srgbClr val="FF0000"/>
                </a:solidFill>
              </a:rPr>
              <a:t>believed</a:t>
            </a:r>
            <a:r>
              <a:rPr lang="en-US" sz="2400" i="0" dirty="0"/>
              <a:t> to be (mathematically based)</a:t>
            </a:r>
          </a:p>
          <a:p>
            <a:pPr lvl="1" algn="just" eaLnBrk="1" hangingPunct="1">
              <a:lnSpc>
                <a:spcPct val="110000"/>
              </a:lnSpc>
              <a:defRPr/>
            </a:pPr>
            <a:r>
              <a:rPr lang="en-GB" sz="2400" i="0" dirty="0"/>
              <a:t>Check the performance of the system for a given set of alternative</a:t>
            </a:r>
          </a:p>
          <a:p>
            <a:pPr lvl="1" algn="just" eaLnBrk="1" hangingPunct="1">
              <a:lnSpc>
                <a:spcPct val="110000"/>
              </a:lnSpc>
              <a:defRPr/>
            </a:pPr>
            <a:r>
              <a:rPr lang="en-US" sz="2400" i="0" dirty="0"/>
              <a:t>Examples of descriptive models-</a:t>
            </a:r>
          </a:p>
          <a:p>
            <a:pPr lvl="2" algn="just">
              <a:lnSpc>
                <a:spcPct val="110000"/>
              </a:lnSpc>
              <a:buFont typeface="Wingdings" panose="05000000000000000000" pitchFamily="2" charset="2"/>
              <a:buChar char="v"/>
              <a:defRPr/>
            </a:pPr>
            <a:r>
              <a:rPr lang="en-US" sz="2200" b="1" i="0" u="sng" dirty="0"/>
              <a:t>Simulation-</a:t>
            </a:r>
            <a:r>
              <a:rPr lang="en-US" sz="2200" b="1" i="0" dirty="0"/>
              <a:t> </a:t>
            </a:r>
          </a:p>
          <a:p>
            <a:pPr lvl="3" algn="just">
              <a:lnSpc>
                <a:spcPct val="110000"/>
              </a:lnSpc>
              <a:buFont typeface="Arial" panose="020B0604020202020204" pitchFamily="34" charset="0"/>
              <a:buChar char="•"/>
              <a:defRPr/>
            </a:pPr>
            <a:r>
              <a:rPr lang="en-US" sz="2100" i="0" dirty="0"/>
              <a:t>M</a:t>
            </a:r>
            <a:r>
              <a:rPr lang="en-US" sz="2100" i="0" dirty="0" smtClean="0"/>
              <a:t>ost </a:t>
            </a:r>
            <a:r>
              <a:rPr lang="en-US" sz="2100" i="0" dirty="0"/>
              <a:t>common descriptive modeling method (</a:t>
            </a:r>
            <a:r>
              <a:rPr lang="en-US" sz="2100" i="0" dirty="0">
                <a:solidFill>
                  <a:srgbClr val="FF0000"/>
                </a:solidFill>
              </a:rPr>
              <a:t>imitation</a:t>
            </a:r>
            <a:r>
              <a:rPr lang="en-US" sz="2100" i="0" dirty="0"/>
              <a:t> of reality or mathematical depiction of systems in a computer environment)</a:t>
            </a:r>
          </a:p>
          <a:p>
            <a:pPr lvl="3" algn="just">
              <a:lnSpc>
                <a:spcPct val="110000"/>
              </a:lnSpc>
              <a:buFont typeface="Arial" panose="020B0604020202020204" pitchFamily="34" charset="0"/>
              <a:buChar char="•"/>
              <a:defRPr/>
            </a:pPr>
            <a:r>
              <a:rPr lang="en-US" sz="2100" i="0" dirty="0"/>
              <a:t>Allows experimentation with the descriptive model of a system</a:t>
            </a:r>
          </a:p>
          <a:p>
            <a:pPr lvl="2" algn="just">
              <a:lnSpc>
                <a:spcPct val="110000"/>
              </a:lnSpc>
              <a:buFont typeface="Wingdings" panose="05000000000000000000" pitchFamily="2" charset="2"/>
              <a:buChar char="v"/>
              <a:defRPr/>
            </a:pPr>
            <a:r>
              <a:rPr lang="en-US" sz="2200" b="1" i="0" u="sng" dirty="0"/>
              <a:t>Nonmathematical descriptive models</a:t>
            </a:r>
            <a:endParaRPr lang="en-GB" sz="2200" b="1" i="0" u="sng" dirty="0"/>
          </a:p>
          <a:p>
            <a:pPr lvl="3" algn="just">
              <a:lnSpc>
                <a:spcPct val="110000"/>
              </a:lnSpc>
              <a:buFont typeface="Arial" panose="020B0604020202020204" pitchFamily="34" charset="0"/>
              <a:buChar char="•"/>
              <a:defRPr/>
            </a:pPr>
            <a:r>
              <a:rPr lang="en-GB" sz="2100" i="0" dirty="0"/>
              <a:t>Cognitive map ( Software: Decision Explorer)</a:t>
            </a:r>
            <a:endParaRPr lang="en-US" sz="2100" i="0" dirty="0"/>
          </a:p>
          <a:p>
            <a:pPr lvl="3" algn="just">
              <a:lnSpc>
                <a:spcPct val="110000"/>
              </a:lnSpc>
              <a:buFont typeface="Arial" panose="020B0604020202020204" pitchFamily="34" charset="0"/>
              <a:buChar char="•"/>
              <a:defRPr/>
            </a:pPr>
            <a:r>
              <a:rPr lang="en-US" sz="2100" i="0" dirty="0"/>
              <a:t>Narrative</a:t>
            </a:r>
          </a:p>
          <a:p>
            <a:endParaRPr lang="en-US" dirty="0"/>
          </a:p>
        </p:txBody>
      </p:sp>
    </p:spTree>
    <p:extLst>
      <p:ext uri="{BB962C8B-B14F-4D97-AF65-F5344CB8AC3E}">
        <p14:creationId xmlns:p14="http://schemas.microsoft.com/office/powerpoint/2010/main" val="3167919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4A28DC-C24B-4953-2F42-14D8D1870DCA}"/>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6225165B-87D8-F0CD-1B5A-4DF7C47EC797}"/>
              </a:ext>
            </a:extLst>
          </p:cNvPr>
          <p:cNvSpPr>
            <a:spLocks noGrp="1"/>
          </p:cNvSpPr>
          <p:nvPr>
            <p:ph idx="1"/>
          </p:nvPr>
        </p:nvSpPr>
        <p:spPr>
          <a:xfrm>
            <a:off x="1390650" y="1310054"/>
            <a:ext cx="10014155" cy="5100578"/>
          </a:xfrm>
        </p:spPr>
        <p:txBody>
          <a:bodyPr>
            <a:normAutofit lnSpcReduction="10000"/>
          </a:bodyPr>
          <a:lstStyle/>
          <a:p>
            <a:pPr algn="just" eaLnBrk="1" hangingPunct="1">
              <a:buFont typeface="Wingdings" panose="05000000000000000000" pitchFamily="2" charset="2"/>
              <a:buChar char="Ø"/>
              <a:defRPr/>
            </a:pPr>
            <a:r>
              <a:rPr lang="en-US" altLang="en-US" b="1" dirty="0">
                <a:solidFill>
                  <a:schemeClr val="accent3">
                    <a:lumMod val="75000"/>
                  </a:schemeClr>
                </a:solidFill>
              </a:rPr>
              <a:t>Good Enough, or Satisficing</a:t>
            </a:r>
          </a:p>
          <a:p>
            <a:pPr lvl="1" algn="just" eaLnBrk="1" hangingPunct="1">
              <a:defRPr/>
            </a:pPr>
            <a:r>
              <a:rPr lang="en-US" altLang="en-US" sz="2400" i="0" dirty="0"/>
              <a:t>“Something less than the best”</a:t>
            </a:r>
          </a:p>
          <a:p>
            <a:pPr lvl="1" algn="just">
              <a:defRPr/>
            </a:pPr>
            <a:r>
              <a:rPr lang="en-US" altLang="en-US" sz="2400" b="1" i="0" dirty="0"/>
              <a:t>Satisficing</a:t>
            </a:r>
            <a:r>
              <a:rPr lang="en-US" altLang="en-US" sz="2400" i="0" dirty="0"/>
              <a:t>- A process by which one seeks a solution or goal or desired level of performance that will </a:t>
            </a:r>
            <a:r>
              <a:rPr lang="en-US" altLang="en-US" sz="2400" i="0" dirty="0">
                <a:solidFill>
                  <a:srgbClr val="FF0000"/>
                </a:solidFill>
              </a:rPr>
              <a:t>satisfy a set of constraints</a:t>
            </a:r>
            <a:r>
              <a:rPr lang="en-US" altLang="en-US" sz="2400" i="0" dirty="0"/>
              <a:t>. </a:t>
            </a:r>
          </a:p>
          <a:p>
            <a:pPr lvl="1" algn="just" eaLnBrk="1" hangingPunct="1">
              <a:defRPr/>
            </a:pPr>
            <a:r>
              <a:rPr lang="en-US" altLang="en-US" sz="2400" i="0" dirty="0"/>
              <a:t>A form of suboptimization.</a:t>
            </a:r>
          </a:p>
          <a:p>
            <a:pPr lvl="1" algn="just" eaLnBrk="1" hangingPunct="1">
              <a:defRPr/>
            </a:pPr>
            <a:r>
              <a:rPr lang="en-US" sz="2400" i="0" dirty="0"/>
              <a:t>There may be a best solution, an optimum, but it would be difficult, if not impossible, to attain it.</a:t>
            </a:r>
            <a:endParaRPr lang="en-US" altLang="en-US" sz="2400" i="0" dirty="0"/>
          </a:p>
          <a:p>
            <a:pPr lvl="1" algn="just" eaLnBrk="1" hangingPunct="1">
              <a:defRPr/>
            </a:pPr>
            <a:r>
              <a:rPr lang="en-GB" altLang="en-US" sz="2400" i="0" u="sng" dirty="0"/>
              <a:t>Reasons: </a:t>
            </a:r>
            <a:r>
              <a:rPr lang="en-GB" altLang="en-US" sz="2400" i="0" dirty="0"/>
              <a:t>time pressure, ability to achieve optimization, marginal benefit vs marginal cost.</a:t>
            </a:r>
          </a:p>
          <a:p>
            <a:pPr lvl="1" algn="just" eaLnBrk="1" hangingPunct="1">
              <a:defRPr/>
            </a:pPr>
            <a:r>
              <a:rPr lang="en-US" altLang="en-US" sz="2400" i="0" u="sng" dirty="0"/>
              <a:t>Benefit: </a:t>
            </a:r>
            <a:r>
              <a:rPr lang="en-US" altLang="en-US" sz="2400" i="0" dirty="0"/>
              <a:t>time saving</a:t>
            </a:r>
            <a:endParaRPr lang="en-GB" altLang="en-US" sz="2400" i="0" dirty="0"/>
          </a:p>
          <a:p>
            <a:pPr lvl="1" algn="just" eaLnBrk="1" hangingPunct="1">
              <a:defRPr/>
            </a:pPr>
            <a:r>
              <a:rPr lang="en-US" altLang="en-US" sz="2400" i="0" dirty="0"/>
              <a:t>Simon’s idea of bounded rationality- </a:t>
            </a:r>
            <a:r>
              <a:rPr lang="en-US" sz="2400" i="0" dirty="0"/>
              <a:t>Rationality is bounded not only by limitations on human processing capacities, but also by individual differences, such as age, education, knowledge, and attitudes.</a:t>
            </a:r>
            <a:endParaRPr lang="en-US" altLang="en-US" sz="2400" i="0" dirty="0"/>
          </a:p>
          <a:p>
            <a:endParaRPr lang="en-US" dirty="0"/>
          </a:p>
        </p:txBody>
      </p:sp>
    </p:spTree>
    <p:extLst>
      <p:ext uri="{BB962C8B-B14F-4D97-AF65-F5344CB8AC3E}">
        <p14:creationId xmlns:p14="http://schemas.microsoft.com/office/powerpoint/2010/main" val="358071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36F0F1-431B-E97E-8045-4407CE7D6825}"/>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2B52670F-FD60-CB4D-3CF0-83E25BC3558F}"/>
              </a:ext>
            </a:extLst>
          </p:cNvPr>
          <p:cNvSpPr>
            <a:spLocks noGrp="1"/>
          </p:cNvSpPr>
          <p:nvPr>
            <p:ph idx="1"/>
          </p:nvPr>
        </p:nvSpPr>
        <p:spPr/>
        <p:txBody>
          <a:bodyPr/>
          <a:lstStyle/>
          <a:p>
            <a:pPr algn="just" eaLnBrk="1" hangingPunct="1">
              <a:defRPr/>
            </a:pPr>
            <a:r>
              <a:rPr lang="en-US" b="1" dirty="0"/>
              <a:t>Developing (Generating) Alternatives</a:t>
            </a:r>
          </a:p>
          <a:p>
            <a:pPr lvl="1" algn="just" eaLnBrk="1" hangingPunct="1">
              <a:defRPr/>
            </a:pPr>
            <a:r>
              <a:rPr lang="en-US" i="0" dirty="0"/>
              <a:t>In optimization models (such as linear programming), the alternatives may be generated automatically .</a:t>
            </a:r>
          </a:p>
          <a:p>
            <a:pPr lvl="1" algn="just" eaLnBrk="1" hangingPunct="1">
              <a:defRPr/>
            </a:pPr>
            <a:r>
              <a:rPr lang="en-US" i="0" dirty="0"/>
              <a:t>In most MSS situations, however, it is necessary to generate alternatives manually</a:t>
            </a:r>
          </a:p>
          <a:p>
            <a:pPr lvl="1" algn="just" eaLnBrk="1" hangingPunct="1">
              <a:defRPr/>
            </a:pPr>
            <a:r>
              <a:rPr lang="en-US" i="0" dirty="0"/>
              <a:t>Use of GSS helps generate alternatives</a:t>
            </a:r>
          </a:p>
          <a:p>
            <a:pPr lvl="1" algn="just" eaLnBrk="1" hangingPunct="1">
              <a:defRPr/>
            </a:pPr>
            <a:r>
              <a:rPr lang="en-US" i="0" dirty="0"/>
              <a:t>The </a:t>
            </a:r>
            <a:r>
              <a:rPr lang="en-US" i="0" u="sng" dirty="0"/>
              <a:t>search</a:t>
            </a:r>
            <a:r>
              <a:rPr lang="en-US" i="0" dirty="0"/>
              <a:t> for alternatives usually occurs after the </a:t>
            </a:r>
            <a:r>
              <a:rPr lang="en-US" i="0" u="sng" dirty="0"/>
              <a:t>criteria</a:t>
            </a:r>
            <a:r>
              <a:rPr lang="en-US" i="0" dirty="0"/>
              <a:t> for </a:t>
            </a:r>
            <a:r>
              <a:rPr lang="en-US" i="0" u="sng" dirty="0"/>
              <a:t>evaluating</a:t>
            </a:r>
            <a:r>
              <a:rPr lang="en-US" i="0" dirty="0"/>
              <a:t> the alternatives are determined</a:t>
            </a:r>
          </a:p>
          <a:p>
            <a:pPr lvl="1" algn="just" eaLnBrk="1" hangingPunct="1">
              <a:defRPr/>
            </a:pPr>
            <a:r>
              <a:rPr lang="en-US" i="0" dirty="0"/>
              <a:t>Outcome of proposed alternative must be established </a:t>
            </a:r>
          </a:p>
          <a:p>
            <a:endParaRPr lang="en-US" dirty="0"/>
          </a:p>
        </p:txBody>
      </p:sp>
    </p:spTree>
    <p:extLst>
      <p:ext uri="{BB962C8B-B14F-4D97-AF65-F5344CB8AC3E}">
        <p14:creationId xmlns:p14="http://schemas.microsoft.com/office/powerpoint/2010/main" val="360818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26FD48-01A4-88DE-8D42-F4C4179C505A}"/>
              </a:ext>
            </a:extLst>
          </p:cNvPr>
          <p:cNvSpPr>
            <a:spLocks noGrp="1"/>
          </p:cNvSpPr>
          <p:nvPr>
            <p:ph type="title"/>
          </p:nvPr>
        </p:nvSpPr>
        <p:spPr>
          <a:xfrm>
            <a:off x="1446245" y="536331"/>
            <a:ext cx="9526555" cy="773723"/>
          </a:xfrm>
        </p:spPr>
        <p:txBody>
          <a:bodyPr/>
          <a:lstStyle/>
          <a:p>
            <a:r>
              <a:rPr lang="en-US" dirty="0"/>
              <a:t>Decision Making</a:t>
            </a:r>
          </a:p>
        </p:txBody>
      </p:sp>
      <p:sp>
        <p:nvSpPr>
          <p:cNvPr id="3" name="Content Placeholder 2">
            <a:extLst>
              <a:ext uri="{FF2B5EF4-FFF2-40B4-BE49-F238E27FC236}">
                <a16:creationId xmlns="" xmlns:a16="http://schemas.microsoft.com/office/drawing/2014/main" id="{6097567A-309E-46FC-A3FB-8B77FB120CEA}"/>
              </a:ext>
            </a:extLst>
          </p:cNvPr>
          <p:cNvSpPr>
            <a:spLocks noGrp="1"/>
          </p:cNvSpPr>
          <p:nvPr>
            <p:ph idx="1"/>
          </p:nvPr>
        </p:nvSpPr>
        <p:spPr>
          <a:xfrm>
            <a:off x="1446245" y="1446245"/>
            <a:ext cx="10002416" cy="4875424"/>
          </a:xfrm>
        </p:spPr>
        <p:txBody>
          <a:bodyPr>
            <a:normAutofit/>
          </a:bodyPr>
          <a:lstStyle/>
          <a:p>
            <a:pPr eaLnBrk="1" hangingPunct="1">
              <a:lnSpc>
                <a:spcPct val="150000"/>
              </a:lnSpc>
            </a:pPr>
            <a:r>
              <a:rPr lang="en-US" altLang="en-US" dirty="0"/>
              <a:t>A process of </a:t>
            </a:r>
            <a:r>
              <a:rPr lang="en-US" altLang="en-US" dirty="0">
                <a:solidFill>
                  <a:srgbClr val="FF0000"/>
                </a:solidFill>
              </a:rPr>
              <a:t>choosing among two or more alternative </a:t>
            </a:r>
            <a:r>
              <a:rPr lang="en-US" altLang="en-US" dirty="0"/>
              <a:t>courses of action for the purpose of attaining a goal(s)</a:t>
            </a:r>
          </a:p>
          <a:p>
            <a:pPr eaLnBrk="1" hangingPunct="1">
              <a:lnSpc>
                <a:spcPct val="150000"/>
              </a:lnSpc>
            </a:pPr>
            <a:r>
              <a:rPr lang="en-US" altLang="en-US" b="1" dirty="0">
                <a:solidFill>
                  <a:schemeClr val="accent3">
                    <a:lumMod val="75000"/>
                  </a:schemeClr>
                </a:solidFill>
              </a:rPr>
              <a:t>Problem-solving </a:t>
            </a:r>
          </a:p>
          <a:p>
            <a:pPr lvl="1">
              <a:lnSpc>
                <a:spcPct val="150000"/>
              </a:lnSpc>
            </a:pPr>
            <a:r>
              <a:rPr lang="en-US" sz="2400" i="0" dirty="0"/>
              <a:t>Problem solving is the process of defining a problem, identifying its root cause, prioritizing and selecting potential solutions, and implementing the chosen solution</a:t>
            </a:r>
            <a:endParaRPr lang="en-US" altLang="en-US" sz="2400" i="0" dirty="0"/>
          </a:p>
          <a:p>
            <a:pPr marL="0" indent="0">
              <a:buNone/>
            </a:pPr>
            <a:endParaRPr lang="en-US" dirty="0"/>
          </a:p>
        </p:txBody>
      </p:sp>
    </p:spTree>
    <p:extLst>
      <p:ext uri="{BB962C8B-B14F-4D97-AF65-F5344CB8AC3E}">
        <p14:creationId xmlns:p14="http://schemas.microsoft.com/office/powerpoint/2010/main" val="3853067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27FF34-9FCC-BFA6-F0AF-82C54C3EFE51}"/>
              </a:ext>
            </a:extLst>
          </p:cNvPr>
          <p:cNvSpPr>
            <a:spLocks noGrp="1"/>
          </p:cNvSpPr>
          <p:nvPr>
            <p:ph type="title"/>
          </p:nvPr>
        </p:nvSpPr>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3B1BC521-79F2-F4AA-81C4-944F609B1FFD}"/>
              </a:ext>
            </a:extLst>
          </p:cNvPr>
          <p:cNvSpPr>
            <a:spLocks noGrp="1"/>
          </p:cNvSpPr>
          <p:nvPr>
            <p:ph idx="1"/>
          </p:nvPr>
        </p:nvSpPr>
        <p:spPr/>
        <p:txBody>
          <a:bodyPr/>
          <a:lstStyle/>
          <a:p>
            <a:pPr algn="just" eaLnBrk="1" hangingPunct="1">
              <a:defRPr/>
            </a:pPr>
            <a:r>
              <a:rPr lang="en-US" b="1" dirty="0"/>
              <a:t>Measuring/ranking the outcomes </a:t>
            </a:r>
          </a:p>
          <a:p>
            <a:pPr lvl="1" algn="just" eaLnBrk="1" hangingPunct="1">
              <a:defRPr/>
            </a:pPr>
            <a:r>
              <a:rPr lang="en-US" i="0" dirty="0"/>
              <a:t>The value of an alternative is evaluated in terms of goal </a:t>
            </a:r>
            <a:r>
              <a:rPr lang="en-US" i="0" u="sng" dirty="0"/>
              <a:t>attainment</a:t>
            </a:r>
          </a:p>
          <a:p>
            <a:pPr lvl="1" algn="just" eaLnBrk="1" hangingPunct="1">
              <a:defRPr/>
            </a:pPr>
            <a:r>
              <a:rPr lang="en-US" i="0" dirty="0"/>
              <a:t>Outcome expressed in terms of goal </a:t>
            </a:r>
          </a:p>
          <a:p>
            <a:pPr eaLnBrk="1" hangingPunct="1">
              <a:defRPr/>
            </a:pPr>
            <a:r>
              <a:rPr lang="en-US" b="1" dirty="0"/>
              <a:t>Risk</a:t>
            </a:r>
          </a:p>
          <a:p>
            <a:pPr lvl="1" algn="just" eaLnBrk="1" hangingPunct="1">
              <a:defRPr/>
            </a:pPr>
            <a:r>
              <a:rPr lang="en-US" i="0" dirty="0"/>
              <a:t>Unstable environment (unpredictable event)</a:t>
            </a:r>
          </a:p>
          <a:p>
            <a:pPr lvl="1" algn="just" eaLnBrk="1" hangingPunct="1">
              <a:defRPr/>
            </a:pPr>
            <a:r>
              <a:rPr lang="en-US" i="0" dirty="0"/>
              <a:t>Lack of precise knowledge (uncertainty)</a:t>
            </a:r>
          </a:p>
          <a:p>
            <a:pPr lvl="1" algn="just" eaLnBrk="1" hangingPunct="1">
              <a:defRPr/>
            </a:pPr>
            <a:r>
              <a:rPr lang="en-US" i="0" dirty="0"/>
              <a:t>Risk can be measured with </a:t>
            </a:r>
            <a:r>
              <a:rPr lang="en-US" i="0" u="sng" dirty="0"/>
              <a:t>probability</a:t>
            </a:r>
          </a:p>
          <a:p>
            <a:pPr lvl="1" algn="just" eaLnBrk="1" hangingPunct="1">
              <a:defRPr/>
            </a:pPr>
            <a:r>
              <a:rPr lang="en-US" i="0" dirty="0"/>
              <a:t>Attribute a level of risk to the outcome associated with each potential alternative being considered</a:t>
            </a:r>
          </a:p>
          <a:p>
            <a:endParaRPr lang="en-US" dirty="0"/>
          </a:p>
        </p:txBody>
      </p:sp>
    </p:spTree>
    <p:extLst>
      <p:ext uri="{BB962C8B-B14F-4D97-AF65-F5344CB8AC3E}">
        <p14:creationId xmlns:p14="http://schemas.microsoft.com/office/powerpoint/2010/main" val="171408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7CA89-B90A-1438-4C80-F488029CB427}"/>
              </a:ext>
            </a:extLst>
          </p:cNvPr>
          <p:cNvSpPr>
            <a:spLocks noGrp="1"/>
          </p:cNvSpPr>
          <p:nvPr>
            <p:ph type="title"/>
          </p:nvPr>
        </p:nvSpPr>
        <p:spPr>
          <a:xfrm>
            <a:off x="1420147" y="418345"/>
            <a:ext cx="9582149" cy="653372"/>
          </a:xfrm>
        </p:spPr>
        <p:txBody>
          <a:bodyPr/>
          <a:lstStyle/>
          <a:p>
            <a:r>
              <a:rPr lang="en-US" dirty="0"/>
              <a:t>Decision-Making: The Design Phase</a:t>
            </a:r>
          </a:p>
        </p:txBody>
      </p:sp>
      <p:sp>
        <p:nvSpPr>
          <p:cNvPr id="3" name="Content Placeholder 2">
            <a:extLst>
              <a:ext uri="{FF2B5EF4-FFF2-40B4-BE49-F238E27FC236}">
                <a16:creationId xmlns="" xmlns:a16="http://schemas.microsoft.com/office/drawing/2014/main" id="{361AD4D4-5D83-ED73-485E-500A44D54771}"/>
              </a:ext>
            </a:extLst>
          </p:cNvPr>
          <p:cNvSpPr>
            <a:spLocks noGrp="1"/>
          </p:cNvSpPr>
          <p:nvPr>
            <p:ph idx="1"/>
          </p:nvPr>
        </p:nvSpPr>
        <p:spPr>
          <a:xfrm>
            <a:off x="1091072" y="1152264"/>
            <a:ext cx="10628980" cy="5543504"/>
          </a:xfrm>
        </p:spPr>
        <p:txBody>
          <a:bodyPr>
            <a:normAutofit fontScale="92500"/>
          </a:bodyPr>
          <a:lstStyle/>
          <a:p>
            <a:pPr algn="just" eaLnBrk="1" hangingPunct="1">
              <a:defRPr/>
            </a:pPr>
            <a:r>
              <a:rPr lang="en-US" b="1" dirty="0"/>
              <a:t>Scenario (what-if case)</a:t>
            </a:r>
          </a:p>
          <a:p>
            <a:pPr lvl="1" algn="just" eaLnBrk="1" hangingPunct="1">
              <a:defRPr/>
            </a:pPr>
            <a:r>
              <a:rPr lang="en-US" sz="2400" i="0" dirty="0"/>
              <a:t>A </a:t>
            </a:r>
            <a:r>
              <a:rPr lang="en-US" sz="2400" i="0" dirty="0">
                <a:solidFill>
                  <a:srgbClr val="FF0000"/>
                </a:solidFill>
              </a:rPr>
              <a:t>statement of assumptions </a:t>
            </a:r>
            <a:r>
              <a:rPr lang="en-US" sz="2400" i="0" dirty="0"/>
              <a:t>about the operating environment (variables) of a particular system at a given time </a:t>
            </a:r>
          </a:p>
          <a:p>
            <a:pPr lvl="1" algn="just" eaLnBrk="1" hangingPunct="1">
              <a:defRPr/>
            </a:pPr>
            <a:r>
              <a:rPr lang="en-GB" sz="2400" i="0" dirty="0"/>
              <a:t>Change the scenario of problem and examine the result</a:t>
            </a:r>
            <a:endParaRPr lang="en-US" sz="2400" i="0" dirty="0"/>
          </a:p>
          <a:p>
            <a:pPr lvl="1" algn="just" eaLnBrk="1" hangingPunct="1">
              <a:defRPr/>
            </a:pPr>
            <a:r>
              <a:rPr lang="en-US" sz="2400" i="0" dirty="0"/>
              <a:t>There may be thousands of possible scenarios for every decision situation. However, the following are especially </a:t>
            </a:r>
            <a:r>
              <a:rPr lang="en-US" sz="2400" i="0" u="sng" dirty="0"/>
              <a:t>useful</a:t>
            </a:r>
            <a:r>
              <a:rPr lang="en-US" sz="2400" i="0" dirty="0"/>
              <a:t> in practice</a:t>
            </a:r>
          </a:p>
          <a:p>
            <a:pPr lvl="2" algn="just" eaLnBrk="1" hangingPunct="1">
              <a:buFont typeface="Arial" panose="020B0604020202020204" pitchFamily="34" charset="0"/>
              <a:buChar char="•"/>
              <a:defRPr/>
            </a:pPr>
            <a:r>
              <a:rPr lang="en-US" sz="2400" dirty="0"/>
              <a:t>The worst possible scenario</a:t>
            </a:r>
          </a:p>
          <a:p>
            <a:pPr lvl="2" algn="just" eaLnBrk="1" hangingPunct="1">
              <a:buFont typeface="Arial" panose="020B0604020202020204" pitchFamily="34" charset="0"/>
              <a:buChar char="•"/>
              <a:defRPr/>
            </a:pPr>
            <a:r>
              <a:rPr lang="en-US" sz="2400" dirty="0"/>
              <a:t>The best possible scenario</a:t>
            </a:r>
          </a:p>
          <a:p>
            <a:pPr lvl="2" algn="just" eaLnBrk="1" hangingPunct="1">
              <a:buFont typeface="Arial" panose="020B0604020202020204" pitchFamily="34" charset="0"/>
              <a:buChar char="•"/>
              <a:defRPr/>
            </a:pPr>
            <a:r>
              <a:rPr lang="en-US" sz="2400" dirty="0"/>
              <a:t>The most likely scenario</a:t>
            </a:r>
          </a:p>
          <a:p>
            <a:pPr lvl="2" algn="just" eaLnBrk="1" hangingPunct="1">
              <a:buFont typeface="Arial" panose="020B0604020202020204" pitchFamily="34" charset="0"/>
              <a:buChar char="•"/>
              <a:defRPr/>
            </a:pPr>
            <a:r>
              <a:rPr lang="en-US" sz="2400" dirty="0"/>
              <a:t>The average scenario</a:t>
            </a:r>
          </a:p>
          <a:p>
            <a:pPr>
              <a:defRPr/>
            </a:pPr>
            <a:r>
              <a:rPr lang="en-US" b="1" dirty="0"/>
              <a:t>Errors in Decision Making</a:t>
            </a:r>
          </a:p>
          <a:p>
            <a:pPr lvl="1">
              <a:defRPr/>
            </a:pPr>
            <a:r>
              <a:rPr lang="en-US" sz="2400" i="0" dirty="0">
                <a:ea typeface="+mn-ea"/>
                <a:cs typeface="+mn-cs"/>
              </a:rPr>
              <a:t>Validating the model before it is used is critical. </a:t>
            </a:r>
          </a:p>
          <a:p>
            <a:pPr lvl="1">
              <a:defRPr/>
            </a:pPr>
            <a:r>
              <a:rPr lang="en-US" sz="2400" i="0" dirty="0">
                <a:ea typeface="+mn-ea"/>
                <a:cs typeface="+mn-cs"/>
              </a:rPr>
              <a:t>Gathering the right amount of information, with the right level of precision and accuracy, to incorporate into the decision-making process is also critical. </a:t>
            </a:r>
          </a:p>
          <a:p>
            <a:pPr lvl="2" algn="just" eaLnBrk="1" hangingPunct="1">
              <a:defRPr/>
            </a:pPr>
            <a:endParaRPr lang="en-US" dirty="0">
              <a:solidFill>
                <a:schemeClr val="tx1"/>
              </a:solidFill>
            </a:endParaRPr>
          </a:p>
          <a:p>
            <a:endParaRPr lang="en-US" dirty="0"/>
          </a:p>
        </p:txBody>
      </p:sp>
    </p:spTree>
    <p:extLst>
      <p:ext uri="{BB962C8B-B14F-4D97-AF65-F5344CB8AC3E}">
        <p14:creationId xmlns:p14="http://schemas.microsoft.com/office/powerpoint/2010/main" val="1105824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7CA89-B90A-1438-4C80-F488029CB427}"/>
              </a:ext>
            </a:extLst>
          </p:cNvPr>
          <p:cNvSpPr>
            <a:spLocks noGrp="1"/>
          </p:cNvSpPr>
          <p:nvPr>
            <p:ph type="title"/>
          </p:nvPr>
        </p:nvSpPr>
        <p:spPr>
          <a:xfrm>
            <a:off x="1371599" y="406149"/>
            <a:ext cx="9582149" cy="645903"/>
          </a:xfrm>
        </p:spPr>
        <p:txBody>
          <a:bodyPr/>
          <a:lstStyle/>
          <a:p>
            <a:r>
              <a:rPr lang="en-US" dirty="0"/>
              <a:t>Decision-Making: The Choice Phase</a:t>
            </a:r>
          </a:p>
        </p:txBody>
      </p:sp>
      <p:sp>
        <p:nvSpPr>
          <p:cNvPr id="3" name="Content Placeholder 2">
            <a:extLst>
              <a:ext uri="{FF2B5EF4-FFF2-40B4-BE49-F238E27FC236}">
                <a16:creationId xmlns="" xmlns:a16="http://schemas.microsoft.com/office/drawing/2014/main" id="{361AD4D4-5D83-ED73-485E-500A44D54771}"/>
              </a:ext>
            </a:extLst>
          </p:cNvPr>
          <p:cNvSpPr>
            <a:spLocks noGrp="1"/>
          </p:cNvSpPr>
          <p:nvPr>
            <p:ph idx="1"/>
          </p:nvPr>
        </p:nvSpPr>
        <p:spPr>
          <a:xfrm>
            <a:off x="1224115" y="1189704"/>
            <a:ext cx="10309123" cy="5501148"/>
          </a:xfrm>
        </p:spPr>
        <p:txBody>
          <a:bodyPr>
            <a:normAutofit fontScale="85000" lnSpcReduction="20000"/>
          </a:bodyPr>
          <a:lstStyle/>
          <a:p>
            <a:pPr algn="just" eaLnBrk="1" hangingPunct="1"/>
            <a:r>
              <a:rPr lang="en-US" altLang="en-US" sz="2600" dirty="0"/>
              <a:t>The actual decision is </a:t>
            </a:r>
            <a:r>
              <a:rPr lang="en-US" altLang="en-US" sz="2600" dirty="0">
                <a:solidFill>
                  <a:srgbClr val="FF0000"/>
                </a:solidFill>
              </a:rPr>
              <a:t>made and the commitment </a:t>
            </a:r>
            <a:r>
              <a:rPr lang="en-US" altLang="en-US" sz="2600" dirty="0"/>
              <a:t>to follow a certain course of action is made here</a:t>
            </a:r>
          </a:p>
          <a:p>
            <a:pPr algn="just" eaLnBrk="1" hangingPunct="1"/>
            <a:r>
              <a:rPr lang="en-US" altLang="en-US" sz="2600" dirty="0"/>
              <a:t>The boundary between the design and choice is often unclear</a:t>
            </a:r>
          </a:p>
          <a:p>
            <a:pPr algn="just" eaLnBrk="1" hangingPunct="1"/>
            <a:r>
              <a:rPr lang="en-US" altLang="en-US" sz="2600" dirty="0"/>
              <a:t>Includes the search, evaluation, and recommendation of an appropriate solution to the model</a:t>
            </a:r>
          </a:p>
          <a:p>
            <a:pPr algn="just" eaLnBrk="1" hangingPunct="1"/>
            <a:r>
              <a:rPr lang="en-US" sz="2600" dirty="0"/>
              <a:t>S</a:t>
            </a:r>
            <a:r>
              <a:rPr lang="en-US" sz="2600" i="0" dirty="0"/>
              <a:t>olving a model is not the same as solving the problem the model represents. </a:t>
            </a:r>
            <a:endParaRPr lang="en-US" altLang="en-US" sz="2600" i="0" dirty="0"/>
          </a:p>
          <a:p>
            <a:pPr eaLnBrk="1" hangingPunct="1">
              <a:defRPr/>
            </a:pPr>
            <a:r>
              <a:rPr lang="en-US" sz="2600" b="1" dirty="0"/>
              <a:t>Search approaches</a:t>
            </a:r>
          </a:p>
          <a:p>
            <a:pPr lvl="1" eaLnBrk="1" hangingPunct="1">
              <a:defRPr/>
            </a:pPr>
            <a:r>
              <a:rPr lang="en-US" sz="2600" dirty="0"/>
              <a:t>Analytic techniques (solving with a formula)</a:t>
            </a:r>
          </a:p>
          <a:p>
            <a:pPr lvl="1" eaLnBrk="1" hangingPunct="1">
              <a:defRPr/>
            </a:pPr>
            <a:r>
              <a:rPr lang="en-US" sz="2600" dirty="0"/>
              <a:t>Algorithms (step-by-step procedures)</a:t>
            </a:r>
          </a:p>
          <a:p>
            <a:pPr lvl="1" eaLnBrk="1" hangingPunct="1">
              <a:defRPr/>
            </a:pPr>
            <a:r>
              <a:rPr lang="en-US" sz="2600" dirty="0"/>
              <a:t>Heuristics (rule of thumb, problem solving aid)</a:t>
            </a:r>
          </a:p>
          <a:p>
            <a:pPr lvl="1" eaLnBrk="1" hangingPunct="1">
              <a:defRPr/>
            </a:pPr>
            <a:r>
              <a:rPr lang="en-US" sz="2600" dirty="0"/>
              <a:t>Blind search (truly random search)</a:t>
            </a:r>
          </a:p>
          <a:p>
            <a:pPr eaLnBrk="1" hangingPunct="1">
              <a:defRPr/>
            </a:pPr>
            <a:r>
              <a:rPr lang="en-US" sz="2600" b="1" dirty="0"/>
              <a:t>Additional activities</a:t>
            </a:r>
          </a:p>
          <a:p>
            <a:pPr lvl="1" eaLnBrk="1" hangingPunct="1">
              <a:defRPr/>
            </a:pPr>
            <a:r>
              <a:rPr lang="en-US" sz="2600" dirty="0"/>
              <a:t>Sensitivity analysis (effect of change in one on others)</a:t>
            </a:r>
          </a:p>
          <a:p>
            <a:pPr lvl="1" eaLnBrk="1" hangingPunct="1">
              <a:defRPr/>
            </a:pPr>
            <a:r>
              <a:rPr lang="en-US" sz="2600" dirty="0"/>
              <a:t>What-if analysis ( explore major change in parameter )</a:t>
            </a:r>
          </a:p>
          <a:p>
            <a:pPr lvl="1" eaLnBrk="1" hangingPunct="1">
              <a:defRPr/>
            </a:pPr>
            <a:r>
              <a:rPr lang="en-US" sz="2600" dirty="0"/>
              <a:t>Goal seeking ( determine value of decision variable to meet objective)</a:t>
            </a:r>
            <a:endParaRPr lang="en-US" altLang="en-US" sz="2600" dirty="0"/>
          </a:p>
          <a:p>
            <a:endParaRPr lang="en-US" dirty="0"/>
          </a:p>
        </p:txBody>
      </p:sp>
    </p:spTree>
    <p:extLst>
      <p:ext uri="{BB962C8B-B14F-4D97-AF65-F5344CB8AC3E}">
        <p14:creationId xmlns:p14="http://schemas.microsoft.com/office/powerpoint/2010/main" val="2138482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7CA89-B90A-1438-4C80-F488029CB427}"/>
              </a:ext>
            </a:extLst>
          </p:cNvPr>
          <p:cNvSpPr>
            <a:spLocks noGrp="1"/>
          </p:cNvSpPr>
          <p:nvPr>
            <p:ph type="title"/>
          </p:nvPr>
        </p:nvSpPr>
        <p:spPr/>
        <p:txBody>
          <a:bodyPr>
            <a:normAutofit fontScale="90000"/>
          </a:bodyPr>
          <a:lstStyle/>
          <a:p>
            <a:r>
              <a:rPr lang="en-US" dirty="0"/>
              <a:t>Decision-Making: </a:t>
            </a:r>
            <a:br>
              <a:rPr lang="en-US" dirty="0"/>
            </a:br>
            <a:r>
              <a:rPr lang="en-US" dirty="0"/>
              <a:t>The Implementation Phase</a:t>
            </a:r>
          </a:p>
        </p:txBody>
      </p:sp>
      <p:sp>
        <p:nvSpPr>
          <p:cNvPr id="3" name="Content Placeholder 2">
            <a:extLst>
              <a:ext uri="{FF2B5EF4-FFF2-40B4-BE49-F238E27FC236}">
                <a16:creationId xmlns="" xmlns:a16="http://schemas.microsoft.com/office/drawing/2014/main" id="{361AD4D4-5D83-ED73-485E-500A44D54771}"/>
              </a:ext>
            </a:extLst>
          </p:cNvPr>
          <p:cNvSpPr>
            <a:spLocks noGrp="1"/>
          </p:cNvSpPr>
          <p:nvPr>
            <p:ph idx="1"/>
          </p:nvPr>
        </p:nvSpPr>
        <p:spPr>
          <a:xfrm>
            <a:off x="1548579" y="1986117"/>
            <a:ext cx="9601200" cy="3891116"/>
          </a:xfrm>
        </p:spPr>
        <p:txBody>
          <a:bodyPr/>
          <a:lstStyle/>
          <a:p>
            <a:pPr>
              <a:lnSpc>
                <a:spcPct val="100000"/>
              </a:lnSpc>
            </a:pPr>
            <a:r>
              <a:rPr lang="en-US" dirty="0"/>
              <a:t>The implementation phase involves putting a recommended </a:t>
            </a:r>
            <a:r>
              <a:rPr lang="en-US" dirty="0">
                <a:solidFill>
                  <a:srgbClr val="FF0000"/>
                </a:solidFill>
              </a:rPr>
              <a:t>solution to work</a:t>
            </a:r>
            <a:r>
              <a:rPr lang="en-US" dirty="0"/>
              <a:t>, not necessarily implementing a computer system.</a:t>
            </a:r>
          </a:p>
          <a:p>
            <a:pPr>
              <a:lnSpc>
                <a:spcPct val="100000"/>
              </a:lnSpc>
            </a:pPr>
            <a:r>
              <a:rPr lang="en-US" dirty="0"/>
              <a:t>Implementation also includes a thorough understanding of project management. </a:t>
            </a:r>
          </a:p>
          <a:p>
            <a:pPr>
              <a:lnSpc>
                <a:spcPct val="100000"/>
              </a:lnSpc>
            </a:pPr>
            <a:r>
              <a:rPr lang="en-US" dirty="0"/>
              <a:t>Implementation must also involve collecting and analyzing data to learn from the previous decisions and improve the next decision. </a:t>
            </a:r>
          </a:p>
        </p:txBody>
      </p:sp>
    </p:spTree>
    <p:extLst>
      <p:ext uri="{BB962C8B-B14F-4D97-AF65-F5344CB8AC3E}">
        <p14:creationId xmlns:p14="http://schemas.microsoft.com/office/powerpoint/2010/main" val="4086695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6736-B1CF-9031-381E-E07330BC20EC}"/>
              </a:ext>
            </a:extLst>
          </p:cNvPr>
          <p:cNvSpPr>
            <a:spLocks noGrp="1"/>
          </p:cNvSpPr>
          <p:nvPr>
            <p:ph type="title"/>
          </p:nvPr>
        </p:nvSpPr>
        <p:spPr/>
        <p:txBody>
          <a:bodyPr/>
          <a:lstStyle/>
          <a:p>
            <a:r>
              <a:rPr lang="en-US" dirty="0"/>
              <a:t>How Decisions Are Supported</a:t>
            </a:r>
          </a:p>
        </p:txBody>
      </p:sp>
      <p:pic>
        <p:nvPicPr>
          <p:cNvPr id="4" name="Content Placeholder 3">
            <a:extLst>
              <a:ext uri="{FF2B5EF4-FFF2-40B4-BE49-F238E27FC236}">
                <a16:creationId xmlns="" xmlns:a16="http://schemas.microsoft.com/office/drawing/2014/main" id="{1BF229E1-96D5-78C0-2C77-DB58597BD7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0581" y="1310055"/>
            <a:ext cx="7973961" cy="518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124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6736-B1CF-9031-381E-E07330BC20EC}"/>
              </a:ext>
            </a:extLst>
          </p:cNvPr>
          <p:cNvSpPr>
            <a:spLocks noGrp="1"/>
          </p:cNvSpPr>
          <p:nvPr>
            <p:ph type="title"/>
          </p:nvPr>
        </p:nvSpPr>
        <p:spPr/>
        <p:txBody>
          <a:bodyPr/>
          <a:lstStyle/>
          <a:p>
            <a:r>
              <a:rPr lang="en-US" dirty="0"/>
              <a:t>How Decisions Are Supported</a:t>
            </a:r>
          </a:p>
        </p:txBody>
      </p:sp>
      <p:sp>
        <p:nvSpPr>
          <p:cNvPr id="3" name="Content Placeholder 2">
            <a:extLst>
              <a:ext uri="{FF2B5EF4-FFF2-40B4-BE49-F238E27FC236}">
                <a16:creationId xmlns="" xmlns:a16="http://schemas.microsoft.com/office/drawing/2014/main" id="{1E2CFA5E-A701-11DA-42F1-45D459A62C6B}"/>
              </a:ext>
            </a:extLst>
          </p:cNvPr>
          <p:cNvSpPr>
            <a:spLocks noGrp="1"/>
          </p:cNvSpPr>
          <p:nvPr>
            <p:ph idx="1"/>
          </p:nvPr>
        </p:nvSpPr>
        <p:spPr/>
        <p:txBody>
          <a:bodyPr/>
          <a:lstStyle/>
          <a:p>
            <a:pPr eaLnBrk="1" hangingPunct="1"/>
            <a:r>
              <a:rPr lang="en-US" altLang="en-US" dirty="0"/>
              <a:t>Support for the Intelligence Phase</a:t>
            </a:r>
          </a:p>
          <a:p>
            <a:pPr lvl="1" eaLnBrk="1" hangingPunct="1">
              <a:lnSpc>
                <a:spcPct val="100000"/>
              </a:lnSpc>
            </a:pPr>
            <a:r>
              <a:rPr lang="en-US" altLang="en-US" i="0" dirty="0"/>
              <a:t>Enabling continuous scanning of external and internal information sources to identify problems and/or opportunities</a:t>
            </a:r>
          </a:p>
          <a:p>
            <a:pPr lvl="1" eaLnBrk="1" hangingPunct="1">
              <a:lnSpc>
                <a:spcPct val="100000"/>
              </a:lnSpc>
            </a:pPr>
            <a:r>
              <a:rPr lang="en-US" altLang="en-US" i="0" dirty="0"/>
              <a:t>Resources/technologies: Web; ES, OLAP, data warehousing, data/text/Web mining, EIS/Dashboards, KMS, GSS, GIS,…</a:t>
            </a:r>
          </a:p>
          <a:p>
            <a:pPr lvl="1" eaLnBrk="1" hangingPunct="1">
              <a:lnSpc>
                <a:spcPct val="100000"/>
              </a:lnSpc>
            </a:pPr>
            <a:r>
              <a:rPr lang="en-US" altLang="en-US" i="0" dirty="0"/>
              <a:t>Business activity monitoring (BAM)</a:t>
            </a:r>
          </a:p>
          <a:p>
            <a:pPr lvl="1" eaLnBrk="1" hangingPunct="1">
              <a:lnSpc>
                <a:spcPct val="100000"/>
              </a:lnSpc>
            </a:pPr>
            <a:r>
              <a:rPr lang="en-US" altLang="en-US" i="0" dirty="0"/>
              <a:t>Business process management (BPM)</a:t>
            </a:r>
          </a:p>
          <a:p>
            <a:pPr lvl="1" eaLnBrk="1" hangingPunct="1">
              <a:lnSpc>
                <a:spcPct val="100000"/>
              </a:lnSpc>
            </a:pPr>
            <a:r>
              <a:rPr lang="en-US" altLang="en-US" i="0" dirty="0"/>
              <a:t>Product life-cycle management (PLM)</a:t>
            </a:r>
          </a:p>
          <a:p>
            <a:endParaRPr lang="en-US" dirty="0"/>
          </a:p>
        </p:txBody>
      </p:sp>
    </p:spTree>
    <p:extLst>
      <p:ext uri="{BB962C8B-B14F-4D97-AF65-F5344CB8AC3E}">
        <p14:creationId xmlns:p14="http://schemas.microsoft.com/office/powerpoint/2010/main" val="200192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6736-B1CF-9031-381E-E07330BC20EC}"/>
              </a:ext>
            </a:extLst>
          </p:cNvPr>
          <p:cNvSpPr>
            <a:spLocks noGrp="1"/>
          </p:cNvSpPr>
          <p:nvPr>
            <p:ph type="title"/>
          </p:nvPr>
        </p:nvSpPr>
        <p:spPr/>
        <p:txBody>
          <a:bodyPr/>
          <a:lstStyle/>
          <a:p>
            <a:r>
              <a:rPr lang="en-US" dirty="0"/>
              <a:t>How Decisions Are Supported</a:t>
            </a:r>
          </a:p>
        </p:txBody>
      </p:sp>
      <p:sp>
        <p:nvSpPr>
          <p:cNvPr id="3" name="Content Placeholder 2">
            <a:extLst>
              <a:ext uri="{FF2B5EF4-FFF2-40B4-BE49-F238E27FC236}">
                <a16:creationId xmlns="" xmlns:a16="http://schemas.microsoft.com/office/drawing/2014/main" id="{F76A1B1F-2639-0874-8EC6-BD307EEF2515}"/>
              </a:ext>
            </a:extLst>
          </p:cNvPr>
          <p:cNvSpPr>
            <a:spLocks noGrp="1"/>
          </p:cNvSpPr>
          <p:nvPr>
            <p:ph idx="1"/>
          </p:nvPr>
        </p:nvSpPr>
        <p:spPr/>
        <p:txBody>
          <a:bodyPr/>
          <a:lstStyle/>
          <a:p>
            <a:pPr eaLnBrk="1" hangingPunct="1">
              <a:lnSpc>
                <a:spcPct val="100000"/>
              </a:lnSpc>
            </a:pPr>
            <a:r>
              <a:rPr lang="en-US" altLang="en-US" sz="2000" dirty="0"/>
              <a:t>Support for the Design Phase</a:t>
            </a:r>
          </a:p>
          <a:p>
            <a:pPr lvl="1" eaLnBrk="1" hangingPunct="1">
              <a:lnSpc>
                <a:spcPct val="100000"/>
              </a:lnSpc>
            </a:pPr>
            <a:r>
              <a:rPr lang="en-US" altLang="en-US" sz="2000" i="0" dirty="0"/>
              <a:t>Enabling generating alternative courses of action, determining the criteria for choice</a:t>
            </a:r>
          </a:p>
          <a:p>
            <a:pPr lvl="1" eaLnBrk="1" hangingPunct="1">
              <a:lnSpc>
                <a:spcPct val="100000"/>
              </a:lnSpc>
            </a:pPr>
            <a:r>
              <a:rPr lang="en-US" altLang="en-US" sz="2000" i="0" dirty="0"/>
              <a:t>Generating alternatives</a:t>
            </a:r>
          </a:p>
          <a:p>
            <a:pPr lvl="2" eaLnBrk="1" hangingPunct="1">
              <a:lnSpc>
                <a:spcPct val="100000"/>
              </a:lnSpc>
            </a:pPr>
            <a:r>
              <a:rPr lang="en-US" altLang="en-US" sz="2000" dirty="0">
                <a:solidFill>
                  <a:srgbClr val="FF3300"/>
                </a:solidFill>
              </a:rPr>
              <a:t>Structured/simple problems:</a:t>
            </a:r>
            <a:r>
              <a:rPr lang="en-US" altLang="en-US" sz="2000" dirty="0"/>
              <a:t> standard and/or special models </a:t>
            </a:r>
          </a:p>
          <a:p>
            <a:pPr lvl="2" eaLnBrk="1" hangingPunct="1">
              <a:lnSpc>
                <a:spcPct val="100000"/>
              </a:lnSpc>
            </a:pPr>
            <a:r>
              <a:rPr lang="en-US" altLang="en-US" sz="2000" dirty="0">
                <a:solidFill>
                  <a:srgbClr val="FF3300"/>
                </a:solidFill>
              </a:rPr>
              <a:t>Unstructured/complex problems: </a:t>
            </a:r>
            <a:r>
              <a:rPr lang="en-US" altLang="en-US" sz="2000" dirty="0"/>
              <a:t>human experts, ES, KMS, brainstorming/GSS, OLAP, data/text mining</a:t>
            </a:r>
          </a:p>
          <a:p>
            <a:pPr eaLnBrk="1" hangingPunct="1">
              <a:lnSpc>
                <a:spcPct val="100000"/>
              </a:lnSpc>
            </a:pPr>
            <a:r>
              <a:rPr lang="en-US" altLang="en-US" sz="2000" dirty="0"/>
              <a:t>A good “criteria for choice” is critical!</a:t>
            </a:r>
          </a:p>
          <a:p>
            <a:endParaRPr lang="en-US" dirty="0"/>
          </a:p>
        </p:txBody>
      </p:sp>
    </p:spTree>
    <p:extLst>
      <p:ext uri="{BB962C8B-B14F-4D97-AF65-F5344CB8AC3E}">
        <p14:creationId xmlns:p14="http://schemas.microsoft.com/office/powerpoint/2010/main" val="33185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6736-B1CF-9031-381E-E07330BC20EC}"/>
              </a:ext>
            </a:extLst>
          </p:cNvPr>
          <p:cNvSpPr>
            <a:spLocks noGrp="1"/>
          </p:cNvSpPr>
          <p:nvPr>
            <p:ph type="title"/>
          </p:nvPr>
        </p:nvSpPr>
        <p:spPr/>
        <p:txBody>
          <a:bodyPr/>
          <a:lstStyle/>
          <a:p>
            <a:r>
              <a:rPr lang="en-US" dirty="0"/>
              <a:t>How Decisions Are Supported</a:t>
            </a:r>
          </a:p>
        </p:txBody>
      </p:sp>
      <p:sp>
        <p:nvSpPr>
          <p:cNvPr id="3" name="Content Placeholder 2">
            <a:extLst>
              <a:ext uri="{FF2B5EF4-FFF2-40B4-BE49-F238E27FC236}">
                <a16:creationId xmlns="" xmlns:a16="http://schemas.microsoft.com/office/drawing/2014/main" id="{F76A1B1F-2639-0874-8EC6-BD307EEF2515}"/>
              </a:ext>
            </a:extLst>
          </p:cNvPr>
          <p:cNvSpPr>
            <a:spLocks noGrp="1"/>
          </p:cNvSpPr>
          <p:nvPr>
            <p:ph idx="1"/>
          </p:nvPr>
        </p:nvSpPr>
        <p:spPr/>
        <p:txBody>
          <a:bodyPr/>
          <a:lstStyle/>
          <a:p>
            <a:pPr eaLnBrk="1" hangingPunct="1"/>
            <a:r>
              <a:rPr lang="en-US" altLang="en-US" sz="2000" dirty="0"/>
              <a:t>Support for the Choice Phase</a:t>
            </a:r>
          </a:p>
          <a:p>
            <a:pPr lvl="1" eaLnBrk="1" hangingPunct="1"/>
            <a:r>
              <a:rPr lang="en-US" altLang="en-US" sz="2000" i="0" dirty="0"/>
              <a:t>Enabling selection of the best alternative given a complex constraint structure</a:t>
            </a:r>
          </a:p>
          <a:p>
            <a:pPr lvl="1" eaLnBrk="1" hangingPunct="1"/>
            <a:r>
              <a:rPr lang="en-US" altLang="en-US" sz="2000" i="0" dirty="0"/>
              <a:t>Use sensitivity analyses, what-if analyses, goal seeking</a:t>
            </a:r>
          </a:p>
          <a:p>
            <a:pPr lvl="1" eaLnBrk="1" hangingPunct="1"/>
            <a:r>
              <a:rPr lang="en-US" altLang="en-US" sz="2000" i="0" dirty="0"/>
              <a:t>Resources</a:t>
            </a:r>
          </a:p>
          <a:p>
            <a:pPr lvl="2" eaLnBrk="1" hangingPunct="1"/>
            <a:r>
              <a:rPr lang="en-US" altLang="en-US" sz="2000" dirty="0"/>
              <a:t>KMS</a:t>
            </a:r>
          </a:p>
          <a:p>
            <a:pPr lvl="2" eaLnBrk="1" hangingPunct="1"/>
            <a:r>
              <a:rPr lang="en-US" altLang="en-US" sz="2000" dirty="0"/>
              <a:t>CRM, ERP, and SCM </a:t>
            </a:r>
          </a:p>
          <a:p>
            <a:pPr lvl="2" eaLnBrk="1" hangingPunct="1"/>
            <a:r>
              <a:rPr lang="en-US" altLang="en-US" sz="2000" dirty="0"/>
              <a:t>Simulation and other descriptive models</a:t>
            </a:r>
          </a:p>
          <a:p>
            <a:endParaRPr lang="en-US" dirty="0"/>
          </a:p>
        </p:txBody>
      </p:sp>
    </p:spTree>
    <p:extLst>
      <p:ext uri="{BB962C8B-B14F-4D97-AF65-F5344CB8AC3E}">
        <p14:creationId xmlns:p14="http://schemas.microsoft.com/office/powerpoint/2010/main" val="270210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0D6736-B1CF-9031-381E-E07330BC20EC}"/>
              </a:ext>
            </a:extLst>
          </p:cNvPr>
          <p:cNvSpPr>
            <a:spLocks noGrp="1"/>
          </p:cNvSpPr>
          <p:nvPr>
            <p:ph type="title"/>
          </p:nvPr>
        </p:nvSpPr>
        <p:spPr/>
        <p:txBody>
          <a:bodyPr/>
          <a:lstStyle/>
          <a:p>
            <a:r>
              <a:rPr lang="en-US" dirty="0"/>
              <a:t>How Decisions Are Supported</a:t>
            </a:r>
          </a:p>
        </p:txBody>
      </p:sp>
      <p:sp>
        <p:nvSpPr>
          <p:cNvPr id="3" name="Content Placeholder 2">
            <a:extLst>
              <a:ext uri="{FF2B5EF4-FFF2-40B4-BE49-F238E27FC236}">
                <a16:creationId xmlns="" xmlns:a16="http://schemas.microsoft.com/office/drawing/2014/main" id="{F76A1B1F-2639-0874-8EC6-BD307EEF2515}"/>
              </a:ext>
            </a:extLst>
          </p:cNvPr>
          <p:cNvSpPr>
            <a:spLocks noGrp="1"/>
          </p:cNvSpPr>
          <p:nvPr>
            <p:ph idx="1"/>
          </p:nvPr>
        </p:nvSpPr>
        <p:spPr/>
        <p:txBody>
          <a:bodyPr/>
          <a:lstStyle/>
          <a:p>
            <a:pPr eaLnBrk="1" hangingPunct="1"/>
            <a:r>
              <a:rPr lang="en-US" altLang="en-US" dirty="0"/>
              <a:t>Support for the Implementation Phase</a:t>
            </a:r>
          </a:p>
          <a:p>
            <a:pPr lvl="1" eaLnBrk="1" hangingPunct="1"/>
            <a:r>
              <a:rPr lang="en-US" altLang="en-US" i="0" dirty="0"/>
              <a:t>Enabling implementation/deployment of the selected solution to the system</a:t>
            </a:r>
          </a:p>
          <a:p>
            <a:pPr lvl="1" eaLnBrk="1" hangingPunct="1"/>
            <a:r>
              <a:rPr lang="en-US" altLang="en-US" i="0" dirty="0"/>
              <a:t>Decision communication, explanation and justification to reduce resistance to change</a:t>
            </a:r>
          </a:p>
          <a:p>
            <a:pPr lvl="1" eaLnBrk="1" hangingPunct="1"/>
            <a:r>
              <a:rPr lang="en-US" altLang="en-US" i="0" dirty="0"/>
              <a:t>Resources</a:t>
            </a:r>
          </a:p>
          <a:p>
            <a:pPr lvl="2" eaLnBrk="1" hangingPunct="1"/>
            <a:r>
              <a:rPr lang="en-US" altLang="en-US" dirty="0"/>
              <a:t>Corporate portals, Web 2.0/Wikis </a:t>
            </a:r>
          </a:p>
          <a:p>
            <a:pPr lvl="2" eaLnBrk="1" hangingPunct="1"/>
            <a:r>
              <a:rPr lang="en-US" altLang="en-US" dirty="0"/>
              <a:t>Brainstorming/GSS </a:t>
            </a:r>
          </a:p>
          <a:p>
            <a:pPr lvl="2" eaLnBrk="1" hangingPunct="1"/>
            <a:r>
              <a:rPr lang="en-US" altLang="en-US" dirty="0"/>
              <a:t>KMS , ES</a:t>
            </a:r>
          </a:p>
          <a:p>
            <a:endParaRPr lang="en-US" dirty="0"/>
          </a:p>
        </p:txBody>
      </p:sp>
    </p:spTree>
    <p:extLst>
      <p:ext uri="{BB962C8B-B14F-4D97-AF65-F5344CB8AC3E}">
        <p14:creationId xmlns:p14="http://schemas.microsoft.com/office/powerpoint/2010/main" val="1903254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F573D8-9201-7055-1953-B1C56BA7788D}"/>
              </a:ext>
            </a:extLst>
          </p:cNvPr>
          <p:cNvSpPr>
            <a:spLocks noGrp="1"/>
          </p:cNvSpPr>
          <p:nvPr>
            <p:ph type="title"/>
          </p:nvPr>
        </p:nvSpPr>
        <p:spPr>
          <a:xfrm>
            <a:off x="1371600" y="536331"/>
            <a:ext cx="9601200" cy="773723"/>
          </a:xfrm>
        </p:spPr>
        <p:txBody>
          <a:bodyPr/>
          <a:lstStyle/>
          <a:p>
            <a:r>
              <a:rPr lang="en-US" dirty="0"/>
              <a:t>Decision-Making Disciplines</a:t>
            </a:r>
          </a:p>
        </p:txBody>
      </p:sp>
      <p:sp>
        <p:nvSpPr>
          <p:cNvPr id="3" name="Content Placeholder 2">
            <a:extLst>
              <a:ext uri="{FF2B5EF4-FFF2-40B4-BE49-F238E27FC236}">
                <a16:creationId xmlns="" xmlns:a16="http://schemas.microsoft.com/office/drawing/2014/main" id="{811F2603-84EB-7EAC-3CC9-FEBF94D3B425}"/>
              </a:ext>
            </a:extLst>
          </p:cNvPr>
          <p:cNvSpPr>
            <a:spLocks noGrp="1"/>
          </p:cNvSpPr>
          <p:nvPr>
            <p:ph idx="1"/>
          </p:nvPr>
        </p:nvSpPr>
        <p:spPr>
          <a:xfrm>
            <a:off x="1371600" y="1450014"/>
            <a:ext cx="9825135" cy="5090746"/>
          </a:xfrm>
        </p:spPr>
        <p:txBody>
          <a:bodyPr>
            <a:normAutofit/>
          </a:bodyPr>
          <a:lstStyle/>
          <a:p>
            <a:pPr marL="457200" indent="-457200" eaLnBrk="1" hangingPunct="1">
              <a:buFont typeface="+mj-lt"/>
              <a:buAutoNum type="arabicPeriod"/>
              <a:defRPr/>
            </a:pPr>
            <a:r>
              <a:rPr lang="en-US" sz="2400" b="1" dirty="0"/>
              <a:t>Behavioral: </a:t>
            </a:r>
            <a:r>
              <a:rPr lang="en-US" sz="2400" dirty="0"/>
              <a:t>anthropology, law, philosophy, political science, psychology, social psychology, and sociology</a:t>
            </a:r>
          </a:p>
          <a:p>
            <a:pPr marL="457200" indent="-457200" eaLnBrk="1" hangingPunct="1">
              <a:buFont typeface="+mj-lt"/>
              <a:buAutoNum type="arabicPeriod"/>
              <a:defRPr/>
            </a:pPr>
            <a:r>
              <a:rPr lang="en-US" sz="2400" b="1" dirty="0"/>
              <a:t>Scientific: </a:t>
            </a:r>
            <a:r>
              <a:rPr lang="en-US" sz="2400" dirty="0"/>
              <a:t>computer science, decision analysis, economics, engineering, the hard sciences (e.g., biology, chemistry, physics), management science/operations research, mathematics, and statistics</a:t>
            </a:r>
          </a:p>
          <a:p>
            <a:r>
              <a:rPr lang="en-US" altLang="en-US" dirty="0"/>
              <a:t>Effectiveness versus Efficiency</a:t>
            </a:r>
          </a:p>
          <a:p>
            <a:pPr lvl="1"/>
            <a:r>
              <a:rPr lang="en-US" altLang="en-US" dirty="0"/>
              <a:t>Effectiveness </a:t>
            </a:r>
            <a:r>
              <a:rPr lang="en-US" altLang="en-US" dirty="0">
                <a:sym typeface="Wingdings" panose="05000000000000000000" pitchFamily="2" charset="2"/>
              </a:rPr>
              <a:t> “goodness” “accuracy”</a:t>
            </a:r>
          </a:p>
          <a:p>
            <a:pPr lvl="1"/>
            <a:r>
              <a:rPr lang="en-US" altLang="en-US" dirty="0">
                <a:sym typeface="Wingdings" panose="05000000000000000000" pitchFamily="2" charset="2"/>
              </a:rPr>
              <a:t>Efficiency  “speed” “less resources”</a:t>
            </a:r>
          </a:p>
          <a:p>
            <a:pPr lvl="1"/>
            <a:r>
              <a:rPr lang="en-US" altLang="en-US" dirty="0">
                <a:sym typeface="Wingdings" panose="05000000000000000000" pitchFamily="2" charset="2"/>
              </a:rPr>
              <a:t>A fine balance is what is needed!</a:t>
            </a:r>
            <a:endParaRPr lang="en-US" altLang="en-US" dirty="0"/>
          </a:p>
          <a:p>
            <a:pPr eaLnBrk="1" hangingPunct="1">
              <a:defRPr/>
            </a:pPr>
            <a:endParaRPr lang="en-US" sz="2400" dirty="0"/>
          </a:p>
          <a:p>
            <a:endParaRPr lang="en-US" dirty="0"/>
          </a:p>
        </p:txBody>
      </p:sp>
    </p:spTree>
    <p:extLst>
      <p:ext uri="{BB962C8B-B14F-4D97-AF65-F5344CB8AC3E}">
        <p14:creationId xmlns:p14="http://schemas.microsoft.com/office/powerpoint/2010/main" val="7374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EEE48-A421-5F80-B33E-C53173B506D7}"/>
              </a:ext>
            </a:extLst>
          </p:cNvPr>
          <p:cNvSpPr>
            <a:spLocks noGrp="1"/>
          </p:cNvSpPr>
          <p:nvPr>
            <p:ph type="title"/>
          </p:nvPr>
        </p:nvSpPr>
        <p:spPr>
          <a:xfrm>
            <a:off x="1455575" y="494523"/>
            <a:ext cx="9601199" cy="676649"/>
          </a:xfrm>
        </p:spPr>
        <p:txBody>
          <a:bodyPr/>
          <a:lstStyle/>
          <a:p>
            <a:r>
              <a:rPr lang="en-US" dirty="0"/>
              <a:t>Decision Style</a:t>
            </a:r>
          </a:p>
        </p:txBody>
      </p:sp>
      <p:sp>
        <p:nvSpPr>
          <p:cNvPr id="3" name="Content Placeholder 2">
            <a:extLst>
              <a:ext uri="{FF2B5EF4-FFF2-40B4-BE49-F238E27FC236}">
                <a16:creationId xmlns="" xmlns:a16="http://schemas.microsoft.com/office/drawing/2014/main" id="{74CE0F53-291C-F9B5-324B-42ACEF0C0C31}"/>
              </a:ext>
            </a:extLst>
          </p:cNvPr>
          <p:cNvSpPr>
            <a:spLocks noGrp="1"/>
          </p:cNvSpPr>
          <p:nvPr>
            <p:ph idx="1"/>
          </p:nvPr>
        </p:nvSpPr>
        <p:spPr>
          <a:xfrm>
            <a:off x="1194317" y="1355988"/>
            <a:ext cx="10347649" cy="5110125"/>
          </a:xfrm>
        </p:spPr>
        <p:txBody>
          <a:bodyPr>
            <a:normAutofit/>
          </a:bodyPr>
          <a:lstStyle/>
          <a:p>
            <a:r>
              <a:rPr lang="en-US" altLang="en-US" dirty="0"/>
              <a:t>Decision style is the manner by which decision makers </a:t>
            </a:r>
            <a:r>
              <a:rPr lang="en-US" altLang="en-US" dirty="0">
                <a:solidFill>
                  <a:srgbClr val="FF0000"/>
                </a:solidFill>
              </a:rPr>
              <a:t>think and react to problems</a:t>
            </a:r>
          </a:p>
          <a:p>
            <a:r>
              <a:rPr lang="en-US" dirty="0"/>
              <a:t>This includes the way </a:t>
            </a:r>
          </a:p>
          <a:p>
            <a:pPr lvl="1"/>
            <a:r>
              <a:rPr lang="en-US" dirty="0"/>
              <a:t>they perceive a problem, </a:t>
            </a:r>
          </a:p>
          <a:p>
            <a:pPr lvl="1"/>
            <a:r>
              <a:rPr lang="en-US" dirty="0"/>
              <a:t>their cognitive responses, and </a:t>
            </a:r>
          </a:p>
          <a:p>
            <a:pPr lvl="1"/>
            <a:r>
              <a:rPr lang="en-US" dirty="0"/>
              <a:t>how values and beliefs vary from individual to individual and from situation to situation.</a:t>
            </a:r>
          </a:p>
          <a:p>
            <a:pPr eaLnBrk="1" hangingPunct="1">
              <a:defRPr/>
            </a:pPr>
            <a:r>
              <a:rPr lang="en-US" dirty="0"/>
              <a:t>Personality temperament tests are often used to determine decision styles </a:t>
            </a:r>
          </a:p>
          <a:p>
            <a:pPr eaLnBrk="1" hangingPunct="1">
              <a:defRPr/>
            </a:pPr>
            <a:r>
              <a:rPr lang="en-US" dirty="0"/>
              <a:t>Various tests measure somewhat different aspects of personality. So, they cannot be equated!</a:t>
            </a:r>
          </a:p>
          <a:p>
            <a:pPr lvl="1" eaLnBrk="1" hangingPunct="1"/>
            <a:endParaRPr lang="en-US" altLang="en-US" dirty="0"/>
          </a:p>
          <a:p>
            <a:pPr lvl="1"/>
            <a:endParaRPr lang="en-US" dirty="0"/>
          </a:p>
          <a:p>
            <a:endParaRPr lang="en-US" dirty="0"/>
          </a:p>
          <a:p>
            <a:endParaRPr lang="en-US" dirty="0"/>
          </a:p>
        </p:txBody>
      </p:sp>
    </p:spTree>
    <p:extLst>
      <p:ext uri="{BB962C8B-B14F-4D97-AF65-F5344CB8AC3E}">
        <p14:creationId xmlns:p14="http://schemas.microsoft.com/office/powerpoint/2010/main" val="219675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CAF342-AA5E-859B-F3E4-A62A3FBC6A56}"/>
              </a:ext>
            </a:extLst>
          </p:cNvPr>
          <p:cNvSpPr>
            <a:spLocks noGrp="1"/>
          </p:cNvSpPr>
          <p:nvPr>
            <p:ph type="title"/>
          </p:nvPr>
        </p:nvSpPr>
        <p:spPr>
          <a:xfrm>
            <a:off x="1371989" y="396374"/>
            <a:ext cx="9582149" cy="639326"/>
          </a:xfrm>
        </p:spPr>
        <p:txBody>
          <a:bodyPr/>
          <a:lstStyle/>
          <a:p>
            <a:r>
              <a:rPr lang="en-US" dirty="0"/>
              <a:t>Decision Style</a:t>
            </a:r>
          </a:p>
        </p:txBody>
      </p:sp>
      <p:sp>
        <p:nvSpPr>
          <p:cNvPr id="3" name="Content Placeholder 2">
            <a:extLst>
              <a:ext uri="{FF2B5EF4-FFF2-40B4-BE49-F238E27FC236}">
                <a16:creationId xmlns="" xmlns:a16="http://schemas.microsoft.com/office/drawing/2014/main" id="{5E6003BB-6791-49C8-092D-7E1379EF4772}"/>
              </a:ext>
            </a:extLst>
          </p:cNvPr>
          <p:cNvSpPr>
            <a:spLocks noGrp="1"/>
          </p:cNvSpPr>
          <p:nvPr>
            <p:ph idx="1"/>
          </p:nvPr>
        </p:nvSpPr>
        <p:spPr>
          <a:xfrm>
            <a:off x="1521571" y="1071275"/>
            <a:ext cx="10051305" cy="5687905"/>
          </a:xfrm>
        </p:spPr>
        <p:txBody>
          <a:bodyPr>
            <a:noAutofit/>
          </a:bodyPr>
          <a:lstStyle/>
          <a:p>
            <a:pPr eaLnBrk="1" hangingPunct="1">
              <a:lnSpc>
                <a:spcPct val="150000"/>
              </a:lnSpc>
              <a:buFont typeface="Wingdings" panose="05000000000000000000" pitchFamily="2" charset="2"/>
              <a:buChar char="Ø"/>
              <a:defRPr/>
            </a:pPr>
            <a:r>
              <a:rPr lang="en-US" altLang="en-US" sz="2000" b="1" dirty="0">
                <a:solidFill>
                  <a:schemeClr val="accent3">
                    <a:lumMod val="75000"/>
                  </a:schemeClr>
                </a:solidFill>
              </a:rPr>
              <a:t>Decision-making styles</a:t>
            </a:r>
          </a:p>
          <a:p>
            <a:pPr marL="987552" lvl="1" indent="-457200" eaLnBrk="1" hangingPunct="1">
              <a:lnSpc>
                <a:spcPct val="150000"/>
              </a:lnSpc>
              <a:buFont typeface="+mj-lt"/>
              <a:buAutoNum type="arabicPeriod"/>
              <a:defRPr/>
            </a:pPr>
            <a:r>
              <a:rPr lang="en-US" altLang="en-US" sz="2000" i="0" dirty="0"/>
              <a:t>Heuristic versus Analytic</a:t>
            </a:r>
          </a:p>
          <a:p>
            <a:pPr marL="987552" lvl="1" indent="-457200" eaLnBrk="1" hangingPunct="1">
              <a:lnSpc>
                <a:spcPct val="150000"/>
              </a:lnSpc>
              <a:buFont typeface="+mj-lt"/>
              <a:buAutoNum type="arabicPeriod"/>
              <a:defRPr/>
            </a:pPr>
            <a:r>
              <a:rPr lang="en-US" altLang="en-US" sz="2000" i="0" dirty="0"/>
              <a:t>Autocratic versus Democratic</a:t>
            </a:r>
          </a:p>
          <a:p>
            <a:pPr marL="987552" lvl="1" indent="-457200" eaLnBrk="1" hangingPunct="1">
              <a:lnSpc>
                <a:spcPct val="150000"/>
              </a:lnSpc>
              <a:buFont typeface="+mj-lt"/>
              <a:buAutoNum type="arabicPeriod"/>
              <a:defRPr/>
            </a:pPr>
            <a:r>
              <a:rPr lang="en-US" altLang="en-US" sz="2000" i="0" dirty="0"/>
              <a:t>Consultative (with individuals or groups)</a:t>
            </a:r>
          </a:p>
          <a:p>
            <a:pPr>
              <a:lnSpc>
                <a:spcPct val="150000"/>
              </a:lnSpc>
              <a:defRPr/>
            </a:pPr>
            <a:r>
              <a:rPr lang="en-US" sz="2000" dirty="0"/>
              <a:t>Many </a:t>
            </a:r>
            <a:r>
              <a:rPr lang="en-US" sz="2000" dirty="0">
                <a:solidFill>
                  <a:srgbClr val="FF0000"/>
                </a:solidFill>
              </a:rPr>
              <a:t>combinations </a:t>
            </a:r>
            <a:r>
              <a:rPr lang="en-US" sz="2000" dirty="0"/>
              <a:t>and variations of styles( e.g. a person can be analytic and autocratic)</a:t>
            </a:r>
            <a:endParaRPr lang="en-US" altLang="en-US" sz="2000" i="0" dirty="0"/>
          </a:p>
        </p:txBody>
      </p:sp>
    </p:spTree>
    <p:extLst>
      <p:ext uri="{BB962C8B-B14F-4D97-AF65-F5344CB8AC3E}">
        <p14:creationId xmlns:p14="http://schemas.microsoft.com/office/powerpoint/2010/main" val="2576501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927" y="269875"/>
            <a:ext cx="10666273" cy="6588125"/>
          </a:xfrm>
          <a:prstGeom prst="rect">
            <a:avLst/>
          </a:prstGeom>
        </p:spPr>
      </p:pic>
    </p:spTree>
    <p:extLst>
      <p:ext uri="{BB962C8B-B14F-4D97-AF65-F5344CB8AC3E}">
        <p14:creationId xmlns:p14="http://schemas.microsoft.com/office/powerpoint/2010/main" val="295989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alytic vs. Heuristic"/>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57" b="39438"/>
          <a:stretch/>
        </p:blipFill>
        <p:spPr bwMode="auto">
          <a:xfrm>
            <a:off x="1331071" y="228600"/>
            <a:ext cx="895592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hat Is Your Leadership Style? | Psychology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1571" y="3858897"/>
            <a:ext cx="8955929" cy="2977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23085" y="3511366"/>
            <a:ext cx="3771900" cy="369332"/>
          </a:xfrm>
          <a:prstGeom prst="rect">
            <a:avLst/>
          </a:prstGeom>
          <a:noFill/>
        </p:spPr>
        <p:txBody>
          <a:bodyPr wrap="square" rtlCol="0">
            <a:spAutoFit/>
          </a:bodyPr>
          <a:lstStyle/>
          <a:p>
            <a:r>
              <a:rPr lang="en-US" b="1" dirty="0" smtClean="0"/>
              <a:t>Autocratic vs. democratic</a:t>
            </a:r>
            <a:endParaRPr lang="en-US" b="1" dirty="0"/>
          </a:p>
        </p:txBody>
      </p:sp>
      <p:cxnSp>
        <p:nvCxnSpPr>
          <p:cNvPr id="10" name="Straight Connector 9"/>
          <p:cNvCxnSpPr/>
          <p:nvPr/>
        </p:nvCxnSpPr>
        <p:spPr>
          <a:xfrm>
            <a:off x="3600450" y="3880698"/>
            <a:ext cx="44577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533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FDDD0B-459B-3686-BE69-E00B7EBA7293}"/>
              </a:ext>
            </a:extLst>
          </p:cNvPr>
          <p:cNvSpPr>
            <a:spLocks noGrp="1"/>
          </p:cNvSpPr>
          <p:nvPr>
            <p:ph type="title"/>
          </p:nvPr>
        </p:nvSpPr>
        <p:spPr/>
        <p:txBody>
          <a:bodyPr/>
          <a:lstStyle/>
          <a:p>
            <a:r>
              <a:rPr lang="en-US" dirty="0"/>
              <a:t>Decision Makers</a:t>
            </a:r>
          </a:p>
        </p:txBody>
      </p:sp>
      <p:sp>
        <p:nvSpPr>
          <p:cNvPr id="3" name="Content Placeholder 2">
            <a:extLst>
              <a:ext uri="{FF2B5EF4-FFF2-40B4-BE49-F238E27FC236}">
                <a16:creationId xmlns="" xmlns:a16="http://schemas.microsoft.com/office/drawing/2014/main" id="{1BE5004B-EDC3-1659-3682-485395854183}"/>
              </a:ext>
            </a:extLst>
          </p:cNvPr>
          <p:cNvSpPr>
            <a:spLocks noGrp="1"/>
          </p:cNvSpPr>
          <p:nvPr>
            <p:ph idx="1"/>
          </p:nvPr>
        </p:nvSpPr>
        <p:spPr>
          <a:xfrm>
            <a:off x="1219201" y="1231641"/>
            <a:ext cx="10300996" cy="5234473"/>
          </a:xfrm>
        </p:spPr>
        <p:txBody>
          <a:bodyPr>
            <a:normAutofit fontScale="92500" lnSpcReduction="10000"/>
          </a:bodyPr>
          <a:lstStyle/>
          <a:p>
            <a:r>
              <a:rPr lang="en-US" dirty="0"/>
              <a:t>Decisions in </a:t>
            </a:r>
            <a:r>
              <a:rPr lang="en-US" dirty="0">
                <a:solidFill>
                  <a:srgbClr val="FF0000"/>
                </a:solidFill>
              </a:rPr>
              <a:t>small organizations </a:t>
            </a:r>
            <a:r>
              <a:rPr lang="en-US" dirty="0"/>
              <a:t>are</a:t>
            </a:r>
          </a:p>
          <a:p>
            <a:pPr lvl="1"/>
            <a:r>
              <a:rPr lang="en-US" i="0" dirty="0"/>
              <a:t>Often made by </a:t>
            </a:r>
            <a:r>
              <a:rPr lang="en-US" i="0" dirty="0">
                <a:solidFill>
                  <a:srgbClr val="FF0000"/>
                </a:solidFill>
              </a:rPr>
              <a:t>individuals</a:t>
            </a:r>
            <a:r>
              <a:rPr lang="en-US" i="0" dirty="0"/>
              <a:t>,</a:t>
            </a:r>
          </a:p>
          <a:p>
            <a:pPr lvl="1"/>
            <a:r>
              <a:rPr lang="en-US" i="0" dirty="0"/>
              <a:t>especially at lower managerial levels and</a:t>
            </a:r>
          </a:p>
          <a:p>
            <a:pPr lvl="1"/>
            <a:r>
              <a:rPr lang="en-US" i="0" dirty="0"/>
              <a:t>there may be conflicting objectives</a:t>
            </a:r>
          </a:p>
          <a:p>
            <a:r>
              <a:rPr lang="en-US" dirty="0"/>
              <a:t>Most major decisions in </a:t>
            </a:r>
            <a:r>
              <a:rPr lang="en-US" dirty="0">
                <a:solidFill>
                  <a:srgbClr val="FF0000"/>
                </a:solidFill>
              </a:rPr>
              <a:t>medium-sized and large organizations </a:t>
            </a:r>
          </a:p>
          <a:p>
            <a:pPr lvl="1"/>
            <a:r>
              <a:rPr lang="en-US" i="0" dirty="0"/>
              <a:t>are made by </a:t>
            </a:r>
            <a:r>
              <a:rPr lang="en-US" i="0" dirty="0">
                <a:solidFill>
                  <a:srgbClr val="FF0000"/>
                </a:solidFill>
              </a:rPr>
              <a:t>groups</a:t>
            </a:r>
            <a:r>
              <a:rPr lang="en-US" i="0" dirty="0"/>
              <a:t>. </a:t>
            </a:r>
          </a:p>
          <a:p>
            <a:pPr lvl="1"/>
            <a:r>
              <a:rPr lang="en-US" i="0" dirty="0"/>
              <a:t>there are often conflicting objectives</a:t>
            </a:r>
          </a:p>
          <a:p>
            <a:pPr lvl="1" eaLnBrk="1" hangingPunct="1">
              <a:defRPr/>
            </a:pPr>
            <a:r>
              <a:rPr lang="en-US" i="0" dirty="0"/>
              <a:t>Different styles, backgrounds, expectations, personality types</a:t>
            </a:r>
          </a:p>
          <a:p>
            <a:pPr lvl="1" eaLnBrk="1" hangingPunct="1">
              <a:defRPr/>
            </a:pPr>
            <a:r>
              <a:rPr lang="en-US" i="0" dirty="0"/>
              <a:t>Consensus is often difficult to reach</a:t>
            </a:r>
          </a:p>
          <a:p>
            <a:pPr lvl="1" eaLnBrk="1" hangingPunct="1">
              <a:defRPr/>
            </a:pPr>
            <a:r>
              <a:rPr lang="en-US" i="0" dirty="0"/>
              <a:t>Group decision making can be enhanced by computerized support, group support systems (GSS), enterprise resource planning (ERP), supply chain management (SCM), knowledge management systems (KMS), and customer relationship management (CRM) systems</a:t>
            </a:r>
            <a:r>
              <a:rPr lang="en-US" i="0" dirty="0" smtClean="0"/>
              <a:t>.</a:t>
            </a:r>
          </a:p>
          <a:p>
            <a:pPr lvl="1">
              <a:defRPr/>
            </a:pPr>
            <a:r>
              <a:rPr lang="en-US" i="0" dirty="0" smtClean="0"/>
              <a:t>Try out </a:t>
            </a:r>
            <a:r>
              <a:rPr lang="en-US" i="0" dirty="0" err="1" smtClean="0"/>
              <a:t>mentimetre</a:t>
            </a:r>
            <a:r>
              <a:rPr lang="en-US" i="0" dirty="0"/>
              <a:t>: https://www.mentimeter.com/app/presentation/al6fqm81mcqan3hnf7tfrrgyoncwxtfh/edit?source=share-invite-modal</a:t>
            </a:r>
            <a:endParaRPr lang="en-US" i="0" dirty="0"/>
          </a:p>
        </p:txBody>
      </p:sp>
    </p:spTree>
    <p:extLst>
      <p:ext uri="{BB962C8B-B14F-4D97-AF65-F5344CB8AC3E}">
        <p14:creationId xmlns:p14="http://schemas.microsoft.com/office/powerpoint/2010/main" val="3475033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961</TotalTime>
  <Words>3100</Words>
  <Application>Microsoft Office PowerPoint</Application>
  <PresentationFormat>Widescreen</PresentationFormat>
  <Paragraphs>328</Paragraphs>
  <Slides>38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Franklin Gothic Book</vt:lpstr>
      <vt:lpstr>Tahoma</vt:lpstr>
      <vt:lpstr>Times New Roman</vt:lpstr>
      <vt:lpstr>Wingdings</vt:lpstr>
      <vt:lpstr>Crop</vt:lpstr>
      <vt:lpstr> Decision Making, Systems, modeling, and support</vt:lpstr>
      <vt:lpstr>Characteristics of Decision Making</vt:lpstr>
      <vt:lpstr>Decision Making</vt:lpstr>
      <vt:lpstr>Decision-Making Disciplines</vt:lpstr>
      <vt:lpstr>Decision Style</vt:lpstr>
      <vt:lpstr>Decision Style</vt:lpstr>
      <vt:lpstr>PowerPoint Presentation</vt:lpstr>
      <vt:lpstr>PowerPoint Presentation</vt:lpstr>
      <vt:lpstr>Decision Makers</vt:lpstr>
      <vt:lpstr>Types of Models</vt:lpstr>
      <vt:lpstr>Types of Models</vt:lpstr>
      <vt:lpstr>Types of Models</vt:lpstr>
      <vt:lpstr>PowerPoint Presentation</vt:lpstr>
      <vt:lpstr>Types of Models</vt:lpstr>
      <vt:lpstr>Types of Models</vt:lpstr>
      <vt:lpstr>The Benefits of Models</vt:lpstr>
      <vt:lpstr>Phases of the  Decision Making Process</vt:lpstr>
      <vt:lpstr>Simon’s Decision-Making Process</vt:lpstr>
      <vt:lpstr>Decision-Making: Intelligence Phase</vt:lpstr>
      <vt:lpstr>Decision-Making: Intelligence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Design Phase</vt:lpstr>
      <vt:lpstr>Decision-Making: The Choice Phase</vt:lpstr>
      <vt:lpstr>Decision-Making:  The Implementation Phase</vt:lpstr>
      <vt:lpstr>How Decisions Are Supported</vt:lpstr>
      <vt:lpstr>How Decisions Are Supported</vt:lpstr>
      <vt:lpstr>How Decisions Are Supported</vt:lpstr>
      <vt:lpstr>How Decisions Are Supported</vt:lpstr>
      <vt:lpstr>How Decisions Are Supported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 Systems, modeling, and support</dc:title>
  <dc:creator>Fariha</dc:creator>
  <cp:lastModifiedBy>SU</cp:lastModifiedBy>
  <cp:revision>16</cp:revision>
  <dcterms:created xsi:type="dcterms:W3CDTF">2024-08-09T12:58:49Z</dcterms:created>
  <dcterms:modified xsi:type="dcterms:W3CDTF">2025-01-27T07:08:31Z</dcterms:modified>
</cp:coreProperties>
</file>