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5"/>
  </p:notesMasterIdLst>
  <p:sldIdLst>
    <p:sldId id="256" r:id="rId2"/>
    <p:sldId id="258" r:id="rId3"/>
    <p:sldId id="286" r:id="rId4"/>
    <p:sldId id="259" r:id="rId5"/>
    <p:sldId id="261" r:id="rId6"/>
    <p:sldId id="287" r:id="rId7"/>
    <p:sldId id="262" r:id="rId8"/>
    <p:sldId id="263" r:id="rId9"/>
    <p:sldId id="264" r:id="rId10"/>
    <p:sldId id="265" r:id="rId11"/>
    <p:sldId id="288" r:id="rId12"/>
    <p:sldId id="318" r:id="rId13"/>
    <p:sldId id="268" r:id="rId14"/>
    <p:sldId id="269" r:id="rId15"/>
    <p:sldId id="270" r:id="rId16"/>
    <p:sldId id="271" r:id="rId17"/>
    <p:sldId id="272" r:id="rId18"/>
    <p:sldId id="273" r:id="rId19"/>
    <p:sldId id="267" r:id="rId20"/>
    <p:sldId id="274" r:id="rId21"/>
    <p:sldId id="276" r:id="rId22"/>
    <p:sldId id="266" r:id="rId23"/>
    <p:sldId id="275" r:id="rId24"/>
    <p:sldId id="277"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5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zh-TW"/>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zh-TW"/>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zh-TW"/>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7DC4C5A0-2D4E-49E6-B86C-5E15F49AC99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B35B6997-37D4-42D5-AE52-ACD715F68E0D}" type="slidenum">
              <a:rPr lang="en-US" altLang="zh-TW"/>
              <a:pPr/>
              <a:t>1</a:t>
            </a:fld>
            <a:endParaRPr lang="en-US" altLang="zh-TW"/>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B60E7B89-E71C-4F17-A787-0A523BC9A207}" type="slidenum">
              <a:rPr lang="en-US" altLang="zh-TW"/>
              <a:pPr/>
              <a:t>13</a:t>
            </a:fld>
            <a:endParaRPr lang="en-US" altLang="zh-TW"/>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F370F957-8375-4A61-92E6-D7F5061838F0}" type="slidenum">
              <a:rPr lang="en-US" altLang="zh-TW"/>
              <a:pPr/>
              <a:t>14</a:t>
            </a:fld>
            <a:endParaRPr lang="en-US" altLang="zh-TW"/>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1172CD6A-A054-4215-8E2D-E755CA27357C}" type="slidenum">
              <a:rPr lang="en-US" altLang="zh-TW"/>
              <a:pPr/>
              <a:t>15</a:t>
            </a:fld>
            <a:endParaRPr lang="en-US" altLang="zh-TW"/>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BBF001E5-24E4-4C16-874F-1653B34CAE27}" type="slidenum">
              <a:rPr lang="en-US" altLang="zh-TW"/>
              <a:pPr/>
              <a:t>16</a:t>
            </a:fld>
            <a:endParaRPr lang="en-US" altLang="zh-TW"/>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277D1CFC-C55B-4FBF-B029-775EE59D8CFD}" type="slidenum">
              <a:rPr lang="en-US" altLang="zh-TW"/>
              <a:pPr/>
              <a:t>17</a:t>
            </a:fld>
            <a:endParaRPr lang="en-US" altLang="zh-TW"/>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CD480A68-F5C2-46D5-9B0C-77AB60D9B18D}" type="slidenum">
              <a:rPr lang="en-US" altLang="zh-TW"/>
              <a:pPr/>
              <a:t>18</a:t>
            </a:fld>
            <a:endParaRPr lang="en-US" altLang="zh-TW"/>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A4A7F579-A34D-4392-926C-AC9FF58B4F52}" type="slidenum">
              <a:rPr lang="en-US" altLang="zh-TW"/>
              <a:pPr/>
              <a:t>19</a:t>
            </a:fld>
            <a:endParaRPr lang="en-US" altLang="zh-TW"/>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41118F2C-4E30-479F-AD0F-3211A35EDD5C}" type="slidenum">
              <a:rPr lang="en-US" altLang="zh-TW"/>
              <a:pPr/>
              <a:t>20</a:t>
            </a:fld>
            <a:endParaRPr lang="en-US" altLang="zh-TW"/>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F00F7F0A-6CF8-4865-83BA-85F91102004B}" type="slidenum">
              <a:rPr lang="en-US" altLang="zh-TW"/>
              <a:pPr/>
              <a:t>21</a:t>
            </a:fld>
            <a:endParaRPr lang="en-US" altLang="zh-TW"/>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21C429B6-4DBD-4AAB-96C5-976943FD382B}" type="slidenum">
              <a:rPr lang="en-US" altLang="zh-TW"/>
              <a:pPr/>
              <a:t>22</a:t>
            </a:fld>
            <a:endParaRPr lang="en-US" altLang="zh-TW"/>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1BCF4D51-72BF-4F6B-9585-F8E769E6FEE4}" type="slidenum">
              <a:rPr lang="en-US" altLang="zh-TW"/>
              <a:pPr/>
              <a:t>2</a:t>
            </a:fld>
            <a:endParaRPr lang="en-US" altLang="zh-TW"/>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58E439CC-3177-44AD-915D-7311999F3A10}" type="slidenum">
              <a:rPr lang="en-US" altLang="zh-TW"/>
              <a:pPr/>
              <a:t>23</a:t>
            </a:fld>
            <a:endParaRPr lang="en-US" altLang="zh-TW"/>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F88A61AD-4113-4A33-9B59-93E34A8D3717}" type="slidenum">
              <a:rPr lang="en-US" altLang="zh-TW"/>
              <a:pPr/>
              <a:t>24</a:t>
            </a:fld>
            <a:endParaRPr lang="en-US" altLang="zh-TW"/>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897B3E28-A183-4CB9-91A6-7B0ECC5CCBE6}" type="slidenum">
              <a:rPr lang="en-US" altLang="zh-TW"/>
              <a:pPr/>
              <a:t>3</a:t>
            </a:fld>
            <a:endParaRPr lang="en-US" altLang="zh-TW"/>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91BA6E92-A96B-4421-9F80-1A063492BA5A}" type="slidenum">
              <a:rPr lang="en-US" altLang="zh-TW"/>
              <a:pPr/>
              <a:t>4</a:t>
            </a:fld>
            <a:endParaRPr lang="en-US" altLang="zh-TW"/>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B57FD405-3332-4F59-92E3-58E7832212C3}" type="slidenum">
              <a:rPr lang="en-US" altLang="zh-TW"/>
              <a:pPr/>
              <a:t>5</a:t>
            </a:fld>
            <a:endParaRPr lang="en-US" altLang="zh-TW"/>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E8A68D27-7889-4A57-A43E-DA9AC5D2A6DB}" type="slidenum">
              <a:rPr lang="en-US" altLang="zh-TW"/>
              <a:pPr/>
              <a:t>7</a:t>
            </a:fld>
            <a:endParaRPr lang="en-US" altLang="zh-TW"/>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37058EA5-DAF1-42C2-B335-A942DEB4F296}" type="slidenum">
              <a:rPr lang="en-US" altLang="zh-TW"/>
              <a:pPr/>
              <a:t>8</a:t>
            </a:fld>
            <a:endParaRPr lang="en-US" altLang="zh-TW"/>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E7B9F001-D7E8-4D50-8E89-1B93C94A0E19}" type="slidenum">
              <a:rPr lang="en-US" altLang="zh-TW"/>
              <a:pPr/>
              <a:t>9</a:t>
            </a:fld>
            <a:endParaRPr lang="en-US" altLang="zh-TW"/>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E09FADEA-4B13-4443-B589-CC30F6789DA2}" type="slidenum">
              <a:rPr lang="en-US" altLang="zh-TW"/>
              <a:pPr/>
              <a:t>10</a:t>
            </a:fld>
            <a:endParaRPr lang="en-US" altLang="zh-TW"/>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122" name="Rectangle 2"/>
          <p:cNvSpPr>
            <a:spLocks noGrp="1" noChangeArrowheads="1"/>
          </p:cNvSpPr>
          <p:nvPr>
            <p:ph type="ctrTitle"/>
          </p:nvPr>
        </p:nvSpPr>
        <p:spPr>
          <a:xfrm>
            <a:off x="685800" y="990600"/>
            <a:ext cx="7772400" cy="1371600"/>
          </a:xfrm>
        </p:spPr>
        <p:txBody>
          <a:bodyPr/>
          <a:lstStyle>
            <a:lvl1pPr>
              <a:defRPr sz="3800"/>
            </a:lvl1pPr>
          </a:lstStyle>
          <a:p>
            <a:pPr lvl="0"/>
            <a:r>
              <a:rPr lang="zh-TW" altLang="en-US" noProof="0"/>
              <a:t>按一下以編輯母片標題樣式</a:t>
            </a:r>
          </a:p>
        </p:txBody>
      </p:sp>
      <p:sp>
        <p:nvSpPr>
          <p:cNvPr id="51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zh-TW" altLang="en-US" noProof="0"/>
              <a:t>按一下以編輯母片副標題樣式</a:t>
            </a:r>
          </a:p>
        </p:txBody>
      </p:sp>
      <p:sp>
        <p:nvSpPr>
          <p:cNvPr id="5" name="Date Placeholder 4"/>
          <p:cNvSpPr>
            <a:spLocks noGrp="1" noChangeArrowheads="1"/>
          </p:cNvSpPr>
          <p:nvPr>
            <p:ph type="dt" sz="half"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smtClean="0"/>
            </a:lvl1pPr>
          </a:lstStyle>
          <a:p>
            <a:pPr>
              <a:defRPr/>
            </a:pPr>
            <a:endParaRPr lang="en-US" altLang="zh-TW"/>
          </a:p>
        </p:txBody>
      </p:sp>
      <p:sp>
        <p:nvSpPr>
          <p:cNvPr id="6" name="Footer Placeholder 5"/>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smtClean="0"/>
            </a:lvl1pPr>
          </a:lstStyle>
          <a:p>
            <a:pPr>
              <a:defRPr/>
            </a:pPr>
            <a:endParaRPr lang="en-US" altLang="zh-TW"/>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AEE71591-42D4-47B3-B427-2A1F1FB5E672}"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1FF6FB9D-58DA-4AA3-93CC-9578DBF1417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38" y="188913"/>
            <a:ext cx="2017712" cy="6192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188913"/>
            <a:ext cx="5902325" cy="6192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71686227-BC2A-46E7-A39D-D4613FBE36D8}"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7857432-F77F-4180-AF46-3E77E72B25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109683E3-213A-4D48-8771-53F856225844}"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7D349B71-B872-4D00-9A5B-CF6F0E821834}"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981075"/>
            <a:ext cx="39243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981075"/>
            <a:ext cx="39243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7FA9BC43-316D-4A29-90A5-6FC503356DCF}"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10"/>
          </p:nvPr>
        </p:nvSpPr>
        <p:spPr>
          <a:ln/>
        </p:spPr>
        <p:txBody>
          <a:bodyPr/>
          <a:lstStyle>
            <a:lvl1pPr>
              <a:defRPr/>
            </a:lvl1pPr>
          </a:lstStyle>
          <a:p>
            <a:pPr>
              <a:defRPr/>
            </a:pPr>
            <a:fld id="{398A0EEF-7138-4051-9A05-91F791B48AA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sz="quarter" idx="10"/>
          </p:nvPr>
        </p:nvSpPr>
        <p:spPr>
          <a:ln/>
        </p:spPr>
        <p:txBody>
          <a:bodyPr/>
          <a:lstStyle>
            <a:lvl1pPr>
              <a:defRPr/>
            </a:lvl1pPr>
          </a:lstStyle>
          <a:p>
            <a:pPr>
              <a:defRPr/>
            </a:pPr>
            <a:fld id="{B9E570C5-1980-4D12-B2F0-D7DC5FC068E0}"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54CF5A68-6E97-4EC7-AB7A-ADEC21C3D0DC}"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0B0709A-96E5-450F-97ED-FB28412FBE17}"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0950D32-61C4-4026-9E7B-C66E63648F62}"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88913"/>
            <a:ext cx="8001000" cy="549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539750" y="981075"/>
            <a:ext cx="8001000" cy="540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AutoShape 4"/>
          <p:cNvSpPr>
            <a:spLocks noChangeArrowheads="1"/>
          </p:cNvSpPr>
          <p:nvPr/>
        </p:nvSpPr>
        <p:spPr bwMode="auto">
          <a:xfrm>
            <a:off x="684213" y="836613"/>
            <a:ext cx="7958137" cy="109537"/>
          </a:xfrm>
          <a:custGeom>
            <a:avLst/>
            <a:gdLst>
              <a:gd name="T0" fmla="*/ 0 w 1000"/>
              <a:gd name="T1" fmla="*/ 0 h 1000"/>
              <a:gd name="T2" fmla="*/ 4655510 w 1000"/>
              <a:gd name="T3" fmla="*/ 0 h 1000"/>
              <a:gd name="T4" fmla="*/ 4655510 w 1000"/>
              <a:gd name="T5" fmla="*/ 109537 h 1000"/>
              <a:gd name="T6" fmla="*/ 0 w 1000"/>
              <a:gd name="T7" fmla="*/ 109537 h 1000"/>
              <a:gd name="T8" fmla="*/ 0 w 1000"/>
              <a:gd name="T9" fmla="*/ 0 h 1000"/>
              <a:gd name="T10" fmla="*/ 795813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539750" y="6453188"/>
            <a:ext cx="7924800" cy="0"/>
          </a:xfrm>
          <a:prstGeom prst="line">
            <a:avLst/>
          </a:prstGeom>
          <a:noFill/>
          <a:ln w="3175">
            <a:solidFill>
              <a:schemeClr val="accent2"/>
            </a:solidFill>
            <a:round/>
            <a:headEnd/>
            <a:tailEnd/>
          </a:ln>
          <a:effectLst/>
        </p:spPr>
        <p:txBody>
          <a:bodyPr/>
          <a:lstStyle/>
          <a:p>
            <a:endParaRPr lang="en-US"/>
          </a:p>
        </p:txBody>
      </p:sp>
      <p:sp>
        <p:nvSpPr>
          <p:cNvPr id="4104" name="Rectangle 8"/>
          <p:cNvSpPr>
            <a:spLocks noGrp="1" noChangeArrowheads="1"/>
          </p:cNvSpPr>
          <p:nvPr>
            <p:ph type="sldNum" sz="quarter" idx="4"/>
          </p:nvPr>
        </p:nvSpPr>
        <p:spPr bwMode="auto">
          <a:xfrm>
            <a:off x="6553200" y="6453188"/>
            <a:ext cx="19812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smtClean="0"/>
            </a:lvl1pPr>
          </a:lstStyle>
          <a:p>
            <a:pPr>
              <a:defRPr/>
            </a:pPr>
            <a:fld id="{F8C89ADB-382D-4E14-A19B-FC0A86A2383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hf sldNum="0"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2pPr>
      <a:lvl3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3pPr>
      <a:lvl4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4pPr>
      <a:lvl5pPr algn="l" rtl="0" eaLnBrk="0" fontAlgn="base" hangingPunct="0">
        <a:spcBef>
          <a:spcPct val="0"/>
        </a:spcBef>
        <a:spcAft>
          <a:spcPct val="0"/>
        </a:spcAft>
        <a:defRPr kumimoji="1" sz="3600">
          <a:solidFill>
            <a:schemeClr val="tx2"/>
          </a:solidFill>
          <a:latin typeface="Times New Roman" pitchFamily="18" charset="0"/>
          <a:ea typeface="標楷體" pitchFamily="65" charset="-120"/>
        </a:defRPr>
      </a:lvl5pPr>
      <a:lvl6pPr marL="457200" algn="l" rtl="0" fontAlgn="base">
        <a:spcBef>
          <a:spcPct val="0"/>
        </a:spcBef>
        <a:spcAft>
          <a:spcPct val="0"/>
        </a:spcAft>
        <a:defRPr kumimoji="1" sz="3600">
          <a:solidFill>
            <a:schemeClr val="tx2"/>
          </a:solidFill>
          <a:latin typeface="Times New Roman" pitchFamily="18" charset="0"/>
          <a:ea typeface="標楷體" pitchFamily="65" charset="-120"/>
        </a:defRPr>
      </a:lvl6pPr>
      <a:lvl7pPr marL="914400" algn="l" rtl="0" fontAlgn="base">
        <a:spcBef>
          <a:spcPct val="0"/>
        </a:spcBef>
        <a:spcAft>
          <a:spcPct val="0"/>
        </a:spcAft>
        <a:defRPr kumimoji="1" sz="3600">
          <a:solidFill>
            <a:schemeClr val="tx2"/>
          </a:solidFill>
          <a:latin typeface="Times New Roman" pitchFamily="18" charset="0"/>
          <a:ea typeface="標楷體" pitchFamily="65" charset="-120"/>
        </a:defRPr>
      </a:lvl7pPr>
      <a:lvl8pPr marL="1371600" algn="l" rtl="0" fontAlgn="base">
        <a:spcBef>
          <a:spcPct val="0"/>
        </a:spcBef>
        <a:spcAft>
          <a:spcPct val="0"/>
        </a:spcAft>
        <a:defRPr kumimoji="1" sz="3600">
          <a:solidFill>
            <a:schemeClr val="tx2"/>
          </a:solidFill>
          <a:latin typeface="Times New Roman" pitchFamily="18" charset="0"/>
          <a:ea typeface="標楷體" pitchFamily="65" charset="-120"/>
        </a:defRPr>
      </a:lvl8pPr>
      <a:lvl9pPr marL="1828800" algn="l" rtl="0" fontAlgn="base">
        <a:spcBef>
          <a:spcPct val="0"/>
        </a:spcBef>
        <a:spcAft>
          <a:spcPct val="0"/>
        </a:spcAft>
        <a:defRPr kumimoji="1" sz="3600">
          <a:solidFill>
            <a:schemeClr val="tx2"/>
          </a:solidFill>
          <a:latin typeface="Times New Roman" pitchFamily="18" charset="0"/>
          <a:ea typeface="標楷體" pitchFamily="65" charset="-12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p:txBody>
          <a:bodyPr/>
          <a:lstStyle/>
          <a:p>
            <a:pPr eaLnBrk="1" hangingPunct="1"/>
            <a:r>
              <a:rPr lang="en-US" altLang="zh-TW" sz="4400" b="1"/>
              <a:t>Wireless Ad Hoc Networks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sz="3200"/>
              <a:t>Ad-Hoc typical applications</a:t>
            </a:r>
          </a:p>
        </p:txBody>
      </p:sp>
      <p:sp>
        <p:nvSpPr>
          <p:cNvPr id="13315" name="Rectangle 3"/>
          <p:cNvSpPr>
            <a:spLocks noGrp="1" noChangeArrowheads="1"/>
          </p:cNvSpPr>
          <p:nvPr>
            <p:ph type="body" idx="1"/>
          </p:nvPr>
        </p:nvSpPr>
        <p:spPr/>
        <p:txBody>
          <a:bodyPr/>
          <a:lstStyle/>
          <a:p>
            <a:pPr eaLnBrk="1" hangingPunct="1">
              <a:buFont typeface="Wingdings" pitchFamily="2" charset="2"/>
              <a:buChar char="p"/>
            </a:pPr>
            <a:r>
              <a:rPr lang="en-US" altLang="zh-TW" sz="2600"/>
              <a:t>Personal area networking</a:t>
            </a:r>
          </a:p>
          <a:p>
            <a:pPr lvl="1" eaLnBrk="1" hangingPunct="1"/>
            <a:r>
              <a:rPr lang="en-US" altLang="zh-TW" sz="2200"/>
              <a:t>cell phone, laptop, ear phone, wrist watch</a:t>
            </a:r>
          </a:p>
          <a:p>
            <a:pPr eaLnBrk="1" hangingPunct="1"/>
            <a:r>
              <a:rPr lang="en-US" altLang="zh-TW" sz="2600"/>
              <a:t>Military environments</a:t>
            </a:r>
          </a:p>
          <a:p>
            <a:pPr lvl="1" eaLnBrk="1" hangingPunct="1"/>
            <a:r>
              <a:rPr lang="en-US" altLang="zh-TW" sz="2200"/>
              <a:t>soldiers, tanks, planes</a:t>
            </a:r>
          </a:p>
          <a:p>
            <a:pPr eaLnBrk="1" hangingPunct="1"/>
            <a:r>
              <a:rPr lang="en-US" altLang="zh-TW" sz="2600"/>
              <a:t>Civilian environments</a:t>
            </a:r>
          </a:p>
          <a:p>
            <a:pPr lvl="1" eaLnBrk="1" hangingPunct="1"/>
            <a:r>
              <a:rPr lang="en-US" altLang="zh-TW" sz="2200"/>
              <a:t>car network</a:t>
            </a:r>
          </a:p>
          <a:p>
            <a:pPr eaLnBrk="1" hangingPunct="1"/>
            <a:r>
              <a:rPr lang="en-US" altLang="zh-TW" sz="2600"/>
              <a:t>meeting rooms</a:t>
            </a:r>
          </a:p>
          <a:p>
            <a:pPr lvl="1" eaLnBrk="1" hangingPunct="1"/>
            <a:r>
              <a:rPr lang="en-US" altLang="zh-TW" sz="2200"/>
              <a:t>sports stadiums</a:t>
            </a:r>
          </a:p>
          <a:p>
            <a:pPr lvl="1" eaLnBrk="1" hangingPunct="1"/>
            <a:r>
              <a:rPr lang="en-US" altLang="zh-TW" sz="2200"/>
              <a:t>boats, small aircraft</a:t>
            </a:r>
          </a:p>
          <a:p>
            <a:pPr eaLnBrk="1" hangingPunct="1"/>
            <a:r>
              <a:rPr lang="en-US" altLang="zh-TW" sz="2600"/>
              <a:t>Emergency operations</a:t>
            </a:r>
          </a:p>
          <a:p>
            <a:pPr lvl="1" eaLnBrk="1" hangingPunct="1"/>
            <a:r>
              <a:rPr lang="en-US" altLang="zh-TW" sz="2200"/>
              <a:t>search-and-rescue</a:t>
            </a:r>
          </a:p>
          <a:p>
            <a:pPr lvl="1" eaLnBrk="1" hangingPunct="1"/>
            <a:r>
              <a:rPr lang="en-US" altLang="zh-TW" sz="2200"/>
              <a:t>policing and fire fighting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d-hoc-net-1"/>
          <p:cNvPicPr>
            <a:picLocks noChangeAspect="1" noChangeArrowheads="1"/>
          </p:cNvPicPr>
          <p:nvPr/>
        </p:nvPicPr>
        <p:blipFill>
          <a:blip r:embed="rId2"/>
          <a:srcRect/>
          <a:stretch>
            <a:fillRect/>
          </a:stretch>
        </p:blipFill>
        <p:spPr bwMode="auto">
          <a:xfrm>
            <a:off x="609600" y="1447800"/>
            <a:ext cx="3333750" cy="2447925"/>
          </a:xfrm>
          <a:prstGeom prst="rect">
            <a:avLst/>
          </a:prstGeom>
          <a:noFill/>
          <a:ln w="9525">
            <a:noFill/>
            <a:miter lim="800000"/>
            <a:headEnd/>
            <a:tailEnd/>
          </a:ln>
        </p:spPr>
      </p:pic>
      <p:sp>
        <p:nvSpPr>
          <p:cNvPr id="14339" name="Text Box 3"/>
          <p:cNvSpPr txBox="1">
            <a:spLocks noChangeArrowheads="1"/>
          </p:cNvSpPr>
          <p:nvPr/>
        </p:nvSpPr>
        <p:spPr bwMode="auto">
          <a:xfrm>
            <a:off x="1889125" y="976313"/>
            <a:ext cx="184150" cy="336550"/>
          </a:xfrm>
          <a:prstGeom prst="rect">
            <a:avLst/>
          </a:prstGeom>
          <a:noFill/>
          <a:ln w="9525">
            <a:noFill/>
            <a:miter lim="800000"/>
            <a:headEnd/>
            <a:tailEnd/>
          </a:ln>
        </p:spPr>
        <p:txBody>
          <a:bodyPr wrap="none">
            <a:spAutoFit/>
          </a:bodyPr>
          <a:lstStyle/>
          <a:p>
            <a:endParaRPr lang="en-US" sz="1600">
              <a:solidFill>
                <a:schemeClr val="tx2"/>
              </a:solidFill>
              <a:latin typeface="Times New Roman" pitchFamily="18" charset="0"/>
              <a:ea typeface="ＭＳ Ｐゴシック" pitchFamily="34" charset="-128"/>
            </a:endParaRPr>
          </a:p>
        </p:txBody>
      </p:sp>
      <p:sp>
        <p:nvSpPr>
          <p:cNvPr id="14340" name="Rectangle 4"/>
          <p:cNvSpPr>
            <a:spLocks noChangeArrowheads="1"/>
          </p:cNvSpPr>
          <p:nvPr/>
        </p:nvSpPr>
        <p:spPr bwMode="auto">
          <a:xfrm>
            <a:off x="900113" y="725488"/>
            <a:ext cx="7772400" cy="838200"/>
          </a:xfrm>
          <a:prstGeom prst="rect">
            <a:avLst/>
          </a:prstGeom>
          <a:noFill/>
          <a:ln w="9525">
            <a:noFill/>
            <a:miter lim="800000"/>
            <a:headEnd/>
            <a:tailEnd/>
          </a:ln>
        </p:spPr>
        <p:txBody>
          <a:bodyPr anchor="ctr"/>
          <a:lstStyle/>
          <a:p>
            <a:r>
              <a:rPr lang="en-US" sz="2400" u="sng">
                <a:latin typeface="Comic Sans MS" pitchFamily="66" charset="0"/>
              </a:rPr>
              <a:t>Example Ad hoc Networks</a:t>
            </a:r>
            <a:endParaRPr lang="en-US" sz="3600" b="1" u="sng"/>
          </a:p>
        </p:txBody>
      </p:sp>
      <p:pic>
        <p:nvPicPr>
          <p:cNvPr id="9" name="Picture 6" descr="manet-urban-color"/>
          <p:cNvPicPr>
            <a:picLocks noChangeAspect="1" noChangeArrowheads="1"/>
          </p:cNvPicPr>
          <p:nvPr/>
        </p:nvPicPr>
        <p:blipFill>
          <a:blip r:embed="rId3"/>
          <a:srcRect/>
          <a:stretch>
            <a:fillRect/>
          </a:stretch>
        </p:blipFill>
        <p:spPr bwMode="auto">
          <a:xfrm>
            <a:off x="4786313" y="1479550"/>
            <a:ext cx="3422377" cy="3323655"/>
          </a:xfrm>
          <a:prstGeom prst="rect">
            <a:avLst/>
          </a:prstGeom>
          <a:noFill/>
          <a:ln w="9525">
            <a:noFill/>
            <a:miter lim="800000"/>
            <a:headEnd/>
            <a:tailEnd/>
          </a:ln>
        </p:spPr>
      </p:pic>
      <p:sp>
        <p:nvSpPr>
          <p:cNvPr id="14343" name="Text Box 7"/>
          <p:cNvSpPr txBox="1">
            <a:spLocks noChangeArrowheads="1"/>
          </p:cNvSpPr>
          <p:nvPr/>
        </p:nvSpPr>
        <p:spPr bwMode="auto">
          <a:xfrm>
            <a:off x="228600" y="3886200"/>
            <a:ext cx="2717800"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ＭＳ Ｐゴシック" pitchFamily="34" charset="-128"/>
              </a:rPr>
              <a:t>Mobile devices (laptop, PDAs)</a:t>
            </a:r>
          </a:p>
        </p:txBody>
      </p:sp>
      <p:sp>
        <p:nvSpPr>
          <p:cNvPr id="12" name="Text Box 9"/>
          <p:cNvSpPr txBox="1">
            <a:spLocks noChangeArrowheads="1"/>
          </p:cNvSpPr>
          <p:nvPr/>
        </p:nvSpPr>
        <p:spPr bwMode="auto">
          <a:xfrm>
            <a:off x="3419872" y="4903489"/>
            <a:ext cx="5551488" cy="336550"/>
          </a:xfrm>
          <a:prstGeom prst="rect">
            <a:avLst/>
          </a:prstGeom>
          <a:noFill/>
          <a:ln w="9525">
            <a:noFill/>
            <a:miter lim="800000"/>
            <a:headEnd/>
            <a:tailEnd/>
          </a:ln>
        </p:spPr>
        <p:txBody>
          <a:bodyPr wrap="none">
            <a:spAutoFit/>
          </a:bodyPr>
          <a:lstStyle/>
          <a:p>
            <a:r>
              <a:rPr lang="en-US" sz="1600" dirty="0">
                <a:solidFill>
                  <a:schemeClr val="tx2"/>
                </a:solidFill>
                <a:latin typeface="Times New Roman" pitchFamily="18" charset="0"/>
                <a:ea typeface="ＭＳ Ｐゴシック" pitchFamily="34" charset="-128"/>
              </a:rPr>
              <a:t>Hybrid urban ad hoc network (vehicular, pedestrian, hot spots,…)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dhoc-vehicular-1">
            <a:extLst>
              <a:ext uri="{FF2B5EF4-FFF2-40B4-BE49-F238E27FC236}">
                <a16:creationId xmlns:a16="http://schemas.microsoft.com/office/drawing/2014/main" id="{F75B81A0-C694-4B3D-B81D-27268DCFE7CC}"/>
              </a:ext>
            </a:extLst>
          </p:cNvPr>
          <p:cNvPicPr>
            <a:picLocks noChangeAspect="1" noChangeArrowheads="1"/>
          </p:cNvPicPr>
          <p:nvPr/>
        </p:nvPicPr>
        <p:blipFill>
          <a:blip r:embed="rId2"/>
          <a:srcRect/>
          <a:stretch>
            <a:fillRect/>
          </a:stretch>
        </p:blipFill>
        <p:spPr bwMode="auto">
          <a:xfrm>
            <a:off x="611560" y="1340768"/>
            <a:ext cx="2819400" cy="2714625"/>
          </a:xfrm>
          <a:prstGeom prst="rect">
            <a:avLst/>
          </a:prstGeom>
          <a:noFill/>
          <a:ln w="9525">
            <a:noFill/>
            <a:miter lim="800000"/>
            <a:headEnd/>
            <a:tailEnd/>
          </a:ln>
        </p:spPr>
      </p:pic>
      <p:sp>
        <p:nvSpPr>
          <p:cNvPr id="5" name="Text Box 8">
            <a:extLst>
              <a:ext uri="{FF2B5EF4-FFF2-40B4-BE49-F238E27FC236}">
                <a16:creationId xmlns:a16="http://schemas.microsoft.com/office/drawing/2014/main" id="{1A30BE67-C0FE-4682-88B3-400B6D978900}"/>
              </a:ext>
            </a:extLst>
          </p:cNvPr>
          <p:cNvSpPr txBox="1">
            <a:spLocks noChangeArrowheads="1"/>
          </p:cNvSpPr>
          <p:nvPr/>
        </p:nvSpPr>
        <p:spPr bwMode="auto">
          <a:xfrm>
            <a:off x="3203848" y="4725144"/>
            <a:ext cx="2957513" cy="336550"/>
          </a:xfrm>
          <a:prstGeom prst="rect">
            <a:avLst/>
          </a:prstGeom>
          <a:noFill/>
          <a:ln w="9525">
            <a:noFill/>
            <a:miter lim="800000"/>
            <a:headEnd/>
            <a:tailEnd/>
          </a:ln>
        </p:spPr>
        <p:txBody>
          <a:bodyPr wrap="none">
            <a:spAutoFit/>
          </a:bodyPr>
          <a:lstStyle/>
          <a:p>
            <a:r>
              <a:rPr lang="en-US" sz="1600" dirty="0">
                <a:solidFill>
                  <a:schemeClr val="tx2"/>
                </a:solidFill>
                <a:latin typeface="Times New Roman" pitchFamily="18" charset="0"/>
                <a:ea typeface="ＭＳ Ｐゴシック" pitchFamily="34" charset="-128"/>
              </a:rPr>
              <a:t>Vehicular Networks on Highways</a:t>
            </a:r>
          </a:p>
        </p:txBody>
      </p:sp>
      <p:pic>
        <p:nvPicPr>
          <p:cNvPr id="7" name="Picture 6">
            <a:extLst>
              <a:ext uri="{FF2B5EF4-FFF2-40B4-BE49-F238E27FC236}">
                <a16:creationId xmlns:a16="http://schemas.microsoft.com/office/drawing/2014/main" id="{3FD0DEB7-A6AC-4D0C-8946-FB458F1C7D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407" y="1412776"/>
            <a:ext cx="5410885" cy="2592288"/>
          </a:xfrm>
          <a:prstGeom prst="rect">
            <a:avLst/>
          </a:prstGeom>
        </p:spPr>
      </p:pic>
    </p:spTree>
    <p:extLst>
      <p:ext uri="{BB962C8B-B14F-4D97-AF65-F5344CB8AC3E}">
        <p14:creationId xmlns:p14="http://schemas.microsoft.com/office/powerpoint/2010/main" val="34315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TW" sz="2800">
                <a:solidFill>
                  <a:schemeClr val="tx1"/>
                </a:solidFill>
                <a:ea typeface="新細明體" pitchFamily="18" charset="-120"/>
              </a:rPr>
              <a:t>Peer-to-Peer</a:t>
            </a:r>
          </a:p>
        </p:txBody>
      </p:sp>
      <p:sp>
        <p:nvSpPr>
          <p:cNvPr id="15363" name="Rectangle 3"/>
          <p:cNvSpPr>
            <a:spLocks noGrp="1" noChangeArrowheads="1"/>
          </p:cNvSpPr>
          <p:nvPr>
            <p:ph type="body" idx="1"/>
          </p:nvPr>
        </p:nvSpPr>
        <p:spPr/>
        <p:txBody>
          <a:bodyPr/>
          <a:lstStyle/>
          <a:p>
            <a:pPr eaLnBrk="1" hangingPunct="1"/>
            <a:endParaRPr lang="en-US"/>
          </a:p>
        </p:txBody>
      </p:sp>
      <p:pic>
        <p:nvPicPr>
          <p:cNvPr id="15364" name="Picture 4"/>
          <p:cNvPicPr>
            <a:picLocks noChangeAspect="1" noChangeArrowheads="1"/>
          </p:cNvPicPr>
          <p:nvPr/>
        </p:nvPicPr>
        <p:blipFill>
          <a:blip r:embed="rId3"/>
          <a:srcRect/>
          <a:stretch>
            <a:fillRect/>
          </a:stretch>
        </p:blipFill>
        <p:spPr bwMode="auto">
          <a:xfrm>
            <a:off x="0" y="765175"/>
            <a:ext cx="9144000" cy="5651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sz="2800">
                <a:solidFill>
                  <a:schemeClr val="tx1"/>
                </a:solidFill>
                <a:ea typeface="新細明體" pitchFamily="18" charset="-120"/>
              </a:rPr>
              <a:t>Multi-hop Peer-to-Peer</a:t>
            </a:r>
          </a:p>
        </p:txBody>
      </p:sp>
      <p:sp>
        <p:nvSpPr>
          <p:cNvPr id="16387" name="Rectangle 3"/>
          <p:cNvSpPr>
            <a:spLocks noGrp="1" noChangeArrowheads="1"/>
          </p:cNvSpPr>
          <p:nvPr>
            <p:ph type="body" idx="1"/>
          </p:nvPr>
        </p:nvSpPr>
        <p:spPr/>
        <p:txBody>
          <a:bodyPr/>
          <a:lstStyle/>
          <a:p>
            <a:pPr eaLnBrk="1" hangingPunct="1"/>
            <a:endParaRPr lang="en-US"/>
          </a:p>
        </p:txBody>
      </p:sp>
      <p:pic>
        <p:nvPicPr>
          <p:cNvPr id="16388" name="Picture 4"/>
          <p:cNvPicPr>
            <a:picLocks noChangeAspect="1" noChangeArrowheads="1"/>
          </p:cNvPicPr>
          <p:nvPr/>
        </p:nvPicPr>
        <p:blipFill>
          <a:blip r:embed="rId3"/>
          <a:srcRect/>
          <a:stretch>
            <a:fillRect/>
          </a:stretch>
        </p:blipFill>
        <p:spPr bwMode="auto">
          <a:xfrm>
            <a:off x="0" y="765175"/>
            <a:ext cx="9144000" cy="5632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TW" sz="2800">
                <a:solidFill>
                  <a:schemeClr val="tx1"/>
                </a:solidFill>
                <a:ea typeface="新細明體" pitchFamily="18" charset="-120"/>
              </a:rPr>
              <a:t>Multi-hopping via Wireless Router</a:t>
            </a:r>
          </a:p>
        </p:txBody>
      </p:sp>
      <p:sp>
        <p:nvSpPr>
          <p:cNvPr id="17411" name="Rectangle 3"/>
          <p:cNvSpPr>
            <a:spLocks noGrp="1" noChangeArrowheads="1"/>
          </p:cNvSpPr>
          <p:nvPr>
            <p:ph type="body" idx="1"/>
          </p:nvPr>
        </p:nvSpPr>
        <p:spPr/>
        <p:txBody>
          <a:bodyPr/>
          <a:lstStyle/>
          <a:p>
            <a:pPr eaLnBrk="1" hangingPunct="1"/>
            <a:endParaRPr lang="en-US"/>
          </a:p>
        </p:txBody>
      </p:sp>
      <p:pic>
        <p:nvPicPr>
          <p:cNvPr id="17412" name="Picture 4"/>
          <p:cNvPicPr>
            <a:picLocks noChangeAspect="1" noChangeArrowheads="1"/>
          </p:cNvPicPr>
          <p:nvPr/>
        </p:nvPicPr>
        <p:blipFill>
          <a:blip r:embed="rId3"/>
          <a:srcRect/>
          <a:stretch>
            <a:fillRect/>
          </a:stretch>
        </p:blipFill>
        <p:spPr bwMode="auto">
          <a:xfrm>
            <a:off x="0" y="765175"/>
            <a:ext cx="9144000" cy="56324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TW" sz="2800">
                <a:solidFill>
                  <a:schemeClr val="tx1"/>
                </a:solidFill>
                <a:ea typeface="新細明體" pitchFamily="18" charset="-120"/>
              </a:rPr>
              <a:t>Hopping on the Network</a:t>
            </a:r>
          </a:p>
        </p:txBody>
      </p:sp>
      <p:sp>
        <p:nvSpPr>
          <p:cNvPr id="18435" name="Rectangle 3"/>
          <p:cNvSpPr>
            <a:spLocks noGrp="1" noChangeArrowheads="1"/>
          </p:cNvSpPr>
          <p:nvPr>
            <p:ph type="body" idx="1"/>
          </p:nvPr>
        </p:nvSpPr>
        <p:spPr/>
        <p:txBody>
          <a:bodyPr/>
          <a:lstStyle/>
          <a:p>
            <a:pPr eaLnBrk="1" hangingPunct="1"/>
            <a:endParaRPr lang="en-US"/>
          </a:p>
        </p:txBody>
      </p:sp>
      <p:pic>
        <p:nvPicPr>
          <p:cNvPr id="18436" name="Picture 4"/>
          <p:cNvPicPr>
            <a:picLocks noChangeAspect="1" noChangeArrowheads="1"/>
          </p:cNvPicPr>
          <p:nvPr/>
        </p:nvPicPr>
        <p:blipFill>
          <a:blip r:embed="rId3"/>
          <a:srcRect/>
          <a:stretch>
            <a:fillRect/>
          </a:stretch>
        </p:blipFill>
        <p:spPr bwMode="auto">
          <a:xfrm>
            <a:off x="0" y="765175"/>
            <a:ext cx="9144000" cy="56324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TW" sz="2800">
                <a:solidFill>
                  <a:schemeClr val="tx1"/>
                </a:solidFill>
                <a:ea typeface="新細明體" pitchFamily="18" charset="-120"/>
              </a:rPr>
              <a:t>Supports Mobility</a:t>
            </a:r>
          </a:p>
        </p:txBody>
      </p:sp>
      <p:sp>
        <p:nvSpPr>
          <p:cNvPr id="19459" name="Rectangle 3"/>
          <p:cNvSpPr>
            <a:spLocks noGrp="1" noChangeArrowheads="1"/>
          </p:cNvSpPr>
          <p:nvPr>
            <p:ph type="body" idx="1"/>
          </p:nvPr>
        </p:nvSpPr>
        <p:spPr/>
        <p:txBody>
          <a:bodyPr/>
          <a:lstStyle/>
          <a:p>
            <a:pPr eaLnBrk="1" hangingPunct="1"/>
            <a:endParaRPr lang="en-US"/>
          </a:p>
        </p:txBody>
      </p:sp>
      <p:pic>
        <p:nvPicPr>
          <p:cNvPr id="19460" name="Picture 4"/>
          <p:cNvPicPr>
            <a:picLocks noChangeAspect="1" noChangeArrowheads="1"/>
          </p:cNvPicPr>
          <p:nvPr/>
        </p:nvPicPr>
        <p:blipFill>
          <a:blip r:embed="rId3"/>
          <a:srcRect/>
          <a:stretch>
            <a:fillRect/>
          </a:stretch>
        </p:blipFill>
        <p:spPr bwMode="auto">
          <a:xfrm>
            <a:off x="0" y="765175"/>
            <a:ext cx="9144000" cy="56324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TW" sz="2800">
                <a:solidFill>
                  <a:schemeClr val="tx1"/>
                </a:solidFill>
                <a:ea typeface="新細明體" pitchFamily="18" charset="-120"/>
              </a:rPr>
              <a:t>Supports Non Line-of-Sight</a:t>
            </a:r>
          </a:p>
        </p:txBody>
      </p:sp>
      <p:sp>
        <p:nvSpPr>
          <p:cNvPr id="20483" name="Rectangle 3"/>
          <p:cNvSpPr>
            <a:spLocks noGrp="1" noChangeArrowheads="1"/>
          </p:cNvSpPr>
          <p:nvPr>
            <p:ph type="body" idx="1"/>
          </p:nvPr>
        </p:nvSpPr>
        <p:spPr/>
        <p:txBody>
          <a:bodyPr/>
          <a:lstStyle/>
          <a:p>
            <a:pPr eaLnBrk="1" hangingPunct="1"/>
            <a:endParaRPr lang="en-US"/>
          </a:p>
        </p:txBody>
      </p:sp>
      <p:pic>
        <p:nvPicPr>
          <p:cNvPr id="20484" name="Picture 5"/>
          <p:cNvPicPr>
            <a:picLocks noChangeAspect="1" noChangeArrowheads="1"/>
          </p:cNvPicPr>
          <p:nvPr/>
        </p:nvPicPr>
        <p:blipFill>
          <a:blip r:embed="rId3"/>
          <a:srcRect/>
          <a:stretch>
            <a:fillRect/>
          </a:stretch>
        </p:blipFill>
        <p:spPr bwMode="auto">
          <a:xfrm>
            <a:off x="0" y="765175"/>
            <a:ext cx="9144000" cy="56657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z="3200"/>
          </a:p>
        </p:txBody>
      </p:sp>
      <p:sp>
        <p:nvSpPr>
          <p:cNvPr id="21507" name="Rectangle 3"/>
          <p:cNvSpPr>
            <a:spLocks noGrp="1" noChangeArrowheads="1"/>
          </p:cNvSpPr>
          <p:nvPr>
            <p:ph type="body" idx="1"/>
          </p:nvPr>
        </p:nvSpPr>
        <p:spPr/>
        <p:txBody>
          <a:bodyPr/>
          <a:lstStyle/>
          <a:p>
            <a:pPr eaLnBrk="1" hangingPunct="1"/>
            <a:r>
              <a:rPr lang="en-US" altLang="zh-TW"/>
              <a:t>Military applications</a:t>
            </a:r>
          </a:p>
          <a:p>
            <a:pPr lvl="1" eaLnBrk="1" hangingPunct="1"/>
            <a:r>
              <a:rPr lang="en-US" altLang="zh-TW"/>
              <a:t>Situational Awareness (SA) and Command and Control (C2) for military.</a:t>
            </a:r>
          </a:p>
          <a:p>
            <a:pPr eaLnBrk="1" hangingPunct="1"/>
            <a:endParaRPr lang="en-US" altLang="zh-TW"/>
          </a:p>
        </p:txBody>
      </p:sp>
      <p:pic>
        <p:nvPicPr>
          <p:cNvPr id="21508" name="Picture 4"/>
          <p:cNvPicPr>
            <a:picLocks noChangeAspect="1" noChangeArrowheads="1"/>
          </p:cNvPicPr>
          <p:nvPr/>
        </p:nvPicPr>
        <p:blipFill>
          <a:blip r:embed="rId3"/>
          <a:srcRect/>
          <a:stretch>
            <a:fillRect/>
          </a:stretch>
        </p:blipFill>
        <p:spPr bwMode="auto">
          <a:xfrm>
            <a:off x="1258888" y="2349500"/>
            <a:ext cx="6913562" cy="40306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TW" sz="3200" b="1"/>
              <a:t>Introduction</a:t>
            </a:r>
          </a:p>
        </p:txBody>
      </p:sp>
      <p:sp>
        <p:nvSpPr>
          <p:cNvPr id="5123" name="Rectangle 3"/>
          <p:cNvSpPr>
            <a:spLocks noGrp="1" noChangeArrowheads="1"/>
          </p:cNvSpPr>
          <p:nvPr>
            <p:ph type="body" idx="1"/>
          </p:nvPr>
        </p:nvSpPr>
        <p:spPr>
          <a:xfrm>
            <a:off x="539750" y="981075"/>
            <a:ext cx="8001000" cy="5688013"/>
          </a:xfrm>
        </p:spPr>
        <p:txBody>
          <a:bodyPr/>
          <a:lstStyle/>
          <a:p>
            <a:pPr eaLnBrk="1" hangingPunct="1"/>
            <a:r>
              <a:rPr lang="en-US" altLang="zh-TW" sz="3700"/>
              <a:t>Two types of wireless networks:</a:t>
            </a:r>
          </a:p>
          <a:p>
            <a:pPr lvl="1" eaLnBrk="1" hangingPunct="1"/>
            <a:r>
              <a:rPr lang="en-US" altLang="zh-TW" sz="3000">
                <a:solidFill>
                  <a:srgbClr val="FF0000"/>
                </a:solidFill>
              </a:rPr>
              <a:t>Infrastructured network:</a:t>
            </a:r>
          </a:p>
          <a:p>
            <a:pPr lvl="2" eaLnBrk="1" hangingPunct="1"/>
            <a:r>
              <a:rPr lang="en-US" altLang="zh-TW" sz="3200"/>
              <a:t>base stations are the bridges</a:t>
            </a:r>
          </a:p>
          <a:p>
            <a:pPr lvl="2" eaLnBrk="1" hangingPunct="1"/>
            <a:r>
              <a:rPr lang="en-US" altLang="zh-TW" sz="3200"/>
              <a:t>a mobile host will communicate with the nearest base station</a:t>
            </a:r>
          </a:p>
          <a:p>
            <a:pPr lvl="2" eaLnBrk="1" hangingPunct="1"/>
            <a:r>
              <a:rPr lang="en-US" altLang="zh-TW" sz="3200"/>
              <a:t>handoff is taken when a host roams from one base to another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z="3200"/>
          </a:p>
        </p:txBody>
      </p:sp>
      <p:sp>
        <p:nvSpPr>
          <p:cNvPr id="22531" name="Rectangle 3"/>
          <p:cNvSpPr>
            <a:spLocks noGrp="1" noChangeArrowheads="1"/>
          </p:cNvSpPr>
          <p:nvPr>
            <p:ph type="body" idx="1"/>
          </p:nvPr>
        </p:nvSpPr>
        <p:spPr/>
        <p:txBody>
          <a:bodyPr/>
          <a:lstStyle/>
          <a:p>
            <a:pPr eaLnBrk="1" hangingPunct="1"/>
            <a:r>
              <a:rPr lang="en-US" altLang="zh-TW"/>
              <a:t>RoofTop Wireless Routing</a:t>
            </a:r>
          </a:p>
          <a:p>
            <a:pPr lvl="1" eaLnBrk="1" hangingPunct="1"/>
            <a:r>
              <a:rPr lang="en-US" altLang="zh-TW"/>
              <a:t>A wireless broadband solution for residential markets, based on a multihop Ad-Hoc (mesh)  networking.</a:t>
            </a:r>
          </a:p>
          <a:p>
            <a:pPr lvl="1" eaLnBrk="1" hangingPunct="1">
              <a:buFont typeface="Wingdings" pitchFamily="2" charset="2"/>
              <a:buNone/>
            </a:pPr>
            <a:endParaRPr lang="en-US" altLang="zh-TW"/>
          </a:p>
          <a:p>
            <a:pPr eaLnBrk="1" hangingPunct="1"/>
            <a:endParaRPr lang="en-US" altLang="zh-TW"/>
          </a:p>
        </p:txBody>
      </p:sp>
      <p:pic>
        <p:nvPicPr>
          <p:cNvPr id="22532" name="Picture 4"/>
          <p:cNvPicPr>
            <a:picLocks noChangeAspect="1" noChangeArrowheads="1"/>
          </p:cNvPicPr>
          <p:nvPr/>
        </p:nvPicPr>
        <p:blipFill>
          <a:blip r:embed="rId3"/>
          <a:srcRect/>
          <a:stretch>
            <a:fillRect/>
          </a:stretch>
        </p:blipFill>
        <p:spPr bwMode="auto">
          <a:xfrm>
            <a:off x="2051665" y="2924944"/>
            <a:ext cx="5040669" cy="280794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TW" sz="3200" b="1"/>
              <a:t>Characteristics and requirements</a:t>
            </a:r>
          </a:p>
        </p:txBody>
      </p:sp>
      <p:sp>
        <p:nvSpPr>
          <p:cNvPr id="23555" name="Rectangle 3"/>
          <p:cNvSpPr>
            <a:spLocks noGrp="1" noChangeArrowheads="1"/>
          </p:cNvSpPr>
          <p:nvPr>
            <p:ph type="body" idx="1"/>
          </p:nvPr>
        </p:nvSpPr>
        <p:spPr/>
        <p:txBody>
          <a:bodyPr/>
          <a:lstStyle/>
          <a:p>
            <a:pPr eaLnBrk="1" hangingPunct="1"/>
            <a:endParaRPr lang="en-US" altLang="zh-TW" b="1"/>
          </a:p>
          <a:p>
            <a:pPr eaLnBrk="1" hangingPunct="1"/>
            <a:r>
              <a:rPr lang="en-US" altLang="zh-TW"/>
              <a:t> Distributed operation</a:t>
            </a:r>
          </a:p>
          <a:p>
            <a:pPr eaLnBrk="1" hangingPunct="1"/>
            <a:r>
              <a:rPr lang="en-US" altLang="zh-TW"/>
              <a:t> Dynamic network topology</a:t>
            </a:r>
          </a:p>
          <a:p>
            <a:pPr eaLnBrk="1" hangingPunct="1"/>
            <a:r>
              <a:rPr lang="en-US" altLang="zh-TW"/>
              <a:t> Fluctuating link capacity</a:t>
            </a:r>
          </a:p>
          <a:p>
            <a:pPr eaLnBrk="1" hangingPunct="1"/>
            <a:r>
              <a:rPr lang="en-US" altLang="zh-TW"/>
              <a:t> Low-power devices</a:t>
            </a:r>
          </a:p>
          <a:p>
            <a:pPr eaLnBrk="1" hangingPunct="1"/>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z="3200"/>
          </a:p>
        </p:txBody>
      </p:sp>
      <p:sp>
        <p:nvSpPr>
          <p:cNvPr id="24579" name="Rectangle 3"/>
          <p:cNvSpPr>
            <a:spLocks noGrp="1" noChangeArrowheads="1"/>
          </p:cNvSpPr>
          <p:nvPr>
            <p:ph type="body" idx="1"/>
          </p:nvPr>
        </p:nvSpPr>
        <p:spPr/>
        <p:txBody>
          <a:bodyPr/>
          <a:lstStyle/>
          <a:p>
            <a:pPr eaLnBrk="1" hangingPunct="1"/>
            <a:r>
              <a:rPr lang="en-US" altLang="zh-TW"/>
              <a:t>Challenges</a:t>
            </a:r>
          </a:p>
          <a:p>
            <a:pPr lvl="1" eaLnBrk="1" hangingPunct="1"/>
            <a:r>
              <a:rPr lang="en-US" altLang="zh-TW"/>
              <a:t>Broadcast nature of the wireless medium</a:t>
            </a:r>
          </a:p>
          <a:p>
            <a:pPr lvl="2" eaLnBrk="1" hangingPunct="1"/>
            <a:r>
              <a:rPr lang="en-US" altLang="zh-TW"/>
              <a:t>Hidden terminal problem </a:t>
            </a:r>
          </a:p>
          <a:p>
            <a:pPr lvl="1" eaLnBrk="1" hangingPunct="1"/>
            <a:r>
              <a:rPr lang="en-US" altLang="zh-TW"/>
              <a:t>Packet losses due to transmission errors</a:t>
            </a:r>
          </a:p>
          <a:p>
            <a:pPr lvl="1" eaLnBrk="1" hangingPunct="1"/>
            <a:r>
              <a:rPr lang="en-US" altLang="zh-TW"/>
              <a:t>Mobility-induced route changes</a:t>
            </a:r>
          </a:p>
          <a:p>
            <a:pPr lvl="1" eaLnBrk="1" hangingPunct="1"/>
            <a:r>
              <a:rPr lang="en-US" altLang="zh-TW"/>
              <a:t>Mobility-induced packet losses</a:t>
            </a:r>
          </a:p>
          <a:p>
            <a:pPr lvl="1" eaLnBrk="1" hangingPunct="1"/>
            <a:r>
              <a:rPr lang="en-US" altLang="zh-TW"/>
              <a:t>Battery constraints</a:t>
            </a:r>
          </a:p>
          <a:p>
            <a:pPr lvl="1" eaLnBrk="1" hangingPunct="1"/>
            <a:r>
              <a:rPr lang="en-US" altLang="zh-TW"/>
              <a:t>Potentially frequent network partitions</a:t>
            </a:r>
          </a:p>
          <a:p>
            <a:pPr lvl="1" eaLnBrk="1" hangingPunct="1"/>
            <a:r>
              <a:rPr lang="en-US" altLang="zh-TW"/>
              <a:t>Ease of snooping on wireless transmissions (security hazard)</a:t>
            </a:r>
          </a:p>
          <a:p>
            <a:pPr lvl="1" eaLnBrk="1" hangingPunct="1"/>
            <a:r>
              <a:rPr lang="en-US" altLang="zh-TW"/>
              <a:t>Quality of Service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sz="3200" b="1"/>
              <a:t>Routing Protocols</a:t>
            </a:r>
          </a:p>
        </p:txBody>
      </p:sp>
      <p:sp>
        <p:nvSpPr>
          <p:cNvPr id="25603" name="Rectangle 3"/>
          <p:cNvSpPr>
            <a:spLocks noGrp="1" noChangeArrowheads="1"/>
          </p:cNvSpPr>
          <p:nvPr>
            <p:ph type="body" idx="1"/>
          </p:nvPr>
        </p:nvSpPr>
        <p:spPr/>
        <p:txBody>
          <a:bodyPr/>
          <a:lstStyle/>
          <a:p>
            <a:pPr eaLnBrk="1" hangingPunct="1"/>
            <a:r>
              <a:rPr lang="en-US" altLang="zh-TW"/>
              <a:t>We need a new routing and multicasts protocols that perform the following functions :</a:t>
            </a:r>
          </a:p>
          <a:p>
            <a:pPr eaLnBrk="1" hangingPunct="1"/>
            <a:endParaRPr lang="en-US" altLang="zh-TW" sz="1200"/>
          </a:p>
          <a:p>
            <a:pPr lvl="1" eaLnBrk="1" hangingPunct="1"/>
            <a:r>
              <a:rPr lang="en-US" altLang="zh-TW"/>
              <a:t>Ensure routing in a dynamic, Ad-Hoc network through automatic detection of new or missing links.</a:t>
            </a:r>
          </a:p>
          <a:p>
            <a:pPr lvl="1" eaLnBrk="1" hangingPunct="1"/>
            <a:r>
              <a:rPr lang="en-US" altLang="zh-TW"/>
              <a:t>Automatically select the highest quality, least congested paths.</a:t>
            </a:r>
          </a:p>
          <a:p>
            <a:pPr lvl="1" eaLnBrk="1" hangingPunct="1"/>
            <a:r>
              <a:rPr lang="en-US" altLang="zh-TW"/>
              <a:t>Provide an efficient multicast mechanism across the wireless broadcast channel.</a:t>
            </a:r>
          </a:p>
          <a:p>
            <a:pPr eaLnBrk="1" hangingPunct="1"/>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TW" sz="3200"/>
              <a:t>Overview of Current Routing Protocols</a:t>
            </a:r>
          </a:p>
        </p:txBody>
      </p:sp>
      <p:pic>
        <p:nvPicPr>
          <p:cNvPr id="26627" name="Picture 4"/>
          <p:cNvPicPr>
            <a:picLocks noGrp="1" noChangeAspect="1" noChangeArrowheads="1"/>
          </p:cNvPicPr>
          <p:nvPr>
            <p:ph type="body" idx="1"/>
          </p:nvPr>
        </p:nvPicPr>
        <p:blipFill>
          <a:blip r:embed="rId3"/>
          <a:srcRect/>
          <a:stretch>
            <a:fillRect/>
          </a:stretch>
        </p:blipFill>
        <p:spPr>
          <a:xfrm>
            <a:off x="395288" y="1341438"/>
            <a:ext cx="8280400" cy="4549775"/>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04800" y="838200"/>
            <a:ext cx="8686800" cy="5632450"/>
          </a:xfrm>
          <a:prstGeom prst="rect">
            <a:avLst/>
          </a:prstGeom>
          <a:noFill/>
          <a:ln w="9525">
            <a:noFill/>
            <a:miter lim="800000"/>
            <a:headEnd/>
            <a:tailEnd/>
          </a:ln>
        </p:spPr>
        <p:txBody>
          <a:bodyPr>
            <a:spAutoFit/>
          </a:bodyPr>
          <a:lstStyle/>
          <a:p>
            <a:pPr algn="just"/>
            <a:r>
              <a:rPr lang="en-US" sz="3600" b="1">
                <a:latin typeface="Times New Roman" pitchFamily="18" charset="0"/>
              </a:rPr>
              <a:t>Routing in Ad-Hoc Networks</a:t>
            </a:r>
          </a:p>
          <a:p>
            <a:pPr algn="just"/>
            <a:endParaRPr lang="en-US" sz="3600" b="1">
              <a:latin typeface="Times New Roman" pitchFamily="18" charset="0"/>
            </a:endParaRPr>
          </a:p>
          <a:p>
            <a:pPr algn="just">
              <a:buFont typeface="Wingdings" pitchFamily="2" charset="2"/>
              <a:buChar char="v"/>
            </a:pPr>
            <a:r>
              <a:rPr lang="en-US" sz="2400">
                <a:latin typeface="Times New Roman" pitchFamily="18" charset="0"/>
              </a:rPr>
              <a:t>The lack of a backbone infrastructure makes packet routing in ad-hoc networks a challenging task. A routing protocol should be able to automatically recover from any problem in a finite amount of time without human intervention. </a:t>
            </a:r>
          </a:p>
          <a:p>
            <a:pPr algn="just"/>
            <a:endParaRPr lang="en-US" sz="2400">
              <a:latin typeface="Times New Roman" pitchFamily="18" charset="0"/>
            </a:endParaRPr>
          </a:p>
          <a:p>
            <a:pPr algn="just">
              <a:buFont typeface="Wingdings" pitchFamily="2" charset="2"/>
              <a:buChar char="v"/>
            </a:pPr>
            <a:r>
              <a:rPr lang="en-US" sz="2400">
                <a:latin typeface="Times New Roman" pitchFamily="18" charset="0"/>
              </a:rPr>
              <a:t>Identification of mobile terminals and correct routing of packets to and from each terminal while moving are certainly challenging. Here we will consider three routing protocols:</a:t>
            </a:r>
          </a:p>
          <a:p>
            <a:pPr algn="just"/>
            <a:r>
              <a:rPr lang="en-US" sz="2400" b="1">
                <a:solidFill>
                  <a:schemeClr val="accent2"/>
                </a:solidFill>
                <a:latin typeface="Times New Roman" pitchFamily="18" charset="0"/>
              </a:rPr>
              <a:t>1. Destination-Sequenced Distance Vector (DSDV) Protocol</a:t>
            </a:r>
          </a:p>
          <a:p>
            <a:pPr algn="just"/>
            <a:r>
              <a:rPr lang="en-US" sz="2400" b="1">
                <a:solidFill>
                  <a:schemeClr val="accent2"/>
                </a:solidFill>
                <a:latin typeface="Times New Roman" pitchFamily="18" charset="0"/>
              </a:rPr>
              <a:t>2. Cluster-Head Gateway Switch Routing Protocol</a:t>
            </a:r>
          </a:p>
          <a:p>
            <a:pPr algn="just"/>
            <a:r>
              <a:rPr lang="en-US" sz="2400" b="1">
                <a:solidFill>
                  <a:schemeClr val="accent2"/>
                </a:solidFill>
                <a:latin typeface="Times New Roman" pitchFamily="18" charset="0"/>
              </a:rPr>
              <a:t>3. Dynamic Source Routing (DSR) </a:t>
            </a:r>
          </a:p>
          <a:p>
            <a:pPr algn="just"/>
            <a:endParaRPr lang="en-US" sz="2400" b="1">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28600" y="1143000"/>
            <a:ext cx="8305800" cy="5632450"/>
          </a:xfrm>
          <a:prstGeom prst="rect">
            <a:avLst/>
          </a:prstGeom>
          <a:noFill/>
          <a:ln w="9525">
            <a:noFill/>
            <a:miter lim="800000"/>
            <a:headEnd/>
            <a:tailEnd/>
          </a:ln>
        </p:spPr>
        <p:txBody>
          <a:bodyPr>
            <a:spAutoFit/>
          </a:bodyPr>
          <a:lstStyle/>
          <a:p>
            <a:pPr algn="just"/>
            <a:r>
              <a:rPr lang="en-US" sz="2400" b="1">
                <a:solidFill>
                  <a:schemeClr val="accent2"/>
                </a:solidFill>
                <a:latin typeface="Times New Roman" pitchFamily="18" charset="0"/>
              </a:rPr>
              <a:t>Routing Tables</a:t>
            </a:r>
          </a:p>
          <a:p>
            <a:pPr algn="just">
              <a:buFont typeface="Wingdings" pitchFamily="2" charset="2"/>
              <a:buChar char="ü"/>
            </a:pPr>
            <a:r>
              <a:rPr lang="en-US" sz="2400">
                <a:latin typeface="Times New Roman" pitchFamily="18" charset="0"/>
              </a:rPr>
              <a:t>In addition to the destination address and next hop address, routing tables maintain the route </a:t>
            </a:r>
            <a:r>
              <a:rPr lang="en-US" sz="2400" i="1">
                <a:latin typeface="Times New Roman" pitchFamily="18" charset="0"/>
              </a:rPr>
              <a:t>metric </a:t>
            </a:r>
            <a:r>
              <a:rPr lang="en-US" sz="2400">
                <a:latin typeface="Times New Roman" pitchFamily="18" charset="0"/>
              </a:rPr>
              <a:t>(for example number of hops)</a:t>
            </a:r>
            <a:r>
              <a:rPr lang="en-US" sz="2400" i="1">
                <a:latin typeface="Times New Roman" pitchFamily="18" charset="0"/>
              </a:rPr>
              <a:t> </a:t>
            </a:r>
            <a:r>
              <a:rPr lang="en-US" sz="2400">
                <a:latin typeface="Times New Roman" pitchFamily="18" charset="0"/>
              </a:rPr>
              <a:t> and the route </a:t>
            </a:r>
            <a:r>
              <a:rPr lang="en-US" sz="2400" i="1">
                <a:latin typeface="Times New Roman" pitchFamily="18" charset="0"/>
              </a:rPr>
              <a:t>sequence number</a:t>
            </a:r>
            <a:r>
              <a:rPr lang="en-US" sz="2400">
                <a:latin typeface="Times New Roman" pitchFamily="18" charset="0"/>
              </a:rPr>
              <a:t>.</a:t>
            </a:r>
          </a:p>
          <a:p>
            <a:pPr algn="just">
              <a:buFont typeface="Wingdings" pitchFamily="2" charset="2"/>
              <a:buChar char="ü"/>
            </a:pPr>
            <a:r>
              <a:rPr lang="en-US" sz="2400">
                <a:latin typeface="Times New Roman" pitchFamily="18" charset="0"/>
              </a:rPr>
              <a:t>Periodically, or immediately when network topology changes are detected, each node will broadcast a </a:t>
            </a:r>
            <a:r>
              <a:rPr lang="en-US" sz="2400" i="1">
                <a:solidFill>
                  <a:srgbClr val="FF0000"/>
                </a:solidFill>
                <a:latin typeface="Times New Roman" pitchFamily="18" charset="0"/>
              </a:rPr>
              <a:t>routing table</a:t>
            </a:r>
            <a:r>
              <a:rPr lang="en-US" sz="2400">
                <a:solidFill>
                  <a:srgbClr val="FF0000"/>
                </a:solidFill>
                <a:latin typeface="Times New Roman" pitchFamily="18" charset="0"/>
              </a:rPr>
              <a:t> </a:t>
            </a:r>
            <a:r>
              <a:rPr lang="en-US" sz="2400" i="1">
                <a:solidFill>
                  <a:srgbClr val="FF0000"/>
                </a:solidFill>
                <a:latin typeface="Times New Roman" pitchFamily="18" charset="0"/>
              </a:rPr>
              <a:t>update</a:t>
            </a:r>
            <a:r>
              <a:rPr lang="en-US" sz="2400">
                <a:solidFill>
                  <a:srgbClr val="FF0000"/>
                </a:solidFill>
                <a:latin typeface="Times New Roman" pitchFamily="18" charset="0"/>
              </a:rPr>
              <a:t> </a:t>
            </a:r>
            <a:r>
              <a:rPr lang="en-US" sz="2400">
                <a:latin typeface="Times New Roman" pitchFamily="18" charset="0"/>
              </a:rPr>
              <a:t>packet. The update packet starts out with a metric of one. This signifies to each receiving neighbor they are one hop away from the node. The neighbors will increment this metric (in this case, to two) and then retransmit the update packet. </a:t>
            </a:r>
          </a:p>
          <a:p>
            <a:pPr algn="just">
              <a:buFont typeface="Wingdings" pitchFamily="2" charset="2"/>
              <a:buChar char="ü"/>
            </a:pPr>
            <a:r>
              <a:rPr lang="en-US" sz="2400">
                <a:latin typeface="Times New Roman" pitchFamily="18" charset="0"/>
              </a:rPr>
              <a:t>This process repeats itself until every node in the network has received a copy of the update packet with a corresponding metric. If a node receives duplicate update packets, the node will only pay attention to the update packet with the smallest metric and ignore the rest.</a:t>
            </a:r>
          </a:p>
        </p:txBody>
      </p:sp>
      <p:sp>
        <p:nvSpPr>
          <p:cNvPr id="28675" name="Rectangle 3"/>
          <p:cNvSpPr>
            <a:spLocks noChangeArrowheads="1"/>
          </p:cNvSpPr>
          <p:nvPr/>
        </p:nvSpPr>
        <p:spPr bwMode="auto">
          <a:xfrm>
            <a:off x="304800" y="228600"/>
            <a:ext cx="8839200" cy="830263"/>
          </a:xfrm>
          <a:prstGeom prst="rect">
            <a:avLst/>
          </a:prstGeom>
          <a:noFill/>
          <a:ln w="9525">
            <a:noFill/>
            <a:miter lim="800000"/>
            <a:headEnd/>
            <a:tailEnd/>
          </a:ln>
        </p:spPr>
        <p:txBody>
          <a:bodyPr>
            <a:spAutoFit/>
          </a:bodyPr>
          <a:lstStyle/>
          <a:p>
            <a:r>
              <a:rPr lang="en-US"/>
              <a:t>1. The </a:t>
            </a:r>
            <a:r>
              <a:rPr lang="en-US">
                <a:solidFill>
                  <a:srgbClr val="FF0000"/>
                </a:solidFill>
              </a:rPr>
              <a:t>Destination-Sequenced Distance Vector (DSDV) </a:t>
            </a:r>
            <a:r>
              <a:rPr lang="en-US"/>
              <a:t>protocol is a table-driven routing protocol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303213" y="1484313"/>
            <a:ext cx="8458200" cy="3048000"/>
          </a:xfrm>
          <a:prstGeom prst="rect">
            <a:avLst/>
          </a:prstGeom>
          <a:noFill/>
          <a:ln w="9525">
            <a:noFill/>
            <a:miter lim="800000"/>
            <a:headEnd/>
            <a:tailEnd/>
          </a:ln>
        </p:spPr>
        <p:txBody>
          <a:bodyPr>
            <a:spAutoFit/>
          </a:bodyPr>
          <a:lstStyle/>
          <a:p>
            <a:pPr algn="just"/>
            <a:r>
              <a:rPr lang="en-US" sz="2400" b="1">
                <a:solidFill>
                  <a:schemeClr val="accent2"/>
                </a:solidFill>
                <a:latin typeface="Times New Roman" pitchFamily="18" charset="0"/>
              </a:rPr>
              <a:t>DSDV Packet Process Algorithm</a:t>
            </a:r>
          </a:p>
          <a:p>
            <a:pPr algn="just"/>
            <a:endParaRPr lang="en-US" sz="2400" b="1">
              <a:solidFill>
                <a:schemeClr val="accent2"/>
              </a:solidFill>
              <a:latin typeface="Times New Roman" pitchFamily="18" charset="0"/>
            </a:endParaRPr>
          </a:p>
          <a:p>
            <a:pPr algn="just">
              <a:buFont typeface="Wingdings" pitchFamily="2" charset="2"/>
              <a:buChar char="ü"/>
            </a:pPr>
            <a:r>
              <a:rPr lang="en-US" sz="2400">
                <a:latin typeface="Times New Roman" pitchFamily="18" charset="0"/>
              </a:rPr>
              <a:t>If the new address has a higher sequence number, the node chooses the route with the higher sequence number and discards the old sequence number.</a:t>
            </a:r>
          </a:p>
          <a:p>
            <a:pPr algn="just">
              <a:buFont typeface="Wingdings" pitchFamily="2" charset="2"/>
              <a:buChar char="ü"/>
            </a:pPr>
            <a:r>
              <a:rPr lang="en-US" sz="2400">
                <a:latin typeface="Times New Roman" pitchFamily="18" charset="0"/>
              </a:rPr>
              <a:t>If the incoming sequence number is identical to the one belonging to the existing route, a route with the least cost metric is chosen.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adhoc_2"/>
          <p:cNvPicPr>
            <a:picLocks noGrp="1" noChangeAspect="1" noChangeArrowheads="1"/>
          </p:cNvPicPr>
          <p:nvPr>
            <p:ph/>
          </p:nvPr>
        </p:nvPicPr>
        <p:blipFill>
          <a:blip r:embed="rId2"/>
          <a:srcRect/>
          <a:stretch>
            <a:fillRect/>
          </a:stretch>
        </p:blipFill>
        <p:spPr>
          <a:xfrm>
            <a:off x="1371600" y="2543175"/>
            <a:ext cx="5813425" cy="3857625"/>
          </a:xfrm>
        </p:spPr>
      </p:pic>
      <p:sp>
        <p:nvSpPr>
          <p:cNvPr id="30723" name="Rectangle 7"/>
          <p:cNvSpPr>
            <a:spLocks noChangeArrowheads="1"/>
          </p:cNvSpPr>
          <p:nvPr/>
        </p:nvSpPr>
        <p:spPr bwMode="auto">
          <a:xfrm>
            <a:off x="1371600" y="6446838"/>
            <a:ext cx="5311775" cy="369887"/>
          </a:xfrm>
          <a:prstGeom prst="rect">
            <a:avLst/>
          </a:prstGeom>
          <a:noFill/>
          <a:ln w="9525">
            <a:noFill/>
            <a:miter lim="800000"/>
            <a:headEnd/>
            <a:tailEnd/>
          </a:ln>
        </p:spPr>
        <p:txBody>
          <a:bodyPr wrap="none" anchor="ctr">
            <a:spAutoFit/>
          </a:bodyPr>
          <a:lstStyle/>
          <a:p>
            <a:pPr eaLnBrk="0" hangingPunct="0"/>
            <a:r>
              <a:rPr lang="en-US" b="1"/>
              <a:t>Fig: </a:t>
            </a:r>
            <a:r>
              <a:rPr lang="en-US" i="1"/>
              <a:t>A node receiving three update packets</a:t>
            </a:r>
            <a:r>
              <a:rPr lang="en-US"/>
              <a:t> </a:t>
            </a:r>
          </a:p>
        </p:txBody>
      </p:sp>
      <p:sp>
        <p:nvSpPr>
          <p:cNvPr id="30724" name="Text Box 8"/>
          <p:cNvSpPr txBox="1">
            <a:spLocks noChangeArrowheads="1"/>
          </p:cNvSpPr>
          <p:nvPr/>
        </p:nvSpPr>
        <p:spPr bwMode="auto">
          <a:xfrm>
            <a:off x="0" y="0"/>
            <a:ext cx="8915400" cy="2554288"/>
          </a:xfrm>
          <a:prstGeom prst="rect">
            <a:avLst/>
          </a:prstGeom>
          <a:noFill/>
          <a:ln w="9525">
            <a:noFill/>
            <a:miter lim="800000"/>
            <a:headEnd/>
            <a:tailEnd/>
          </a:ln>
        </p:spPr>
        <p:txBody>
          <a:bodyPr>
            <a:spAutoFit/>
          </a:bodyPr>
          <a:lstStyle/>
          <a:p>
            <a:pPr algn="just">
              <a:spcBef>
                <a:spcPct val="50000"/>
              </a:spcBef>
            </a:pPr>
            <a:r>
              <a:rPr lang="en-US" sz="2000">
                <a:latin typeface="Times New Roman" pitchFamily="18" charset="0"/>
              </a:rPr>
              <a:t>To distinguish state update packets from valid ones, each update packet is tagged by the original node with a sequence number. The sequence number is a monotonically increasing number which uniquely identifies each update packet from a given node. Consequently, if a node receives an update packet from another node, the sequence number must be equal to or greater than the sequence number already in the routing table; otherwise the update packet is stale and ignored. If the sequence number matches the sequence number in the routing table, then the metric is compared and updated as previously discussed.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228600" y="228600"/>
            <a:ext cx="8763000" cy="1016000"/>
          </a:xfrm>
          <a:prstGeom prst="rect">
            <a:avLst/>
          </a:prstGeom>
          <a:noFill/>
          <a:ln w="9525">
            <a:noFill/>
            <a:miter lim="800000"/>
            <a:headEnd/>
            <a:tailEnd/>
          </a:ln>
        </p:spPr>
        <p:txBody>
          <a:bodyPr>
            <a:spAutoFit/>
          </a:bodyPr>
          <a:lstStyle/>
          <a:p>
            <a:pPr algn="just"/>
            <a:r>
              <a:rPr lang="en-US" sz="2000">
                <a:latin typeface="Times New Roman" pitchFamily="18" charset="0"/>
              </a:rPr>
              <a:t>Fig.6 shows a routing table for node 2, whose neighbors are nodes 1, 3, 4, and 8. The dashed lines indicate no communications between any corresponding pair of nodes. Therefore, node 2 has no information about node 8.</a:t>
            </a:r>
          </a:p>
        </p:txBody>
      </p:sp>
      <p:pic>
        <p:nvPicPr>
          <p:cNvPr id="31747" name="Picture 2" descr="440-88d5dba7b0"/>
          <p:cNvPicPr>
            <a:picLocks noChangeAspect="1" noChangeArrowheads="1"/>
          </p:cNvPicPr>
          <p:nvPr/>
        </p:nvPicPr>
        <p:blipFill>
          <a:blip r:embed="rId2"/>
          <a:srcRect/>
          <a:stretch>
            <a:fillRect/>
          </a:stretch>
        </p:blipFill>
        <p:spPr bwMode="auto">
          <a:xfrm>
            <a:off x="1431925" y="1484313"/>
            <a:ext cx="6356350" cy="4548187"/>
          </a:xfrm>
          <a:prstGeom prst="rect">
            <a:avLst/>
          </a:prstGeom>
          <a:noFill/>
          <a:ln w="9525">
            <a:noFill/>
            <a:miter lim="800000"/>
            <a:headEnd/>
            <a:tailEnd/>
          </a:ln>
        </p:spPr>
      </p:pic>
      <p:sp>
        <p:nvSpPr>
          <p:cNvPr id="31748" name="TextBox 5"/>
          <p:cNvSpPr txBox="1">
            <a:spLocks noChangeArrowheads="1"/>
          </p:cNvSpPr>
          <p:nvPr/>
        </p:nvSpPr>
        <p:spPr bwMode="auto">
          <a:xfrm>
            <a:off x="2895600" y="6324600"/>
            <a:ext cx="3276600" cy="400050"/>
          </a:xfrm>
          <a:prstGeom prst="rect">
            <a:avLst/>
          </a:prstGeom>
          <a:noFill/>
          <a:ln w="9525">
            <a:noFill/>
            <a:miter lim="800000"/>
            <a:headEnd/>
            <a:tailEnd/>
          </a:ln>
        </p:spPr>
        <p:txBody>
          <a:bodyPr>
            <a:spAutoFit/>
          </a:bodyPr>
          <a:lstStyle/>
          <a:p>
            <a:r>
              <a:rPr lang="en-US" sz="2000">
                <a:latin typeface="Times New Roman" pitchFamily="18" charset="0"/>
              </a:rPr>
              <a:t> Fig.6 A DSDV routing table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lvl="1" eaLnBrk="1" hangingPunct="1"/>
            <a:r>
              <a:rPr lang="en-US" altLang="zh-TW">
                <a:solidFill>
                  <a:srgbClr val="FF0000"/>
                </a:solidFill>
              </a:rPr>
              <a:t>Ad hoc network:</a:t>
            </a:r>
          </a:p>
          <a:p>
            <a:pPr lvl="2" eaLnBrk="1" hangingPunct="1"/>
            <a:r>
              <a:rPr lang="en-US" altLang="zh-TW" sz="2900"/>
              <a:t>Infrastructure-less: no fixed base stations</a:t>
            </a:r>
          </a:p>
          <a:p>
            <a:pPr lvl="2" eaLnBrk="1" hangingPunct="1">
              <a:lnSpc>
                <a:spcPct val="110000"/>
              </a:lnSpc>
            </a:pPr>
            <a:r>
              <a:rPr lang="en-US" altLang="zh-TW" sz="2900"/>
              <a:t>without the assistance of base stations for communication</a:t>
            </a:r>
          </a:p>
          <a:p>
            <a:pPr lvl="2" eaLnBrk="1" hangingPunct="1">
              <a:lnSpc>
                <a:spcPct val="110000"/>
              </a:lnSpc>
            </a:pPr>
            <a:r>
              <a:rPr lang="en-US" altLang="zh-TW" sz="2900"/>
              <a:t>Due to transmission range constraint, </a:t>
            </a:r>
          </a:p>
          <a:p>
            <a:pPr lvl="3" eaLnBrk="1" hangingPunct="1">
              <a:lnSpc>
                <a:spcPct val="110000"/>
              </a:lnSpc>
            </a:pPr>
            <a:r>
              <a:rPr lang="en-US" altLang="zh-TW" sz="2800"/>
              <a:t>two MHs need multi-hop routing for communication</a:t>
            </a:r>
          </a:p>
          <a:p>
            <a:pPr lvl="2" eaLnBrk="1" hangingPunct="1"/>
            <a:r>
              <a:rPr lang="en-US" altLang="zh-TW" sz="2900"/>
              <a:t>quickly and unpredictably changing topology</a:t>
            </a:r>
            <a:endParaRPr lang="en-US" altLang="zh-TW" sz="2200"/>
          </a:p>
          <a:p>
            <a:pPr eaLnBrk="1" hangingPunct="1"/>
            <a:endParaRPr lang="en-US" altLang="zh-TW" sz="2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228600" y="838200"/>
            <a:ext cx="8610600" cy="2308225"/>
          </a:xfrm>
          <a:prstGeom prst="rect">
            <a:avLst/>
          </a:prstGeom>
          <a:solidFill>
            <a:srgbClr val="CCCCFF"/>
          </a:solidFill>
          <a:ln w="9525">
            <a:noFill/>
            <a:miter lim="800000"/>
            <a:headEnd/>
            <a:tailEnd/>
          </a:ln>
        </p:spPr>
        <p:txBody>
          <a:bodyPr>
            <a:spAutoFit/>
          </a:bodyPr>
          <a:lstStyle/>
          <a:p>
            <a:pPr algn="just"/>
            <a:r>
              <a:rPr lang="en-US" sz="2400">
                <a:latin typeface="Times New Roman" pitchFamily="18" charset="0"/>
              </a:rPr>
              <a:t>The packet overhead of the DSDV protocol increases the total number of nodes in the ad-hoc network. This fact makes DSDV suitable for small networks. In large ad-hoc networks, the mobility rate and therefore the overhead increase, making the network unstable to the point that updated packets might not reach nodes on time.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28600" y="304800"/>
            <a:ext cx="8610600" cy="2308225"/>
          </a:xfrm>
          <a:prstGeom prst="rect">
            <a:avLst/>
          </a:prstGeom>
          <a:noFill/>
          <a:ln w="9525">
            <a:noFill/>
            <a:miter lim="800000"/>
            <a:headEnd/>
            <a:tailEnd/>
          </a:ln>
        </p:spPr>
        <p:txBody>
          <a:bodyPr>
            <a:spAutoFit/>
          </a:bodyPr>
          <a:lstStyle/>
          <a:p>
            <a:pPr algn="just"/>
            <a:r>
              <a:rPr lang="en-US" sz="2400" b="1">
                <a:solidFill>
                  <a:schemeClr val="accent2"/>
                </a:solidFill>
                <a:latin typeface="Times New Roman" pitchFamily="18" charset="0"/>
              </a:rPr>
              <a:t>2. Cluster-Head Gateway Switch Routing Protocol</a:t>
            </a:r>
          </a:p>
          <a:p>
            <a:pPr algn="just">
              <a:buFont typeface="Wingdings" pitchFamily="2" charset="2"/>
              <a:buChar char="ü"/>
            </a:pPr>
            <a:r>
              <a:rPr lang="en-US" sz="2400">
                <a:latin typeface="Times New Roman" pitchFamily="18" charset="0"/>
              </a:rPr>
              <a:t>The Cluster-Head Gateway Switch Routing (CGSR) protocol is a table-driven routing protocol. In a clustering system each predefined number of nodes are formed into a cluster controlled by a cluster head, which is assigned using a </a:t>
            </a:r>
            <a:r>
              <a:rPr lang="en-US" sz="2400" i="1">
                <a:solidFill>
                  <a:srgbClr val="FF0000"/>
                </a:solidFill>
                <a:latin typeface="Times New Roman" pitchFamily="18" charset="0"/>
              </a:rPr>
              <a:t>distributed clustering algorithm</a:t>
            </a:r>
            <a:r>
              <a:rPr lang="en-US" sz="2400">
                <a:latin typeface="Times New Roman" pitchFamily="18" charset="0"/>
              </a:rPr>
              <a:t>. </a:t>
            </a:r>
          </a:p>
          <a:p>
            <a:pPr algn="just"/>
            <a:endParaRPr lang="en-US" sz="2400">
              <a:latin typeface="Times New Roman" pitchFamily="18" charset="0"/>
            </a:endParaRPr>
          </a:p>
        </p:txBody>
      </p:sp>
      <p:pic>
        <p:nvPicPr>
          <p:cNvPr id="33795" name="Picture 2" descr="441-0e601bcb13"/>
          <p:cNvPicPr>
            <a:picLocks noChangeAspect="1" noChangeArrowheads="1"/>
          </p:cNvPicPr>
          <p:nvPr/>
        </p:nvPicPr>
        <p:blipFill>
          <a:blip r:embed="rId2"/>
          <a:srcRect/>
          <a:stretch>
            <a:fillRect/>
          </a:stretch>
        </p:blipFill>
        <p:spPr bwMode="auto">
          <a:xfrm>
            <a:off x="1447800" y="2514600"/>
            <a:ext cx="6096000" cy="37385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441-0e601bcb13"/>
          <p:cNvPicPr>
            <a:picLocks noChangeAspect="1" noChangeArrowheads="1"/>
          </p:cNvPicPr>
          <p:nvPr/>
        </p:nvPicPr>
        <p:blipFill>
          <a:blip r:embed="rId2"/>
          <a:srcRect/>
          <a:stretch>
            <a:fillRect/>
          </a:stretch>
        </p:blipFill>
        <p:spPr bwMode="auto">
          <a:xfrm>
            <a:off x="2627313" y="3141663"/>
            <a:ext cx="5140325" cy="3151187"/>
          </a:xfrm>
          <a:prstGeom prst="rect">
            <a:avLst/>
          </a:prstGeom>
          <a:noFill/>
          <a:ln w="9525">
            <a:noFill/>
            <a:miter lim="800000"/>
            <a:headEnd/>
            <a:tailEnd/>
          </a:ln>
        </p:spPr>
      </p:pic>
      <p:sp>
        <p:nvSpPr>
          <p:cNvPr id="34819" name="Rectangle 5"/>
          <p:cNvSpPr>
            <a:spLocks noChangeArrowheads="1"/>
          </p:cNvSpPr>
          <p:nvPr/>
        </p:nvSpPr>
        <p:spPr bwMode="auto">
          <a:xfrm>
            <a:off x="0" y="0"/>
            <a:ext cx="8686800" cy="2800350"/>
          </a:xfrm>
          <a:prstGeom prst="rect">
            <a:avLst/>
          </a:prstGeom>
          <a:noFill/>
          <a:ln w="9525">
            <a:noFill/>
            <a:miter lim="800000"/>
            <a:headEnd/>
            <a:tailEnd/>
          </a:ln>
        </p:spPr>
        <p:txBody>
          <a:bodyPr>
            <a:spAutoFit/>
          </a:bodyPr>
          <a:lstStyle/>
          <a:p>
            <a:pPr algn="just">
              <a:buFont typeface="Wingdings" pitchFamily="2" charset="2"/>
              <a:buChar char="ü"/>
            </a:pPr>
            <a:r>
              <a:rPr lang="en-US" sz="2200"/>
              <a:t>However, with the clustering scheme, a cluster head can be replaced frequently by another node, for several reasons, such as lower-level energy left in the node or a node moves out of contact. </a:t>
            </a:r>
          </a:p>
          <a:p>
            <a:pPr algn="just"/>
            <a:endParaRPr lang="en-US" sz="2200"/>
          </a:p>
          <a:p>
            <a:pPr algn="just">
              <a:buFont typeface="Wingdings" pitchFamily="2" charset="2"/>
              <a:buChar char="ü"/>
            </a:pPr>
            <a:r>
              <a:rPr lang="en-US" sz="2200"/>
              <a:t>With this protocol, each node maintains two tables: a </a:t>
            </a:r>
            <a:r>
              <a:rPr lang="en-US" sz="2200">
                <a:solidFill>
                  <a:schemeClr val="accent2"/>
                </a:solidFill>
              </a:rPr>
              <a:t>cluster-member table</a:t>
            </a:r>
            <a:r>
              <a:rPr lang="en-US" sz="2200"/>
              <a:t> and a </a:t>
            </a:r>
            <a:r>
              <a:rPr lang="en-US" sz="2200">
                <a:solidFill>
                  <a:schemeClr val="accent2"/>
                </a:solidFill>
              </a:rPr>
              <a:t>routing table</a:t>
            </a:r>
            <a:r>
              <a:rPr lang="en-US" sz="2200"/>
              <a:t>. The </a:t>
            </a:r>
            <a:r>
              <a:rPr lang="en-US" sz="2200">
                <a:solidFill>
                  <a:schemeClr val="accent2"/>
                </a:solidFill>
              </a:rPr>
              <a:t>cluster-member table </a:t>
            </a:r>
            <a:r>
              <a:rPr lang="en-US" sz="2200"/>
              <a:t>records the cluster head for each destination node, and the </a:t>
            </a:r>
            <a:r>
              <a:rPr lang="en-US" sz="2200">
                <a:solidFill>
                  <a:schemeClr val="accent2"/>
                </a:solidFill>
              </a:rPr>
              <a:t>routing table </a:t>
            </a:r>
            <a:r>
              <a:rPr lang="en-US" sz="2200"/>
              <a:t>contains the next hop to reach the destination.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441-0e601bcb13"/>
          <p:cNvPicPr>
            <a:picLocks noChangeAspect="1" noChangeArrowheads="1"/>
          </p:cNvPicPr>
          <p:nvPr/>
        </p:nvPicPr>
        <p:blipFill>
          <a:blip r:embed="rId2"/>
          <a:srcRect/>
          <a:stretch>
            <a:fillRect/>
          </a:stretch>
        </p:blipFill>
        <p:spPr bwMode="auto">
          <a:xfrm>
            <a:off x="1849438" y="2924175"/>
            <a:ext cx="5059362" cy="3103563"/>
          </a:xfrm>
          <a:prstGeom prst="rect">
            <a:avLst/>
          </a:prstGeom>
          <a:noFill/>
          <a:ln w="9525">
            <a:noFill/>
            <a:miter lim="800000"/>
            <a:headEnd/>
            <a:tailEnd/>
          </a:ln>
        </p:spPr>
      </p:pic>
      <p:sp>
        <p:nvSpPr>
          <p:cNvPr id="35843" name="TextBox 4"/>
          <p:cNvSpPr txBox="1">
            <a:spLocks noChangeArrowheads="1"/>
          </p:cNvSpPr>
          <p:nvPr/>
        </p:nvSpPr>
        <p:spPr bwMode="auto">
          <a:xfrm>
            <a:off x="381000" y="6027738"/>
            <a:ext cx="8534400" cy="400050"/>
          </a:xfrm>
          <a:prstGeom prst="rect">
            <a:avLst/>
          </a:prstGeom>
          <a:noFill/>
          <a:ln w="9525">
            <a:noFill/>
            <a:miter lim="800000"/>
            <a:headEnd/>
            <a:tailEnd/>
          </a:ln>
        </p:spPr>
        <p:txBody>
          <a:bodyPr>
            <a:spAutoFit/>
          </a:bodyPr>
          <a:lstStyle/>
          <a:p>
            <a:r>
              <a:rPr lang="en-US" sz="2000">
                <a:latin typeface="Times New Roman" pitchFamily="18" charset="0"/>
              </a:rPr>
              <a:t>Fig.3 Communication with cluster head gateway switch routing (CGSR) protocol</a:t>
            </a:r>
          </a:p>
        </p:txBody>
      </p:sp>
      <p:sp>
        <p:nvSpPr>
          <p:cNvPr id="35844" name="Rectangle 4"/>
          <p:cNvSpPr>
            <a:spLocks noChangeArrowheads="1"/>
          </p:cNvSpPr>
          <p:nvPr/>
        </p:nvSpPr>
        <p:spPr bwMode="auto">
          <a:xfrm>
            <a:off x="0" y="0"/>
            <a:ext cx="8915400" cy="2862263"/>
          </a:xfrm>
          <a:prstGeom prst="rect">
            <a:avLst/>
          </a:prstGeom>
          <a:noFill/>
          <a:ln w="9525">
            <a:noFill/>
            <a:miter lim="800000"/>
            <a:headEnd/>
            <a:tailEnd/>
          </a:ln>
        </p:spPr>
        <p:txBody>
          <a:bodyPr>
            <a:spAutoFit/>
          </a:bodyPr>
          <a:lstStyle/>
          <a:p>
            <a:pPr algn="just">
              <a:buFont typeface="Wingdings" pitchFamily="2" charset="2"/>
              <a:buChar char="v"/>
            </a:pPr>
            <a:r>
              <a:rPr lang="en-US" sz="2000"/>
              <a:t>Fig 3 shows an example of routing in an area in which six clusters have been formed. A node in cluster A is transmitting a packet to a node in cluster F. </a:t>
            </a:r>
          </a:p>
          <a:p>
            <a:pPr algn="just">
              <a:buFont typeface="Wingdings" pitchFamily="2" charset="2"/>
              <a:buChar char="v"/>
            </a:pPr>
            <a:r>
              <a:rPr lang="en-US" sz="2000"/>
              <a:t>Nodes within each cluster route their packets to their own associated clusters. The transmitting node then sends its packet to the next hop, according to the routing table entry associated with that cluster head. The cluster head transmits the packet to another cluster head until the cluster head of the destination node is reached. </a:t>
            </a:r>
          </a:p>
        </p:txBody>
      </p:sp>
      <p:cxnSp>
        <p:nvCxnSpPr>
          <p:cNvPr id="7" name="Straight Arrow Connector 6"/>
          <p:cNvCxnSpPr/>
          <p:nvPr/>
        </p:nvCxnSpPr>
        <p:spPr>
          <a:xfrm rot="10800000" flipV="1">
            <a:off x="6223000" y="4495800"/>
            <a:ext cx="1371600" cy="8382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87450" y="4648200"/>
            <a:ext cx="1676400" cy="5334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Dynamic Source Routing (DSR) </a:t>
            </a:r>
          </a:p>
        </p:txBody>
      </p:sp>
      <p:sp>
        <p:nvSpPr>
          <p:cNvPr id="36867" name="Rectangle 3"/>
          <p:cNvSpPr>
            <a:spLocks noGrp="1" noChangeArrowheads="1"/>
          </p:cNvSpPr>
          <p:nvPr>
            <p:ph type="body" idx="1"/>
          </p:nvPr>
        </p:nvSpPr>
        <p:spPr/>
        <p:txBody>
          <a:bodyPr/>
          <a:lstStyle/>
          <a:p>
            <a:pPr eaLnBrk="1" hangingPunct="1"/>
            <a:endParaRPr lang="en-US"/>
          </a:p>
          <a:p>
            <a:pPr eaLnBrk="1" hangingPunct="1"/>
            <a:r>
              <a:rPr lang="en-US"/>
              <a:t>When node S wants to send a packet to node D, but does not know a route to D, node S initiates a </a:t>
            </a:r>
            <a:r>
              <a:rPr lang="en-US">
                <a:solidFill>
                  <a:srgbClr val="FF0000"/>
                </a:solidFill>
              </a:rPr>
              <a:t>route discovery</a:t>
            </a:r>
          </a:p>
          <a:p>
            <a:pPr eaLnBrk="1" hangingPunct="1"/>
            <a:endParaRPr lang="en-US"/>
          </a:p>
          <a:p>
            <a:pPr eaLnBrk="1" hangingPunct="1"/>
            <a:r>
              <a:rPr lang="en-US"/>
              <a:t>Source node S floods </a:t>
            </a:r>
            <a:r>
              <a:rPr lang="en-US">
                <a:solidFill>
                  <a:srgbClr val="A50021"/>
                </a:solidFill>
              </a:rPr>
              <a:t>Route Request (RREQ)</a:t>
            </a:r>
            <a:r>
              <a:rPr lang="en-US"/>
              <a:t> </a:t>
            </a:r>
          </a:p>
          <a:p>
            <a:pPr eaLnBrk="1" hangingPunct="1"/>
            <a:endParaRPr lang="en-US"/>
          </a:p>
          <a:p>
            <a:pPr eaLnBrk="1" hangingPunct="1"/>
            <a:r>
              <a:rPr lang="en-US"/>
              <a:t>Each node </a:t>
            </a:r>
            <a:r>
              <a:rPr lang="en-US" i="1"/>
              <a:t>appends own identifier</a:t>
            </a:r>
            <a:r>
              <a:rPr lang="en-US"/>
              <a:t> when forwarding RREQ</a:t>
            </a:r>
          </a:p>
          <a:p>
            <a:pPr eaLnBrk="1" hangingPunct="1"/>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Route Discovery in DSR</a:t>
            </a:r>
          </a:p>
        </p:txBody>
      </p:sp>
      <p:sp>
        <p:nvSpPr>
          <p:cNvPr id="37891" name="Oval 3"/>
          <p:cNvSpPr>
            <a:spLocks noChangeArrowheads="1"/>
          </p:cNvSpPr>
          <p:nvPr/>
        </p:nvSpPr>
        <p:spPr bwMode="auto">
          <a:xfrm>
            <a:off x="2209800" y="2895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B</a:t>
            </a:r>
          </a:p>
        </p:txBody>
      </p:sp>
      <p:sp>
        <p:nvSpPr>
          <p:cNvPr id="37892" name="Oval 4"/>
          <p:cNvSpPr>
            <a:spLocks noChangeArrowheads="1"/>
          </p:cNvSpPr>
          <p:nvPr/>
        </p:nvSpPr>
        <p:spPr bwMode="auto">
          <a:xfrm>
            <a:off x="1447800" y="35814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A</a:t>
            </a:r>
          </a:p>
        </p:txBody>
      </p:sp>
      <p:sp>
        <p:nvSpPr>
          <p:cNvPr id="37893" name="Oval 6"/>
          <p:cNvSpPr>
            <a:spLocks noChangeArrowheads="1"/>
          </p:cNvSpPr>
          <p:nvPr/>
        </p:nvSpPr>
        <p:spPr bwMode="auto">
          <a:xfrm>
            <a:off x="4114800" y="23622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E</a:t>
            </a:r>
          </a:p>
        </p:txBody>
      </p:sp>
      <p:sp>
        <p:nvSpPr>
          <p:cNvPr id="37894" name="Oval 7"/>
          <p:cNvSpPr>
            <a:spLocks noChangeArrowheads="1"/>
          </p:cNvSpPr>
          <p:nvPr/>
        </p:nvSpPr>
        <p:spPr bwMode="auto">
          <a:xfrm>
            <a:off x="5105400" y="27432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F</a:t>
            </a:r>
          </a:p>
        </p:txBody>
      </p:sp>
      <p:sp>
        <p:nvSpPr>
          <p:cNvPr id="37895" name="Oval 8"/>
          <p:cNvSpPr>
            <a:spLocks noChangeArrowheads="1"/>
          </p:cNvSpPr>
          <p:nvPr/>
        </p:nvSpPr>
        <p:spPr bwMode="auto">
          <a:xfrm>
            <a:off x="2667000" y="38862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H</a:t>
            </a:r>
          </a:p>
        </p:txBody>
      </p:sp>
      <p:sp>
        <p:nvSpPr>
          <p:cNvPr id="37896" name="Oval 9"/>
          <p:cNvSpPr>
            <a:spLocks noChangeArrowheads="1"/>
          </p:cNvSpPr>
          <p:nvPr/>
        </p:nvSpPr>
        <p:spPr bwMode="auto">
          <a:xfrm>
            <a:off x="5943600" y="3276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J</a:t>
            </a:r>
          </a:p>
        </p:txBody>
      </p:sp>
      <p:sp>
        <p:nvSpPr>
          <p:cNvPr id="37897" name="Oval 10"/>
          <p:cNvSpPr>
            <a:spLocks noChangeArrowheads="1"/>
          </p:cNvSpPr>
          <p:nvPr/>
        </p:nvSpPr>
        <p:spPr bwMode="auto">
          <a:xfrm>
            <a:off x="6705600" y="3886200"/>
            <a:ext cx="609600" cy="609600"/>
          </a:xfrm>
          <a:prstGeom prst="ellipse">
            <a:avLst/>
          </a:prstGeom>
          <a:solidFill>
            <a:srgbClr val="FFFF00"/>
          </a:solidFill>
          <a:ln w="9525">
            <a:solidFill>
              <a:schemeClr val="tx1"/>
            </a:solidFill>
            <a:round/>
            <a:headEnd/>
            <a:tailEnd/>
          </a:ln>
          <a:effectLst/>
        </p:spPr>
        <p:txBody>
          <a:bodyPr wrap="none" anchor="ctr"/>
          <a:lstStyle/>
          <a:p>
            <a:pPr algn="ctr" eaLnBrk="0" hangingPunct="0"/>
            <a:r>
              <a:rPr lang="en-US" sz="2000" b="1">
                <a:latin typeface="Arial" charset="0"/>
              </a:rPr>
              <a:t>D</a:t>
            </a:r>
          </a:p>
        </p:txBody>
      </p:sp>
      <p:sp>
        <p:nvSpPr>
          <p:cNvPr id="37898" name="Oval 11"/>
          <p:cNvSpPr>
            <a:spLocks noChangeArrowheads="1"/>
          </p:cNvSpPr>
          <p:nvPr/>
        </p:nvSpPr>
        <p:spPr bwMode="auto">
          <a:xfrm>
            <a:off x="35052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C</a:t>
            </a:r>
          </a:p>
        </p:txBody>
      </p:sp>
      <p:sp>
        <p:nvSpPr>
          <p:cNvPr id="37899" name="Oval 12"/>
          <p:cNvSpPr>
            <a:spLocks noChangeArrowheads="1"/>
          </p:cNvSpPr>
          <p:nvPr/>
        </p:nvSpPr>
        <p:spPr bwMode="auto">
          <a:xfrm>
            <a:off x="4572000" y="35814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G</a:t>
            </a:r>
          </a:p>
        </p:txBody>
      </p:sp>
      <p:sp>
        <p:nvSpPr>
          <p:cNvPr id="37900" name="Oval 13"/>
          <p:cNvSpPr>
            <a:spLocks noChangeArrowheads="1"/>
          </p:cNvSpPr>
          <p:nvPr/>
        </p:nvSpPr>
        <p:spPr bwMode="auto">
          <a:xfrm>
            <a:off x="37338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I</a:t>
            </a:r>
          </a:p>
        </p:txBody>
      </p:sp>
      <p:sp>
        <p:nvSpPr>
          <p:cNvPr id="37901" name="Oval 14"/>
          <p:cNvSpPr>
            <a:spLocks noChangeArrowheads="1"/>
          </p:cNvSpPr>
          <p:nvPr/>
        </p:nvSpPr>
        <p:spPr bwMode="auto">
          <a:xfrm>
            <a:off x="5486400" y="41148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K</a:t>
            </a:r>
          </a:p>
        </p:txBody>
      </p:sp>
      <p:sp>
        <p:nvSpPr>
          <p:cNvPr id="37902" name="Line 15"/>
          <p:cNvSpPr>
            <a:spLocks noChangeShapeType="1"/>
          </p:cNvSpPr>
          <p:nvPr/>
        </p:nvSpPr>
        <p:spPr bwMode="auto">
          <a:xfrm flipV="1">
            <a:off x="1981200" y="3352800"/>
            <a:ext cx="304800" cy="304800"/>
          </a:xfrm>
          <a:prstGeom prst="line">
            <a:avLst/>
          </a:prstGeom>
          <a:noFill/>
          <a:ln w="9525">
            <a:solidFill>
              <a:schemeClr val="tx1"/>
            </a:solidFill>
            <a:round/>
            <a:headEnd/>
            <a:tailEnd/>
          </a:ln>
          <a:effectLst/>
        </p:spPr>
        <p:txBody>
          <a:bodyPr wrap="none" anchor="ctr"/>
          <a:lstStyle/>
          <a:p>
            <a:endParaRPr lang="en-US"/>
          </a:p>
        </p:txBody>
      </p:sp>
      <p:sp>
        <p:nvSpPr>
          <p:cNvPr id="37903" name="Line 16"/>
          <p:cNvSpPr>
            <a:spLocks noChangeShapeType="1"/>
          </p:cNvSpPr>
          <p:nvPr/>
        </p:nvSpPr>
        <p:spPr bwMode="auto">
          <a:xfrm flipV="1">
            <a:off x="2743200" y="2743200"/>
            <a:ext cx="457200" cy="228600"/>
          </a:xfrm>
          <a:prstGeom prst="line">
            <a:avLst/>
          </a:prstGeom>
          <a:noFill/>
          <a:ln w="9525">
            <a:solidFill>
              <a:schemeClr val="tx1"/>
            </a:solidFill>
            <a:round/>
            <a:headEnd/>
            <a:tailEnd/>
          </a:ln>
          <a:effectLst/>
        </p:spPr>
        <p:txBody>
          <a:bodyPr wrap="none" anchor="ctr"/>
          <a:lstStyle/>
          <a:p>
            <a:endParaRPr lang="en-US"/>
          </a:p>
        </p:txBody>
      </p:sp>
      <p:sp>
        <p:nvSpPr>
          <p:cNvPr id="37904" name="Line 17"/>
          <p:cNvSpPr>
            <a:spLocks noChangeShapeType="1"/>
          </p:cNvSpPr>
          <p:nvPr/>
        </p:nvSpPr>
        <p:spPr bwMode="auto">
          <a:xfrm>
            <a:off x="2057400" y="3962400"/>
            <a:ext cx="685800" cy="76200"/>
          </a:xfrm>
          <a:prstGeom prst="line">
            <a:avLst/>
          </a:prstGeom>
          <a:noFill/>
          <a:ln w="9525">
            <a:solidFill>
              <a:schemeClr val="tx1"/>
            </a:solidFill>
            <a:round/>
            <a:headEnd/>
            <a:tailEnd/>
          </a:ln>
          <a:effectLst/>
        </p:spPr>
        <p:txBody>
          <a:bodyPr wrap="none" anchor="ctr"/>
          <a:lstStyle/>
          <a:p>
            <a:endParaRPr lang="en-US"/>
          </a:p>
        </p:txBody>
      </p:sp>
      <p:sp>
        <p:nvSpPr>
          <p:cNvPr id="37905" name="Line 18"/>
          <p:cNvSpPr>
            <a:spLocks noChangeShapeType="1"/>
          </p:cNvSpPr>
          <p:nvPr/>
        </p:nvSpPr>
        <p:spPr bwMode="auto">
          <a:xfrm>
            <a:off x="2667000" y="3429000"/>
            <a:ext cx="228600" cy="457200"/>
          </a:xfrm>
          <a:prstGeom prst="line">
            <a:avLst/>
          </a:prstGeom>
          <a:noFill/>
          <a:ln w="9525">
            <a:solidFill>
              <a:schemeClr val="tx1"/>
            </a:solidFill>
            <a:round/>
            <a:headEnd/>
            <a:tailEnd/>
          </a:ln>
          <a:effectLst/>
        </p:spPr>
        <p:txBody>
          <a:bodyPr wrap="none" anchor="ctr"/>
          <a:lstStyle/>
          <a:p>
            <a:endParaRPr lang="en-US"/>
          </a:p>
        </p:txBody>
      </p:sp>
      <p:sp>
        <p:nvSpPr>
          <p:cNvPr id="37906" name="Line 19"/>
          <p:cNvSpPr>
            <a:spLocks noChangeShapeType="1"/>
          </p:cNvSpPr>
          <p:nvPr/>
        </p:nvSpPr>
        <p:spPr bwMode="auto">
          <a:xfrm flipH="1">
            <a:off x="3124200" y="3581400"/>
            <a:ext cx="533400" cy="381000"/>
          </a:xfrm>
          <a:prstGeom prst="line">
            <a:avLst/>
          </a:prstGeom>
          <a:noFill/>
          <a:ln w="9525">
            <a:solidFill>
              <a:schemeClr val="tx1"/>
            </a:solidFill>
            <a:round/>
            <a:headEnd/>
            <a:tailEnd/>
          </a:ln>
          <a:effectLst/>
        </p:spPr>
        <p:txBody>
          <a:bodyPr wrap="none" anchor="ctr"/>
          <a:lstStyle/>
          <a:p>
            <a:endParaRPr lang="en-US"/>
          </a:p>
        </p:txBody>
      </p:sp>
      <p:sp>
        <p:nvSpPr>
          <p:cNvPr id="37907" name="Line 20"/>
          <p:cNvSpPr>
            <a:spLocks noChangeShapeType="1"/>
          </p:cNvSpPr>
          <p:nvPr/>
        </p:nvSpPr>
        <p:spPr bwMode="auto">
          <a:xfrm flipH="1">
            <a:off x="3962400" y="2895600"/>
            <a:ext cx="228600" cy="228600"/>
          </a:xfrm>
          <a:prstGeom prst="line">
            <a:avLst/>
          </a:prstGeom>
          <a:noFill/>
          <a:ln w="9525">
            <a:solidFill>
              <a:schemeClr val="tx1"/>
            </a:solidFill>
            <a:round/>
            <a:headEnd/>
            <a:tailEnd/>
          </a:ln>
          <a:effectLst/>
        </p:spPr>
        <p:txBody>
          <a:bodyPr wrap="none" anchor="ctr"/>
          <a:lstStyle/>
          <a:p>
            <a:endParaRPr lang="en-US"/>
          </a:p>
        </p:txBody>
      </p:sp>
      <p:sp>
        <p:nvSpPr>
          <p:cNvPr id="37908" name="Line 21"/>
          <p:cNvSpPr>
            <a:spLocks noChangeShapeType="1"/>
          </p:cNvSpPr>
          <p:nvPr/>
        </p:nvSpPr>
        <p:spPr bwMode="auto">
          <a:xfrm>
            <a:off x="4724400" y="2743200"/>
            <a:ext cx="457200" cy="152400"/>
          </a:xfrm>
          <a:prstGeom prst="line">
            <a:avLst/>
          </a:prstGeom>
          <a:noFill/>
          <a:ln w="9525">
            <a:solidFill>
              <a:schemeClr val="tx1"/>
            </a:solidFill>
            <a:round/>
            <a:headEnd/>
            <a:tailEnd/>
          </a:ln>
          <a:effectLst/>
        </p:spPr>
        <p:txBody>
          <a:bodyPr wrap="none" anchor="ctr"/>
          <a:lstStyle/>
          <a:p>
            <a:endParaRPr lang="en-US"/>
          </a:p>
        </p:txBody>
      </p:sp>
      <p:sp>
        <p:nvSpPr>
          <p:cNvPr id="37909" name="Line 22"/>
          <p:cNvSpPr>
            <a:spLocks noChangeShapeType="1"/>
          </p:cNvSpPr>
          <p:nvPr/>
        </p:nvSpPr>
        <p:spPr bwMode="auto">
          <a:xfrm flipH="1">
            <a:off x="5029200" y="3276600"/>
            <a:ext cx="228600" cy="381000"/>
          </a:xfrm>
          <a:prstGeom prst="line">
            <a:avLst/>
          </a:prstGeom>
          <a:noFill/>
          <a:ln w="9525">
            <a:solidFill>
              <a:schemeClr val="tx1"/>
            </a:solidFill>
            <a:round/>
            <a:headEnd/>
            <a:tailEnd/>
          </a:ln>
          <a:effectLst/>
        </p:spPr>
        <p:txBody>
          <a:bodyPr wrap="none" anchor="ctr"/>
          <a:lstStyle/>
          <a:p>
            <a:endParaRPr lang="en-US"/>
          </a:p>
        </p:txBody>
      </p:sp>
      <p:sp>
        <p:nvSpPr>
          <p:cNvPr id="37910" name="Line 23"/>
          <p:cNvSpPr>
            <a:spLocks noChangeShapeType="1"/>
          </p:cNvSpPr>
          <p:nvPr/>
        </p:nvSpPr>
        <p:spPr bwMode="auto">
          <a:xfrm flipH="1">
            <a:off x="4191000" y="4114800"/>
            <a:ext cx="457200" cy="381000"/>
          </a:xfrm>
          <a:prstGeom prst="line">
            <a:avLst/>
          </a:prstGeom>
          <a:noFill/>
          <a:ln w="9525">
            <a:solidFill>
              <a:schemeClr val="tx1"/>
            </a:solidFill>
            <a:round/>
            <a:headEnd/>
            <a:tailEnd/>
          </a:ln>
          <a:effectLst/>
        </p:spPr>
        <p:txBody>
          <a:bodyPr wrap="none" anchor="ctr"/>
          <a:lstStyle/>
          <a:p>
            <a:endParaRPr lang="en-US"/>
          </a:p>
        </p:txBody>
      </p:sp>
      <p:sp>
        <p:nvSpPr>
          <p:cNvPr id="37911" name="Line 24"/>
          <p:cNvSpPr>
            <a:spLocks noChangeShapeType="1"/>
          </p:cNvSpPr>
          <p:nvPr/>
        </p:nvSpPr>
        <p:spPr bwMode="auto">
          <a:xfrm>
            <a:off x="4114800" y="3505200"/>
            <a:ext cx="457200" cy="228600"/>
          </a:xfrm>
          <a:prstGeom prst="line">
            <a:avLst/>
          </a:prstGeom>
          <a:noFill/>
          <a:ln w="9525">
            <a:solidFill>
              <a:schemeClr val="tx1"/>
            </a:solidFill>
            <a:round/>
            <a:headEnd/>
            <a:tailEnd/>
          </a:ln>
          <a:effectLst/>
        </p:spPr>
        <p:txBody>
          <a:bodyPr wrap="none" anchor="ctr"/>
          <a:lstStyle/>
          <a:p>
            <a:endParaRPr lang="en-US"/>
          </a:p>
        </p:txBody>
      </p:sp>
      <p:sp>
        <p:nvSpPr>
          <p:cNvPr id="37912" name="Line 25"/>
          <p:cNvSpPr>
            <a:spLocks noChangeShapeType="1"/>
          </p:cNvSpPr>
          <p:nvPr/>
        </p:nvSpPr>
        <p:spPr bwMode="auto">
          <a:xfrm>
            <a:off x="3200400" y="4343400"/>
            <a:ext cx="533400" cy="228600"/>
          </a:xfrm>
          <a:prstGeom prst="line">
            <a:avLst/>
          </a:prstGeom>
          <a:noFill/>
          <a:ln w="9525">
            <a:solidFill>
              <a:schemeClr val="tx1"/>
            </a:solidFill>
            <a:round/>
            <a:headEnd/>
            <a:tailEnd/>
          </a:ln>
          <a:effectLst/>
        </p:spPr>
        <p:txBody>
          <a:bodyPr wrap="none" anchor="ctr"/>
          <a:lstStyle/>
          <a:p>
            <a:endParaRPr lang="en-US"/>
          </a:p>
        </p:txBody>
      </p:sp>
      <p:sp>
        <p:nvSpPr>
          <p:cNvPr id="37913" name="Line 26"/>
          <p:cNvSpPr>
            <a:spLocks noChangeShapeType="1"/>
          </p:cNvSpPr>
          <p:nvPr/>
        </p:nvSpPr>
        <p:spPr bwMode="auto">
          <a:xfrm>
            <a:off x="5638800" y="3200400"/>
            <a:ext cx="381000" cy="152400"/>
          </a:xfrm>
          <a:prstGeom prst="line">
            <a:avLst/>
          </a:prstGeom>
          <a:noFill/>
          <a:ln w="9525">
            <a:solidFill>
              <a:schemeClr val="tx1"/>
            </a:solidFill>
            <a:round/>
            <a:headEnd/>
            <a:tailEnd/>
          </a:ln>
          <a:effectLst/>
        </p:spPr>
        <p:txBody>
          <a:bodyPr wrap="none" anchor="ctr"/>
          <a:lstStyle/>
          <a:p>
            <a:endParaRPr lang="en-US"/>
          </a:p>
        </p:txBody>
      </p:sp>
      <p:sp>
        <p:nvSpPr>
          <p:cNvPr id="37914" name="Line 27"/>
          <p:cNvSpPr>
            <a:spLocks noChangeShapeType="1"/>
          </p:cNvSpPr>
          <p:nvPr/>
        </p:nvSpPr>
        <p:spPr bwMode="auto">
          <a:xfrm>
            <a:off x="5105400" y="4114800"/>
            <a:ext cx="381000" cy="152400"/>
          </a:xfrm>
          <a:prstGeom prst="line">
            <a:avLst/>
          </a:prstGeom>
          <a:noFill/>
          <a:ln w="9525">
            <a:solidFill>
              <a:schemeClr val="tx1"/>
            </a:solidFill>
            <a:round/>
            <a:headEnd/>
            <a:tailEnd/>
          </a:ln>
          <a:effectLst/>
        </p:spPr>
        <p:txBody>
          <a:bodyPr wrap="none" anchor="ctr"/>
          <a:lstStyle/>
          <a:p>
            <a:endParaRPr lang="en-US"/>
          </a:p>
        </p:txBody>
      </p:sp>
      <p:sp>
        <p:nvSpPr>
          <p:cNvPr id="37915" name="Line 28"/>
          <p:cNvSpPr>
            <a:spLocks noChangeShapeType="1"/>
          </p:cNvSpPr>
          <p:nvPr/>
        </p:nvSpPr>
        <p:spPr bwMode="auto">
          <a:xfrm>
            <a:off x="6477000" y="3733800"/>
            <a:ext cx="304800" cy="228600"/>
          </a:xfrm>
          <a:prstGeom prst="line">
            <a:avLst/>
          </a:prstGeom>
          <a:noFill/>
          <a:ln w="9525">
            <a:solidFill>
              <a:schemeClr val="tx1"/>
            </a:solidFill>
            <a:round/>
            <a:headEnd/>
            <a:tailEnd/>
          </a:ln>
          <a:effectLst/>
        </p:spPr>
        <p:txBody>
          <a:bodyPr wrap="none" anchor="ctr"/>
          <a:lstStyle/>
          <a:p>
            <a:endParaRPr lang="en-US"/>
          </a:p>
        </p:txBody>
      </p:sp>
      <p:sp>
        <p:nvSpPr>
          <p:cNvPr id="37916" name="Line 29"/>
          <p:cNvSpPr>
            <a:spLocks noChangeShapeType="1"/>
          </p:cNvSpPr>
          <p:nvPr/>
        </p:nvSpPr>
        <p:spPr bwMode="auto">
          <a:xfrm flipH="1">
            <a:off x="6096000" y="4267200"/>
            <a:ext cx="609600" cy="76200"/>
          </a:xfrm>
          <a:prstGeom prst="line">
            <a:avLst/>
          </a:prstGeom>
          <a:noFill/>
          <a:ln w="9525">
            <a:solidFill>
              <a:schemeClr val="tx1"/>
            </a:solidFill>
            <a:round/>
            <a:headEnd/>
            <a:tailEnd/>
          </a:ln>
          <a:effectLst/>
        </p:spPr>
        <p:txBody>
          <a:bodyPr wrap="none" anchor="ctr"/>
          <a:lstStyle/>
          <a:p>
            <a:endParaRPr lang="en-US"/>
          </a:p>
        </p:txBody>
      </p:sp>
      <p:sp>
        <p:nvSpPr>
          <p:cNvPr id="37917" name="Line 30"/>
          <p:cNvSpPr>
            <a:spLocks noChangeShapeType="1"/>
          </p:cNvSpPr>
          <p:nvPr/>
        </p:nvSpPr>
        <p:spPr bwMode="auto">
          <a:xfrm flipH="1">
            <a:off x="3733800" y="2590800"/>
            <a:ext cx="381000" cy="0"/>
          </a:xfrm>
          <a:prstGeom prst="line">
            <a:avLst/>
          </a:prstGeom>
          <a:noFill/>
          <a:ln w="9525">
            <a:solidFill>
              <a:schemeClr val="tx1"/>
            </a:solidFill>
            <a:round/>
            <a:headEnd/>
            <a:tailEnd/>
          </a:ln>
          <a:effectLst/>
        </p:spPr>
        <p:txBody>
          <a:bodyPr wrap="none" anchor="ctr"/>
          <a:lstStyle/>
          <a:p>
            <a:endParaRPr lang="en-US"/>
          </a:p>
        </p:txBody>
      </p:sp>
      <p:sp>
        <p:nvSpPr>
          <p:cNvPr id="37918" name="Line 31"/>
          <p:cNvSpPr>
            <a:spLocks noChangeShapeType="1"/>
          </p:cNvSpPr>
          <p:nvPr/>
        </p:nvSpPr>
        <p:spPr bwMode="auto">
          <a:xfrm>
            <a:off x="3505200" y="2895600"/>
            <a:ext cx="152400" cy="228600"/>
          </a:xfrm>
          <a:prstGeom prst="line">
            <a:avLst/>
          </a:prstGeom>
          <a:noFill/>
          <a:ln w="9525">
            <a:solidFill>
              <a:schemeClr val="tx1"/>
            </a:solidFill>
            <a:round/>
            <a:headEnd/>
            <a:tailEnd/>
          </a:ln>
          <a:effectLst/>
        </p:spPr>
        <p:txBody>
          <a:bodyPr wrap="none" anchor="ctr"/>
          <a:lstStyle/>
          <a:p>
            <a:endParaRPr lang="en-US"/>
          </a:p>
        </p:txBody>
      </p:sp>
      <p:sp>
        <p:nvSpPr>
          <p:cNvPr id="37919" name="Oval 32"/>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37920" name="Oval 33"/>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37921" name="Line 34"/>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37922" name="Oval 35" descr="Water droplets"/>
          <p:cNvSpPr>
            <a:spLocks noChangeArrowheads="1"/>
          </p:cNvSpPr>
          <p:nvPr/>
        </p:nvSpPr>
        <p:spPr bwMode="auto">
          <a:xfrm>
            <a:off x="609600" y="5562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endParaRPr lang="en-US" sz="2000" b="1">
              <a:latin typeface="Arial" charset="0"/>
            </a:endParaRPr>
          </a:p>
        </p:txBody>
      </p:sp>
      <p:sp>
        <p:nvSpPr>
          <p:cNvPr id="37923" name="Text Box 36"/>
          <p:cNvSpPr txBox="1">
            <a:spLocks noChangeArrowheads="1"/>
          </p:cNvSpPr>
          <p:nvPr/>
        </p:nvSpPr>
        <p:spPr bwMode="auto">
          <a:xfrm>
            <a:off x="1447800" y="5715000"/>
            <a:ext cx="6940550" cy="396875"/>
          </a:xfrm>
          <a:prstGeom prst="rect">
            <a:avLst/>
          </a:prstGeom>
          <a:noFill/>
          <a:ln w="9525">
            <a:noFill/>
            <a:miter lim="800000"/>
            <a:headEnd/>
            <a:tailEnd/>
          </a:ln>
          <a:effectLst/>
        </p:spPr>
        <p:txBody>
          <a:bodyPr wrap="none" anchor="ctr">
            <a:spAutoFit/>
          </a:bodyPr>
          <a:lstStyle/>
          <a:p>
            <a:pPr eaLnBrk="0" hangingPunct="0"/>
            <a:r>
              <a:rPr lang="en-US" sz="2000" b="1">
                <a:latin typeface="Arial" charset="0"/>
              </a:rPr>
              <a:t>Represents a node that has received RREQ for D from S</a:t>
            </a:r>
          </a:p>
        </p:txBody>
      </p:sp>
      <p:sp>
        <p:nvSpPr>
          <p:cNvPr id="37924" name="Oval 37"/>
          <p:cNvSpPr>
            <a:spLocks noChangeArrowheads="1"/>
          </p:cNvSpPr>
          <p:nvPr/>
        </p:nvSpPr>
        <p:spPr bwMode="auto">
          <a:xfrm>
            <a:off x="69342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M</a:t>
            </a:r>
          </a:p>
        </p:txBody>
      </p:sp>
      <p:sp>
        <p:nvSpPr>
          <p:cNvPr id="37925" name="Line 38"/>
          <p:cNvSpPr>
            <a:spLocks noChangeShapeType="1"/>
          </p:cNvSpPr>
          <p:nvPr/>
        </p:nvSpPr>
        <p:spPr bwMode="auto">
          <a:xfrm flipV="1">
            <a:off x="6553200" y="3352800"/>
            <a:ext cx="381000" cy="76200"/>
          </a:xfrm>
          <a:prstGeom prst="line">
            <a:avLst/>
          </a:prstGeom>
          <a:noFill/>
          <a:ln w="9525">
            <a:solidFill>
              <a:schemeClr val="tx1"/>
            </a:solidFill>
            <a:round/>
            <a:headEnd/>
            <a:tailEnd/>
          </a:ln>
          <a:effectLst/>
        </p:spPr>
        <p:txBody>
          <a:bodyPr wrap="none" anchor="ctr"/>
          <a:lstStyle/>
          <a:p>
            <a:endParaRPr lang="en-US"/>
          </a:p>
        </p:txBody>
      </p:sp>
      <p:sp>
        <p:nvSpPr>
          <p:cNvPr id="37926" name="Oval 39"/>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37927" name="Line 40"/>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37928" name="Oval 41"/>
          <p:cNvSpPr>
            <a:spLocks noChangeArrowheads="1"/>
          </p:cNvSpPr>
          <p:nvPr/>
        </p:nvSpPr>
        <p:spPr bwMode="auto">
          <a:xfrm>
            <a:off x="78486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L</a:t>
            </a:r>
          </a:p>
        </p:txBody>
      </p:sp>
      <p:sp>
        <p:nvSpPr>
          <p:cNvPr id="37929" name="Line 42"/>
          <p:cNvSpPr>
            <a:spLocks noChangeShapeType="1"/>
          </p:cNvSpPr>
          <p:nvPr/>
        </p:nvSpPr>
        <p:spPr bwMode="auto">
          <a:xfrm>
            <a:off x="7543800" y="3352800"/>
            <a:ext cx="304800" cy="0"/>
          </a:xfrm>
          <a:prstGeom prst="line">
            <a:avLst/>
          </a:prstGeom>
          <a:noFill/>
          <a:ln w="9525">
            <a:solidFill>
              <a:schemeClr val="tx1"/>
            </a:solidFill>
            <a:round/>
            <a:headEnd/>
            <a:tailEnd/>
          </a:ln>
          <a:effectLst/>
        </p:spPr>
        <p:txBody>
          <a:bodyPr wrap="none" anchor="ctr"/>
          <a:lstStyle/>
          <a:p>
            <a:endParaRPr lang="en-US"/>
          </a:p>
        </p:txBody>
      </p:sp>
      <p:sp>
        <p:nvSpPr>
          <p:cNvPr id="37930" name="Oval 43"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Route Discovery in DSR</a:t>
            </a:r>
          </a:p>
        </p:txBody>
      </p:sp>
      <p:sp>
        <p:nvSpPr>
          <p:cNvPr id="38915" name="Oval 3" descr="Water droplets"/>
          <p:cNvSpPr>
            <a:spLocks noChangeArrowheads="1"/>
          </p:cNvSpPr>
          <p:nvPr/>
        </p:nvSpPr>
        <p:spPr bwMode="auto">
          <a:xfrm>
            <a:off x="2209800" y="28956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B</a:t>
            </a:r>
          </a:p>
        </p:txBody>
      </p:sp>
      <p:sp>
        <p:nvSpPr>
          <p:cNvPr id="38916" name="Oval 4"/>
          <p:cNvSpPr>
            <a:spLocks noChangeArrowheads="1"/>
          </p:cNvSpPr>
          <p:nvPr/>
        </p:nvSpPr>
        <p:spPr bwMode="auto">
          <a:xfrm>
            <a:off x="1447800" y="35814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A</a:t>
            </a:r>
          </a:p>
        </p:txBody>
      </p:sp>
      <p:sp>
        <p:nvSpPr>
          <p:cNvPr id="38917" name="Oval 6" descr="Water droplets"/>
          <p:cNvSpPr>
            <a:spLocks noChangeArrowheads="1"/>
          </p:cNvSpPr>
          <p:nvPr/>
        </p:nvSpPr>
        <p:spPr bwMode="auto">
          <a:xfrm>
            <a:off x="4114800" y="23622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E</a:t>
            </a:r>
          </a:p>
        </p:txBody>
      </p:sp>
      <p:sp>
        <p:nvSpPr>
          <p:cNvPr id="38918" name="Oval 7"/>
          <p:cNvSpPr>
            <a:spLocks noChangeArrowheads="1"/>
          </p:cNvSpPr>
          <p:nvPr/>
        </p:nvSpPr>
        <p:spPr bwMode="auto">
          <a:xfrm>
            <a:off x="5105400" y="27432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F</a:t>
            </a:r>
          </a:p>
        </p:txBody>
      </p:sp>
      <p:sp>
        <p:nvSpPr>
          <p:cNvPr id="38919" name="Oval 8"/>
          <p:cNvSpPr>
            <a:spLocks noChangeArrowheads="1"/>
          </p:cNvSpPr>
          <p:nvPr/>
        </p:nvSpPr>
        <p:spPr bwMode="auto">
          <a:xfrm>
            <a:off x="2667000" y="38862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H</a:t>
            </a:r>
          </a:p>
        </p:txBody>
      </p:sp>
      <p:sp>
        <p:nvSpPr>
          <p:cNvPr id="38920" name="Oval 9"/>
          <p:cNvSpPr>
            <a:spLocks noChangeArrowheads="1"/>
          </p:cNvSpPr>
          <p:nvPr/>
        </p:nvSpPr>
        <p:spPr bwMode="auto">
          <a:xfrm>
            <a:off x="5943600" y="3276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J</a:t>
            </a:r>
          </a:p>
        </p:txBody>
      </p:sp>
      <p:sp>
        <p:nvSpPr>
          <p:cNvPr id="38921" name="Oval 11" descr="Water droplets"/>
          <p:cNvSpPr>
            <a:spLocks noChangeArrowheads="1"/>
          </p:cNvSpPr>
          <p:nvPr/>
        </p:nvSpPr>
        <p:spPr bwMode="auto">
          <a:xfrm>
            <a:off x="3505200" y="30480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C</a:t>
            </a:r>
          </a:p>
        </p:txBody>
      </p:sp>
      <p:sp>
        <p:nvSpPr>
          <p:cNvPr id="38922" name="Oval 12"/>
          <p:cNvSpPr>
            <a:spLocks noChangeArrowheads="1"/>
          </p:cNvSpPr>
          <p:nvPr/>
        </p:nvSpPr>
        <p:spPr bwMode="auto">
          <a:xfrm>
            <a:off x="4572000" y="35814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G</a:t>
            </a:r>
          </a:p>
        </p:txBody>
      </p:sp>
      <p:sp>
        <p:nvSpPr>
          <p:cNvPr id="38923" name="Oval 13"/>
          <p:cNvSpPr>
            <a:spLocks noChangeArrowheads="1"/>
          </p:cNvSpPr>
          <p:nvPr/>
        </p:nvSpPr>
        <p:spPr bwMode="auto">
          <a:xfrm>
            <a:off x="37338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I</a:t>
            </a:r>
          </a:p>
        </p:txBody>
      </p:sp>
      <p:sp>
        <p:nvSpPr>
          <p:cNvPr id="38924" name="Oval 14"/>
          <p:cNvSpPr>
            <a:spLocks noChangeArrowheads="1"/>
          </p:cNvSpPr>
          <p:nvPr/>
        </p:nvSpPr>
        <p:spPr bwMode="auto">
          <a:xfrm>
            <a:off x="5486400" y="41148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K</a:t>
            </a:r>
          </a:p>
        </p:txBody>
      </p:sp>
      <p:sp>
        <p:nvSpPr>
          <p:cNvPr id="38925" name="Line 15"/>
          <p:cNvSpPr>
            <a:spLocks noChangeShapeType="1"/>
          </p:cNvSpPr>
          <p:nvPr/>
        </p:nvSpPr>
        <p:spPr bwMode="auto">
          <a:xfrm flipV="1">
            <a:off x="1981200" y="3352800"/>
            <a:ext cx="304800" cy="304800"/>
          </a:xfrm>
          <a:prstGeom prst="line">
            <a:avLst/>
          </a:prstGeom>
          <a:noFill/>
          <a:ln w="9525">
            <a:solidFill>
              <a:schemeClr val="tx1"/>
            </a:solidFill>
            <a:round/>
            <a:headEnd/>
            <a:tailEnd/>
          </a:ln>
          <a:effectLst/>
        </p:spPr>
        <p:txBody>
          <a:bodyPr wrap="none" anchor="ctr"/>
          <a:lstStyle/>
          <a:p>
            <a:endParaRPr lang="en-US"/>
          </a:p>
        </p:txBody>
      </p:sp>
      <p:sp>
        <p:nvSpPr>
          <p:cNvPr id="38926" name="Line 16"/>
          <p:cNvSpPr>
            <a:spLocks noChangeShapeType="1"/>
          </p:cNvSpPr>
          <p:nvPr/>
        </p:nvSpPr>
        <p:spPr bwMode="auto">
          <a:xfrm flipV="1">
            <a:off x="2743200" y="2743200"/>
            <a:ext cx="457200" cy="2286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38927" name="Line 17"/>
          <p:cNvSpPr>
            <a:spLocks noChangeShapeType="1"/>
          </p:cNvSpPr>
          <p:nvPr/>
        </p:nvSpPr>
        <p:spPr bwMode="auto">
          <a:xfrm>
            <a:off x="2057400" y="3962400"/>
            <a:ext cx="685800" cy="76200"/>
          </a:xfrm>
          <a:prstGeom prst="line">
            <a:avLst/>
          </a:prstGeom>
          <a:noFill/>
          <a:ln w="9525">
            <a:solidFill>
              <a:schemeClr val="tx1"/>
            </a:solidFill>
            <a:round/>
            <a:headEnd/>
            <a:tailEnd/>
          </a:ln>
          <a:effectLst/>
        </p:spPr>
        <p:txBody>
          <a:bodyPr wrap="none" anchor="ctr"/>
          <a:lstStyle/>
          <a:p>
            <a:endParaRPr lang="en-US"/>
          </a:p>
        </p:txBody>
      </p:sp>
      <p:sp>
        <p:nvSpPr>
          <p:cNvPr id="38928" name="Line 18"/>
          <p:cNvSpPr>
            <a:spLocks noChangeShapeType="1"/>
          </p:cNvSpPr>
          <p:nvPr/>
        </p:nvSpPr>
        <p:spPr bwMode="auto">
          <a:xfrm>
            <a:off x="2667000" y="3429000"/>
            <a:ext cx="228600" cy="457200"/>
          </a:xfrm>
          <a:prstGeom prst="line">
            <a:avLst/>
          </a:prstGeom>
          <a:noFill/>
          <a:ln w="9525">
            <a:solidFill>
              <a:schemeClr val="tx1"/>
            </a:solidFill>
            <a:round/>
            <a:headEnd/>
            <a:tailEnd/>
          </a:ln>
          <a:effectLst/>
        </p:spPr>
        <p:txBody>
          <a:bodyPr wrap="none" anchor="ctr"/>
          <a:lstStyle/>
          <a:p>
            <a:endParaRPr lang="en-US"/>
          </a:p>
        </p:txBody>
      </p:sp>
      <p:sp>
        <p:nvSpPr>
          <p:cNvPr id="38929" name="Line 19"/>
          <p:cNvSpPr>
            <a:spLocks noChangeShapeType="1"/>
          </p:cNvSpPr>
          <p:nvPr/>
        </p:nvSpPr>
        <p:spPr bwMode="auto">
          <a:xfrm flipH="1">
            <a:off x="3124200" y="3581400"/>
            <a:ext cx="533400" cy="381000"/>
          </a:xfrm>
          <a:prstGeom prst="line">
            <a:avLst/>
          </a:prstGeom>
          <a:noFill/>
          <a:ln w="9525">
            <a:solidFill>
              <a:schemeClr val="tx1"/>
            </a:solidFill>
            <a:round/>
            <a:headEnd/>
            <a:tailEnd/>
          </a:ln>
          <a:effectLst/>
        </p:spPr>
        <p:txBody>
          <a:bodyPr wrap="none" anchor="ctr"/>
          <a:lstStyle/>
          <a:p>
            <a:endParaRPr lang="en-US"/>
          </a:p>
        </p:txBody>
      </p:sp>
      <p:sp>
        <p:nvSpPr>
          <p:cNvPr id="38930" name="Line 20"/>
          <p:cNvSpPr>
            <a:spLocks noChangeShapeType="1"/>
          </p:cNvSpPr>
          <p:nvPr/>
        </p:nvSpPr>
        <p:spPr bwMode="auto">
          <a:xfrm flipH="1">
            <a:off x="3962400" y="2895600"/>
            <a:ext cx="228600" cy="228600"/>
          </a:xfrm>
          <a:prstGeom prst="line">
            <a:avLst/>
          </a:prstGeom>
          <a:noFill/>
          <a:ln w="9525">
            <a:solidFill>
              <a:schemeClr val="tx1"/>
            </a:solidFill>
            <a:round/>
            <a:headEnd/>
            <a:tailEnd/>
          </a:ln>
          <a:effectLst/>
        </p:spPr>
        <p:txBody>
          <a:bodyPr wrap="none" anchor="ctr"/>
          <a:lstStyle/>
          <a:p>
            <a:endParaRPr lang="en-US"/>
          </a:p>
        </p:txBody>
      </p:sp>
      <p:sp>
        <p:nvSpPr>
          <p:cNvPr id="38931" name="Line 21"/>
          <p:cNvSpPr>
            <a:spLocks noChangeShapeType="1"/>
          </p:cNvSpPr>
          <p:nvPr/>
        </p:nvSpPr>
        <p:spPr bwMode="auto">
          <a:xfrm>
            <a:off x="4724400" y="2743200"/>
            <a:ext cx="457200" cy="152400"/>
          </a:xfrm>
          <a:prstGeom prst="line">
            <a:avLst/>
          </a:prstGeom>
          <a:noFill/>
          <a:ln w="9525">
            <a:solidFill>
              <a:schemeClr val="tx1"/>
            </a:solidFill>
            <a:round/>
            <a:headEnd/>
            <a:tailEnd/>
          </a:ln>
          <a:effectLst/>
        </p:spPr>
        <p:txBody>
          <a:bodyPr wrap="none" anchor="ctr"/>
          <a:lstStyle/>
          <a:p>
            <a:endParaRPr lang="en-US"/>
          </a:p>
        </p:txBody>
      </p:sp>
      <p:sp>
        <p:nvSpPr>
          <p:cNvPr id="38932" name="Line 22"/>
          <p:cNvSpPr>
            <a:spLocks noChangeShapeType="1"/>
          </p:cNvSpPr>
          <p:nvPr/>
        </p:nvSpPr>
        <p:spPr bwMode="auto">
          <a:xfrm flipH="1">
            <a:off x="5029200" y="3276600"/>
            <a:ext cx="228600" cy="381000"/>
          </a:xfrm>
          <a:prstGeom prst="line">
            <a:avLst/>
          </a:prstGeom>
          <a:noFill/>
          <a:ln w="9525">
            <a:solidFill>
              <a:schemeClr val="tx1"/>
            </a:solidFill>
            <a:round/>
            <a:headEnd/>
            <a:tailEnd/>
          </a:ln>
          <a:effectLst/>
        </p:spPr>
        <p:txBody>
          <a:bodyPr wrap="none" anchor="ctr"/>
          <a:lstStyle/>
          <a:p>
            <a:endParaRPr lang="en-US"/>
          </a:p>
        </p:txBody>
      </p:sp>
      <p:sp>
        <p:nvSpPr>
          <p:cNvPr id="38933" name="Line 23"/>
          <p:cNvSpPr>
            <a:spLocks noChangeShapeType="1"/>
          </p:cNvSpPr>
          <p:nvPr/>
        </p:nvSpPr>
        <p:spPr bwMode="auto">
          <a:xfrm flipH="1">
            <a:off x="4191000" y="4114800"/>
            <a:ext cx="457200" cy="381000"/>
          </a:xfrm>
          <a:prstGeom prst="line">
            <a:avLst/>
          </a:prstGeom>
          <a:noFill/>
          <a:ln w="9525">
            <a:solidFill>
              <a:schemeClr val="tx1"/>
            </a:solidFill>
            <a:round/>
            <a:headEnd/>
            <a:tailEnd/>
          </a:ln>
          <a:effectLst/>
        </p:spPr>
        <p:txBody>
          <a:bodyPr wrap="none" anchor="ctr"/>
          <a:lstStyle/>
          <a:p>
            <a:endParaRPr lang="en-US"/>
          </a:p>
        </p:txBody>
      </p:sp>
      <p:sp>
        <p:nvSpPr>
          <p:cNvPr id="38934" name="Line 24"/>
          <p:cNvSpPr>
            <a:spLocks noChangeShapeType="1"/>
          </p:cNvSpPr>
          <p:nvPr/>
        </p:nvSpPr>
        <p:spPr bwMode="auto">
          <a:xfrm>
            <a:off x="4114800" y="3505200"/>
            <a:ext cx="457200" cy="228600"/>
          </a:xfrm>
          <a:prstGeom prst="line">
            <a:avLst/>
          </a:prstGeom>
          <a:noFill/>
          <a:ln w="9525">
            <a:solidFill>
              <a:schemeClr val="tx1"/>
            </a:solidFill>
            <a:round/>
            <a:headEnd/>
            <a:tailEnd/>
          </a:ln>
          <a:effectLst/>
        </p:spPr>
        <p:txBody>
          <a:bodyPr wrap="none" anchor="ctr"/>
          <a:lstStyle/>
          <a:p>
            <a:endParaRPr lang="en-US"/>
          </a:p>
        </p:txBody>
      </p:sp>
      <p:sp>
        <p:nvSpPr>
          <p:cNvPr id="38935" name="Line 25"/>
          <p:cNvSpPr>
            <a:spLocks noChangeShapeType="1"/>
          </p:cNvSpPr>
          <p:nvPr/>
        </p:nvSpPr>
        <p:spPr bwMode="auto">
          <a:xfrm>
            <a:off x="3200400" y="4343400"/>
            <a:ext cx="533400" cy="228600"/>
          </a:xfrm>
          <a:prstGeom prst="line">
            <a:avLst/>
          </a:prstGeom>
          <a:noFill/>
          <a:ln w="9525">
            <a:solidFill>
              <a:schemeClr val="tx1"/>
            </a:solidFill>
            <a:round/>
            <a:headEnd/>
            <a:tailEnd/>
          </a:ln>
          <a:effectLst/>
        </p:spPr>
        <p:txBody>
          <a:bodyPr wrap="none" anchor="ctr"/>
          <a:lstStyle/>
          <a:p>
            <a:endParaRPr lang="en-US"/>
          </a:p>
        </p:txBody>
      </p:sp>
      <p:sp>
        <p:nvSpPr>
          <p:cNvPr id="38936" name="Line 26"/>
          <p:cNvSpPr>
            <a:spLocks noChangeShapeType="1"/>
          </p:cNvSpPr>
          <p:nvPr/>
        </p:nvSpPr>
        <p:spPr bwMode="auto">
          <a:xfrm>
            <a:off x="5638800" y="3200400"/>
            <a:ext cx="381000" cy="152400"/>
          </a:xfrm>
          <a:prstGeom prst="line">
            <a:avLst/>
          </a:prstGeom>
          <a:noFill/>
          <a:ln w="9525">
            <a:solidFill>
              <a:schemeClr val="tx1"/>
            </a:solidFill>
            <a:round/>
            <a:headEnd/>
            <a:tailEnd/>
          </a:ln>
          <a:effectLst/>
        </p:spPr>
        <p:txBody>
          <a:bodyPr wrap="none" anchor="ctr"/>
          <a:lstStyle/>
          <a:p>
            <a:endParaRPr lang="en-US"/>
          </a:p>
        </p:txBody>
      </p:sp>
      <p:sp>
        <p:nvSpPr>
          <p:cNvPr id="38937" name="Line 27"/>
          <p:cNvSpPr>
            <a:spLocks noChangeShapeType="1"/>
          </p:cNvSpPr>
          <p:nvPr/>
        </p:nvSpPr>
        <p:spPr bwMode="auto">
          <a:xfrm>
            <a:off x="5105400" y="4114800"/>
            <a:ext cx="381000" cy="152400"/>
          </a:xfrm>
          <a:prstGeom prst="line">
            <a:avLst/>
          </a:prstGeom>
          <a:noFill/>
          <a:ln w="9525">
            <a:solidFill>
              <a:schemeClr val="tx1"/>
            </a:solidFill>
            <a:round/>
            <a:headEnd/>
            <a:tailEnd/>
          </a:ln>
          <a:effectLst/>
        </p:spPr>
        <p:txBody>
          <a:bodyPr wrap="none" anchor="ctr"/>
          <a:lstStyle/>
          <a:p>
            <a:endParaRPr lang="en-US"/>
          </a:p>
        </p:txBody>
      </p:sp>
      <p:sp>
        <p:nvSpPr>
          <p:cNvPr id="38938" name="Line 28"/>
          <p:cNvSpPr>
            <a:spLocks noChangeShapeType="1"/>
          </p:cNvSpPr>
          <p:nvPr/>
        </p:nvSpPr>
        <p:spPr bwMode="auto">
          <a:xfrm>
            <a:off x="6477000" y="3733800"/>
            <a:ext cx="304800" cy="228600"/>
          </a:xfrm>
          <a:prstGeom prst="line">
            <a:avLst/>
          </a:prstGeom>
          <a:noFill/>
          <a:ln w="9525">
            <a:solidFill>
              <a:schemeClr val="tx1"/>
            </a:solidFill>
            <a:round/>
            <a:headEnd/>
            <a:tailEnd/>
          </a:ln>
          <a:effectLst/>
        </p:spPr>
        <p:txBody>
          <a:bodyPr wrap="none" anchor="ctr"/>
          <a:lstStyle/>
          <a:p>
            <a:endParaRPr lang="en-US"/>
          </a:p>
        </p:txBody>
      </p:sp>
      <p:sp>
        <p:nvSpPr>
          <p:cNvPr id="38939" name="Line 29"/>
          <p:cNvSpPr>
            <a:spLocks noChangeShapeType="1"/>
          </p:cNvSpPr>
          <p:nvPr/>
        </p:nvSpPr>
        <p:spPr bwMode="auto">
          <a:xfrm flipH="1">
            <a:off x="6096000" y="4267200"/>
            <a:ext cx="609600" cy="76200"/>
          </a:xfrm>
          <a:prstGeom prst="line">
            <a:avLst/>
          </a:prstGeom>
          <a:noFill/>
          <a:ln w="9525">
            <a:solidFill>
              <a:schemeClr val="tx1"/>
            </a:solidFill>
            <a:round/>
            <a:headEnd/>
            <a:tailEnd/>
          </a:ln>
          <a:effectLst/>
        </p:spPr>
        <p:txBody>
          <a:bodyPr wrap="none" anchor="ctr"/>
          <a:lstStyle/>
          <a:p>
            <a:endParaRPr lang="en-US"/>
          </a:p>
        </p:txBody>
      </p:sp>
      <p:sp>
        <p:nvSpPr>
          <p:cNvPr id="38940" name="Line 30"/>
          <p:cNvSpPr>
            <a:spLocks noChangeShapeType="1"/>
          </p:cNvSpPr>
          <p:nvPr/>
        </p:nvSpPr>
        <p:spPr bwMode="auto">
          <a:xfrm flipH="1">
            <a:off x="3733800" y="2590800"/>
            <a:ext cx="381000" cy="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38941" name="Line 31"/>
          <p:cNvSpPr>
            <a:spLocks noChangeShapeType="1"/>
          </p:cNvSpPr>
          <p:nvPr/>
        </p:nvSpPr>
        <p:spPr bwMode="auto">
          <a:xfrm>
            <a:off x="3505200" y="2895600"/>
            <a:ext cx="152400" cy="2286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8942" name="Line 32"/>
          <p:cNvSpPr>
            <a:spLocks noChangeShapeType="1"/>
          </p:cNvSpPr>
          <p:nvPr/>
        </p:nvSpPr>
        <p:spPr bwMode="auto">
          <a:xfrm>
            <a:off x="990600" y="5715000"/>
            <a:ext cx="685800" cy="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8943" name="Text Box 33"/>
          <p:cNvSpPr txBox="1">
            <a:spLocks noChangeArrowheads="1"/>
          </p:cNvSpPr>
          <p:nvPr/>
        </p:nvSpPr>
        <p:spPr bwMode="auto">
          <a:xfrm>
            <a:off x="1752600" y="5486400"/>
            <a:ext cx="4332288" cy="396875"/>
          </a:xfrm>
          <a:prstGeom prst="rect">
            <a:avLst/>
          </a:prstGeom>
          <a:noFill/>
          <a:ln w="9525">
            <a:noFill/>
            <a:miter lim="800000"/>
            <a:headEnd/>
            <a:tailEnd/>
          </a:ln>
          <a:effectLst/>
        </p:spPr>
        <p:txBody>
          <a:bodyPr wrap="none" anchor="ctr">
            <a:spAutoFit/>
          </a:bodyPr>
          <a:lstStyle/>
          <a:p>
            <a:pPr eaLnBrk="0" hangingPunct="0"/>
            <a:r>
              <a:rPr lang="en-US" sz="2000" b="1">
                <a:latin typeface="Arial" charset="0"/>
              </a:rPr>
              <a:t>Represents transmission of RREQ</a:t>
            </a:r>
          </a:p>
        </p:txBody>
      </p:sp>
      <p:sp>
        <p:nvSpPr>
          <p:cNvPr id="38944" name="Oval 34"/>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38945" name="Oval 35"/>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38946" name="Line 36"/>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38947" name="Text Box 37"/>
          <p:cNvSpPr txBox="1">
            <a:spLocks noChangeArrowheads="1"/>
          </p:cNvSpPr>
          <p:nvPr/>
        </p:nvSpPr>
        <p:spPr bwMode="auto">
          <a:xfrm>
            <a:off x="0" y="1447800"/>
            <a:ext cx="3076575" cy="396875"/>
          </a:xfrm>
          <a:prstGeom prst="rect">
            <a:avLst/>
          </a:prstGeom>
          <a:noFill/>
          <a:ln w="9525">
            <a:noFill/>
            <a:miter lim="800000"/>
            <a:headEnd/>
            <a:tailEnd/>
          </a:ln>
          <a:effectLst/>
        </p:spPr>
        <p:txBody>
          <a:bodyPr wrap="none" anchor="ctr">
            <a:spAutoFit/>
          </a:bodyPr>
          <a:lstStyle/>
          <a:p>
            <a:pPr algn="ctr" eaLnBrk="0" hangingPunct="0"/>
            <a:r>
              <a:rPr lang="en-US" sz="2000" b="1">
                <a:latin typeface="Arial" charset="0"/>
              </a:rPr>
              <a:t>Broadcast transmission</a:t>
            </a:r>
          </a:p>
        </p:txBody>
      </p:sp>
      <p:sp>
        <p:nvSpPr>
          <p:cNvPr id="38948" name="Freeform 38"/>
          <p:cNvSpPr>
            <a:spLocks/>
          </p:cNvSpPr>
          <p:nvPr/>
        </p:nvSpPr>
        <p:spPr bwMode="auto">
          <a:xfrm>
            <a:off x="1143000" y="1828800"/>
            <a:ext cx="1676400" cy="762000"/>
          </a:xfrm>
          <a:custGeom>
            <a:avLst/>
            <a:gdLst>
              <a:gd name="T0" fmla="*/ 0 w 1056"/>
              <a:gd name="T1" fmla="*/ 0 h 480"/>
              <a:gd name="T2" fmla="*/ 1066800 w 1056"/>
              <a:gd name="T3" fmla="*/ 304800 h 480"/>
              <a:gd name="T4" fmla="*/ 1676400 w 1056"/>
              <a:gd name="T5" fmla="*/ 762000 h 480"/>
              <a:gd name="T6" fmla="*/ 0 60000 65536"/>
              <a:gd name="T7" fmla="*/ 0 60000 65536"/>
              <a:gd name="T8" fmla="*/ 0 60000 65536"/>
            </a:gdLst>
            <a:ahLst/>
            <a:cxnLst>
              <a:cxn ang="T6">
                <a:pos x="T0" y="T1"/>
              </a:cxn>
              <a:cxn ang="T7">
                <a:pos x="T2" y="T3"/>
              </a:cxn>
              <a:cxn ang="T8">
                <a:pos x="T4" y="T5"/>
              </a:cxn>
            </a:cxnLst>
            <a:rect l="0" t="0" r="r" b="b"/>
            <a:pathLst>
              <a:path w="1056" h="480">
                <a:moveTo>
                  <a:pt x="0" y="0"/>
                </a:moveTo>
                <a:cubicBezTo>
                  <a:pt x="248" y="56"/>
                  <a:pt x="496" y="112"/>
                  <a:pt x="672" y="192"/>
                </a:cubicBezTo>
                <a:cubicBezTo>
                  <a:pt x="848" y="272"/>
                  <a:pt x="984" y="424"/>
                  <a:pt x="1056" y="480"/>
                </a:cubicBezTo>
              </a:path>
            </a:pathLst>
          </a:custGeom>
          <a:noFill/>
          <a:ln w="9525" cap="flat" cmpd="sng">
            <a:solidFill>
              <a:schemeClr val="tx1"/>
            </a:solidFill>
            <a:prstDash val="solid"/>
            <a:round/>
            <a:headEnd type="none" w="med" len="med"/>
            <a:tailEnd type="triangle" w="med" len="med"/>
          </a:ln>
          <a:effectLst/>
        </p:spPr>
        <p:txBody>
          <a:bodyPr wrap="none" anchor="ctr"/>
          <a:lstStyle/>
          <a:p>
            <a:endParaRPr lang="en-US"/>
          </a:p>
        </p:txBody>
      </p:sp>
      <p:sp>
        <p:nvSpPr>
          <p:cNvPr id="38949" name="Oval 39"/>
          <p:cNvSpPr>
            <a:spLocks noChangeArrowheads="1"/>
          </p:cNvSpPr>
          <p:nvPr/>
        </p:nvSpPr>
        <p:spPr bwMode="auto">
          <a:xfrm>
            <a:off x="69342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M</a:t>
            </a:r>
          </a:p>
        </p:txBody>
      </p:sp>
      <p:sp>
        <p:nvSpPr>
          <p:cNvPr id="38950" name="Line 40"/>
          <p:cNvSpPr>
            <a:spLocks noChangeShapeType="1"/>
          </p:cNvSpPr>
          <p:nvPr/>
        </p:nvSpPr>
        <p:spPr bwMode="auto">
          <a:xfrm flipV="1">
            <a:off x="6553200" y="3352800"/>
            <a:ext cx="381000" cy="76200"/>
          </a:xfrm>
          <a:prstGeom prst="line">
            <a:avLst/>
          </a:prstGeom>
          <a:noFill/>
          <a:ln w="9525">
            <a:solidFill>
              <a:schemeClr val="tx1"/>
            </a:solidFill>
            <a:round/>
            <a:headEnd/>
            <a:tailEnd/>
          </a:ln>
          <a:effectLst/>
        </p:spPr>
        <p:txBody>
          <a:bodyPr wrap="none" anchor="ctr"/>
          <a:lstStyle/>
          <a:p>
            <a:endParaRPr lang="en-US"/>
          </a:p>
        </p:txBody>
      </p:sp>
      <p:sp>
        <p:nvSpPr>
          <p:cNvPr id="38951" name="Oval 41"/>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38952" name="Line 42"/>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38953" name="Oval 43"/>
          <p:cNvSpPr>
            <a:spLocks noChangeArrowheads="1"/>
          </p:cNvSpPr>
          <p:nvPr/>
        </p:nvSpPr>
        <p:spPr bwMode="auto">
          <a:xfrm>
            <a:off x="78486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L</a:t>
            </a:r>
          </a:p>
        </p:txBody>
      </p:sp>
      <p:sp>
        <p:nvSpPr>
          <p:cNvPr id="38954" name="Line 44"/>
          <p:cNvSpPr>
            <a:spLocks noChangeShapeType="1"/>
          </p:cNvSpPr>
          <p:nvPr/>
        </p:nvSpPr>
        <p:spPr bwMode="auto">
          <a:xfrm>
            <a:off x="7543800" y="3352800"/>
            <a:ext cx="304800" cy="0"/>
          </a:xfrm>
          <a:prstGeom prst="line">
            <a:avLst/>
          </a:prstGeom>
          <a:noFill/>
          <a:ln w="9525">
            <a:solidFill>
              <a:schemeClr val="tx1"/>
            </a:solidFill>
            <a:round/>
            <a:headEnd/>
            <a:tailEnd/>
          </a:ln>
          <a:effectLst/>
        </p:spPr>
        <p:txBody>
          <a:bodyPr wrap="none" anchor="ctr"/>
          <a:lstStyle/>
          <a:p>
            <a:endParaRPr lang="en-US"/>
          </a:p>
        </p:txBody>
      </p:sp>
      <p:sp>
        <p:nvSpPr>
          <p:cNvPr id="38955" name="Text Box 45"/>
          <p:cNvSpPr txBox="1">
            <a:spLocks noChangeArrowheads="1"/>
          </p:cNvSpPr>
          <p:nvPr/>
        </p:nvSpPr>
        <p:spPr bwMode="auto">
          <a:xfrm>
            <a:off x="4251325" y="1935163"/>
            <a:ext cx="184150" cy="396875"/>
          </a:xfrm>
          <a:prstGeom prst="rect">
            <a:avLst/>
          </a:prstGeom>
          <a:noFill/>
          <a:ln w="9525">
            <a:noFill/>
            <a:miter lim="800000"/>
            <a:headEnd/>
            <a:tailEnd/>
          </a:ln>
          <a:effectLst/>
        </p:spPr>
        <p:txBody>
          <a:bodyPr wrap="none" anchor="ctr">
            <a:spAutoFit/>
          </a:bodyPr>
          <a:lstStyle/>
          <a:p>
            <a:pPr algn="ctr" eaLnBrk="0" hangingPunct="0"/>
            <a:endParaRPr lang="en-US" sz="2000" b="1">
              <a:latin typeface="Arial" charset="0"/>
            </a:endParaRPr>
          </a:p>
        </p:txBody>
      </p:sp>
      <p:sp>
        <p:nvSpPr>
          <p:cNvPr id="38956" name="Text Box 46"/>
          <p:cNvSpPr txBox="1">
            <a:spLocks noChangeArrowheads="1"/>
          </p:cNvSpPr>
          <p:nvPr/>
        </p:nvSpPr>
        <p:spPr bwMode="auto">
          <a:xfrm>
            <a:off x="3657600" y="1981200"/>
            <a:ext cx="522288" cy="396875"/>
          </a:xfrm>
          <a:prstGeom prst="rect">
            <a:avLst/>
          </a:prstGeom>
          <a:noFill/>
          <a:ln w="9525">
            <a:noFill/>
            <a:miter lim="800000"/>
            <a:headEnd/>
            <a:tailEnd/>
          </a:ln>
          <a:effectLst/>
        </p:spPr>
        <p:txBody>
          <a:bodyPr wrap="none" anchor="ctr">
            <a:spAutoFit/>
          </a:bodyPr>
          <a:lstStyle/>
          <a:p>
            <a:pPr algn="ctr" eaLnBrk="0" hangingPunct="0"/>
            <a:r>
              <a:rPr lang="en-US" sz="2000" b="1">
                <a:latin typeface="Arial" charset="0"/>
              </a:rPr>
              <a:t>[S]</a:t>
            </a:r>
          </a:p>
        </p:txBody>
      </p:sp>
      <p:sp>
        <p:nvSpPr>
          <p:cNvPr id="38957" name="Text Box 47"/>
          <p:cNvSpPr txBox="1">
            <a:spLocks noChangeArrowheads="1"/>
          </p:cNvSpPr>
          <p:nvPr/>
        </p:nvSpPr>
        <p:spPr bwMode="auto">
          <a:xfrm>
            <a:off x="838200" y="6172200"/>
            <a:ext cx="6907213" cy="396875"/>
          </a:xfrm>
          <a:prstGeom prst="rect">
            <a:avLst/>
          </a:prstGeom>
          <a:noFill/>
          <a:ln w="9525">
            <a:noFill/>
            <a:miter lim="800000"/>
            <a:headEnd/>
            <a:tailEnd/>
          </a:ln>
          <a:effectLst/>
        </p:spPr>
        <p:txBody>
          <a:bodyPr wrap="none" anchor="ctr">
            <a:spAutoFit/>
          </a:bodyPr>
          <a:lstStyle/>
          <a:p>
            <a:pPr eaLnBrk="0" hangingPunct="0"/>
            <a:r>
              <a:rPr lang="en-US" sz="2000" b="1">
                <a:solidFill>
                  <a:srgbClr val="0000FF"/>
                </a:solidFill>
                <a:latin typeface="Arial" charset="0"/>
              </a:rPr>
              <a:t>[X,Y]     Represents list of identifiers appended to RREQ</a:t>
            </a:r>
          </a:p>
        </p:txBody>
      </p:sp>
      <p:sp>
        <p:nvSpPr>
          <p:cNvPr id="38958" name="Oval 48"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
        <p:nvSpPr>
          <p:cNvPr id="38959" name="Oval 49"/>
          <p:cNvSpPr>
            <a:spLocks noChangeArrowheads="1"/>
          </p:cNvSpPr>
          <p:nvPr/>
        </p:nvSpPr>
        <p:spPr bwMode="auto">
          <a:xfrm>
            <a:off x="6705600" y="3867150"/>
            <a:ext cx="609600" cy="609600"/>
          </a:xfrm>
          <a:prstGeom prst="ellipse">
            <a:avLst/>
          </a:prstGeom>
          <a:solidFill>
            <a:srgbClr val="FFFF00"/>
          </a:solidFill>
          <a:ln w="9525">
            <a:solidFill>
              <a:schemeClr val="tx1"/>
            </a:solidFill>
            <a:round/>
            <a:headEnd/>
            <a:tailEnd/>
          </a:ln>
          <a:effectLst/>
        </p:spPr>
        <p:txBody>
          <a:bodyPr wrap="none" anchor="ctr"/>
          <a:lstStyle/>
          <a:p>
            <a:pPr algn="ctr" eaLnBrk="0" hangingPunct="0"/>
            <a:r>
              <a:rPr lang="en-US" sz="2000" b="1">
                <a:latin typeface="Arial" charset="0"/>
              </a:rPr>
              <a:t>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Route Discovery in DSR</a:t>
            </a:r>
          </a:p>
        </p:txBody>
      </p:sp>
      <p:sp>
        <p:nvSpPr>
          <p:cNvPr id="39939" name="Oval 3" descr="Water droplets"/>
          <p:cNvSpPr>
            <a:spLocks noChangeArrowheads="1"/>
          </p:cNvSpPr>
          <p:nvPr/>
        </p:nvSpPr>
        <p:spPr bwMode="auto">
          <a:xfrm>
            <a:off x="2209800" y="2895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B</a:t>
            </a:r>
          </a:p>
        </p:txBody>
      </p:sp>
      <p:sp>
        <p:nvSpPr>
          <p:cNvPr id="39940" name="Oval 4" descr="Water droplets"/>
          <p:cNvSpPr>
            <a:spLocks noChangeArrowheads="1"/>
          </p:cNvSpPr>
          <p:nvPr/>
        </p:nvSpPr>
        <p:spPr bwMode="auto">
          <a:xfrm>
            <a:off x="1447800" y="35814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A</a:t>
            </a:r>
          </a:p>
        </p:txBody>
      </p:sp>
      <p:sp>
        <p:nvSpPr>
          <p:cNvPr id="39941" name="Oval 6" descr="Water droplets"/>
          <p:cNvSpPr>
            <a:spLocks noChangeArrowheads="1"/>
          </p:cNvSpPr>
          <p:nvPr/>
        </p:nvSpPr>
        <p:spPr bwMode="auto">
          <a:xfrm>
            <a:off x="41148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E</a:t>
            </a:r>
          </a:p>
        </p:txBody>
      </p:sp>
      <p:sp>
        <p:nvSpPr>
          <p:cNvPr id="39942" name="Oval 7" descr="Water droplets"/>
          <p:cNvSpPr>
            <a:spLocks noChangeArrowheads="1"/>
          </p:cNvSpPr>
          <p:nvPr/>
        </p:nvSpPr>
        <p:spPr bwMode="auto">
          <a:xfrm>
            <a:off x="5105400" y="27432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F</a:t>
            </a:r>
          </a:p>
        </p:txBody>
      </p:sp>
      <p:sp>
        <p:nvSpPr>
          <p:cNvPr id="39943" name="Oval 8" descr="Water droplets"/>
          <p:cNvSpPr>
            <a:spLocks noChangeArrowheads="1"/>
          </p:cNvSpPr>
          <p:nvPr/>
        </p:nvSpPr>
        <p:spPr bwMode="auto">
          <a:xfrm>
            <a:off x="2667000" y="38862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H</a:t>
            </a:r>
          </a:p>
        </p:txBody>
      </p:sp>
      <p:sp>
        <p:nvSpPr>
          <p:cNvPr id="39944" name="Oval 9"/>
          <p:cNvSpPr>
            <a:spLocks noChangeArrowheads="1"/>
          </p:cNvSpPr>
          <p:nvPr/>
        </p:nvSpPr>
        <p:spPr bwMode="auto">
          <a:xfrm>
            <a:off x="5943600" y="3276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J</a:t>
            </a:r>
          </a:p>
        </p:txBody>
      </p:sp>
      <p:sp>
        <p:nvSpPr>
          <p:cNvPr id="39945" name="Oval 11" descr="Water droplets"/>
          <p:cNvSpPr>
            <a:spLocks noChangeArrowheads="1"/>
          </p:cNvSpPr>
          <p:nvPr/>
        </p:nvSpPr>
        <p:spPr bwMode="auto">
          <a:xfrm>
            <a:off x="3505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C</a:t>
            </a:r>
          </a:p>
        </p:txBody>
      </p:sp>
      <p:sp>
        <p:nvSpPr>
          <p:cNvPr id="39946" name="Oval 12" descr="Water droplets"/>
          <p:cNvSpPr>
            <a:spLocks noChangeArrowheads="1"/>
          </p:cNvSpPr>
          <p:nvPr/>
        </p:nvSpPr>
        <p:spPr bwMode="auto">
          <a:xfrm>
            <a:off x="4572000" y="35814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G</a:t>
            </a:r>
          </a:p>
        </p:txBody>
      </p:sp>
      <p:sp>
        <p:nvSpPr>
          <p:cNvPr id="39947" name="Oval 13"/>
          <p:cNvSpPr>
            <a:spLocks noChangeArrowheads="1"/>
          </p:cNvSpPr>
          <p:nvPr/>
        </p:nvSpPr>
        <p:spPr bwMode="auto">
          <a:xfrm>
            <a:off x="37338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I</a:t>
            </a:r>
          </a:p>
        </p:txBody>
      </p:sp>
      <p:sp>
        <p:nvSpPr>
          <p:cNvPr id="39948" name="Oval 14"/>
          <p:cNvSpPr>
            <a:spLocks noChangeArrowheads="1"/>
          </p:cNvSpPr>
          <p:nvPr/>
        </p:nvSpPr>
        <p:spPr bwMode="auto">
          <a:xfrm>
            <a:off x="5486400" y="41148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K</a:t>
            </a:r>
          </a:p>
        </p:txBody>
      </p:sp>
      <p:sp>
        <p:nvSpPr>
          <p:cNvPr id="39949" name="Line 15"/>
          <p:cNvSpPr>
            <a:spLocks noChangeShapeType="1"/>
          </p:cNvSpPr>
          <p:nvPr/>
        </p:nvSpPr>
        <p:spPr bwMode="auto">
          <a:xfrm flipV="1">
            <a:off x="1981200" y="3352800"/>
            <a:ext cx="304800" cy="3048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39950" name="Line 16"/>
          <p:cNvSpPr>
            <a:spLocks noChangeShapeType="1"/>
          </p:cNvSpPr>
          <p:nvPr/>
        </p:nvSpPr>
        <p:spPr bwMode="auto">
          <a:xfrm flipV="1">
            <a:off x="2743200" y="2743200"/>
            <a:ext cx="457200" cy="2286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9951" name="Line 17"/>
          <p:cNvSpPr>
            <a:spLocks noChangeShapeType="1"/>
          </p:cNvSpPr>
          <p:nvPr/>
        </p:nvSpPr>
        <p:spPr bwMode="auto">
          <a:xfrm>
            <a:off x="2057400" y="3962400"/>
            <a:ext cx="685800" cy="76200"/>
          </a:xfrm>
          <a:prstGeom prst="line">
            <a:avLst/>
          </a:prstGeom>
          <a:noFill/>
          <a:ln w="12700">
            <a:solidFill>
              <a:schemeClr val="tx1"/>
            </a:solidFill>
            <a:round/>
            <a:headEnd/>
            <a:tailEnd/>
          </a:ln>
          <a:effectLst/>
        </p:spPr>
        <p:txBody>
          <a:bodyPr wrap="none" anchor="ctr"/>
          <a:lstStyle/>
          <a:p>
            <a:endParaRPr lang="en-US"/>
          </a:p>
        </p:txBody>
      </p:sp>
      <p:sp>
        <p:nvSpPr>
          <p:cNvPr id="39952" name="Line 18"/>
          <p:cNvSpPr>
            <a:spLocks noChangeShapeType="1"/>
          </p:cNvSpPr>
          <p:nvPr/>
        </p:nvSpPr>
        <p:spPr bwMode="auto">
          <a:xfrm>
            <a:off x="2667000" y="3429000"/>
            <a:ext cx="228600" cy="4572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9953" name="Line 19"/>
          <p:cNvSpPr>
            <a:spLocks noChangeShapeType="1"/>
          </p:cNvSpPr>
          <p:nvPr/>
        </p:nvSpPr>
        <p:spPr bwMode="auto">
          <a:xfrm flipH="1">
            <a:off x="3124200" y="3581400"/>
            <a:ext cx="533400" cy="3810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9954" name="Line 20"/>
          <p:cNvSpPr>
            <a:spLocks noChangeShapeType="1"/>
          </p:cNvSpPr>
          <p:nvPr/>
        </p:nvSpPr>
        <p:spPr bwMode="auto">
          <a:xfrm flipH="1">
            <a:off x="3962400" y="2895600"/>
            <a:ext cx="228600" cy="2286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9955" name="Line 21"/>
          <p:cNvSpPr>
            <a:spLocks noChangeShapeType="1"/>
          </p:cNvSpPr>
          <p:nvPr/>
        </p:nvSpPr>
        <p:spPr bwMode="auto">
          <a:xfrm>
            <a:off x="4724400" y="2743200"/>
            <a:ext cx="457200" cy="1524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9956" name="Line 22"/>
          <p:cNvSpPr>
            <a:spLocks noChangeShapeType="1"/>
          </p:cNvSpPr>
          <p:nvPr/>
        </p:nvSpPr>
        <p:spPr bwMode="auto">
          <a:xfrm flipH="1">
            <a:off x="5029200" y="3276600"/>
            <a:ext cx="228600" cy="381000"/>
          </a:xfrm>
          <a:prstGeom prst="line">
            <a:avLst/>
          </a:prstGeom>
          <a:noFill/>
          <a:ln w="9525">
            <a:solidFill>
              <a:schemeClr val="tx1"/>
            </a:solidFill>
            <a:round/>
            <a:headEnd/>
            <a:tailEnd/>
          </a:ln>
          <a:effectLst/>
        </p:spPr>
        <p:txBody>
          <a:bodyPr wrap="none" anchor="ctr"/>
          <a:lstStyle/>
          <a:p>
            <a:endParaRPr lang="en-US"/>
          </a:p>
        </p:txBody>
      </p:sp>
      <p:sp>
        <p:nvSpPr>
          <p:cNvPr id="39957" name="Line 23"/>
          <p:cNvSpPr>
            <a:spLocks noChangeShapeType="1"/>
          </p:cNvSpPr>
          <p:nvPr/>
        </p:nvSpPr>
        <p:spPr bwMode="auto">
          <a:xfrm flipH="1">
            <a:off x="4191000" y="4114800"/>
            <a:ext cx="457200" cy="381000"/>
          </a:xfrm>
          <a:prstGeom prst="line">
            <a:avLst/>
          </a:prstGeom>
          <a:noFill/>
          <a:ln w="9525">
            <a:solidFill>
              <a:schemeClr val="tx1"/>
            </a:solidFill>
            <a:round/>
            <a:headEnd/>
            <a:tailEnd/>
          </a:ln>
          <a:effectLst/>
        </p:spPr>
        <p:txBody>
          <a:bodyPr wrap="none" anchor="ctr"/>
          <a:lstStyle/>
          <a:p>
            <a:endParaRPr lang="en-US"/>
          </a:p>
        </p:txBody>
      </p:sp>
      <p:sp>
        <p:nvSpPr>
          <p:cNvPr id="39958" name="Line 24"/>
          <p:cNvSpPr>
            <a:spLocks noChangeShapeType="1"/>
          </p:cNvSpPr>
          <p:nvPr/>
        </p:nvSpPr>
        <p:spPr bwMode="auto">
          <a:xfrm>
            <a:off x="4114800" y="3505200"/>
            <a:ext cx="457200" cy="2286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9959" name="Line 25"/>
          <p:cNvSpPr>
            <a:spLocks noChangeShapeType="1"/>
          </p:cNvSpPr>
          <p:nvPr/>
        </p:nvSpPr>
        <p:spPr bwMode="auto">
          <a:xfrm>
            <a:off x="3200400" y="4343400"/>
            <a:ext cx="533400" cy="228600"/>
          </a:xfrm>
          <a:prstGeom prst="line">
            <a:avLst/>
          </a:prstGeom>
          <a:noFill/>
          <a:ln w="9525">
            <a:solidFill>
              <a:schemeClr val="tx1"/>
            </a:solidFill>
            <a:round/>
            <a:headEnd/>
            <a:tailEnd/>
          </a:ln>
          <a:effectLst/>
        </p:spPr>
        <p:txBody>
          <a:bodyPr wrap="none" anchor="ctr"/>
          <a:lstStyle/>
          <a:p>
            <a:endParaRPr lang="en-US"/>
          </a:p>
        </p:txBody>
      </p:sp>
      <p:sp>
        <p:nvSpPr>
          <p:cNvPr id="39960" name="Line 26"/>
          <p:cNvSpPr>
            <a:spLocks noChangeShapeType="1"/>
          </p:cNvSpPr>
          <p:nvPr/>
        </p:nvSpPr>
        <p:spPr bwMode="auto">
          <a:xfrm>
            <a:off x="5638800" y="3200400"/>
            <a:ext cx="381000" cy="152400"/>
          </a:xfrm>
          <a:prstGeom prst="line">
            <a:avLst/>
          </a:prstGeom>
          <a:noFill/>
          <a:ln w="9525">
            <a:solidFill>
              <a:schemeClr val="tx1"/>
            </a:solidFill>
            <a:round/>
            <a:headEnd/>
            <a:tailEnd/>
          </a:ln>
          <a:effectLst/>
        </p:spPr>
        <p:txBody>
          <a:bodyPr wrap="none" anchor="ctr"/>
          <a:lstStyle/>
          <a:p>
            <a:endParaRPr lang="en-US"/>
          </a:p>
        </p:txBody>
      </p:sp>
      <p:sp>
        <p:nvSpPr>
          <p:cNvPr id="39961" name="Line 27"/>
          <p:cNvSpPr>
            <a:spLocks noChangeShapeType="1"/>
          </p:cNvSpPr>
          <p:nvPr/>
        </p:nvSpPr>
        <p:spPr bwMode="auto">
          <a:xfrm>
            <a:off x="5105400" y="4114800"/>
            <a:ext cx="381000" cy="152400"/>
          </a:xfrm>
          <a:prstGeom prst="line">
            <a:avLst/>
          </a:prstGeom>
          <a:noFill/>
          <a:ln w="9525">
            <a:solidFill>
              <a:schemeClr val="tx1"/>
            </a:solidFill>
            <a:round/>
            <a:headEnd/>
            <a:tailEnd/>
          </a:ln>
          <a:effectLst/>
        </p:spPr>
        <p:txBody>
          <a:bodyPr wrap="none" anchor="ctr"/>
          <a:lstStyle/>
          <a:p>
            <a:endParaRPr lang="en-US"/>
          </a:p>
        </p:txBody>
      </p:sp>
      <p:sp>
        <p:nvSpPr>
          <p:cNvPr id="39962" name="Line 28"/>
          <p:cNvSpPr>
            <a:spLocks noChangeShapeType="1"/>
          </p:cNvSpPr>
          <p:nvPr/>
        </p:nvSpPr>
        <p:spPr bwMode="auto">
          <a:xfrm>
            <a:off x="6477000" y="3733800"/>
            <a:ext cx="304800" cy="228600"/>
          </a:xfrm>
          <a:prstGeom prst="line">
            <a:avLst/>
          </a:prstGeom>
          <a:noFill/>
          <a:ln w="9525">
            <a:solidFill>
              <a:schemeClr val="tx1"/>
            </a:solidFill>
            <a:round/>
            <a:headEnd/>
            <a:tailEnd/>
          </a:ln>
          <a:effectLst/>
        </p:spPr>
        <p:txBody>
          <a:bodyPr wrap="none" anchor="ctr"/>
          <a:lstStyle/>
          <a:p>
            <a:endParaRPr lang="en-US"/>
          </a:p>
        </p:txBody>
      </p:sp>
      <p:sp>
        <p:nvSpPr>
          <p:cNvPr id="39963" name="Line 29"/>
          <p:cNvSpPr>
            <a:spLocks noChangeShapeType="1"/>
          </p:cNvSpPr>
          <p:nvPr/>
        </p:nvSpPr>
        <p:spPr bwMode="auto">
          <a:xfrm flipH="1">
            <a:off x="6096000" y="4267200"/>
            <a:ext cx="609600" cy="76200"/>
          </a:xfrm>
          <a:prstGeom prst="line">
            <a:avLst/>
          </a:prstGeom>
          <a:noFill/>
          <a:ln w="9525">
            <a:solidFill>
              <a:schemeClr val="tx1"/>
            </a:solidFill>
            <a:round/>
            <a:headEnd/>
            <a:tailEnd/>
          </a:ln>
          <a:effectLst/>
        </p:spPr>
        <p:txBody>
          <a:bodyPr wrap="none" anchor="ctr"/>
          <a:lstStyle/>
          <a:p>
            <a:endParaRPr lang="en-US"/>
          </a:p>
        </p:txBody>
      </p:sp>
      <p:sp>
        <p:nvSpPr>
          <p:cNvPr id="39964" name="Line 30"/>
          <p:cNvSpPr>
            <a:spLocks noChangeShapeType="1"/>
          </p:cNvSpPr>
          <p:nvPr/>
        </p:nvSpPr>
        <p:spPr bwMode="auto">
          <a:xfrm flipH="1">
            <a:off x="3733800" y="2590800"/>
            <a:ext cx="381000" cy="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39965" name="Line 31"/>
          <p:cNvSpPr>
            <a:spLocks noChangeShapeType="1"/>
          </p:cNvSpPr>
          <p:nvPr/>
        </p:nvSpPr>
        <p:spPr bwMode="auto">
          <a:xfrm>
            <a:off x="3505200" y="2895600"/>
            <a:ext cx="152400" cy="2286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39966" name="Line 32"/>
          <p:cNvSpPr>
            <a:spLocks noChangeShapeType="1"/>
          </p:cNvSpPr>
          <p:nvPr/>
        </p:nvSpPr>
        <p:spPr bwMode="auto">
          <a:xfrm flipH="1">
            <a:off x="4114800" y="2971800"/>
            <a:ext cx="228600" cy="2286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39967" name="Text Box 33"/>
          <p:cNvSpPr txBox="1">
            <a:spLocks noChangeArrowheads="1"/>
          </p:cNvSpPr>
          <p:nvPr/>
        </p:nvSpPr>
        <p:spPr bwMode="auto">
          <a:xfrm>
            <a:off x="1203325" y="5516563"/>
            <a:ext cx="6521450" cy="701675"/>
          </a:xfrm>
          <a:prstGeom prst="rect">
            <a:avLst/>
          </a:prstGeom>
          <a:noFill/>
          <a:ln w="9525">
            <a:noFill/>
            <a:miter lim="800000"/>
            <a:headEnd/>
            <a:tailEnd/>
          </a:ln>
          <a:effectLst/>
        </p:spPr>
        <p:txBody>
          <a:bodyPr wrap="none" anchor="ctr">
            <a:spAutoFit/>
          </a:bodyPr>
          <a:lstStyle/>
          <a:p>
            <a:pPr eaLnBrk="0" hangingPunct="0">
              <a:buFontTx/>
              <a:buChar char="•"/>
            </a:pPr>
            <a:r>
              <a:rPr lang="en-US" sz="2000" b="1">
                <a:latin typeface="Arial" charset="0"/>
              </a:rPr>
              <a:t> Node H receives packet RREQ from two neighbors:</a:t>
            </a:r>
          </a:p>
          <a:p>
            <a:pPr eaLnBrk="0" hangingPunct="0"/>
            <a:r>
              <a:rPr lang="en-US" sz="2000" b="1">
                <a:latin typeface="Arial" charset="0"/>
              </a:rPr>
              <a:t>   </a:t>
            </a:r>
            <a:r>
              <a:rPr lang="en-US" sz="2000" b="1">
                <a:solidFill>
                  <a:srgbClr val="A50021"/>
                </a:solidFill>
                <a:latin typeface="Arial" charset="0"/>
              </a:rPr>
              <a:t>potential for collision</a:t>
            </a:r>
            <a:endParaRPr lang="en-US" sz="2000" b="1">
              <a:latin typeface="Arial" charset="0"/>
            </a:endParaRPr>
          </a:p>
        </p:txBody>
      </p:sp>
      <p:sp>
        <p:nvSpPr>
          <p:cNvPr id="39968" name="Oval 34"/>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39969" name="Oval 35"/>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39970" name="Line 36"/>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39971" name="Oval 37"/>
          <p:cNvSpPr>
            <a:spLocks noChangeArrowheads="1"/>
          </p:cNvSpPr>
          <p:nvPr/>
        </p:nvSpPr>
        <p:spPr bwMode="auto">
          <a:xfrm>
            <a:off x="69342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M</a:t>
            </a:r>
          </a:p>
        </p:txBody>
      </p:sp>
      <p:sp>
        <p:nvSpPr>
          <p:cNvPr id="39972" name="Line 38"/>
          <p:cNvSpPr>
            <a:spLocks noChangeShapeType="1"/>
          </p:cNvSpPr>
          <p:nvPr/>
        </p:nvSpPr>
        <p:spPr bwMode="auto">
          <a:xfrm flipV="1">
            <a:off x="6553200" y="3352800"/>
            <a:ext cx="381000" cy="76200"/>
          </a:xfrm>
          <a:prstGeom prst="line">
            <a:avLst/>
          </a:prstGeom>
          <a:noFill/>
          <a:ln w="9525">
            <a:solidFill>
              <a:schemeClr val="tx1"/>
            </a:solidFill>
            <a:round/>
            <a:headEnd/>
            <a:tailEnd/>
          </a:ln>
          <a:effectLst/>
        </p:spPr>
        <p:txBody>
          <a:bodyPr wrap="none" anchor="ctr"/>
          <a:lstStyle/>
          <a:p>
            <a:endParaRPr lang="en-US"/>
          </a:p>
        </p:txBody>
      </p:sp>
      <p:sp>
        <p:nvSpPr>
          <p:cNvPr id="39973" name="Oval 39"/>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39974" name="Line 40"/>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39975" name="Oval 41"/>
          <p:cNvSpPr>
            <a:spLocks noChangeArrowheads="1"/>
          </p:cNvSpPr>
          <p:nvPr/>
        </p:nvSpPr>
        <p:spPr bwMode="auto">
          <a:xfrm>
            <a:off x="78486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L</a:t>
            </a:r>
          </a:p>
        </p:txBody>
      </p:sp>
      <p:sp>
        <p:nvSpPr>
          <p:cNvPr id="39976" name="Line 42"/>
          <p:cNvSpPr>
            <a:spLocks noChangeShapeType="1"/>
          </p:cNvSpPr>
          <p:nvPr/>
        </p:nvSpPr>
        <p:spPr bwMode="auto">
          <a:xfrm>
            <a:off x="7543800" y="3352800"/>
            <a:ext cx="304800" cy="0"/>
          </a:xfrm>
          <a:prstGeom prst="line">
            <a:avLst/>
          </a:prstGeom>
          <a:noFill/>
          <a:ln w="9525">
            <a:solidFill>
              <a:schemeClr val="tx1"/>
            </a:solidFill>
            <a:round/>
            <a:headEnd/>
            <a:tailEnd/>
          </a:ln>
          <a:effectLst/>
        </p:spPr>
        <p:txBody>
          <a:bodyPr wrap="none" anchor="ctr"/>
          <a:lstStyle/>
          <a:p>
            <a:endParaRPr lang="en-US"/>
          </a:p>
        </p:txBody>
      </p:sp>
      <p:sp>
        <p:nvSpPr>
          <p:cNvPr id="39977" name="Text Box 43"/>
          <p:cNvSpPr txBox="1">
            <a:spLocks noChangeArrowheads="1"/>
          </p:cNvSpPr>
          <p:nvPr/>
        </p:nvSpPr>
        <p:spPr bwMode="auto">
          <a:xfrm>
            <a:off x="4724400" y="2286000"/>
            <a:ext cx="762000" cy="396875"/>
          </a:xfrm>
          <a:prstGeom prst="rect">
            <a:avLst/>
          </a:prstGeom>
          <a:noFill/>
          <a:ln w="9525">
            <a:noFill/>
            <a:miter lim="800000"/>
            <a:headEnd/>
            <a:tailEnd/>
          </a:ln>
          <a:effectLst/>
        </p:spPr>
        <p:txBody>
          <a:bodyPr wrap="none" anchor="ctr">
            <a:spAutoFit/>
          </a:bodyPr>
          <a:lstStyle/>
          <a:p>
            <a:pPr algn="ctr" eaLnBrk="0" hangingPunct="0"/>
            <a:r>
              <a:rPr lang="en-US" sz="2000" b="1">
                <a:latin typeface="Arial" charset="0"/>
              </a:rPr>
              <a:t>[S,E]</a:t>
            </a:r>
          </a:p>
        </p:txBody>
      </p:sp>
      <p:sp>
        <p:nvSpPr>
          <p:cNvPr id="39978" name="Text Box 44"/>
          <p:cNvSpPr txBox="1">
            <a:spLocks noChangeArrowheads="1"/>
          </p:cNvSpPr>
          <p:nvPr/>
        </p:nvSpPr>
        <p:spPr bwMode="auto">
          <a:xfrm>
            <a:off x="3652838" y="3687763"/>
            <a:ext cx="776287" cy="396875"/>
          </a:xfrm>
          <a:prstGeom prst="rect">
            <a:avLst/>
          </a:prstGeom>
          <a:noFill/>
          <a:ln w="9525">
            <a:noFill/>
            <a:miter lim="800000"/>
            <a:headEnd/>
            <a:tailEnd/>
          </a:ln>
          <a:effectLst/>
        </p:spPr>
        <p:txBody>
          <a:bodyPr wrap="none" anchor="ctr">
            <a:spAutoFit/>
          </a:bodyPr>
          <a:lstStyle/>
          <a:p>
            <a:pPr algn="ctr" eaLnBrk="0" hangingPunct="0"/>
            <a:r>
              <a:rPr lang="en-US" sz="2000" b="1">
                <a:latin typeface="Arial" charset="0"/>
              </a:rPr>
              <a:t>[S,C]</a:t>
            </a:r>
          </a:p>
        </p:txBody>
      </p:sp>
      <p:sp>
        <p:nvSpPr>
          <p:cNvPr id="39979" name="Oval 45"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
        <p:nvSpPr>
          <p:cNvPr id="39980" name="Oval 46"/>
          <p:cNvSpPr>
            <a:spLocks noChangeArrowheads="1"/>
          </p:cNvSpPr>
          <p:nvPr/>
        </p:nvSpPr>
        <p:spPr bwMode="auto">
          <a:xfrm>
            <a:off x="6705600" y="3867150"/>
            <a:ext cx="609600" cy="609600"/>
          </a:xfrm>
          <a:prstGeom prst="ellipse">
            <a:avLst/>
          </a:prstGeom>
          <a:solidFill>
            <a:srgbClr val="FFFF00"/>
          </a:solidFill>
          <a:ln w="9525">
            <a:solidFill>
              <a:schemeClr val="tx1"/>
            </a:solidFill>
            <a:round/>
            <a:headEnd/>
            <a:tailEnd/>
          </a:ln>
          <a:effectLst/>
        </p:spPr>
        <p:txBody>
          <a:bodyPr wrap="none" anchor="ctr"/>
          <a:lstStyle/>
          <a:p>
            <a:pPr algn="ctr" eaLnBrk="0" hangingPunct="0"/>
            <a:r>
              <a:rPr lang="en-US" sz="2000" b="1">
                <a:latin typeface="Arial" charset="0"/>
              </a:rPr>
              <a:t>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Route Discovery in DSR</a:t>
            </a:r>
          </a:p>
        </p:txBody>
      </p:sp>
      <p:sp>
        <p:nvSpPr>
          <p:cNvPr id="40963" name="Oval 3" descr="Water droplets"/>
          <p:cNvSpPr>
            <a:spLocks noChangeArrowheads="1"/>
          </p:cNvSpPr>
          <p:nvPr/>
        </p:nvSpPr>
        <p:spPr bwMode="auto">
          <a:xfrm>
            <a:off x="2209800" y="2895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B</a:t>
            </a:r>
          </a:p>
        </p:txBody>
      </p:sp>
      <p:sp>
        <p:nvSpPr>
          <p:cNvPr id="40964" name="Oval 4" descr="Water droplets"/>
          <p:cNvSpPr>
            <a:spLocks noChangeArrowheads="1"/>
          </p:cNvSpPr>
          <p:nvPr/>
        </p:nvSpPr>
        <p:spPr bwMode="auto">
          <a:xfrm>
            <a:off x="14478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A</a:t>
            </a:r>
          </a:p>
        </p:txBody>
      </p:sp>
      <p:sp>
        <p:nvSpPr>
          <p:cNvPr id="40965" name="Oval 6" descr="Water droplets"/>
          <p:cNvSpPr>
            <a:spLocks noChangeArrowheads="1"/>
          </p:cNvSpPr>
          <p:nvPr/>
        </p:nvSpPr>
        <p:spPr bwMode="auto">
          <a:xfrm>
            <a:off x="41148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E</a:t>
            </a:r>
          </a:p>
        </p:txBody>
      </p:sp>
      <p:sp>
        <p:nvSpPr>
          <p:cNvPr id="40966" name="Oval 7" descr="Water droplets"/>
          <p:cNvSpPr>
            <a:spLocks noChangeArrowheads="1"/>
          </p:cNvSpPr>
          <p:nvPr/>
        </p:nvSpPr>
        <p:spPr bwMode="auto">
          <a:xfrm>
            <a:off x="5105400" y="2743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F</a:t>
            </a:r>
          </a:p>
        </p:txBody>
      </p:sp>
      <p:sp>
        <p:nvSpPr>
          <p:cNvPr id="40967" name="Oval 8" descr="Water droplets"/>
          <p:cNvSpPr>
            <a:spLocks noChangeArrowheads="1"/>
          </p:cNvSpPr>
          <p:nvPr/>
        </p:nvSpPr>
        <p:spPr bwMode="auto">
          <a:xfrm>
            <a:off x="2667000" y="3886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H</a:t>
            </a:r>
          </a:p>
        </p:txBody>
      </p:sp>
      <p:sp>
        <p:nvSpPr>
          <p:cNvPr id="40968" name="Oval 9" descr="Water droplets"/>
          <p:cNvSpPr>
            <a:spLocks noChangeArrowheads="1"/>
          </p:cNvSpPr>
          <p:nvPr/>
        </p:nvSpPr>
        <p:spPr bwMode="auto">
          <a:xfrm>
            <a:off x="5943600" y="32766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J</a:t>
            </a:r>
          </a:p>
        </p:txBody>
      </p:sp>
      <p:sp>
        <p:nvSpPr>
          <p:cNvPr id="40969" name="Oval 11" descr="Water droplets"/>
          <p:cNvSpPr>
            <a:spLocks noChangeArrowheads="1"/>
          </p:cNvSpPr>
          <p:nvPr/>
        </p:nvSpPr>
        <p:spPr bwMode="auto">
          <a:xfrm>
            <a:off x="3505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C</a:t>
            </a:r>
          </a:p>
        </p:txBody>
      </p:sp>
      <p:sp>
        <p:nvSpPr>
          <p:cNvPr id="40970" name="Oval 12" descr="Water droplets"/>
          <p:cNvSpPr>
            <a:spLocks noChangeArrowheads="1"/>
          </p:cNvSpPr>
          <p:nvPr/>
        </p:nvSpPr>
        <p:spPr bwMode="auto">
          <a:xfrm>
            <a:off x="45720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G</a:t>
            </a:r>
          </a:p>
        </p:txBody>
      </p:sp>
      <p:sp>
        <p:nvSpPr>
          <p:cNvPr id="40971" name="Oval 13" descr="Water droplets"/>
          <p:cNvSpPr>
            <a:spLocks noChangeArrowheads="1"/>
          </p:cNvSpPr>
          <p:nvPr/>
        </p:nvSpPr>
        <p:spPr bwMode="auto">
          <a:xfrm>
            <a:off x="3733800" y="44196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I</a:t>
            </a:r>
          </a:p>
        </p:txBody>
      </p:sp>
      <p:sp>
        <p:nvSpPr>
          <p:cNvPr id="40972" name="Oval 14" descr="Water droplets"/>
          <p:cNvSpPr>
            <a:spLocks noChangeArrowheads="1"/>
          </p:cNvSpPr>
          <p:nvPr/>
        </p:nvSpPr>
        <p:spPr bwMode="auto">
          <a:xfrm>
            <a:off x="5486400" y="41148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K</a:t>
            </a:r>
          </a:p>
        </p:txBody>
      </p:sp>
      <p:sp>
        <p:nvSpPr>
          <p:cNvPr id="40973" name="Line 15"/>
          <p:cNvSpPr>
            <a:spLocks noChangeShapeType="1"/>
          </p:cNvSpPr>
          <p:nvPr/>
        </p:nvSpPr>
        <p:spPr bwMode="auto">
          <a:xfrm flipV="1">
            <a:off x="1981200" y="3352800"/>
            <a:ext cx="304800" cy="3048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0974" name="Line 16"/>
          <p:cNvSpPr>
            <a:spLocks noChangeShapeType="1"/>
          </p:cNvSpPr>
          <p:nvPr/>
        </p:nvSpPr>
        <p:spPr bwMode="auto">
          <a:xfrm flipV="1">
            <a:off x="2743200" y="2743200"/>
            <a:ext cx="457200" cy="228600"/>
          </a:xfrm>
          <a:prstGeom prst="line">
            <a:avLst/>
          </a:prstGeom>
          <a:noFill/>
          <a:ln w="9525">
            <a:solidFill>
              <a:schemeClr val="tx1"/>
            </a:solidFill>
            <a:round/>
            <a:headEnd/>
            <a:tailEnd/>
          </a:ln>
          <a:effectLst/>
        </p:spPr>
        <p:txBody>
          <a:bodyPr wrap="none" anchor="ctr"/>
          <a:lstStyle/>
          <a:p>
            <a:endParaRPr lang="en-US"/>
          </a:p>
        </p:txBody>
      </p:sp>
      <p:sp>
        <p:nvSpPr>
          <p:cNvPr id="40975" name="Line 17"/>
          <p:cNvSpPr>
            <a:spLocks noChangeShapeType="1"/>
          </p:cNvSpPr>
          <p:nvPr/>
        </p:nvSpPr>
        <p:spPr bwMode="auto">
          <a:xfrm>
            <a:off x="2057400" y="3962400"/>
            <a:ext cx="685800" cy="762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0976" name="Line 18"/>
          <p:cNvSpPr>
            <a:spLocks noChangeShapeType="1"/>
          </p:cNvSpPr>
          <p:nvPr/>
        </p:nvSpPr>
        <p:spPr bwMode="auto">
          <a:xfrm>
            <a:off x="2667000" y="3429000"/>
            <a:ext cx="228600" cy="4572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0977" name="Line 19"/>
          <p:cNvSpPr>
            <a:spLocks noChangeShapeType="1"/>
          </p:cNvSpPr>
          <p:nvPr/>
        </p:nvSpPr>
        <p:spPr bwMode="auto">
          <a:xfrm flipH="1">
            <a:off x="3124200" y="3581400"/>
            <a:ext cx="533400" cy="3810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0978" name="Line 20"/>
          <p:cNvSpPr>
            <a:spLocks noChangeShapeType="1"/>
          </p:cNvSpPr>
          <p:nvPr/>
        </p:nvSpPr>
        <p:spPr bwMode="auto">
          <a:xfrm flipH="1">
            <a:off x="3962400" y="2895600"/>
            <a:ext cx="228600" cy="228600"/>
          </a:xfrm>
          <a:prstGeom prst="line">
            <a:avLst/>
          </a:prstGeom>
          <a:noFill/>
          <a:ln w="9525">
            <a:solidFill>
              <a:schemeClr val="tx1"/>
            </a:solidFill>
            <a:round/>
            <a:headEnd/>
            <a:tailEnd/>
          </a:ln>
          <a:effectLst/>
        </p:spPr>
        <p:txBody>
          <a:bodyPr wrap="none" anchor="ctr"/>
          <a:lstStyle/>
          <a:p>
            <a:endParaRPr lang="en-US"/>
          </a:p>
        </p:txBody>
      </p:sp>
      <p:sp>
        <p:nvSpPr>
          <p:cNvPr id="40979" name="Line 21"/>
          <p:cNvSpPr>
            <a:spLocks noChangeShapeType="1"/>
          </p:cNvSpPr>
          <p:nvPr/>
        </p:nvSpPr>
        <p:spPr bwMode="auto">
          <a:xfrm>
            <a:off x="4724400" y="2743200"/>
            <a:ext cx="457200" cy="1524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0980" name="Line 22"/>
          <p:cNvSpPr>
            <a:spLocks noChangeShapeType="1"/>
          </p:cNvSpPr>
          <p:nvPr/>
        </p:nvSpPr>
        <p:spPr bwMode="auto">
          <a:xfrm flipH="1">
            <a:off x="5029200" y="3276600"/>
            <a:ext cx="228600" cy="3810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0981" name="Line 23"/>
          <p:cNvSpPr>
            <a:spLocks noChangeShapeType="1"/>
          </p:cNvSpPr>
          <p:nvPr/>
        </p:nvSpPr>
        <p:spPr bwMode="auto">
          <a:xfrm flipH="1">
            <a:off x="4191000" y="4114800"/>
            <a:ext cx="457200" cy="3810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0982" name="Line 24"/>
          <p:cNvSpPr>
            <a:spLocks noChangeShapeType="1"/>
          </p:cNvSpPr>
          <p:nvPr/>
        </p:nvSpPr>
        <p:spPr bwMode="auto">
          <a:xfrm>
            <a:off x="4114800" y="3505200"/>
            <a:ext cx="457200" cy="2286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0983" name="Line 25"/>
          <p:cNvSpPr>
            <a:spLocks noChangeShapeType="1"/>
          </p:cNvSpPr>
          <p:nvPr/>
        </p:nvSpPr>
        <p:spPr bwMode="auto">
          <a:xfrm>
            <a:off x="3200400" y="4343400"/>
            <a:ext cx="533400" cy="2286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0984" name="Line 26"/>
          <p:cNvSpPr>
            <a:spLocks noChangeShapeType="1"/>
          </p:cNvSpPr>
          <p:nvPr/>
        </p:nvSpPr>
        <p:spPr bwMode="auto">
          <a:xfrm>
            <a:off x="5638800" y="3200400"/>
            <a:ext cx="381000" cy="1524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0985" name="Line 27"/>
          <p:cNvSpPr>
            <a:spLocks noChangeShapeType="1"/>
          </p:cNvSpPr>
          <p:nvPr/>
        </p:nvSpPr>
        <p:spPr bwMode="auto">
          <a:xfrm>
            <a:off x="5105400" y="4114800"/>
            <a:ext cx="381000" cy="1524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0986" name="Line 28"/>
          <p:cNvSpPr>
            <a:spLocks noChangeShapeType="1"/>
          </p:cNvSpPr>
          <p:nvPr/>
        </p:nvSpPr>
        <p:spPr bwMode="auto">
          <a:xfrm>
            <a:off x="6477000" y="3733800"/>
            <a:ext cx="304800" cy="228600"/>
          </a:xfrm>
          <a:prstGeom prst="line">
            <a:avLst/>
          </a:prstGeom>
          <a:noFill/>
          <a:ln w="9525">
            <a:solidFill>
              <a:schemeClr val="tx1"/>
            </a:solidFill>
            <a:round/>
            <a:headEnd/>
            <a:tailEnd/>
          </a:ln>
          <a:effectLst/>
        </p:spPr>
        <p:txBody>
          <a:bodyPr wrap="none" anchor="ctr"/>
          <a:lstStyle/>
          <a:p>
            <a:endParaRPr lang="en-US"/>
          </a:p>
        </p:txBody>
      </p:sp>
      <p:sp>
        <p:nvSpPr>
          <p:cNvPr id="40987" name="Line 29"/>
          <p:cNvSpPr>
            <a:spLocks noChangeShapeType="1"/>
          </p:cNvSpPr>
          <p:nvPr/>
        </p:nvSpPr>
        <p:spPr bwMode="auto">
          <a:xfrm flipH="1">
            <a:off x="6096000" y="4267200"/>
            <a:ext cx="609600" cy="76200"/>
          </a:xfrm>
          <a:prstGeom prst="line">
            <a:avLst/>
          </a:prstGeom>
          <a:noFill/>
          <a:ln w="9525">
            <a:solidFill>
              <a:schemeClr val="tx1"/>
            </a:solidFill>
            <a:round/>
            <a:headEnd/>
            <a:tailEnd/>
          </a:ln>
          <a:effectLst/>
        </p:spPr>
        <p:txBody>
          <a:bodyPr wrap="none" anchor="ctr"/>
          <a:lstStyle/>
          <a:p>
            <a:endParaRPr lang="en-US"/>
          </a:p>
        </p:txBody>
      </p:sp>
      <p:sp>
        <p:nvSpPr>
          <p:cNvPr id="40988" name="Line 30"/>
          <p:cNvSpPr>
            <a:spLocks noChangeShapeType="1"/>
          </p:cNvSpPr>
          <p:nvPr/>
        </p:nvSpPr>
        <p:spPr bwMode="auto">
          <a:xfrm flipH="1">
            <a:off x="3733800" y="2590800"/>
            <a:ext cx="381000" cy="0"/>
          </a:xfrm>
          <a:prstGeom prst="line">
            <a:avLst/>
          </a:prstGeom>
          <a:noFill/>
          <a:ln w="9525">
            <a:solidFill>
              <a:schemeClr val="tx1"/>
            </a:solidFill>
            <a:round/>
            <a:headEnd/>
            <a:tailEnd/>
          </a:ln>
          <a:effectLst/>
        </p:spPr>
        <p:txBody>
          <a:bodyPr wrap="none" anchor="ctr"/>
          <a:lstStyle/>
          <a:p>
            <a:endParaRPr lang="en-US"/>
          </a:p>
        </p:txBody>
      </p:sp>
      <p:sp>
        <p:nvSpPr>
          <p:cNvPr id="40989" name="Line 31"/>
          <p:cNvSpPr>
            <a:spLocks noChangeShapeType="1"/>
          </p:cNvSpPr>
          <p:nvPr/>
        </p:nvSpPr>
        <p:spPr bwMode="auto">
          <a:xfrm>
            <a:off x="3505200" y="2895600"/>
            <a:ext cx="152400" cy="228600"/>
          </a:xfrm>
          <a:prstGeom prst="line">
            <a:avLst/>
          </a:prstGeom>
          <a:noFill/>
          <a:ln w="9525">
            <a:solidFill>
              <a:schemeClr val="tx1"/>
            </a:solidFill>
            <a:round/>
            <a:headEnd/>
            <a:tailEnd/>
          </a:ln>
          <a:effectLst/>
        </p:spPr>
        <p:txBody>
          <a:bodyPr wrap="none" anchor="ctr"/>
          <a:lstStyle/>
          <a:p>
            <a:endParaRPr lang="en-US"/>
          </a:p>
        </p:txBody>
      </p:sp>
      <p:sp>
        <p:nvSpPr>
          <p:cNvPr id="40990" name="Line 32"/>
          <p:cNvSpPr>
            <a:spLocks noChangeShapeType="1"/>
          </p:cNvSpPr>
          <p:nvPr/>
        </p:nvSpPr>
        <p:spPr bwMode="auto">
          <a:xfrm>
            <a:off x="1981200" y="4114800"/>
            <a:ext cx="685800" cy="762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0991" name="Line 33"/>
          <p:cNvSpPr>
            <a:spLocks noChangeShapeType="1"/>
          </p:cNvSpPr>
          <p:nvPr/>
        </p:nvSpPr>
        <p:spPr bwMode="auto">
          <a:xfrm flipH="1">
            <a:off x="5105400" y="3352800"/>
            <a:ext cx="228600" cy="3810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0992" name="Text Box 34"/>
          <p:cNvSpPr txBox="1">
            <a:spLocks noChangeArrowheads="1"/>
          </p:cNvSpPr>
          <p:nvPr/>
        </p:nvSpPr>
        <p:spPr bwMode="auto">
          <a:xfrm>
            <a:off x="762000" y="5410200"/>
            <a:ext cx="7602538" cy="701675"/>
          </a:xfrm>
          <a:prstGeom prst="rect">
            <a:avLst/>
          </a:prstGeom>
          <a:noFill/>
          <a:ln w="9525">
            <a:noFill/>
            <a:miter lim="800000"/>
            <a:headEnd/>
            <a:tailEnd/>
          </a:ln>
          <a:effectLst/>
        </p:spPr>
        <p:txBody>
          <a:bodyPr wrap="none" anchor="ctr">
            <a:spAutoFit/>
          </a:bodyPr>
          <a:lstStyle/>
          <a:p>
            <a:pPr eaLnBrk="0" hangingPunct="0">
              <a:buFontTx/>
              <a:buChar char="•"/>
            </a:pPr>
            <a:r>
              <a:rPr lang="en-US" sz="2000" b="1">
                <a:latin typeface="Arial" charset="0"/>
              </a:rPr>
              <a:t> Node C receives RREQ from G and H, but does not forward</a:t>
            </a:r>
          </a:p>
          <a:p>
            <a:pPr eaLnBrk="0" hangingPunct="0"/>
            <a:r>
              <a:rPr lang="en-US" sz="2000" b="1">
                <a:latin typeface="Arial" charset="0"/>
              </a:rPr>
              <a:t>   it again, because node C has </a:t>
            </a:r>
            <a:r>
              <a:rPr lang="en-US" sz="2000" b="1">
                <a:solidFill>
                  <a:srgbClr val="990000"/>
                </a:solidFill>
                <a:latin typeface="Arial" charset="0"/>
              </a:rPr>
              <a:t>already forwarded RREQ</a:t>
            </a:r>
            <a:r>
              <a:rPr lang="en-US" sz="2000" b="1">
                <a:latin typeface="Arial" charset="0"/>
              </a:rPr>
              <a:t> once</a:t>
            </a:r>
          </a:p>
        </p:txBody>
      </p:sp>
      <p:sp>
        <p:nvSpPr>
          <p:cNvPr id="40993" name="Oval 35"/>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40994" name="Oval 36"/>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40995" name="Line 37"/>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40996" name="Oval 38"/>
          <p:cNvSpPr>
            <a:spLocks noChangeArrowheads="1"/>
          </p:cNvSpPr>
          <p:nvPr/>
        </p:nvSpPr>
        <p:spPr bwMode="auto">
          <a:xfrm>
            <a:off x="69342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M</a:t>
            </a:r>
          </a:p>
        </p:txBody>
      </p:sp>
      <p:sp>
        <p:nvSpPr>
          <p:cNvPr id="40997" name="Line 39"/>
          <p:cNvSpPr>
            <a:spLocks noChangeShapeType="1"/>
          </p:cNvSpPr>
          <p:nvPr/>
        </p:nvSpPr>
        <p:spPr bwMode="auto">
          <a:xfrm flipV="1">
            <a:off x="6553200" y="3352800"/>
            <a:ext cx="381000" cy="76200"/>
          </a:xfrm>
          <a:prstGeom prst="line">
            <a:avLst/>
          </a:prstGeom>
          <a:noFill/>
          <a:ln w="9525">
            <a:solidFill>
              <a:schemeClr val="tx1"/>
            </a:solidFill>
            <a:round/>
            <a:headEnd/>
            <a:tailEnd/>
          </a:ln>
          <a:effectLst/>
        </p:spPr>
        <p:txBody>
          <a:bodyPr wrap="none" anchor="ctr"/>
          <a:lstStyle/>
          <a:p>
            <a:endParaRPr lang="en-US"/>
          </a:p>
        </p:txBody>
      </p:sp>
      <p:sp>
        <p:nvSpPr>
          <p:cNvPr id="40998" name="Oval 40"/>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40999" name="Line 41"/>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41000" name="Oval 42"/>
          <p:cNvSpPr>
            <a:spLocks noChangeArrowheads="1"/>
          </p:cNvSpPr>
          <p:nvPr/>
        </p:nvSpPr>
        <p:spPr bwMode="auto">
          <a:xfrm>
            <a:off x="78486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L</a:t>
            </a:r>
          </a:p>
        </p:txBody>
      </p:sp>
      <p:sp>
        <p:nvSpPr>
          <p:cNvPr id="41001" name="Line 43"/>
          <p:cNvSpPr>
            <a:spLocks noChangeShapeType="1"/>
          </p:cNvSpPr>
          <p:nvPr/>
        </p:nvSpPr>
        <p:spPr bwMode="auto">
          <a:xfrm>
            <a:off x="7543800" y="3352800"/>
            <a:ext cx="304800" cy="0"/>
          </a:xfrm>
          <a:prstGeom prst="line">
            <a:avLst/>
          </a:prstGeom>
          <a:noFill/>
          <a:ln w="9525">
            <a:solidFill>
              <a:schemeClr val="tx1"/>
            </a:solidFill>
            <a:round/>
            <a:headEnd/>
            <a:tailEnd/>
          </a:ln>
          <a:effectLst/>
        </p:spPr>
        <p:txBody>
          <a:bodyPr wrap="none" anchor="ctr"/>
          <a:lstStyle/>
          <a:p>
            <a:endParaRPr lang="en-US"/>
          </a:p>
        </p:txBody>
      </p:sp>
      <p:sp>
        <p:nvSpPr>
          <p:cNvPr id="41002" name="Text Box 44"/>
          <p:cNvSpPr txBox="1">
            <a:spLocks noChangeArrowheads="1"/>
          </p:cNvSpPr>
          <p:nvPr/>
        </p:nvSpPr>
        <p:spPr bwMode="auto">
          <a:xfrm>
            <a:off x="4495800" y="4343400"/>
            <a:ext cx="1042988" cy="396875"/>
          </a:xfrm>
          <a:prstGeom prst="rect">
            <a:avLst/>
          </a:prstGeom>
          <a:noFill/>
          <a:ln w="9525">
            <a:noFill/>
            <a:miter lim="800000"/>
            <a:headEnd/>
            <a:tailEnd/>
          </a:ln>
          <a:effectLst/>
        </p:spPr>
        <p:txBody>
          <a:bodyPr wrap="none" anchor="ctr">
            <a:spAutoFit/>
          </a:bodyPr>
          <a:lstStyle/>
          <a:p>
            <a:pPr eaLnBrk="0" hangingPunct="0"/>
            <a:r>
              <a:rPr lang="en-US" sz="2000" b="1">
                <a:latin typeface="Arial" charset="0"/>
              </a:rPr>
              <a:t>[S,C,G]</a:t>
            </a:r>
          </a:p>
        </p:txBody>
      </p:sp>
      <p:sp>
        <p:nvSpPr>
          <p:cNvPr id="41003" name="Text Box 45"/>
          <p:cNvSpPr txBox="1">
            <a:spLocks noChangeArrowheads="1"/>
          </p:cNvSpPr>
          <p:nvPr/>
        </p:nvSpPr>
        <p:spPr bwMode="auto">
          <a:xfrm>
            <a:off x="5699125" y="2849563"/>
            <a:ext cx="987425" cy="396875"/>
          </a:xfrm>
          <a:prstGeom prst="rect">
            <a:avLst/>
          </a:prstGeom>
          <a:noFill/>
          <a:ln w="9525">
            <a:noFill/>
            <a:miter lim="800000"/>
            <a:headEnd/>
            <a:tailEnd/>
          </a:ln>
          <a:effectLst/>
        </p:spPr>
        <p:txBody>
          <a:bodyPr wrap="none" anchor="ctr">
            <a:spAutoFit/>
          </a:bodyPr>
          <a:lstStyle/>
          <a:p>
            <a:pPr eaLnBrk="0" hangingPunct="0"/>
            <a:r>
              <a:rPr lang="en-US" sz="2000" b="1">
                <a:latin typeface="Arial" charset="0"/>
              </a:rPr>
              <a:t>[S,E,F]</a:t>
            </a:r>
          </a:p>
        </p:txBody>
      </p:sp>
      <p:sp>
        <p:nvSpPr>
          <p:cNvPr id="41004" name="Oval 46"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
        <p:nvSpPr>
          <p:cNvPr id="41005" name="Oval 47"/>
          <p:cNvSpPr>
            <a:spLocks noChangeArrowheads="1"/>
          </p:cNvSpPr>
          <p:nvPr/>
        </p:nvSpPr>
        <p:spPr bwMode="auto">
          <a:xfrm>
            <a:off x="6705600" y="3867150"/>
            <a:ext cx="609600" cy="609600"/>
          </a:xfrm>
          <a:prstGeom prst="ellipse">
            <a:avLst/>
          </a:prstGeom>
          <a:solidFill>
            <a:srgbClr val="FFFF00"/>
          </a:solidFill>
          <a:ln w="9525">
            <a:solidFill>
              <a:schemeClr val="tx1"/>
            </a:solidFill>
            <a:round/>
            <a:headEnd/>
            <a:tailEnd/>
          </a:ln>
          <a:effectLst/>
        </p:spPr>
        <p:txBody>
          <a:bodyPr wrap="none" anchor="ctr"/>
          <a:lstStyle/>
          <a:p>
            <a:pPr algn="ctr" eaLnBrk="0" hangingPunct="0"/>
            <a:r>
              <a:rPr lang="en-US" sz="2000" b="1">
                <a:latin typeface="Arial" charset="0"/>
              </a:rPr>
              <a:t>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Route Discovery in DSR</a:t>
            </a:r>
          </a:p>
        </p:txBody>
      </p:sp>
      <p:sp>
        <p:nvSpPr>
          <p:cNvPr id="41987" name="Oval 3" descr="Water droplets"/>
          <p:cNvSpPr>
            <a:spLocks noChangeArrowheads="1"/>
          </p:cNvSpPr>
          <p:nvPr/>
        </p:nvSpPr>
        <p:spPr bwMode="auto">
          <a:xfrm>
            <a:off x="2209800" y="2895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B</a:t>
            </a:r>
          </a:p>
        </p:txBody>
      </p:sp>
      <p:sp>
        <p:nvSpPr>
          <p:cNvPr id="41988" name="Oval 4" descr="Water droplets"/>
          <p:cNvSpPr>
            <a:spLocks noChangeArrowheads="1"/>
          </p:cNvSpPr>
          <p:nvPr/>
        </p:nvSpPr>
        <p:spPr bwMode="auto">
          <a:xfrm>
            <a:off x="14478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A</a:t>
            </a:r>
          </a:p>
        </p:txBody>
      </p:sp>
      <p:sp>
        <p:nvSpPr>
          <p:cNvPr id="41989" name="Oval 6" descr="Water droplets"/>
          <p:cNvSpPr>
            <a:spLocks noChangeArrowheads="1"/>
          </p:cNvSpPr>
          <p:nvPr/>
        </p:nvSpPr>
        <p:spPr bwMode="auto">
          <a:xfrm>
            <a:off x="41148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E</a:t>
            </a:r>
          </a:p>
        </p:txBody>
      </p:sp>
      <p:sp>
        <p:nvSpPr>
          <p:cNvPr id="41990" name="Oval 7" descr="Water droplets"/>
          <p:cNvSpPr>
            <a:spLocks noChangeArrowheads="1"/>
          </p:cNvSpPr>
          <p:nvPr/>
        </p:nvSpPr>
        <p:spPr bwMode="auto">
          <a:xfrm>
            <a:off x="5105400" y="2743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F</a:t>
            </a:r>
          </a:p>
        </p:txBody>
      </p:sp>
      <p:sp>
        <p:nvSpPr>
          <p:cNvPr id="41991" name="Oval 8" descr="Water droplets"/>
          <p:cNvSpPr>
            <a:spLocks noChangeArrowheads="1"/>
          </p:cNvSpPr>
          <p:nvPr/>
        </p:nvSpPr>
        <p:spPr bwMode="auto">
          <a:xfrm>
            <a:off x="2667000" y="3886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H</a:t>
            </a:r>
          </a:p>
        </p:txBody>
      </p:sp>
      <p:sp>
        <p:nvSpPr>
          <p:cNvPr id="41992" name="Oval 9" descr="Water droplets"/>
          <p:cNvSpPr>
            <a:spLocks noChangeArrowheads="1"/>
          </p:cNvSpPr>
          <p:nvPr/>
        </p:nvSpPr>
        <p:spPr bwMode="auto">
          <a:xfrm>
            <a:off x="5943600" y="3276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J</a:t>
            </a:r>
          </a:p>
        </p:txBody>
      </p:sp>
      <p:sp>
        <p:nvSpPr>
          <p:cNvPr id="41993" name="Oval 11" descr="Water droplets"/>
          <p:cNvSpPr>
            <a:spLocks noChangeArrowheads="1"/>
          </p:cNvSpPr>
          <p:nvPr/>
        </p:nvSpPr>
        <p:spPr bwMode="auto">
          <a:xfrm>
            <a:off x="3505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C</a:t>
            </a:r>
          </a:p>
        </p:txBody>
      </p:sp>
      <p:sp>
        <p:nvSpPr>
          <p:cNvPr id="41994" name="Oval 12" descr="Water droplets"/>
          <p:cNvSpPr>
            <a:spLocks noChangeArrowheads="1"/>
          </p:cNvSpPr>
          <p:nvPr/>
        </p:nvSpPr>
        <p:spPr bwMode="auto">
          <a:xfrm>
            <a:off x="45720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G</a:t>
            </a:r>
          </a:p>
        </p:txBody>
      </p:sp>
      <p:sp>
        <p:nvSpPr>
          <p:cNvPr id="41995" name="Oval 13" descr="Water droplets"/>
          <p:cNvSpPr>
            <a:spLocks noChangeArrowheads="1"/>
          </p:cNvSpPr>
          <p:nvPr/>
        </p:nvSpPr>
        <p:spPr bwMode="auto">
          <a:xfrm>
            <a:off x="3733800" y="4419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I</a:t>
            </a:r>
          </a:p>
        </p:txBody>
      </p:sp>
      <p:sp>
        <p:nvSpPr>
          <p:cNvPr id="41996" name="Oval 14" descr="Water droplets"/>
          <p:cNvSpPr>
            <a:spLocks noChangeArrowheads="1"/>
          </p:cNvSpPr>
          <p:nvPr/>
        </p:nvSpPr>
        <p:spPr bwMode="auto">
          <a:xfrm>
            <a:off x="5486400" y="41148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K</a:t>
            </a:r>
          </a:p>
        </p:txBody>
      </p:sp>
      <p:sp>
        <p:nvSpPr>
          <p:cNvPr id="41997" name="Line 15"/>
          <p:cNvSpPr>
            <a:spLocks noChangeShapeType="1"/>
          </p:cNvSpPr>
          <p:nvPr/>
        </p:nvSpPr>
        <p:spPr bwMode="auto">
          <a:xfrm flipV="1">
            <a:off x="1981200" y="3352800"/>
            <a:ext cx="304800" cy="304800"/>
          </a:xfrm>
          <a:prstGeom prst="line">
            <a:avLst/>
          </a:prstGeom>
          <a:noFill/>
          <a:ln w="9525">
            <a:solidFill>
              <a:schemeClr val="tx1"/>
            </a:solidFill>
            <a:round/>
            <a:headEnd/>
            <a:tailEnd/>
          </a:ln>
          <a:effectLst/>
        </p:spPr>
        <p:txBody>
          <a:bodyPr wrap="none" anchor="ctr"/>
          <a:lstStyle/>
          <a:p>
            <a:endParaRPr lang="en-US"/>
          </a:p>
        </p:txBody>
      </p:sp>
      <p:sp>
        <p:nvSpPr>
          <p:cNvPr id="41998" name="Line 16"/>
          <p:cNvSpPr>
            <a:spLocks noChangeShapeType="1"/>
          </p:cNvSpPr>
          <p:nvPr/>
        </p:nvSpPr>
        <p:spPr bwMode="auto">
          <a:xfrm flipV="1">
            <a:off x="2743200" y="2743200"/>
            <a:ext cx="457200" cy="228600"/>
          </a:xfrm>
          <a:prstGeom prst="line">
            <a:avLst/>
          </a:prstGeom>
          <a:noFill/>
          <a:ln w="9525">
            <a:solidFill>
              <a:schemeClr val="tx1"/>
            </a:solidFill>
            <a:round/>
            <a:headEnd/>
            <a:tailEnd/>
          </a:ln>
          <a:effectLst/>
        </p:spPr>
        <p:txBody>
          <a:bodyPr wrap="none" anchor="ctr"/>
          <a:lstStyle/>
          <a:p>
            <a:endParaRPr lang="en-US"/>
          </a:p>
        </p:txBody>
      </p:sp>
      <p:sp>
        <p:nvSpPr>
          <p:cNvPr id="41999" name="Line 17"/>
          <p:cNvSpPr>
            <a:spLocks noChangeShapeType="1"/>
          </p:cNvSpPr>
          <p:nvPr/>
        </p:nvSpPr>
        <p:spPr bwMode="auto">
          <a:xfrm>
            <a:off x="2057400" y="3962400"/>
            <a:ext cx="685800" cy="76200"/>
          </a:xfrm>
          <a:prstGeom prst="line">
            <a:avLst/>
          </a:prstGeom>
          <a:noFill/>
          <a:ln w="9525">
            <a:solidFill>
              <a:schemeClr val="tx1"/>
            </a:solidFill>
            <a:round/>
            <a:headEnd/>
            <a:tailEnd/>
          </a:ln>
          <a:effectLst/>
        </p:spPr>
        <p:txBody>
          <a:bodyPr wrap="none" anchor="ctr"/>
          <a:lstStyle/>
          <a:p>
            <a:endParaRPr lang="en-US"/>
          </a:p>
        </p:txBody>
      </p:sp>
      <p:sp>
        <p:nvSpPr>
          <p:cNvPr id="42000" name="Line 18"/>
          <p:cNvSpPr>
            <a:spLocks noChangeShapeType="1"/>
          </p:cNvSpPr>
          <p:nvPr/>
        </p:nvSpPr>
        <p:spPr bwMode="auto">
          <a:xfrm>
            <a:off x="2667000" y="3429000"/>
            <a:ext cx="228600" cy="457200"/>
          </a:xfrm>
          <a:prstGeom prst="line">
            <a:avLst/>
          </a:prstGeom>
          <a:noFill/>
          <a:ln w="9525">
            <a:solidFill>
              <a:schemeClr val="tx1"/>
            </a:solidFill>
            <a:round/>
            <a:headEnd/>
            <a:tailEnd/>
          </a:ln>
          <a:effectLst/>
        </p:spPr>
        <p:txBody>
          <a:bodyPr wrap="none" anchor="ctr"/>
          <a:lstStyle/>
          <a:p>
            <a:endParaRPr lang="en-US"/>
          </a:p>
        </p:txBody>
      </p:sp>
      <p:sp>
        <p:nvSpPr>
          <p:cNvPr id="42001" name="Line 19"/>
          <p:cNvSpPr>
            <a:spLocks noChangeShapeType="1"/>
          </p:cNvSpPr>
          <p:nvPr/>
        </p:nvSpPr>
        <p:spPr bwMode="auto">
          <a:xfrm flipH="1">
            <a:off x="3124200" y="3581400"/>
            <a:ext cx="533400" cy="381000"/>
          </a:xfrm>
          <a:prstGeom prst="line">
            <a:avLst/>
          </a:prstGeom>
          <a:noFill/>
          <a:ln w="9525">
            <a:solidFill>
              <a:schemeClr val="tx1"/>
            </a:solidFill>
            <a:round/>
            <a:headEnd/>
            <a:tailEnd/>
          </a:ln>
          <a:effectLst/>
        </p:spPr>
        <p:txBody>
          <a:bodyPr wrap="none" anchor="ctr"/>
          <a:lstStyle/>
          <a:p>
            <a:endParaRPr lang="en-US"/>
          </a:p>
        </p:txBody>
      </p:sp>
      <p:sp>
        <p:nvSpPr>
          <p:cNvPr id="42002" name="Line 20"/>
          <p:cNvSpPr>
            <a:spLocks noChangeShapeType="1"/>
          </p:cNvSpPr>
          <p:nvPr/>
        </p:nvSpPr>
        <p:spPr bwMode="auto">
          <a:xfrm flipH="1">
            <a:off x="3962400" y="2895600"/>
            <a:ext cx="228600" cy="228600"/>
          </a:xfrm>
          <a:prstGeom prst="line">
            <a:avLst/>
          </a:prstGeom>
          <a:noFill/>
          <a:ln w="9525">
            <a:solidFill>
              <a:schemeClr val="tx1"/>
            </a:solidFill>
            <a:round/>
            <a:headEnd/>
            <a:tailEnd/>
          </a:ln>
          <a:effectLst/>
        </p:spPr>
        <p:txBody>
          <a:bodyPr wrap="none" anchor="ctr"/>
          <a:lstStyle/>
          <a:p>
            <a:endParaRPr lang="en-US"/>
          </a:p>
        </p:txBody>
      </p:sp>
      <p:sp>
        <p:nvSpPr>
          <p:cNvPr id="42003" name="Line 21"/>
          <p:cNvSpPr>
            <a:spLocks noChangeShapeType="1"/>
          </p:cNvSpPr>
          <p:nvPr/>
        </p:nvSpPr>
        <p:spPr bwMode="auto">
          <a:xfrm>
            <a:off x="4724400" y="2743200"/>
            <a:ext cx="457200" cy="152400"/>
          </a:xfrm>
          <a:prstGeom prst="line">
            <a:avLst/>
          </a:prstGeom>
          <a:noFill/>
          <a:ln w="9525">
            <a:solidFill>
              <a:schemeClr val="tx1"/>
            </a:solidFill>
            <a:round/>
            <a:headEnd/>
            <a:tailEnd/>
          </a:ln>
          <a:effectLst/>
        </p:spPr>
        <p:txBody>
          <a:bodyPr wrap="none" anchor="ctr"/>
          <a:lstStyle/>
          <a:p>
            <a:endParaRPr lang="en-US"/>
          </a:p>
        </p:txBody>
      </p:sp>
      <p:sp>
        <p:nvSpPr>
          <p:cNvPr id="42004" name="Line 22"/>
          <p:cNvSpPr>
            <a:spLocks noChangeShapeType="1"/>
          </p:cNvSpPr>
          <p:nvPr/>
        </p:nvSpPr>
        <p:spPr bwMode="auto">
          <a:xfrm flipH="1">
            <a:off x="5029200" y="3276600"/>
            <a:ext cx="228600" cy="381000"/>
          </a:xfrm>
          <a:prstGeom prst="line">
            <a:avLst/>
          </a:prstGeom>
          <a:noFill/>
          <a:ln w="9525">
            <a:solidFill>
              <a:schemeClr val="tx1"/>
            </a:solidFill>
            <a:round/>
            <a:headEnd/>
            <a:tailEnd/>
          </a:ln>
          <a:effectLst/>
        </p:spPr>
        <p:txBody>
          <a:bodyPr wrap="none" anchor="ctr"/>
          <a:lstStyle/>
          <a:p>
            <a:endParaRPr lang="en-US"/>
          </a:p>
        </p:txBody>
      </p:sp>
      <p:sp>
        <p:nvSpPr>
          <p:cNvPr id="42005" name="Line 23"/>
          <p:cNvSpPr>
            <a:spLocks noChangeShapeType="1"/>
          </p:cNvSpPr>
          <p:nvPr/>
        </p:nvSpPr>
        <p:spPr bwMode="auto">
          <a:xfrm flipH="1">
            <a:off x="4191000" y="4114800"/>
            <a:ext cx="457200" cy="3810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2006" name="Line 24"/>
          <p:cNvSpPr>
            <a:spLocks noChangeShapeType="1"/>
          </p:cNvSpPr>
          <p:nvPr/>
        </p:nvSpPr>
        <p:spPr bwMode="auto">
          <a:xfrm>
            <a:off x="4114800" y="3505200"/>
            <a:ext cx="457200" cy="228600"/>
          </a:xfrm>
          <a:prstGeom prst="line">
            <a:avLst/>
          </a:prstGeom>
          <a:noFill/>
          <a:ln w="9525">
            <a:solidFill>
              <a:schemeClr val="tx1"/>
            </a:solidFill>
            <a:round/>
            <a:headEnd/>
            <a:tailEnd/>
          </a:ln>
          <a:effectLst/>
        </p:spPr>
        <p:txBody>
          <a:bodyPr wrap="none" anchor="ctr"/>
          <a:lstStyle/>
          <a:p>
            <a:endParaRPr lang="en-US"/>
          </a:p>
        </p:txBody>
      </p:sp>
      <p:sp>
        <p:nvSpPr>
          <p:cNvPr id="42007" name="Line 25"/>
          <p:cNvSpPr>
            <a:spLocks noChangeShapeType="1"/>
          </p:cNvSpPr>
          <p:nvPr/>
        </p:nvSpPr>
        <p:spPr bwMode="auto">
          <a:xfrm>
            <a:off x="3200400" y="4343400"/>
            <a:ext cx="533400" cy="2286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2008" name="Line 26"/>
          <p:cNvSpPr>
            <a:spLocks noChangeShapeType="1"/>
          </p:cNvSpPr>
          <p:nvPr/>
        </p:nvSpPr>
        <p:spPr bwMode="auto">
          <a:xfrm>
            <a:off x="5638800" y="3200400"/>
            <a:ext cx="381000" cy="1524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2009" name="Line 27"/>
          <p:cNvSpPr>
            <a:spLocks noChangeShapeType="1"/>
          </p:cNvSpPr>
          <p:nvPr/>
        </p:nvSpPr>
        <p:spPr bwMode="auto">
          <a:xfrm>
            <a:off x="5105400" y="4114800"/>
            <a:ext cx="381000" cy="1524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2010" name="Line 28"/>
          <p:cNvSpPr>
            <a:spLocks noChangeShapeType="1"/>
          </p:cNvSpPr>
          <p:nvPr/>
        </p:nvSpPr>
        <p:spPr bwMode="auto">
          <a:xfrm>
            <a:off x="6477000" y="3733800"/>
            <a:ext cx="304800" cy="2286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2011" name="Line 29"/>
          <p:cNvSpPr>
            <a:spLocks noChangeShapeType="1"/>
          </p:cNvSpPr>
          <p:nvPr/>
        </p:nvSpPr>
        <p:spPr bwMode="auto">
          <a:xfrm flipH="1">
            <a:off x="6096000" y="4267200"/>
            <a:ext cx="609600" cy="762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2012" name="Line 30"/>
          <p:cNvSpPr>
            <a:spLocks noChangeShapeType="1"/>
          </p:cNvSpPr>
          <p:nvPr/>
        </p:nvSpPr>
        <p:spPr bwMode="auto">
          <a:xfrm flipH="1">
            <a:off x="3733800" y="2590800"/>
            <a:ext cx="381000" cy="0"/>
          </a:xfrm>
          <a:prstGeom prst="line">
            <a:avLst/>
          </a:prstGeom>
          <a:noFill/>
          <a:ln w="9525">
            <a:solidFill>
              <a:schemeClr val="tx1"/>
            </a:solidFill>
            <a:round/>
            <a:headEnd/>
            <a:tailEnd/>
          </a:ln>
          <a:effectLst/>
        </p:spPr>
        <p:txBody>
          <a:bodyPr wrap="none" anchor="ctr"/>
          <a:lstStyle/>
          <a:p>
            <a:endParaRPr lang="en-US"/>
          </a:p>
        </p:txBody>
      </p:sp>
      <p:sp>
        <p:nvSpPr>
          <p:cNvPr id="42013" name="Line 31"/>
          <p:cNvSpPr>
            <a:spLocks noChangeShapeType="1"/>
          </p:cNvSpPr>
          <p:nvPr/>
        </p:nvSpPr>
        <p:spPr bwMode="auto">
          <a:xfrm>
            <a:off x="3505200" y="2895600"/>
            <a:ext cx="152400" cy="228600"/>
          </a:xfrm>
          <a:prstGeom prst="line">
            <a:avLst/>
          </a:prstGeom>
          <a:noFill/>
          <a:ln w="9525">
            <a:solidFill>
              <a:schemeClr val="tx1"/>
            </a:solidFill>
            <a:round/>
            <a:headEnd/>
            <a:tailEnd/>
          </a:ln>
          <a:effectLst/>
        </p:spPr>
        <p:txBody>
          <a:bodyPr wrap="none" anchor="ctr"/>
          <a:lstStyle/>
          <a:p>
            <a:endParaRPr lang="en-US"/>
          </a:p>
        </p:txBody>
      </p:sp>
      <p:sp>
        <p:nvSpPr>
          <p:cNvPr id="42014" name="Oval 32"/>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42015" name="Oval 33"/>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42016" name="Line 34"/>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42017" name="Oval 35" descr="Water droplets"/>
          <p:cNvSpPr>
            <a:spLocks noChangeArrowheads="1"/>
          </p:cNvSpPr>
          <p:nvPr/>
        </p:nvSpPr>
        <p:spPr bwMode="auto">
          <a:xfrm>
            <a:off x="6934200" y="30480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M</a:t>
            </a:r>
          </a:p>
        </p:txBody>
      </p:sp>
      <p:sp>
        <p:nvSpPr>
          <p:cNvPr id="42018" name="Line 36"/>
          <p:cNvSpPr>
            <a:spLocks noChangeShapeType="1"/>
          </p:cNvSpPr>
          <p:nvPr/>
        </p:nvSpPr>
        <p:spPr bwMode="auto">
          <a:xfrm flipV="1">
            <a:off x="6553200" y="3352800"/>
            <a:ext cx="381000" cy="7620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2019" name="Text Box 37"/>
          <p:cNvSpPr txBox="1">
            <a:spLocks noChangeArrowheads="1"/>
          </p:cNvSpPr>
          <p:nvPr/>
        </p:nvSpPr>
        <p:spPr bwMode="auto">
          <a:xfrm>
            <a:off x="685800" y="5562600"/>
            <a:ext cx="6858000" cy="1006475"/>
          </a:xfrm>
          <a:prstGeom prst="rect">
            <a:avLst/>
          </a:prstGeom>
          <a:noFill/>
          <a:ln w="9525">
            <a:noFill/>
            <a:miter lim="800000"/>
            <a:headEnd/>
            <a:tailEnd/>
          </a:ln>
          <a:effectLst/>
        </p:spPr>
        <p:txBody>
          <a:bodyPr wrap="none" anchor="ctr">
            <a:spAutoFit/>
          </a:bodyPr>
          <a:lstStyle/>
          <a:p>
            <a:pPr eaLnBrk="0" hangingPunct="0">
              <a:buFontTx/>
              <a:buChar char="•"/>
            </a:pPr>
            <a:r>
              <a:rPr lang="en-US" sz="2000" b="1">
                <a:latin typeface="Arial" charset="0"/>
              </a:rPr>
              <a:t> Nodes J and K both broadcast RREQ to node D</a:t>
            </a:r>
          </a:p>
          <a:p>
            <a:pPr eaLnBrk="0" hangingPunct="0">
              <a:buFontTx/>
              <a:buChar char="•"/>
            </a:pPr>
            <a:r>
              <a:rPr lang="en-US" sz="2000" b="1">
                <a:latin typeface="Arial" charset="0"/>
              </a:rPr>
              <a:t> Since nodes J and K are </a:t>
            </a:r>
            <a:r>
              <a:rPr lang="en-US" sz="2000" b="1">
                <a:solidFill>
                  <a:srgbClr val="0000FF"/>
                </a:solidFill>
                <a:latin typeface="Arial" charset="0"/>
              </a:rPr>
              <a:t>hidden </a:t>
            </a:r>
            <a:r>
              <a:rPr lang="en-US" sz="2000" b="1">
                <a:latin typeface="Arial" charset="0"/>
              </a:rPr>
              <a:t>from each other, their</a:t>
            </a:r>
          </a:p>
          <a:p>
            <a:pPr eaLnBrk="0" hangingPunct="0"/>
            <a:r>
              <a:rPr lang="en-US" sz="2000" b="1">
                <a:latin typeface="Arial" charset="0"/>
              </a:rPr>
              <a:t>   </a:t>
            </a:r>
            <a:r>
              <a:rPr lang="en-US" sz="2000" b="1">
                <a:solidFill>
                  <a:srgbClr val="A50021"/>
                </a:solidFill>
                <a:latin typeface="Arial" charset="0"/>
              </a:rPr>
              <a:t>transmissions may collide</a:t>
            </a:r>
            <a:r>
              <a:rPr lang="en-US" sz="2000" b="1">
                <a:latin typeface="Arial" charset="0"/>
              </a:rPr>
              <a:t> </a:t>
            </a:r>
            <a:endParaRPr lang="en-US" sz="2000" b="1">
              <a:solidFill>
                <a:srgbClr val="FF0000"/>
              </a:solidFill>
              <a:latin typeface="Arial" charset="0"/>
            </a:endParaRPr>
          </a:p>
        </p:txBody>
      </p:sp>
      <p:sp>
        <p:nvSpPr>
          <p:cNvPr id="42020" name="Oval 38"/>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42021" name="Line 39"/>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42022" name="Oval 40"/>
          <p:cNvSpPr>
            <a:spLocks noChangeArrowheads="1"/>
          </p:cNvSpPr>
          <p:nvPr/>
        </p:nvSpPr>
        <p:spPr bwMode="auto">
          <a:xfrm>
            <a:off x="7848600" y="3048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L</a:t>
            </a:r>
          </a:p>
        </p:txBody>
      </p:sp>
      <p:sp>
        <p:nvSpPr>
          <p:cNvPr id="42023" name="Line 41"/>
          <p:cNvSpPr>
            <a:spLocks noChangeShapeType="1"/>
          </p:cNvSpPr>
          <p:nvPr/>
        </p:nvSpPr>
        <p:spPr bwMode="auto">
          <a:xfrm>
            <a:off x="7543800" y="3352800"/>
            <a:ext cx="304800" cy="0"/>
          </a:xfrm>
          <a:prstGeom prst="line">
            <a:avLst/>
          </a:prstGeom>
          <a:noFill/>
          <a:ln w="9525">
            <a:solidFill>
              <a:schemeClr val="tx1"/>
            </a:solidFill>
            <a:round/>
            <a:headEnd/>
            <a:tailEnd/>
          </a:ln>
          <a:effectLst/>
        </p:spPr>
        <p:txBody>
          <a:bodyPr wrap="none" anchor="ctr"/>
          <a:lstStyle/>
          <a:p>
            <a:endParaRPr lang="en-US"/>
          </a:p>
        </p:txBody>
      </p:sp>
      <p:sp>
        <p:nvSpPr>
          <p:cNvPr id="42024" name="Text Box 42"/>
          <p:cNvSpPr txBox="1">
            <a:spLocks noChangeArrowheads="1"/>
          </p:cNvSpPr>
          <p:nvPr/>
        </p:nvSpPr>
        <p:spPr bwMode="auto">
          <a:xfrm>
            <a:off x="6019800" y="4495800"/>
            <a:ext cx="1296988" cy="396875"/>
          </a:xfrm>
          <a:prstGeom prst="rect">
            <a:avLst/>
          </a:prstGeom>
          <a:noFill/>
          <a:ln w="9525">
            <a:noFill/>
            <a:miter lim="800000"/>
            <a:headEnd/>
            <a:tailEnd/>
          </a:ln>
          <a:effectLst/>
        </p:spPr>
        <p:txBody>
          <a:bodyPr wrap="none" anchor="ctr">
            <a:spAutoFit/>
          </a:bodyPr>
          <a:lstStyle/>
          <a:p>
            <a:pPr eaLnBrk="0" hangingPunct="0"/>
            <a:r>
              <a:rPr lang="en-US" sz="2000" b="1">
                <a:latin typeface="Arial" charset="0"/>
              </a:rPr>
              <a:t>[S,C,G,K]</a:t>
            </a:r>
          </a:p>
        </p:txBody>
      </p:sp>
      <p:sp>
        <p:nvSpPr>
          <p:cNvPr id="42025" name="Text Box 43"/>
          <p:cNvSpPr txBox="1">
            <a:spLocks noChangeArrowheads="1"/>
          </p:cNvSpPr>
          <p:nvPr/>
        </p:nvSpPr>
        <p:spPr bwMode="auto">
          <a:xfrm>
            <a:off x="5867400" y="2819400"/>
            <a:ext cx="1198563" cy="396875"/>
          </a:xfrm>
          <a:prstGeom prst="rect">
            <a:avLst/>
          </a:prstGeom>
          <a:noFill/>
          <a:ln w="9525">
            <a:noFill/>
            <a:miter lim="800000"/>
            <a:headEnd/>
            <a:tailEnd/>
          </a:ln>
          <a:effectLst/>
        </p:spPr>
        <p:txBody>
          <a:bodyPr wrap="none" anchor="ctr">
            <a:spAutoFit/>
          </a:bodyPr>
          <a:lstStyle/>
          <a:p>
            <a:pPr algn="ctr" eaLnBrk="0" hangingPunct="0"/>
            <a:r>
              <a:rPr lang="en-US" sz="2000" b="1">
                <a:latin typeface="Arial" charset="0"/>
              </a:rPr>
              <a:t>[S,E,F,J]</a:t>
            </a:r>
          </a:p>
        </p:txBody>
      </p:sp>
      <p:sp>
        <p:nvSpPr>
          <p:cNvPr id="42026" name="Oval 44"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
        <p:nvSpPr>
          <p:cNvPr id="42027" name="Oval 45" descr="Water droplets"/>
          <p:cNvSpPr>
            <a:spLocks noChangeArrowheads="1"/>
          </p:cNvSpPr>
          <p:nvPr/>
        </p:nvSpPr>
        <p:spPr bwMode="auto">
          <a:xfrm>
            <a:off x="6705600" y="386715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z="3200"/>
          </a:p>
        </p:txBody>
      </p:sp>
      <p:sp>
        <p:nvSpPr>
          <p:cNvPr id="7171" name="Rectangle 3"/>
          <p:cNvSpPr>
            <a:spLocks noGrp="1" noChangeArrowheads="1"/>
          </p:cNvSpPr>
          <p:nvPr>
            <p:ph type="body" idx="1"/>
          </p:nvPr>
        </p:nvSpPr>
        <p:spPr/>
        <p:txBody>
          <a:bodyPr/>
          <a:lstStyle/>
          <a:p>
            <a:pPr eaLnBrk="1" hangingPunct="1"/>
            <a:r>
              <a:rPr lang="en-US" altLang="zh-TW" sz="3400"/>
              <a:t>Infrastructured network</a:t>
            </a:r>
          </a:p>
        </p:txBody>
      </p:sp>
      <p:pic>
        <p:nvPicPr>
          <p:cNvPr id="7172" name="Picture 4"/>
          <p:cNvPicPr>
            <a:picLocks noChangeAspect="1" noChangeArrowheads="1"/>
          </p:cNvPicPr>
          <p:nvPr/>
        </p:nvPicPr>
        <p:blipFill>
          <a:blip r:embed="rId3"/>
          <a:srcRect/>
          <a:stretch>
            <a:fillRect/>
          </a:stretch>
        </p:blipFill>
        <p:spPr bwMode="auto">
          <a:xfrm>
            <a:off x="1547813" y="1557338"/>
            <a:ext cx="5761037" cy="47307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Route Discovery in DSR</a:t>
            </a:r>
          </a:p>
        </p:txBody>
      </p:sp>
      <p:sp>
        <p:nvSpPr>
          <p:cNvPr id="43011" name="Oval 3" descr="Water droplets"/>
          <p:cNvSpPr>
            <a:spLocks noChangeArrowheads="1"/>
          </p:cNvSpPr>
          <p:nvPr/>
        </p:nvSpPr>
        <p:spPr bwMode="auto">
          <a:xfrm>
            <a:off x="2209800" y="2895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B</a:t>
            </a:r>
          </a:p>
        </p:txBody>
      </p:sp>
      <p:sp>
        <p:nvSpPr>
          <p:cNvPr id="43012" name="Oval 4" descr="Water droplets"/>
          <p:cNvSpPr>
            <a:spLocks noChangeArrowheads="1"/>
          </p:cNvSpPr>
          <p:nvPr/>
        </p:nvSpPr>
        <p:spPr bwMode="auto">
          <a:xfrm>
            <a:off x="14478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A</a:t>
            </a:r>
          </a:p>
        </p:txBody>
      </p:sp>
      <p:sp>
        <p:nvSpPr>
          <p:cNvPr id="43013" name="Oval 6" descr="Water droplets"/>
          <p:cNvSpPr>
            <a:spLocks noChangeArrowheads="1"/>
          </p:cNvSpPr>
          <p:nvPr/>
        </p:nvSpPr>
        <p:spPr bwMode="auto">
          <a:xfrm>
            <a:off x="41148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E</a:t>
            </a:r>
          </a:p>
        </p:txBody>
      </p:sp>
      <p:sp>
        <p:nvSpPr>
          <p:cNvPr id="43014" name="Oval 7" descr="Water droplets"/>
          <p:cNvSpPr>
            <a:spLocks noChangeArrowheads="1"/>
          </p:cNvSpPr>
          <p:nvPr/>
        </p:nvSpPr>
        <p:spPr bwMode="auto">
          <a:xfrm>
            <a:off x="5105400" y="2743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F</a:t>
            </a:r>
          </a:p>
        </p:txBody>
      </p:sp>
      <p:sp>
        <p:nvSpPr>
          <p:cNvPr id="43015" name="Oval 8" descr="Water droplets"/>
          <p:cNvSpPr>
            <a:spLocks noChangeArrowheads="1"/>
          </p:cNvSpPr>
          <p:nvPr/>
        </p:nvSpPr>
        <p:spPr bwMode="auto">
          <a:xfrm>
            <a:off x="2667000" y="3886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H</a:t>
            </a:r>
          </a:p>
        </p:txBody>
      </p:sp>
      <p:sp>
        <p:nvSpPr>
          <p:cNvPr id="43016" name="Oval 9" descr="Water droplets"/>
          <p:cNvSpPr>
            <a:spLocks noChangeArrowheads="1"/>
          </p:cNvSpPr>
          <p:nvPr/>
        </p:nvSpPr>
        <p:spPr bwMode="auto">
          <a:xfrm>
            <a:off x="5943600" y="3276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J</a:t>
            </a:r>
          </a:p>
        </p:txBody>
      </p:sp>
      <p:sp>
        <p:nvSpPr>
          <p:cNvPr id="43017" name="Oval 11" descr="Water droplets"/>
          <p:cNvSpPr>
            <a:spLocks noChangeArrowheads="1"/>
          </p:cNvSpPr>
          <p:nvPr/>
        </p:nvSpPr>
        <p:spPr bwMode="auto">
          <a:xfrm>
            <a:off x="3505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C</a:t>
            </a:r>
          </a:p>
        </p:txBody>
      </p:sp>
      <p:sp>
        <p:nvSpPr>
          <p:cNvPr id="43018" name="Oval 12" descr="Water droplets"/>
          <p:cNvSpPr>
            <a:spLocks noChangeArrowheads="1"/>
          </p:cNvSpPr>
          <p:nvPr/>
        </p:nvSpPr>
        <p:spPr bwMode="auto">
          <a:xfrm>
            <a:off x="45720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G</a:t>
            </a:r>
          </a:p>
        </p:txBody>
      </p:sp>
      <p:sp>
        <p:nvSpPr>
          <p:cNvPr id="43019" name="Oval 13" descr="Water droplets"/>
          <p:cNvSpPr>
            <a:spLocks noChangeArrowheads="1"/>
          </p:cNvSpPr>
          <p:nvPr/>
        </p:nvSpPr>
        <p:spPr bwMode="auto">
          <a:xfrm>
            <a:off x="3733800" y="4419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I</a:t>
            </a:r>
          </a:p>
        </p:txBody>
      </p:sp>
      <p:sp>
        <p:nvSpPr>
          <p:cNvPr id="43020" name="Oval 14" descr="Water droplets"/>
          <p:cNvSpPr>
            <a:spLocks noChangeArrowheads="1"/>
          </p:cNvSpPr>
          <p:nvPr/>
        </p:nvSpPr>
        <p:spPr bwMode="auto">
          <a:xfrm>
            <a:off x="5486400" y="41148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K</a:t>
            </a:r>
          </a:p>
        </p:txBody>
      </p:sp>
      <p:sp>
        <p:nvSpPr>
          <p:cNvPr id="43021" name="Line 15"/>
          <p:cNvSpPr>
            <a:spLocks noChangeShapeType="1"/>
          </p:cNvSpPr>
          <p:nvPr/>
        </p:nvSpPr>
        <p:spPr bwMode="auto">
          <a:xfrm flipV="1">
            <a:off x="1981200" y="3352800"/>
            <a:ext cx="304800" cy="304800"/>
          </a:xfrm>
          <a:prstGeom prst="line">
            <a:avLst/>
          </a:prstGeom>
          <a:noFill/>
          <a:ln w="9525">
            <a:solidFill>
              <a:schemeClr val="tx1"/>
            </a:solidFill>
            <a:round/>
            <a:headEnd/>
            <a:tailEnd/>
          </a:ln>
          <a:effectLst/>
        </p:spPr>
        <p:txBody>
          <a:bodyPr wrap="none" anchor="ctr"/>
          <a:lstStyle/>
          <a:p>
            <a:endParaRPr lang="en-US"/>
          </a:p>
        </p:txBody>
      </p:sp>
      <p:sp>
        <p:nvSpPr>
          <p:cNvPr id="43022" name="Line 16"/>
          <p:cNvSpPr>
            <a:spLocks noChangeShapeType="1"/>
          </p:cNvSpPr>
          <p:nvPr/>
        </p:nvSpPr>
        <p:spPr bwMode="auto">
          <a:xfrm flipV="1">
            <a:off x="2743200" y="2743200"/>
            <a:ext cx="457200" cy="228600"/>
          </a:xfrm>
          <a:prstGeom prst="line">
            <a:avLst/>
          </a:prstGeom>
          <a:noFill/>
          <a:ln w="9525">
            <a:solidFill>
              <a:schemeClr val="tx1"/>
            </a:solidFill>
            <a:round/>
            <a:headEnd/>
            <a:tailEnd/>
          </a:ln>
          <a:effectLst/>
        </p:spPr>
        <p:txBody>
          <a:bodyPr wrap="none" anchor="ctr"/>
          <a:lstStyle/>
          <a:p>
            <a:endParaRPr lang="en-US"/>
          </a:p>
        </p:txBody>
      </p:sp>
      <p:sp>
        <p:nvSpPr>
          <p:cNvPr id="43023" name="Line 17"/>
          <p:cNvSpPr>
            <a:spLocks noChangeShapeType="1"/>
          </p:cNvSpPr>
          <p:nvPr/>
        </p:nvSpPr>
        <p:spPr bwMode="auto">
          <a:xfrm>
            <a:off x="2057400" y="3962400"/>
            <a:ext cx="685800" cy="76200"/>
          </a:xfrm>
          <a:prstGeom prst="line">
            <a:avLst/>
          </a:prstGeom>
          <a:noFill/>
          <a:ln w="9525">
            <a:solidFill>
              <a:schemeClr val="tx1"/>
            </a:solidFill>
            <a:round/>
            <a:headEnd/>
            <a:tailEnd/>
          </a:ln>
          <a:effectLst/>
        </p:spPr>
        <p:txBody>
          <a:bodyPr wrap="none" anchor="ctr"/>
          <a:lstStyle/>
          <a:p>
            <a:endParaRPr lang="en-US"/>
          </a:p>
        </p:txBody>
      </p:sp>
      <p:sp>
        <p:nvSpPr>
          <p:cNvPr id="43024" name="Line 18"/>
          <p:cNvSpPr>
            <a:spLocks noChangeShapeType="1"/>
          </p:cNvSpPr>
          <p:nvPr/>
        </p:nvSpPr>
        <p:spPr bwMode="auto">
          <a:xfrm>
            <a:off x="2667000" y="3429000"/>
            <a:ext cx="228600" cy="457200"/>
          </a:xfrm>
          <a:prstGeom prst="line">
            <a:avLst/>
          </a:prstGeom>
          <a:noFill/>
          <a:ln w="9525">
            <a:solidFill>
              <a:schemeClr val="tx1"/>
            </a:solidFill>
            <a:round/>
            <a:headEnd/>
            <a:tailEnd/>
          </a:ln>
          <a:effectLst/>
        </p:spPr>
        <p:txBody>
          <a:bodyPr wrap="none" anchor="ctr"/>
          <a:lstStyle/>
          <a:p>
            <a:endParaRPr lang="en-US"/>
          </a:p>
        </p:txBody>
      </p:sp>
      <p:sp>
        <p:nvSpPr>
          <p:cNvPr id="43025" name="Line 19"/>
          <p:cNvSpPr>
            <a:spLocks noChangeShapeType="1"/>
          </p:cNvSpPr>
          <p:nvPr/>
        </p:nvSpPr>
        <p:spPr bwMode="auto">
          <a:xfrm flipH="1">
            <a:off x="3124200" y="3581400"/>
            <a:ext cx="533400" cy="381000"/>
          </a:xfrm>
          <a:prstGeom prst="line">
            <a:avLst/>
          </a:prstGeom>
          <a:noFill/>
          <a:ln w="9525">
            <a:solidFill>
              <a:schemeClr val="tx1"/>
            </a:solidFill>
            <a:round/>
            <a:headEnd/>
            <a:tailEnd/>
          </a:ln>
          <a:effectLst/>
        </p:spPr>
        <p:txBody>
          <a:bodyPr wrap="none" anchor="ctr"/>
          <a:lstStyle/>
          <a:p>
            <a:endParaRPr lang="en-US"/>
          </a:p>
        </p:txBody>
      </p:sp>
      <p:sp>
        <p:nvSpPr>
          <p:cNvPr id="43026" name="Line 20"/>
          <p:cNvSpPr>
            <a:spLocks noChangeShapeType="1"/>
          </p:cNvSpPr>
          <p:nvPr/>
        </p:nvSpPr>
        <p:spPr bwMode="auto">
          <a:xfrm flipH="1">
            <a:off x="3962400" y="2895600"/>
            <a:ext cx="228600" cy="228600"/>
          </a:xfrm>
          <a:prstGeom prst="line">
            <a:avLst/>
          </a:prstGeom>
          <a:noFill/>
          <a:ln w="9525">
            <a:solidFill>
              <a:schemeClr val="tx1"/>
            </a:solidFill>
            <a:round/>
            <a:headEnd/>
            <a:tailEnd/>
          </a:ln>
          <a:effectLst/>
        </p:spPr>
        <p:txBody>
          <a:bodyPr wrap="none" anchor="ctr"/>
          <a:lstStyle/>
          <a:p>
            <a:endParaRPr lang="en-US"/>
          </a:p>
        </p:txBody>
      </p:sp>
      <p:sp>
        <p:nvSpPr>
          <p:cNvPr id="43027" name="Line 21"/>
          <p:cNvSpPr>
            <a:spLocks noChangeShapeType="1"/>
          </p:cNvSpPr>
          <p:nvPr/>
        </p:nvSpPr>
        <p:spPr bwMode="auto">
          <a:xfrm>
            <a:off x="4724400" y="2743200"/>
            <a:ext cx="457200" cy="152400"/>
          </a:xfrm>
          <a:prstGeom prst="line">
            <a:avLst/>
          </a:prstGeom>
          <a:noFill/>
          <a:ln w="9525">
            <a:solidFill>
              <a:schemeClr val="tx1"/>
            </a:solidFill>
            <a:round/>
            <a:headEnd/>
            <a:tailEnd/>
          </a:ln>
          <a:effectLst/>
        </p:spPr>
        <p:txBody>
          <a:bodyPr wrap="none" anchor="ctr"/>
          <a:lstStyle/>
          <a:p>
            <a:endParaRPr lang="en-US"/>
          </a:p>
        </p:txBody>
      </p:sp>
      <p:sp>
        <p:nvSpPr>
          <p:cNvPr id="43028" name="Line 22"/>
          <p:cNvSpPr>
            <a:spLocks noChangeShapeType="1"/>
          </p:cNvSpPr>
          <p:nvPr/>
        </p:nvSpPr>
        <p:spPr bwMode="auto">
          <a:xfrm flipH="1">
            <a:off x="5029200" y="3276600"/>
            <a:ext cx="228600" cy="381000"/>
          </a:xfrm>
          <a:prstGeom prst="line">
            <a:avLst/>
          </a:prstGeom>
          <a:noFill/>
          <a:ln w="9525">
            <a:solidFill>
              <a:schemeClr val="tx1"/>
            </a:solidFill>
            <a:round/>
            <a:headEnd/>
            <a:tailEnd/>
          </a:ln>
          <a:effectLst/>
        </p:spPr>
        <p:txBody>
          <a:bodyPr wrap="none" anchor="ctr"/>
          <a:lstStyle/>
          <a:p>
            <a:endParaRPr lang="en-US"/>
          </a:p>
        </p:txBody>
      </p:sp>
      <p:sp>
        <p:nvSpPr>
          <p:cNvPr id="43029" name="Line 23"/>
          <p:cNvSpPr>
            <a:spLocks noChangeShapeType="1"/>
          </p:cNvSpPr>
          <p:nvPr/>
        </p:nvSpPr>
        <p:spPr bwMode="auto">
          <a:xfrm flipH="1">
            <a:off x="4191000" y="4114800"/>
            <a:ext cx="457200" cy="381000"/>
          </a:xfrm>
          <a:prstGeom prst="line">
            <a:avLst/>
          </a:prstGeom>
          <a:noFill/>
          <a:ln w="12700">
            <a:solidFill>
              <a:schemeClr val="tx1"/>
            </a:solidFill>
            <a:round/>
            <a:headEnd/>
            <a:tailEnd/>
          </a:ln>
          <a:effectLst/>
        </p:spPr>
        <p:txBody>
          <a:bodyPr wrap="none" anchor="ctr"/>
          <a:lstStyle/>
          <a:p>
            <a:endParaRPr lang="en-US"/>
          </a:p>
        </p:txBody>
      </p:sp>
      <p:sp>
        <p:nvSpPr>
          <p:cNvPr id="43030" name="Line 24"/>
          <p:cNvSpPr>
            <a:spLocks noChangeShapeType="1"/>
          </p:cNvSpPr>
          <p:nvPr/>
        </p:nvSpPr>
        <p:spPr bwMode="auto">
          <a:xfrm>
            <a:off x="4114800" y="3505200"/>
            <a:ext cx="457200" cy="228600"/>
          </a:xfrm>
          <a:prstGeom prst="line">
            <a:avLst/>
          </a:prstGeom>
          <a:noFill/>
          <a:ln w="9525">
            <a:solidFill>
              <a:schemeClr val="tx1"/>
            </a:solidFill>
            <a:round/>
            <a:headEnd/>
            <a:tailEnd/>
          </a:ln>
          <a:effectLst/>
        </p:spPr>
        <p:txBody>
          <a:bodyPr wrap="none" anchor="ctr"/>
          <a:lstStyle/>
          <a:p>
            <a:endParaRPr lang="en-US"/>
          </a:p>
        </p:txBody>
      </p:sp>
      <p:sp>
        <p:nvSpPr>
          <p:cNvPr id="43031" name="Line 25"/>
          <p:cNvSpPr>
            <a:spLocks noChangeShapeType="1"/>
          </p:cNvSpPr>
          <p:nvPr/>
        </p:nvSpPr>
        <p:spPr bwMode="auto">
          <a:xfrm>
            <a:off x="3200400" y="4343400"/>
            <a:ext cx="533400" cy="228600"/>
          </a:xfrm>
          <a:prstGeom prst="line">
            <a:avLst/>
          </a:prstGeom>
          <a:noFill/>
          <a:ln w="12700">
            <a:solidFill>
              <a:schemeClr val="tx1"/>
            </a:solidFill>
            <a:round/>
            <a:headEnd/>
            <a:tailEnd/>
          </a:ln>
          <a:effectLst/>
        </p:spPr>
        <p:txBody>
          <a:bodyPr wrap="none" anchor="ctr"/>
          <a:lstStyle/>
          <a:p>
            <a:endParaRPr lang="en-US"/>
          </a:p>
        </p:txBody>
      </p:sp>
      <p:sp>
        <p:nvSpPr>
          <p:cNvPr id="43032" name="Line 26"/>
          <p:cNvSpPr>
            <a:spLocks noChangeShapeType="1"/>
          </p:cNvSpPr>
          <p:nvPr/>
        </p:nvSpPr>
        <p:spPr bwMode="auto">
          <a:xfrm>
            <a:off x="5638800" y="3200400"/>
            <a:ext cx="381000" cy="152400"/>
          </a:xfrm>
          <a:prstGeom prst="line">
            <a:avLst/>
          </a:prstGeom>
          <a:noFill/>
          <a:ln w="12700">
            <a:solidFill>
              <a:schemeClr val="tx1"/>
            </a:solidFill>
            <a:round/>
            <a:headEnd/>
            <a:tailEnd/>
          </a:ln>
          <a:effectLst/>
        </p:spPr>
        <p:txBody>
          <a:bodyPr wrap="none" anchor="ctr"/>
          <a:lstStyle/>
          <a:p>
            <a:endParaRPr lang="en-US"/>
          </a:p>
        </p:txBody>
      </p:sp>
      <p:sp>
        <p:nvSpPr>
          <p:cNvPr id="43033" name="Line 27"/>
          <p:cNvSpPr>
            <a:spLocks noChangeShapeType="1"/>
          </p:cNvSpPr>
          <p:nvPr/>
        </p:nvSpPr>
        <p:spPr bwMode="auto">
          <a:xfrm>
            <a:off x="5105400" y="4114800"/>
            <a:ext cx="381000" cy="152400"/>
          </a:xfrm>
          <a:prstGeom prst="line">
            <a:avLst/>
          </a:prstGeom>
          <a:noFill/>
          <a:ln w="12700">
            <a:solidFill>
              <a:schemeClr val="tx1"/>
            </a:solidFill>
            <a:round/>
            <a:headEnd/>
            <a:tailEnd/>
          </a:ln>
          <a:effectLst/>
        </p:spPr>
        <p:txBody>
          <a:bodyPr wrap="none" anchor="ctr"/>
          <a:lstStyle/>
          <a:p>
            <a:endParaRPr lang="en-US"/>
          </a:p>
        </p:txBody>
      </p:sp>
      <p:sp>
        <p:nvSpPr>
          <p:cNvPr id="43034" name="Line 28"/>
          <p:cNvSpPr>
            <a:spLocks noChangeShapeType="1"/>
          </p:cNvSpPr>
          <p:nvPr/>
        </p:nvSpPr>
        <p:spPr bwMode="auto">
          <a:xfrm>
            <a:off x="6477000" y="3733800"/>
            <a:ext cx="304800" cy="228600"/>
          </a:xfrm>
          <a:prstGeom prst="line">
            <a:avLst/>
          </a:prstGeom>
          <a:noFill/>
          <a:ln w="12700">
            <a:solidFill>
              <a:schemeClr val="tx1"/>
            </a:solidFill>
            <a:round/>
            <a:headEnd/>
            <a:tailEnd/>
          </a:ln>
          <a:effectLst/>
        </p:spPr>
        <p:txBody>
          <a:bodyPr wrap="none" anchor="ctr"/>
          <a:lstStyle/>
          <a:p>
            <a:endParaRPr lang="en-US"/>
          </a:p>
        </p:txBody>
      </p:sp>
      <p:sp>
        <p:nvSpPr>
          <p:cNvPr id="43035" name="Line 29"/>
          <p:cNvSpPr>
            <a:spLocks noChangeShapeType="1"/>
          </p:cNvSpPr>
          <p:nvPr/>
        </p:nvSpPr>
        <p:spPr bwMode="auto">
          <a:xfrm flipH="1">
            <a:off x="6096000" y="4267200"/>
            <a:ext cx="609600" cy="76200"/>
          </a:xfrm>
          <a:prstGeom prst="line">
            <a:avLst/>
          </a:prstGeom>
          <a:noFill/>
          <a:ln w="12700">
            <a:solidFill>
              <a:schemeClr val="tx1"/>
            </a:solidFill>
            <a:round/>
            <a:headEnd/>
            <a:tailEnd/>
          </a:ln>
          <a:effectLst/>
        </p:spPr>
        <p:txBody>
          <a:bodyPr wrap="none" anchor="ctr"/>
          <a:lstStyle/>
          <a:p>
            <a:endParaRPr lang="en-US"/>
          </a:p>
        </p:txBody>
      </p:sp>
      <p:sp>
        <p:nvSpPr>
          <p:cNvPr id="43036" name="Line 30"/>
          <p:cNvSpPr>
            <a:spLocks noChangeShapeType="1"/>
          </p:cNvSpPr>
          <p:nvPr/>
        </p:nvSpPr>
        <p:spPr bwMode="auto">
          <a:xfrm flipH="1">
            <a:off x="3733800" y="2590800"/>
            <a:ext cx="381000" cy="0"/>
          </a:xfrm>
          <a:prstGeom prst="line">
            <a:avLst/>
          </a:prstGeom>
          <a:noFill/>
          <a:ln w="9525">
            <a:solidFill>
              <a:schemeClr val="tx1"/>
            </a:solidFill>
            <a:round/>
            <a:headEnd/>
            <a:tailEnd/>
          </a:ln>
          <a:effectLst/>
        </p:spPr>
        <p:txBody>
          <a:bodyPr wrap="none" anchor="ctr"/>
          <a:lstStyle/>
          <a:p>
            <a:endParaRPr lang="en-US"/>
          </a:p>
        </p:txBody>
      </p:sp>
      <p:sp>
        <p:nvSpPr>
          <p:cNvPr id="43037" name="Line 31"/>
          <p:cNvSpPr>
            <a:spLocks noChangeShapeType="1"/>
          </p:cNvSpPr>
          <p:nvPr/>
        </p:nvSpPr>
        <p:spPr bwMode="auto">
          <a:xfrm>
            <a:off x="3505200" y="2895600"/>
            <a:ext cx="152400" cy="228600"/>
          </a:xfrm>
          <a:prstGeom prst="line">
            <a:avLst/>
          </a:prstGeom>
          <a:noFill/>
          <a:ln w="9525">
            <a:solidFill>
              <a:schemeClr val="tx1"/>
            </a:solidFill>
            <a:round/>
            <a:headEnd/>
            <a:tailEnd/>
          </a:ln>
          <a:effectLst/>
        </p:spPr>
        <p:txBody>
          <a:bodyPr wrap="none" anchor="ctr"/>
          <a:lstStyle/>
          <a:p>
            <a:endParaRPr lang="en-US"/>
          </a:p>
        </p:txBody>
      </p:sp>
      <p:sp>
        <p:nvSpPr>
          <p:cNvPr id="43038" name="Oval 32"/>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43039" name="Oval 33"/>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43040" name="Line 34"/>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43041" name="Text Box 35"/>
          <p:cNvSpPr txBox="1">
            <a:spLocks noChangeArrowheads="1"/>
          </p:cNvSpPr>
          <p:nvPr/>
        </p:nvSpPr>
        <p:spPr bwMode="auto">
          <a:xfrm>
            <a:off x="1066800" y="5715000"/>
            <a:ext cx="6256338" cy="701675"/>
          </a:xfrm>
          <a:prstGeom prst="rect">
            <a:avLst/>
          </a:prstGeom>
          <a:noFill/>
          <a:ln w="9525">
            <a:noFill/>
            <a:miter lim="800000"/>
            <a:headEnd/>
            <a:tailEnd/>
          </a:ln>
          <a:effectLst/>
        </p:spPr>
        <p:txBody>
          <a:bodyPr wrap="none" anchor="ctr">
            <a:spAutoFit/>
          </a:bodyPr>
          <a:lstStyle/>
          <a:p>
            <a:pPr eaLnBrk="0" hangingPunct="0">
              <a:buFontTx/>
              <a:buChar char="•"/>
            </a:pPr>
            <a:r>
              <a:rPr lang="en-US" sz="2000" b="1">
                <a:latin typeface="Arial" charset="0"/>
              </a:rPr>
              <a:t> Node D </a:t>
            </a:r>
            <a:r>
              <a:rPr lang="en-US" sz="2000" b="1">
                <a:solidFill>
                  <a:srgbClr val="A50021"/>
                </a:solidFill>
                <a:latin typeface="Arial" charset="0"/>
              </a:rPr>
              <a:t>does not forward</a:t>
            </a:r>
            <a:r>
              <a:rPr lang="en-US" sz="2000" b="1">
                <a:latin typeface="Arial" charset="0"/>
              </a:rPr>
              <a:t> RREQ, because node D</a:t>
            </a:r>
          </a:p>
          <a:p>
            <a:pPr eaLnBrk="0" hangingPunct="0"/>
            <a:r>
              <a:rPr lang="en-US" sz="2000" b="1">
                <a:latin typeface="Arial" charset="0"/>
              </a:rPr>
              <a:t>   is the </a:t>
            </a:r>
            <a:r>
              <a:rPr lang="en-US" sz="2000" b="1">
                <a:solidFill>
                  <a:srgbClr val="990000"/>
                </a:solidFill>
                <a:latin typeface="Arial" charset="0"/>
              </a:rPr>
              <a:t>intended target</a:t>
            </a:r>
            <a:r>
              <a:rPr lang="en-US" sz="2000" b="1">
                <a:solidFill>
                  <a:schemeClr val="accent1"/>
                </a:solidFill>
                <a:latin typeface="Arial" charset="0"/>
              </a:rPr>
              <a:t> </a:t>
            </a:r>
            <a:r>
              <a:rPr lang="en-US" sz="2000" b="1">
                <a:latin typeface="Arial" charset="0"/>
              </a:rPr>
              <a:t>of the route discovery</a:t>
            </a:r>
          </a:p>
        </p:txBody>
      </p:sp>
      <p:sp>
        <p:nvSpPr>
          <p:cNvPr id="43042" name="Oval 36" descr="Water droplets"/>
          <p:cNvSpPr>
            <a:spLocks noChangeArrowheads="1"/>
          </p:cNvSpPr>
          <p:nvPr/>
        </p:nvSpPr>
        <p:spPr bwMode="auto">
          <a:xfrm>
            <a:off x="6934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M</a:t>
            </a:r>
          </a:p>
        </p:txBody>
      </p:sp>
      <p:sp>
        <p:nvSpPr>
          <p:cNvPr id="43043" name="Line 37"/>
          <p:cNvSpPr>
            <a:spLocks noChangeShapeType="1"/>
          </p:cNvSpPr>
          <p:nvPr/>
        </p:nvSpPr>
        <p:spPr bwMode="auto">
          <a:xfrm flipV="1">
            <a:off x="6553200" y="3352800"/>
            <a:ext cx="381000" cy="76200"/>
          </a:xfrm>
          <a:prstGeom prst="line">
            <a:avLst/>
          </a:prstGeom>
          <a:noFill/>
          <a:ln w="38100">
            <a:solidFill>
              <a:srgbClr val="FF0000"/>
            </a:solidFill>
            <a:prstDash val="sysDot"/>
            <a:round/>
            <a:headEnd type="triangle" w="med" len="med"/>
            <a:tailEnd/>
          </a:ln>
          <a:effectLst/>
        </p:spPr>
        <p:txBody>
          <a:bodyPr wrap="none" anchor="ctr"/>
          <a:lstStyle/>
          <a:p>
            <a:endParaRPr lang="en-US"/>
          </a:p>
        </p:txBody>
      </p:sp>
      <p:sp>
        <p:nvSpPr>
          <p:cNvPr id="43044" name="Oval 38"/>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43045" name="Line 39"/>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43046" name="Oval 40" descr="Water droplets"/>
          <p:cNvSpPr>
            <a:spLocks noChangeArrowheads="1"/>
          </p:cNvSpPr>
          <p:nvPr/>
        </p:nvSpPr>
        <p:spPr bwMode="auto">
          <a:xfrm>
            <a:off x="7848600" y="3048000"/>
            <a:ext cx="609600" cy="609600"/>
          </a:xfrm>
          <a:prstGeom prst="ellipse">
            <a:avLst/>
          </a:prstGeom>
          <a:blipFill dpi="0" rotWithShape="0">
            <a:blip r:embed="rId2"/>
            <a:srcRect/>
            <a:tile tx="0" ty="0" sx="100000" sy="100000" flip="none" algn="tl"/>
          </a:blipFill>
          <a:ln w="38100">
            <a:solidFill>
              <a:schemeClr val="tx1"/>
            </a:solidFill>
            <a:round/>
            <a:headEnd/>
            <a:tailEnd/>
          </a:ln>
          <a:effectLst/>
        </p:spPr>
        <p:txBody>
          <a:bodyPr wrap="none" anchor="ctr"/>
          <a:lstStyle/>
          <a:p>
            <a:pPr algn="ctr" eaLnBrk="0" hangingPunct="0"/>
            <a:r>
              <a:rPr lang="en-US" sz="2000" b="1">
                <a:latin typeface="Arial" charset="0"/>
              </a:rPr>
              <a:t>L</a:t>
            </a:r>
          </a:p>
        </p:txBody>
      </p:sp>
      <p:sp>
        <p:nvSpPr>
          <p:cNvPr id="43047" name="Line 41"/>
          <p:cNvSpPr>
            <a:spLocks noChangeShapeType="1"/>
          </p:cNvSpPr>
          <p:nvPr/>
        </p:nvSpPr>
        <p:spPr bwMode="auto">
          <a:xfrm>
            <a:off x="7543800" y="3352800"/>
            <a:ext cx="304800" cy="0"/>
          </a:xfrm>
          <a:prstGeom prst="line">
            <a:avLst/>
          </a:prstGeom>
          <a:noFill/>
          <a:ln w="38100">
            <a:solidFill>
              <a:srgbClr val="FF0000"/>
            </a:solidFill>
            <a:prstDash val="sysDot"/>
            <a:round/>
            <a:headEnd/>
            <a:tailEnd type="triangle" w="med" len="med"/>
          </a:ln>
          <a:effectLst/>
        </p:spPr>
        <p:txBody>
          <a:bodyPr wrap="none" anchor="ctr"/>
          <a:lstStyle/>
          <a:p>
            <a:endParaRPr lang="en-US"/>
          </a:p>
        </p:txBody>
      </p:sp>
      <p:sp>
        <p:nvSpPr>
          <p:cNvPr id="43048" name="Text Box 42"/>
          <p:cNvSpPr txBox="1">
            <a:spLocks noChangeArrowheads="1"/>
          </p:cNvSpPr>
          <p:nvPr/>
        </p:nvSpPr>
        <p:spPr bwMode="auto">
          <a:xfrm>
            <a:off x="6705600" y="2667000"/>
            <a:ext cx="1479550" cy="396875"/>
          </a:xfrm>
          <a:prstGeom prst="rect">
            <a:avLst/>
          </a:prstGeom>
          <a:noFill/>
          <a:ln w="9525">
            <a:noFill/>
            <a:miter lim="800000"/>
            <a:headEnd/>
            <a:tailEnd/>
          </a:ln>
          <a:effectLst/>
        </p:spPr>
        <p:txBody>
          <a:bodyPr wrap="none" anchor="ctr">
            <a:spAutoFit/>
          </a:bodyPr>
          <a:lstStyle/>
          <a:p>
            <a:pPr algn="ctr" eaLnBrk="0" hangingPunct="0"/>
            <a:r>
              <a:rPr lang="en-US" sz="2000" b="1">
                <a:latin typeface="Arial" charset="0"/>
              </a:rPr>
              <a:t>[S,E,F,J,M]</a:t>
            </a:r>
          </a:p>
        </p:txBody>
      </p:sp>
      <p:sp>
        <p:nvSpPr>
          <p:cNvPr id="43049" name="Oval 43"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
        <p:nvSpPr>
          <p:cNvPr id="43050" name="Oval 44" descr="Water droplets"/>
          <p:cNvSpPr>
            <a:spLocks noChangeArrowheads="1"/>
          </p:cNvSpPr>
          <p:nvPr/>
        </p:nvSpPr>
        <p:spPr bwMode="auto">
          <a:xfrm>
            <a:off x="6705600" y="386715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Route Discovery in DSR</a:t>
            </a:r>
          </a:p>
        </p:txBody>
      </p:sp>
      <p:sp>
        <p:nvSpPr>
          <p:cNvPr id="44035" name="Rectangle 3"/>
          <p:cNvSpPr>
            <a:spLocks noGrp="1" noChangeArrowheads="1"/>
          </p:cNvSpPr>
          <p:nvPr>
            <p:ph type="body" idx="1"/>
          </p:nvPr>
        </p:nvSpPr>
        <p:spPr/>
        <p:txBody>
          <a:bodyPr/>
          <a:lstStyle/>
          <a:p>
            <a:pPr eaLnBrk="1" hangingPunct="1"/>
            <a:endParaRPr lang="en-US"/>
          </a:p>
          <a:p>
            <a:pPr eaLnBrk="1" hangingPunct="1"/>
            <a:r>
              <a:rPr lang="en-US"/>
              <a:t>Destination D on receiving the first RREQ, sends a </a:t>
            </a:r>
            <a:r>
              <a:rPr lang="en-US">
                <a:solidFill>
                  <a:srgbClr val="990000"/>
                </a:solidFill>
              </a:rPr>
              <a:t>Route Reply (RREP)</a:t>
            </a:r>
          </a:p>
          <a:p>
            <a:pPr eaLnBrk="1" hangingPunct="1"/>
            <a:endParaRPr lang="en-US">
              <a:solidFill>
                <a:srgbClr val="990000"/>
              </a:solidFill>
            </a:endParaRPr>
          </a:p>
          <a:p>
            <a:pPr eaLnBrk="1" hangingPunct="1"/>
            <a:r>
              <a:rPr lang="en-US"/>
              <a:t>RREP is sent on a route obtained by </a:t>
            </a:r>
            <a:r>
              <a:rPr lang="en-US">
                <a:solidFill>
                  <a:srgbClr val="FF0000"/>
                </a:solidFill>
              </a:rPr>
              <a:t>reversing</a:t>
            </a:r>
            <a:r>
              <a:rPr lang="en-US"/>
              <a:t> the route appended to received RREQ</a:t>
            </a:r>
          </a:p>
          <a:p>
            <a:pPr lvl="1" eaLnBrk="1" hangingPunct="1"/>
            <a:endParaRPr lang="en-US">
              <a:solidFill>
                <a:srgbClr val="0000FF"/>
              </a:solidFill>
            </a:endParaRPr>
          </a:p>
          <a:p>
            <a:pPr eaLnBrk="1" hangingPunct="1"/>
            <a:r>
              <a:rPr lang="en-US"/>
              <a:t>RREP </a:t>
            </a:r>
            <a:r>
              <a:rPr lang="en-US">
                <a:solidFill>
                  <a:srgbClr val="990000"/>
                </a:solidFill>
              </a:rPr>
              <a:t>includes the route</a:t>
            </a:r>
            <a:r>
              <a:rPr lang="en-US"/>
              <a:t> from S to D on which RREQ was received by node D</a:t>
            </a:r>
            <a:endParaRPr lang="en-U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Route Reply in DSR</a:t>
            </a:r>
          </a:p>
        </p:txBody>
      </p:sp>
      <p:sp>
        <p:nvSpPr>
          <p:cNvPr id="45059" name="Oval 3" descr="Water droplets"/>
          <p:cNvSpPr>
            <a:spLocks noChangeArrowheads="1"/>
          </p:cNvSpPr>
          <p:nvPr/>
        </p:nvSpPr>
        <p:spPr bwMode="auto">
          <a:xfrm>
            <a:off x="2209800" y="2895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B</a:t>
            </a:r>
          </a:p>
        </p:txBody>
      </p:sp>
      <p:sp>
        <p:nvSpPr>
          <p:cNvPr id="45060" name="Oval 4" descr="Water droplets"/>
          <p:cNvSpPr>
            <a:spLocks noChangeArrowheads="1"/>
          </p:cNvSpPr>
          <p:nvPr/>
        </p:nvSpPr>
        <p:spPr bwMode="auto">
          <a:xfrm>
            <a:off x="14478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A</a:t>
            </a:r>
          </a:p>
        </p:txBody>
      </p:sp>
      <p:sp>
        <p:nvSpPr>
          <p:cNvPr id="45061" name="Oval 6" descr="Water droplets"/>
          <p:cNvSpPr>
            <a:spLocks noChangeArrowheads="1"/>
          </p:cNvSpPr>
          <p:nvPr/>
        </p:nvSpPr>
        <p:spPr bwMode="auto">
          <a:xfrm>
            <a:off x="41148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E</a:t>
            </a:r>
          </a:p>
        </p:txBody>
      </p:sp>
      <p:sp>
        <p:nvSpPr>
          <p:cNvPr id="45062" name="Oval 7" descr="Water droplets"/>
          <p:cNvSpPr>
            <a:spLocks noChangeArrowheads="1"/>
          </p:cNvSpPr>
          <p:nvPr/>
        </p:nvSpPr>
        <p:spPr bwMode="auto">
          <a:xfrm>
            <a:off x="5105400" y="2743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F</a:t>
            </a:r>
          </a:p>
        </p:txBody>
      </p:sp>
      <p:sp>
        <p:nvSpPr>
          <p:cNvPr id="45063" name="Oval 8" descr="Water droplets"/>
          <p:cNvSpPr>
            <a:spLocks noChangeArrowheads="1"/>
          </p:cNvSpPr>
          <p:nvPr/>
        </p:nvSpPr>
        <p:spPr bwMode="auto">
          <a:xfrm>
            <a:off x="2667000" y="3886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H</a:t>
            </a:r>
          </a:p>
        </p:txBody>
      </p:sp>
      <p:sp>
        <p:nvSpPr>
          <p:cNvPr id="45064" name="Oval 9" descr="Water droplets"/>
          <p:cNvSpPr>
            <a:spLocks noChangeArrowheads="1"/>
          </p:cNvSpPr>
          <p:nvPr/>
        </p:nvSpPr>
        <p:spPr bwMode="auto">
          <a:xfrm>
            <a:off x="5943600" y="3276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J</a:t>
            </a:r>
          </a:p>
        </p:txBody>
      </p:sp>
      <p:sp>
        <p:nvSpPr>
          <p:cNvPr id="45065" name="Oval 11" descr="Water droplets"/>
          <p:cNvSpPr>
            <a:spLocks noChangeArrowheads="1"/>
          </p:cNvSpPr>
          <p:nvPr/>
        </p:nvSpPr>
        <p:spPr bwMode="auto">
          <a:xfrm>
            <a:off x="3505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C</a:t>
            </a:r>
          </a:p>
        </p:txBody>
      </p:sp>
      <p:sp>
        <p:nvSpPr>
          <p:cNvPr id="45066" name="Oval 12" descr="Water droplets"/>
          <p:cNvSpPr>
            <a:spLocks noChangeArrowheads="1"/>
          </p:cNvSpPr>
          <p:nvPr/>
        </p:nvSpPr>
        <p:spPr bwMode="auto">
          <a:xfrm>
            <a:off x="45720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G</a:t>
            </a:r>
          </a:p>
        </p:txBody>
      </p:sp>
      <p:sp>
        <p:nvSpPr>
          <p:cNvPr id="45067" name="Oval 13" descr="Water droplets"/>
          <p:cNvSpPr>
            <a:spLocks noChangeArrowheads="1"/>
          </p:cNvSpPr>
          <p:nvPr/>
        </p:nvSpPr>
        <p:spPr bwMode="auto">
          <a:xfrm>
            <a:off x="3733800" y="4419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I</a:t>
            </a:r>
          </a:p>
        </p:txBody>
      </p:sp>
      <p:sp>
        <p:nvSpPr>
          <p:cNvPr id="45068" name="Oval 14" descr="Water droplets"/>
          <p:cNvSpPr>
            <a:spLocks noChangeArrowheads="1"/>
          </p:cNvSpPr>
          <p:nvPr/>
        </p:nvSpPr>
        <p:spPr bwMode="auto">
          <a:xfrm>
            <a:off x="5486400" y="41148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K</a:t>
            </a:r>
          </a:p>
        </p:txBody>
      </p:sp>
      <p:sp>
        <p:nvSpPr>
          <p:cNvPr id="45069" name="Line 15"/>
          <p:cNvSpPr>
            <a:spLocks noChangeShapeType="1"/>
          </p:cNvSpPr>
          <p:nvPr/>
        </p:nvSpPr>
        <p:spPr bwMode="auto">
          <a:xfrm flipV="1">
            <a:off x="1981200" y="3352800"/>
            <a:ext cx="304800" cy="304800"/>
          </a:xfrm>
          <a:prstGeom prst="line">
            <a:avLst/>
          </a:prstGeom>
          <a:noFill/>
          <a:ln w="9525">
            <a:solidFill>
              <a:schemeClr val="tx1"/>
            </a:solidFill>
            <a:round/>
            <a:headEnd/>
            <a:tailEnd/>
          </a:ln>
          <a:effectLst/>
        </p:spPr>
        <p:txBody>
          <a:bodyPr wrap="none" anchor="ctr"/>
          <a:lstStyle/>
          <a:p>
            <a:endParaRPr lang="en-US"/>
          </a:p>
        </p:txBody>
      </p:sp>
      <p:sp>
        <p:nvSpPr>
          <p:cNvPr id="45070" name="Line 16"/>
          <p:cNvSpPr>
            <a:spLocks noChangeShapeType="1"/>
          </p:cNvSpPr>
          <p:nvPr/>
        </p:nvSpPr>
        <p:spPr bwMode="auto">
          <a:xfrm flipV="1">
            <a:off x="2743200" y="2743200"/>
            <a:ext cx="457200" cy="228600"/>
          </a:xfrm>
          <a:prstGeom prst="line">
            <a:avLst/>
          </a:prstGeom>
          <a:noFill/>
          <a:ln w="9525">
            <a:solidFill>
              <a:schemeClr val="tx1"/>
            </a:solidFill>
            <a:round/>
            <a:headEnd/>
            <a:tailEnd/>
          </a:ln>
          <a:effectLst/>
        </p:spPr>
        <p:txBody>
          <a:bodyPr wrap="none" anchor="ctr"/>
          <a:lstStyle/>
          <a:p>
            <a:endParaRPr lang="en-US"/>
          </a:p>
        </p:txBody>
      </p:sp>
      <p:sp>
        <p:nvSpPr>
          <p:cNvPr id="45071" name="Line 17"/>
          <p:cNvSpPr>
            <a:spLocks noChangeShapeType="1"/>
          </p:cNvSpPr>
          <p:nvPr/>
        </p:nvSpPr>
        <p:spPr bwMode="auto">
          <a:xfrm>
            <a:off x="2057400" y="3962400"/>
            <a:ext cx="685800" cy="76200"/>
          </a:xfrm>
          <a:prstGeom prst="line">
            <a:avLst/>
          </a:prstGeom>
          <a:noFill/>
          <a:ln w="9525">
            <a:solidFill>
              <a:schemeClr val="tx1"/>
            </a:solidFill>
            <a:round/>
            <a:headEnd/>
            <a:tailEnd/>
          </a:ln>
          <a:effectLst/>
        </p:spPr>
        <p:txBody>
          <a:bodyPr wrap="none" anchor="ctr"/>
          <a:lstStyle/>
          <a:p>
            <a:endParaRPr lang="en-US"/>
          </a:p>
        </p:txBody>
      </p:sp>
      <p:sp>
        <p:nvSpPr>
          <p:cNvPr id="45072" name="Line 18"/>
          <p:cNvSpPr>
            <a:spLocks noChangeShapeType="1"/>
          </p:cNvSpPr>
          <p:nvPr/>
        </p:nvSpPr>
        <p:spPr bwMode="auto">
          <a:xfrm>
            <a:off x="2667000" y="3429000"/>
            <a:ext cx="228600" cy="457200"/>
          </a:xfrm>
          <a:prstGeom prst="line">
            <a:avLst/>
          </a:prstGeom>
          <a:noFill/>
          <a:ln w="9525">
            <a:solidFill>
              <a:schemeClr val="tx1"/>
            </a:solidFill>
            <a:round/>
            <a:headEnd/>
            <a:tailEnd/>
          </a:ln>
          <a:effectLst/>
        </p:spPr>
        <p:txBody>
          <a:bodyPr wrap="none" anchor="ctr"/>
          <a:lstStyle/>
          <a:p>
            <a:endParaRPr lang="en-US"/>
          </a:p>
        </p:txBody>
      </p:sp>
      <p:sp>
        <p:nvSpPr>
          <p:cNvPr id="45073" name="Line 19"/>
          <p:cNvSpPr>
            <a:spLocks noChangeShapeType="1"/>
          </p:cNvSpPr>
          <p:nvPr/>
        </p:nvSpPr>
        <p:spPr bwMode="auto">
          <a:xfrm flipH="1">
            <a:off x="3124200" y="3581400"/>
            <a:ext cx="533400" cy="381000"/>
          </a:xfrm>
          <a:prstGeom prst="line">
            <a:avLst/>
          </a:prstGeom>
          <a:noFill/>
          <a:ln w="9525">
            <a:solidFill>
              <a:schemeClr val="tx1"/>
            </a:solidFill>
            <a:round/>
            <a:headEnd/>
            <a:tailEnd/>
          </a:ln>
          <a:effectLst/>
        </p:spPr>
        <p:txBody>
          <a:bodyPr wrap="none" anchor="ctr"/>
          <a:lstStyle/>
          <a:p>
            <a:endParaRPr lang="en-US"/>
          </a:p>
        </p:txBody>
      </p:sp>
      <p:sp>
        <p:nvSpPr>
          <p:cNvPr id="45074" name="Line 20"/>
          <p:cNvSpPr>
            <a:spLocks noChangeShapeType="1"/>
          </p:cNvSpPr>
          <p:nvPr/>
        </p:nvSpPr>
        <p:spPr bwMode="auto">
          <a:xfrm flipH="1">
            <a:off x="3962400" y="2895600"/>
            <a:ext cx="228600" cy="228600"/>
          </a:xfrm>
          <a:prstGeom prst="line">
            <a:avLst/>
          </a:prstGeom>
          <a:noFill/>
          <a:ln w="9525">
            <a:solidFill>
              <a:schemeClr val="tx1"/>
            </a:solidFill>
            <a:round/>
            <a:headEnd/>
            <a:tailEnd/>
          </a:ln>
          <a:effectLst/>
        </p:spPr>
        <p:txBody>
          <a:bodyPr wrap="none" anchor="ctr"/>
          <a:lstStyle/>
          <a:p>
            <a:endParaRPr lang="en-US"/>
          </a:p>
        </p:txBody>
      </p:sp>
      <p:sp>
        <p:nvSpPr>
          <p:cNvPr id="45075" name="Line 21"/>
          <p:cNvSpPr>
            <a:spLocks noChangeShapeType="1"/>
          </p:cNvSpPr>
          <p:nvPr/>
        </p:nvSpPr>
        <p:spPr bwMode="auto">
          <a:xfrm>
            <a:off x="4724400" y="2743200"/>
            <a:ext cx="457200" cy="152400"/>
          </a:xfrm>
          <a:prstGeom prst="line">
            <a:avLst/>
          </a:prstGeom>
          <a:noFill/>
          <a:ln w="38100">
            <a:solidFill>
              <a:srgbClr val="A50021"/>
            </a:solidFill>
            <a:round/>
            <a:headEnd type="triangle" w="med" len="med"/>
            <a:tailEnd/>
          </a:ln>
          <a:effectLst/>
        </p:spPr>
        <p:txBody>
          <a:bodyPr wrap="none" anchor="ctr"/>
          <a:lstStyle/>
          <a:p>
            <a:endParaRPr lang="en-US"/>
          </a:p>
        </p:txBody>
      </p:sp>
      <p:sp>
        <p:nvSpPr>
          <p:cNvPr id="45076" name="Line 22"/>
          <p:cNvSpPr>
            <a:spLocks noChangeShapeType="1"/>
          </p:cNvSpPr>
          <p:nvPr/>
        </p:nvSpPr>
        <p:spPr bwMode="auto">
          <a:xfrm flipH="1">
            <a:off x="5029200" y="3276600"/>
            <a:ext cx="228600" cy="381000"/>
          </a:xfrm>
          <a:prstGeom prst="line">
            <a:avLst/>
          </a:prstGeom>
          <a:noFill/>
          <a:ln w="9525">
            <a:solidFill>
              <a:schemeClr val="tx1"/>
            </a:solidFill>
            <a:round/>
            <a:headEnd/>
            <a:tailEnd/>
          </a:ln>
          <a:effectLst/>
        </p:spPr>
        <p:txBody>
          <a:bodyPr wrap="none" anchor="ctr"/>
          <a:lstStyle/>
          <a:p>
            <a:endParaRPr lang="en-US"/>
          </a:p>
        </p:txBody>
      </p:sp>
      <p:sp>
        <p:nvSpPr>
          <p:cNvPr id="45077" name="Line 23"/>
          <p:cNvSpPr>
            <a:spLocks noChangeShapeType="1"/>
          </p:cNvSpPr>
          <p:nvPr/>
        </p:nvSpPr>
        <p:spPr bwMode="auto">
          <a:xfrm flipH="1">
            <a:off x="4191000" y="4114800"/>
            <a:ext cx="457200" cy="381000"/>
          </a:xfrm>
          <a:prstGeom prst="line">
            <a:avLst/>
          </a:prstGeom>
          <a:noFill/>
          <a:ln w="12700">
            <a:solidFill>
              <a:schemeClr val="tx1"/>
            </a:solidFill>
            <a:round/>
            <a:headEnd/>
            <a:tailEnd/>
          </a:ln>
          <a:effectLst/>
        </p:spPr>
        <p:txBody>
          <a:bodyPr wrap="none" anchor="ctr"/>
          <a:lstStyle/>
          <a:p>
            <a:endParaRPr lang="en-US"/>
          </a:p>
        </p:txBody>
      </p:sp>
      <p:sp>
        <p:nvSpPr>
          <p:cNvPr id="45078" name="Line 24"/>
          <p:cNvSpPr>
            <a:spLocks noChangeShapeType="1"/>
          </p:cNvSpPr>
          <p:nvPr/>
        </p:nvSpPr>
        <p:spPr bwMode="auto">
          <a:xfrm>
            <a:off x="4114800" y="3505200"/>
            <a:ext cx="457200" cy="228600"/>
          </a:xfrm>
          <a:prstGeom prst="line">
            <a:avLst/>
          </a:prstGeom>
          <a:noFill/>
          <a:ln w="9525">
            <a:solidFill>
              <a:schemeClr val="tx1"/>
            </a:solidFill>
            <a:round/>
            <a:headEnd/>
            <a:tailEnd/>
          </a:ln>
          <a:effectLst/>
        </p:spPr>
        <p:txBody>
          <a:bodyPr wrap="none" anchor="ctr"/>
          <a:lstStyle/>
          <a:p>
            <a:endParaRPr lang="en-US"/>
          </a:p>
        </p:txBody>
      </p:sp>
      <p:sp>
        <p:nvSpPr>
          <p:cNvPr id="45079" name="Line 25"/>
          <p:cNvSpPr>
            <a:spLocks noChangeShapeType="1"/>
          </p:cNvSpPr>
          <p:nvPr/>
        </p:nvSpPr>
        <p:spPr bwMode="auto">
          <a:xfrm>
            <a:off x="3200400" y="4343400"/>
            <a:ext cx="533400" cy="228600"/>
          </a:xfrm>
          <a:prstGeom prst="line">
            <a:avLst/>
          </a:prstGeom>
          <a:noFill/>
          <a:ln w="12700">
            <a:solidFill>
              <a:schemeClr val="tx1"/>
            </a:solidFill>
            <a:round/>
            <a:headEnd/>
            <a:tailEnd/>
          </a:ln>
          <a:effectLst/>
        </p:spPr>
        <p:txBody>
          <a:bodyPr wrap="none" anchor="ctr"/>
          <a:lstStyle/>
          <a:p>
            <a:endParaRPr lang="en-US"/>
          </a:p>
        </p:txBody>
      </p:sp>
      <p:sp>
        <p:nvSpPr>
          <p:cNvPr id="45080" name="Line 26"/>
          <p:cNvSpPr>
            <a:spLocks noChangeShapeType="1"/>
          </p:cNvSpPr>
          <p:nvPr/>
        </p:nvSpPr>
        <p:spPr bwMode="auto">
          <a:xfrm>
            <a:off x="5638800" y="3200400"/>
            <a:ext cx="381000" cy="152400"/>
          </a:xfrm>
          <a:prstGeom prst="line">
            <a:avLst/>
          </a:prstGeom>
          <a:noFill/>
          <a:ln w="38100">
            <a:solidFill>
              <a:srgbClr val="A50021"/>
            </a:solidFill>
            <a:round/>
            <a:headEnd type="triangle" w="med" len="med"/>
            <a:tailEnd/>
          </a:ln>
          <a:effectLst/>
        </p:spPr>
        <p:txBody>
          <a:bodyPr wrap="none" anchor="ctr"/>
          <a:lstStyle/>
          <a:p>
            <a:endParaRPr lang="en-US"/>
          </a:p>
        </p:txBody>
      </p:sp>
      <p:sp>
        <p:nvSpPr>
          <p:cNvPr id="45081" name="Line 27"/>
          <p:cNvSpPr>
            <a:spLocks noChangeShapeType="1"/>
          </p:cNvSpPr>
          <p:nvPr/>
        </p:nvSpPr>
        <p:spPr bwMode="auto">
          <a:xfrm>
            <a:off x="5105400" y="4114800"/>
            <a:ext cx="381000" cy="152400"/>
          </a:xfrm>
          <a:prstGeom prst="line">
            <a:avLst/>
          </a:prstGeom>
          <a:noFill/>
          <a:ln w="12700">
            <a:solidFill>
              <a:schemeClr val="tx1"/>
            </a:solidFill>
            <a:round/>
            <a:headEnd/>
            <a:tailEnd/>
          </a:ln>
          <a:effectLst/>
        </p:spPr>
        <p:txBody>
          <a:bodyPr wrap="none" anchor="ctr"/>
          <a:lstStyle/>
          <a:p>
            <a:endParaRPr lang="en-US"/>
          </a:p>
        </p:txBody>
      </p:sp>
      <p:sp>
        <p:nvSpPr>
          <p:cNvPr id="45082" name="Line 28"/>
          <p:cNvSpPr>
            <a:spLocks noChangeShapeType="1"/>
          </p:cNvSpPr>
          <p:nvPr/>
        </p:nvSpPr>
        <p:spPr bwMode="auto">
          <a:xfrm>
            <a:off x="6477000" y="3733800"/>
            <a:ext cx="304800" cy="228600"/>
          </a:xfrm>
          <a:prstGeom prst="line">
            <a:avLst/>
          </a:prstGeom>
          <a:noFill/>
          <a:ln w="38100">
            <a:solidFill>
              <a:srgbClr val="A50021"/>
            </a:solidFill>
            <a:round/>
            <a:headEnd type="triangle" w="med" len="med"/>
            <a:tailEnd/>
          </a:ln>
          <a:effectLst/>
        </p:spPr>
        <p:txBody>
          <a:bodyPr wrap="none" anchor="ctr"/>
          <a:lstStyle/>
          <a:p>
            <a:endParaRPr lang="en-US"/>
          </a:p>
        </p:txBody>
      </p:sp>
      <p:sp>
        <p:nvSpPr>
          <p:cNvPr id="45083" name="Line 29"/>
          <p:cNvSpPr>
            <a:spLocks noChangeShapeType="1"/>
          </p:cNvSpPr>
          <p:nvPr/>
        </p:nvSpPr>
        <p:spPr bwMode="auto">
          <a:xfrm flipH="1">
            <a:off x="6096000" y="4267200"/>
            <a:ext cx="609600" cy="76200"/>
          </a:xfrm>
          <a:prstGeom prst="line">
            <a:avLst/>
          </a:prstGeom>
          <a:noFill/>
          <a:ln w="12700">
            <a:solidFill>
              <a:schemeClr val="tx1"/>
            </a:solidFill>
            <a:round/>
            <a:headEnd/>
            <a:tailEnd/>
          </a:ln>
          <a:effectLst/>
        </p:spPr>
        <p:txBody>
          <a:bodyPr wrap="none" anchor="ctr"/>
          <a:lstStyle/>
          <a:p>
            <a:endParaRPr lang="en-US"/>
          </a:p>
        </p:txBody>
      </p:sp>
      <p:sp>
        <p:nvSpPr>
          <p:cNvPr id="45084" name="Line 30"/>
          <p:cNvSpPr>
            <a:spLocks noChangeShapeType="1"/>
          </p:cNvSpPr>
          <p:nvPr/>
        </p:nvSpPr>
        <p:spPr bwMode="auto">
          <a:xfrm flipH="1">
            <a:off x="3733800" y="2590800"/>
            <a:ext cx="381000" cy="0"/>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085" name="Line 31"/>
          <p:cNvSpPr>
            <a:spLocks noChangeShapeType="1"/>
          </p:cNvSpPr>
          <p:nvPr/>
        </p:nvSpPr>
        <p:spPr bwMode="auto">
          <a:xfrm>
            <a:off x="3505200" y="2895600"/>
            <a:ext cx="152400" cy="228600"/>
          </a:xfrm>
          <a:prstGeom prst="line">
            <a:avLst/>
          </a:prstGeom>
          <a:noFill/>
          <a:ln w="9525">
            <a:solidFill>
              <a:schemeClr val="tx1"/>
            </a:solidFill>
            <a:round/>
            <a:headEnd/>
            <a:tailEnd/>
          </a:ln>
          <a:effectLst/>
        </p:spPr>
        <p:txBody>
          <a:bodyPr wrap="none" anchor="ctr"/>
          <a:lstStyle/>
          <a:p>
            <a:endParaRPr lang="en-US"/>
          </a:p>
        </p:txBody>
      </p:sp>
      <p:sp>
        <p:nvSpPr>
          <p:cNvPr id="45086" name="Oval 32"/>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45087" name="Oval 33"/>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45088" name="Line 34"/>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45089" name="Oval 35" descr="Water droplets"/>
          <p:cNvSpPr>
            <a:spLocks noChangeArrowheads="1"/>
          </p:cNvSpPr>
          <p:nvPr/>
        </p:nvSpPr>
        <p:spPr bwMode="auto">
          <a:xfrm>
            <a:off x="6934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M</a:t>
            </a:r>
          </a:p>
        </p:txBody>
      </p:sp>
      <p:sp>
        <p:nvSpPr>
          <p:cNvPr id="45090" name="Oval 36"/>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45091" name="Line 37"/>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45092" name="Oval 38" descr="Water droplets"/>
          <p:cNvSpPr>
            <a:spLocks noChangeArrowheads="1"/>
          </p:cNvSpPr>
          <p:nvPr/>
        </p:nvSpPr>
        <p:spPr bwMode="auto">
          <a:xfrm>
            <a:off x="7848600" y="3048000"/>
            <a:ext cx="609600" cy="609600"/>
          </a:xfrm>
          <a:prstGeom prst="ellipse">
            <a:avLst/>
          </a:prstGeom>
          <a:blipFill dpi="0" rotWithShape="0">
            <a:blip r:embed="rId2"/>
            <a:srcRect/>
            <a:tile tx="0" ty="0" sx="100000" sy="100000" flip="none" algn="tl"/>
          </a:blipFill>
          <a:ln w="12700">
            <a:solidFill>
              <a:schemeClr val="tx1"/>
            </a:solidFill>
            <a:round/>
            <a:headEnd/>
            <a:tailEnd/>
          </a:ln>
          <a:effectLst/>
        </p:spPr>
        <p:txBody>
          <a:bodyPr wrap="none" anchor="ctr"/>
          <a:lstStyle/>
          <a:p>
            <a:pPr algn="ctr" eaLnBrk="0" hangingPunct="0"/>
            <a:r>
              <a:rPr lang="en-US" sz="2000" b="1">
                <a:latin typeface="Arial" charset="0"/>
              </a:rPr>
              <a:t>L</a:t>
            </a:r>
          </a:p>
        </p:txBody>
      </p:sp>
      <p:sp>
        <p:nvSpPr>
          <p:cNvPr id="45093" name="Line 39"/>
          <p:cNvSpPr>
            <a:spLocks noChangeShapeType="1"/>
          </p:cNvSpPr>
          <p:nvPr/>
        </p:nvSpPr>
        <p:spPr bwMode="auto">
          <a:xfrm flipV="1">
            <a:off x="6553200" y="3352800"/>
            <a:ext cx="381000" cy="76200"/>
          </a:xfrm>
          <a:prstGeom prst="line">
            <a:avLst/>
          </a:prstGeom>
          <a:noFill/>
          <a:ln w="9525">
            <a:solidFill>
              <a:schemeClr val="tx1"/>
            </a:solidFill>
            <a:round/>
            <a:headEnd/>
            <a:tailEnd/>
          </a:ln>
          <a:effectLst/>
        </p:spPr>
        <p:txBody>
          <a:bodyPr wrap="none" anchor="ctr"/>
          <a:lstStyle/>
          <a:p>
            <a:endParaRPr lang="en-US"/>
          </a:p>
        </p:txBody>
      </p:sp>
      <p:sp>
        <p:nvSpPr>
          <p:cNvPr id="45094" name="Line 40"/>
          <p:cNvSpPr>
            <a:spLocks noChangeShapeType="1"/>
          </p:cNvSpPr>
          <p:nvPr/>
        </p:nvSpPr>
        <p:spPr bwMode="auto">
          <a:xfrm>
            <a:off x="7543800" y="3352800"/>
            <a:ext cx="304800" cy="0"/>
          </a:xfrm>
          <a:prstGeom prst="line">
            <a:avLst/>
          </a:prstGeom>
          <a:noFill/>
          <a:ln w="9525">
            <a:solidFill>
              <a:schemeClr val="tx1"/>
            </a:solidFill>
            <a:round/>
            <a:headEnd/>
            <a:tailEnd/>
          </a:ln>
          <a:effectLst/>
        </p:spPr>
        <p:txBody>
          <a:bodyPr wrap="none" anchor="ctr"/>
          <a:lstStyle/>
          <a:p>
            <a:endParaRPr lang="en-US"/>
          </a:p>
        </p:txBody>
      </p:sp>
      <p:sp>
        <p:nvSpPr>
          <p:cNvPr id="45095" name="Text Box 41"/>
          <p:cNvSpPr txBox="1">
            <a:spLocks noChangeArrowheads="1"/>
          </p:cNvSpPr>
          <p:nvPr/>
        </p:nvSpPr>
        <p:spPr bwMode="auto">
          <a:xfrm>
            <a:off x="4800600" y="2286000"/>
            <a:ext cx="2230438" cy="396875"/>
          </a:xfrm>
          <a:prstGeom prst="rect">
            <a:avLst/>
          </a:prstGeom>
          <a:noFill/>
          <a:ln w="9525">
            <a:noFill/>
            <a:miter lim="800000"/>
            <a:headEnd/>
            <a:tailEnd/>
          </a:ln>
          <a:effectLst/>
        </p:spPr>
        <p:txBody>
          <a:bodyPr wrap="none" anchor="ctr">
            <a:spAutoFit/>
          </a:bodyPr>
          <a:lstStyle/>
          <a:p>
            <a:pPr algn="ctr" eaLnBrk="0" hangingPunct="0"/>
            <a:r>
              <a:rPr lang="en-US" sz="2000" b="1">
                <a:solidFill>
                  <a:srgbClr val="A50021"/>
                </a:solidFill>
                <a:latin typeface="Arial" charset="0"/>
              </a:rPr>
              <a:t>RREP [S,E,F,J,D]</a:t>
            </a:r>
            <a:endParaRPr lang="en-US" sz="2000" b="1">
              <a:latin typeface="Arial" charset="0"/>
            </a:endParaRPr>
          </a:p>
        </p:txBody>
      </p:sp>
      <p:sp>
        <p:nvSpPr>
          <p:cNvPr id="45096" name="Line 42"/>
          <p:cNvSpPr>
            <a:spLocks noChangeShapeType="1"/>
          </p:cNvSpPr>
          <p:nvPr/>
        </p:nvSpPr>
        <p:spPr bwMode="auto">
          <a:xfrm flipH="1">
            <a:off x="1143000" y="6248400"/>
            <a:ext cx="381000" cy="0"/>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097" name="Text Box 43"/>
          <p:cNvSpPr txBox="1">
            <a:spLocks noChangeArrowheads="1"/>
          </p:cNvSpPr>
          <p:nvPr/>
        </p:nvSpPr>
        <p:spPr bwMode="auto">
          <a:xfrm>
            <a:off x="1676400" y="6019800"/>
            <a:ext cx="4433888" cy="396875"/>
          </a:xfrm>
          <a:prstGeom prst="rect">
            <a:avLst/>
          </a:prstGeom>
          <a:noFill/>
          <a:ln w="9525">
            <a:noFill/>
            <a:miter lim="800000"/>
            <a:headEnd/>
            <a:tailEnd/>
          </a:ln>
          <a:effectLst/>
        </p:spPr>
        <p:txBody>
          <a:bodyPr wrap="none" anchor="ctr">
            <a:spAutoFit/>
          </a:bodyPr>
          <a:lstStyle/>
          <a:p>
            <a:pPr eaLnBrk="0" hangingPunct="0"/>
            <a:r>
              <a:rPr lang="en-US" sz="2000" b="1">
                <a:latin typeface="Arial" charset="0"/>
              </a:rPr>
              <a:t>Represents RREP control message</a:t>
            </a:r>
          </a:p>
        </p:txBody>
      </p:sp>
      <p:sp>
        <p:nvSpPr>
          <p:cNvPr id="45098" name="Oval 44"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
        <p:nvSpPr>
          <p:cNvPr id="45099" name="Oval 45" descr="Water droplets"/>
          <p:cNvSpPr>
            <a:spLocks noChangeArrowheads="1"/>
          </p:cNvSpPr>
          <p:nvPr/>
        </p:nvSpPr>
        <p:spPr bwMode="auto">
          <a:xfrm>
            <a:off x="6705600" y="386715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Dynamic Source Routing (DSR)</a:t>
            </a:r>
          </a:p>
        </p:txBody>
      </p:sp>
      <p:sp>
        <p:nvSpPr>
          <p:cNvPr id="46083" name="Rectangle 3"/>
          <p:cNvSpPr>
            <a:spLocks noGrp="1" noChangeArrowheads="1"/>
          </p:cNvSpPr>
          <p:nvPr>
            <p:ph type="body" idx="1"/>
          </p:nvPr>
        </p:nvSpPr>
        <p:spPr/>
        <p:txBody>
          <a:bodyPr/>
          <a:lstStyle/>
          <a:p>
            <a:pPr eaLnBrk="1" hangingPunct="1"/>
            <a:endParaRPr lang="en-US" sz="2000"/>
          </a:p>
          <a:p>
            <a:pPr eaLnBrk="1" hangingPunct="1"/>
            <a:r>
              <a:rPr lang="en-US"/>
              <a:t>Node S on receiving RREP, caches the route included in the RREP</a:t>
            </a:r>
          </a:p>
          <a:p>
            <a:pPr eaLnBrk="1" hangingPunct="1"/>
            <a:endParaRPr lang="en-US"/>
          </a:p>
          <a:p>
            <a:pPr eaLnBrk="1" hangingPunct="1"/>
            <a:r>
              <a:rPr lang="en-US"/>
              <a:t>When node S sends a data packet to D, the entire route is included in the packet header</a:t>
            </a:r>
          </a:p>
          <a:p>
            <a:pPr lvl="1" eaLnBrk="1" hangingPunct="1"/>
            <a:r>
              <a:rPr lang="en-US"/>
              <a:t>hence the name </a:t>
            </a:r>
            <a:r>
              <a:rPr lang="en-US">
                <a:solidFill>
                  <a:srgbClr val="990000"/>
                </a:solidFill>
              </a:rPr>
              <a:t>source routing</a:t>
            </a:r>
          </a:p>
          <a:p>
            <a:pPr lvl="1" eaLnBrk="1" hangingPunct="1"/>
            <a:endParaRPr lang="en-US">
              <a:solidFill>
                <a:srgbClr val="339933"/>
              </a:solidFill>
            </a:endParaRPr>
          </a:p>
          <a:p>
            <a:pPr eaLnBrk="1" hangingPunct="1"/>
            <a:r>
              <a:rPr lang="en-US"/>
              <a:t>Intermediate nodes use the </a:t>
            </a:r>
            <a:r>
              <a:rPr lang="en-US">
                <a:solidFill>
                  <a:srgbClr val="990000"/>
                </a:solidFill>
              </a:rPr>
              <a:t>source route</a:t>
            </a:r>
            <a:r>
              <a:rPr lang="en-US"/>
              <a:t> included in a packet to determine to whom a packet should be forwarded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t>Data Delivery in DSR</a:t>
            </a:r>
          </a:p>
        </p:txBody>
      </p:sp>
      <p:sp>
        <p:nvSpPr>
          <p:cNvPr id="47107" name="Oval 3" descr="Water droplets"/>
          <p:cNvSpPr>
            <a:spLocks noChangeArrowheads="1"/>
          </p:cNvSpPr>
          <p:nvPr/>
        </p:nvSpPr>
        <p:spPr bwMode="auto">
          <a:xfrm>
            <a:off x="2209800" y="2895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B</a:t>
            </a:r>
          </a:p>
        </p:txBody>
      </p:sp>
      <p:sp>
        <p:nvSpPr>
          <p:cNvPr id="47108" name="Oval 4" descr="Water droplets"/>
          <p:cNvSpPr>
            <a:spLocks noChangeArrowheads="1"/>
          </p:cNvSpPr>
          <p:nvPr/>
        </p:nvSpPr>
        <p:spPr bwMode="auto">
          <a:xfrm>
            <a:off x="14478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A</a:t>
            </a:r>
          </a:p>
        </p:txBody>
      </p:sp>
      <p:sp>
        <p:nvSpPr>
          <p:cNvPr id="47109" name="Oval 6" descr="Water droplets"/>
          <p:cNvSpPr>
            <a:spLocks noChangeArrowheads="1"/>
          </p:cNvSpPr>
          <p:nvPr/>
        </p:nvSpPr>
        <p:spPr bwMode="auto">
          <a:xfrm>
            <a:off x="41148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E</a:t>
            </a:r>
          </a:p>
        </p:txBody>
      </p:sp>
      <p:sp>
        <p:nvSpPr>
          <p:cNvPr id="47110" name="Oval 7" descr="Water droplets"/>
          <p:cNvSpPr>
            <a:spLocks noChangeArrowheads="1"/>
          </p:cNvSpPr>
          <p:nvPr/>
        </p:nvSpPr>
        <p:spPr bwMode="auto">
          <a:xfrm>
            <a:off x="5105400" y="2743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F</a:t>
            </a:r>
          </a:p>
        </p:txBody>
      </p:sp>
      <p:sp>
        <p:nvSpPr>
          <p:cNvPr id="47111" name="Oval 8" descr="Water droplets"/>
          <p:cNvSpPr>
            <a:spLocks noChangeArrowheads="1"/>
          </p:cNvSpPr>
          <p:nvPr/>
        </p:nvSpPr>
        <p:spPr bwMode="auto">
          <a:xfrm>
            <a:off x="2667000" y="3886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H</a:t>
            </a:r>
          </a:p>
        </p:txBody>
      </p:sp>
      <p:sp>
        <p:nvSpPr>
          <p:cNvPr id="47112" name="Oval 9" descr="Water droplets"/>
          <p:cNvSpPr>
            <a:spLocks noChangeArrowheads="1"/>
          </p:cNvSpPr>
          <p:nvPr/>
        </p:nvSpPr>
        <p:spPr bwMode="auto">
          <a:xfrm>
            <a:off x="5943600" y="3276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J</a:t>
            </a:r>
          </a:p>
        </p:txBody>
      </p:sp>
      <p:sp>
        <p:nvSpPr>
          <p:cNvPr id="47113" name="Oval 11" descr="Water droplets"/>
          <p:cNvSpPr>
            <a:spLocks noChangeArrowheads="1"/>
          </p:cNvSpPr>
          <p:nvPr/>
        </p:nvSpPr>
        <p:spPr bwMode="auto">
          <a:xfrm>
            <a:off x="3505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C</a:t>
            </a:r>
          </a:p>
        </p:txBody>
      </p:sp>
      <p:sp>
        <p:nvSpPr>
          <p:cNvPr id="47114" name="Oval 12" descr="Water droplets"/>
          <p:cNvSpPr>
            <a:spLocks noChangeArrowheads="1"/>
          </p:cNvSpPr>
          <p:nvPr/>
        </p:nvSpPr>
        <p:spPr bwMode="auto">
          <a:xfrm>
            <a:off x="4572000" y="35814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G</a:t>
            </a:r>
          </a:p>
        </p:txBody>
      </p:sp>
      <p:sp>
        <p:nvSpPr>
          <p:cNvPr id="47115" name="Oval 13" descr="Water droplets"/>
          <p:cNvSpPr>
            <a:spLocks noChangeArrowheads="1"/>
          </p:cNvSpPr>
          <p:nvPr/>
        </p:nvSpPr>
        <p:spPr bwMode="auto">
          <a:xfrm>
            <a:off x="3733800" y="44196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I</a:t>
            </a:r>
          </a:p>
        </p:txBody>
      </p:sp>
      <p:sp>
        <p:nvSpPr>
          <p:cNvPr id="47116" name="Oval 14" descr="Water droplets"/>
          <p:cNvSpPr>
            <a:spLocks noChangeArrowheads="1"/>
          </p:cNvSpPr>
          <p:nvPr/>
        </p:nvSpPr>
        <p:spPr bwMode="auto">
          <a:xfrm>
            <a:off x="5486400" y="41148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K</a:t>
            </a:r>
          </a:p>
        </p:txBody>
      </p:sp>
      <p:sp>
        <p:nvSpPr>
          <p:cNvPr id="47117" name="Line 15"/>
          <p:cNvSpPr>
            <a:spLocks noChangeShapeType="1"/>
          </p:cNvSpPr>
          <p:nvPr/>
        </p:nvSpPr>
        <p:spPr bwMode="auto">
          <a:xfrm flipV="1">
            <a:off x="1981200" y="3352800"/>
            <a:ext cx="304800" cy="304800"/>
          </a:xfrm>
          <a:prstGeom prst="line">
            <a:avLst/>
          </a:prstGeom>
          <a:noFill/>
          <a:ln w="9525">
            <a:solidFill>
              <a:schemeClr val="tx1"/>
            </a:solidFill>
            <a:round/>
            <a:headEnd/>
            <a:tailEnd/>
          </a:ln>
          <a:effectLst/>
        </p:spPr>
        <p:txBody>
          <a:bodyPr wrap="none" anchor="ctr"/>
          <a:lstStyle/>
          <a:p>
            <a:endParaRPr lang="en-US"/>
          </a:p>
        </p:txBody>
      </p:sp>
      <p:sp>
        <p:nvSpPr>
          <p:cNvPr id="47118" name="Line 16"/>
          <p:cNvSpPr>
            <a:spLocks noChangeShapeType="1"/>
          </p:cNvSpPr>
          <p:nvPr/>
        </p:nvSpPr>
        <p:spPr bwMode="auto">
          <a:xfrm flipV="1">
            <a:off x="2743200" y="2743200"/>
            <a:ext cx="457200" cy="228600"/>
          </a:xfrm>
          <a:prstGeom prst="line">
            <a:avLst/>
          </a:prstGeom>
          <a:noFill/>
          <a:ln w="9525">
            <a:solidFill>
              <a:schemeClr val="tx1"/>
            </a:solidFill>
            <a:round/>
            <a:headEnd/>
            <a:tailEnd/>
          </a:ln>
          <a:effectLst/>
        </p:spPr>
        <p:txBody>
          <a:bodyPr wrap="none" anchor="ctr"/>
          <a:lstStyle/>
          <a:p>
            <a:endParaRPr lang="en-US"/>
          </a:p>
        </p:txBody>
      </p:sp>
      <p:sp>
        <p:nvSpPr>
          <p:cNvPr id="47119" name="Line 17"/>
          <p:cNvSpPr>
            <a:spLocks noChangeShapeType="1"/>
          </p:cNvSpPr>
          <p:nvPr/>
        </p:nvSpPr>
        <p:spPr bwMode="auto">
          <a:xfrm>
            <a:off x="2057400" y="3962400"/>
            <a:ext cx="685800" cy="76200"/>
          </a:xfrm>
          <a:prstGeom prst="line">
            <a:avLst/>
          </a:prstGeom>
          <a:noFill/>
          <a:ln w="9525">
            <a:solidFill>
              <a:schemeClr val="tx1"/>
            </a:solidFill>
            <a:round/>
            <a:headEnd/>
            <a:tailEnd/>
          </a:ln>
          <a:effectLst/>
        </p:spPr>
        <p:txBody>
          <a:bodyPr wrap="none" anchor="ctr"/>
          <a:lstStyle/>
          <a:p>
            <a:endParaRPr lang="en-US"/>
          </a:p>
        </p:txBody>
      </p:sp>
      <p:sp>
        <p:nvSpPr>
          <p:cNvPr id="47120" name="Line 18"/>
          <p:cNvSpPr>
            <a:spLocks noChangeShapeType="1"/>
          </p:cNvSpPr>
          <p:nvPr/>
        </p:nvSpPr>
        <p:spPr bwMode="auto">
          <a:xfrm>
            <a:off x="2667000" y="3429000"/>
            <a:ext cx="228600" cy="457200"/>
          </a:xfrm>
          <a:prstGeom prst="line">
            <a:avLst/>
          </a:prstGeom>
          <a:noFill/>
          <a:ln w="9525">
            <a:solidFill>
              <a:schemeClr val="tx1"/>
            </a:solidFill>
            <a:round/>
            <a:headEnd/>
            <a:tailEnd/>
          </a:ln>
          <a:effectLst/>
        </p:spPr>
        <p:txBody>
          <a:bodyPr wrap="none" anchor="ctr"/>
          <a:lstStyle/>
          <a:p>
            <a:endParaRPr lang="en-US"/>
          </a:p>
        </p:txBody>
      </p:sp>
      <p:sp>
        <p:nvSpPr>
          <p:cNvPr id="47121" name="Line 19"/>
          <p:cNvSpPr>
            <a:spLocks noChangeShapeType="1"/>
          </p:cNvSpPr>
          <p:nvPr/>
        </p:nvSpPr>
        <p:spPr bwMode="auto">
          <a:xfrm flipH="1">
            <a:off x="3124200" y="3581400"/>
            <a:ext cx="533400" cy="381000"/>
          </a:xfrm>
          <a:prstGeom prst="line">
            <a:avLst/>
          </a:prstGeom>
          <a:noFill/>
          <a:ln w="9525">
            <a:solidFill>
              <a:schemeClr val="tx1"/>
            </a:solidFill>
            <a:round/>
            <a:headEnd/>
            <a:tailEnd/>
          </a:ln>
          <a:effectLst/>
        </p:spPr>
        <p:txBody>
          <a:bodyPr wrap="none" anchor="ctr"/>
          <a:lstStyle/>
          <a:p>
            <a:endParaRPr lang="en-US"/>
          </a:p>
        </p:txBody>
      </p:sp>
      <p:sp>
        <p:nvSpPr>
          <p:cNvPr id="47122" name="Line 20"/>
          <p:cNvSpPr>
            <a:spLocks noChangeShapeType="1"/>
          </p:cNvSpPr>
          <p:nvPr/>
        </p:nvSpPr>
        <p:spPr bwMode="auto">
          <a:xfrm flipH="1">
            <a:off x="3962400" y="2895600"/>
            <a:ext cx="228600" cy="228600"/>
          </a:xfrm>
          <a:prstGeom prst="line">
            <a:avLst/>
          </a:prstGeom>
          <a:noFill/>
          <a:ln w="9525">
            <a:solidFill>
              <a:schemeClr val="tx1"/>
            </a:solidFill>
            <a:round/>
            <a:headEnd/>
            <a:tailEnd/>
          </a:ln>
          <a:effectLst/>
        </p:spPr>
        <p:txBody>
          <a:bodyPr wrap="none" anchor="ctr"/>
          <a:lstStyle/>
          <a:p>
            <a:endParaRPr lang="en-US"/>
          </a:p>
        </p:txBody>
      </p:sp>
      <p:sp>
        <p:nvSpPr>
          <p:cNvPr id="47123" name="Line 21"/>
          <p:cNvSpPr>
            <a:spLocks noChangeShapeType="1"/>
          </p:cNvSpPr>
          <p:nvPr/>
        </p:nvSpPr>
        <p:spPr bwMode="auto">
          <a:xfrm>
            <a:off x="4724400" y="2743200"/>
            <a:ext cx="457200" cy="15240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47124" name="Line 22"/>
          <p:cNvSpPr>
            <a:spLocks noChangeShapeType="1"/>
          </p:cNvSpPr>
          <p:nvPr/>
        </p:nvSpPr>
        <p:spPr bwMode="auto">
          <a:xfrm flipH="1">
            <a:off x="5029200" y="3276600"/>
            <a:ext cx="228600" cy="381000"/>
          </a:xfrm>
          <a:prstGeom prst="line">
            <a:avLst/>
          </a:prstGeom>
          <a:noFill/>
          <a:ln w="9525">
            <a:solidFill>
              <a:schemeClr val="tx1"/>
            </a:solidFill>
            <a:round/>
            <a:headEnd/>
            <a:tailEnd/>
          </a:ln>
          <a:effectLst/>
        </p:spPr>
        <p:txBody>
          <a:bodyPr wrap="none" anchor="ctr"/>
          <a:lstStyle/>
          <a:p>
            <a:endParaRPr lang="en-US"/>
          </a:p>
        </p:txBody>
      </p:sp>
      <p:sp>
        <p:nvSpPr>
          <p:cNvPr id="47125" name="Line 23"/>
          <p:cNvSpPr>
            <a:spLocks noChangeShapeType="1"/>
          </p:cNvSpPr>
          <p:nvPr/>
        </p:nvSpPr>
        <p:spPr bwMode="auto">
          <a:xfrm flipH="1">
            <a:off x="4191000" y="4114800"/>
            <a:ext cx="457200" cy="381000"/>
          </a:xfrm>
          <a:prstGeom prst="line">
            <a:avLst/>
          </a:prstGeom>
          <a:noFill/>
          <a:ln w="12700">
            <a:solidFill>
              <a:schemeClr val="tx1"/>
            </a:solidFill>
            <a:round/>
            <a:headEnd/>
            <a:tailEnd/>
          </a:ln>
          <a:effectLst/>
        </p:spPr>
        <p:txBody>
          <a:bodyPr wrap="none" anchor="ctr"/>
          <a:lstStyle/>
          <a:p>
            <a:endParaRPr lang="en-US"/>
          </a:p>
        </p:txBody>
      </p:sp>
      <p:sp>
        <p:nvSpPr>
          <p:cNvPr id="47126" name="Line 24"/>
          <p:cNvSpPr>
            <a:spLocks noChangeShapeType="1"/>
          </p:cNvSpPr>
          <p:nvPr/>
        </p:nvSpPr>
        <p:spPr bwMode="auto">
          <a:xfrm>
            <a:off x="4114800" y="3505200"/>
            <a:ext cx="457200" cy="228600"/>
          </a:xfrm>
          <a:prstGeom prst="line">
            <a:avLst/>
          </a:prstGeom>
          <a:noFill/>
          <a:ln w="9525">
            <a:solidFill>
              <a:schemeClr val="tx1"/>
            </a:solidFill>
            <a:round/>
            <a:headEnd/>
            <a:tailEnd/>
          </a:ln>
          <a:effectLst/>
        </p:spPr>
        <p:txBody>
          <a:bodyPr wrap="none" anchor="ctr"/>
          <a:lstStyle/>
          <a:p>
            <a:endParaRPr lang="en-US"/>
          </a:p>
        </p:txBody>
      </p:sp>
      <p:sp>
        <p:nvSpPr>
          <p:cNvPr id="47127" name="Line 25"/>
          <p:cNvSpPr>
            <a:spLocks noChangeShapeType="1"/>
          </p:cNvSpPr>
          <p:nvPr/>
        </p:nvSpPr>
        <p:spPr bwMode="auto">
          <a:xfrm>
            <a:off x="3200400" y="4343400"/>
            <a:ext cx="533400" cy="228600"/>
          </a:xfrm>
          <a:prstGeom prst="line">
            <a:avLst/>
          </a:prstGeom>
          <a:noFill/>
          <a:ln w="12700">
            <a:solidFill>
              <a:schemeClr val="tx1"/>
            </a:solidFill>
            <a:round/>
            <a:headEnd/>
            <a:tailEnd/>
          </a:ln>
          <a:effectLst/>
        </p:spPr>
        <p:txBody>
          <a:bodyPr wrap="none" anchor="ctr"/>
          <a:lstStyle/>
          <a:p>
            <a:endParaRPr lang="en-US"/>
          </a:p>
        </p:txBody>
      </p:sp>
      <p:sp>
        <p:nvSpPr>
          <p:cNvPr id="47128" name="Line 26"/>
          <p:cNvSpPr>
            <a:spLocks noChangeShapeType="1"/>
          </p:cNvSpPr>
          <p:nvPr/>
        </p:nvSpPr>
        <p:spPr bwMode="auto">
          <a:xfrm>
            <a:off x="5638800" y="3200400"/>
            <a:ext cx="381000" cy="15240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47129" name="Line 27"/>
          <p:cNvSpPr>
            <a:spLocks noChangeShapeType="1"/>
          </p:cNvSpPr>
          <p:nvPr/>
        </p:nvSpPr>
        <p:spPr bwMode="auto">
          <a:xfrm>
            <a:off x="5105400" y="4114800"/>
            <a:ext cx="381000" cy="152400"/>
          </a:xfrm>
          <a:prstGeom prst="line">
            <a:avLst/>
          </a:prstGeom>
          <a:noFill/>
          <a:ln w="12700">
            <a:solidFill>
              <a:schemeClr val="tx1"/>
            </a:solidFill>
            <a:round/>
            <a:headEnd/>
            <a:tailEnd/>
          </a:ln>
          <a:effectLst/>
        </p:spPr>
        <p:txBody>
          <a:bodyPr wrap="none" anchor="ctr"/>
          <a:lstStyle/>
          <a:p>
            <a:endParaRPr lang="en-US"/>
          </a:p>
        </p:txBody>
      </p:sp>
      <p:sp>
        <p:nvSpPr>
          <p:cNvPr id="47130" name="Line 28"/>
          <p:cNvSpPr>
            <a:spLocks noChangeShapeType="1"/>
          </p:cNvSpPr>
          <p:nvPr/>
        </p:nvSpPr>
        <p:spPr bwMode="auto">
          <a:xfrm>
            <a:off x="6477000" y="3733800"/>
            <a:ext cx="304800" cy="228600"/>
          </a:xfrm>
          <a:prstGeom prst="line">
            <a:avLst/>
          </a:prstGeom>
          <a:noFill/>
          <a:ln w="38100">
            <a:solidFill>
              <a:schemeClr val="accent1"/>
            </a:solidFill>
            <a:round/>
            <a:headEnd/>
            <a:tailEnd type="triangle" w="med" len="med"/>
          </a:ln>
          <a:effectLst/>
        </p:spPr>
        <p:txBody>
          <a:bodyPr wrap="none" anchor="ctr"/>
          <a:lstStyle/>
          <a:p>
            <a:endParaRPr lang="en-US"/>
          </a:p>
        </p:txBody>
      </p:sp>
      <p:sp>
        <p:nvSpPr>
          <p:cNvPr id="47131" name="Line 29"/>
          <p:cNvSpPr>
            <a:spLocks noChangeShapeType="1"/>
          </p:cNvSpPr>
          <p:nvPr/>
        </p:nvSpPr>
        <p:spPr bwMode="auto">
          <a:xfrm flipH="1">
            <a:off x="6096000" y="4267200"/>
            <a:ext cx="609600" cy="76200"/>
          </a:xfrm>
          <a:prstGeom prst="line">
            <a:avLst/>
          </a:prstGeom>
          <a:noFill/>
          <a:ln w="12700">
            <a:solidFill>
              <a:schemeClr val="tx1"/>
            </a:solidFill>
            <a:round/>
            <a:headEnd/>
            <a:tailEnd/>
          </a:ln>
          <a:effectLst/>
        </p:spPr>
        <p:txBody>
          <a:bodyPr wrap="none" anchor="ctr"/>
          <a:lstStyle/>
          <a:p>
            <a:endParaRPr lang="en-US"/>
          </a:p>
        </p:txBody>
      </p:sp>
      <p:sp>
        <p:nvSpPr>
          <p:cNvPr id="47132" name="Line 30"/>
          <p:cNvSpPr>
            <a:spLocks noChangeShapeType="1"/>
          </p:cNvSpPr>
          <p:nvPr/>
        </p:nvSpPr>
        <p:spPr bwMode="auto">
          <a:xfrm flipH="1">
            <a:off x="3733800" y="2590800"/>
            <a:ext cx="381000" cy="0"/>
          </a:xfrm>
          <a:prstGeom prst="line">
            <a:avLst/>
          </a:prstGeom>
          <a:noFill/>
          <a:ln w="38100">
            <a:solidFill>
              <a:schemeClr val="accent1"/>
            </a:solidFill>
            <a:round/>
            <a:headEnd type="triangle" w="med" len="med"/>
            <a:tailEnd/>
          </a:ln>
          <a:effectLst/>
        </p:spPr>
        <p:txBody>
          <a:bodyPr wrap="none" anchor="ctr"/>
          <a:lstStyle/>
          <a:p>
            <a:endParaRPr lang="en-US"/>
          </a:p>
        </p:txBody>
      </p:sp>
      <p:sp>
        <p:nvSpPr>
          <p:cNvPr id="47133" name="Line 31"/>
          <p:cNvSpPr>
            <a:spLocks noChangeShapeType="1"/>
          </p:cNvSpPr>
          <p:nvPr/>
        </p:nvSpPr>
        <p:spPr bwMode="auto">
          <a:xfrm>
            <a:off x="3505200" y="2895600"/>
            <a:ext cx="152400" cy="228600"/>
          </a:xfrm>
          <a:prstGeom prst="line">
            <a:avLst/>
          </a:prstGeom>
          <a:noFill/>
          <a:ln w="9525">
            <a:solidFill>
              <a:schemeClr val="tx1"/>
            </a:solidFill>
            <a:round/>
            <a:headEnd/>
            <a:tailEnd/>
          </a:ln>
          <a:effectLst/>
        </p:spPr>
        <p:txBody>
          <a:bodyPr wrap="none" anchor="ctr"/>
          <a:lstStyle/>
          <a:p>
            <a:endParaRPr lang="en-US"/>
          </a:p>
        </p:txBody>
      </p:sp>
      <p:sp>
        <p:nvSpPr>
          <p:cNvPr id="47134" name="Oval 32"/>
          <p:cNvSpPr>
            <a:spLocks noChangeArrowheads="1"/>
          </p:cNvSpPr>
          <p:nvPr/>
        </p:nvSpPr>
        <p:spPr bwMode="auto">
          <a:xfrm>
            <a:off x="7162800" y="1905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Z</a:t>
            </a:r>
          </a:p>
        </p:txBody>
      </p:sp>
      <p:sp>
        <p:nvSpPr>
          <p:cNvPr id="47135" name="Oval 33"/>
          <p:cNvSpPr>
            <a:spLocks noChangeArrowheads="1"/>
          </p:cNvSpPr>
          <p:nvPr/>
        </p:nvSpPr>
        <p:spPr bwMode="auto">
          <a:xfrm>
            <a:off x="7467600" y="11430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Y</a:t>
            </a:r>
          </a:p>
        </p:txBody>
      </p:sp>
      <p:sp>
        <p:nvSpPr>
          <p:cNvPr id="47136" name="Line 34"/>
          <p:cNvSpPr>
            <a:spLocks noChangeShapeType="1"/>
          </p:cNvSpPr>
          <p:nvPr/>
        </p:nvSpPr>
        <p:spPr bwMode="auto">
          <a:xfrm flipH="1">
            <a:off x="7543800" y="1752600"/>
            <a:ext cx="152400" cy="152400"/>
          </a:xfrm>
          <a:prstGeom prst="line">
            <a:avLst/>
          </a:prstGeom>
          <a:noFill/>
          <a:ln w="9525">
            <a:solidFill>
              <a:schemeClr val="tx1"/>
            </a:solidFill>
            <a:round/>
            <a:headEnd/>
            <a:tailEnd/>
          </a:ln>
          <a:effectLst/>
        </p:spPr>
        <p:txBody>
          <a:bodyPr wrap="none" anchor="ctr"/>
          <a:lstStyle/>
          <a:p>
            <a:endParaRPr lang="en-US"/>
          </a:p>
        </p:txBody>
      </p:sp>
      <p:sp>
        <p:nvSpPr>
          <p:cNvPr id="47137" name="Oval 35" descr="Water droplets"/>
          <p:cNvSpPr>
            <a:spLocks noChangeArrowheads="1"/>
          </p:cNvSpPr>
          <p:nvPr/>
        </p:nvSpPr>
        <p:spPr bwMode="auto">
          <a:xfrm>
            <a:off x="6934200" y="30480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M</a:t>
            </a:r>
          </a:p>
        </p:txBody>
      </p:sp>
      <p:sp>
        <p:nvSpPr>
          <p:cNvPr id="47138" name="Line 36"/>
          <p:cNvSpPr>
            <a:spLocks noChangeShapeType="1"/>
          </p:cNvSpPr>
          <p:nvPr/>
        </p:nvSpPr>
        <p:spPr bwMode="auto">
          <a:xfrm flipV="1">
            <a:off x="6553200" y="3352800"/>
            <a:ext cx="381000" cy="76200"/>
          </a:xfrm>
          <a:prstGeom prst="line">
            <a:avLst/>
          </a:prstGeom>
          <a:noFill/>
          <a:ln w="12700">
            <a:solidFill>
              <a:schemeClr val="tx1"/>
            </a:solidFill>
            <a:round/>
            <a:headEnd/>
            <a:tailEnd/>
          </a:ln>
          <a:effectLst/>
        </p:spPr>
        <p:txBody>
          <a:bodyPr wrap="none" anchor="ctr"/>
          <a:lstStyle/>
          <a:p>
            <a:endParaRPr lang="en-US"/>
          </a:p>
        </p:txBody>
      </p:sp>
      <p:sp>
        <p:nvSpPr>
          <p:cNvPr id="47139" name="Oval 37"/>
          <p:cNvSpPr>
            <a:spLocks noChangeArrowheads="1"/>
          </p:cNvSpPr>
          <p:nvPr/>
        </p:nvSpPr>
        <p:spPr bwMode="auto">
          <a:xfrm>
            <a:off x="7391400" y="4419600"/>
            <a:ext cx="609600" cy="609600"/>
          </a:xfrm>
          <a:prstGeom prst="ellipse">
            <a:avLst/>
          </a:prstGeom>
          <a:solidFill>
            <a:srgbClr val="FFFF66"/>
          </a:solidFill>
          <a:ln w="9525">
            <a:solidFill>
              <a:schemeClr val="tx1"/>
            </a:solidFill>
            <a:round/>
            <a:headEnd/>
            <a:tailEnd/>
          </a:ln>
          <a:effectLst/>
        </p:spPr>
        <p:txBody>
          <a:bodyPr wrap="none" anchor="ctr"/>
          <a:lstStyle/>
          <a:p>
            <a:pPr algn="ctr" eaLnBrk="0" hangingPunct="0"/>
            <a:r>
              <a:rPr lang="en-US" sz="2000" b="1">
                <a:latin typeface="Arial" charset="0"/>
              </a:rPr>
              <a:t>N</a:t>
            </a:r>
          </a:p>
        </p:txBody>
      </p:sp>
      <p:sp>
        <p:nvSpPr>
          <p:cNvPr id="47140" name="Line 38"/>
          <p:cNvSpPr>
            <a:spLocks noChangeShapeType="1"/>
          </p:cNvSpPr>
          <p:nvPr/>
        </p:nvSpPr>
        <p:spPr bwMode="auto">
          <a:xfrm>
            <a:off x="7239000" y="4419600"/>
            <a:ext cx="228600" cy="76200"/>
          </a:xfrm>
          <a:prstGeom prst="line">
            <a:avLst/>
          </a:prstGeom>
          <a:noFill/>
          <a:ln w="9525">
            <a:solidFill>
              <a:schemeClr val="tx1"/>
            </a:solidFill>
            <a:round/>
            <a:headEnd/>
            <a:tailEnd/>
          </a:ln>
          <a:effectLst/>
        </p:spPr>
        <p:txBody>
          <a:bodyPr wrap="none" anchor="ctr"/>
          <a:lstStyle/>
          <a:p>
            <a:endParaRPr lang="en-US"/>
          </a:p>
        </p:txBody>
      </p:sp>
      <p:sp>
        <p:nvSpPr>
          <p:cNvPr id="47141" name="Oval 39" descr="Water droplets"/>
          <p:cNvSpPr>
            <a:spLocks noChangeArrowheads="1"/>
          </p:cNvSpPr>
          <p:nvPr/>
        </p:nvSpPr>
        <p:spPr bwMode="auto">
          <a:xfrm>
            <a:off x="7848600" y="3048000"/>
            <a:ext cx="609600" cy="609600"/>
          </a:xfrm>
          <a:prstGeom prst="ellipse">
            <a:avLst/>
          </a:prstGeom>
          <a:blipFill dpi="0" rotWithShape="0">
            <a:blip r:embed="rId2"/>
            <a:srcRect/>
            <a:tile tx="0" ty="0" sx="100000" sy="100000" flip="none" algn="tl"/>
          </a:blipFill>
          <a:ln w="12700">
            <a:solidFill>
              <a:schemeClr val="tx1"/>
            </a:solidFill>
            <a:round/>
            <a:headEnd/>
            <a:tailEnd/>
          </a:ln>
          <a:effectLst/>
        </p:spPr>
        <p:txBody>
          <a:bodyPr wrap="none" anchor="ctr"/>
          <a:lstStyle/>
          <a:p>
            <a:pPr algn="ctr" eaLnBrk="0" hangingPunct="0"/>
            <a:r>
              <a:rPr lang="en-US" sz="2000" b="1">
                <a:latin typeface="Arial" charset="0"/>
              </a:rPr>
              <a:t>L</a:t>
            </a:r>
          </a:p>
        </p:txBody>
      </p:sp>
      <p:sp>
        <p:nvSpPr>
          <p:cNvPr id="47142" name="Line 40"/>
          <p:cNvSpPr>
            <a:spLocks noChangeShapeType="1"/>
          </p:cNvSpPr>
          <p:nvPr/>
        </p:nvSpPr>
        <p:spPr bwMode="auto">
          <a:xfrm>
            <a:off x="7543800" y="3352800"/>
            <a:ext cx="304800" cy="0"/>
          </a:xfrm>
          <a:prstGeom prst="line">
            <a:avLst/>
          </a:prstGeom>
          <a:noFill/>
          <a:ln w="12700">
            <a:solidFill>
              <a:schemeClr val="tx1"/>
            </a:solidFill>
            <a:round/>
            <a:headEnd/>
            <a:tailEnd/>
          </a:ln>
          <a:effectLst/>
        </p:spPr>
        <p:txBody>
          <a:bodyPr wrap="none" anchor="ctr"/>
          <a:lstStyle/>
          <a:p>
            <a:endParaRPr lang="en-US"/>
          </a:p>
        </p:txBody>
      </p:sp>
      <p:sp>
        <p:nvSpPr>
          <p:cNvPr id="47143" name="Text Box 41"/>
          <p:cNvSpPr txBox="1">
            <a:spLocks noChangeArrowheads="1"/>
          </p:cNvSpPr>
          <p:nvPr/>
        </p:nvSpPr>
        <p:spPr bwMode="auto">
          <a:xfrm>
            <a:off x="3641725" y="2011363"/>
            <a:ext cx="2230438" cy="396875"/>
          </a:xfrm>
          <a:prstGeom prst="rect">
            <a:avLst/>
          </a:prstGeom>
          <a:noFill/>
          <a:ln w="9525">
            <a:noFill/>
            <a:miter lim="800000"/>
            <a:headEnd/>
            <a:tailEnd/>
          </a:ln>
          <a:effectLst/>
        </p:spPr>
        <p:txBody>
          <a:bodyPr wrap="none" anchor="ctr">
            <a:spAutoFit/>
          </a:bodyPr>
          <a:lstStyle/>
          <a:p>
            <a:pPr eaLnBrk="0" hangingPunct="0"/>
            <a:r>
              <a:rPr lang="en-US" sz="2000" b="1">
                <a:solidFill>
                  <a:schemeClr val="accent1"/>
                </a:solidFill>
                <a:latin typeface="Arial" charset="0"/>
              </a:rPr>
              <a:t>DATA [S,E,F,J,D]</a:t>
            </a:r>
          </a:p>
        </p:txBody>
      </p:sp>
      <p:sp>
        <p:nvSpPr>
          <p:cNvPr id="47144" name="Text Box 42"/>
          <p:cNvSpPr txBox="1">
            <a:spLocks noChangeArrowheads="1"/>
          </p:cNvSpPr>
          <p:nvPr/>
        </p:nvSpPr>
        <p:spPr bwMode="auto">
          <a:xfrm>
            <a:off x="822325" y="5897563"/>
            <a:ext cx="5386388" cy="396875"/>
          </a:xfrm>
          <a:prstGeom prst="rect">
            <a:avLst/>
          </a:prstGeom>
          <a:noFill/>
          <a:ln w="9525">
            <a:noFill/>
            <a:miter lim="800000"/>
            <a:headEnd/>
            <a:tailEnd/>
          </a:ln>
          <a:effectLst/>
        </p:spPr>
        <p:txBody>
          <a:bodyPr wrap="none" anchor="ctr">
            <a:spAutoFit/>
          </a:bodyPr>
          <a:lstStyle/>
          <a:p>
            <a:pPr eaLnBrk="0" hangingPunct="0"/>
            <a:r>
              <a:rPr lang="en-US" sz="2000" b="1">
                <a:latin typeface="Arial" charset="0"/>
              </a:rPr>
              <a:t>Packet header size grows with route length</a:t>
            </a:r>
          </a:p>
        </p:txBody>
      </p:sp>
      <p:sp>
        <p:nvSpPr>
          <p:cNvPr id="47145" name="Oval 43" descr="Water droplets"/>
          <p:cNvSpPr>
            <a:spLocks noChangeArrowheads="1"/>
          </p:cNvSpPr>
          <p:nvPr/>
        </p:nvSpPr>
        <p:spPr bwMode="auto">
          <a:xfrm>
            <a:off x="3124200" y="236220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S</a:t>
            </a:r>
          </a:p>
        </p:txBody>
      </p:sp>
      <p:sp>
        <p:nvSpPr>
          <p:cNvPr id="47146" name="Oval 44" descr="Water droplets"/>
          <p:cNvSpPr>
            <a:spLocks noChangeArrowheads="1"/>
          </p:cNvSpPr>
          <p:nvPr/>
        </p:nvSpPr>
        <p:spPr bwMode="auto">
          <a:xfrm>
            <a:off x="6705600" y="3867150"/>
            <a:ext cx="6096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pPr algn="ctr" eaLnBrk="0" hangingPunct="0"/>
            <a:r>
              <a:rPr lang="en-US" sz="2000" b="1">
                <a:latin typeface="Arial" charset="0"/>
              </a:rPr>
              <a:t>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DSR Optimization: </a:t>
            </a:r>
            <a:r>
              <a:rPr lang="en-US">
                <a:solidFill>
                  <a:schemeClr val="tx1"/>
                </a:solidFill>
              </a:rPr>
              <a:t>Route Caching</a:t>
            </a:r>
          </a:p>
        </p:txBody>
      </p:sp>
      <p:sp>
        <p:nvSpPr>
          <p:cNvPr id="48131" name="Rectangle 3"/>
          <p:cNvSpPr>
            <a:spLocks noGrp="1" noChangeArrowheads="1"/>
          </p:cNvSpPr>
          <p:nvPr>
            <p:ph type="body" idx="1"/>
          </p:nvPr>
        </p:nvSpPr>
        <p:spPr>
          <a:xfrm>
            <a:off x="539750" y="1052513"/>
            <a:ext cx="8001000" cy="5400675"/>
          </a:xfrm>
        </p:spPr>
        <p:txBody>
          <a:bodyPr/>
          <a:lstStyle/>
          <a:p>
            <a:pPr eaLnBrk="1" hangingPunct="1"/>
            <a:r>
              <a:rPr lang="en-US" sz="2400"/>
              <a:t>Each node caches a new route it learns by </a:t>
            </a:r>
            <a:r>
              <a:rPr lang="en-US" sz="2400" i="1"/>
              <a:t>any means</a:t>
            </a:r>
          </a:p>
          <a:p>
            <a:pPr eaLnBrk="1" hangingPunct="1"/>
            <a:r>
              <a:rPr lang="en-US" sz="2400"/>
              <a:t>When node S finds </a:t>
            </a:r>
            <a:r>
              <a:rPr lang="en-US" sz="2400">
                <a:solidFill>
                  <a:schemeClr val="accent2"/>
                </a:solidFill>
              </a:rPr>
              <a:t>route [S,E,F,J,D]</a:t>
            </a:r>
            <a:r>
              <a:rPr lang="en-US" sz="2400"/>
              <a:t> to node D, node S also learns route [S,E,F] to node F</a:t>
            </a:r>
          </a:p>
          <a:p>
            <a:pPr eaLnBrk="1" hangingPunct="1"/>
            <a:r>
              <a:rPr lang="en-US" sz="2400"/>
              <a:t>When node K receives </a:t>
            </a:r>
            <a:r>
              <a:rPr lang="en-US" sz="2400">
                <a:solidFill>
                  <a:srgbClr val="A50021"/>
                </a:solidFill>
              </a:rPr>
              <a:t>Route Request [S,C,G] </a:t>
            </a:r>
            <a:r>
              <a:rPr lang="en-US" sz="2400"/>
              <a:t>destined for node, node K learns route [K,G,C,S] to node S</a:t>
            </a:r>
          </a:p>
          <a:p>
            <a:pPr eaLnBrk="1" hangingPunct="1"/>
            <a:r>
              <a:rPr lang="en-US" sz="2400"/>
              <a:t>When node F forwards </a:t>
            </a:r>
            <a:r>
              <a:rPr lang="en-US" sz="2400">
                <a:solidFill>
                  <a:srgbClr val="FF0000"/>
                </a:solidFill>
              </a:rPr>
              <a:t>Route Reply RREP</a:t>
            </a:r>
            <a:r>
              <a:rPr lang="en-US" sz="2400"/>
              <a:t> </a:t>
            </a:r>
            <a:r>
              <a:rPr lang="en-US" sz="2400">
                <a:solidFill>
                  <a:srgbClr val="FF0000"/>
                </a:solidFill>
              </a:rPr>
              <a:t>[S,E,F,J,D],</a:t>
            </a:r>
            <a:r>
              <a:rPr lang="en-US" sz="2400"/>
              <a:t> node F learns route [F,J,D] to node D</a:t>
            </a:r>
          </a:p>
          <a:p>
            <a:pPr eaLnBrk="1" hangingPunct="1"/>
            <a:r>
              <a:rPr lang="en-US" sz="2400"/>
              <a:t>When node E forwards </a:t>
            </a:r>
            <a:r>
              <a:rPr lang="en-US" sz="2400">
                <a:solidFill>
                  <a:schemeClr val="accent2"/>
                </a:solidFill>
              </a:rPr>
              <a:t>Data [S,E,F,J,D]</a:t>
            </a:r>
            <a:r>
              <a:rPr lang="en-US" sz="2400"/>
              <a:t> it learns route [E,F,J,D] to node D</a:t>
            </a:r>
          </a:p>
          <a:p>
            <a:pPr eaLnBrk="1" hangingPunct="1"/>
            <a:r>
              <a:rPr lang="en-US" sz="2400"/>
              <a:t>A node may also learn a route when it overhears Data</a:t>
            </a:r>
          </a:p>
          <a:p>
            <a:pPr eaLnBrk="1" hangingPunct="1"/>
            <a:r>
              <a:rPr lang="en-US" sz="2400">
                <a:solidFill>
                  <a:srgbClr val="FF0000"/>
                </a:solidFill>
              </a:rPr>
              <a:t>Problem:</a:t>
            </a:r>
            <a:r>
              <a:rPr lang="en-US" sz="2400"/>
              <a:t> Stale caches may increase overheads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t>Dynamic Source Routing: Advantages</a:t>
            </a:r>
          </a:p>
        </p:txBody>
      </p:sp>
      <p:sp>
        <p:nvSpPr>
          <p:cNvPr id="49155" name="Rectangle 3"/>
          <p:cNvSpPr>
            <a:spLocks noGrp="1" noChangeArrowheads="1"/>
          </p:cNvSpPr>
          <p:nvPr>
            <p:ph type="body" idx="1"/>
          </p:nvPr>
        </p:nvSpPr>
        <p:spPr/>
        <p:txBody>
          <a:bodyPr/>
          <a:lstStyle/>
          <a:p>
            <a:pPr eaLnBrk="1" hangingPunct="1"/>
            <a:endParaRPr lang="en-US"/>
          </a:p>
          <a:p>
            <a:pPr eaLnBrk="1" hangingPunct="1"/>
            <a:r>
              <a:rPr lang="en-US"/>
              <a:t>Routes maintained only between nodes who need to communicate</a:t>
            </a:r>
          </a:p>
          <a:p>
            <a:pPr lvl="1" eaLnBrk="1" hangingPunct="1"/>
            <a:r>
              <a:rPr lang="en-US"/>
              <a:t>reduces overhead of route maintenance</a:t>
            </a:r>
          </a:p>
          <a:p>
            <a:pPr lvl="1" eaLnBrk="1" hangingPunct="1"/>
            <a:endParaRPr lang="en-US"/>
          </a:p>
          <a:p>
            <a:pPr eaLnBrk="1" hangingPunct="1"/>
            <a:r>
              <a:rPr lang="en-US"/>
              <a:t>Route caching can further reduce route discovery overhead</a:t>
            </a:r>
          </a:p>
          <a:p>
            <a:pPr lvl="1" eaLnBrk="1" hangingPunct="1"/>
            <a:endParaRPr lang="en-US" sz="2400"/>
          </a:p>
          <a:p>
            <a:pPr eaLnBrk="1" hangingPunct="1"/>
            <a:r>
              <a:rPr lang="en-US"/>
              <a:t>A single route discovery may yield many routes to the destination, due to intermediate nodes replying from local caches</a:t>
            </a:r>
          </a:p>
          <a:p>
            <a:pPr lvl="1" eaLnBrk="1" hangingPunct="1"/>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419100"/>
          </a:xfrm>
        </p:spPr>
        <p:txBody>
          <a:bodyPr/>
          <a:lstStyle/>
          <a:p>
            <a:pPr eaLnBrk="1" hangingPunct="1"/>
            <a:r>
              <a:rPr lang="en-US"/>
              <a:t>Dynamic Source Routing: Disadvantages</a:t>
            </a:r>
          </a:p>
        </p:txBody>
      </p:sp>
      <p:sp>
        <p:nvSpPr>
          <p:cNvPr id="50179" name="Rectangle 3"/>
          <p:cNvSpPr>
            <a:spLocks noGrp="1" noChangeArrowheads="1"/>
          </p:cNvSpPr>
          <p:nvPr>
            <p:ph type="body" idx="1"/>
          </p:nvPr>
        </p:nvSpPr>
        <p:spPr>
          <a:xfrm>
            <a:off x="609600" y="914400"/>
            <a:ext cx="7772400" cy="5638800"/>
          </a:xfrm>
        </p:spPr>
        <p:txBody>
          <a:bodyPr/>
          <a:lstStyle/>
          <a:p>
            <a:pPr eaLnBrk="1" hangingPunct="1">
              <a:lnSpc>
                <a:spcPct val="90000"/>
              </a:lnSpc>
            </a:pPr>
            <a:r>
              <a:rPr lang="en-US" sz="2800"/>
              <a:t>Packet header size grows with route length due to source routing</a:t>
            </a:r>
          </a:p>
          <a:p>
            <a:pPr eaLnBrk="1" hangingPunct="1">
              <a:lnSpc>
                <a:spcPct val="90000"/>
              </a:lnSpc>
            </a:pPr>
            <a:r>
              <a:rPr lang="en-US" sz="2800"/>
              <a:t>Flood of route requests may potentially reach all nodes in the network</a:t>
            </a:r>
          </a:p>
          <a:p>
            <a:pPr eaLnBrk="1" hangingPunct="1">
              <a:lnSpc>
                <a:spcPct val="90000"/>
              </a:lnSpc>
            </a:pPr>
            <a:r>
              <a:rPr lang="en-US" sz="2800"/>
              <a:t>Potential collisions between route requests propagated by neighboring nodes</a:t>
            </a:r>
          </a:p>
          <a:p>
            <a:pPr lvl="1" eaLnBrk="1" hangingPunct="1">
              <a:lnSpc>
                <a:spcPct val="90000"/>
              </a:lnSpc>
            </a:pPr>
            <a:r>
              <a:rPr lang="en-US" sz="2800"/>
              <a:t>insertion of random delays before forwarding RREQ</a:t>
            </a:r>
          </a:p>
          <a:p>
            <a:pPr eaLnBrk="1" hangingPunct="1">
              <a:lnSpc>
                <a:spcPct val="90000"/>
              </a:lnSpc>
            </a:pPr>
            <a:r>
              <a:rPr lang="en-US" sz="2800"/>
              <a:t>Increased contention if too many route replies come back due to nodes replying using their local cache</a:t>
            </a:r>
          </a:p>
          <a:p>
            <a:pPr lvl="1" eaLnBrk="1" hangingPunct="1">
              <a:lnSpc>
                <a:spcPct val="90000"/>
              </a:lnSpc>
            </a:pPr>
            <a:r>
              <a:rPr lang="en-US" sz="2800"/>
              <a:t>Route Reply </a:t>
            </a:r>
            <a:r>
              <a:rPr lang="en-US" sz="2800" i="1">
                <a:solidFill>
                  <a:srgbClr val="990000"/>
                </a:solidFill>
              </a:rPr>
              <a:t>Storm</a:t>
            </a:r>
            <a:r>
              <a:rPr lang="en-US" sz="2800"/>
              <a:t> problem</a:t>
            </a:r>
          </a:p>
          <a:p>
            <a:pPr eaLnBrk="1" hangingPunct="1">
              <a:lnSpc>
                <a:spcPct val="90000"/>
              </a:lnSpc>
            </a:pPr>
            <a:r>
              <a:rPr lang="en-US" sz="2800"/>
              <a:t>Stale caches will lead to increased overhead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001000" cy="549275"/>
          </a:xfrm>
        </p:spPr>
        <p:txBody>
          <a:bodyPr/>
          <a:lstStyle/>
          <a:p>
            <a:pPr algn="ctr"/>
            <a:r>
              <a:rPr lang="en-US" sz="2800" dirty="0"/>
              <a:t>Ad hoc On-demand Distance Vector (AODV) Routing Protocol</a:t>
            </a:r>
          </a:p>
        </p:txBody>
      </p:sp>
      <p:sp>
        <p:nvSpPr>
          <p:cNvPr id="3" name="Content Placeholder 2"/>
          <p:cNvSpPr>
            <a:spLocks noGrp="1"/>
          </p:cNvSpPr>
          <p:nvPr>
            <p:ph idx="1"/>
          </p:nvPr>
        </p:nvSpPr>
        <p:spPr>
          <a:xfrm>
            <a:off x="571472" y="1214422"/>
            <a:ext cx="8001000" cy="5400675"/>
          </a:xfrm>
        </p:spPr>
        <p:txBody>
          <a:bodyPr/>
          <a:lstStyle/>
          <a:p>
            <a:pPr>
              <a:lnSpc>
                <a:spcPct val="90000"/>
              </a:lnSpc>
            </a:pPr>
            <a:r>
              <a:rPr lang="en-US" sz="2400" dirty="0"/>
              <a:t>AODV is a packet routing protocol designed for use in mobile ad hoc networks (MANET)</a:t>
            </a:r>
          </a:p>
          <a:p>
            <a:pPr>
              <a:lnSpc>
                <a:spcPct val="90000"/>
              </a:lnSpc>
            </a:pPr>
            <a:r>
              <a:rPr lang="en-US" sz="2400" dirty="0"/>
              <a:t>Intended for networks that may contain thousands of nodes</a:t>
            </a:r>
          </a:p>
          <a:p>
            <a:pPr>
              <a:lnSpc>
                <a:spcPct val="90000"/>
              </a:lnSpc>
            </a:pPr>
            <a:r>
              <a:rPr lang="en-US" sz="2400" dirty="0"/>
              <a:t>One of a class of </a:t>
            </a:r>
            <a:r>
              <a:rPr lang="en-US" sz="2400" i="1" dirty="0"/>
              <a:t>demand-driven</a:t>
            </a:r>
            <a:r>
              <a:rPr lang="en-US" sz="2400" dirty="0"/>
              <a:t> protocols </a:t>
            </a:r>
          </a:p>
          <a:p>
            <a:pPr lvl="1">
              <a:lnSpc>
                <a:spcPct val="90000"/>
              </a:lnSpc>
            </a:pPr>
            <a:r>
              <a:rPr lang="en-US" sz="2000" dirty="0"/>
              <a:t>The </a:t>
            </a:r>
            <a:r>
              <a:rPr lang="en-US" sz="2000" i="1" dirty="0"/>
              <a:t>route discovery</a:t>
            </a:r>
            <a:r>
              <a:rPr lang="en-US" sz="2000" dirty="0"/>
              <a:t> mechanism is invoked only if a route to a destination is not known</a:t>
            </a:r>
          </a:p>
          <a:p>
            <a:pPr>
              <a:lnSpc>
                <a:spcPct val="90000"/>
              </a:lnSpc>
            </a:pPr>
            <a:r>
              <a:rPr lang="en-US" sz="2400" i="1" dirty="0"/>
              <a:t>UDP</a:t>
            </a:r>
            <a:r>
              <a:rPr lang="en-US" sz="2400" dirty="0"/>
              <a:t> is the transport layer protocol</a:t>
            </a:r>
          </a:p>
          <a:p>
            <a:pPr>
              <a:lnSpc>
                <a:spcPct val="90000"/>
              </a:lnSpc>
            </a:pPr>
            <a:r>
              <a:rPr lang="en-US" sz="2400" i="1" dirty="0"/>
              <a:t>Source, destination </a:t>
            </a:r>
            <a:r>
              <a:rPr lang="en-US" sz="2400" dirty="0"/>
              <a:t>and</a:t>
            </a:r>
            <a:r>
              <a:rPr lang="en-US" sz="2400" i="1" dirty="0"/>
              <a:t> next hop</a:t>
            </a:r>
            <a:r>
              <a:rPr lang="en-US" sz="2400" dirty="0"/>
              <a:t> are addressed using </a:t>
            </a:r>
            <a:r>
              <a:rPr lang="en-US" sz="2400" i="1" dirty="0"/>
              <a:t>IP addressing</a:t>
            </a:r>
          </a:p>
          <a:p>
            <a:pPr>
              <a:lnSpc>
                <a:spcPct val="90000"/>
              </a:lnSpc>
            </a:pPr>
            <a:r>
              <a:rPr lang="en-US" sz="2400" dirty="0"/>
              <a:t>Each node maintains a </a:t>
            </a:r>
            <a:r>
              <a:rPr lang="en-US" sz="2400" i="1" dirty="0"/>
              <a:t>routing table</a:t>
            </a:r>
            <a:r>
              <a:rPr lang="en-US" sz="2400" dirty="0"/>
              <a:t> that contains information about reaching destination nodes.</a:t>
            </a:r>
          </a:p>
          <a:p>
            <a:pPr lvl="1">
              <a:lnSpc>
                <a:spcPct val="90000"/>
              </a:lnSpc>
            </a:pPr>
            <a:r>
              <a:rPr lang="en-US" sz="2000" dirty="0"/>
              <a:t>Each entry is keyed to a destination node.</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AODV Operation – Message Types</a:t>
            </a:r>
          </a:p>
        </p:txBody>
      </p:sp>
      <p:sp>
        <p:nvSpPr>
          <p:cNvPr id="3" name="Content Placeholder 2"/>
          <p:cNvSpPr>
            <a:spLocks noGrp="1"/>
          </p:cNvSpPr>
          <p:nvPr>
            <p:ph idx="1"/>
          </p:nvPr>
        </p:nvSpPr>
        <p:spPr/>
        <p:txBody>
          <a:bodyPr/>
          <a:lstStyle/>
          <a:p>
            <a:endParaRPr lang="en-US" dirty="0"/>
          </a:p>
          <a:p>
            <a:r>
              <a:rPr lang="en-US" dirty="0"/>
              <a:t>The basic message set consists of:</a:t>
            </a:r>
          </a:p>
          <a:p>
            <a:pPr lvl="1"/>
            <a:r>
              <a:rPr lang="en-US" dirty="0"/>
              <a:t>RREQ – Route request</a:t>
            </a:r>
          </a:p>
          <a:p>
            <a:pPr lvl="1"/>
            <a:r>
              <a:rPr lang="en-US" dirty="0"/>
              <a:t>RREP – Route reply</a:t>
            </a:r>
          </a:p>
          <a:p>
            <a:pPr lvl="1"/>
            <a:r>
              <a:rPr lang="en-US" dirty="0"/>
              <a:t>RERR – Route error</a:t>
            </a:r>
          </a:p>
          <a:p>
            <a:pPr lvl="1"/>
            <a:r>
              <a:rPr lang="en-US" dirty="0"/>
              <a:t>HELLO – For link status monitoring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z="3200"/>
          </a:p>
        </p:txBody>
      </p:sp>
      <p:sp>
        <p:nvSpPr>
          <p:cNvPr id="8195" name="Rectangle 3"/>
          <p:cNvSpPr>
            <a:spLocks noGrp="1" noChangeArrowheads="1"/>
          </p:cNvSpPr>
          <p:nvPr>
            <p:ph type="body" idx="1"/>
          </p:nvPr>
        </p:nvSpPr>
        <p:spPr/>
        <p:txBody>
          <a:bodyPr/>
          <a:lstStyle/>
          <a:p>
            <a:pPr eaLnBrk="1" hangingPunct="1"/>
            <a:r>
              <a:rPr lang="en-US" altLang="zh-TW">
                <a:solidFill>
                  <a:srgbClr val="FF0000"/>
                </a:solidFill>
              </a:rPr>
              <a:t>MANET = Mobile Ad Hoc Networks</a:t>
            </a:r>
          </a:p>
          <a:p>
            <a:pPr lvl="1" eaLnBrk="1" hangingPunct="1"/>
            <a:r>
              <a:rPr lang="en-US" altLang="zh-TW"/>
              <a:t>a set of mobile hosts, each with a transceiver</a:t>
            </a:r>
          </a:p>
          <a:p>
            <a:pPr lvl="1" eaLnBrk="1" hangingPunct="1"/>
            <a:r>
              <a:rPr lang="en-US" altLang="zh-TW"/>
              <a:t>no base stations; no fixed network infrastructure</a:t>
            </a:r>
          </a:p>
          <a:p>
            <a:pPr lvl="1" eaLnBrk="1" hangingPunct="1"/>
            <a:r>
              <a:rPr lang="en-US" altLang="zh-TW">
                <a:solidFill>
                  <a:srgbClr val="FF0000"/>
                </a:solidFill>
              </a:rPr>
              <a:t>multi-hop</a:t>
            </a:r>
            <a:r>
              <a:rPr lang="en-US" altLang="zh-TW"/>
              <a:t> communication</a:t>
            </a:r>
          </a:p>
          <a:p>
            <a:pPr lvl="1" eaLnBrk="1" hangingPunct="1"/>
            <a:r>
              <a:rPr lang="en-US" altLang="zh-TW"/>
              <a:t>needs a routing protocol which can handle changing topology</a:t>
            </a:r>
            <a:endParaRPr lang="en-US" altLang="zh-TW" sz="3000"/>
          </a:p>
        </p:txBody>
      </p:sp>
      <p:grpSp>
        <p:nvGrpSpPr>
          <p:cNvPr id="8196" name="Group 5"/>
          <p:cNvGrpSpPr>
            <a:grpSpLocks/>
          </p:cNvGrpSpPr>
          <p:nvPr/>
        </p:nvGrpSpPr>
        <p:grpSpPr bwMode="auto">
          <a:xfrm rot="-1356087">
            <a:off x="2174875" y="4633913"/>
            <a:ext cx="228600" cy="381000"/>
            <a:chOff x="3620" y="1973"/>
            <a:chExt cx="670" cy="879"/>
          </a:xfrm>
        </p:grpSpPr>
        <p:sp>
          <p:nvSpPr>
            <p:cNvPr id="8660" name="Freeform 6"/>
            <p:cNvSpPr>
              <a:spLocks/>
            </p:cNvSpPr>
            <p:nvPr/>
          </p:nvSpPr>
          <p:spPr bwMode="auto">
            <a:xfrm>
              <a:off x="3642" y="1973"/>
              <a:ext cx="648" cy="872"/>
            </a:xfrm>
            <a:custGeom>
              <a:avLst/>
              <a:gdLst>
                <a:gd name="T0" fmla="*/ 27 w 1296"/>
                <a:gd name="T1" fmla="*/ 25 h 1743"/>
                <a:gd name="T2" fmla="*/ 59 w 1296"/>
                <a:gd name="T3" fmla="*/ 1 h 1743"/>
                <a:gd name="T4" fmla="*/ 580 w 1296"/>
                <a:gd name="T5" fmla="*/ 0 h 1743"/>
                <a:gd name="T6" fmla="*/ 606 w 1296"/>
                <a:gd name="T7" fmla="*/ 25 h 1743"/>
                <a:gd name="T8" fmla="*/ 603 w 1296"/>
                <a:gd name="T9" fmla="*/ 670 h 1743"/>
                <a:gd name="T10" fmla="*/ 605 w 1296"/>
                <a:gd name="T11" fmla="*/ 708 h 1743"/>
                <a:gd name="T12" fmla="*/ 648 w 1296"/>
                <a:gd name="T13" fmla="*/ 825 h 1743"/>
                <a:gd name="T14" fmla="*/ 628 w 1296"/>
                <a:gd name="T15" fmla="*/ 832 h 1743"/>
                <a:gd name="T16" fmla="*/ 606 w 1296"/>
                <a:gd name="T17" fmla="*/ 839 h 1743"/>
                <a:gd name="T18" fmla="*/ 585 w 1296"/>
                <a:gd name="T19" fmla="*/ 845 h 1743"/>
                <a:gd name="T20" fmla="*/ 563 w 1296"/>
                <a:gd name="T21" fmla="*/ 850 h 1743"/>
                <a:gd name="T22" fmla="*/ 541 w 1296"/>
                <a:gd name="T23" fmla="*/ 855 h 1743"/>
                <a:gd name="T24" fmla="*/ 518 w 1296"/>
                <a:gd name="T25" fmla="*/ 859 h 1743"/>
                <a:gd name="T26" fmla="*/ 495 w 1296"/>
                <a:gd name="T27" fmla="*/ 863 h 1743"/>
                <a:gd name="T28" fmla="*/ 472 w 1296"/>
                <a:gd name="T29" fmla="*/ 865 h 1743"/>
                <a:gd name="T30" fmla="*/ 449 w 1296"/>
                <a:gd name="T31" fmla="*/ 868 h 1743"/>
                <a:gd name="T32" fmla="*/ 426 w 1296"/>
                <a:gd name="T33" fmla="*/ 869 h 1743"/>
                <a:gd name="T34" fmla="*/ 403 w 1296"/>
                <a:gd name="T35" fmla="*/ 871 h 1743"/>
                <a:gd name="T36" fmla="*/ 379 w 1296"/>
                <a:gd name="T37" fmla="*/ 872 h 1743"/>
                <a:gd name="T38" fmla="*/ 356 w 1296"/>
                <a:gd name="T39" fmla="*/ 872 h 1743"/>
                <a:gd name="T40" fmla="*/ 334 w 1296"/>
                <a:gd name="T41" fmla="*/ 872 h 1743"/>
                <a:gd name="T42" fmla="*/ 311 w 1296"/>
                <a:gd name="T43" fmla="*/ 871 h 1743"/>
                <a:gd name="T44" fmla="*/ 288 w 1296"/>
                <a:gd name="T45" fmla="*/ 870 h 1743"/>
                <a:gd name="T46" fmla="*/ 267 w 1296"/>
                <a:gd name="T47" fmla="*/ 869 h 1743"/>
                <a:gd name="T48" fmla="*/ 245 w 1296"/>
                <a:gd name="T49" fmla="*/ 867 h 1743"/>
                <a:gd name="T50" fmla="*/ 223 w 1296"/>
                <a:gd name="T51" fmla="*/ 865 h 1743"/>
                <a:gd name="T52" fmla="*/ 202 w 1296"/>
                <a:gd name="T53" fmla="*/ 863 h 1743"/>
                <a:gd name="T54" fmla="*/ 181 w 1296"/>
                <a:gd name="T55" fmla="*/ 860 h 1743"/>
                <a:gd name="T56" fmla="*/ 161 w 1296"/>
                <a:gd name="T57" fmla="*/ 857 h 1743"/>
                <a:gd name="T58" fmla="*/ 142 w 1296"/>
                <a:gd name="T59" fmla="*/ 854 h 1743"/>
                <a:gd name="T60" fmla="*/ 123 w 1296"/>
                <a:gd name="T61" fmla="*/ 852 h 1743"/>
                <a:gd name="T62" fmla="*/ 105 w 1296"/>
                <a:gd name="T63" fmla="*/ 848 h 1743"/>
                <a:gd name="T64" fmla="*/ 87 w 1296"/>
                <a:gd name="T65" fmla="*/ 845 h 1743"/>
                <a:gd name="T66" fmla="*/ 71 w 1296"/>
                <a:gd name="T67" fmla="*/ 841 h 1743"/>
                <a:gd name="T68" fmla="*/ 55 w 1296"/>
                <a:gd name="T69" fmla="*/ 837 h 1743"/>
                <a:gd name="T70" fmla="*/ 40 w 1296"/>
                <a:gd name="T71" fmla="*/ 833 h 1743"/>
                <a:gd name="T72" fmla="*/ 26 w 1296"/>
                <a:gd name="T73" fmla="*/ 830 h 1743"/>
                <a:gd name="T74" fmla="*/ 13 w 1296"/>
                <a:gd name="T75" fmla="*/ 826 h 1743"/>
                <a:gd name="T76" fmla="*/ 0 w 1296"/>
                <a:gd name="T77" fmla="*/ 822 h 1743"/>
                <a:gd name="T78" fmla="*/ 7 w 1296"/>
                <a:gd name="T79" fmla="*/ 794 h 1743"/>
                <a:gd name="T80" fmla="*/ 22 w 1296"/>
                <a:gd name="T81" fmla="*/ 698 h 1743"/>
                <a:gd name="T82" fmla="*/ 27 w 1296"/>
                <a:gd name="T83" fmla="*/ 25 h 17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96" h="1743">
                  <a:moveTo>
                    <a:pt x="54" y="49"/>
                  </a:moveTo>
                  <a:lnTo>
                    <a:pt x="118" y="2"/>
                  </a:lnTo>
                  <a:lnTo>
                    <a:pt x="1160" y="0"/>
                  </a:lnTo>
                  <a:lnTo>
                    <a:pt x="1211" y="49"/>
                  </a:lnTo>
                  <a:lnTo>
                    <a:pt x="1205" y="1340"/>
                  </a:lnTo>
                  <a:lnTo>
                    <a:pt x="1209" y="1416"/>
                  </a:lnTo>
                  <a:lnTo>
                    <a:pt x="1296" y="1649"/>
                  </a:lnTo>
                  <a:lnTo>
                    <a:pt x="1255" y="1664"/>
                  </a:lnTo>
                  <a:lnTo>
                    <a:pt x="1212" y="1677"/>
                  </a:lnTo>
                  <a:lnTo>
                    <a:pt x="1170" y="1689"/>
                  </a:lnTo>
                  <a:lnTo>
                    <a:pt x="1125" y="1700"/>
                  </a:lnTo>
                  <a:lnTo>
                    <a:pt x="1081" y="1710"/>
                  </a:lnTo>
                  <a:lnTo>
                    <a:pt x="1035" y="1718"/>
                  </a:lnTo>
                  <a:lnTo>
                    <a:pt x="990" y="1725"/>
                  </a:lnTo>
                  <a:lnTo>
                    <a:pt x="944" y="1730"/>
                  </a:lnTo>
                  <a:lnTo>
                    <a:pt x="898" y="1735"/>
                  </a:lnTo>
                  <a:lnTo>
                    <a:pt x="852" y="1738"/>
                  </a:lnTo>
                  <a:lnTo>
                    <a:pt x="806" y="1741"/>
                  </a:lnTo>
                  <a:lnTo>
                    <a:pt x="758" y="1743"/>
                  </a:lnTo>
                  <a:lnTo>
                    <a:pt x="712" y="1743"/>
                  </a:lnTo>
                  <a:lnTo>
                    <a:pt x="667" y="1743"/>
                  </a:lnTo>
                  <a:lnTo>
                    <a:pt x="621" y="1742"/>
                  </a:lnTo>
                  <a:lnTo>
                    <a:pt x="576" y="1740"/>
                  </a:lnTo>
                  <a:lnTo>
                    <a:pt x="533" y="1737"/>
                  </a:lnTo>
                  <a:lnTo>
                    <a:pt x="489" y="1734"/>
                  </a:lnTo>
                  <a:lnTo>
                    <a:pt x="445" y="1730"/>
                  </a:lnTo>
                  <a:lnTo>
                    <a:pt x="404" y="1726"/>
                  </a:lnTo>
                  <a:lnTo>
                    <a:pt x="362" y="1720"/>
                  </a:lnTo>
                  <a:lnTo>
                    <a:pt x="322" y="1714"/>
                  </a:lnTo>
                  <a:lnTo>
                    <a:pt x="283" y="1708"/>
                  </a:lnTo>
                  <a:lnTo>
                    <a:pt x="246" y="1703"/>
                  </a:lnTo>
                  <a:lnTo>
                    <a:pt x="209" y="1696"/>
                  </a:lnTo>
                  <a:lnTo>
                    <a:pt x="174" y="1689"/>
                  </a:lnTo>
                  <a:lnTo>
                    <a:pt x="141" y="1681"/>
                  </a:lnTo>
                  <a:lnTo>
                    <a:pt x="109" y="1674"/>
                  </a:lnTo>
                  <a:lnTo>
                    <a:pt x="79" y="1666"/>
                  </a:lnTo>
                  <a:lnTo>
                    <a:pt x="51" y="1659"/>
                  </a:lnTo>
                  <a:lnTo>
                    <a:pt x="25" y="1651"/>
                  </a:lnTo>
                  <a:lnTo>
                    <a:pt x="0" y="1643"/>
                  </a:lnTo>
                  <a:lnTo>
                    <a:pt x="13" y="1587"/>
                  </a:lnTo>
                  <a:lnTo>
                    <a:pt x="43" y="1395"/>
                  </a:lnTo>
                  <a:lnTo>
                    <a:pt x="54" y="49"/>
                  </a:lnTo>
                  <a:close/>
                </a:path>
              </a:pathLst>
            </a:custGeom>
            <a:solidFill>
              <a:srgbClr val="00000F"/>
            </a:solidFill>
            <a:ln w="9525">
              <a:noFill/>
              <a:round/>
              <a:headEnd/>
              <a:tailEnd/>
            </a:ln>
          </p:spPr>
          <p:txBody>
            <a:bodyPr/>
            <a:lstStyle/>
            <a:p>
              <a:endParaRPr lang="en-US"/>
            </a:p>
          </p:txBody>
        </p:sp>
        <p:sp>
          <p:nvSpPr>
            <p:cNvPr id="8661" name="Freeform 7"/>
            <p:cNvSpPr>
              <a:spLocks/>
            </p:cNvSpPr>
            <p:nvPr/>
          </p:nvSpPr>
          <p:spPr bwMode="auto">
            <a:xfrm>
              <a:off x="3620" y="1988"/>
              <a:ext cx="661" cy="864"/>
            </a:xfrm>
            <a:custGeom>
              <a:avLst/>
              <a:gdLst>
                <a:gd name="T0" fmla="*/ 82 w 1321"/>
                <a:gd name="T1" fmla="*/ 0 h 1727"/>
                <a:gd name="T2" fmla="*/ 596 w 1321"/>
                <a:gd name="T3" fmla="*/ 4 h 1727"/>
                <a:gd name="T4" fmla="*/ 596 w 1321"/>
                <a:gd name="T5" fmla="*/ 606 h 1727"/>
                <a:gd name="T6" fmla="*/ 594 w 1321"/>
                <a:gd name="T7" fmla="*/ 669 h 1727"/>
                <a:gd name="T8" fmla="*/ 595 w 1321"/>
                <a:gd name="T9" fmla="*/ 685 h 1727"/>
                <a:gd name="T10" fmla="*/ 596 w 1321"/>
                <a:gd name="T11" fmla="*/ 700 h 1727"/>
                <a:gd name="T12" fmla="*/ 598 w 1321"/>
                <a:gd name="T13" fmla="*/ 716 h 1727"/>
                <a:gd name="T14" fmla="*/ 602 w 1321"/>
                <a:gd name="T15" fmla="*/ 731 h 1727"/>
                <a:gd name="T16" fmla="*/ 661 w 1321"/>
                <a:gd name="T17" fmla="*/ 807 h 1727"/>
                <a:gd name="T18" fmla="*/ 642 w 1321"/>
                <a:gd name="T19" fmla="*/ 815 h 1727"/>
                <a:gd name="T20" fmla="*/ 622 w 1321"/>
                <a:gd name="T21" fmla="*/ 823 h 1727"/>
                <a:gd name="T22" fmla="*/ 601 w 1321"/>
                <a:gd name="T23" fmla="*/ 829 h 1727"/>
                <a:gd name="T24" fmla="*/ 581 w 1321"/>
                <a:gd name="T25" fmla="*/ 836 h 1727"/>
                <a:gd name="T26" fmla="*/ 559 w 1321"/>
                <a:gd name="T27" fmla="*/ 841 h 1727"/>
                <a:gd name="T28" fmla="*/ 538 w 1321"/>
                <a:gd name="T29" fmla="*/ 845 h 1727"/>
                <a:gd name="T30" fmla="*/ 516 w 1321"/>
                <a:gd name="T31" fmla="*/ 849 h 1727"/>
                <a:gd name="T32" fmla="*/ 494 w 1321"/>
                <a:gd name="T33" fmla="*/ 853 h 1727"/>
                <a:gd name="T34" fmla="*/ 472 w 1321"/>
                <a:gd name="T35" fmla="*/ 856 h 1727"/>
                <a:gd name="T36" fmla="*/ 449 w 1321"/>
                <a:gd name="T37" fmla="*/ 859 h 1727"/>
                <a:gd name="T38" fmla="*/ 426 w 1321"/>
                <a:gd name="T39" fmla="*/ 861 h 1727"/>
                <a:gd name="T40" fmla="*/ 404 w 1321"/>
                <a:gd name="T41" fmla="*/ 862 h 1727"/>
                <a:gd name="T42" fmla="*/ 381 w 1321"/>
                <a:gd name="T43" fmla="*/ 863 h 1727"/>
                <a:gd name="T44" fmla="*/ 358 w 1321"/>
                <a:gd name="T45" fmla="*/ 864 h 1727"/>
                <a:gd name="T46" fmla="*/ 335 w 1321"/>
                <a:gd name="T47" fmla="*/ 864 h 1727"/>
                <a:gd name="T48" fmla="*/ 312 w 1321"/>
                <a:gd name="T49" fmla="*/ 863 h 1727"/>
                <a:gd name="T50" fmla="*/ 290 w 1321"/>
                <a:gd name="T51" fmla="*/ 862 h 1727"/>
                <a:gd name="T52" fmla="*/ 267 w 1321"/>
                <a:gd name="T53" fmla="*/ 861 h 1727"/>
                <a:gd name="T54" fmla="*/ 245 w 1321"/>
                <a:gd name="T55" fmla="*/ 859 h 1727"/>
                <a:gd name="T56" fmla="*/ 224 w 1321"/>
                <a:gd name="T57" fmla="*/ 856 h 1727"/>
                <a:gd name="T58" fmla="*/ 202 w 1321"/>
                <a:gd name="T59" fmla="*/ 854 h 1727"/>
                <a:gd name="T60" fmla="*/ 181 w 1321"/>
                <a:gd name="T61" fmla="*/ 851 h 1727"/>
                <a:gd name="T62" fmla="*/ 160 w 1321"/>
                <a:gd name="T63" fmla="*/ 848 h 1727"/>
                <a:gd name="T64" fmla="*/ 140 w 1321"/>
                <a:gd name="T65" fmla="*/ 844 h 1727"/>
                <a:gd name="T66" fmla="*/ 120 w 1321"/>
                <a:gd name="T67" fmla="*/ 840 h 1727"/>
                <a:gd name="T68" fmla="*/ 101 w 1321"/>
                <a:gd name="T69" fmla="*/ 836 h 1727"/>
                <a:gd name="T70" fmla="*/ 82 w 1321"/>
                <a:gd name="T71" fmla="*/ 831 h 1727"/>
                <a:gd name="T72" fmla="*/ 65 w 1321"/>
                <a:gd name="T73" fmla="*/ 826 h 1727"/>
                <a:gd name="T74" fmla="*/ 47 w 1321"/>
                <a:gd name="T75" fmla="*/ 821 h 1727"/>
                <a:gd name="T76" fmla="*/ 31 w 1321"/>
                <a:gd name="T77" fmla="*/ 815 h 1727"/>
                <a:gd name="T78" fmla="*/ 15 w 1321"/>
                <a:gd name="T79" fmla="*/ 809 h 1727"/>
                <a:gd name="T80" fmla="*/ 0 w 1321"/>
                <a:gd name="T81" fmla="*/ 803 h 1727"/>
                <a:gd name="T82" fmla="*/ 5 w 1321"/>
                <a:gd name="T83" fmla="*/ 794 h 1727"/>
                <a:gd name="T84" fmla="*/ 9 w 1321"/>
                <a:gd name="T85" fmla="*/ 785 h 1727"/>
                <a:gd name="T86" fmla="*/ 15 w 1321"/>
                <a:gd name="T87" fmla="*/ 776 h 1727"/>
                <a:gd name="T88" fmla="*/ 20 w 1321"/>
                <a:gd name="T89" fmla="*/ 766 h 1727"/>
                <a:gd name="T90" fmla="*/ 26 w 1321"/>
                <a:gd name="T91" fmla="*/ 756 h 1727"/>
                <a:gd name="T92" fmla="*/ 31 w 1321"/>
                <a:gd name="T93" fmla="*/ 744 h 1727"/>
                <a:gd name="T94" fmla="*/ 36 w 1321"/>
                <a:gd name="T95" fmla="*/ 730 h 1727"/>
                <a:gd name="T96" fmla="*/ 40 w 1321"/>
                <a:gd name="T97" fmla="*/ 713 h 1727"/>
                <a:gd name="T98" fmla="*/ 44 w 1321"/>
                <a:gd name="T99" fmla="*/ 642 h 1727"/>
                <a:gd name="T100" fmla="*/ 38 w 1321"/>
                <a:gd name="T101" fmla="*/ 34 h 1727"/>
                <a:gd name="T102" fmla="*/ 82 w 1321"/>
                <a:gd name="T103" fmla="*/ 0 h 1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1" h="1727">
                  <a:moveTo>
                    <a:pt x="164" y="0"/>
                  </a:moveTo>
                  <a:lnTo>
                    <a:pt x="1192" y="7"/>
                  </a:lnTo>
                  <a:lnTo>
                    <a:pt x="1192" y="1211"/>
                  </a:lnTo>
                  <a:lnTo>
                    <a:pt x="1187" y="1338"/>
                  </a:lnTo>
                  <a:lnTo>
                    <a:pt x="1189" y="1369"/>
                  </a:lnTo>
                  <a:lnTo>
                    <a:pt x="1191" y="1400"/>
                  </a:lnTo>
                  <a:lnTo>
                    <a:pt x="1195" y="1431"/>
                  </a:lnTo>
                  <a:lnTo>
                    <a:pt x="1204" y="1462"/>
                  </a:lnTo>
                  <a:lnTo>
                    <a:pt x="1321" y="1614"/>
                  </a:lnTo>
                  <a:lnTo>
                    <a:pt x="1283" y="1630"/>
                  </a:lnTo>
                  <a:lnTo>
                    <a:pt x="1243" y="1645"/>
                  </a:lnTo>
                  <a:lnTo>
                    <a:pt x="1202" y="1658"/>
                  </a:lnTo>
                  <a:lnTo>
                    <a:pt x="1161" y="1671"/>
                  </a:lnTo>
                  <a:lnTo>
                    <a:pt x="1118" y="1681"/>
                  </a:lnTo>
                  <a:lnTo>
                    <a:pt x="1076" y="1690"/>
                  </a:lnTo>
                  <a:lnTo>
                    <a:pt x="1032" y="1698"/>
                  </a:lnTo>
                  <a:lnTo>
                    <a:pt x="988" y="1706"/>
                  </a:lnTo>
                  <a:lnTo>
                    <a:pt x="943" y="1712"/>
                  </a:lnTo>
                  <a:lnTo>
                    <a:pt x="898" y="1717"/>
                  </a:lnTo>
                  <a:lnTo>
                    <a:pt x="852" y="1721"/>
                  </a:lnTo>
                  <a:lnTo>
                    <a:pt x="807" y="1724"/>
                  </a:lnTo>
                  <a:lnTo>
                    <a:pt x="761" y="1726"/>
                  </a:lnTo>
                  <a:lnTo>
                    <a:pt x="715" y="1727"/>
                  </a:lnTo>
                  <a:lnTo>
                    <a:pt x="670" y="1727"/>
                  </a:lnTo>
                  <a:lnTo>
                    <a:pt x="624" y="1726"/>
                  </a:lnTo>
                  <a:lnTo>
                    <a:pt x="579" y="1724"/>
                  </a:lnTo>
                  <a:lnTo>
                    <a:pt x="534" y="1721"/>
                  </a:lnTo>
                  <a:lnTo>
                    <a:pt x="490" y="1717"/>
                  </a:lnTo>
                  <a:lnTo>
                    <a:pt x="447" y="1712"/>
                  </a:lnTo>
                  <a:lnTo>
                    <a:pt x="404" y="1707"/>
                  </a:lnTo>
                  <a:lnTo>
                    <a:pt x="361" y="1702"/>
                  </a:lnTo>
                  <a:lnTo>
                    <a:pt x="320" y="1695"/>
                  </a:lnTo>
                  <a:lnTo>
                    <a:pt x="280" y="1687"/>
                  </a:lnTo>
                  <a:lnTo>
                    <a:pt x="239" y="1679"/>
                  </a:lnTo>
                  <a:lnTo>
                    <a:pt x="201" y="1671"/>
                  </a:lnTo>
                  <a:lnTo>
                    <a:pt x="164" y="1661"/>
                  </a:lnTo>
                  <a:lnTo>
                    <a:pt x="129" y="1651"/>
                  </a:lnTo>
                  <a:lnTo>
                    <a:pt x="94" y="1641"/>
                  </a:lnTo>
                  <a:lnTo>
                    <a:pt x="61" y="1629"/>
                  </a:lnTo>
                  <a:lnTo>
                    <a:pt x="30" y="1618"/>
                  </a:lnTo>
                  <a:lnTo>
                    <a:pt x="0" y="1606"/>
                  </a:lnTo>
                  <a:lnTo>
                    <a:pt x="9" y="1588"/>
                  </a:lnTo>
                  <a:lnTo>
                    <a:pt x="18" y="1569"/>
                  </a:lnTo>
                  <a:lnTo>
                    <a:pt x="29" y="1551"/>
                  </a:lnTo>
                  <a:lnTo>
                    <a:pt x="40" y="1532"/>
                  </a:lnTo>
                  <a:lnTo>
                    <a:pt x="52" y="1512"/>
                  </a:lnTo>
                  <a:lnTo>
                    <a:pt x="62" y="1487"/>
                  </a:lnTo>
                  <a:lnTo>
                    <a:pt x="71" y="1459"/>
                  </a:lnTo>
                  <a:lnTo>
                    <a:pt x="80" y="1426"/>
                  </a:lnTo>
                  <a:lnTo>
                    <a:pt x="87" y="1283"/>
                  </a:lnTo>
                  <a:lnTo>
                    <a:pt x="76" y="67"/>
                  </a:lnTo>
                  <a:lnTo>
                    <a:pt x="164" y="0"/>
                  </a:lnTo>
                  <a:close/>
                </a:path>
              </a:pathLst>
            </a:custGeom>
            <a:solidFill>
              <a:srgbClr val="33353A"/>
            </a:solidFill>
            <a:ln w="9525">
              <a:noFill/>
              <a:round/>
              <a:headEnd/>
              <a:tailEnd/>
            </a:ln>
          </p:spPr>
          <p:txBody>
            <a:bodyPr/>
            <a:lstStyle/>
            <a:p>
              <a:endParaRPr lang="en-US"/>
            </a:p>
          </p:txBody>
        </p:sp>
        <p:sp>
          <p:nvSpPr>
            <p:cNvPr id="8662" name="Freeform 8"/>
            <p:cNvSpPr>
              <a:spLocks/>
            </p:cNvSpPr>
            <p:nvPr/>
          </p:nvSpPr>
          <p:spPr bwMode="auto">
            <a:xfrm>
              <a:off x="3626" y="1989"/>
              <a:ext cx="616" cy="830"/>
            </a:xfrm>
            <a:custGeom>
              <a:avLst/>
              <a:gdLst>
                <a:gd name="T0" fmla="*/ 90 w 1232"/>
                <a:gd name="T1" fmla="*/ 0 h 1660"/>
                <a:gd name="T2" fmla="*/ 120 w 1232"/>
                <a:gd name="T3" fmla="*/ 1 h 1660"/>
                <a:gd name="T4" fmla="*/ 151 w 1232"/>
                <a:gd name="T5" fmla="*/ 1 h 1660"/>
                <a:gd name="T6" fmla="*/ 181 w 1232"/>
                <a:gd name="T7" fmla="*/ 1 h 1660"/>
                <a:gd name="T8" fmla="*/ 211 w 1232"/>
                <a:gd name="T9" fmla="*/ 1 h 1660"/>
                <a:gd name="T10" fmla="*/ 241 w 1232"/>
                <a:gd name="T11" fmla="*/ 1 h 1660"/>
                <a:gd name="T12" fmla="*/ 271 w 1232"/>
                <a:gd name="T13" fmla="*/ 1 h 1660"/>
                <a:gd name="T14" fmla="*/ 301 w 1232"/>
                <a:gd name="T15" fmla="*/ 1 h 1660"/>
                <a:gd name="T16" fmla="*/ 331 w 1232"/>
                <a:gd name="T17" fmla="*/ 2 h 1660"/>
                <a:gd name="T18" fmla="*/ 362 w 1232"/>
                <a:gd name="T19" fmla="*/ 2 h 1660"/>
                <a:gd name="T20" fmla="*/ 391 w 1232"/>
                <a:gd name="T21" fmla="*/ 2 h 1660"/>
                <a:gd name="T22" fmla="*/ 421 w 1232"/>
                <a:gd name="T23" fmla="*/ 3 h 1660"/>
                <a:gd name="T24" fmla="*/ 451 w 1232"/>
                <a:gd name="T25" fmla="*/ 3 h 1660"/>
                <a:gd name="T26" fmla="*/ 481 w 1232"/>
                <a:gd name="T27" fmla="*/ 3 h 1660"/>
                <a:gd name="T28" fmla="*/ 511 w 1232"/>
                <a:gd name="T29" fmla="*/ 3 h 1660"/>
                <a:gd name="T30" fmla="*/ 541 w 1232"/>
                <a:gd name="T31" fmla="*/ 3 h 1660"/>
                <a:gd name="T32" fmla="*/ 556 w 1232"/>
                <a:gd name="T33" fmla="*/ 145 h 1660"/>
                <a:gd name="T34" fmla="*/ 556 w 1232"/>
                <a:gd name="T35" fmla="*/ 427 h 1660"/>
                <a:gd name="T36" fmla="*/ 556 w 1232"/>
                <a:gd name="T37" fmla="*/ 583 h 1660"/>
                <a:gd name="T38" fmla="*/ 554 w 1232"/>
                <a:gd name="T39" fmla="*/ 612 h 1660"/>
                <a:gd name="T40" fmla="*/ 554 w 1232"/>
                <a:gd name="T41" fmla="*/ 641 h 1660"/>
                <a:gd name="T42" fmla="*/ 558 w 1232"/>
                <a:gd name="T43" fmla="*/ 671 h 1660"/>
                <a:gd name="T44" fmla="*/ 569 w 1232"/>
                <a:gd name="T45" fmla="*/ 694 h 1660"/>
                <a:gd name="T46" fmla="*/ 582 w 1232"/>
                <a:gd name="T47" fmla="*/ 712 h 1660"/>
                <a:gd name="T48" fmla="*/ 595 w 1232"/>
                <a:gd name="T49" fmla="*/ 730 h 1660"/>
                <a:gd name="T50" fmla="*/ 609 w 1232"/>
                <a:gd name="T51" fmla="*/ 748 h 1660"/>
                <a:gd name="T52" fmla="*/ 598 w 1232"/>
                <a:gd name="T53" fmla="*/ 764 h 1660"/>
                <a:gd name="T54" fmla="*/ 561 w 1232"/>
                <a:gd name="T55" fmla="*/ 778 h 1660"/>
                <a:gd name="T56" fmla="*/ 522 w 1232"/>
                <a:gd name="T57" fmla="*/ 790 h 1660"/>
                <a:gd name="T58" fmla="*/ 482 w 1232"/>
                <a:gd name="T59" fmla="*/ 801 h 1660"/>
                <a:gd name="T60" fmla="*/ 440 w 1232"/>
                <a:gd name="T61" fmla="*/ 810 h 1660"/>
                <a:gd name="T62" fmla="*/ 398 w 1232"/>
                <a:gd name="T63" fmla="*/ 818 h 1660"/>
                <a:gd name="T64" fmla="*/ 356 w 1232"/>
                <a:gd name="T65" fmla="*/ 823 h 1660"/>
                <a:gd name="T66" fmla="*/ 314 w 1232"/>
                <a:gd name="T67" fmla="*/ 828 h 1660"/>
                <a:gd name="T68" fmla="*/ 272 w 1232"/>
                <a:gd name="T69" fmla="*/ 830 h 1660"/>
                <a:gd name="T70" fmla="*/ 230 w 1232"/>
                <a:gd name="T71" fmla="*/ 830 h 1660"/>
                <a:gd name="T72" fmla="*/ 190 w 1232"/>
                <a:gd name="T73" fmla="*/ 830 h 1660"/>
                <a:gd name="T74" fmla="*/ 151 w 1232"/>
                <a:gd name="T75" fmla="*/ 827 h 1660"/>
                <a:gd name="T76" fmla="*/ 113 w 1232"/>
                <a:gd name="T77" fmla="*/ 822 h 1660"/>
                <a:gd name="T78" fmla="*/ 78 w 1232"/>
                <a:gd name="T79" fmla="*/ 816 h 1660"/>
                <a:gd name="T80" fmla="*/ 45 w 1232"/>
                <a:gd name="T81" fmla="*/ 809 h 1660"/>
                <a:gd name="T82" fmla="*/ 14 w 1232"/>
                <a:gd name="T83" fmla="*/ 799 h 1660"/>
                <a:gd name="T84" fmla="*/ 4 w 1232"/>
                <a:gd name="T85" fmla="*/ 784 h 1660"/>
                <a:gd name="T86" fmla="*/ 13 w 1232"/>
                <a:gd name="T87" fmla="*/ 767 h 1660"/>
                <a:gd name="T88" fmla="*/ 22 w 1232"/>
                <a:gd name="T89" fmla="*/ 748 h 1660"/>
                <a:gd name="T90" fmla="*/ 31 w 1232"/>
                <a:gd name="T91" fmla="*/ 724 h 1660"/>
                <a:gd name="T92" fmla="*/ 35 w 1232"/>
                <a:gd name="T93" fmla="*/ 682 h 1660"/>
                <a:gd name="T94" fmla="*/ 37 w 1232"/>
                <a:gd name="T95" fmla="*/ 629 h 1660"/>
                <a:gd name="T96" fmla="*/ 37 w 1232"/>
                <a:gd name="T97" fmla="*/ 461 h 1660"/>
                <a:gd name="T98" fmla="*/ 35 w 1232"/>
                <a:gd name="T99" fmla="*/ 174 h 1660"/>
                <a:gd name="T100" fmla="*/ 39 w 1232"/>
                <a:gd name="T101" fmla="*/ 27 h 1660"/>
                <a:gd name="T102" fmla="*/ 49 w 1232"/>
                <a:gd name="T103" fmla="*/ 20 h 1660"/>
                <a:gd name="T104" fmla="*/ 60 w 1232"/>
                <a:gd name="T105" fmla="*/ 12 h 1660"/>
                <a:gd name="T106" fmla="*/ 70 w 1232"/>
                <a:gd name="T107" fmla="*/ 4 h 16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2" h="1660">
                  <a:moveTo>
                    <a:pt x="150" y="0"/>
                  </a:moveTo>
                  <a:lnTo>
                    <a:pt x="180" y="0"/>
                  </a:lnTo>
                  <a:lnTo>
                    <a:pt x="210" y="0"/>
                  </a:lnTo>
                  <a:lnTo>
                    <a:pt x="240" y="1"/>
                  </a:lnTo>
                  <a:lnTo>
                    <a:pt x="271" y="1"/>
                  </a:lnTo>
                  <a:lnTo>
                    <a:pt x="301" y="1"/>
                  </a:lnTo>
                  <a:lnTo>
                    <a:pt x="331" y="1"/>
                  </a:lnTo>
                  <a:lnTo>
                    <a:pt x="361" y="1"/>
                  </a:lnTo>
                  <a:lnTo>
                    <a:pt x="391" y="1"/>
                  </a:lnTo>
                  <a:lnTo>
                    <a:pt x="421" y="1"/>
                  </a:lnTo>
                  <a:lnTo>
                    <a:pt x="452" y="2"/>
                  </a:lnTo>
                  <a:lnTo>
                    <a:pt x="482" y="2"/>
                  </a:lnTo>
                  <a:lnTo>
                    <a:pt x="512" y="2"/>
                  </a:lnTo>
                  <a:lnTo>
                    <a:pt x="542" y="2"/>
                  </a:lnTo>
                  <a:lnTo>
                    <a:pt x="572" y="2"/>
                  </a:lnTo>
                  <a:lnTo>
                    <a:pt x="602" y="2"/>
                  </a:lnTo>
                  <a:lnTo>
                    <a:pt x="632" y="2"/>
                  </a:lnTo>
                  <a:lnTo>
                    <a:pt x="661" y="3"/>
                  </a:lnTo>
                  <a:lnTo>
                    <a:pt x="691" y="3"/>
                  </a:lnTo>
                  <a:lnTo>
                    <a:pt x="723" y="3"/>
                  </a:lnTo>
                  <a:lnTo>
                    <a:pt x="752" y="3"/>
                  </a:lnTo>
                  <a:lnTo>
                    <a:pt x="782" y="3"/>
                  </a:lnTo>
                  <a:lnTo>
                    <a:pt x="812" y="3"/>
                  </a:lnTo>
                  <a:lnTo>
                    <a:pt x="842" y="5"/>
                  </a:lnTo>
                  <a:lnTo>
                    <a:pt x="872" y="5"/>
                  </a:lnTo>
                  <a:lnTo>
                    <a:pt x="902" y="5"/>
                  </a:lnTo>
                  <a:lnTo>
                    <a:pt x="932" y="5"/>
                  </a:lnTo>
                  <a:lnTo>
                    <a:pt x="962" y="5"/>
                  </a:lnTo>
                  <a:lnTo>
                    <a:pt x="992" y="5"/>
                  </a:lnTo>
                  <a:lnTo>
                    <a:pt x="1022" y="5"/>
                  </a:lnTo>
                  <a:lnTo>
                    <a:pt x="1052" y="6"/>
                  </a:lnTo>
                  <a:lnTo>
                    <a:pt x="1082" y="6"/>
                  </a:lnTo>
                  <a:lnTo>
                    <a:pt x="1112" y="6"/>
                  </a:lnTo>
                  <a:lnTo>
                    <a:pt x="1112" y="289"/>
                  </a:lnTo>
                  <a:lnTo>
                    <a:pt x="1112" y="571"/>
                  </a:lnTo>
                  <a:lnTo>
                    <a:pt x="1112" y="854"/>
                  </a:lnTo>
                  <a:lnTo>
                    <a:pt x="1112" y="1135"/>
                  </a:lnTo>
                  <a:lnTo>
                    <a:pt x="1111" y="1165"/>
                  </a:lnTo>
                  <a:lnTo>
                    <a:pt x="1110" y="1194"/>
                  </a:lnTo>
                  <a:lnTo>
                    <a:pt x="1108" y="1224"/>
                  </a:lnTo>
                  <a:lnTo>
                    <a:pt x="1107" y="1254"/>
                  </a:lnTo>
                  <a:lnTo>
                    <a:pt x="1108" y="1282"/>
                  </a:lnTo>
                  <a:lnTo>
                    <a:pt x="1111" y="1311"/>
                  </a:lnTo>
                  <a:lnTo>
                    <a:pt x="1115" y="1341"/>
                  </a:lnTo>
                  <a:lnTo>
                    <a:pt x="1123" y="1370"/>
                  </a:lnTo>
                  <a:lnTo>
                    <a:pt x="1137" y="1387"/>
                  </a:lnTo>
                  <a:lnTo>
                    <a:pt x="1150" y="1406"/>
                  </a:lnTo>
                  <a:lnTo>
                    <a:pt x="1164" y="1423"/>
                  </a:lnTo>
                  <a:lnTo>
                    <a:pt x="1178" y="1441"/>
                  </a:lnTo>
                  <a:lnTo>
                    <a:pt x="1190" y="1460"/>
                  </a:lnTo>
                  <a:lnTo>
                    <a:pt x="1204" y="1477"/>
                  </a:lnTo>
                  <a:lnTo>
                    <a:pt x="1218" y="1496"/>
                  </a:lnTo>
                  <a:lnTo>
                    <a:pt x="1232" y="1513"/>
                  </a:lnTo>
                  <a:lnTo>
                    <a:pt x="1196" y="1528"/>
                  </a:lnTo>
                  <a:lnTo>
                    <a:pt x="1159" y="1542"/>
                  </a:lnTo>
                  <a:lnTo>
                    <a:pt x="1121" y="1555"/>
                  </a:lnTo>
                  <a:lnTo>
                    <a:pt x="1083" y="1568"/>
                  </a:lnTo>
                  <a:lnTo>
                    <a:pt x="1044" y="1580"/>
                  </a:lnTo>
                  <a:lnTo>
                    <a:pt x="1004" y="1591"/>
                  </a:lnTo>
                  <a:lnTo>
                    <a:pt x="963" y="1602"/>
                  </a:lnTo>
                  <a:lnTo>
                    <a:pt x="922" y="1611"/>
                  </a:lnTo>
                  <a:lnTo>
                    <a:pt x="880" y="1620"/>
                  </a:lnTo>
                  <a:lnTo>
                    <a:pt x="839" y="1628"/>
                  </a:lnTo>
                  <a:lnTo>
                    <a:pt x="796" y="1635"/>
                  </a:lnTo>
                  <a:lnTo>
                    <a:pt x="754" y="1641"/>
                  </a:lnTo>
                  <a:lnTo>
                    <a:pt x="711" y="1646"/>
                  </a:lnTo>
                  <a:lnTo>
                    <a:pt x="670" y="1651"/>
                  </a:lnTo>
                  <a:lnTo>
                    <a:pt x="627" y="1655"/>
                  </a:lnTo>
                  <a:lnTo>
                    <a:pt x="584" y="1657"/>
                  </a:lnTo>
                  <a:lnTo>
                    <a:pt x="543" y="1659"/>
                  </a:lnTo>
                  <a:lnTo>
                    <a:pt x="501" y="1660"/>
                  </a:lnTo>
                  <a:lnTo>
                    <a:pt x="460" y="1660"/>
                  </a:lnTo>
                  <a:lnTo>
                    <a:pt x="418" y="1660"/>
                  </a:lnTo>
                  <a:lnTo>
                    <a:pt x="379" y="1659"/>
                  </a:lnTo>
                  <a:lnTo>
                    <a:pt x="339" y="1657"/>
                  </a:lnTo>
                  <a:lnTo>
                    <a:pt x="301" y="1653"/>
                  </a:lnTo>
                  <a:lnTo>
                    <a:pt x="263" y="1649"/>
                  </a:lnTo>
                  <a:lnTo>
                    <a:pt x="226" y="1644"/>
                  </a:lnTo>
                  <a:lnTo>
                    <a:pt x="190" y="1638"/>
                  </a:lnTo>
                  <a:lnTo>
                    <a:pt x="155" y="1632"/>
                  </a:lnTo>
                  <a:lnTo>
                    <a:pt x="121" y="1625"/>
                  </a:lnTo>
                  <a:lnTo>
                    <a:pt x="89" y="1617"/>
                  </a:lnTo>
                  <a:lnTo>
                    <a:pt x="58" y="1606"/>
                  </a:lnTo>
                  <a:lnTo>
                    <a:pt x="28" y="1597"/>
                  </a:lnTo>
                  <a:lnTo>
                    <a:pt x="0" y="1585"/>
                  </a:lnTo>
                  <a:lnTo>
                    <a:pt x="8" y="1568"/>
                  </a:lnTo>
                  <a:lnTo>
                    <a:pt x="16" y="1551"/>
                  </a:lnTo>
                  <a:lnTo>
                    <a:pt x="26" y="1534"/>
                  </a:lnTo>
                  <a:lnTo>
                    <a:pt x="35" y="1516"/>
                  </a:lnTo>
                  <a:lnTo>
                    <a:pt x="44" y="1496"/>
                  </a:lnTo>
                  <a:lnTo>
                    <a:pt x="53" y="1474"/>
                  </a:lnTo>
                  <a:lnTo>
                    <a:pt x="62" y="1447"/>
                  </a:lnTo>
                  <a:lnTo>
                    <a:pt x="69" y="1416"/>
                  </a:lnTo>
                  <a:lnTo>
                    <a:pt x="70" y="1363"/>
                  </a:lnTo>
                  <a:lnTo>
                    <a:pt x="73" y="1310"/>
                  </a:lnTo>
                  <a:lnTo>
                    <a:pt x="74" y="1258"/>
                  </a:lnTo>
                  <a:lnTo>
                    <a:pt x="75" y="1205"/>
                  </a:lnTo>
                  <a:lnTo>
                    <a:pt x="73" y="921"/>
                  </a:lnTo>
                  <a:lnTo>
                    <a:pt x="72" y="635"/>
                  </a:lnTo>
                  <a:lnTo>
                    <a:pt x="69" y="348"/>
                  </a:lnTo>
                  <a:lnTo>
                    <a:pt x="67" y="62"/>
                  </a:lnTo>
                  <a:lnTo>
                    <a:pt x="77" y="54"/>
                  </a:lnTo>
                  <a:lnTo>
                    <a:pt x="88" y="46"/>
                  </a:lnTo>
                  <a:lnTo>
                    <a:pt x="98" y="39"/>
                  </a:lnTo>
                  <a:lnTo>
                    <a:pt x="109" y="31"/>
                  </a:lnTo>
                  <a:lnTo>
                    <a:pt x="119" y="23"/>
                  </a:lnTo>
                  <a:lnTo>
                    <a:pt x="129" y="15"/>
                  </a:lnTo>
                  <a:lnTo>
                    <a:pt x="140" y="8"/>
                  </a:lnTo>
                  <a:lnTo>
                    <a:pt x="150" y="0"/>
                  </a:lnTo>
                  <a:close/>
                </a:path>
              </a:pathLst>
            </a:custGeom>
            <a:solidFill>
              <a:srgbClr val="3D3F44"/>
            </a:solidFill>
            <a:ln w="9525">
              <a:noFill/>
              <a:round/>
              <a:headEnd/>
              <a:tailEnd/>
            </a:ln>
          </p:spPr>
          <p:txBody>
            <a:bodyPr/>
            <a:lstStyle/>
            <a:p>
              <a:endParaRPr lang="en-US"/>
            </a:p>
          </p:txBody>
        </p:sp>
        <p:sp>
          <p:nvSpPr>
            <p:cNvPr id="8663" name="Freeform 9"/>
            <p:cNvSpPr>
              <a:spLocks/>
            </p:cNvSpPr>
            <p:nvPr/>
          </p:nvSpPr>
          <p:spPr bwMode="auto">
            <a:xfrm>
              <a:off x="3632" y="1989"/>
              <a:ext cx="571" cy="807"/>
            </a:xfrm>
            <a:custGeom>
              <a:avLst/>
              <a:gdLst>
                <a:gd name="T0" fmla="*/ 80 w 1140"/>
                <a:gd name="T1" fmla="*/ 0 h 1613"/>
                <a:gd name="T2" fmla="*/ 108 w 1140"/>
                <a:gd name="T3" fmla="*/ 1 h 1613"/>
                <a:gd name="T4" fmla="*/ 137 w 1140"/>
                <a:gd name="T5" fmla="*/ 1 h 1613"/>
                <a:gd name="T6" fmla="*/ 165 w 1140"/>
                <a:gd name="T7" fmla="*/ 1 h 1613"/>
                <a:gd name="T8" fmla="*/ 193 w 1140"/>
                <a:gd name="T9" fmla="*/ 1 h 1613"/>
                <a:gd name="T10" fmla="*/ 221 w 1140"/>
                <a:gd name="T11" fmla="*/ 1 h 1613"/>
                <a:gd name="T12" fmla="*/ 249 w 1140"/>
                <a:gd name="T13" fmla="*/ 1 h 1613"/>
                <a:gd name="T14" fmla="*/ 277 w 1140"/>
                <a:gd name="T15" fmla="*/ 2 h 1613"/>
                <a:gd name="T16" fmla="*/ 306 w 1140"/>
                <a:gd name="T17" fmla="*/ 2 h 1613"/>
                <a:gd name="T18" fmla="*/ 334 w 1140"/>
                <a:gd name="T19" fmla="*/ 3 h 1613"/>
                <a:gd name="T20" fmla="*/ 362 w 1140"/>
                <a:gd name="T21" fmla="*/ 3 h 1613"/>
                <a:gd name="T22" fmla="*/ 390 w 1140"/>
                <a:gd name="T23" fmla="*/ 3 h 1613"/>
                <a:gd name="T24" fmla="*/ 418 w 1140"/>
                <a:gd name="T25" fmla="*/ 3 h 1613"/>
                <a:gd name="T26" fmla="*/ 446 w 1140"/>
                <a:gd name="T27" fmla="*/ 3 h 1613"/>
                <a:gd name="T28" fmla="*/ 474 w 1140"/>
                <a:gd name="T29" fmla="*/ 3 h 1613"/>
                <a:gd name="T30" fmla="*/ 502 w 1140"/>
                <a:gd name="T31" fmla="*/ 4 h 1613"/>
                <a:gd name="T32" fmla="*/ 516 w 1140"/>
                <a:gd name="T33" fmla="*/ 136 h 1613"/>
                <a:gd name="T34" fmla="*/ 516 w 1140"/>
                <a:gd name="T35" fmla="*/ 399 h 1613"/>
                <a:gd name="T36" fmla="*/ 515 w 1140"/>
                <a:gd name="T37" fmla="*/ 544 h 1613"/>
                <a:gd name="T38" fmla="*/ 514 w 1140"/>
                <a:gd name="T39" fmla="*/ 572 h 1613"/>
                <a:gd name="T40" fmla="*/ 514 w 1140"/>
                <a:gd name="T41" fmla="*/ 599 h 1613"/>
                <a:gd name="T42" fmla="*/ 517 w 1140"/>
                <a:gd name="T43" fmla="*/ 626 h 1613"/>
                <a:gd name="T44" fmla="*/ 527 w 1140"/>
                <a:gd name="T45" fmla="*/ 648 h 1613"/>
                <a:gd name="T46" fmla="*/ 540 w 1140"/>
                <a:gd name="T47" fmla="*/ 665 h 1613"/>
                <a:gd name="T48" fmla="*/ 552 w 1140"/>
                <a:gd name="T49" fmla="*/ 681 h 1613"/>
                <a:gd name="T50" fmla="*/ 565 w 1140"/>
                <a:gd name="T51" fmla="*/ 698 h 1613"/>
                <a:gd name="T52" fmla="*/ 554 w 1140"/>
                <a:gd name="T53" fmla="*/ 713 h 1613"/>
                <a:gd name="T54" fmla="*/ 520 w 1140"/>
                <a:gd name="T55" fmla="*/ 727 h 1613"/>
                <a:gd name="T56" fmla="*/ 484 w 1140"/>
                <a:gd name="T57" fmla="*/ 741 h 1613"/>
                <a:gd name="T58" fmla="*/ 447 w 1140"/>
                <a:gd name="T59" fmla="*/ 753 h 1613"/>
                <a:gd name="T60" fmla="*/ 408 w 1140"/>
                <a:gd name="T61" fmla="*/ 764 h 1613"/>
                <a:gd name="T62" fmla="*/ 369 w 1140"/>
                <a:gd name="T63" fmla="*/ 775 h 1613"/>
                <a:gd name="T64" fmla="*/ 330 w 1140"/>
                <a:gd name="T65" fmla="*/ 784 h 1613"/>
                <a:gd name="T66" fmla="*/ 291 w 1140"/>
                <a:gd name="T67" fmla="*/ 792 h 1613"/>
                <a:gd name="T68" fmla="*/ 252 w 1140"/>
                <a:gd name="T69" fmla="*/ 798 h 1613"/>
                <a:gd name="T70" fmla="*/ 213 w 1140"/>
                <a:gd name="T71" fmla="*/ 803 h 1613"/>
                <a:gd name="T72" fmla="*/ 176 w 1140"/>
                <a:gd name="T73" fmla="*/ 806 h 1613"/>
                <a:gd name="T74" fmla="*/ 140 w 1140"/>
                <a:gd name="T75" fmla="*/ 807 h 1613"/>
                <a:gd name="T76" fmla="*/ 105 w 1140"/>
                <a:gd name="T77" fmla="*/ 806 h 1613"/>
                <a:gd name="T78" fmla="*/ 72 w 1140"/>
                <a:gd name="T79" fmla="*/ 802 h 1613"/>
                <a:gd name="T80" fmla="*/ 42 w 1140"/>
                <a:gd name="T81" fmla="*/ 797 h 1613"/>
                <a:gd name="T82" fmla="*/ 13 w 1140"/>
                <a:gd name="T83" fmla="*/ 789 h 1613"/>
                <a:gd name="T84" fmla="*/ 3 w 1140"/>
                <a:gd name="T85" fmla="*/ 775 h 1613"/>
                <a:gd name="T86" fmla="*/ 11 w 1140"/>
                <a:gd name="T87" fmla="*/ 759 h 1613"/>
                <a:gd name="T88" fmla="*/ 18 w 1140"/>
                <a:gd name="T89" fmla="*/ 741 h 1613"/>
                <a:gd name="T90" fmla="*/ 26 w 1140"/>
                <a:gd name="T91" fmla="*/ 718 h 1613"/>
                <a:gd name="T92" fmla="*/ 29 w 1140"/>
                <a:gd name="T93" fmla="*/ 669 h 1613"/>
                <a:gd name="T94" fmla="*/ 31 w 1140"/>
                <a:gd name="T95" fmla="*/ 599 h 1613"/>
                <a:gd name="T96" fmla="*/ 31 w 1140"/>
                <a:gd name="T97" fmla="*/ 431 h 1613"/>
                <a:gd name="T98" fmla="*/ 29 w 1140"/>
                <a:gd name="T99" fmla="*/ 164 h 1613"/>
                <a:gd name="T100" fmla="*/ 32 w 1140"/>
                <a:gd name="T101" fmla="*/ 26 h 1613"/>
                <a:gd name="T102" fmla="*/ 42 w 1140"/>
                <a:gd name="T103" fmla="*/ 19 h 1613"/>
                <a:gd name="T104" fmla="*/ 52 w 1140"/>
                <a:gd name="T105" fmla="*/ 11 h 1613"/>
                <a:gd name="T106" fmla="*/ 62 w 1140"/>
                <a:gd name="T107" fmla="*/ 4 h 16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0" h="1613">
                  <a:moveTo>
                    <a:pt x="132" y="0"/>
                  </a:moveTo>
                  <a:lnTo>
                    <a:pt x="160" y="0"/>
                  </a:lnTo>
                  <a:lnTo>
                    <a:pt x="189" y="0"/>
                  </a:lnTo>
                  <a:lnTo>
                    <a:pt x="216" y="1"/>
                  </a:lnTo>
                  <a:lnTo>
                    <a:pt x="245" y="1"/>
                  </a:lnTo>
                  <a:lnTo>
                    <a:pt x="273" y="1"/>
                  </a:lnTo>
                  <a:lnTo>
                    <a:pt x="301" y="1"/>
                  </a:lnTo>
                  <a:lnTo>
                    <a:pt x="329" y="1"/>
                  </a:lnTo>
                  <a:lnTo>
                    <a:pt x="357" y="1"/>
                  </a:lnTo>
                  <a:lnTo>
                    <a:pt x="386" y="2"/>
                  </a:lnTo>
                  <a:lnTo>
                    <a:pt x="413" y="2"/>
                  </a:lnTo>
                  <a:lnTo>
                    <a:pt x="441" y="2"/>
                  </a:lnTo>
                  <a:lnTo>
                    <a:pt x="470" y="2"/>
                  </a:lnTo>
                  <a:lnTo>
                    <a:pt x="498" y="2"/>
                  </a:lnTo>
                  <a:lnTo>
                    <a:pt x="525" y="3"/>
                  </a:lnTo>
                  <a:lnTo>
                    <a:pt x="554" y="3"/>
                  </a:lnTo>
                  <a:lnTo>
                    <a:pt x="582" y="3"/>
                  </a:lnTo>
                  <a:lnTo>
                    <a:pt x="610" y="3"/>
                  </a:lnTo>
                  <a:lnTo>
                    <a:pt x="638" y="3"/>
                  </a:lnTo>
                  <a:lnTo>
                    <a:pt x="666" y="5"/>
                  </a:lnTo>
                  <a:lnTo>
                    <a:pt x="695" y="5"/>
                  </a:lnTo>
                  <a:lnTo>
                    <a:pt x="722" y="5"/>
                  </a:lnTo>
                  <a:lnTo>
                    <a:pt x="750" y="5"/>
                  </a:lnTo>
                  <a:lnTo>
                    <a:pt x="779" y="5"/>
                  </a:lnTo>
                  <a:lnTo>
                    <a:pt x="806" y="5"/>
                  </a:lnTo>
                  <a:lnTo>
                    <a:pt x="834" y="6"/>
                  </a:lnTo>
                  <a:lnTo>
                    <a:pt x="863" y="6"/>
                  </a:lnTo>
                  <a:lnTo>
                    <a:pt x="890" y="6"/>
                  </a:lnTo>
                  <a:lnTo>
                    <a:pt x="918" y="6"/>
                  </a:lnTo>
                  <a:lnTo>
                    <a:pt x="946" y="6"/>
                  </a:lnTo>
                  <a:lnTo>
                    <a:pt x="974" y="7"/>
                  </a:lnTo>
                  <a:lnTo>
                    <a:pt x="1002" y="7"/>
                  </a:lnTo>
                  <a:lnTo>
                    <a:pt x="1030" y="7"/>
                  </a:lnTo>
                  <a:lnTo>
                    <a:pt x="1030" y="271"/>
                  </a:lnTo>
                  <a:lnTo>
                    <a:pt x="1030" y="533"/>
                  </a:lnTo>
                  <a:lnTo>
                    <a:pt x="1030" y="797"/>
                  </a:lnTo>
                  <a:lnTo>
                    <a:pt x="1030" y="1060"/>
                  </a:lnTo>
                  <a:lnTo>
                    <a:pt x="1029" y="1088"/>
                  </a:lnTo>
                  <a:lnTo>
                    <a:pt x="1029" y="1115"/>
                  </a:lnTo>
                  <a:lnTo>
                    <a:pt x="1027" y="1143"/>
                  </a:lnTo>
                  <a:lnTo>
                    <a:pt x="1026" y="1171"/>
                  </a:lnTo>
                  <a:lnTo>
                    <a:pt x="1027" y="1197"/>
                  </a:lnTo>
                  <a:lnTo>
                    <a:pt x="1030" y="1225"/>
                  </a:lnTo>
                  <a:lnTo>
                    <a:pt x="1033" y="1252"/>
                  </a:lnTo>
                  <a:lnTo>
                    <a:pt x="1040" y="1279"/>
                  </a:lnTo>
                  <a:lnTo>
                    <a:pt x="1053" y="1296"/>
                  </a:lnTo>
                  <a:lnTo>
                    <a:pt x="1065" y="1312"/>
                  </a:lnTo>
                  <a:lnTo>
                    <a:pt x="1078" y="1330"/>
                  </a:lnTo>
                  <a:lnTo>
                    <a:pt x="1091" y="1346"/>
                  </a:lnTo>
                  <a:lnTo>
                    <a:pt x="1102" y="1362"/>
                  </a:lnTo>
                  <a:lnTo>
                    <a:pt x="1115" y="1378"/>
                  </a:lnTo>
                  <a:lnTo>
                    <a:pt x="1128" y="1395"/>
                  </a:lnTo>
                  <a:lnTo>
                    <a:pt x="1140" y="1411"/>
                  </a:lnTo>
                  <a:lnTo>
                    <a:pt x="1107" y="1425"/>
                  </a:lnTo>
                  <a:lnTo>
                    <a:pt x="1074" y="1440"/>
                  </a:lnTo>
                  <a:lnTo>
                    <a:pt x="1038" y="1454"/>
                  </a:lnTo>
                  <a:lnTo>
                    <a:pt x="1002" y="1467"/>
                  </a:lnTo>
                  <a:lnTo>
                    <a:pt x="966" y="1481"/>
                  </a:lnTo>
                  <a:lnTo>
                    <a:pt x="928" y="1493"/>
                  </a:lnTo>
                  <a:lnTo>
                    <a:pt x="892" y="1505"/>
                  </a:lnTo>
                  <a:lnTo>
                    <a:pt x="854" y="1517"/>
                  </a:lnTo>
                  <a:lnTo>
                    <a:pt x="814" y="1528"/>
                  </a:lnTo>
                  <a:lnTo>
                    <a:pt x="776" y="1539"/>
                  </a:lnTo>
                  <a:lnTo>
                    <a:pt x="737" y="1549"/>
                  </a:lnTo>
                  <a:lnTo>
                    <a:pt x="698" y="1559"/>
                  </a:lnTo>
                  <a:lnTo>
                    <a:pt x="659" y="1567"/>
                  </a:lnTo>
                  <a:lnTo>
                    <a:pt x="620" y="1576"/>
                  </a:lnTo>
                  <a:lnTo>
                    <a:pt x="581" y="1583"/>
                  </a:lnTo>
                  <a:lnTo>
                    <a:pt x="541" y="1590"/>
                  </a:lnTo>
                  <a:lnTo>
                    <a:pt x="503" y="1596"/>
                  </a:lnTo>
                  <a:lnTo>
                    <a:pt x="464" y="1600"/>
                  </a:lnTo>
                  <a:lnTo>
                    <a:pt x="426" y="1605"/>
                  </a:lnTo>
                  <a:lnTo>
                    <a:pt x="389" y="1608"/>
                  </a:lnTo>
                  <a:lnTo>
                    <a:pt x="351" y="1611"/>
                  </a:lnTo>
                  <a:lnTo>
                    <a:pt x="316" y="1613"/>
                  </a:lnTo>
                  <a:lnTo>
                    <a:pt x="280" y="1613"/>
                  </a:lnTo>
                  <a:lnTo>
                    <a:pt x="244" y="1613"/>
                  </a:lnTo>
                  <a:lnTo>
                    <a:pt x="210" y="1611"/>
                  </a:lnTo>
                  <a:lnTo>
                    <a:pt x="176" y="1608"/>
                  </a:lnTo>
                  <a:lnTo>
                    <a:pt x="144" y="1604"/>
                  </a:lnTo>
                  <a:lnTo>
                    <a:pt x="113" y="1599"/>
                  </a:lnTo>
                  <a:lnTo>
                    <a:pt x="83" y="1593"/>
                  </a:lnTo>
                  <a:lnTo>
                    <a:pt x="54" y="1585"/>
                  </a:lnTo>
                  <a:lnTo>
                    <a:pt x="26" y="1577"/>
                  </a:lnTo>
                  <a:lnTo>
                    <a:pt x="0" y="1567"/>
                  </a:lnTo>
                  <a:lnTo>
                    <a:pt x="6" y="1550"/>
                  </a:lnTo>
                  <a:lnTo>
                    <a:pt x="13" y="1534"/>
                  </a:lnTo>
                  <a:lnTo>
                    <a:pt x="21" y="1517"/>
                  </a:lnTo>
                  <a:lnTo>
                    <a:pt x="29" y="1500"/>
                  </a:lnTo>
                  <a:lnTo>
                    <a:pt x="36" y="1482"/>
                  </a:lnTo>
                  <a:lnTo>
                    <a:pt x="44" y="1460"/>
                  </a:lnTo>
                  <a:lnTo>
                    <a:pt x="51" y="1436"/>
                  </a:lnTo>
                  <a:lnTo>
                    <a:pt x="56" y="1408"/>
                  </a:lnTo>
                  <a:lnTo>
                    <a:pt x="57" y="1338"/>
                  </a:lnTo>
                  <a:lnTo>
                    <a:pt x="60" y="1269"/>
                  </a:lnTo>
                  <a:lnTo>
                    <a:pt x="61" y="1198"/>
                  </a:lnTo>
                  <a:lnTo>
                    <a:pt x="62" y="1129"/>
                  </a:lnTo>
                  <a:lnTo>
                    <a:pt x="61" y="862"/>
                  </a:lnTo>
                  <a:lnTo>
                    <a:pt x="59" y="594"/>
                  </a:lnTo>
                  <a:lnTo>
                    <a:pt x="57" y="327"/>
                  </a:lnTo>
                  <a:lnTo>
                    <a:pt x="55" y="59"/>
                  </a:lnTo>
                  <a:lnTo>
                    <a:pt x="64" y="52"/>
                  </a:lnTo>
                  <a:lnTo>
                    <a:pt x="75" y="44"/>
                  </a:lnTo>
                  <a:lnTo>
                    <a:pt x="84" y="37"/>
                  </a:lnTo>
                  <a:lnTo>
                    <a:pt x="94" y="29"/>
                  </a:lnTo>
                  <a:lnTo>
                    <a:pt x="104" y="22"/>
                  </a:lnTo>
                  <a:lnTo>
                    <a:pt x="113" y="15"/>
                  </a:lnTo>
                  <a:lnTo>
                    <a:pt x="123" y="7"/>
                  </a:lnTo>
                  <a:lnTo>
                    <a:pt x="132" y="0"/>
                  </a:lnTo>
                  <a:close/>
                </a:path>
              </a:pathLst>
            </a:custGeom>
            <a:solidFill>
              <a:srgbClr val="47474C"/>
            </a:solidFill>
            <a:ln w="9525">
              <a:noFill/>
              <a:round/>
              <a:headEnd/>
              <a:tailEnd/>
            </a:ln>
          </p:spPr>
          <p:txBody>
            <a:bodyPr/>
            <a:lstStyle/>
            <a:p>
              <a:endParaRPr lang="en-US"/>
            </a:p>
          </p:txBody>
        </p:sp>
        <p:sp>
          <p:nvSpPr>
            <p:cNvPr id="8664" name="Freeform 10"/>
            <p:cNvSpPr>
              <a:spLocks/>
            </p:cNvSpPr>
            <p:nvPr/>
          </p:nvSpPr>
          <p:spPr bwMode="auto">
            <a:xfrm>
              <a:off x="3638" y="1990"/>
              <a:ext cx="526" cy="788"/>
            </a:xfrm>
            <a:custGeom>
              <a:avLst/>
              <a:gdLst>
                <a:gd name="T0" fmla="*/ 72 w 1051"/>
                <a:gd name="T1" fmla="*/ 0 h 1576"/>
                <a:gd name="T2" fmla="*/ 98 w 1051"/>
                <a:gd name="T3" fmla="*/ 1 h 1576"/>
                <a:gd name="T4" fmla="*/ 124 w 1051"/>
                <a:gd name="T5" fmla="*/ 1 h 1576"/>
                <a:gd name="T6" fmla="*/ 150 w 1051"/>
                <a:gd name="T7" fmla="*/ 1 h 1576"/>
                <a:gd name="T8" fmla="*/ 176 w 1051"/>
                <a:gd name="T9" fmla="*/ 1 h 1576"/>
                <a:gd name="T10" fmla="*/ 203 w 1051"/>
                <a:gd name="T11" fmla="*/ 1 h 1576"/>
                <a:gd name="T12" fmla="*/ 229 w 1051"/>
                <a:gd name="T13" fmla="*/ 1 h 1576"/>
                <a:gd name="T14" fmla="*/ 254 w 1051"/>
                <a:gd name="T15" fmla="*/ 1 h 1576"/>
                <a:gd name="T16" fmla="*/ 280 w 1051"/>
                <a:gd name="T17" fmla="*/ 2 h 1576"/>
                <a:gd name="T18" fmla="*/ 307 w 1051"/>
                <a:gd name="T19" fmla="*/ 2 h 1576"/>
                <a:gd name="T20" fmla="*/ 333 w 1051"/>
                <a:gd name="T21" fmla="*/ 2 h 1576"/>
                <a:gd name="T22" fmla="*/ 359 w 1051"/>
                <a:gd name="T23" fmla="*/ 3 h 1576"/>
                <a:gd name="T24" fmla="*/ 385 w 1051"/>
                <a:gd name="T25" fmla="*/ 3 h 1576"/>
                <a:gd name="T26" fmla="*/ 411 w 1051"/>
                <a:gd name="T27" fmla="*/ 3 h 1576"/>
                <a:gd name="T28" fmla="*/ 436 w 1051"/>
                <a:gd name="T29" fmla="*/ 3 h 1576"/>
                <a:gd name="T30" fmla="*/ 462 w 1051"/>
                <a:gd name="T31" fmla="*/ 3 h 1576"/>
                <a:gd name="T32" fmla="*/ 475 w 1051"/>
                <a:gd name="T33" fmla="*/ 126 h 1576"/>
                <a:gd name="T34" fmla="*/ 475 w 1051"/>
                <a:gd name="T35" fmla="*/ 370 h 1576"/>
                <a:gd name="T36" fmla="*/ 475 w 1051"/>
                <a:gd name="T37" fmla="*/ 504 h 1576"/>
                <a:gd name="T38" fmla="*/ 474 w 1051"/>
                <a:gd name="T39" fmla="*/ 530 h 1576"/>
                <a:gd name="T40" fmla="*/ 474 w 1051"/>
                <a:gd name="T41" fmla="*/ 556 h 1576"/>
                <a:gd name="T42" fmla="*/ 477 w 1051"/>
                <a:gd name="T43" fmla="*/ 581 h 1576"/>
                <a:gd name="T44" fmla="*/ 485 w 1051"/>
                <a:gd name="T45" fmla="*/ 601 h 1576"/>
                <a:gd name="T46" fmla="*/ 497 w 1051"/>
                <a:gd name="T47" fmla="*/ 617 h 1576"/>
                <a:gd name="T48" fmla="*/ 508 w 1051"/>
                <a:gd name="T49" fmla="*/ 632 h 1576"/>
                <a:gd name="T50" fmla="*/ 520 w 1051"/>
                <a:gd name="T51" fmla="*/ 648 h 1576"/>
                <a:gd name="T52" fmla="*/ 510 w 1051"/>
                <a:gd name="T53" fmla="*/ 662 h 1576"/>
                <a:gd name="T54" fmla="*/ 479 w 1051"/>
                <a:gd name="T55" fmla="*/ 676 h 1576"/>
                <a:gd name="T56" fmla="*/ 446 w 1051"/>
                <a:gd name="T57" fmla="*/ 690 h 1576"/>
                <a:gd name="T58" fmla="*/ 411 w 1051"/>
                <a:gd name="T59" fmla="*/ 704 h 1576"/>
                <a:gd name="T60" fmla="*/ 376 w 1051"/>
                <a:gd name="T61" fmla="*/ 718 h 1576"/>
                <a:gd name="T62" fmla="*/ 340 w 1051"/>
                <a:gd name="T63" fmla="*/ 731 h 1576"/>
                <a:gd name="T64" fmla="*/ 305 w 1051"/>
                <a:gd name="T65" fmla="*/ 744 h 1576"/>
                <a:gd name="T66" fmla="*/ 269 w 1051"/>
                <a:gd name="T67" fmla="*/ 756 h 1576"/>
                <a:gd name="T68" fmla="*/ 233 w 1051"/>
                <a:gd name="T69" fmla="*/ 766 h 1576"/>
                <a:gd name="T70" fmla="*/ 198 w 1051"/>
                <a:gd name="T71" fmla="*/ 775 h 1576"/>
                <a:gd name="T72" fmla="*/ 163 w 1051"/>
                <a:gd name="T73" fmla="*/ 782 h 1576"/>
                <a:gd name="T74" fmla="*/ 130 w 1051"/>
                <a:gd name="T75" fmla="*/ 786 h 1576"/>
                <a:gd name="T76" fmla="*/ 98 w 1051"/>
                <a:gd name="T77" fmla="*/ 788 h 1576"/>
                <a:gd name="T78" fmla="*/ 68 w 1051"/>
                <a:gd name="T79" fmla="*/ 788 h 1576"/>
                <a:gd name="T80" fmla="*/ 39 w 1051"/>
                <a:gd name="T81" fmla="*/ 784 h 1576"/>
                <a:gd name="T82" fmla="*/ 13 w 1051"/>
                <a:gd name="T83" fmla="*/ 778 h 1576"/>
                <a:gd name="T84" fmla="*/ 3 w 1051"/>
                <a:gd name="T85" fmla="*/ 765 h 1576"/>
                <a:gd name="T86" fmla="*/ 9 w 1051"/>
                <a:gd name="T87" fmla="*/ 750 h 1576"/>
                <a:gd name="T88" fmla="*/ 15 w 1051"/>
                <a:gd name="T89" fmla="*/ 733 h 1576"/>
                <a:gd name="T90" fmla="*/ 21 w 1051"/>
                <a:gd name="T91" fmla="*/ 712 h 1576"/>
                <a:gd name="T92" fmla="*/ 24 w 1051"/>
                <a:gd name="T93" fmla="*/ 656 h 1576"/>
                <a:gd name="T94" fmla="*/ 25 w 1051"/>
                <a:gd name="T95" fmla="*/ 569 h 1576"/>
                <a:gd name="T96" fmla="*/ 25 w 1051"/>
                <a:gd name="T97" fmla="*/ 401 h 1576"/>
                <a:gd name="T98" fmla="*/ 23 w 1051"/>
                <a:gd name="T99" fmla="*/ 152 h 1576"/>
                <a:gd name="T100" fmla="*/ 28 w 1051"/>
                <a:gd name="T101" fmla="*/ 24 h 1576"/>
                <a:gd name="T102" fmla="*/ 37 w 1051"/>
                <a:gd name="T103" fmla="*/ 18 h 1576"/>
                <a:gd name="T104" fmla="*/ 45 w 1051"/>
                <a:gd name="T105" fmla="*/ 11 h 1576"/>
                <a:gd name="T106" fmla="*/ 55 w 1051"/>
                <a:gd name="T107" fmla="*/ 4 h 15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51" h="1576">
                  <a:moveTo>
                    <a:pt x="118" y="0"/>
                  </a:moveTo>
                  <a:lnTo>
                    <a:pt x="144" y="0"/>
                  </a:lnTo>
                  <a:lnTo>
                    <a:pt x="170" y="0"/>
                  </a:lnTo>
                  <a:lnTo>
                    <a:pt x="196" y="1"/>
                  </a:lnTo>
                  <a:lnTo>
                    <a:pt x="222" y="1"/>
                  </a:lnTo>
                  <a:lnTo>
                    <a:pt x="248" y="1"/>
                  </a:lnTo>
                  <a:lnTo>
                    <a:pt x="275" y="1"/>
                  </a:lnTo>
                  <a:lnTo>
                    <a:pt x="300" y="1"/>
                  </a:lnTo>
                  <a:lnTo>
                    <a:pt x="326" y="1"/>
                  </a:lnTo>
                  <a:lnTo>
                    <a:pt x="352" y="1"/>
                  </a:lnTo>
                  <a:lnTo>
                    <a:pt x="378" y="2"/>
                  </a:lnTo>
                  <a:lnTo>
                    <a:pt x="405" y="2"/>
                  </a:lnTo>
                  <a:lnTo>
                    <a:pt x="430" y="2"/>
                  </a:lnTo>
                  <a:lnTo>
                    <a:pt x="457" y="2"/>
                  </a:lnTo>
                  <a:lnTo>
                    <a:pt x="483" y="2"/>
                  </a:lnTo>
                  <a:lnTo>
                    <a:pt x="508" y="2"/>
                  </a:lnTo>
                  <a:lnTo>
                    <a:pt x="535" y="2"/>
                  </a:lnTo>
                  <a:lnTo>
                    <a:pt x="560" y="4"/>
                  </a:lnTo>
                  <a:lnTo>
                    <a:pt x="587" y="4"/>
                  </a:lnTo>
                  <a:lnTo>
                    <a:pt x="613" y="4"/>
                  </a:lnTo>
                  <a:lnTo>
                    <a:pt x="639" y="4"/>
                  </a:lnTo>
                  <a:lnTo>
                    <a:pt x="665" y="4"/>
                  </a:lnTo>
                  <a:lnTo>
                    <a:pt x="690" y="4"/>
                  </a:lnTo>
                  <a:lnTo>
                    <a:pt x="717" y="5"/>
                  </a:lnTo>
                  <a:lnTo>
                    <a:pt x="742" y="5"/>
                  </a:lnTo>
                  <a:lnTo>
                    <a:pt x="769" y="5"/>
                  </a:lnTo>
                  <a:lnTo>
                    <a:pt x="794" y="5"/>
                  </a:lnTo>
                  <a:lnTo>
                    <a:pt x="821" y="5"/>
                  </a:lnTo>
                  <a:lnTo>
                    <a:pt x="846" y="5"/>
                  </a:lnTo>
                  <a:lnTo>
                    <a:pt x="872" y="5"/>
                  </a:lnTo>
                  <a:lnTo>
                    <a:pt x="898" y="6"/>
                  </a:lnTo>
                  <a:lnTo>
                    <a:pt x="924" y="6"/>
                  </a:lnTo>
                  <a:lnTo>
                    <a:pt x="950" y="6"/>
                  </a:lnTo>
                  <a:lnTo>
                    <a:pt x="950" y="251"/>
                  </a:lnTo>
                  <a:lnTo>
                    <a:pt x="950" y="496"/>
                  </a:lnTo>
                  <a:lnTo>
                    <a:pt x="950" y="740"/>
                  </a:lnTo>
                  <a:lnTo>
                    <a:pt x="950" y="983"/>
                  </a:lnTo>
                  <a:lnTo>
                    <a:pt x="949" y="1008"/>
                  </a:lnTo>
                  <a:lnTo>
                    <a:pt x="949" y="1035"/>
                  </a:lnTo>
                  <a:lnTo>
                    <a:pt x="947" y="1060"/>
                  </a:lnTo>
                  <a:lnTo>
                    <a:pt x="946" y="1087"/>
                  </a:lnTo>
                  <a:lnTo>
                    <a:pt x="947" y="1112"/>
                  </a:lnTo>
                  <a:lnTo>
                    <a:pt x="950" y="1136"/>
                  </a:lnTo>
                  <a:lnTo>
                    <a:pt x="953" y="1162"/>
                  </a:lnTo>
                  <a:lnTo>
                    <a:pt x="959" y="1187"/>
                  </a:lnTo>
                  <a:lnTo>
                    <a:pt x="970" y="1202"/>
                  </a:lnTo>
                  <a:lnTo>
                    <a:pt x="982" y="1218"/>
                  </a:lnTo>
                  <a:lnTo>
                    <a:pt x="993" y="1233"/>
                  </a:lnTo>
                  <a:lnTo>
                    <a:pt x="1005" y="1248"/>
                  </a:lnTo>
                  <a:lnTo>
                    <a:pt x="1016" y="1264"/>
                  </a:lnTo>
                  <a:lnTo>
                    <a:pt x="1028" y="1279"/>
                  </a:lnTo>
                  <a:lnTo>
                    <a:pt x="1040" y="1295"/>
                  </a:lnTo>
                  <a:lnTo>
                    <a:pt x="1051" y="1310"/>
                  </a:lnTo>
                  <a:lnTo>
                    <a:pt x="1020" y="1324"/>
                  </a:lnTo>
                  <a:lnTo>
                    <a:pt x="989" y="1338"/>
                  </a:lnTo>
                  <a:lnTo>
                    <a:pt x="957" y="1352"/>
                  </a:lnTo>
                  <a:lnTo>
                    <a:pt x="924" y="1365"/>
                  </a:lnTo>
                  <a:lnTo>
                    <a:pt x="891" y="1380"/>
                  </a:lnTo>
                  <a:lnTo>
                    <a:pt x="856" y="1394"/>
                  </a:lnTo>
                  <a:lnTo>
                    <a:pt x="822" y="1408"/>
                  </a:lnTo>
                  <a:lnTo>
                    <a:pt x="787" y="1422"/>
                  </a:lnTo>
                  <a:lnTo>
                    <a:pt x="752" y="1436"/>
                  </a:lnTo>
                  <a:lnTo>
                    <a:pt x="716" y="1450"/>
                  </a:lnTo>
                  <a:lnTo>
                    <a:pt x="680" y="1462"/>
                  </a:lnTo>
                  <a:lnTo>
                    <a:pt x="644" y="1476"/>
                  </a:lnTo>
                  <a:lnTo>
                    <a:pt x="609" y="1488"/>
                  </a:lnTo>
                  <a:lnTo>
                    <a:pt x="573" y="1500"/>
                  </a:lnTo>
                  <a:lnTo>
                    <a:pt x="537" y="1511"/>
                  </a:lnTo>
                  <a:lnTo>
                    <a:pt x="502" y="1521"/>
                  </a:lnTo>
                  <a:lnTo>
                    <a:pt x="466" y="1531"/>
                  </a:lnTo>
                  <a:lnTo>
                    <a:pt x="430" y="1541"/>
                  </a:lnTo>
                  <a:lnTo>
                    <a:pt x="396" y="1549"/>
                  </a:lnTo>
                  <a:lnTo>
                    <a:pt x="361" y="1556"/>
                  </a:lnTo>
                  <a:lnTo>
                    <a:pt x="326" y="1563"/>
                  </a:lnTo>
                  <a:lnTo>
                    <a:pt x="293" y="1567"/>
                  </a:lnTo>
                  <a:lnTo>
                    <a:pt x="260" y="1572"/>
                  </a:lnTo>
                  <a:lnTo>
                    <a:pt x="227" y="1574"/>
                  </a:lnTo>
                  <a:lnTo>
                    <a:pt x="196" y="1576"/>
                  </a:lnTo>
                  <a:lnTo>
                    <a:pt x="165" y="1576"/>
                  </a:lnTo>
                  <a:lnTo>
                    <a:pt x="135" y="1575"/>
                  </a:lnTo>
                  <a:lnTo>
                    <a:pt x="106" y="1573"/>
                  </a:lnTo>
                  <a:lnTo>
                    <a:pt x="78" y="1568"/>
                  </a:lnTo>
                  <a:lnTo>
                    <a:pt x="51" y="1563"/>
                  </a:lnTo>
                  <a:lnTo>
                    <a:pt x="25" y="1556"/>
                  </a:lnTo>
                  <a:lnTo>
                    <a:pt x="0" y="1546"/>
                  </a:lnTo>
                  <a:lnTo>
                    <a:pt x="5" y="1530"/>
                  </a:lnTo>
                  <a:lnTo>
                    <a:pt x="11" y="1515"/>
                  </a:lnTo>
                  <a:lnTo>
                    <a:pt x="18" y="1500"/>
                  </a:lnTo>
                  <a:lnTo>
                    <a:pt x="23" y="1484"/>
                  </a:lnTo>
                  <a:lnTo>
                    <a:pt x="30" y="1466"/>
                  </a:lnTo>
                  <a:lnTo>
                    <a:pt x="36" y="1446"/>
                  </a:lnTo>
                  <a:lnTo>
                    <a:pt x="42" y="1424"/>
                  </a:lnTo>
                  <a:lnTo>
                    <a:pt x="46" y="1398"/>
                  </a:lnTo>
                  <a:lnTo>
                    <a:pt x="48" y="1311"/>
                  </a:lnTo>
                  <a:lnTo>
                    <a:pt x="49" y="1224"/>
                  </a:lnTo>
                  <a:lnTo>
                    <a:pt x="49" y="1137"/>
                  </a:lnTo>
                  <a:lnTo>
                    <a:pt x="50" y="1051"/>
                  </a:lnTo>
                  <a:lnTo>
                    <a:pt x="49" y="802"/>
                  </a:lnTo>
                  <a:lnTo>
                    <a:pt x="48" y="553"/>
                  </a:lnTo>
                  <a:lnTo>
                    <a:pt x="46" y="304"/>
                  </a:lnTo>
                  <a:lnTo>
                    <a:pt x="45" y="54"/>
                  </a:lnTo>
                  <a:lnTo>
                    <a:pt x="55" y="47"/>
                  </a:lnTo>
                  <a:lnTo>
                    <a:pt x="64" y="42"/>
                  </a:lnTo>
                  <a:lnTo>
                    <a:pt x="73" y="35"/>
                  </a:lnTo>
                  <a:lnTo>
                    <a:pt x="82" y="28"/>
                  </a:lnTo>
                  <a:lnTo>
                    <a:pt x="90" y="21"/>
                  </a:lnTo>
                  <a:lnTo>
                    <a:pt x="99" y="14"/>
                  </a:lnTo>
                  <a:lnTo>
                    <a:pt x="109" y="7"/>
                  </a:lnTo>
                  <a:lnTo>
                    <a:pt x="118" y="0"/>
                  </a:lnTo>
                  <a:close/>
                </a:path>
              </a:pathLst>
            </a:custGeom>
            <a:solidFill>
              <a:srgbClr val="4F4F54"/>
            </a:solidFill>
            <a:ln w="9525">
              <a:noFill/>
              <a:round/>
              <a:headEnd/>
              <a:tailEnd/>
            </a:ln>
          </p:spPr>
          <p:txBody>
            <a:bodyPr/>
            <a:lstStyle/>
            <a:p>
              <a:endParaRPr lang="en-US"/>
            </a:p>
          </p:txBody>
        </p:sp>
        <p:sp>
          <p:nvSpPr>
            <p:cNvPr id="8665" name="Freeform 11"/>
            <p:cNvSpPr>
              <a:spLocks/>
            </p:cNvSpPr>
            <p:nvPr/>
          </p:nvSpPr>
          <p:spPr bwMode="auto">
            <a:xfrm>
              <a:off x="3645" y="1990"/>
              <a:ext cx="479" cy="773"/>
            </a:xfrm>
            <a:custGeom>
              <a:avLst/>
              <a:gdLst>
                <a:gd name="T0" fmla="*/ 62 w 960"/>
                <a:gd name="T1" fmla="*/ 0 h 1548"/>
                <a:gd name="T2" fmla="*/ 86 w 960"/>
                <a:gd name="T3" fmla="*/ 0 h 1548"/>
                <a:gd name="T4" fmla="*/ 110 w 960"/>
                <a:gd name="T5" fmla="*/ 0 h 1548"/>
                <a:gd name="T6" fmla="*/ 134 w 960"/>
                <a:gd name="T7" fmla="*/ 0 h 1548"/>
                <a:gd name="T8" fmla="*/ 158 w 960"/>
                <a:gd name="T9" fmla="*/ 1 h 1548"/>
                <a:gd name="T10" fmla="*/ 182 w 960"/>
                <a:gd name="T11" fmla="*/ 1 h 1548"/>
                <a:gd name="T12" fmla="*/ 206 w 960"/>
                <a:gd name="T13" fmla="*/ 1 h 1548"/>
                <a:gd name="T14" fmla="*/ 230 w 960"/>
                <a:gd name="T15" fmla="*/ 2 h 1548"/>
                <a:gd name="T16" fmla="*/ 254 w 960"/>
                <a:gd name="T17" fmla="*/ 2 h 1548"/>
                <a:gd name="T18" fmla="*/ 278 w 960"/>
                <a:gd name="T19" fmla="*/ 2 h 1548"/>
                <a:gd name="T20" fmla="*/ 302 w 960"/>
                <a:gd name="T21" fmla="*/ 2 h 1548"/>
                <a:gd name="T22" fmla="*/ 325 w 960"/>
                <a:gd name="T23" fmla="*/ 2 h 1548"/>
                <a:gd name="T24" fmla="*/ 350 w 960"/>
                <a:gd name="T25" fmla="*/ 3 h 1548"/>
                <a:gd name="T26" fmla="*/ 373 w 960"/>
                <a:gd name="T27" fmla="*/ 3 h 1548"/>
                <a:gd name="T28" fmla="*/ 397 w 960"/>
                <a:gd name="T29" fmla="*/ 3 h 1548"/>
                <a:gd name="T30" fmla="*/ 421 w 960"/>
                <a:gd name="T31" fmla="*/ 3 h 1548"/>
                <a:gd name="T32" fmla="*/ 433 w 960"/>
                <a:gd name="T33" fmla="*/ 116 h 1548"/>
                <a:gd name="T34" fmla="*/ 433 w 960"/>
                <a:gd name="T35" fmla="*/ 341 h 1548"/>
                <a:gd name="T36" fmla="*/ 432 w 960"/>
                <a:gd name="T37" fmla="*/ 465 h 1548"/>
                <a:gd name="T38" fmla="*/ 432 w 960"/>
                <a:gd name="T39" fmla="*/ 490 h 1548"/>
                <a:gd name="T40" fmla="*/ 432 w 960"/>
                <a:gd name="T41" fmla="*/ 513 h 1548"/>
                <a:gd name="T42" fmla="*/ 435 w 960"/>
                <a:gd name="T43" fmla="*/ 536 h 1548"/>
                <a:gd name="T44" fmla="*/ 443 w 960"/>
                <a:gd name="T45" fmla="*/ 554 h 1548"/>
                <a:gd name="T46" fmla="*/ 453 w 960"/>
                <a:gd name="T47" fmla="*/ 568 h 1548"/>
                <a:gd name="T48" fmla="*/ 464 w 960"/>
                <a:gd name="T49" fmla="*/ 582 h 1548"/>
                <a:gd name="T50" fmla="*/ 474 w 960"/>
                <a:gd name="T51" fmla="*/ 597 h 1548"/>
                <a:gd name="T52" fmla="*/ 465 w 960"/>
                <a:gd name="T53" fmla="*/ 610 h 1548"/>
                <a:gd name="T54" fmla="*/ 436 w 960"/>
                <a:gd name="T55" fmla="*/ 624 h 1548"/>
                <a:gd name="T56" fmla="*/ 405 w 960"/>
                <a:gd name="T57" fmla="*/ 639 h 1548"/>
                <a:gd name="T58" fmla="*/ 374 w 960"/>
                <a:gd name="T59" fmla="*/ 655 h 1548"/>
                <a:gd name="T60" fmla="*/ 342 w 960"/>
                <a:gd name="T61" fmla="*/ 672 h 1548"/>
                <a:gd name="T62" fmla="*/ 310 w 960"/>
                <a:gd name="T63" fmla="*/ 688 h 1548"/>
                <a:gd name="T64" fmla="*/ 278 w 960"/>
                <a:gd name="T65" fmla="*/ 704 h 1548"/>
                <a:gd name="T66" fmla="*/ 245 w 960"/>
                <a:gd name="T67" fmla="*/ 719 h 1548"/>
                <a:gd name="T68" fmla="*/ 213 w 960"/>
                <a:gd name="T69" fmla="*/ 733 h 1548"/>
                <a:gd name="T70" fmla="*/ 181 w 960"/>
                <a:gd name="T71" fmla="*/ 746 h 1548"/>
                <a:gd name="T72" fmla="*/ 150 w 960"/>
                <a:gd name="T73" fmla="*/ 757 h 1548"/>
                <a:gd name="T74" fmla="*/ 119 w 960"/>
                <a:gd name="T75" fmla="*/ 765 h 1548"/>
                <a:gd name="T76" fmla="*/ 90 w 960"/>
                <a:gd name="T77" fmla="*/ 771 h 1548"/>
                <a:gd name="T78" fmla="*/ 62 w 960"/>
                <a:gd name="T79" fmla="*/ 773 h 1548"/>
                <a:gd name="T80" fmla="*/ 36 w 960"/>
                <a:gd name="T81" fmla="*/ 772 h 1548"/>
                <a:gd name="T82" fmla="*/ 11 w 960"/>
                <a:gd name="T83" fmla="*/ 767 h 1548"/>
                <a:gd name="T84" fmla="*/ 4 w 960"/>
                <a:gd name="T85" fmla="*/ 748 h 1548"/>
                <a:gd name="T86" fmla="*/ 13 w 960"/>
                <a:gd name="T87" fmla="*/ 716 h 1548"/>
                <a:gd name="T88" fmla="*/ 17 w 960"/>
                <a:gd name="T89" fmla="*/ 642 h 1548"/>
                <a:gd name="T90" fmla="*/ 18 w 960"/>
                <a:gd name="T91" fmla="*/ 539 h 1548"/>
                <a:gd name="T92" fmla="*/ 18 w 960"/>
                <a:gd name="T93" fmla="*/ 372 h 1548"/>
                <a:gd name="T94" fmla="*/ 17 w 960"/>
                <a:gd name="T95" fmla="*/ 141 h 1548"/>
                <a:gd name="T96" fmla="*/ 21 w 960"/>
                <a:gd name="T97" fmla="*/ 22 h 1548"/>
                <a:gd name="T98" fmla="*/ 29 w 960"/>
                <a:gd name="T99" fmla="*/ 16 h 1548"/>
                <a:gd name="T100" fmla="*/ 37 w 960"/>
                <a:gd name="T101" fmla="*/ 10 h 1548"/>
                <a:gd name="T102" fmla="*/ 46 w 960"/>
                <a:gd name="T103" fmla="*/ 3 h 15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0" h="1548">
                  <a:moveTo>
                    <a:pt x="100" y="0"/>
                  </a:moveTo>
                  <a:lnTo>
                    <a:pt x="125" y="0"/>
                  </a:lnTo>
                  <a:lnTo>
                    <a:pt x="149" y="0"/>
                  </a:lnTo>
                  <a:lnTo>
                    <a:pt x="173" y="1"/>
                  </a:lnTo>
                  <a:lnTo>
                    <a:pt x="197" y="1"/>
                  </a:lnTo>
                  <a:lnTo>
                    <a:pt x="220" y="1"/>
                  </a:lnTo>
                  <a:lnTo>
                    <a:pt x="244" y="1"/>
                  </a:lnTo>
                  <a:lnTo>
                    <a:pt x="269" y="1"/>
                  </a:lnTo>
                  <a:lnTo>
                    <a:pt x="293" y="1"/>
                  </a:lnTo>
                  <a:lnTo>
                    <a:pt x="317" y="2"/>
                  </a:lnTo>
                  <a:lnTo>
                    <a:pt x="341" y="2"/>
                  </a:lnTo>
                  <a:lnTo>
                    <a:pt x="365" y="2"/>
                  </a:lnTo>
                  <a:lnTo>
                    <a:pt x="388" y="2"/>
                  </a:lnTo>
                  <a:lnTo>
                    <a:pt x="413" y="2"/>
                  </a:lnTo>
                  <a:lnTo>
                    <a:pt x="437" y="4"/>
                  </a:lnTo>
                  <a:lnTo>
                    <a:pt x="461" y="4"/>
                  </a:lnTo>
                  <a:lnTo>
                    <a:pt x="485" y="4"/>
                  </a:lnTo>
                  <a:lnTo>
                    <a:pt x="509" y="4"/>
                  </a:lnTo>
                  <a:lnTo>
                    <a:pt x="532" y="4"/>
                  </a:lnTo>
                  <a:lnTo>
                    <a:pt x="557" y="5"/>
                  </a:lnTo>
                  <a:lnTo>
                    <a:pt x="581" y="5"/>
                  </a:lnTo>
                  <a:lnTo>
                    <a:pt x="605" y="5"/>
                  </a:lnTo>
                  <a:lnTo>
                    <a:pt x="629" y="5"/>
                  </a:lnTo>
                  <a:lnTo>
                    <a:pt x="652" y="5"/>
                  </a:lnTo>
                  <a:lnTo>
                    <a:pt x="676" y="5"/>
                  </a:lnTo>
                  <a:lnTo>
                    <a:pt x="701" y="6"/>
                  </a:lnTo>
                  <a:lnTo>
                    <a:pt x="725" y="6"/>
                  </a:lnTo>
                  <a:lnTo>
                    <a:pt x="748" y="6"/>
                  </a:lnTo>
                  <a:lnTo>
                    <a:pt x="772" y="6"/>
                  </a:lnTo>
                  <a:lnTo>
                    <a:pt x="796" y="6"/>
                  </a:lnTo>
                  <a:lnTo>
                    <a:pt x="820" y="7"/>
                  </a:lnTo>
                  <a:lnTo>
                    <a:pt x="843" y="7"/>
                  </a:lnTo>
                  <a:lnTo>
                    <a:pt x="868" y="7"/>
                  </a:lnTo>
                  <a:lnTo>
                    <a:pt x="868" y="233"/>
                  </a:lnTo>
                  <a:lnTo>
                    <a:pt x="868" y="459"/>
                  </a:lnTo>
                  <a:lnTo>
                    <a:pt x="868" y="683"/>
                  </a:lnTo>
                  <a:lnTo>
                    <a:pt x="868" y="908"/>
                  </a:lnTo>
                  <a:lnTo>
                    <a:pt x="866" y="932"/>
                  </a:lnTo>
                  <a:lnTo>
                    <a:pt x="866" y="956"/>
                  </a:lnTo>
                  <a:lnTo>
                    <a:pt x="866" y="981"/>
                  </a:lnTo>
                  <a:lnTo>
                    <a:pt x="865" y="1004"/>
                  </a:lnTo>
                  <a:lnTo>
                    <a:pt x="866" y="1027"/>
                  </a:lnTo>
                  <a:lnTo>
                    <a:pt x="868" y="1050"/>
                  </a:lnTo>
                  <a:lnTo>
                    <a:pt x="871" y="1073"/>
                  </a:lnTo>
                  <a:lnTo>
                    <a:pt x="877" y="1096"/>
                  </a:lnTo>
                  <a:lnTo>
                    <a:pt x="887" y="1110"/>
                  </a:lnTo>
                  <a:lnTo>
                    <a:pt x="897" y="1125"/>
                  </a:lnTo>
                  <a:lnTo>
                    <a:pt x="908" y="1138"/>
                  </a:lnTo>
                  <a:lnTo>
                    <a:pt x="918" y="1152"/>
                  </a:lnTo>
                  <a:lnTo>
                    <a:pt x="929" y="1166"/>
                  </a:lnTo>
                  <a:lnTo>
                    <a:pt x="939" y="1180"/>
                  </a:lnTo>
                  <a:lnTo>
                    <a:pt x="949" y="1195"/>
                  </a:lnTo>
                  <a:lnTo>
                    <a:pt x="960" y="1209"/>
                  </a:lnTo>
                  <a:lnTo>
                    <a:pt x="932" y="1221"/>
                  </a:lnTo>
                  <a:lnTo>
                    <a:pt x="902" y="1235"/>
                  </a:lnTo>
                  <a:lnTo>
                    <a:pt x="873" y="1249"/>
                  </a:lnTo>
                  <a:lnTo>
                    <a:pt x="843" y="1264"/>
                  </a:lnTo>
                  <a:lnTo>
                    <a:pt x="812" y="1280"/>
                  </a:lnTo>
                  <a:lnTo>
                    <a:pt x="781" y="1296"/>
                  </a:lnTo>
                  <a:lnTo>
                    <a:pt x="750" y="1312"/>
                  </a:lnTo>
                  <a:lnTo>
                    <a:pt x="718" y="1329"/>
                  </a:lnTo>
                  <a:lnTo>
                    <a:pt x="686" y="1345"/>
                  </a:lnTo>
                  <a:lnTo>
                    <a:pt x="653" y="1361"/>
                  </a:lnTo>
                  <a:lnTo>
                    <a:pt x="621" y="1378"/>
                  </a:lnTo>
                  <a:lnTo>
                    <a:pt x="589" y="1394"/>
                  </a:lnTo>
                  <a:lnTo>
                    <a:pt x="557" y="1409"/>
                  </a:lnTo>
                  <a:lnTo>
                    <a:pt x="523" y="1425"/>
                  </a:lnTo>
                  <a:lnTo>
                    <a:pt x="491" y="1440"/>
                  </a:lnTo>
                  <a:lnTo>
                    <a:pt x="459" y="1454"/>
                  </a:lnTo>
                  <a:lnTo>
                    <a:pt x="426" y="1468"/>
                  </a:lnTo>
                  <a:lnTo>
                    <a:pt x="394" y="1482"/>
                  </a:lnTo>
                  <a:lnTo>
                    <a:pt x="362" y="1493"/>
                  </a:lnTo>
                  <a:lnTo>
                    <a:pt x="331" y="1505"/>
                  </a:lnTo>
                  <a:lnTo>
                    <a:pt x="300" y="1515"/>
                  </a:lnTo>
                  <a:lnTo>
                    <a:pt x="269" y="1524"/>
                  </a:lnTo>
                  <a:lnTo>
                    <a:pt x="239" y="1531"/>
                  </a:lnTo>
                  <a:lnTo>
                    <a:pt x="210" y="1538"/>
                  </a:lnTo>
                  <a:lnTo>
                    <a:pt x="181" y="1543"/>
                  </a:lnTo>
                  <a:lnTo>
                    <a:pt x="152" y="1546"/>
                  </a:lnTo>
                  <a:lnTo>
                    <a:pt x="125" y="1548"/>
                  </a:lnTo>
                  <a:lnTo>
                    <a:pt x="98" y="1548"/>
                  </a:lnTo>
                  <a:lnTo>
                    <a:pt x="72" y="1546"/>
                  </a:lnTo>
                  <a:lnTo>
                    <a:pt x="47" y="1542"/>
                  </a:lnTo>
                  <a:lnTo>
                    <a:pt x="23" y="1536"/>
                  </a:lnTo>
                  <a:lnTo>
                    <a:pt x="0" y="1528"/>
                  </a:lnTo>
                  <a:lnTo>
                    <a:pt x="8" y="1498"/>
                  </a:lnTo>
                  <a:lnTo>
                    <a:pt x="17" y="1468"/>
                  </a:lnTo>
                  <a:lnTo>
                    <a:pt x="27" y="1433"/>
                  </a:lnTo>
                  <a:lnTo>
                    <a:pt x="33" y="1389"/>
                  </a:lnTo>
                  <a:lnTo>
                    <a:pt x="35" y="1285"/>
                  </a:lnTo>
                  <a:lnTo>
                    <a:pt x="36" y="1181"/>
                  </a:lnTo>
                  <a:lnTo>
                    <a:pt x="36" y="1079"/>
                  </a:lnTo>
                  <a:lnTo>
                    <a:pt x="37" y="975"/>
                  </a:lnTo>
                  <a:lnTo>
                    <a:pt x="36" y="744"/>
                  </a:lnTo>
                  <a:lnTo>
                    <a:pt x="36" y="514"/>
                  </a:lnTo>
                  <a:lnTo>
                    <a:pt x="35" y="282"/>
                  </a:lnTo>
                  <a:lnTo>
                    <a:pt x="33" y="52"/>
                  </a:lnTo>
                  <a:lnTo>
                    <a:pt x="42" y="45"/>
                  </a:lnTo>
                  <a:lnTo>
                    <a:pt x="50" y="39"/>
                  </a:lnTo>
                  <a:lnTo>
                    <a:pt x="59" y="32"/>
                  </a:lnTo>
                  <a:lnTo>
                    <a:pt x="67" y="25"/>
                  </a:lnTo>
                  <a:lnTo>
                    <a:pt x="75" y="20"/>
                  </a:lnTo>
                  <a:lnTo>
                    <a:pt x="84" y="13"/>
                  </a:lnTo>
                  <a:lnTo>
                    <a:pt x="92" y="7"/>
                  </a:lnTo>
                  <a:lnTo>
                    <a:pt x="100" y="0"/>
                  </a:lnTo>
                  <a:close/>
                </a:path>
              </a:pathLst>
            </a:custGeom>
            <a:solidFill>
              <a:srgbClr val="56595B"/>
            </a:solidFill>
            <a:ln w="9525">
              <a:noFill/>
              <a:round/>
              <a:headEnd/>
              <a:tailEnd/>
            </a:ln>
          </p:spPr>
          <p:txBody>
            <a:bodyPr/>
            <a:lstStyle/>
            <a:p>
              <a:endParaRPr lang="en-US"/>
            </a:p>
          </p:txBody>
        </p:sp>
        <p:sp>
          <p:nvSpPr>
            <p:cNvPr id="8666" name="Freeform 12"/>
            <p:cNvSpPr>
              <a:spLocks/>
            </p:cNvSpPr>
            <p:nvPr/>
          </p:nvSpPr>
          <p:spPr bwMode="auto">
            <a:xfrm>
              <a:off x="3651" y="1990"/>
              <a:ext cx="434" cy="761"/>
            </a:xfrm>
            <a:custGeom>
              <a:avLst/>
              <a:gdLst>
                <a:gd name="T0" fmla="*/ 63 w 868"/>
                <a:gd name="T1" fmla="*/ 0 h 1521"/>
                <a:gd name="T2" fmla="*/ 108 w 868"/>
                <a:gd name="T3" fmla="*/ 1 h 1521"/>
                <a:gd name="T4" fmla="*/ 152 w 868"/>
                <a:gd name="T5" fmla="*/ 2 h 1521"/>
                <a:gd name="T6" fmla="*/ 196 w 868"/>
                <a:gd name="T7" fmla="*/ 2 h 1521"/>
                <a:gd name="T8" fmla="*/ 240 w 868"/>
                <a:gd name="T9" fmla="*/ 2 h 1521"/>
                <a:gd name="T10" fmla="*/ 284 w 868"/>
                <a:gd name="T11" fmla="*/ 3 h 1521"/>
                <a:gd name="T12" fmla="*/ 328 w 868"/>
                <a:gd name="T13" fmla="*/ 3 h 1521"/>
                <a:gd name="T14" fmla="*/ 372 w 868"/>
                <a:gd name="T15" fmla="*/ 4 h 1521"/>
                <a:gd name="T16" fmla="*/ 394 w 868"/>
                <a:gd name="T17" fmla="*/ 107 h 1521"/>
                <a:gd name="T18" fmla="*/ 394 w 868"/>
                <a:gd name="T19" fmla="*/ 314 h 1521"/>
                <a:gd name="T20" fmla="*/ 394 w 868"/>
                <a:gd name="T21" fmla="*/ 428 h 1521"/>
                <a:gd name="T22" fmla="*/ 394 w 868"/>
                <a:gd name="T23" fmla="*/ 450 h 1521"/>
                <a:gd name="T24" fmla="*/ 394 w 868"/>
                <a:gd name="T25" fmla="*/ 471 h 1521"/>
                <a:gd name="T26" fmla="*/ 396 w 868"/>
                <a:gd name="T27" fmla="*/ 492 h 1521"/>
                <a:gd name="T28" fmla="*/ 403 w 868"/>
                <a:gd name="T29" fmla="*/ 509 h 1521"/>
                <a:gd name="T30" fmla="*/ 412 w 868"/>
                <a:gd name="T31" fmla="*/ 522 h 1521"/>
                <a:gd name="T32" fmla="*/ 421 w 868"/>
                <a:gd name="T33" fmla="*/ 534 h 1521"/>
                <a:gd name="T34" fmla="*/ 430 w 868"/>
                <a:gd name="T35" fmla="*/ 547 h 1521"/>
                <a:gd name="T36" fmla="*/ 422 w 868"/>
                <a:gd name="T37" fmla="*/ 559 h 1521"/>
                <a:gd name="T38" fmla="*/ 395 w 868"/>
                <a:gd name="T39" fmla="*/ 574 h 1521"/>
                <a:gd name="T40" fmla="*/ 368 w 868"/>
                <a:gd name="T41" fmla="*/ 590 h 1521"/>
                <a:gd name="T42" fmla="*/ 339 w 868"/>
                <a:gd name="T43" fmla="*/ 607 h 1521"/>
                <a:gd name="T44" fmla="*/ 311 w 868"/>
                <a:gd name="T45" fmla="*/ 626 h 1521"/>
                <a:gd name="T46" fmla="*/ 281 w 868"/>
                <a:gd name="T47" fmla="*/ 646 h 1521"/>
                <a:gd name="T48" fmla="*/ 252 w 868"/>
                <a:gd name="T49" fmla="*/ 665 h 1521"/>
                <a:gd name="T50" fmla="*/ 223 w 868"/>
                <a:gd name="T51" fmla="*/ 684 h 1521"/>
                <a:gd name="T52" fmla="*/ 194 w 868"/>
                <a:gd name="T53" fmla="*/ 702 h 1521"/>
                <a:gd name="T54" fmla="*/ 165 w 868"/>
                <a:gd name="T55" fmla="*/ 719 h 1521"/>
                <a:gd name="T56" fmla="*/ 137 w 868"/>
                <a:gd name="T57" fmla="*/ 733 h 1521"/>
                <a:gd name="T58" fmla="*/ 109 w 868"/>
                <a:gd name="T59" fmla="*/ 745 h 1521"/>
                <a:gd name="T60" fmla="*/ 82 w 868"/>
                <a:gd name="T61" fmla="*/ 754 h 1521"/>
                <a:gd name="T62" fmla="*/ 57 w 868"/>
                <a:gd name="T63" fmla="*/ 760 h 1521"/>
                <a:gd name="T64" fmla="*/ 34 w 868"/>
                <a:gd name="T65" fmla="*/ 761 h 1521"/>
                <a:gd name="T66" fmla="*/ 10 w 868"/>
                <a:gd name="T67" fmla="*/ 757 h 1521"/>
                <a:gd name="T68" fmla="*/ 2 w 868"/>
                <a:gd name="T69" fmla="*/ 740 h 1521"/>
                <a:gd name="T70" fmla="*/ 8 w 868"/>
                <a:gd name="T71" fmla="*/ 710 h 1521"/>
                <a:gd name="T72" fmla="*/ 11 w 868"/>
                <a:gd name="T73" fmla="*/ 629 h 1521"/>
                <a:gd name="T74" fmla="*/ 12 w 868"/>
                <a:gd name="T75" fmla="*/ 509 h 1521"/>
                <a:gd name="T76" fmla="*/ 12 w 868"/>
                <a:gd name="T77" fmla="*/ 343 h 1521"/>
                <a:gd name="T78" fmla="*/ 11 w 868"/>
                <a:gd name="T79" fmla="*/ 131 h 1521"/>
                <a:gd name="T80" fmla="*/ 15 w 868"/>
                <a:gd name="T81" fmla="*/ 21 h 1521"/>
                <a:gd name="T82" fmla="*/ 23 w 868"/>
                <a:gd name="T83" fmla="*/ 15 h 1521"/>
                <a:gd name="T84" fmla="*/ 30 w 868"/>
                <a:gd name="T85" fmla="*/ 9 h 1521"/>
                <a:gd name="T86" fmla="*/ 38 w 868"/>
                <a:gd name="T87" fmla="*/ 3 h 1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8" h="1521">
                  <a:moveTo>
                    <a:pt x="83" y="0"/>
                  </a:moveTo>
                  <a:lnTo>
                    <a:pt x="126" y="0"/>
                  </a:lnTo>
                  <a:lnTo>
                    <a:pt x="171" y="1"/>
                  </a:lnTo>
                  <a:lnTo>
                    <a:pt x="215" y="1"/>
                  </a:lnTo>
                  <a:lnTo>
                    <a:pt x="259" y="1"/>
                  </a:lnTo>
                  <a:lnTo>
                    <a:pt x="303" y="3"/>
                  </a:lnTo>
                  <a:lnTo>
                    <a:pt x="348" y="3"/>
                  </a:lnTo>
                  <a:lnTo>
                    <a:pt x="391" y="4"/>
                  </a:lnTo>
                  <a:lnTo>
                    <a:pt x="435" y="4"/>
                  </a:lnTo>
                  <a:lnTo>
                    <a:pt x="479" y="4"/>
                  </a:lnTo>
                  <a:lnTo>
                    <a:pt x="524" y="5"/>
                  </a:lnTo>
                  <a:lnTo>
                    <a:pt x="568" y="5"/>
                  </a:lnTo>
                  <a:lnTo>
                    <a:pt x="611" y="5"/>
                  </a:lnTo>
                  <a:lnTo>
                    <a:pt x="655" y="6"/>
                  </a:lnTo>
                  <a:lnTo>
                    <a:pt x="700" y="6"/>
                  </a:lnTo>
                  <a:lnTo>
                    <a:pt x="744" y="7"/>
                  </a:lnTo>
                  <a:lnTo>
                    <a:pt x="788" y="7"/>
                  </a:lnTo>
                  <a:lnTo>
                    <a:pt x="788" y="213"/>
                  </a:lnTo>
                  <a:lnTo>
                    <a:pt x="788" y="421"/>
                  </a:lnTo>
                  <a:lnTo>
                    <a:pt x="788" y="627"/>
                  </a:lnTo>
                  <a:lnTo>
                    <a:pt x="788" y="834"/>
                  </a:lnTo>
                  <a:lnTo>
                    <a:pt x="788" y="856"/>
                  </a:lnTo>
                  <a:lnTo>
                    <a:pt x="787" y="877"/>
                  </a:lnTo>
                  <a:lnTo>
                    <a:pt x="787" y="899"/>
                  </a:lnTo>
                  <a:lnTo>
                    <a:pt x="785" y="921"/>
                  </a:lnTo>
                  <a:lnTo>
                    <a:pt x="787" y="942"/>
                  </a:lnTo>
                  <a:lnTo>
                    <a:pt x="788" y="962"/>
                  </a:lnTo>
                  <a:lnTo>
                    <a:pt x="791" y="983"/>
                  </a:lnTo>
                  <a:lnTo>
                    <a:pt x="796" y="1004"/>
                  </a:lnTo>
                  <a:lnTo>
                    <a:pt x="805" y="1017"/>
                  </a:lnTo>
                  <a:lnTo>
                    <a:pt x="814" y="1029"/>
                  </a:lnTo>
                  <a:lnTo>
                    <a:pt x="823" y="1043"/>
                  </a:lnTo>
                  <a:lnTo>
                    <a:pt x="833" y="1056"/>
                  </a:lnTo>
                  <a:lnTo>
                    <a:pt x="841" y="1068"/>
                  </a:lnTo>
                  <a:lnTo>
                    <a:pt x="850" y="1081"/>
                  </a:lnTo>
                  <a:lnTo>
                    <a:pt x="859" y="1094"/>
                  </a:lnTo>
                  <a:lnTo>
                    <a:pt x="868" y="1106"/>
                  </a:lnTo>
                  <a:lnTo>
                    <a:pt x="843" y="1118"/>
                  </a:lnTo>
                  <a:lnTo>
                    <a:pt x="817" y="1132"/>
                  </a:lnTo>
                  <a:lnTo>
                    <a:pt x="790" y="1147"/>
                  </a:lnTo>
                  <a:lnTo>
                    <a:pt x="762" y="1162"/>
                  </a:lnTo>
                  <a:lnTo>
                    <a:pt x="735" y="1179"/>
                  </a:lnTo>
                  <a:lnTo>
                    <a:pt x="707" y="1196"/>
                  </a:lnTo>
                  <a:lnTo>
                    <a:pt x="678" y="1214"/>
                  </a:lnTo>
                  <a:lnTo>
                    <a:pt x="649" y="1233"/>
                  </a:lnTo>
                  <a:lnTo>
                    <a:pt x="621" y="1252"/>
                  </a:lnTo>
                  <a:lnTo>
                    <a:pt x="592" y="1271"/>
                  </a:lnTo>
                  <a:lnTo>
                    <a:pt x="562" y="1291"/>
                  </a:lnTo>
                  <a:lnTo>
                    <a:pt x="533" y="1310"/>
                  </a:lnTo>
                  <a:lnTo>
                    <a:pt x="504" y="1330"/>
                  </a:lnTo>
                  <a:lnTo>
                    <a:pt x="474" y="1348"/>
                  </a:lnTo>
                  <a:lnTo>
                    <a:pt x="446" y="1368"/>
                  </a:lnTo>
                  <a:lnTo>
                    <a:pt x="416" y="1386"/>
                  </a:lnTo>
                  <a:lnTo>
                    <a:pt x="387" y="1404"/>
                  </a:lnTo>
                  <a:lnTo>
                    <a:pt x="358" y="1421"/>
                  </a:lnTo>
                  <a:lnTo>
                    <a:pt x="329" y="1437"/>
                  </a:lnTo>
                  <a:lnTo>
                    <a:pt x="300" y="1452"/>
                  </a:lnTo>
                  <a:lnTo>
                    <a:pt x="273" y="1466"/>
                  </a:lnTo>
                  <a:lnTo>
                    <a:pt x="245" y="1479"/>
                  </a:lnTo>
                  <a:lnTo>
                    <a:pt x="217" y="1490"/>
                  </a:lnTo>
                  <a:lnTo>
                    <a:pt x="191" y="1499"/>
                  </a:lnTo>
                  <a:lnTo>
                    <a:pt x="164" y="1507"/>
                  </a:lnTo>
                  <a:lnTo>
                    <a:pt x="139" y="1514"/>
                  </a:lnTo>
                  <a:lnTo>
                    <a:pt x="114" y="1519"/>
                  </a:lnTo>
                  <a:lnTo>
                    <a:pt x="90" y="1521"/>
                  </a:lnTo>
                  <a:lnTo>
                    <a:pt x="67" y="1521"/>
                  </a:lnTo>
                  <a:lnTo>
                    <a:pt x="44" y="1519"/>
                  </a:lnTo>
                  <a:lnTo>
                    <a:pt x="20" y="1514"/>
                  </a:lnTo>
                  <a:lnTo>
                    <a:pt x="0" y="1507"/>
                  </a:lnTo>
                  <a:lnTo>
                    <a:pt x="4" y="1480"/>
                  </a:lnTo>
                  <a:lnTo>
                    <a:pt x="10" y="1452"/>
                  </a:lnTo>
                  <a:lnTo>
                    <a:pt x="16" y="1420"/>
                  </a:lnTo>
                  <a:lnTo>
                    <a:pt x="20" y="1378"/>
                  </a:lnTo>
                  <a:lnTo>
                    <a:pt x="22" y="1258"/>
                  </a:lnTo>
                  <a:lnTo>
                    <a:pt x="22" y="1137"/>
                  </a:lnTo>
                  <a:lnTo>
                    <a:pt x="23" y="1018"/>
                  </a:lnTo>
                  <a:lnTo>
                    <a:pt x="23" y="897"/>
                  </a:lnTo>
                  <a:lnTo>
                    <a:pt x="23" y="686"/>
                  </a:lnTo>
                  <a:lnTo>
                    <a:pt x="23" y="474"/>
                  </a:lnTo>
                  <a:lnTo>
                    <a:pt x="22" y="261"/>
                  </a:lnTo>
                  <a:lnTo>
                    <a:pt x="22" y="47"/>
                  </a:lnTo>
                  <a:lnTo>
                    <a:pt x="30" y="42"/>
                  </a:lnTo>
                  <a:lnTo>
                    <a:pt x="37" y="36"/>
                  </a:lnTo>
                  <a:lnTo>
                    <a:pt x="45" y="29"/>
                  </a:lnTo>
                  <a:lnTo>
                    <a:pt x="53" y="23"/>
                  </a:lnTo>
                  <a:lnTo>
                    <a:pt x="60" y="17"/>
                  </a:lnTo>
                  <a:lnTo>
                    <a:pt x="68" y="12"/>
                  </a:lnTo>
                  <a:lnTo>
                    <a:pt x="75" y="6"/>
                  </a:lnTo>
                  <a:lnTo>
                    <a:pt x="83" y="0"/>
                  </a:lnTo>
                  <a:close/>
                </a:path>
              </a:pathLst>
            </a:custGeom>
            <a:solidFill>
              <a:srgbClr val="606366"/>
            </a:solidFill>
            <a:ln w="9525">
              <a:noFill/>
              <a:round/>
              <a:headEnd/>
              <a:tailEnd/>
            </a:ln>
          </p:spPr>
          <p:txBody>
            <a:bodyPr/>
            <a:lstStyle/>
            <a:p>
              <a:endParaRPr lang="en-US"/>
            </a:p>
          </p:txBody>
        </p:sp>
        <p:sp>
          <p:nvSpPr>
            <p:cNvPr id="8667" name="Freeform 13"/>
            <p:cNvSpPr>
              <a:spLocks/>
            </p:cNvSpPr>
            <p:nvPr/>
          </p:nvSpPr>
          <p:spPr bwMode="auto">
            <a:xfrm>
              <a:off x="3657" y="1990"/>
              <a:ext cx="390" cy="749"/>
            </a:xfrm>
            <a:custGeom>
              <a:avLst/>
              <a:gdLst>
                <a:gd name="T0" fmla="*/ 54 w 781"/>
                <a:gd name="T1" fmla="*/ 0 h 1498"/>
                <a:gd name="T2" fmla="*/ 94 w 781"/>
                <a:gd name="T3" fmla="*/ 1 h 1498"/>
                <a:gd name="T4" fmla="*/ 134 w 781"/>
                <a:gd name="T5" fmla="*/ 2 h 1498"/>
                <a:gd name="T6" fmla="*/ 174 w 781"/>
                <a:gd name="T7" fmla="*/ 2 h 1498"/>
                <a:gd name="T8" fmla="*/ 214 w 781"/>
                <a:gd name="T9" fmla="*/ 2 h 1498"/>
                <a:gd name="T10" fmla="*/ 254 w 781"/>
                <a:gd name="T11" fmla="*/ 3 h 1498"/>
                <a:gd name="T12" fmla="*/ 294 w 781"/>
                <a:gd name="T13" fmla="*/ 3 h 1498"/>
                <a:gd name="T14" fmla="*/ 333 w 781"/>
                <a:gd name="T15" fmla="*/ 4 h 1498"/>
                <a:gd name="T16" fmla="*/ 354 w 781"/>
                <a:gd name="T17" fmla="*/ 98 h 1498"/>
                <a:gd name="T18" fmla="*/ 354 w 781"/>
                <a:gd name="T19" fmla="*/ 286 h 1498"/>
                <a:gd name="T20" fmla="*/ 354 w 781"/>
                <a:gd name="T21" fmla="*/ 390 h 1498"/>
                <a:gd name="T22" fmla="*/ 353 w 781"/>
                <a:gd name="T23" fmla="*/ 410 h 1498"/>
                <a:gd name="T24" fmla="*/ 354 w 781"/>
                <a:gd name="T25" fmla="*/ 430 h 1498"/>
                <a:gd name="T26" fmla="*/ 355 w 781"/>
                <a:gd name="T27" fmla="*/ 447 h 1498"/>
                <a:gd name="T28" fmla="*/ 362 w 781"/>
                <a:gd name="T29" fmla="*/ 462 h 1498"/>
                <a:gd name="T30" fmla="*/ 370 w 781"/>
                <a:gd name="T31" fmla="*/ 474 h 1498"/>
                <a:gd name="T32" fmla="*/ 378 w 781"/>
                <a:gd name="T33" fmla="*/ 486 h 1498"/>
                <a:gd name="T34" fmla="*/ 386 w 781"/>
                <a:gd name="T35" fmla="*/ 498 h 1498"/>
                <a:gd name="T36" fmla="*/ 379 w 781"/>
                <a:gd name="T37" fmla="*/ 509 h 1498"/>
                <a:gd name="T38" fmla="*/ 355 w 781"/>
                <a:gd name="T39" fmla="*/ 523 h 1498"/>
                <a:gd name="T40" fmla="*/ 330 w 781"/>
                <a:gd name="T41" fmla="*/ 540 h 1498"/>
                <a:gd name="T42" fmla="*/ 305 w 781"/>
                <a:gd name="T43" fmla="*/ 559 h 1498"/>
                <a:gd name="T44" fmla="*/ 279 w 781"/>
                <a:gd name="T45" fmla="*/ 581 h 1498"/>
                <a:gd name="T46" fmla="*/ 253 w 781"/>
                <a:gd name="T47" fmla="*/ 603 h 1498"/>
                <a:gd name="T48" fmla="*/ 226 w 781"/>
                <a:gd name="T49" fmla="*/ 626 h 1498"/>
                <a:gd name="T50" fmla="*/ 200 w 781"/>
                <a:gd name="T51" fmla="*/ 649 h 1498"/>
                <a:gd name="T52" fmla="*/ 174 w 781"/>
                <a:gd name="T53" fmla="*/ 671 h 1498"/>
                <a:gd name="T54" fmla="*/ 148 w 781"/>
                <a:gd name="T55" fmla="*/ 691 h 1498"/>
                <a:gd name="T56" fmla="*/ 123 w 781"/>
                <a:gd name="T57" fmla="*/ 710 h 1498"/>
                <a:gd name="T58" fmla="*/ 99 w 781"/>
                <a:gd name="T59" fmla="*/ 725 h 1498"/>
                <a:gd name="T60" fmla="*/ 75 w 781"/>
                <a:gd name="T61" fmla="*/ 738 h 1498"/>
                <a:gd name="T62" fmla="*/ 52 w 781"/>
                <a:gd name="T63" fmla="*/ 746 h 1498"/>
                <a:gd name="T64" fmla="*/ 30 w 781"/>
                <a:gd name="T65" fmla="*/ 749 h 1498"/>
                <a:gd name="T66" fmla="*/ 10 w 781"/>
                <a:gd name="T67" fmla="*/ 748 h 1498"/>
                <a:gd name="T68" fmla="*/ 1 w 781"/>
                <a:gd name="T69" fmla="*/ 731 h 1498"/>
                <a:gd name="T70" fmla="*/ 3 w 781"/>
                <a:gd name="T71" fmla="*/ 703 h 1498"/>
                <a:gd name="T72" fmla="*/ 5 w 781"/>
                <a:gd name="T73" fmla="*/ 616 h 1498"/>
                <a:gd name="T74" fmla="*/ 5 w 781"/>
                <a:gd name="T75" fmla="*/ 480 h 1498"/>
                <a:gd name="T76" fmla="*/ 6 w 781"/>
                <a:gd name="T77" fmla="*/ 314 h 1498"/>
                <a:gd name="T78" fmla="*/ 6 w 781"/>
                <a:gd name="T79" fmla="*/ 120 h 1498"/>
                <a:gd name="T80" fmla="*/ 9 w 781"/>
                <a:gd name="T81" fmla="*/ 19 h 1498"/>
                <a:gd name="T82" fmla="*/ 16 w 781"/>
                <a:gd name="T83" fmla="*/ 14 h 1498"/>
                <a:gd name="T84" fmla="*/ 24 w 781"/>
                <a:gd name="T85" fmla="*/ 9 h 1498"/>
                <a:gd name="T86" fmla="*/ 30 w 781"/>
                <a:gd name="T87" fmla="*/ 3 h 14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1" h="1498">
                  <a:moveTo>
                    <a:pt x="68" y="0"/>
                  </a:moveTo>
                  <a:lnTo>
                    <a:pt x="109" y="0"/>
                  </a:lnTo>
                  <a:lnTo>
                    <a:pt x="148" y="1"/>
                  </a:lnTo>
                  <a:lnTo>
                    <a:pt x="188" y="1"/>
                  </a:lnTo>
                  <a:lnTo>
                    <a:pt x="228" y="1"/>
                  </a:lnTo>
                  <a:lnTo>
                    <a:pt x="268" y="3"/>
                  </a:lnTo>
                  <a:lnTo>
                    <a:pt x="308" y="3"/>
                  </a:lnTo>
                  <a:lnTo>
                    <a:pt x="348" y="4"/>
                  </a:lnTo>
                  <a:lnTo>
                    <a:pt x="389" y="4"/>
                  </a:lnTo>
                  <a:lnTo>
                    <a:pt x="428" y="4"/>
                  </a:lnTo>
                  <a:lnTo>
                    <a:pt x="468" y="5"/>
                  </a:lnTo>
                  <a:lnTo>
                    <a:pt x="508" y="5"/>
                  </a:lnTo>
                  <a:lnTo>
                    <a:pt x="547" y="5"/>
                  </a:lnTo>
                  <a:lnTo>
                    <a:pt x="588" y="6"/>
                  </a:lnTo>
                  <a:lnTo>
                    <a:pt x="628" y="6"/>
                  </a:lnTo>
                  <a:lnTo>
                    <a:pt x="667" y="7"/>
                  </a:lnTo>
                  <a:lnTo>
                    <a:pt x="708" y="7"/>
                  </a:lnTo>
                  <a:lnTo>
                    <a:pt x="708" y="195"/>
                  </a:lnTo>
                  <a:lnTo>
                    <a:pt x="708" y="383"/>
                  </a:lnTo>
                  <a:lnTo>
                    <a:pt x="708" y="571"/>
                  </a:lnTo>
                  <a:lnTo>
                    <a:pt x="708" y="758"/>
                  </a:lnTo>
                  <a:lnTo>
                    <a:pt x="708" y="779"/>
                  </a:lnTo>
                  <a:lnTo>
                    <a:pt x="708" y="799"/>
                  </a:lnTo>
                  <a:lnTo>
                    <a:pt x="706" y="819"/>
                  </a:lnTo>
                  <a:lnTo>
                    <a:pt x="706" y="840"/>
                  </a:lnTo>
                  <a:lnTo>
                    <a:pt x="708" y="859"/>
                  </a:lnTo>
                  <a:lnTo>
                    <a:pt x="709" y="876"/>
                  </a:lnTo>
                  <a:lnTo>
                    <a:pt x="711" y="894"/>
                  </a:lnTo>
                  <a:lnTo>
                    <a:pt x="716" y="913"/>
                  </a:lnTo>
                  <a:lnTo>
                    <a:pt x="724" y="924"/>
                  </a:lnTo>
                  <a:lnTo>
                    <a:pt x="732" y="936"/>
                  </a:lnTo>
                  <a:lnTo>
                    <a:pt x="740" y="947"/>
                  </a:lnTo>
                  <a:lnTo>
                    <a:pt x="749" y="959"/>
                  </a:lnTo>
                  <a:lnTo>
                    <a:pt x="757" y="972"/>
                  </a:lnTo>
                  <a:lnTo>
                    <a:pt x="765" y="983"/>
                  </a:lnTo>
                  <a:lnTo>
                    <a:pt x="773" y="995"/>
                  </a:lnTo>
                  <a:lnTo>
                    <a:pt x="781" y="1006"/>
                  </a:lnTo>
                  <a:lnTo>
                    <a:pt x="758" y="1018"/>
                  </a:lnTo>
                  <a:lnTo>
                    <a:pt x="734" y="1030"/>
                  </a:lnTo>
                  <a:lnTo>
                    <a:pt x="710" y="1045"/>
                  </a:lnTo>
                  <a:lnTo>
                    <a:pt x="685" y="1061"/>
                  </a:lnTo>
                  <a:lnTo>
                    <a:pt x="660" y="1080"/>
                  </a:lnTo>
                  <a:lnTo>
                    <a:pt x="635" y="1098"/>
                  </a:lnTo>
                  <a:lnTo>
                    <a:pt x="610" y="1118"/>
                  </a:lnTo>
                  <a:lnTo>
                    <a:pt x="583" y="1140"/>
                  </a:lnTo>
                  <a:lnTo>
                    <a:pt x="558" y="1161"/>
                  </a:lnTo>
                  <a:lnTo>
                    <a:pt x="531" y="1184"/>
                  </a:lnTo>
                  <a:lnTo>
                    <a:pt x="506" y="1205"/>
                  </a:lnTo>
                  <a:lnTo>
                    <a:pt x="480" y="1229"/>
                  </a:lnTo>
                  <a:lnTo>
                    <a:pt x="453" y="1252"/>
                  </a:lnTo>
                  <a:lnTo>
                    <a:pt x="427" y="1275"/>
                  </a:lnTo>
                  <a:lnTo>
                    <a:pt x="401" y="1297"/>
                  </a:lnTo>
                  <a:lnTo>
                    <a:pt x="375" y="1320"/>
                  </a:lnTo>
                  <a:lnTo>
                    <a:pt x="349" y="1341"/>
                  </a:lnTo>
                  <a:lnTo>
                    <a:pt x="323" y="1362"/>
                  </a:lnTo>
                  <a:lnTo>
                    <a:pt x="297" y="1382"/>
                  </a:lnTo>
                  <a:lnTo>
                    <a:pt x="272" y="1401"/>
                  </a:lnTo>
                  <a:lnTo>
                    <a:pt x="247" y="1419"/>
                  </a:lnTo>
                  <a:lnTo>
                    <a:pt x="223" y="1435"/>
                  </a:lnTo>
                  <a:lnTo>
                    <a:pt x="198" y="1450"/>
                  </a:lnTo>
                  <a:lnTo>
                    <a:pt x="174" y="1464"/>
                  </a:lnTo>
                  <a:lnTo>
                    <a:pt x="150" y="1475"/>
                  </a:lnTo>
                  <a:lnTo>
                    <a:pt x="127" y="1484"/>
                  </a:lnTo>
                  <a:lnTo>
                    <a:pt x="105" y="1491"/>
                  </a:lnTo>
                  <a:lnTo>
                    <a:pt x="82" y="1496"/>
                  </a:lnTo>
                  <a:lnTo>
                    <a:pt x="61" y="1498"/>
                  </a:lnTo>
                  <a:lnTo>
                    <a:pt x="41" y="1498"/>
                  </a:lnTo>
                  <a:lnTo>
                    <a:pt x="20" y="1495"/>
                  </a:lnTo>
                  <a:lnTo>
                    <a:pt x="0" y="1489"/>
                  </a:lnTo>
                  <a:lnTo>
                    <a:pt x="3" y="1462"/>
                  </a:lnTo>
                  <a:lnTo>
                    <a:pt x="5" y="1436"/>
                  </a:lnTo>
                  <a:lnTo>
                    <a:pt x="7" y="1406"/>
                  </a:lnTo>
                  <a:lnTo>
                    <a:pt x="9" y="1369"/>
                  </a:lnTo>
                  <a:lnTo>
                    <a:pt x="11" y="1232"/>
                  </a:lnTo>
                  <a:lnTo>
                    <a:pt x="11" y="1095"/>
                  </a:lnTo>
                  <a:lnTo>
                    <a:pt x="11" y="959"/>
                  </a:lnTo>
                  <a:lnTo>
                    <a:pt x="12" y="823"/>
                  </a:lnTo>
                  <a:lnTo>
                    <a:pt x="12" y="628"/>
                  </a:lnTo>
                  <a:lnTo>
                    <a:pt x="12" y="433"/>
                  </a:lnTo>
                  <a:lnTo>
                    <a:pt x="12" y="239"/>
                  </a:lnTo>
                  <a:lnTo>
                    <a:pt x="12" y="44"/>
                  </a:lnTo>
                  <a:lnTo>
                    <a:pt x="19" y="38"/>
                  </a:lnTo>
                  <a:lnTo>
                    <a:pt x="26" y="34"/>
                  </a:lnTo>
                  <a:lnTo>
                    <a:pt x="33" y="28"/>
                  </a:lnTo>
                  <a:lnTo>
                    <a:pt x="41" y="22"/>
                  </a:lnTo>
                  <a:lnTo>
                    <a:pt x="48" y="17"/>
                  </a:lnTo>
                  <a:lnTo>
                    <a:pt x="54" y="12"/>
                  </a:lnTo>
                  <a:lnTo>
                    <a:pt x="61" y="6"/>
                  </a:lnTo>
                  <a:lnTo>
                    <a:pt x="68" y="0"/>
                  </a:lnTo>
                  <a:close/>
                </a:path>
              </a:pathLst>
            </a:custGeom>
            <a:solidFill>
              <a:srgbClr val="6B6B6D"/>
            </a:solidFill>
            <a:ln w="9525">
              <a:noFill/>
              <a:round/>
              <a:headEnd/>
              <a:tailEnd/>
            </a:ln>
          </p:spPr>
          <p:txBody>
            <a:bodyPr/>
            <a:lstStyle/>
            <a:p>
              <a:endParaRPr lang="en-US"/>
            </a:p>
          </p:txBody>
        </p:sp>
        <p:sp>
          <p:nvSpPr>
            <p:cNvPr id="8668" name="Freeform 14"/>
            <p:cNvSpPr>
              <a:spLocks/>
            </p:cNvSpPr>
            <p:nvPr/>
          </p:nvSpPr>
          <p:spPr bwMode="auto">
            <a:xfrm>
              <a:off x="3661" y="1991"/>
              <a:ext cx="347" cy="737"/>
            </a:xfrm>
            <a:custGeom>
              <a:avLst/>
              <a:gdLst>
                <a:gd name="T0" fmla="*/ 45 w 694"/>
                <a:gd name="T1" fmla="*/ 0 h 1475"/>
                <a:gd name="T2" fmla="*/ 81 w 694"/>
                <a:gd name="T3" fmla="*/ 1 h 1475"/>
                <a:gd name="T4" fmla="*/ 117 w 694"/>
                <a:gd name="T5" fmla="*/ 1 h 1475"/>
                <a:gd name="T6" fmla="*/ 153 w 694"/>
                <a:gd name="T7" fmla="*/ 2 h 1475"/>
                <a:gd name="T8" fmla="*/ 189 w 694"/>
                <a:gd name="T9" fmla="*/ 2 h 1475"/>
                <a:gd name="T10" fmla="*/ 225 w 694"/>
                <a:gd name="T11" fmla="*/ 2 h 1475"/>
                <a:gd name="T12" fmla="*/ 261 w 694"/>
                <a:gd name="T13" fmla="*/ 3 h 1475"/>
                <a:gd name="T14" fmla="*/ 298 w 694"/>
                <a:gd name="T15" fmla="*/ 3 h 1475"/>
                <a:gd name="T16" fmla="*/ 316 w 694"/>
                <a:gd name="T17" fmla="*/ 88 h 1475"/>
                <a:gd name="T18" fmla="*/ 316 w 694"/>
                <a:gd name="T19" fmla="*/ 257 h 1475"/>
                <a:gd name="T20" fmla="*/ 315 w 694"/>
                <a:gd name="T21" fmla="*/ 350 h 1475"/>
                <a:gd name="T22" fmla="*/ 315 w 694"/>
                <a:gd name="T23" fmla="*/ 369 h 1475"/>
                <a:gd name="T24" fmla="*/ 315 w 694"/>
                <a:gd name="T25" fmla="*/ 386 h 1475"/>
                <a:gd name="T26" fmla="*/ 317 w 694"/>
                <a:gd name="T27" fmla="*/ 403 h 1475"/>
                <a:gd name="T28" fmla="*/ 322 w 694"/>
                <a:gd name="T29" fmla="*/ 416 h 1475"/>
                <a:gd name="T30" fmla="*/ 329 w 694"/>
                <a:gd name="T31" fmla="*/ 426 h 1475"/>
                <a:gd name="T32" fmla="*/ 336 w 694"/>
                <a:gd name="T33" fmla="*/ 437 h 1475"/>
                <a:gd name="T34" fmla="*/ 344 w 694"/>
                <a:gd name="T35" fmla="*/ 446 h 1475"/>
                <a:gd name="T36" fmla="*/ 326 w 694"/>
                <a:gd name="T37" fmla="*/ 463 h 1475"/>
                <a:gd name="T38" fmla="*/ 282 w 694"/>
                <a:gd name="T39" fmla="*/ 499 h 1475"/>
                <a:gd name="T40" fmla="*/ 237 w 694"/>
                <a:gd name="T41" fmla="*/ 547 h 1475"/>
                <a:gd name="T42" fmla="*/ 191 w 694"/>
                <a:gd name="T43" fmla="*/ 599 h 1475"/>
                <a:gd name="T44" fmla="*/ 146 w 694"/>
                <a:gd name="T45" fmla="*/ 650 h 1475"/>
                <a:gd name="T46" fmla="*/ 101 w 694"/>
                <a:gd name="T47" fmla="*/ 695 h 1475"/>
                <a:gd name="T48" fmla="*/ 59 w 694"/>
                <a:gd name="T49" fmla="*/ 726 h 1475"/>
                <a:gd name="T50" fmla="*/ 20 w 694"/>
                <a:gd name="T51" fmla="*/ 737 h 1475"/>
                <a:gd name="T52" fmla="*/ 2 w 694"/>
                <a:gd name="T53" fmla="*/ 722 h 1475"/>
                <a:gd name="T54" fmla="*/ 1 w 694"/>
                <a:gd name="T55" fmla="*/ 696 h 1475"/>
                <a:gd name="T56" fmla="*/ 1 w 694"/>
                <a:gd name="T57" fmla="*/ 603 h 1475"/>
                <a:gd name="T58" fmla="*/ 1 w 694"/>
                <a:gd name="T59" fmla="*/ 449 h 1475"/>
                <a:gd name="T60" fmla="*/ 2 w 694"/>
                <a:gd name="T61" fmla="*/ 285 h 1475"/>
                <a:gd name="T62" fmla="*/ 2 w 694"/>
                <a:gd name="T63" fmla="*/ 108 h 1475"/>
                <a:gd name="T64" fmla="*/ 6 w 694"/>
                <a:gd name="T65" fmla="*/ 18 h 1475"/>
                <a:gd name="T66" fmla="*/ 12 w 694"/>
                <a:gd name="T67" fmla="*/ 13 h 1475"/>
                <a:gd name="T68" fmla="*/ 18 w 694"/>
                <a:gd name="T69" fmla="*/ 7 h 1475"/>
                <a:gd name="T70" fmla="*/ 24 w 694"/>
                <a:gd name="T71" fmla="*/ 2 h 1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4" h="1475">
                  <a:moveTo>
                    <a:pt x="55" y="0"/>
                  </a:moveTo>
                  <a:lnTo>
                    <a:pt x="90" y="0"/>
                  </a:lnTo>
                  <a:lnTo>
                    <a:pt x="126" y="2"/>
                  </a:lnTo>
                  <a:lnTo>
                    <a:pt x="162" y="2"/>
                  </a:lnTo>
                  <a:lnTo>
                    <a:pt x="199" y="2"/>
                  </a:lnTo>
                  <a:lnTo>
                    <a:pt x="234" y="3"/>
                  </a:lnTo>
                  <a:lnTo>
                    <a:pt x="270" y="3"/>
                  </a:lnTo>
                  <a:lnTo>
                    <a:pt x="306" y="4"/>
                  </a:lnTo>
                  <a:lnTo>
                    <a:pt x="343" y="4"/>
                  </a:lnTo>
                  <a:lnTo>
                    <a:pt x="378" y="4"/>
                  </a:lnTo>
                  <a:lnTo>
                    <a:pt x="414" y="5"/>
                  </a:lnTo>
                  <a:lnTo>
                    <a:pt x="450" y="5"/>
                  </a:lnTo>
                  <a:lnTo>
                    <a:pt x="487" y="5"/>
                  </a:lnTo>
                  <a:lnTo>
                    <a:pt x="522" y="6"/>
                  </a:lnTo>
                  <a:lnTo>
                    <a:pt x="558" y="6"/>
                  </a:lnTo>
                  <a:lnTo>
                    <a:pt x="595" y="7"/>
                  </a:lnTo>
                  <a:lnTo>
                    <a:pt x="631" y="7"/>
                  </a:lnTo>
                  <a:lnTo>
                    <a:pt x="631" y="176"/>
                  </a:lnTo>
                  <a:lnTo>
                    <a:pt x="631" y="345"/>
                  </a:lnTo>
                  <a:lnTo>
                    <a:pt x="631" y="514"/>
                  </a:lnTo>
                  <a:lnTo>
                    <a:pt x="631" y="683"/>
                  </a:lnTo>
                  <a:lnTo>
                    <a:pt x="629" y="701"/>
                  </a:lnTo>
                  <a:lnTo>
                    <a:pt x="629" y="719"/>
                  </a:lnTo>
                  <a:lnTo>
                    <a:pt x="629" y="738"/>
                  </a:lnTo>
                  <a:lnTo>
                    <a:pt x="628" y="756"/>
                  </a:lnTo>
                  <a:lnTo>
                    <a:pt x="629" y="772"/>
                  </a:lnTo>
                  <a:lnTo>
                    <a:pt x="631" y="790"/>
                  </a:lnTo>
                  <a:lnTo>
                    <a:pt x="633" y="807"/>
                  </a:lnTo>
                  <a:lnTo>
                    <a:pt x="636" y="823"/>
                  </a:lnTo>
                  <a:lnTo>
                    <a:pt x="643" y="833"/>
                  </a:lnTo>
                  <a:lnTo>
                    <a:pt x="651" y="844"/>
                  </a:lnTo>
                  <a:lnTo>
                    <a:pt x="658" y="853"/>
                  </a:lnTo>
                  <a:lnTo>
                    <a:pt x="665" y="863"/>
                  </a:lnTo>
                  <a:lnTo>
                    <a:pt x="672" y="874"/>
                  </a:lnTo>
                  <a:lnTo>
                    <a:pt x="679" y="883"/>
                  </a:lnTo>
                  <a:lnTo>
                    <a:pt x="687" y="893"/>
                  </a:lnTo>
                  <a:lnTo>
                    <a:pt x="694" y="904"/>
                  </a:lnTo>
                  <a:lnTo>
                    <a:pt x="651" y="927"/>
                  </a:lnTo>
                  <a:lnTo>
                    <a:pt x="609" y="959"/>
                  </a:lnTo>
                  <a:lnTo>
                    <a:pt x="564" y="999"/>
                  </a:lnTo>
                  <a:lnTo>
                    <a:pt x="519" y="1044"/>
                  </a:lnTo>
                  <a:lnTo>
                    <a:pt x="474" y="1094"/>
                  </a:lnTo>
                  <a:lnTo>
                    <a:pt x="428" y="1146"/>
                  </a:lnTo>
                  <a:lnTo>
                    <a:pt x="382" y="1199"/>
                  </a:lnTo>
                  <a:lnTo>
                    <a:pt x="337" y="1251"/>
                  </a:lnTo>
                  <a:lnTo>
                    <a:pt x="291" y="1301"/>
                  </a:lnTo>
                  <a:lnTo>
                    <a:pt x="247" y="1349"/>
                  </a:lnTo>
                  <a:lnTo>
                    <a:pt x="202" y="1390"/>
                  </a:lnTo>
                  <a:lnTo>
                    <a:pt x="159" y="1426"/>
                  </a:lnTo>
                  <a:lnTo>
                    <a:pt x="118" y="1452"/>
                  </a:lnTo>
                  <a:lnTo>
                    <a:pt x="79" y="1469"/>
                  </a:lnTo>
                  <a:lnTo>
                    <a:pt x="40" y="1475"/>
                  </a:lnTo>
                  <a:lnTo>
                    <a:pt x="4" y="1468"/>
                  </a:lnTo>
                  <a:lnTo>
                    <a:pt x="3" y="1444"/>
                  </a:lnTo>
                  <a:lnTo>
                    <a:pt x="2" y="1420"/>
                  </a:lnTo>
                  <a:lnTo>
                    <a:pt x="2" y="1392"/>
                  </a:lnTo>
                  <a:lnTo>
                    <a:pt x="0" y="1359"/>
                  </a:lnTo>
                  <a:lnTo>
                    <a:pt x="2" y="1206"/>
                  </a:lnTo>
                  <a:lnTo>
                    <a:pt x="2" y="1051"/>
                  </a:lnTo>
                  <a:lnTo>
                    <a:pt x="2" y="898"/>
                  </a:lnTo>
                  <a:lnTo>
                    <a:pt x="3" y="746"/>
                  </a:lnTo>
                  <a:lnTo>
                    <a:pt x="3" y="570"/>
                  </a:lnTo>
                  <a:lnTo>
                    <a:pt x="3" y="393"/>
                  </a:lnTo>
                  <a:lnTo>
                    <a:pt x="3" y="217"/>
                  </a:lnTo>
                  <a:lnTo>
                    <a:pt x="4" y="41"/>
                  </a:lnTo>
                  <a:lnTo>
                    <a:pt x="11" y="36"/>
                  </a:lnTo>
                  <a:lnTo>
                    <a:pt x="17" y="30"/>
                  </a:lnTo>
                  <a:lnTo>
                    <a:pt x="24" y="26"/>
                  </a:lnTo>
                  <a:lnTo>
                    <a:pt x="29" y="20"/>
                  </a:lnTo>
                  <a:lnTo>
                    <a:pt x="35" y="15"/>
                  </a:lnTo>
                  <a:lnTo>
                    <a:pt x="42" y="10"/>
                  </a:lnTo>
                  <a:lnTo>
                    <a:pt x="48" y="5"/>
                  </a:lnTo>
                  <a:lnTo>
                    <a:pt x="55" y="0"/>
                  </a:lnTo>
                  <a:close/>
                </a:path>
              </a:pathLst>
            </a:custGeom>
            <a:solidFill>
              <a:srgbClr val="757577"/>
            </a:solidFill>
            <a:ln w="9525">
              <a:noFill/>
              <a:round/>
              <a:headEnd/>
              <a:tailEnd/>
            </a:ln>
          </p:spPr>
          <p:txBody>
            <a:bodyPr/>
            <a:lstStyle/>
            <a:p>
              <a:endParaRPr lang="en-US"/>
            </a:p>
          </p:txBody>
        </p:sp>
        <p:sp>
          <p:nvSpPr>
            <p:cNvPr id="8669" name="Freeform 15"/>
            <p:cNvSpPr>
              <a:spLocks/>
            </p:cNvSpPr>
            <p:nvPr/>
          </p:nvSpPr>
          <p:spPr bwMode="auto">
            <a:xfrm>
              <a:off x="3661" y="1991"/>
              <a:ext cx="307" cy="727"/>
            </a:xfrm>
            <a:custGeom>
              <a:avLst/>
              <a:gdLst>
                <a:gd name="T0" fmla="*/ 41 w 615"/>
                <a:gd name="T1" fmla="*/ 0 h 1455"/>
                <a:gd name="T2" fmla="*/ 73 w 615"/>
                <a:gd name="T3" fmla="*/ 1 h 1455"/>
                <a:gd name="T4" fmla="*/ 105 w 615"/>
                <a:gd name="T5" fmla="*/ 1 h 1455"/>
                <a:gd name="T6" fmla="*/ 137 w 615"/>
                <a:gd name="T7" fmla="*/ 2 h 1455"/>
                <a:gd name="T8" fmla="*/ 169 w 615"/>
                <a:gd name="T9" fmla="*/ 2 h 1455"/>
                <a:gd name="T10" fmla="*/ 200 w 615"/>
                <a:gd name="T11" fmla="*/ 2 h 1455"/>
                <a:gd name="T12" fmla="*/ 233 w 615"/>
                <a:gd name="T13" fmla="*/ 3 h 1455"/>
                <a:gd name="T14" fmla="*/ 264 w 615"/>
                <a:gd name="T15" fmla="*/ 3 h 1455"/>
                <a:gd name="T16" fmla="*/ 281 w 615"/>
                <a:gd name="T17" fmla="*/ 78 h 1455"/>
                <a:gd name="T18" fmla="*/ 281 w 615"/>
                <a:gd name="T19" fmla="*/ 229 h 1455"/>
                <a:gd name="T20" fmla="*/ 280 w 615"/>
                <a:gd name="T21" fmla="*/ 312 h 1455"/>
                <a:gd name="T22" fmla="*/ 280 w 615"/>
                <a:gd name="T23" fmla="*/ 328 h 1455"/>
                <a:gd name="T24" fmla="*/ 281 w 615"/>
                <a:gd name="T25" fmla="*/ 344 h 1455"/>
                <a:gd name="T26" fmla="*/ 282 w 615"/>
                <a:gd name="T27" fmla="*/ 358 h 1455"/>
                <a:gd name="T28" fmla="*/ 286 w 615"/>
                <a:gd name="T29" fmla="*/ 370 h 1455"/>
                <a:gd name="T30" fmla="*/ 293 w 615"/>
                <a:gd name="T31" fmla="*/ 380 h 1455"/>
                <a:gd name="T32" fmla="*/ 298 w 615"/>
                <a:gd name="T33" fmla="*/ 389 h 1455"/>
                <a:gd name="T34" fmla="*/ 304 w 615"/>
                <a:gd name="T35" fmla="*/ 398 h 1455"/>
                <a:gd name="T36" fmla="*/ 289 w 615"/>
                <a:gd name="T37" fmla="*/ 414 h 1455"/>
                <a:gd name="T38" fmla="*/ 251 w 615"/>
                <a:gd name="T39" fmla="*/ 451 h 1455"/>
                <a:gd name="T40" fmla="*/ 212 w 615"/>
                <a:gd name="T41" fmla="*/ 503 h 1455"/>
                <a:gd name="T42" fmla="*/ 172 w 615"/>
                <a:gd name="T43" fmla="*/ 562 h 1455"/>
                <a:gd name="T44" fmla="*/ 134 w 615"/>
                <a:gd name="T45" fmla="*/ 621 h 1455"/>
                <a:gd name="T46" fmla="*/ 96 w 615"/>
                <a:gd name="T47" fmla="*/ 673 h 1455"/>
                <a:gd name="T48" fmla="*/ 59 w 615"/>
                <a:gd name="T49" fmla="*/ 711 h 1455"/>
                <a:gd name="T50" fmla="*/ 24 w 615"/>
                <a:gd name="T51" fmla="*/ 727 h 1455"/>
                <a:gd name="T52" fmla="*/ 6 w 615"/>
                <a:gd name="T53" fmla="*/ 713 h 1455"/>
                <a:gd name="T54" fmla="*/ 2 w 615"/>
                <a:gd name="T55" fmla="*/ 690 h 1455"/>
                <a:gd name="T56" fmla="*/ 0 w 615"/>
                <a:gd name="T57" fmla="*/ 590 h 1455"/>
                <a:gd name="T58" fmla="*/ 1 w 615"/>
                <a:gd name="T59" fmla="*/ 419 h 1455"/>
                <a:gd name="T60" fmla="*/ 1 w 615"/>
                <a:gd name="T61" fmla="*/ 255 h 1455"/>
                <a:gd name="T62" fmla="*/ 2 w 615"/>
                <a:gd name="T63" fmla="*/ 97 h 1455"/>
                <a:gd name="T64" fmla="*/ 5 w 615"/>
                <a:gd name="T65" fmla="*/ 16 h 1455"/>
                <a:gd name="T66" fmla="*/ 11 w 615"/>
                <a:gd name="T67" fmla="*/ 11 h 1455"/>
                <a:gd name="T68" fmla="*/ 17 w 615"/>
                <a:gd name="T69" fmla="*/ 7 h 1455"/>
                <a:gd name="T70" fmla="*/ 22 w 615"/>
                <a:gd name="T71" fmla="*/ 2 h 1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5" h="1455">
                  <a:moveTo>
                    <a:pt x="50" y="0"/>
                  </a:moveTo>
                  <a:lnTo>
                    <a:pt x="82" y="0"/>
                  </a:lnTo>
                  <a:lnTo>
                    <a:pt x="115" y="2"/>
                  </a:lnTo>
                  <a:lnTo>
                    <a:pt x="146" y="2"/>
                  </a:lnTo>
                  <a:lnTo>
                    <a:pt x="178" y="2"/>
                  </a:lnTo>
                  <a:lnTo>
                    <a:pt x="210" y="3"/>
                  </a:lnTo>
                  <a:lnTo>
                    <a:pt x="242" y="3"/>
                  </a:lnTo>
                  <a:lnTo>
                    <a:pt x="274" y="4"/>
                  </a:lnTo>
                  <a:lnTo>
                    <a:pt x="306" y="4"/>
                  </a:lnTo>
                  <a:lnTo>
                    <a:pt x="338" y="4"/>
                  </a:lnTo>
                  <a:lnTo>
                    <a:pt x="370" y="5"/>
                  </a:lnTo>
                  <a:lnTo>
                    <a:pt x="401" y="5"/>
                  </a:lnTo>
                  <a:lnTo>
                    <a:pt x="434" y="5"/>
                  </a:lnTo>
                  <a:lnTo>
                    <a:pt x="466" y="6"/>
                  </a:lnTo>
                  <a:lnTo>
                    <a:pt x="498" y="6"/>
                  </a:lnTo>
                  <a:lnTo>
                    <a:pt x="529" y="7"/>
                  </a:lnTo>
                  <a:lnTo>
                    <a:pt x="562" y="7"/>
                  </a:lnTo>
                  <a:lnTo>
                    <a:pt x="562" y="157"/>
                  </a:lnTo>
                  <a:lnTo>
                    <a:pt x="562" y="307"/>
                  </a:lnTo>
                  <a:lnTo>
                    <a:pt x="562" y="458"/>
                  </a:lnTo>
                  <a:lnTo>
                    <a:pt x="562" y="608"/>
                  </a:lnTo>
                  <a:lnTo>
                    <a:pt x="560" y="624"/>
                  </a:lnTo>
                  <a:lnTo>
                    <a:pt x="560" y="640"/>
                  </a:lnTo>
                  <a:lnTo>
                    <a:pt x="560" y="657"/>
                  </a:lnTo>
                  <a:lnTo>
                    <a:pt x="560" y="673"/>
                  </a:lnTo>
                  <a:lnTo>
                    <a:pt x="562" y="688"/>
                  </a:lnTo>
                  <a:lnTo>
                    <a:pt x="563" y="702"/>
                  </a:lnTo>
                  <a:lnTo>
                    <a:pt x="565" y="717"/>
                  </a:lnTo>
                  <a:lnTo>
                    <a:pt x="567" y="732"/>
                  </a:lnTo>
                  <a:lnTo>
                    <a:pt x="573" y="741"/>
                  </a:lnTo>
                  <a:lnTo>
                    <a:pt x="579" y="750"/>
                  </a:lnTo>
                  <a:lnTo>
                    <a:pt x="586" y="760"/>
                  </a:lnTo>
                  <a:lnTo>
                    <a:pt x="591" y="769"/>
                  </a:lnTo>
                  <a:lnTo>
                    <a:pt x="597" y="778"/>
                  </a:lnTo>
                  <a:lnTo>
                    <a:pt x="603" y="787"/>
                  </a:lnTo>
                  <a:lnTo>
                    <a:pt x="609" y="797"/>
                  </a:lnTo>
                  <a:lnTo>
                    <a:pt x="615" y="806"/>
                  </a:lnTo>
                  <a:lnTo>
                    <a:pt x="578" y="828"/>
                  </a:lnTo>
                  <a:lnTo>
                    <a:pt x="540" y="861"/>
                  </a:lnTo>
                  <a:lnTo>
                    <a:pt x="502" y="903"/>
                  </a:lnTo>
                  <a:lnTo>
                    <a:pt x="462" y="951"/>
                  </a:lnTo>
                  <a:lnTo>
                    <a:pt x="424" y="1006"/>
                  </a:lnTo>
                  <a:lnTo>
                    <a:pt x="384" y="1064"/>
                  </a:lnTo>
                  <a:lnTo>
                    <a:pt x="345" y="1124"/>
                  </a:lnTo>
                  <a:lnTo>
                    <a:pt x="307" y="1184"/>
                  </a:lnTo>
                  <a:lnTo>
                    <a:pt x="268" y="1243"/>
                  </a:lnTo>
                  <a:lnTo>
                    <a:pt x="229" y="1297"/>
                  </a:lnTo>
                  <a:lnTo>
                    <a:pt x="192" y="1346"/>
                  </a:lnTo>
                  <a:lnTo>
                    <a:pt x="154" y="1389"/>
                  </a:lnTo>
                  <a:lnTo>
                    <a:pt x="118" y="1422"/>
                  </a:lnTo>
                  <a:lnTo>
                    <a:pt x="82" y="1444"/>
                  </a:lnTo>
                  <a:lnTo>
                    <a:pt x="49" y="1455"/>
                  </a:lnTo>
                  <a:lnTo>
                    <a:pt x="15" y="1450"/>
                  </a:lnTo>
                  <a:lnTo>
                    <a:pt x="12" y="1427"/>
                  </a:lnTo>
                  <a:lnTo>
                    <a:pt x="9" y="1404"/>
                  </a:lnTo>
                  <a:lnTo>
                    <a:pt x="5" y="1380"/>
                  </a:lnTo>
                  <a:lnTo>
                    <a:pt x="0" y="1351"/>
                  </a:lnTo>
                  <a:lnTo>
                    <a:pt x="0" y="1180"/>
                  </a:lnTo>
                  <a:lnTo>
                    <a:pt x="2" y="1009"/>
                  </a:lnTo>
                  <a:lnTo>
                    <a:pt x="2" y="838"/>
                  </a:lnTo>
                  <a:lnTo>
                    <a:pt x="2" y="669"/>
                  </a:lnTo>
                  <a:lnTo>
                    <a:pt x="3" y="511"/>
                  </a:lnTo>
                  <a:lnTo>
                    <a:pt x="4" y="353"/>
                  </a:lnTo>
                  <a:lnTo>
                    <a:pt x="4" y="195"/>
                  </a:lnTo>
                  <a:lnTo>
                    <a:pt x="5" y="37"/>
                  </a:lnTo>
                  <a:lnTo>
                    <a:pt x="11" y="33"/>
                  </a:lnTo>
                  <a:lnTo>
                    <a:pt x="17" y="28"/>
                  </a:lnTo>
                  <a:lnTo>
                    <a:pt x="22" y="23"/>
                  </a:lnTo>
                  <a:lnTo>
                    <a:pt x="28" y="19"/>
                  </a:lnTo>
                  <a:lnTo>
                    <a:pt x="34" y="14"/>
                  </a:lnTo>
                  <a:lnTo>
                    <a:pt x="39" y="10"/>
                  </a:lnTo>
                  <a:lnTo>
                    <a:pt x="44" y="5"/>
                  </a:lnTo>
                  <a:lnTo>
                    <a:pt x="50" y="0"/>
                  </a:lnTo>
                  <a:close/>
                </a:path>
              </a:pathLst>
            </a:custGeom>
            <a:solidFill>
              <a:srgbClr val="7C7F7F"/>
            </a:solidFill>
            <a:ln w="9525">
              <a:noFill/>
              <a:round/>
              <a:headEnd/>
              <a:tailEnd/>
            </a:ln>
          </p:spPr>
          <p:txBody>
            <a:bodyPr/>
            <a:lstStyle/>
            <a:p>
              <a:endParaRPr lang="en-US"/>
            </a:p>
          </p:txBody>
        </p:sp>
        <p:sp>
          <p:nvSpPr>
            <p:cNvPr id="8670" name="Freeform 16"/>
            <p:cNvSpPr>
              <a:spLocks/>
            </p:cNvSpPr>
            <p:nvPr/>
          </p:nvSpPr>
          <p:spPr bwMode="auto">
            <a:xfrm>
              <a:off x="3661" y="1991"/>
              <a:ext cx="268" cy="716"/>
            </a:xfrm>
            <a:custGeom>
              <a:avLst/>
              <a:gdLst>
                <a:gd name="T0" fmla="*/ 37 w 536"/>
                <a:gd name="T1" fmla="*/ 0 h 1431"/>
                <a:gd name="T2" fmla="*/ 66 w 536"/>
                <a:gd name="T3" fmla="*/ 1 h 1431"/>
                <a:gd name="T4" fmla="*/ 93 w 536"/>
                <a:gd name="T5" fmla="*/ 1 h 1431"/>
                <a:gd name="T6" fmla="*/ 121 w 536"/>
                <a:gd name="T7" fmla="*/ 2 h 1431"/>
                <a:gd name="T8" fmla="*/ 149 w 536"/>
                <a:gd name="T9" fmla="*/ 2 h 1431"/>
                <a:gd name="T10" fmla="*/ 177 w 536"/>
                <a:gd name="T11" fmla="*/ 2 h 1431"/>
                <a:gd name="T12" fmla="*/ 204 w 536"/>
                <a:gd name="T13" fmla="*/ 3 h 1431"/>
                <a:gd name="T14" fmla="*/ 233 w 536"/>
                <a:gd name="T15" fmla="*/ 3 h 1431"/>
                <a:gd name="T16" fmla="*/ 246 w 536"/>
                <a:gd name="T17" fmla="*/ 69 h 1431"/>
                <a:gd name="T18" fmla="*/ 246 w 536"/>
                <a:gd name="T19" fmla="*/ 200 h 1431"/>
                <a:gd name="T20" fmla="*/ 246 w 536"/>
                <a:gd name="T21" fmla="*/ 273 h 1431"/>
                <a:gd name="T22" fmla="*/ 246 w 536"/>
                <a:gd name="T23" fmla="*/ 287 h 1431"/>
                <a:gd name="T24" fmla="*/ 246 w 536"/>
                <a:gd name="T25" fmla="*/ 301 h 1431"/>
                <a:gd name="T26" fmla="*/ 248 w 536"/>
                <a:gd name="T27" fmla="*/ 313 h 1431"/>
                <a:gd name="T28" fmla="*/ 251 w 536"/>
                <a:gd name="T29" fmla="*/ 324 h 1431"/>
                <a:gd name="T30" fmla="*/ 256 w 536"/>
                <a:gd name="T31" fmla="*/ 332 h 1431"/>
                <a:gd name="T32" fmla="*/ 261 w 536"/>
                <a:gd name="T33" fmla="*/ 339 h 1431"/>
                <a:gd name="T34" fmla="*/ 266 w 536"/>
                <a:gd name="T35" fmla="*/ 347 h 1431"/>
                <a:gd name="T36" fmla="*/ 252 w 536"/>
                <a:gd name="T37" fmla="*/ 362 h 1431"/>
                <a:gd name="T38" fmla="*/ 220 w 536"/>
                <a:gd name="T39" fmla="*/ 402 h 1431"/>
                <a:gd name="T40" fmla="*/ 188 w 536"/>
                <a:gd name="T41" fmla="*/ 458 h 1431"/>
                <a:gd name="T42" fmla="*/ 155 w 536"/>
                <a:gd name="T43" fmla="*/ 524 h 1431"/>
                <a:gd name="T44" fmla="*/ 122 w 536"/>
                <a:gd name="T45" fmla="*/ 591 h 1431"/>
                <a:gd name="T46" fmla="*/ 90 w 536"/>
                <a:gd name="T47" fmla="*/ 650 h 1431"/>
                <a:gd name="T48" fmla="*/ 59 w 536"/>
                <a:gd name="T49" fmla="*/ 695 h 1431"/>
                <a:gd name="T50" fmla="*/ 29 w 536"/>
                <a:gd name="T51" fmla="*/ 716 h 1431"/>
                <a:gd name="T52" fmla="*/ 11 w 536"/>
                <a:gd name="T53" fmla="*/ 704 h 1431"/>
                <a:gd name="T54" fmla="*/ 4 w 536"/>
                <a:gd name="T55" fmla="*/ 683 h 1431"/>
                <a:gd name="T56" fmla="*/ 0 w 536"/>
                <a:gd name="T57" fmla="*/ 576 h 1431"/>
                <a:gd name="T58" fmla="*/ 1 w 536"/>
                <a:gd name="T59" fmla="*/ 389 h 1431"/>
                <a:gd name="T60" fmla="*/ 2 w 536"/>
                <a:gd name="T61" fmla="*/ 226 h 1431"/>
                <a:gd name="T62" fmla="*/ 3 w 536"/>
                <a:gd name="T63" fmla="*/ 86 h 1431"/>
                <a:gd name="T64" fmla="*/ 6 w 536"/>
                <a:gd name="T65" fmla="*/ 14 h 1431"/>
                <a:gd name="T66" fmla="*/ 11 w 536"/>
                <a:gd name="T67" fmla="*/ 10 h 1431"/>
                <a:gd name="T68" fmla="*/ 16 w 536"/>
                <a:gd name="T69" fmla="*/ 6 h 1431"/>
                <a:gd name="T70" fmla="*/ 21 w 536"/>
                <a:gd name="T71" fmla="*/ 2 h 1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6" h="1431">
                  <a:moveTo>
                    <a:pt x="47" y="0"/>
                  </a:moveTo>
                  <a:lnTo>
                    <a:pt x="74" y="0"/>
                  </a:lnTo>
                  <a:lnTo>
                    <a:pt x="102" y="1"/>
                  </a:lnTo>
                  <a:lnTo>
                    <a:pt x="131" y="1"/>
                  </a:lnTo>
                  <a:lnTo>
                    <a:pt x="158" y="1"/>
                  </a:lnTo>
                  <a:lnTo>
                    <a:pt x="186" y="2"/>
                  </a:lnTo>
                  <a:lnTo>
                    <a:pt x="214" y="2"/>
                  </a:lnTo>
                  <a:lnTo>
                    <a:pt x="241" y="3"/>
                  </a:lnTo>
                  <a:lnTo>
                    <a:pt x="270" y="3"/>
                  </a:lnTo>
                  <a:lnTo>
                    <a:pt x="298" y="3"/>
                  </a:lnTo>
                  <a:lnTo>
                    <a:pt x="325" y="4"/>
                  </a:lnTo>
                  <a:lnTo>
                    <a:pt x="353" y="4"/>
                  </a:lnTo>
                  <a:lnTo>
                    <a:pt x="381" y="4"/>
                  </a:lnTo>
                  <a:lnTo>
                    <a:pt x="408" y="5"/>
                  </a:lnTo>
                  <a:lnTo>
                    <a:pt x="437" y="5"/>
                  </a:lnTo>
                  <a:lnTo>
                    <a:pt x="465" y="6"/>
                  </a:lnTo>
                  <a:lnTo>
                    <a:pt x="492" y="6"/>
                  </a:lnTo>
                  <a:lnTo>
                    <a:pt x="492" y="137"/>
                  </a:lnTo>
                  <a:lnTo>
                    <a:pt x="492" y="268"/>
                  </a:lnTo>
                  <a:lnTo>
                    <a:pt x="492" y="399"/>
                  </a:lnTo>
                  <a:lnTo>
                    <a:pt x="492" y="530"/>
                  </a:lnTo>
                  <a:lnTo>
                    <a:pt x="492" y="545"/>
                  </a:lnTo>
                  <a:lnTo>
                    <a:pt x="492" y="558"/>
                  </a:lnTo>
                  <a:lnTo>
                    <a:pt x="491" y="573"/>
                  </a:lnTo>
                  <a:lnTo>
                    <a:pt x="491" y="588"/>
                  </a:lnTo>
                  <a:lnTo>
                    <a:pt x="492" y="601"/>
                  </a:lnTo>
                  <a:lnTo>
                    <a:pt x="494" y="614"/>
                  </a:lnTo>
                  <a:lnTo>
                    <a:pt x="495" y="626"/>
                  </a:lnTo>
                  <a:lnTo>
                    <a:pt x="497" y="639"/>
                  </a:lnTo>
                  <a:lnTo>
                    <a:pt x="502" y="647"/>
                  </a:lnTo>
                  <a:lnTo>
                    <a:pt x="507" y="655"/>
                  </a:lnTo>
                  <a:lnTo>
                    <a:pt x="512" y="663"/>
                  </a:lnTo>
                  <a:lnTo>
                    <a:pt x="517" y="670"/>
                  </a:lnTo>
                  <a:lnTo>
                    <a:pt x="522" y="678"/>
                  </a:lnTo>
                  <a:lnTo>
                    <a:pt x="527" y="686"/>
                  </a:lnTo>
                  <a:lnTo>
                    <a:pt x="532" y="694"/>
                  </a:lnTo>
                  <a:lnTo>
                    <a:pt x="536" y="702"/>
                  </a:lnTo>
                  <a:lnTo>
                    <a:pt x="504" y="724"/>
                  </a:lnTo>
                  <a:lnTo>
                    <a:pt x="473" y="758"/>
                  </a:lnTo>
                  <a:lnTo>
                    <a:pt x="439" y="803"/>
                  </a:lnTo>
                  <a:lnTo>
                    <a:pt x="407" y="856"/>
                  </a:lnTo>
                  <a:lnTo>
                    <a:pt x="375" y="916"/>
                  </a:lnTo>
                  <a:lnTo>
                    <a:pt x="341" y="981"/>
                  </a:lnTo>
                  <a:lnTo>
                    <a:pt x="309" y="1048"/>
                  </a:lnTo>
                  <a:lnTo>
                    <a:pt x="277" y="1115"/>
                  </a:lnTo>
                  <a:lnTo>
                    <a:pt x="244" y="1182"/>
                  </a:lnTo>
                  <a:lnTo>
                    <a:pt x="211" y="1244"/>
                  </a:lnTo>
                  <a:lnTo>
                    <a:pt x="180" y="1300"/>
                  </a:lnTo>
                  <a:lnTo>
                    <a:pt x="148" y="1350"/>
                  </a:lnTo>
                  <a:lnTo>
                    <a:pt x="118" y="1389"/>
                  </a:lnTo>
                  <a:lnTo>
                    <a:pt x="87" y="1417"/>
                  </a:lnTo>
                  <a:lnTo>
                    <a:pt x="57" y="1431"/>
                  </a:lnTo>
                  <a:lnTo>
                    <a:pt x="28" y="1428"/>
                  </a:lnTo>
                  <a:lnTo>
                    <a:pt x="21" y="1408"/>
                  </a:lnTo>
                  <a:lnTo>
                    <a:pt x="14" y="1387"/>
                  </a:lnTo>
                  <a:lnTo>
                    <a:pt x="7" y="1365"/>
                  </a:lnTo>
                  <a:lnTo>
                    <a:pt x="0" y="1340"/>
                  </a:lnTo>
                  <a:lnTo>
                    <a:pt x="0" y="1152"/>
                  </a:lnTo>
                  <a:lnTo>
                    <a:pt x="2" y="965"/>
                  </a:lnTo>
                  <a:lnTo>
                    <a:pt x="2" y="777"/>
                  </a:lnTo>
                  <a:lnTo>
                    <a:pt x="2" y="591"/>
                  </a:lnTo>
                  <a:lnTo>
                    <a:pt x="3" y="451"/>
                  </a:lnTo>
                  <a:lnTo>
                    <a:pt x="4" y="311"/>
                  </a:lnTo>
                  <a:lnTo>
                    <a:pt x="5" y="171"/>
                  </a:lnTo>
                  <a:lnTo>
                    <a:pt x="6" y="32"/>
                  </a:lnTo>
                  <a:lnTo>
                    <a:pt x="11" y="28"/>
                  </a:lnTo>
                  <a:lnTo>
                    <a:pt x="15" y="24"/>
                  </a:lnTo>
                  <a:lnTo>
                    <a:pt x="21" y="20"/>
                  </a:lnTo>
                  <a:lnTo>
                    <a:pt x="26" y="16"/>
                  </a:lnTo>
                  <a:lnTo>
                    <a:pt x="32" y="11"/>
                  </a:lnTo>
                  <a:lnTo>
                    <a:pt x="36" y="8"/>
                  </a:lnTo>
                  <a:lnTo>
                    <a:pt x="42" y="3"/>
                  </a:lnTo>
                  <a:lnTo>
                    <a:pt x="47" y="0"/>
                  </a:lnTo>
                  <a:close/>
                </a:path>
              </a:pathLst>
            </a:custGeom>
            <a:solidFill>
              <a:srgbClr val="848787"/>
            </a:solidFill>
            <a:ln w="9525">
              <a:noFill/>
              <a:round/>
              <a:headEnd/>
              <a:tailEnd/>
            </a:ln>
          </p:spPr>
          <p:txBody>
            <a:bodyPr/>
            <a:lstStyle/>
            <a:p>
              <a:endParaRPr lang="en-US"/>
            </a:p>
          </p:txBody>
        </p:sp>
        <p:sp>
          <p:nvSpPr>
            <p:cNvPr id="8671" name="Freeform 17"/>
            <p:cNvSpPr>
              <a:spLocks/>
            </p:cNvSpPr>
            <p:nvPr/>
          </p:nvSpPr>
          <p:spPr bwMode="auto">
            <a:xfrm>
              <a:off x="3661" y="1991"/>
              <a:ext cx="229" cy="705"/>
            </a:xfrm>
            <a:custGeom>
              <a:avLst/>
              <a:gdLst>
                <a:gd name="T0" fmla="*/ 33 w 458"/>
                <a:gd name="T1" fmla="*/ 0 h 1410"/>
                <a:gd name="T2" fmla="*/ 57 w 458"/>
                <a:gd name="T3" fmla="*/ 1 h 1410"/>
                <a:gd name="T4" fmla="*/ 81 w 458"/>
                <a:gd name="T5" fmla="*/ 1 h 1410"/>
                <a:gd name="T6" fmla="*/ 105 w 458"/>
                <a:gd name="T7" fmla="*/ 2 h 1410"/>
                <a:gd name="T8" fmla="*/ 128 w 458"/>
                <a:gd name="T9" fmla="*/ 2 h 1410"/>
                <a:gd name="T10" fmla="*/ 153 w 458"/>
                <a:gd name="T11" fmla="*/ 2 h 1410"/>
                <a:gd name="T12" fmla="*/ 176 w 458"/>
                <a:gd name="T13" fmla="*/ 3 h 1410"/>
                <a:gd name="T14" fmla="*/ 200 w 458"/>
                <a:gd name="T15" fmla="*/ 3 h 1410"/>
                <a:gd name="T16" fmla="*/ 212 w 458"/>
                <a:gd name="T17" fmla="*/ 59 h 1410"/>
                <a:gd name="T18" fmla="*/ 212 w 458"/>
                <a:gd name="T19" fmla="*/ 172 h 1410"/>
                <a:gd name="T20" fmla="*/ 212 w 458"/>
                <a:gd name="T21" fmla="*/ 234 h 1410"/>
                <a:gd name="T22" fmla="*/ 212 w 458"/>
                <a:gd name="T23" fmla="*/ 247 h 1410"/>
                <a:gd name="T24" fmla="*/ 212 w 458"/>
                <a:gd name="T25" fmla="*/ 259 h 1410"/>
                <a:gd name="T26" fmla="*/ 214 w 458"/>
                <a:gd name="T27" fmla="*/ 269 h 1410"/>
                <a:gd name="T28" fmla="*/ 218 w 458"/>
                <a:gd name="T29" fmla="*/ 281 h 1410"/>
                <a:gd name="T30" fmla="*/ 225 w 458"/>
                <a:gd name="T31" fmla="*/ 294 h 1410"/>
                <a:gd name="T32" fmla="*/ 216 w 458"/>
                <a:gd name="T33" fmla="*/ 311 h 1410"/>
                <a:gd name="T34" fmla="*/ 189 w 458"/>
                <a:gd name="T35" fmla="*/ 353 h 1410"/>
                <a:gd name="T36" fmla="*/ 163 w 458"/>
                <a:gd name="T37" fmla="*/ 414 h 1410"/>
                <a:gd name="T38" fmla="*/ 137 w 458"/>
                <a:gd name="T39" fmla="*/ 487 h 1410"/>
                <a:gd name="T40" fmla="*/ 111 w 458"/>
                <a:gd name="T41" fmla="*/ 561 h 1410"/>
                <a:gd name="T42" fmla="*/ 85 w 458"/>
                <a:gd name="T43" fmla="*/ 629 h 1410"/>
                <a:gd name="T44" fmla="*/ 59 w 458"/>
                <a:gd name="T45" fmla="*/ 680 h 1410"/>
                <a:gd name="T46" fmla="*/ 33 w 458"/>
                <a:gd name="T47" fmla="*/ 705 h 1410"/>
                <a:gd name="T48" fmla="*/ 18 w 458"/>
                <a:gd name="T49" fmla="*/ 701 h 1410"/>
                <a:gd name="T50" fmla="*/ 13 w 458"/>
                <a:gd name="T51" fmla="*/ 691 h 1410"/>
                <a:gd name="T52" fmla="*/ 8 w 458"/>
                <a:gd name="T53" fmla="*/ 681 h 1410"/>
                <a:gd name="T54" fmla="*/ 3 w 458"/>
                <a:gd name="T55" fmla="*/ 671 h 1410"/>
                <a:gd name="T56" fmla="*/ 0 w 458"/>
                <a:gd name="T57" fmla="*/ 563 h 1410"/>
                <a:gd name="T58" fmla="*/ 0 w 458"/>
                <a:gd name="T59" fmla="*/ 359 h 1410"/>
                <a:gd name="T60" fmla="*/ 2 w 458"/>
                <a:gd name="T61" fmla="*/ 196 h 1410"/>
                <a:gd name="T62" fmla="*/ 3 w 458"/>
                <a:gd name="T63" fmla="*/ 75 h 1410"/>
                <a:gd name="T64" fmla="*/ 6 w 458"/>
                <a:gd name="T65" fmla="*/ 13 h 1410"/>
                <a:gd name="T66" fmla="*/ 10 w 458"/>
                <a:gd name="T67" fmla="*/ 9 h 1410"/>
                <a:gd name="T68" fmla="*/ 15 w 458"/>
                <a:gd name="T69" fmla="*/ 6 h 1410"/>
                <a:gd name="T70" fmla="*/ 19 w 458"/>
                <a:gd name="T71" fmla="*/ 2 h 14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410">
                  <a:moveTo>
                    <a:pt x="42" y="0"/>
                  </a:moveTo>
                  <a:lnTo>
                    <a:pt x="66" y="0"/>
                  </a:lnTo>
                  <a:lnTo>
                    <a:pt x="89" y="1"/>
                  </a:lnTo>
                  <a:lnTo>
                    <a:pt x="113" y="1"/>
                  </a:lnTo>
                  <a:lnTo>
                    <a:pt x="138" y="1"/>
                  </a:lnTo>
                  <a:lnTo>
                    <a:pt x="161" y="2"/>
                  </a:lnTo>
                  <a:lnTo>
                    <a:pt x="185" y="2"/>
                  </a:lnTo>
                  <a:lnTo>
                    <a:pt x="209" y="3"/>
                  </a:lnTo>
                  <a:lnTo>
                    <a:pt x="233" y="3"/>
                  </a:lnTo>
                  <a:lnTo>
                    <a:pt x="256" y="3"/>
                  </a:lnTo>
                  <a:lnTo>
                    <a:pt x="280" y="4"/>
                  </a:lnTo>
                  <a:lnTo>
                    <a:pt x="305" y="4"/>
                  </a:lnTo>
                  <a:lnTo>
                    <a:pt x="328" y="4"/>
                  </a:lnTo>
                  <a:lnTo>
                    <a:pt x="352" y="5"/>
                  </a:lnTo>
                  <a:lnTo>
                    <a:pt x="376" y="5"/>
                  </a:lnTo>
                  <a:lnTo>
                    <a:pt x="399" y="6"/>
                  </a:lnTo>
                  <a:lnTo>
                    <a:pt x="423" y="6"/>
                  </a:lnTo>
                  <a:lnTo>
                    <a:pt x="423" y="118"/>
                  </a:lnTo>
                  <a:lnTo>
                    <a:pt x="423" y="230"/>
                  </a:lnTo>
                  <a:lnTo>
                    <a:pt x="423" y="343"/>
                  </a:lnTo>
                  <a:lnTo>
                    <a:pt x="423" y="455"/>
                  </a:lnTo>
                  <a:lnTo>
                    <a:pt x="423" y="467"/>
                  </a:lnTo>
                  <a:lnTo>
                    <a:pt x="423" y="480"/>
                  </a:lnTo>
                  <a:lnTo>
                    <a:pt x="423" y="494"/>
                  </a:lnTo>
                  <a:lnTo>
                    <a:pt x="423" y="507"/>
                  </a:lnTo>
                  <a:lnTo>
                    <a:pt x="424" y="517"/>
                  </a:lnTo>
                  <a:lnTo>
                    <a:pt x="426" y="527"/>
                  </a:lnTo>
                  <a:lnTo>
                    <a:pt x="427" y="538"/>
                  </a:lnTo>
                  <a:lnTo>
                    <a:pt x="428" y="548"/>
                  </a:lnTo>
                  <a:lnTo>
                    <a:pt x="436" y="561"/>
                  </a:lnTo>
                  <a:lnTo>
                    <a:pt x="443" y="574"/>
                  </a:lnTo>
                  <a:lnTo>
                    <a:pt x="450" y="588"/>
                  </a:lnTo>
                  <a:lnTo>
                    <a:pt x="458" y="601"/>
                  </a:lnTo>
                  <a:lnTo>
                    <a:pt x="431" y="622"/>
                  </a:lnTo>
                  <a:lnTo>
                    <a:pt x="405" y="656"/>
                  </a:lnTo>
                  <a:lnTo>
                    <a:pt x="378" y="705"/>
                  </a:lnTo>
                  <a:lnTo>
                    <a:pt x="352" y="762"/>
                  </a:lnTo>
                  <a:lnTo>
                    <a:pt x="325" y="828"/>
                  </a:lnTo>
                  <a:lnTo>
                    <a:pt x="300" y="898"/>
                  </a:lnTo>
                  <a:lnTo>
                    <a:pt x="274" y="973"/>
                  </a:lnTo>
                  <a:lnTo>
                    <a:pt x="247" y="1048"/>
                  </a:lnTo>
                  <a:lnTo>
                    <a:pt x="222" y="1122"/>
                  </a:lnTo>
                  <a:lnTo>
                    <a:pt x="195" y="1192"/>
                  </a:lnTo>
                  <a:lnTo>
                    <a:pt x="169" y="1257"/>
                  </a:lnTo>
                  <a:lnTo>
                    <a:pt x="143" y="1313"/>
                  </a:lnTo>
                  <a:lnTo>
                    <a:pt x="118" y="1359"/>
                  </a:lnTo>
                  <a:lnTo>
                    <a:pt x="92" y="1391"/>
                  </a:lnTo>
                  <a:lnTo>
                    <a:pt x="66" y="1410"/>
                  </a:lnTo>
                  <a:lnTo>
                    <a:pt x="41" y="1410"/>
                  </a:lnTo>
                  <a:lnTo>
                    <a:pt x="36" y="1401"/>
                  </a:lnTo>
                  <a:lnTo>
                    <a:pt x="30" y="1391"/>
                  </a:lnTo>
                  <a:lnTo>
                    <a:pt x="26" y="1381"/>
                  </a:lnTo>
                  <a:lnTo>
                    <a:pt x="21" y="1372"/>
                  </a:lnTo>
                  <a:lnTo>
                    <a:pt x="15" y="1361"/>
                  </a:lnTo>
                  <a:lnTo>
                    <a:pt x="11" y="1352"/>
                  </a:lnTo>
                  <a:lnTo>
                    <a:pt x="5" y="1342"/>
                  </a:lnTo>
                  <a:lnTo>
                    <a:pt x="0" y="1330"/>
                  </a:lnTo>
                  <a:lnTo>
                    <a:pt x="0" y="1126"/>
                  </a:lnTo>
                  <a:lnTo>
                    <a:pt x="0" y="921"/>
                  </a:lnTo>
                  <a:lnTo>
                    <a:pt x="0" y="717"/>
                  </a:lnTo>
                  <a:lnTo>
                    <a:pt x="0" y="513"/>
                  </a:lnTo>
                  <a:lnTo>
                    <a:pt x="3" y="392"/>
                  </a:lnTo>
                  <a:lnTo>
                    <a:pt x="4" y="271"/>
                  </a:lnTo>
                  <a:lnTo>
                    <a:pt x="6" y="150"/>
                  </a:lnTo>
                  <a:lnTo>
                    <a:pt x="7" y="29"/>
                  </a:lnTo>
                  <a:lnTo>
                    <a:pt x="12" y="26"/>
                  </a:lnTo>
                  <a:lnTo>
                    <a:pt x="17" y="21"/>
                  </a:lnTo>
                  <a:lnTo>
                    <a:pt x="20" y="18"/>
                  </a:lnTo>
                  <a:lnTo>
                    <a:pt x="25" y="14"/>
                  </a:lnTo>
                  <a:lnTo>
                    <a:pt x="29" y="11"/>
                  </a:lnTo>
                  <a:lnTo>
                    <a:pt x="34" y="8"/>
                  </a:lnTo>
                  <a:lnTo>
                    <a:pt x="37" y="3"/>
                  </a:lnTo>
                  <a:lnTo>
                    <a:pt x="42" y="0"/>
                  </a:lnTo>
                  <a:close/>
                </a:path>
              </a:pathLst>
            </a:custGeom>
            <a:solidFill>
              <a:srgbClr val="8E8E8E"/>
            </a:solidFill>
            <a:ln w="9525">
              <a:noFill/>
              <a:round/>
              <a:headEnd/>
              <a:tailEnd/>
            </a:ln>
          </p:spPr>
          <p:txBody>
            <a:bodyPr/>
            <a:lstStyle/>
            <a:p>
              <a:endParaRPr lang="en-US"/>
            </a:p>
          </p:txBody>
        </p:sp>
        <p:sp>
          <p:nvSpPr>
            <p:cNvPr id="8672" name="Freeform 18"/>
            <p:cNvSpPr>
              <a:spLocks/>
            </p:cNvSpPr>
            <p:nvPr/>
          </p:nvSpPr>
          <p:spPr bwMode="auto">
            <a:xfrm>
              <a:off x="3661" y="1992"/>
              <a:ext cx="190" cy="695"/>
            </a:xfrm>
            <a:custGeom>
              <a:avLst/>
              <a:gdLst>
                <a:gd name="T0" fmla="*/ 19 w 380"/>
                <a:gd name="T1" fmla="*/ 0 h 1389"/>
                <a:gd name="T2" fmla="*/ 177 w 380"/>
                <a:gd name="T3" fmla="*/ 4 h 1389"/>
                <a:gd name="T4" fmla="*/ 177 w 380"/>
                <a:gd name="T5" fmla="*/ 189 h 1389"/>
                <a:gd name="T6" fmla="*/ 177 w 380"/>
                <a:gd name="T7" fmla="*/ 212 h 1389"/>
                <a:gd name="T8" fmla="*/ 179 w 380"/>
                <a:gd name="T9" fmla="*/ 228 h 1389"/>
                <a:gd name="T10" fmla="*/ 190 w 380"/>
                <a:gd name="T11" fmla="*/ 250 h 1389"/>
                <a:gd name="T12" fmla="*/ 179 w 380"/>
                <a:gd name="T13" fmla="*/ 260 h 1389"/>
                <a:gd name="T14" fmla="*/ 169 w 380"/>
                <a:gd name="T15" fmla="*/ 278 h 1389"/>
                <a:gd name="T16" fmla="*/ 158 w 380"/>
                <a:gd name="T17" fmla="*/ 303 h 1389"/>
                <a:gd name="T18" fmla="*/ 149 w 380"/>
                <a:gd name="T19" fmla="*/ 334 h 1389"/>
                <a:gd name="T20" fmla="*/ 138 w 380"/>
                <a:gd name="T21" fmla="*/ 369 h 1389"/>
                <a:gd name="T22" fmla="*/ 128 w 380"/>
                <a:gd name="T23" fmla="*/ 408 h 1389"/>
                <a:gd name="T24" fmla="*/ 119 w 380"/>
                <a:gd name="T25" fmla="*/ 449 h 1389"/>
                <a:gd name="T26" fmla="*/ 109 w 380"/>
                <a:gd name="T27" fmla="*/ 490 h 1389"/>
                <a:gd name="T28" fmla="*/ 99 w 380"/>
                <a:gd name="T29" fmla="*/ 531 h 1389"/>
                <a:gd name="T30" fmla="*/ 89 w 380"/>
                <a:gd name="T31" fmla="*/ 570 h 1389"/>
                <a:gd name="T32" fmla="*/ 79 w 380"/>
                <a:gd name="T33" fmla="*/ 606 h 1389"/>
                <a:gd name="T34" fmla="*/ 69 w 380"/>
                <a:gd name="T35" fmla="*/ 638 h 1389"/>
                <a:gd name="T36" fmla="*/ 59 w 380"/>
                <a:gd name="T37" fmla="*/ 664 h 1389"/>
                <a:gd name="T38" fmla="*/ 48 w 380"/>
                <a:gd name="T39" fmla="*/ 683 h 1389"/>
                <a:gd name="T40" fmla="*/ 37 w 380"/>
                <a:gd name="T41" fmla="*/ 694 h 1389"/>
                <a:gd name="T42" fmla="*/ 26 w 380"/>
                <a:gd name="T43" fmla="*/ 695 h 1389"/>
                <a:gd name="T44" fmla="*/ 0 w 380"/>
                <a:gd name="T45" fmla="*/ 660 h 1389"/>
                <a:gd name="T46" fmla="*/ 0 w 380"/>
                <a:gd name="T47" fmla="*/ 218 h 1389"/>
                <a:gd name="T48" fmla="*/ 5 w 380"/>
                <a:gd name="T49" fmla="*/ 13 h 1389"/>
                <a:gd name="T50" fmla="*/ 19 w 380"/>
                <a:gd name="T51" fmla="*/ 0 h 13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1389">
                  <a:moveTo>
                    <a:pt x="37" y="0"/>
                  </a:moveTo>
                  <a:lnTo>
                    <a:pt x="354" y="7"/>
                  </a:lnTo>
                  <a:lnTo>
                    <a:pt x="354" y="378"/>
                  </a:lnTo>
                  <a:lnTo>
                    <a:pt x="354" y="423"/>
                  </a:lnTo>
                  <a:lnTo>
                    <a:pt x="358" y="455"/>
                  </a:lnTo>
                  <a:lnTo>
                    <a:pt x="380" y="500"/>
                  </a:lnTo>
                  <a:lnTo>
                    <a:pt x="358" y="519"/>
                  </a:lnTo>
                  <a:lnTo>
                    <a:pt x="337" y="555"/>
                  </a:lnTo>
                  <a:lnTo>
                    <a:pt x="316" y="606"/>
                  </a:lnTo>
                  <a:lnTo>
                    <a:pt x="297" y="667"/>
                  </a:lnTo>
                  <a:lnTo>
                    <a:pt x="276" y="738"/>
                  </a:lnTo>
                  <a:lnTo>
                    <a:pt x="256" y="815"/>
                  </a:lnTo>
                  <a:lnTo>
                    <a:pt x="237" y="897"/>
                  </a:lnTo>
                  <a:lnTo>
                    <a:pt x="217" y="980"/>
                  </a:lnTo>
                  <a:lnTo>
                    <a:pt x="197" y="1062"/>
                  </a:lnTo>
                  <a:lnTo>
                    <a:pt x="178" y="1140"/>
                  </a:lnTo>
                  <a:lnTo>
                    <a:pt x="158" y="1212"/>
                  </a:lnTo>
                  <a:lnTo>
                    <a:pt x="138" y="1275"/>
                  </a:lnTo>
                  <a:lnTo>
                    <a:pt x="117" y="1327"/>
                  </a:lnTo>
                  <a:lnTo>
                    <a:pt x="96" y="1365"/>
                  </a:lnTo>
                  <a:lnTo>
                    <a:pt x="74" y="1387"/>
                  </a:lnTo>
                  <a:lnTo>
                    <a:pt x="52" y="1389"/>
                  </a:lnTo>
                  <a:lnTo>
                    <a:pt x="0" y="1320"/>
                  </a:lnTo>
                  <a:lnTo>
                    <a:pt x="0" y="436"/>
                  </a:lnTo>
                  <a:lnTo>
                    <a:pt x="9" y="25"/>
                  </a:lnTo>
                  <a:lnTo>
                    <a:pt x="37" y="0"/>
                  </a:lnTo>
                  <a:close/>
                </a:path>
              </a:pathLst>
            </a:custGeom>
            <a:solidFill>
              <a:srgbClr val="999999"/>
            </a:solidFill>
            <a:ln w="9525">
              <a:noFill/>
              <a:round/>
              <a:headEnd/>
              <a:tailEnd/>
            </a:ln>
          </p:spPr>
          <p:txBody>
            <a:bodyPr/>
            <a:lstStyle/>
            <a:p>
              <a:endParaRPr lang="en-US"/>
            </a:p>
          </p:txBody>
        </p:sp>
        <p:sp>
          <p:nvSpPr>
            <p:cNvPr id="8673" name="Freeform 19"/>
            <p:cNvSpPr>
              <a:spLocks/>
            </p:cNvSpPr>
            <p:nvPr/>
          </p:nvSpPr>
          <p:spPr bwMode="auto">
            <a:xfrm>
              <a:off x="3706" y="2044"/>
              <a:ext cx="463" cy="628"/>
            </a:xfrm>
            <a:custGeom>
              <a:avLst/>
              <a:gdLst>
                <a:gd name="T0" fmla="*/ 15 w 925"/>
                <a:gd name="T1" fmla="*/ 5 h 1254"/>
                <a:gd name="T2" fmla="*/ 44 w 925"/>
                <a:gd name="T3" fmla="*/ 7 h 1254"/>
                <a:gd name="T4" fmla="*/ 72 w 925"/>
                <a:gd name="T5" fmla="*/ 8 h 1254"/>
                <a:gd name="T6" fmla="*/ 101 w 925"/>
                <a:gd name="T7" fmla="*/ 9 h 1254"/>
                <a:gd name="T8" fmla="*/ 129 w 925"/>
                <a:gd name="T9" fmla="*/ 9 h 1254"/>
                <a:gd name="T10" fmla="*/ 157 w 925"/>
                <a:gd name="T11" fmla="*/ 10 h 1254"/>
                <a:gd name="T12" fmla="*/ 185 w 925"/>
                <a:gd name="T13" fmla="*/ 10 h 1254"/>
                <a:gd name="T14" fmla="*/ 213 w 925"/>
                <a:gd name="T15" fmla="*/ 10 h 1254"/>
                <a:gd name="T16" fmla="*/ 241 w 925"/>
                <a:gd name="T17" fmla="*/ 10 h 1254"/>
                <a:gd name="T18" fmla="*/ 269 w 925"/>
                <a:gd name="T19" fmla="*/ 10 h 1254"/>
                <a:gd name="T20" fmla="*/ 298 w 925"/>
                <a:gd name="T21" fmla="*/ 9 h 1254"/>
                <a:gd name="T22" fmla="*/ 326 w 925"/>
                <a:gd name="T23" fmla="*/ 8 h 1254"/>
                <a:gd name="T24" fmla="*/ 356 w 925"/>
                <a:gd name="T25" fmla="*/ 7 h 1254"/>
                <a:gd name="T26" fmla="*/ 386 w 925"/>
                <a:gd name="T27" fmla="*/ 5 h 1254"/>
                <a:gd name="T28" fmla="*/ 416 w 925"/>
                <a:gd name="T29" fmla="*/ 3 h 1254"/>
                <a:gd name="T30" fmla="*/ 447 w 925"/>
                <a:gd name="T31" fmla="*/ 1 h 1254"/>
                <a:gd name="T32" fmla="*/ 456 w 925"/>
                <a:gd name="T33" fmla="*/ 601 h 1254"/>
                <a:gd name="T34" fmla="*/ 428 w 925"/>
                <a:gd name="T35" fmla="*/ 608 h 1254"/>
                <a:gd name="T36" fmla="*/ 400 w 925"/>
                <a:gd name="T37" fmla="*/ 614 h 1254"/>
                <a:gd name="T38" fmla="*/ 370 w 925"/>
                <a:gd name="T39" fmla="*/ 618 h 1254"/>
                <a:gd name="T40" fmla="*/ 341 w 925"/>
                <a:gd name="T41" fmla="*/ 622 h 1254"/>
                <a:gd name="T42" fmla="*/ 311 w 925"/>
                <a:gd name="T43" fmla="*/ 624 h 1254"/>
                <a:gd name="T44" fmla="*/ 282 w 925"/>
                <a:gd name="T45" fmla="*/ 626 h 1254"/>
                <a:gd name="T46" fmla="*/ 252 w 925"/>
                <a:gd name="T47" fmla="*/ 627 h 1254"/>
                <a:gd name="T48" fmla="*/ 223 w 925"/>
                <a:gd name="T49" fmla="*/ 628 h 1254"/>
                <a:gd name="T50" fmla="*/ 193 w 925"/>
                <a:gd name="T51" fmla="*/ 627 h 1254"/>
                <a:gd name="T52" fmla="*/ 164 w 925"/>
                <a:gd name="T53" fmla="*/ 626 h 1254"/>
                <a:gd name="T54" fmla="*/ 135 w 925"/>
                <a:gd name="T55" fmla="*/ 625 h 1254"/>
                <a:gd name="T56" fmla="*/ 107 w 925"/>
                <a:gd name="T57" fmla="*/ 623 h 1254"/>
                <a:gd name="T58" fmla="*/ 79 w 925"/>
                <a:gd name="T59" fmla="*/ 620 h 1254"/>
                <a:gd name="T60" fmla="*/ 52 w 925"/>
                <a:gd name="T61" fmla="*/ 618 h 1254"/>
                <a:gd name="T62" fmla="*/ 26 w 925"/>
                <a:gd name="T63" fmla="*/ 615 h 1254"/>
                <a:gd name="T64" fmla="*/ 0 w 925"/>
                <a:gd name="T65" fmla="*/ 612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1254">
                  <a:moveTo>
                    <a:pt x="0" y="9"/>
                  </a:moveTo>
                  <a:lnTo>
                    <a:pt x="29" y="10"/>
                  </a:lnTo>
                  <a:lnTo>
                    <a:pt x="58" y="11"/>
                  </a:lnTo>
                  <a:lnTo>
                    <a:pt x="87" y="13"/>
                  </a:lnTo>
                  <a:lnTo>
                    <a:pt x="116" y="15"/>
                  </a:lnTo>
                  <a:lnTo>
                    <a:pt x="144" y="16"/>
                  </a:lnTo>
                  <a:lnTo>
                    <a:pt x="173" y="16"/>
                  </a:lnTo>
                  <a:lnTo>
                    <a:pt x="201" y="17"/>
                  </a:lnTo>
                  <a:lnTo>
                    <a:pt x="228" y="18"/>
                  </a:lnTo>
                  <a:lnTo>
                    <a:pt x="257" y="18"/>
                  </a:lnTo>
                  <a:lnTo>
                    <a:pt x="285" y="19"/>
                  </a:lnTo>
                  <a:lnTo>
                    <a:pt x="313" y="19"/>
                  </a:lnTo>
                  <a:lnTo>
                    <a:pt x="341" y="20"/>
                  </a:lnTo>
                  <a:lnTo>
                    <a:pt x="369" y="20"/>
                  </a:lnTo>
                  <a:lnTo>
                    <a:pt x="397" y="20"/>
                  </a:lnTo>
                  <a:lnTo>
                    <a:pt x="425" y="20"/>
                  </a:lnTo>
                  <a:lnTo>
                    <a:pt x="453" y="20"/>
                  </a:lnTo>
                  <a:lnTo>
                    <a:pt x="481" y="20"/>
                  </a:lnTo>
                  <a:lnTo>
                    <a:pt x="510" y="19"/>
                  </a:lnTo>
                  <a:lnTo>
                    <a:pt x="537" y="19"/>
                  </a:lnTo>
                  <a:lnTo>
                    <a:pt x="566" y="18"/>
                  </a:lnTo>
                  <a:lnTo>
                    <a:pt x="595" y="18"/>
                  </a:lnTo>
                  <a:lnTo>
                    <a:pt x="624" y="17"/>
                  </a:lnTo>
                  <a:lnTo>
                    <a:pt x="652" y="16"/>
                  </a:lnTo>
                  <a:lnTo>
                    <a:pt x="682" y="15"/>
                  </a:lnTo>
                  <a:lnTo>
                    <a:pt x="711" y="13"/>
                  </a:lnTo>
                  <a:lnTo>
                    <a:pt x="741" y="11"/>
                  </a:lnTo>
                  <a:lnTo>
                    <a:pt x="771" y="10"/>
                  </a:lnTo>
                  <a:lnTo>
                    <a:pt x="801" y="9"/>
                  </a:lnTo>
                  <a:lnTo>
                    <a:pt x="832" y="6"/>
                  </a:lnTo>
                  <a:lnTo>
                    <a:pt x="863" y="4"/>
                  </a:lnTo>
                  <a:lnTo>
                    <a:pt x="894" y="2"/>
                  </a:lnTo>
                  <a:lnTo>
                    <a:pt x="925" y="0"/>
                  </a:lnTo>
                  <a:lnTo>
                    <a:pt x="912" y="1200"/>
                  </a:lnTo>
                  <a:lnTo>
                    <a:pt x="884" y="1207"/>
                  </a:lnTo>
                  <a:lnTo>
                    <a:pt x="855" y="1214"/>
                  </a:lnTo>
                  <a:lnTo>
                    <a:pt x="827" y="1220"/>
                  </a:lnTo>
                  <a:lnTo>
                    <a:pt x="799" y="1226"/>
                  </a:lnTo>
                  <a:lnTo>
                    <a:pt x="770" y="1230"/>
                  </a:lnTo>
                  <a:lnTo>
                    <a:pt x="740" y="1235"/>
                  </a:lnTo>
                  <a:lnTo>
                    <a:pt x="711" y="1238"/>
                  </a:lnTo>
                  <a:lnTo>
                    <a:pt x="682" y="1242"/>
                  </a:lnTo>
                  <a:lnTo>
                    <a:pt x="652" y="1245"/>
                  </a:lnTo>
                  <a:lnTo>
                    <a:pt x="622" y="1247"/>
                  </a:lnTo>
                  <a:lnTo>
                    <a:pt x="594" y="1250"/>
                  </a:lnTo>
                  <a:lnTo>
                    <a:pt x="564" y="1251"/>
                  </a:lnTo>
                  <a:lnTo>
                    <a:pt x="534" y="1252"/>
                  </a:lnTo>
                  <a:lnTo>
                    <a:pt x="504" y="1253"/>
                  </a:lnTo>
                  <a:lnTo>
                    <a:pt x="475" y="1254"/>
                  </a:lnTo>
                  <a:lnTo>
                    <a:pt x="445" y="1254"/>
                  </a:lnTo>
                  <a:lnTo>
                    <a:pt x="416" y="1253"/>
                  </a:lnTo>
                  <a:lnTo>
                    <a:pt x="386" y="1253"/>
                  </a:lnTo>
                  <a:lnTo>
                    <a:pt x="357" y="1252"/>
                  </a:lnTo>
                  <a:lnTo>
                    <a:pt x="328" y="1251"/>
                  </a:lnTo>
                  <a:lnTo>
                    <a:pt x="299" y="1250"/>
                  </a:lnTo>
                  <a:lnTo>
                    <a:pt x="270" y="1249"/>
                  </a:lnTo>
                  <a:lnTo>
                    <a:pt x="242" y="1246"/>
                  </a:lnTo>
                  <a:lnTo>
                    <a:pt x="213" y="1244"/>
                  </a:lnTo>
                  <a:lnTo>
                    <a:pt x="186" y="1242"/>
                  </a:lnTo>
                  <a:lnTo>
                    <a:pt x="158" y="1239"/>
                  </a:lnTo>
                  <a:lnTo>
                    <a:pt x="131" y="1237"/>
                  </a:lnTo>
                  <a:lnTo>
                    <a:pt x="104" y="1235"/>
                  </a:lnTo>
                  <a:lnTo>
                    <a:pt x="78" y="1231"/>
                  </a:lnTo>
                  <a:lnTo>
                    <a:pt x="51" y="1228"/>
                  </a:lnTo>
                  <a:lnTo>
                    <a:pt x="26" y="1226"/>
                  </a:lnTo>
                  <a:lnTo>
                    <a:pt x="0" y="1222"/>
                  </a:lnTo>
                  <a:lnTo>
                    <a:pt x="0" y="9"/>
                  </a:lnTo>
                  <a:close/>
                </a:path>
              </a:pathLst>
            </a:custGeom>
            <a:solidFill>
              <a:srgbClr val="1C0000"/>
            </a:solidFill>
            <a:ln w="9525">
              <a:noFill/>
              <a:round/>
              <a:headEnd/>
              <a:tailEnd/>
            </a:ln>
          </p:spPr>
          <p:txBody>
            <a:bodyPr/>
            <a:lstStyle/>
            <a:p>
              <a:endParaRPr lang="en-US"/>
            </a:p>
          </p:txBody>
        </p:sp>
        <p:sp>
          <p:nvSpPr>
            <p:cNvPr id="8674" name="Freeform 20"/>
            <p:cNvSpPr>
              <a:spLocks/>
            </p:cNvSpPr>
            <p:nvPr/>
          </p:nvSpPr>
          <p:spPr bwMode="auto">
            <a:xfrm>
              <a:off x="3721" y="2044"/>
              <a:ext cx="455" cy="642"/>
            </a:xfrm>
            <a:custGeom>
              <a:avLst/>
              <a:gdLst>
                <a:gd name="T0" fmla="*/ 12 w 911"/>
                <a:gd name="T1" fmla="*/ 24 h 1285"/>
                <a:gd name="T2" fmla="*/ 37 w 911"/>
                <a:gd name="T3" fmla="*/ 25 h 1285"/>
                <a:gd name="T4" fmla="*/ 63 w 911"/>
                <a:gd name="T5" fmla="*/ 27 h 1285"/>
                <a:gd name="T6" fmla="*/ 89 w 911"/>
                <a:gd name="T7" fmla="*/ 28 h 1285"/>
                <a:gd name="T8" fmla="*/ 114 w 911"/>
                <a:gd name="T9" fmla="*/ 29 h 1285"/>
                <a:gd name="T10" fmla="*/ 140 w 911"/>
                <a:gd name="T11" fmla="*/ 30 h 1285"/>
                <a:gd name="T12" fmla="*/ 167 w 911"/>
                <a:gd name="T13" fmla="*/ 30 h 1285"/>
                <a:gd name="T14" fmla="*/ 193 w 911"/>
                <a:gd name="T15" fmla="*/ 30 h 1285"/>
                <a:gd name="T16" fmla="*/ 220 w 911"/>
                <a:gd name="T17" fmla="*/ 30 h 1285"/>
                <a:gd name="T18" fmla="*/ 248 w 911"/>
                <a:gd name="T19" fmla="*/ 30 h 1285"/>
                <a:gd name="T20" fmla="*/ 275 w 911"/>
                <a:gd name="T21" fmla="*/ 29 h 1285"/>
                <a:gd name="T22" fmla="*/ 303 w 911"/>
                <a:gd name="T23" fmla="*/ 28 h 1285"/>
                <a:gd name="T24" fmla="*/ 331 w 911"/>
                <a:gd name="T25" fmla="*/ 26 h 1285"/>
                <a:gd name="T26" fmla="*/ 360 w 911"/>
                <a:gd name="T27" fmla="*/ 25 h 1285"/>
                <a:gd name="T28" fmla="*/ 388 w 911"/>
                <a:gd name="T29" fmla="*/ 23 h 1285"/>
                <a:gd name="T30" fmla="*/ 417 w 911"/>
                <a:gd name="T31" fmla="*/ 21 h 1285"/>
                <a:gd name="T32" fmla="*/ 435 w 911"/>
                <a:gd name="T33" fmla="*/ 19 h 1285"/>
                <a:gd name="T34" fmla="*/ 440 w 911"/>
                <a:gd name="T35" fmla="*/ 14 h 1285"/>
                <a:gd name="T36" fmla="*/ 447 w 911"/>
                <a:gd name="T37" fmla="*/ 6 h 1285"/>
                <a:gd name="T38" fmla="*/ 453 w 911"/>
                <a:gd name="T39" fmla="*/ 1 h 1285"/>
                <a:gd name="T40" fmla="*/ 455 w 911"/>
                <a:gd name="T41" fmla="*/ 615 h 1285"/>
                <a:gd name="T42" fmla="*/ 427 w 911"/>
                <a:gd name="T43" fmla="*/ 622 h 1285"/>
                <a:gd name="T44" fmla="*/ 399 w 911"/>
                <a:gd name="T45" fmla="*/ 628 h 1285"/>
                <a:gd name="T46" fmla="*/ 370 w 911"/>
                <a:gd name="T47" fmla="*/ 633 h 1285"/>
                <a:gd name="T48" fmla="*/ 341 w 911"/>
                <a:gd name="T49" fmla="*/ 637 h 1285"/>
                <a:gd name="T50" fmla="*/ 311 w 911"/>
                <a:gd name="T51" fmla="*/ 639 h 1285"/>
                <a:gd name="T52" fmla="*/ 281 w 911"/>
                <a:gd name="T53" fmla="*/ 641 h 1285"/>
                <a:gd name="T54" fmla="*/ 252 w 911"/>
                <a:gd name="T55" fmla="*/ 642 h 1285"/>
                <a:gd name="T56" fmla="*/ 223 w 911"/>
                <a:gd name="T57" fmla="*/ 642 h 1285"/>
                <a:gd name="T58" fmla="*/ 193 w 911"/>
                <a:gd name="T59" fmla="*/ 642 h 1285"/>
                <a:gd name="T60" fmla="*/ 164 w 911"/>
                <a:gd name="T61" fmla="*/ 641 h 1285"/>
                <a:gd name="T62" fmla="*/ 135 w 911"/>
                <a:gd name="T63" fmla="*/ 639 h 1285"/>
                <a:gd name="T64" fmla="*/ 106 w 911"/>
                <a:gd name="T65" fmla="*/ 638 h 1285"/>
                <a:gd name="T66" fmla="*/ 79 w 911"/>
                <a:gd name="T67" fmla="*/ 635 h 1285"/>
                <a:gd name="T68" fmla="*/ 52 w 911"/>
                <a:gd name="T69" fmla="*/ 633 h 1285"/>
                <a:gd name="T70" fmla="*/ 25 w 911"/>
                <a:gd name="T71" fmla="*/ 630 h 1285"/>
                <a:gd name="T72" fmla="*/ 0 w 911"/>
                <a:gd name="T73" fmla="*/ 626 h 1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1" h="1285">
                  <a:moveTo>
                    <a:pt x="0" y="45"/>
                  </a:moveTo>
                  <a:lnTo>
                    <a:pt x="25" y="48"/>
                  </a:lnTo>
                  <a:lnTo>
                    <a:pt x="50" y="50"/>
                  </a:lnTo>
                  <a:lnTo>
                    <a:pt x="75" y="51"/>
                  </a:lnTo>
                  <a:lnTo>
                    <a:pt x="100" y="53"/>
                  </a:lnTo>
                  <a:lnTo>
                    <a:pt x="126" y="55"/>
                  </a:lnTo>
                  <a:lnTo>
                    <a:pt x="151" y="56"/>
                  </a:lnTo>
                  <a:lnTo>
                    <a:pt x="178" y="57"/>
                  </a:lnTo>
                  <a:lnTo>
                    <a:pt x="203" y="58"/>
                  </a:lnTo>
                  <a:lnTo>
                    <a:pt x="229" y="59"/>
                  </a:lnTo>
                  <a:lnTo>
                    <a:pt x="255" y="60"/>
                  </a:lnTo>
                  <a:lnTo>
                    <a:pt x="281" y="60"/>
                  </a:lnTo>
                  <a:lnTo>
                    <a:pt x="308" y="60"/>
                  </a:lnTo>
                  <a:lnTo>
                    <a:pt x="334" y="61"/>
                  </a:lnTo>
                  <a:lnTo>
                    <a:pt x="361" y="61"/>
                  </a:lnTo>
                  <a:lnTo>
                    <a:pt x="387" y="61"/>
                  </a:lnTo>
                  <a:lnTo>
                    <a:pt x="415" y="61"/>
                  </a:lnTo>
                  <a:lnTo>
                    <a:pt x="441" y="61"/>
                  </a:lnTo>
                  <a:lnTo>
                    <a:pt x="469" y="60"/>
                  </a:lnTo>
                  <a:lnTo>
                    <a:pt x="496" y="60"/>
                  </a:lnTo>
                  <a:lnTo>
                    <a:pt x="523" y="59"/>
                  </a:lnTo>
                  <a:lnTo>
                    <a:pt x="551" y="58"/>
                  </a:lnTo>
                  <a:lnTo>
                    <a:pt x="578" y="57"/>
                  </a:lnTo>
                  <a:lnTo>
                    <a:pt x="606" y="57"/>
                  </a:lnTo>
                  <a:lnTo>
                    <a:pt x="635" y="55"/>
                  </a:lnTo>
                  <a:lnTo>
                    <a:pt x="663" y="53"/>
                  </a:lnTo>
                  <a:lnTo>
                    <a:pt x="691" y="52"/>
                  </a:lnTo>
                  <a:lnTo>
                    <a:pt x="720" y="51"/>
                  </a:lnTo>
                  <a:lnTo>
                    <a:pt x="748" y="49"/>
                  </a:lnTo>
                  <a:lnTo>
                    <a:pt x="777" y="46"/>
                  </a:lnTo>
                  <a:lnTo>
                    <a:pt x="805" y="45"/>
                  </a:lnTo>
                  <a:lnTo>
                    <a:pt x="835" y="43"/>
                  </a:lnTo>
                  <a:lnTo>
                    <a:pt x="864" y="41"/>
                  </a:lnTo>
                  <a:lnTo>
                    <a:pt x="870" y="38"/>
                  </a:lnTo>
                  <a:lnTo>
                    <a:pt x="876" y="34"/>
                  </a:lnTo>
                  <a:lnTo>
                    <a:pt x="881" y="28"/>
                  </a:lnTo>
                  <a:lnTo>
                    <a:pt x="888" y="20"/>
                  </a:lnTo>
                  <a:lnTo>
                    <a:pt x="894" y="13"/>
                  </a:lnTo>
                  <a:lnTo>
                    <a:pt x="900" y="7"/>
                  </a:lnTo>
                  <a:lnTo>
                    <a:pt x="906" y="3"/>
                  </a:lnTo>
                  <a:lnTo>
                    <a:pt x="911" y="0"/>
                  </a:lnTo>
                  <a:lnTo>
                    <a:pt x="911" y="1231"/>
                  </a:lnTo>
                  <a:lnTo>
                    <a:pt x="884" y="1238"/>
                  </a:lnTo>
                  <a:lnTo>
                    <a:pt x="855" y="1245"/>
                  </a:lnTo>
                  <a:lnTo>
                    <a:pt x="827" y="1251"/>
                  </a:lnTo>
                  <a:lnTo>
                    <a:pt x="798" y="1256"/>
                  </a:lnTo>
                  <a:lnTo>
                    <a:pt x="770" y="1262"/>
                  </a:lnTo>
                  <a:lnTo>
                    <a:pt x="741" y="1266"/>
                  </a:lnTo>
                  <a:lnTo>
                    <a:pt x="711" y="1270"/>
                  </a:lnTo>
                  <a:lnTo>
                    <a:pt x="682" y="1274"/>
                  </a:lnTo>
                  <a:lnTo>
                    <a:pt x="652" y="1276"/>
                  </a:lnTo>
                  <a:lnTo>
                    <a:pt x="623" y="1279"/>
                  </a:lnTo>
                  <a:lnTo>
                    <a:pt x="593" y="1281"/>
                  </a:lnTo>
                  <a:lnTo>
                    <a:pt x="563" y="1283"/>
                  </a:lnTo>
                  <a:lnTo>
                    <a:pt x="535" y="1284"/>
                  </a:lnTo>
                  <a:lnTo>
                    <a:pt x="505" y="1285"/>
                  </a:lnTo>
                  <a:lnTo>
                    <a:pt x="475" y="1285"/>
                  </a:lnTo>
                  <a:lnTo>
                    <a:pt x="446" y="1285"/>
                  </a:lnTo>
                  <a:lnTo>
                    <a:pt x="416" y="1285"/>
                  </a:lnTo>
                  <a:lnTo>
                    <a:pt x="386" y="1285"/>
                  </a:lnTo>
                  <a:lnTo>
                    <a:pt x="357" y="1284"/>
                  </a:lnTo>
                  <a:lnTo>
                    <a:pt x="328" y="1283"/>
                  </a:lnTo>
                  <a:lnTo>
                    <a:pt x="300" y="1282"/>
                  </a:lnTo>
                  <a:lnTo>
                    <a:pt x="271" y="1279"/>
                  </a:lnTo>
                  <a:lnTo>
                    <a:pt x="242" y="1278"/>
                  </a:lnTo>
                  <a:lnTo>
                    <a:pt x="213" y="1276"/>
                  </a:lnTo>
                  <a:lnTo>
                    <a:pt x="186" y="1274"/>
                  </a:lnTo>
                  <a:lnTo>
                    <a:pt x="158" y="1271"/>
                  </a:lnTo>
                  <a:lnTo>
                    <a:pt x="131" y="1268"/>
                  </a:lnTo>
                  <a:lnTo>
                    <a:pt x="104" y="1266"/>
                  </a:lnTo>
                  <a:lnTo>
                    <a:pt x="77" y="1262"/>
                  </a:lnTo>
                  <a:lnTo>
                    <a:pt x="51" y="1260"/>
                  </a:lnTo>
                  <a:lnTo>
                    <a:pt x="25" y="1256"/>
                  </a:lnTo>
                  <a:lnTo>
                    <a:pt x="0" y="1253"/>
                  </a:lnTo>
                  <a:lnTo>
                    <a:pt x="0" y="45"/>
                  </a:lnTo>
                  <a:close/>
                </a:path>
              </a:pathLst>
            </a:custGeom>
            <a:solidFill>
              <a:srgbClr val="8E7F89"/>
            </a:solidFill>
            <a:ln w="9525">
              <a:noFill/>
              <a:round/>
              <a:headEnd/>
              <a:tailEnd/>
            </a:ln>
          </p:spPr>
          <p:txBody>
            <a:bodyPr/>
            <a:lstStyle/>
            <a:p>
              <a:endParaRPr lang="en-US"/>
            </a:p>
          </p:txBody>
        </p:sp>
        <p:sp>
          <p:nvSpPr>
            <p:cNvPr id="8675" name="Freeform 21"/>
            <p:cNvSpPr>
              <a:spLocks/>
            </p:cNvSpPr>
            <p:nvPr/>
          </p:nvSpPr>
          <p:spPr bwMode="auto">
            <a:xfrm>
              <a:off x="3717" y="2063"/>
              <a:ext cx="445" cy="609"/>
            </a:xfrm>
            <a:custGeom>
              <a:avLst/>
              <a:gdLst>
                <a:gd name="T0" fmla="*/ 13 w 890"/>
                <a:gd name="T1" fmla="*/ 5 h 1218"/>
                <a:gd name="T2" fmla="*/ 39 w 890"/>
                <a:gd name="T3" fmla="*/ 7 h 1218"/>
                <a:gd name="T4" fmla="*/ 65 w 890"/>
                <a:gd name="T5" fmla="*/ 9 h 1218"/>
                <a:gd name="T6" fmla="*/ 91 w 890"/>
                <a:gd name="T7" fmla="*/ 10 h 1218"/>
                <a:gd name="T8" fmla="*/ 117 w 890"/>
                <a:gd name="T9" fmla="*/ 10 h 1218"/>
                <a:gd name="T10" fmla="*/ 144 w 890"/>
                <a:gd name="T11" fmla="*/ 11 h 1218"/>
                <a:gd name="T12" fmla="*/ 171 w 890"/>
                <a:gd name="T13" fmla="*/ 11 h 1218"/>
                <a:gd name="T14" fmla="*/ 199 w 890"/>
                <a:gd name="T15" fmla="*/ 11 h 1218"/>
                <a:gd name="T16" fmla="*/ 227 w 890"/>
                <a:gd name="T17" fmla="*/ 11 h 1218"/>
                <a:gd name="T18" fmla="*/ 254 w 890"/>
                <a:gd name="T19" fmla="*/ 10 h 1218"/>
                <a:gd name="T20" fmla="*/ 283 w 890"/>
                <a:gd name="T21" fmla="*/ 9 h 1218"/>
                <a:gd name="T22" fmla="*/ 311 w 890"/>
                <a:gd name="T23" fmla="*/ 8 h 1218"/>
                <a:gd name="T24" fmla="*/ 341 w 890"/>
                <a:gd name="T25" fmla="*/ 7 h 1218"/>
                <a:gd name="T26" fmla="*/ 370 w 890"/>
                <a:gd name="T27" fmla="*/ 5 h 1218"/>
                <a:gd name="T28" fmla="*/ 400 w 890"/>
                <a:gd name="T29" fmla="*/ 3 h 1218"/>
                <a:gd name="T30" fmla="*/ 430 w 890"/>
                <a:gd name="T31" fmla="*/ 2 h 1218"/>
                <a:gd name="T32" fmla="*/ 445 w 890"/>
                <a:gd name="T33" fmla="*/ 583 h 1218"/>
                <a:gd name="T34" fmla="*/ 417 w 890"/>
                <a:gd name="T35" fmla="*/ 590 h 1218"/>
                <a:gd name="T36" fmla="*/ 390 w 890"/>
                <a:gd name="T37" fmla="*/ 596 h 1218"/>
                <a:gd name="T38" fmla="*/ 362 w 890"/>
                <a:gd name="T39" fmla="*/ 600 h 1218"/>
                <a:gd name="T40" fmla="*/ 333 w 890"/>
                <a:gd name="T41" fmla="*/ 604 h 1218"/>
                <a:gd name="T42" fmla="*/ 304 w 890"/>
                <a:gd name="T43" fmla="*/ 607 h 1218"/>
                <a:gd name="T44" fmla="*/ 275 w 890"/>
                <a:gd name="T45" fmla="*/ 608 h 1218"/>
                <a:gd name="T46" fmla="*/ 246 w 890"/>
                <a:gd name="T47" fmla="*/ 609 h 1218"/>
                <a:gd name="T48" fmla="*/ 218 w 890"/>
                <a:gd name="T49" fmla="*/ 609 h 1218"/>
                <a:gd name="T50" fmla="*/ 189 w 890"/>
                <a:gd name="T51" fmla="*/ 609 h 1218"/>
                <a:gd name="T52" fmla="*/ 160 w 890"/>
                <a:gd name="T53" fmla="*/ 608 h 1218"/>
                <a:gd name="T54" fmla="*/ 132 w 890"/>
                <a:gd name="T55" fmla="*/ 607 h 1218"/>
                <a:gd name="T56" fmla="*/ 105 w 890"/>
                <a:gd name="T57" fmla="*/ 605 h 1218"/>
                <a:gd name="T58" fmla="*/ 78 w 890"/>
                <a:gd name="T59" fmla="*/ 603 h 1218"/>
                <a:gd name="T60" fmla="*/ 51 w 890"/>
                <a:gd name="T61" fmla="*/ 600 h 1218"/>
                <a:gd name="T62" fmla="*/ 25 w 890"/>
                <a:gd name="T63" fmla="*/ 597 h 1218"/>
                <a:gd name="T64" fmla="*/ 0 w 890"/>
                <a:gd name="T65" fmla="*/ 594 h 1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0" h="1218">
                  <a:moveTo>
                    <a:pt x="0" y="7"/>
                  </a:moveTo>
                  <a:lnTo>
                    <a:pt x="26" y="10"/>
                  </a:lnTo>
                  <a:lnTo>
                    <a:pt x="51" y="12"/>
                  </a:lnTo>
                  <a:lnTo>
                    <a:pt x="77" y="13"/>
                  </a:lnTo>
                  <a:lnTo>
                    <a:pt x="103" y="15"/>
                  </a:lnTo>
                  <a:lnTo>
                    <a:pt x="129" y="17"/>
                  </a:lnTo>
                  <a:lnTo>
                    <a:pt x="155" y="18"/>
                  </a:lnTo>
                  <a:lnTo>
                    <a:pt x="181" y="19"/>
                  </a:lnTo>
                  <a:lnTo>
                    <a:pt x="208" y="20"/>
                  </a:lnTo>
                  <a:lnTo>
                    <a:pt x="234" y="20"/>
                  </a:lnTo>
                  <a:lnTo>
                    <a:pt x="261" y="21"/>
                  </a:lnTo>
                  <a:lnTo>
                    <a:pt x="288" y="21"/>
                  </a:lnTo>
                  <a:lnTo>
                    <a:pt x="315" y="21"/>
                  </a:lnTo>
                  <a:lnTo>
                    <a:pt x="342" y="21"/>
                  </a:lnTo>
                  <a:lnTo>
                    <a:pt x="370" y="21"/>
                  </a:lnTo>
                  <a:lnTo>
                    <a:pt x="397" y="21"/>
                  </a:lnTo>
                  <a:lnTo>
                    <a:pt x="424" y="21"/>
                  </a:lnTo>
                  <a:lnTo>
                    <a:pt x="453" y="21"/>
                  </a:lnTo>
                  <a:lnTo>
                    <a:pt x="481" y="20"/>
                  </a:lnTo>
                  <a:lnTo>
                    <a:pt x="508" y="20"/>
                  </a:lnTo>
                  <a:lnTo>
                    <a:pt x="537" y="19"/>
                  </a:lnTo>
                  <a:lnTo>
                    <a:pt x="565" y="18"/>
                  </a:lnTo>
                  <a:lnTo>
                    <a:pt x="594" y="17"/>
                  </a:lnTo>
                  <a:lnTo>
                    <a:pt x="622" y="15"/>
                  </a:lnTo>
                  <a:lnTo>
                    <a:pt x="651" y="14"/>
                  </a:lnTo>
                  <a:lnTo>
                    <a:pt x="681" y="13"/>
                  </a:lnTo>
                  <a:lnTo>
                    <a:pt x="710" y="11"/>
                  </a:lnTo>
                  <a:lnTo>
                    <a:pt x="740" y="10"/>
                  </a:lnTo>
                  <a:lnTo>
                    <a:pt x="770" y="8"/>
                  </a:lnTo>
                  <a:lnTo>
                    <a:pt x="799" y="6"/>
                  </a:lnTo>
                  <a:lnTo>
                    <a:pt x="829" y="4"/>
                  </a:lnTo>
                  <a:lnTo>
                    <a:pt x="860" y="3"/>
                  </a:lnTo>
                  <a:lnTo>
                    <a:pt x="890" y="0"/>
                  </a:lnTo>
                  <a:lnTo>
                    <a:pt x="890" y="1165"/>
                  </a:lnTo>
                  <a:lnTo>
                    <a:pt x="862" y="1172"/>
                  </a:lnTo>
                  <a:lnTo>
                    <a:pt x="834" y="1179"/>
                  </a:lnTo>
                  <a:lnTo>
                    <a:pt x="807" y="1185"/>
                  </a:lnTo>
                  <a:lnTo>
                    <a:pt x="779" y="1191"/>
                  </a:lnTo>
                  <a:lnTo>
                    <a:pt x="751" y="1195"/>
                  </a:lnTo>
                  <a:lnTo>
                    <a:pt x="723" y="1200"/>
                  </a:lnTo>
                  <a:lnTo>
                    <a:pt x="694" y="1203"/>
                  </a:lnTo>
                  <a:lnTo>
                    <a:pt x="665" y="1207"/>
                  </a:lnTo>
                  <a:lnTo>
                    <a:pt x="636" y="1209"/>
                  </a:lnTo>
                  <a:lnTo>
                    <a:pt x="607" y="1213"/>
                  </a:lnTo>
                  <a:lnTo>
                    <a:pt x="579" y="1214"/>
                  </a:lnTo>
                  <a:lnTo>
                    <a:pt x="550" y="1216"/>
                  </a:lnTo>
                  <a:lnTo>
                    <a:pt x="521" y="1217"/>
                  </a:lnTo>
                  <a:lnTo>
                    <a:pt x="492" y="1218"/>
                  </a:lnTo>
                  <a:lnTo>
                    <a:pt x="463" y="1218"/>
                  </a:lnTo>
                  <a:lnTo>
                    <a:pt x="435" y="1218"/>
                  </a:lnTo>
                  <a:lnTo>
                    <a:pt x="406" y="1218"/>
                  </a:lnTo>
                  <a:lnTo>
                    <a:pt x="377" y="1218"/>
                  </a:lnTo>
                  <a:lnTo>
                    <a:pt x="348" y="1217"/>
                  </a:lnTo>
                  <a:lnTo>
                    <a:pt x="319" y="1216"/>
                  </a:lnTo>
                  <a:lnTo>
                    <a:pt x="292" y="1215"/>
                  </a:lnTo>
                  <a:lnTo>
                    <a:pt x="264" y="1214"/>
                  </a:lnTo>
                  <a:lnTo>
                    <a:pt x="236" y="1211"/>
                  </a:lnTo>
                  <a:lnTo>
                    <a:pt x="209" y="1209"/>
                  </a:lnTo>
                  <a:lnTo>
                    <a:pt x="181" y="1207"/>
                  </a:lnTo>
                  <a:lnTo>
                    <a:pt x="155" y="1205"/>
                  </a:lnTo>
                  <a:lnTo>
                    <a:pt x="128" y="1202"/>
                  </a:lnTo>
                  <a:lnTo>
                    <a:pt x="102" y="1200"/>
                  </a:lnTo>
                  <a:lnTo>
                    <a:pt x="75" y="1196"/>
                  </a:lnTo>
                  <a:lnTo>
                    <a:pt x="50" y="1193"/>
                  </a:lnTo>
                  <a:lnTo>
                    <a:pt x="24" y="1191"/>
                  </a:lnTo>
                  <a:lnTo>
                    <a:pt x="0" y="1187"/>
                  </a:lnTo>
                  <a:lnTo>
                    <a:pt x="0" y="7"/>
                  </a:lnTo>
                  <a:close/>
                </a:path>
              </a:pathLst>
            </a:custGeom>
            <a:solidFill>
              <a:srgbClr val="3A4F00"/>
            </a:solidFill>
            <a:ln w="9525">
              <a:noFill/>
              <a:round/>
              <a:headEnd/>
              <a:tailEnd/>
            </a:ln>
          </p:spPr>
          <p:txBody>
            <a:bodyPr/>
            <a:lstStyle/>
            <a:p>
              <a:endParaRPr lang="en-US"/>
            </a:p>
          </p:txBody>
        </p:sp>
        <p:sp>
          <p:nvSpPr>
            <p:cNvPr id="8676" name="Freeform 22"/>
            <p:cNvSpPr>
              <a:spLocks/>
            </p:cNvSpPr>
            <p:nvPr/>
          </p:nvSpPr>
          <p:spPr bwMode="auto">
            <a:xfrm>
              <a:off x="3737" y="2064"/>
              <a:ext cx="423" cy="580"/>
            </a:xfrm>
            <a:custGeom>
              <a:avLst/>
              <a:gdLst>
                <a:gd name="T0" fmla="*/ 12 w 845"/>
                <a:gd name="T1" fmla="*/ 5 h 1159"/>
                <a:gd name="T2" fmla="*/ 36 w 845"/>
                <a:gd name="T3" fmla="*/ 7 h 1159"/>
                <a:gd name="T4" fmla="*/ 61 w 845"/>
                <a:gd name="T5" fmla="*/ 8 h 1159"/>
                <a:gd name="T6" fmla="*/ 86 w 845"/>
                <a:gd name="T7" fmla="*/ 9 h 1159"/>
                <a:gd name="T8" fmla="*/ 111 w 845"/>
                <a:gd name="T9" fmla="*/ 10 h 1159"/>
                <a:gd name="T10" fmla="*/ 137 w 845"/>
                <a:gd name="T11" fmla="*/ 10 h 1159"/>
                <a:gd name="T12" fmla="*/ 162 w 845"/>
                <a:gd name="T13" fmla="*/ 11 h 1159"/>
                <a:gd name="T14" fmla="*/ 188 w 845"/>
                <a:gd name="T15" fmla="*/ 11 h 1159"/>
                <a:gd name="T16" fmla="*/ 215 w 845"/>
                <a:gd name="T17" fmla="*/ 10 h 1159"/>
                <a:gd name="T18" fmla="*/ 241 w 845"/>
                <a:gd name="T19" fmla="*/ 9 h 1159"/>
                <a:gd name="T20" fmla="*/ 268 w 845"/>
                <a:gd name="T21" fmla="*/ 8 h 1159"/>
                <a:gd name="T22" fmla="*/ 296 w 845"/>
                <a:gd name="T23" fmla="*/ 7 h 1159"/>
                <a:gd name="T24" fmla="*/ 324 w 845"/>
                <a:gd name="T25" fmla="*/ 6 h 1159"/>
                <a:gd name="T26" fmla="*/ 351 w 845"/>
                <a:gd name="T27" fmla="*/ 5 h 1159"/>
                <a:gd name="T28" fmla="*/ 380 w 845"/>
                <a:gd name="T29" fmla="*/ 3 h 1159"/>
                <a:gd name="T30" fmla="*/ 408 w 845"/>
                <a:gd name="T31" fmla="*/ 1 h 1159"/>
                <a:gd name="T32" fmla="*/ 423 w 845"/>
                <a:gd name="T33" fmla="*/ 139 h 1159"/>
                <a:gd name="T34" fmla="*/ 423 w 845"/>
                <a:gd name="T35" fmla="*/ 416 h 1159"/>
                <a:gd name="T36" fmla="*/ 410 w 845"/>
                <a:gd name="T37" fmla="*/ 558 h 1159"/>
                <a:gd name="T38" fmla="*/ 384 w 845"/>
                <a:gd name="T39" fmla="*/ 564 h 1159"/>
                <a:gd name="T40" fmla="*/ 357 w 845"/>
                <a:gd name="T41" fmla="*/ 569 h 1159"/>
                <a:gd name="T42" fmla="*/ 330 w 845"/>
                <a:gd name="T43" fmla="*/ 573 h 1159"/>
                <a:gd name="T44" fmla="*/ 302 w 845"/>
                <a:gd name="T45" fmla="*/ 576 h 1159"/>
                <a:gd name="T46" fmla="*/ 275 w 845"/>
                <a:gd name="T47" fmla="*/ 578 h 1159"/>
                <a:gd name="T48" fmla="*/ 248 w 845"/>
                <a:gd name="T49" fmla="*/ 579 h 1159"/>
                <a:gd name="T50" fmla="*/ 220 w 845"/>
                <a:gd name="T51" fmla="*/ 580 h 1159"/>
                <a:gd name="T52" fmla="*/ 193 w 845"/>
                <a:gd name="T53" fmla="*/ 580 h 1159"/>
                <a:gd name="T54" fmla="*/ 165 w 845"/>
                <a:gd name="T55" fmla="*/ 579 h 1159"/>
                <a:gd name="T56" fmla="*/ 139 w 845"/>
                <a:gd name="T57" fmla="*/ 578 h 1159"/>
                <a:gd name="T58" fmla="*/ 112 w 845"/>
                <a:gd name="T59" fmla="*/ 576 h 1159"/>
                <a:gd name="T60" fmla="*/ 86 w 845"/>
                <a:gd name="T61" fmla="*/ 575 h 1159"/>
                <a:gd name="T62" fmla="*/ 61 w 845"/>
                <a:gd name="T63" fmla="*/ 572 h 1159"/>
                <a:gd name="T64" fmla="*/ 36 w 845"/>
                <a:gd name="T65" fmla="*/ 569 h 1159"/>
                <a:gd name="T66" fmla="*/ 12 w 845"/>
                <a:gd name="T67" fmla="*/ 567 h 1159"/>
                <a:gd name="T68" fmla="*/ 0 w 845"/>
                <a:gd name="T69" fmla="*/ 424 h 1159"/>
                <a:gd name="T70" fmla="*/ 0 w 845"/>
                <a:gd name="T71" fmla="*/ 144 h 1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45" h="1159">
                  <a:moveTo>
                    <a:pt x="0" y="7"/>
                  </a:moveTo>
                  <a:lnTo>
                    <a:pt x="24" y="9"/>
                  </a:lnTo>
                  <a:lnTo>
                    <a:pt x="48" y="10"/>
                  </a:lnTo>
                  <a:lnTo>
                    <a:pt x="72" y="13"/>
                  </a:lnTo>
                  <a:lnTo>
                    <a:pt x="97" y="14"/>
                  </a:lnTo>
                  <a:lnTo>
                    <a:pt x="122" y="15"/>
                  </a:lnTo>
                  <a:lnTo>
                    <a:pt x="147" y="16"/>
                  </a:lnTo>
                  <a:lnTo>
                    <a:pt x="171" y="17"/>
                  </a:lnTo>
                  <a:lnTo>
                    <a:pt x="197" y="18"/>
                  </a:lnTo>
                  <a:lnTo>
                    <a:pt x="222" y="19"/>
                  </a:lnTo>
                  <a:lnTo>
                    <a:pt x="247" y="19"/>
                  </a:lnTo>
                  <a:lnTo>
                    <a:pt x="273" y="19"/>
                  </a:lnTo>
                  <a:lnTo>
                    <a:pt x="299" y="21"/>
                  </a:lnTo>
                  <a:lnTo>
                    <a:pt x="324" y="21"/>
                  </a:lnTo>
                  <a:lnTo>
                    <a:pt x="351" y="21"/>
                  </a:lnTo>
                  <a:lnTo>
                    <a:pt x="376" y="21"/>
                  </a:lnTo>
                  <a:lnTo>
                    <a:pt x="403" y="19"/>
                  </a:lnTo>
                  <a:lnTo>
                    <a:pt x="429" y="19"/>
                  </a:lnTo>
                  <a:lnTo>
                    <a:pt x="456" y="18"/>
                  </a:lnTo>
                  <a:lnTo>
                    <a:pt x="482" y="18"/>
                  </a:lnTo>
                  <a:lnTo>
                    <a:pt x="510" y="17"/>
                  </a:lnTo>
                  <a:lnTo>
                    <a:pt x="536" y="16"/>
                  </a:lnTo>
                  <a:lnTo>
                    <a:pt x="564" y="15"/>
                  </a:lnTo>
                  <a:lnTo>
                    <a:pt x="592" y="14"/>
                  </a:lnTo>
                  <a:lnTo>
                    <a:pt x="619" y="13"/>
                  </a:lnTo>
                  <a:lnTo>
                    <a:pt x="647" y="11"/>
                  </a:lnTo>
                  <a:lnTo>
                    <a:pt x="675" y="10"/>
                  </a:lnTo>
                  <a:lnTo>
                    <a:pt x="702" y="9"/>
                  </a:lnTo>
                  <a:lnTo>
                    <a:pt x="731" y="7"/>
                  </a:lnTo>
                  <a:lnTo>
                    <a:pt x="759" y="6"/>
                  </a:lnTo>
                  <a:lnTo>
                    <a:pt x="788" y="3"/>
                  </a:lnTo>
                  <a:lnTo>
                    <a:pt x="816" y="2"/>
                  </a:lnTo>
                  <a:lnTo>
                    <a:pt x="845" y="0"/>
                  </a:lnTo>
                  <a:lnTo>
                    <a:pt x="845" y="278"/>
                  </a:lnTo>
                  <a:lnTo>
                    <a:pt x="845" y="554"/>
                  </a:lnTo>
                  <a:lnTo>
                    <a:pt x="845" y="832"/>
                  </a:lnTo>
                  <a:lnTo>
                    <a:pt x="845" y="1109"/>
                  </a:lnTo>
                  <a:lnTo>
                    <a:pt x="820" y="1116"/>
                  </a:lnTo>
                  <a:lnTo>
                    <a:pt x="793" y="1122"/>
                  </a:lnTo>
                  <a:lnTo>
                    <a:pt x="767" y="1128"/>
                  </a:lnTo>
                  <a:lnTo>
                    <a:pt x="740" y="1133"/>
                  </a:lnTo>
                  <a:lnTo>
                    <a:pt x="714" y="1137"/>
                  </a:lnTo>
                  <a:lnTo>
                    <a:pt x="686" y="1142"/>
                  </a:lnTo>
                  <a:lnTo>
                    <a:pt x="660" y="1145"/>
                  </a:lnTo>
                  <a:lnTo>
                    <a:pt x="632" y="1149"/>
                  </a:lnTo>
                  <a:lnTo>
                    <a:pt x="604" y="1151"/>
                  </a:lnTo>
                  <a:lnTo>
                    <a:pt x="578" y="1153"/>
                  </a:lnTo>
                  <a:lnTo>
                    <a:pt x="550" y="1156"/>
                  </a:lnTo>
                  <a:lnTo>
                    <a:pt x="523" y="1157"/>
                  </a:lnTo>
                  <a:lnTo>
                    <a:pt x="495" y="1158"/>
                  </a:lnTo>
                  <a:lnTo>
                    <a:pt x="467" y="1159"/>
                  </a:lnTo>
                  <a:lnTo>
                    <a:pt x="440" y="1159"/>
                  </a:lnTo>
                  <a:lnTo>
                    <a:pt x="412" y="1159"/>
                  </a:lnTo>
                  <a:lnTo>
                    <a:pt x="385" y="1159"/>
                  </a:lnTo>
                  <a:lnTo>
                    <a:pt x="358" y="1159"/>
                  </a:lnTo>
                  <a:lnTo>
                    <a:pt x="330" y="1158"/>
                  </a:lnTo>
                  <a:lnTo>
                    <a:pt x="304" y="1157"/>
                  </a:lnTo>
                  <a:lnTo>
                    <a:pt x="277" y="1156"/>
                  </a:lnTo>
                  <a:lnTo>
                    <a:pt x="251" y="1154"/>
                  </a:lnTo>
                  <a:lnTo>
                    <a:pt x="224" y="1152"/>
                  </a:lnTo>
                  <a:lnTo>
                    <a:pt x="198" y="1151"/>
                  </a:lnTo>
                  <a:lnTo>
                    <a:pt x="171" y="1149"/>
                  </a:lnTo>
                  <a:lnTo>
                    <a:pt x="146" y="1146"/>
                  </a:lnTo>
                  <a:lnTo>
                    <a:pt x="121" y="1144"/>
                  </a:lnTo>
                  <a:lnTo>
                    <a:pt x="96" y="1141"/>
                  </a:lnTo>
                  <a:lnTo>
                    <a:pt x="71" y="1138"/>
                  </a:lnTo>
                  <a:lnTo>
                    <a:pt x="47" y="1135"/>
                  </a:lnTo>
                  <a:lnTo>
                    <a:pt x="23" y="1133"/>
                  </a:lnTo>
                  <a:lnTo>
                    <a:pt x="0" y="1129"/>
                  </a:lnTo>
                  <a:lnTo>
                    <a:pt x="0" y="848"/>
                  </a:lnTo>
                  <a:lnTo>
                    <a:pt x="0" y="568"/>
                  </a:lnTo>
                  <a:lnTo>
                    <a:pt x="0" y="288"/>
                  </a:lnTo>
                  <a:lnTo>
                    <a:pt x="0" y="7"/>
                  </a:lnTo>
                  <a:close/>
                </a:path>
              </a:pathLst>
            </a:custGeom>
            <a:solidFill>
              <a:srgbClr val="3F5100"/>
            </a:solidFill>
            <a:ln w="9525">
              <a:noFill/>
              <a:round/>
              <a:headEnd/>
              <a:tailEnd/>
            </a:ln>
          </p:spPr>
          <p:txBody>
            <a:bodyPr/>
            <a:lstStyle/>
            <a:p>
              <a:endParaRPr lang="en-US"/>
            </a:p>
          </p:txBody>
        </p:sp>
        <p:sp>
          <p:nvSpPr>
            <p:cNvPr id="8677" name="Freeform 23"/>
            <p:cNvSpPr>
              <a:spLocks/>
            </p:cNvSpPr>
            <p:nvPr/>
          </p:nvSpPr>
          <p:spPr bwMode="auto">
            <a:xfrm>
              <a:off x="3757" y="2067"/>
              <a:ext cx="401" cy="549"/>
            </a:xfrm>
            <a:custGeom>
              <a:avLst/>
              <a:gdLst>
                <a:gd name="T0" fmla="*/ 11 w 803"/>
                <a:gd name="T1" fmla="*/ 4 h 1100"/>
                <a:gd name="T2" fmla="*/ 34 w 803"/>
                <a:gd name="T3" fmla="*/ 6 h 1100"/>
                <a:gd name="T4" fmla="*/ 58 w 803"/>
                <a:gd name="T5" fmla="*/ 7 h 1100"/>
                <a:gd name="T6" fmla="*/ 81 w 803"/>
                <a:gd name="T7" fmla="*/ 8 h 1100"/>
                <a:gd name="T8" fmla="*/ 105 w 803"/>
                <a:gd name="T9" fmla="*/ 9 h 1100"/>
                <a:gd name="T10" fmla="*/ 130 w 803"/>
                <a:gd name="T11" fmla="*/ 9 h 1100"/>
                <a:gd name="T12" fmla="*/ 154 w 803"/>
                <a:gd name="T13" fmla="*/ 9 h 1100"/>
                <a:gd name="T14" fmla="*/ 179 w 803"/>
                <a:gd name="T15" fmla="*/ 9 h 1100"/>
                <a:gd name="T16" fmla="*/ 204 w 803"/>
                <a:gd name="T17" fmla="*/ 9 h 1100"/>
                <a:gd name="T18" fmla="*/ 229 w 803"/>
                <a:gd name="T19" fmla="*/ 9 h 1100"/>
                <a:gd name="T20" fmla="*/ 255 w 803"/>
                <a:gd name="T21" fmla="*/ 7 h 1100"/>
                <a:gd name="T22" fmla="*/ 281 w 803"/>
                <a:gd name="T23" fmla="*/ 7 h 1100"/>
                <a:gd name="T24" fmla="*/ 307 w 803"/>
                <a:gd name="T25" fmla="*/ 6 h 1100"/>
                <a:gd name="T26" fmla="*/ 334 w 803"/>
                <a:gd name="T27" fmla="*/ 4 h 1100"/>
                <a:gd name="T28" fmla="*/ 360 w 803"/>
                <a:gd name="T29" fmla="*/ 3 h 1100"/>
                <a:gd name="T30" fmla="*/ 387 w 803"/>
                <a:gd name="T31" fmla="*/ 1 h 1100"/>
                <a:gd name="T32" fmla="*/ 401 w 803"/>
                <a:gd name="T33" fmla="*/ 132 h 1100"/>
                <a:gd name="T34" fmla="*/ 401 w 803"/>
                <a:gd name="T35" fmla="*/ 394 h 1100"/>
                <a:gd name="T36" fmla="*/ 389 w 803"/>
                <a:gd name="T37" fmla="*/ 528 h 1100"/>
                <a:gd name="T38" fmla="*/ 364 w 803"/>
                <a:gd name="T39" fmla="*/ 534 h 1100"/>
                <a:gd name="T40" fmla="*/ 339 w 803"/>
                <a:gd name="T41" fmla="*/ 539 h 1100"/>
                <a:gd name="T42" fmla="*/ 313 w 803"/>
                <a:gd name="T43" fmla="*/ 543 h 1100"/>
                <a:gd name="T44" fmla="*/ 287 w 803"/>
                <a:gd name="T45" fmla="*/ 545 h 1100"/>
                <a:gd name="T46" fmla="*/ 261 w 803"/>
                <a:gd name="T47" fmla="*/ 547 h 1100"/>
                <a:gd name="T48" fmla="*/ 235 w 803"/>
                <a:gd name="T49" fmla="*/ 549 h 1100"/>
                <a:gd name="T50" fmla="*/ 209 w 803"/>
                <a:gd name="T51" fmla="*/ 549 h 1100"/>
                <a:gd name="T52" fmla="*/ 183 w 803"/>
                <a:gd name="T53" fmla="*/ 549 h 1100"/>
                <a:gd name="T54" fmla="*/ 157 w 803"/>
                <a:gd name="T55" fmla="*/ 549 h 1100"/>
                <a:gd name="T56" fmla="*/ 132 w 803"/>
                <a:gd name="T57" fmla="*/ 548 h 1100"/>
                <a:gd name="T58" fmla="*/ 106 w 803"/>
                <a:gd name="T59" fmla="*/ 546 h 1100"/>
                <a:gd name="T60" fmla="*/ 81 w 803"/>
                <a:gd name="T61" fmla="*/ 545 h 1100"/>
                <a:gd name="T62" fmla="*/ 57 w 803"/>
                <a:gd name="T63" fmla="*/ 542 h 1100"/>
                <a:gd name="T64" fmla="*/ 34 w 803"/>
                <a:gd name="T65" fmla="*/ 539 h 1100"/>
                <a:gd name="T66" fmla="*/ 11 w 803"/>
                <a:gd name="T67" fmla="*/ 536 h 1100"/>
                <a:gd name="T68" fmla="*/ 0 w 803"/>
                <a:gd name="T69" fmla="*/ 402 h 1100"/>
                <a:gd name="T70" fmla="*/ 0 w 803"/>
                <a:gd name="T71" fmla="*/ 137 h 1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3" h="1100">
                  <a:moveTo>
                    <a:pt x="0" y="6"/>
                  </a:moveTo>
                  <a:lnTo>
                    <a:pt x="23" y="9"/>
                  </a:lnTo>
                  <a:lnTo>
                    <a:pt x="46" y="10"/>
                  </a:lnTo>
                  <a:lnTo>
                    <a:pt x="69" y="12"/>
                  </a:lnTo>
                  <a:lnTo>
                    <a:pt x="92" y="13"/>
                  </a:lnTo>
                  <a:lnTo>
                    <a:pt x="116" y="14"/>
                  </a:lnTo>
                  <a:lnTo>
                    <a:pt x="139" y="15"/>
                  </a:lnTo>
                  <a:lnTo>
                    <a:pt x="163" y="17"/>
                  </a:lnTo>
                  <a:lnTo>
                    <a:pt x="188" y="18"/>
                  </a:lnTo>
                  <a:lnTo>
                    <a:pt x="211" y="18"/>
                  </a:lnTo>
                  <a:lnTo>
                    <a:pt x="235" y="19"/>
                  </a:lnTo>
                  <a:lnTo>
                    <a:pt x="260" y="19"/>
                  </a:lnTo>
                  <a:lnTo>
                    <a:pt x="284" y="19"/>
                  </a:lnTo>
                  <a:lnTo>
                    <a:pt x="308" y="19"/>
                  </a:lnTo>
                  <a:lnTo>
                    <a:pt x="333" y="19"/>
                  </a:lnTo>
                  <a:lnTo>
                    <a:pt x="358" y="19"/>
                  </a:lnTo>
                  <a:lnTo>
                    <a:pt x="383" y="19"/>
                  </a:lnTo>
                  <a:lnTo>
                    <a:pt x="409" y="19"/>
                  </a:lnTo>
                  <a:lnTo>
                    <a:pt x="433" y="18"/>
                  </a:lnTo>
                  <a:lnTo>
                    <a:pt x="459" y="18"/>
                  </a:lnTo>
                  <a:lnTo>
                    <a:pt x="485" y="17"/>
                  </a:lnTo>
                  <a:lnTo>
                    <a:pt x="510" y="15"/>
                  </a:lnTo>
                  <a:lnTo>
                    <a:pt x="535" y="15"/>
                  </a:lnTo>
                  <a:lnTo>
                    <a:pt x="562" y="14"/>
                  </a:lnTo>
                  <a:lnTo>
                    <a:pt x="588" y="13"/>
                  </a:lnTo>
                  <a:lnTo>
                    <a:pt x="615" y="12"/>
                  </a:lnTo>
                  <a:lnTo>
                    <a:pt x="641" y="10"/>
                  </a:lnTo>
                  <a:lnTo>
                    <a:pt x="668" y="9"/>
                  </a:lnTo>
                  <a:lnTo>
                    <a:pt x="694" y="7"/>
                  </a:lnTo>
                  <a:lnTo>
                    <a:pt x="721" y="6"/>
                  </a:lnTo>
                  <a:lnTo>
                    <a:pt x="749" y="4"/>
                  </a:lnTo>
                  <a:lnTo>
                    <a:pt x="775" y="3"/>
                  </a:lnTo>
                  <a:lnTo>
                    <a:pt x="803" y="0"/>
                  </a:lnTo>
                  <a:lnTo>
                    <a:pt x="803" y="264"/>
                  </a:lnTo>
                  <a:lnTo>
                    <a:pt x="803" y="527"/>
                  </a:lnTo>
                  <a:lnTo>
                    <a:pt x="803" y="790"/>
                  </a:lnTo>
                  <a:lnTo>
                    <a:pt x="803" y="1052"/>
                  </a:lnTo>
                  <a:lnTo>
                    <a:pt x="778" y="1058"/>
                  </a:lnTo>
                  <a:lnTo>
                    <a:pt x="753" y="1065"/>
                  </a:lnTo>
                  <a:lnTo>
                    <a:pt x="728" y="1070"/>
                  </a:lnTo>
                  <a:lnTo>
                    <a:pt x="704" y="1074"/>
                  </a:lnTo>
                  <a:lnTo>
                    <a:pt x="678" y="1079"/>
                  </a:lnTo>
                  <a:lnTo>
                    <a:pt x="652" y="1084"/>
                  </a:lnTo>
                  <a:lnTo>
                    <a:pt x="626" y="1087"/>
                  </a:lnTo>
                  <a:lnTo>
                    <a:pt x="601" y="1089"/>
                  </a:lnTo>
                  <a:lnTo>
                    <a:pt x="575" y="1092"/>
                  </a:lnTo>
                  <a:lnTo>
                    <a:pt x="548" y="1094"/>
                  </a:lnTo>
                  <a:lnTo>
                    <a:pt x="523" y="1096"/>
                  </a:lnTo>
                  <a:lnTo>
                    <a:pt x="496" y="1097"/>
                  </a:lnTo>
                  <a:lnTo>
                    <a:pt x="471" y="1099"/>
                  </a:lnTo>
                  <a:lnTo>
                    <a:pt x="444" y="1100"/>
                  </a:lnTo>
                  <a:lnTo>
                    <a:pt x="418" y="1100"/>
                  </a:lnTo>
                  <a:lnTo>
                    <a:pt x="393" y="1100"/>
                  </a:lnTo>
                  <a:lnTo>
                    <a:pt x="366" y="1100"/>
                  </a:lnTo>
                  <a:lnTo>
                    <a:pt x="341" y="1100"/>
                  </a:lnTo>
                  <a:lnTo>
                    <a:pt x="314" y="1099"/>
                  </a:lnTo>
                  <a:lnTo>
                    <a:pt x="289" y="1099"/>
                  </a:lnTo>
                  <a:lnTo>
                    <a:pt x="264" y="1097"/>
                  </a:lnTo>
                  <a:lnTo>
                    <a:pt x="238" y="1095"/>
                  </a:lnTo>
                  <a:lnTo>
                    <a:pt x="213" y="1094"/>
                  </a:lnTo>
                  <a:lnTo>
                    <a:pt x="189" y="1092"/>
                  </a:lnTo>
                  <a:lnTo>
                    <a:pt x="163" y="1091"/>
                  </a:lnTo>
                  <a:lnTo>
                    <a:pt x="139" y="1088"/>
                  </a:lnTo>
                  <a:lnTo>
                    <a:pt x="115" y="1086"/>
                  </a:lnTo>
                  <a:lnTo>
                    <a:pt x="92" y="1084"/>
                  </a:lnTo>
                  <a:lnTo>
                    <a:pt x="68" y="1080"/>
                  </a:lnTo>
                  <a:lnTo>
                    <a:pt x="45" y="1078"/>
                  </a:lnTo>
                  <a:lnTo>
                    <a:pt x="22" y="1074"/>
                  </a:lnTo>
                  <a:lnTo>
                    <a:pt x="0" y="1072"/>
                  </a:lnTo>
                  <a:lnTo>
                    <a:pt x="0" y="806"/>
                  </a:lnTo>
                  <a:lnTo>
                    <a:pt x="0" y="540"/>
                  </a:lnTo>
                  <a:lnTo>
                    <a:pt x="0" y="274"/>
                  </a:lnTo>
                  <a:lnTo>
                    <a:pt x="0" y="6"/>
                  </a:lnTo>
                  <a:close/>
                </a:path>
              </a:pathLst>
            </a:custGeom>
            <a:solidFill>
              <a:srgbClr val="475900"/>
            </a:solidFill>
            <a:ln w="9525">
              <a:noFill/>
              <a:round/>
              <a:headEnd/>
              <a:tailEnd/>
            </a:ln>
          </p:spPr>
          <p:txBody>
            <a:bodyPr/>
            <a:lstStyle/>
            <a:p>
              <a:endParaRPr lang="en-US"/>
            </a:p>
          </p:txBody>
        </p:sp>
        <p:sp>
          <p:nvSpPr>
            <p:cNvPr id="8678" name="Freeform 24"/>
            <p:cNvSpPr>
              <a:spLocks/>
            </p:cNvSpPr>
            <p:nvPr/>
          </p:nvSpPr>
          <p:spPr bwMode="auto">
            <a:xfrm>
              <a:off x="3777" y="2068"/>
              <a:ext cx="380" cy="521"/>
            </a:xfrm>
            <a:custGeom>
              <a:avLst/>
              <a:gdLst>
                <a:gd name="T0" fmla="*/ 11 w 759"/>
                <a:gd name="T1" fmla="*/ 4 h 1040"/>
                <a:gd name="T2" fmla="*/ 33 w 759"/>
                <a:gd name="T3" fmla="*/ 6 h 1040"/>
                <a:gd name="T4" fmla="*/ 55 w 759"/>
                <a:gd name="T5" fmla="*/ 7 h 1040"/>
                <a:gd name="T6" fmla="*/ 77 w 759"/>
                <a:gd name="T7" fmla="*/ 8 h 1040"/>
                <a:gd name="T8" fmla="*/ 100 w 759"/>
                <a:gd name="T9" fmla="*/ 9 h 1040"/>
                <a:gd name="T10" fmla="*/ 123 w 759"/>
                <a:gd name="T11" fmla="*/ 9 h 1040"/>
                <a:gd name="T12" fmla="*/ 146 w 759"/>
                <a:gd name="T13" fmla="*/ 9 h 1040"/>
                <a:gd name="T14" fmla="*/ 170 w 759"/>
                <a:gd name="T15" fmla="*/ 9 h 1040"/>
                <a:gd name="T16" fmla="*/ 193 w 759"/>
                <a:gd name="T17" fmla="*/ 9 h 1040"/>
                <a:gd name="T18" fmla="*/ 217 w 759"/>
                <a:gd name="T19" fmla="*/ 9 h 1040"/>
                <a:gd name="T20" fmla="*/ 242 w 759"/>
                <a:gd name="T21" fmla="*/ 8 h 1040"/>
                <a:gd name="T22" fmla="*/ 266 w 759"/>
                <a:gd name="T23" fmla="*/ 7 h 1040"/>
                <a:gd name="T24" fmla="*/ 291 w 759"/>
                <a:gd name="T25" fmla="*/ 6 h 1040"/>
                <a:gd name="T26" fmla="*/ 316 w 759"/>
                <a:gd name="T27" fmla="*/ 4 h 1040"/>
                <a:gd name="T28" fmla="*/ 341 w 759"/>
                <a:gd name="T29" fmla="*/ 3 h 1040"/>
                <a:gd name="T30" fmla="*/ 367 w 759"/>
                <a:gd name="T31" fmla="*/ 1 h 1040"/>
                <a:gd name="T32" fmla="*/ 380 w 759"/>
                <a:gd name="T33" fmla="*/ 125 h 1040"/>
                <a:gd name="T34" fmla="*/ 380 w 759"/>
                <a:gd name="T35" fmla="*/ 375 h 1040"/>
                <a:gd name="T36" fmla="*/ 368 w 759"/>
                <a:gd name="T37" fmla="*/ 501 h 1040"/>
                <a:gd name="T38" fmla="*/ 345 w 759"/>
                <a:gd name="T39" fmla="*/ 507 h 1040"/>
                <a:gd name="T40" fmla="*/ 321 w 759"/>
                <a:gd name="T41" fmla="*/ 511 h 1040"/>
                <a:gd name="T42" fmla="*/ 296 w 759"/>
                <a:gd name="T43" fmla="*/ 515 h 1040"/>
                <a:gd name="T44" fmla="*/ 272 w 759"/>
                <a:gd name="T45" fmla="*/ 517 h 1040"/>
                <a:gd name="T46" fmla="*/ 247 w 759"/>
                <a:gd name="T47" fmla="*/ 519 h 1040"/>
                <a:gd name="T48" fmla="*/ 223 w 759"/>
                <a:gd name="T49" fmla="*/ 520 h 1040"/>
                <a:gd name="T50" fmla="*/ 198 w 759"/>
                <a:gd name="T51" fmla="*/ 521 h 1040"/>
                <a:gd name="T52" fmla="*/ 173 w 759"/>
                <a:gd name="T53" fmla="*/ 521 h 1040"/>
                <a:gd name="T54" fmla="*/ 149 w 759"/>
                <a:gd name="T55" fmla="*/ 520 h 1040"/>
                <a:gd name="T56" fmla="*/ 125 w 759"/>
                <a:gd name="T57" fmla="*/ 520 h 1040"/>
                <a:gd name="T58" fmla="*/ 101 w 759"/>
                <a:gd name="T59" fmla="*/ 518 h 1040"/>
                <a:gd name="T60" fmla="*/ 77 w 759"/>
                <a:gd name="T61" fmla="*/ 516 h 1040"/>
                <a:gd name="T62" fmla="*/ 54 w 759"/>
                <a:gd name="T63" fmla="*/ 514 h 1040"/>
                <a:gd name="T64" fmla="*/ 33 w 759"/>
                <a:gd name="T65" fmla="*/ 512 h 1040"/>
                <a:gd name="T66" fmla="*/ 11 w 759"/>
                <a:gd name="T67" fmla="*/ 509 h 1040"/>
                <a:gd name="T68" fmla="*/ 0 w 759"/>
                <a:gd name="T69" fmla="*/ 382 h 1040"/>
                <a:gd name="T70" fmla="*/ 0 w 759"/>
                <a:gd name="T71" fmla="*/ 130 h 10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9" h="1040">
                  <a:moveTo>
                    <a:pt x="0" y="6"/>
                  </a:moveTo>
                  <a:lnTo>
                    <a:pt x="22" y="8"/>
                  </a:lnTo>
                  <a:lnTo>
                    <a:pt x="44" y="9"/>
                  </a:lnTo>
                  <a:lnTo>
                    <a:pt x="66" y="11"/>
                  </a:lnTo>
                  <a:lnTo>
                    <a:pt x="88" y="13"/>
                  </a:lnTo>
                  <a:lnTo>
                    <a:pt x="109" y="14"/>
                  </a:lnTo>
                  <a:lnTo>
                    <a:pt x="133" y="15"/>
                  </a:lnTo>
                  <a:lnTo>
                    <a:pt x="154" y="16"/>
                  </a:lnTo>
                  <a:lnTo>
                    <a:pt x="177" y="17"/>
                  </a:lnTo>
                  <a:lnTo>
                    <a:pt x="199" y="17"/>
                  </a:lnTo>
                  <a:lnTo>
                    <a:pt x="222" y="18"/>
                  </a:lnTo>
                  <a:lnTo>
                    <a:pt x="245" y="18"/>
                  </a:lnTo>
                  <a:lnTo>
                    <a:pt x="268" y="18"/>
                  </a:lnTo>
                  <a:lnTo>
                    <a:pt x="292" y="18"/>
                  </a:lnTo>
                  <a:lnTo>
                    <a:pt x="316" y="18"/>
                  </a:lnTo>
                  <a:lnTo>
                    <a:pt x="339" y="18"/>
                  </a:lnTo>
                  <a:lnTo>
                    <a:pt x="363" y="18"/>
                  </a:lnTo>
                  <a:lnTo>
                    <a:pt x="386" y="18"/>
                  </a:lnTo>
                  <a:lnTo>
                    <a:pt x="410" y="17"/>
                  </a:lnTo>
                  <a:lnTo>
                    <a:pt x="434" y="17"/>
                  </a:lnTo>
                  <a:lnTo>
                    <a:pt x="459" y="16"/>
                  </a:lnTo>
                  <a:lnTo>
                    <a:pt x="483" y="15"/>
                  </a:lnTo>
                  <a:lnTo>
                    <a:pt x="507" y="15"/>
                  </a:lnTo>
                  <a:lnTo>
                    <a:pt x="531" y="14"/>
                  </a:lnTo>
                  <a:lnTo>
                    <a:pt x="556" y="13"/>
                  </a:lnTo>
                  <a:lnTo>
                    <a:pt x="581" y="11"/>
                  </a:lnTo>
                  <a:lnTo>
                    <a:pt x="606" y="9"/>
                  </a:lnTo>
                  <a:lnTo>
                    <a:pt x="631" y="8"/>
                  </a:lnTo>
                  <a:lnTo>
                    <a:pt x="657" y="7"/>
                  </a:lnTo>
                  <a:lnTo>
                    <a:pt x="682" y="6"/>
                  </a:lnTo>
                  <a:lnTo>
                    <a:pt x="707" y="3"/>
                  </a:lnTo>
                  <a:lnTo>
                    <a:pt x="734" y="2"/>
                  </a:lnTo>
                  <a:lnTo>
                    <a:pt x="759" y="0"/>
                  </a:lnTo>
                  <a:lnTo>
                    <a:pt x="759" y="250"/>
                  </a:lnTo>
                  <a:lnTo>
                    <a:pt x="759" y="499"/>
                  </a:lnTo>
                  <a:lnTo>
                    <a:pt x="759" y="748"/>
                  </a:lnTo>
                  <a:lnTo>
                    <a:pt x="759" y="995"/>
                  </a:lnTo>
                  <a:lnTo>
                    <a:pt x="736" y="1001"/>
                  </a:lnTo>
                  <a:lnTo>
                    <a:pt x="712" y="1007"/>
                  </a:lnTo>
                  <a:lnTo>
                    <a:pt x="689" y="1012"/>
                  </a:lnTo>
                  <a:lnTo>
                    <a:pt x="665" y="1016"/>
                  </a:lnTo>
                  <a:lnTo>
                    <a:pt x="641" y="1021"/>
                  </a:lnTo>
                  <a:lnTo>
                    <a:pt x="616" y="1024"/>
                  </a:lnTo>
                  <a:lnTo>
                    <a:pt x="592" y="1028"/>
                  </a:lnTo>
                  <a:lnTo>
                    <a:pt x="568" y="1031"/>
                  </a:lnTo>
                  <a:lnTo>
                    <a:pt x="544" y="1033"/>
                  </a:lnTo>
                  <a:lnTo>
                    <a:pt x="518" y="1036"/>
                  </a:lnTo>
                  <a:lnTo>
                    <a:pt x="494" y="1037"/>
                  </a:lnTo>
                  <a:lnTo>
                    <a:pt x="469" y="1038"/>
                  </a:lnTo>
                  <a:lnTo>
                    <a:pt x="445" y="1039"/>
                  </a:lnTo>
                  <a:lnTo>
                    <a:pt x="419" y="1040"/>
                  </a:lnTo>
                  <a:lnTo>
                    <a:pt x="395" y="1040"/>
                  </a:lnTo>
                  <a:lnTo>
                    <a:pt x="371" y="1040"/>
                  </a:lnTo>
                  <a:lnTo>
                    <a:pt x="346" y="1040"/>
                  </a:lnTo>
                  <a:lnTo>
                    <a:pt x="321" y="1040"/>
                  </a:lnTo>
                  <a:lnTo>
                    <a:pt x="297" y="1039"/>
                  </a:lnTo>
                  <a:lnTo>
                    <a:pt x="273" y="1039"/>
                  </a:lnTo>
                  <a:lnTo>
                    <a:pt x="249" y="1038"/>
                  </a:lnTo>
                  <a:lnTo>
                    <a:pt x="225" y="1036"/>
                  </a:lnTo>
                  <a:lnTo>
                    <a:pt x="202" y="1035"/>
                  </a:lnTo>
                  <a:lnTo>
                    <a:pt x="177" y="1033"/>
                  </a:lnTo>
                  <a:lnTo>
                    <a:pt x="154" y="1031"/>
                  </a:lnTo>
                  <a:lnTo>
                    <a:pt x="131" y="1029"/>
                  </a:lnTo>
                  <a:lnTo>
                    <a:pt x="108" y="1027"/>
                  </a:lnTo>
                  <a:lnTo>
                    <a:pt x="86" y="1024"/>
                  </a:lnTo>
                  <a:lnTo>
                    <a:pt x="65" y="1022"/>
                  </a:lnTo>
                  <a:lnTo>
                    <a:pt x="43" y="1020"/>
                  </a:lnTo>
                  <a:lnTo>
                    <a:pt x="21" y="1016"/>
                  </a:lnTo>
                  <a:lnTo>
                    <a:pt x="0" y="1014"/>
                  </a:lnTo>
                  <a:lnTo>
                    <a:pt x="0" y="763"/>
                  </a:lnTo>
                  <a:lnTo>
                    <a:pt x="0" y="512"/>
                  </a:lnTo>
                  <a:lnTo>
                    <a:pt x="0" y="259"/>
                  </a:lnTo>
                  <a:lnTo>
                    <a:pt x="0" y="6"/>
                  </a:lnTo>
                  <a:close/>
                </a:path>
              </a:pathLst>
            </a:custGeom>
            <a:solidFill>
              <a:srgbClr val="495B00"/>
            </a:solidFill>
            <a:ln w="9525">
              <a:noFill/>
              <a:round/>
              <a:headEnd/>
              <a:tailEnd/>
            </a:ln>
          </p:spPr>
          <p:txBody>
            <a:bodyPr/>
            <a:lstStyle/>
            <a:p>
              <a:endParaRPr lang="en-US"/>
            </a:p>
          </p:txBody>
        </p:sp>
        <p:sp>
          <p:nvSpPr>
            <p:cNvPr id="8679" name="Freeform 25"/>
            <p:cNvSpPr>
              <a:spLocks/>
            </p:cNvSpPr>
            <p:nvPr/>
          </p:nvSpPr>
          <p:spPr bwMode="auto">
            <a:xfrm>
              <a:off x="3797" y="2071"/>
              <a:ext cx="358" cy="491"/>
            </a:xfrm>
            <a:custGeom>
              <a:avLst/>
              <a:gdLst>
                <a:gd name="T0" fmla="*/ 0 w 717"/>
                <a:gd name="T1" fmla="*/ 3 h 981"/>
                <a:gd name="T2" fmla="*/ 21 w 717"/>
                <a:gd name="T3" fmla="*/ 5 h 981"/>
                <a:gd name="T4" fmla="*/ 41 w 717"/>
                <a:gd name="T5" fmla="*/ 6 h 981"/>
                <a:gd name="T6" fmla="*/ 63 w 717"/>
                <a:gd name="T7" fmla="*/ 7 h 981"/>
                <a:gd name="T8" fmla="*/ 84 w 717"/>
                <a:gd name="T9" fmla="*/ 8 h 981"/>
                <a:gd name="T10" fmla="*/ 105 w 717"/>
                <a:gd name="T11" fmla="*/ 8 h 981"/>
                <a:gd name="T12" fmla="*/ 127 w 717"/>
                <a:gd name="T13" fmla="*/ 9 h 981"/>
                <a:gd name="T14" fmla="*/ 149 w 717"/>
                <a:gd name="T15" fmla="*/ 9 h 981"/>
                <a:gd name="T16" fmla="*/ 172 w 717"/>
                <a:gd name="T17" fmla="*/ 8 h 981"/>
                <a:gd name="T18" fmla="*/ 194 w 717"/>
                <a:gd name="T19" fmla="*/ 8 h 981"/>
                <a:gd name="T20" fmla="*/ 216 w 717"/>
                <a:gd name="T21" fmla="*/ 8 h 981"/>
                <a:gd name="T22" fmla="*/ 239 w 717"/>
                <a:gd name="T23" fmla="*/ 6 h 981"/>
                <a:gd name="T24" fmla="*/ 263 w 717"/>
                <a:gd name="T25" fmla="*/ 5 h 981"/>
                <a:gd name="T26" fmla="*/ 286 w 717"/>
                <a:gd name="T27" fmla="*/ 4 h 981"/>
                <a:gd name="T28" fmla="*/ 310 w 717"/>
                <a:gd name="T29" fmla="*/ 3 h 981"/>
                <a:gd name="T30" fmla="*/ 334 w 717"/>
                <a:gd name="T31" fmla="*/ 2 h 981"/>
                <a:gd name="T32" fmla="*/ 358 w 717"/>
                <a:gd name="T33" fmla="*/ 0 h 981"/>
                <a:gd name="T34" fmla="*/ 358 w 717"/>
                <a:gd name="T35" fmla="*/ 118 h 981"/>
                <a:gd name="T36" fmla="*/ 358 w 717"/>
                <a:gd name="T37" fmla="*/ 235 h 981"/>
                <a:gd name="T38" fmla="*/ 358 w 717"/>
                <a:gd name="T39" fmla="*/ 353 h 981"/>
                <a:gd name="T40" fmla="*/ 358 w 717"/>
                <a:gd name="T41" fmla="*/ 470 h 981"/>
                <a:gd name="T42" fmla="*/ 336 w 717"/>
                <a:gd name="T43" fmla="*/ 475 h 981"/>
                <a:gd name="T44" fmla="*/ 314 w 717"/>
                <a:gd name="T45" fmla="*/ 479 h 981"/>
                <a:gd name="T46" fmla="*/ 291 w 717"/>
                <a:gd name="T47" fmla="*/ 483 h 981"/>
                <a:gd name="T48" fmla="*/ 268 w 717"/>
                <a:gd name="T49" fmla="*/ 486 h 981"/>
                <a:gd name="T50" fmla="*/ 245 w 717"/>
                <a:gd name="T51" fmla="*/ 489 h 981"/>
                <a:gd name="T52" fmla="*/ 222 w 717"/>
                <a:gd name="T53" fmla="*/ 490 h 981"/>
                <a:gd name="T54" fmla="*/ 199 w 717"/>
                <a:gd name="T55" fmla="*/ 491 h 981"/>
                <a:gd name="T56" fmla="*/ 175 w 717"/>
                <a:gd name="T57" fmla="*/ 491 h 981"/>
                <a:gd name="T58" fmla="*/ 152 w 717"/>
                <a:gd name="T59" fmla="*/ 491 h 981"/>
                <a:gd name="T60" fmla="*/ 129 w 717"/>
                <a:gd name="T61" fmla="*/ 490 h 981"/>
                <a:gd name="T62" fmla="*/ 106 w 717"/>
                <a:gd name="T63" fmla="*/ 489 h 981"/>
                <a:gd name="T64" fmla="*/ 84 w 717"/>
                <a:gd name="T65" fmla="*/ 487 h 981"/>
                <a:gd name="T66" fmla="*/ 62 w 717"/>
                <a:gd name="T67" fmla="*/ 485 h 981"/>
                <a:gd name="T68" fmla="*/ 41 w 717"/>
                <a:gd name="T69" fmla="*/ 483 h 981"/>
                <a:gd name="T70" fmla="*/ 20 w 717"/>
                <a:gd name="T71" fmla="*/ 481 h 981"/>
                <a:gd name="T72" fmla="*/ 0 w 717"/>
                <a:gd name="T73" fmla="*/ 478 h 981"/>
                <a:gd name="T74" fmla="*/ 0 w 717"/>
                <a:gd name="T75" fmla="*/ 360 h 981"/>
                <a:gd name="T76" fmla="*/ 0 w 717"/>
                <a:gd name="T77" fmla="*/ 241 h 981"/>
                <a:gd name="T78" fmla="*/ 0 w 717"/>
                <a:gd name="T79" fmla="*/ 122 h 981"/>
                <a:gd name="T80" fmla="*/ 0 w 717"/>
                <a:gd name="T81" fmla="*/ 3 h 9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7" h="981">
                  <a:moveTo>
                    <a:pt x="0" y="5"/>
                  </a:moveTo>
                  <a:lnTo>
                    <a:pt x="42" y="9"/>
                  </a:lnTo>
                  <a:lnTo>
                    <a:pt x="83" y="11"/>
                  </a:lnTo>
                  <a:lnTo>
                    <a:pt x="126" y="13"/>
                  </a:lnTo>
                  <a:lnTo>
                    <a:pt x="168" y="15"/>
                  </a:lnTo>
                  <a:lnTo>
                    <a:pt x="211" y="16"/>
                  </a:lnTo>
                  <a:lnTo>
                    <a:pt x="255" y="17"/>
                  </a:lnTo>
                  <a:lnTo>
                    <a:pt x="299" y="17"/>
                  </a:lnTo>
                  <a:lnTo>
                    <a:pt x="344" y="16"/>
                  </a:lnTo>
                  <a:lnTo>
                    <a:pt x="388" y="16"/>
                  </a:lnTo>
                  <a:lnTo>
                    <a:pt x="433" y="15"/>
                  </a:lnTo>
                  <a:lnTo>
                    <a:pt x="479" y="12"/>
                  </a:lnTo>
                  <a:lnTo>
                    <a:pt x="526" y="10"/>
                  </a:lnTo>
                  <a:lnTo>
                    <a:pt x="573" y="8"/>
                  </a:lnTo>
                  <a:lnTo>
                    <a:pt x="620" y="5"/>
                  </a:lnTo>
                  <a:lnTo>
                    <a:pt x="668" y="3"/>
                  </a:lnTo>
                  <a:lnTo>
                    <a:pt x="717" y="0"/>
                  </a:lnTo>
                  <a:lnTo>
                    <a:pt x="717" y="235"/>
                  </a:lnTo>
                  <a:lnTo>
                    <a:pt x="717" y="470"/>
                  </a:lnTo>
                  <a:lnTo>
                    <a:pt x="717" y="705"/>
                  </a:lnTo>
                  <a:lnTo>
                    <a:pt x="717" y="939"/>
                  </a:lnTo>
                  <a:lnTo>
                    <a:pt x="673" y="949"/>
                  </a:lnTo>
                  <a:lnTo>
                    <a:pt x="628" y="958"/>
                  </a:lnTo>
                  <a:lnTo>
                    <a:pt x="583" y="966"/>
                  </a:lnTo>
                  <a:lnTo>
                    <a:pt x="537" y="972"/>
                  </a:lnTo>
                  <a:lnTo>
                    <a:pt x="491" y="977"/>
                  </a:lnTo>
                  <a:lnTo>
                    <a:pt x="444" y="979"/>
                  </a:lnTo>
                  <a:lnTo>
                    <a:pt x="398" y="981"/>
                  </a:lnTo>
                  <a:lnTo>
                    <a:pt x="350" y="981"/>
                  </a:lnTo>
                  <a:lnTo>
                    <a:pt x="304" y="981"/>
                  </a:lnTo>
                  <a:lnTo>
                    <a:pt x="258" y="979"/>
                  </a:lnTo>
                  <a:lnTo>
                    <a:pt x="213" y="977"/>
                  </a:lnTo>
                  <a:lnTo>
                    <a:pt x="168" y="974"/>
                  </a:lnTo>
                  <a:lnTo>
                    <a:pt x="125" y="970"/>
                  </a:lnTo>
                  <a:lnTo>
                    <a:pt x="82" y="966"/>
                  </a:lnTo>
                  <a:lnTo>
                    <a:pt x="41" y="961"/>
                  </a:lnTo>
                  <a:lnTo>
                    <a:pt x="0" y="956"/>
                  </a:lnTo>
                  <a:lnTo>
                    <a:pt x="0" y="719"/>
                  </a:lnTo>
                  <a:lnTo>
                    <a:pt x="0" y="481"/>
                  </a:lnTo>
                  <a:lnTo>
                    <a:pt x="0" y="243"/>
                  </a:lnTo>
                  <a:lnTo>
                    <a:pt x="0" y="5"/>
                  </a:lnTo>
                  <a:close/>
                </a:path>
              </a:pathLst>
            </a:custGeom>
            <a:solidFill>
              <a:srgbClr val="4F5E00"/>
            </a:solidFill>
            <a:ln w="9525">
              <a:noFill/>
              <a:round/>
              <a:headEnd/>
              <a:tailEnd/>
            </a:ln>
          </p:spPr>
          <p:txBody>
            <a:bodyPr/>
            <a:lstStyle/>
            <a:p>
              <a:endParaRPr lang="en-US"/>
            </a:p>
          </p:txBody>
        </p:sp>
        <p:sp>
          <p:nvSpPr>
            <p:cNvPr id="8680" name="Freeform 26"/>
            <p:cNvSpPr>
              <a:spLocks/>
            </p:cNvSpPr>
            <p:nvPr/>
          </p:nvSpPr>
          <p:spPr bwMode="auto">
            <a:xfrm>
              <a:off x="3817" y="2072"/>
              <a:ext cx="336" cy="462"/>
            </a:xfrm>
            <a:custGeom>
              <a:avLst/>
              <a:gdLst>
                <a:gd name="T0" fmla="*/ 0 w 672"/>
                <a:gd name="T1" fmla="*/ 3 h 923"/>
                <a:gd name="T2" fmla="*/ 20 w 672"/>
                <a:gd name="T3" fmla="*/ 5 h 923"/>
                <a:gd name="T4" fmla="*/ 39 w 672"/>
                <a:gd name="T5" fmla="*/ 6 h 923"/>
                <a:gd name="T6" fmla="*/ 59 w 672"/>
                <a:gd name="T7" fmla="*/ 7 h 923"/>
                <a:gd name="T8" fmla="*/ 78 w 672"/>
                <a:gd name="T9" fmla="*/ 8 h 923"/>
                <a:gd name="T10" fmla="*/ 99 w 672"/>
                <a:gd name="T11" fmla="*/ 8 h 923"/>
                <a:gd name="T12" fmla="*/ 119 w 672"/>
                <a:gd name="T13" fmla="*/ 8 h 923"/>
                <a:gd name="T14" fmla="*/ 140 w 672"/>
                <a:gd name="T15" fmla="*/ 8 h 923"/>
                <a:gd name="T16" fmla="*/ 161 w 672"/>
                <a:gd name="T17" fmla="*/ 8 h 923"/>
                <a:gd name="T18" fmla="*/ 182 w 672"/>
                <a:gd name="T19" fmla="*/ 8 h 923"/>
                <a:gd name="T20" fmla="*/ 203 w 672"/>
                <a:gd name="T21" fmla="*/ 7 h 923"/>
                <a:gd name="T22" fmla="*/ 225 w 672"/>
                <a:gd name="T23" fmla="*/ 7 h 923"/>
                <a:gd name="T24" fmla="*/ 247 w 672"/>
                <a:gd name="T25" fmla="*/ 5 h 923"/>
                <a:gd name="T26" fmla="*/ 268 w 672"/>
                <a:gd name="T27" fmla="*/ 4 h 923"/>
                <a:gd name="T28" fmla="*/ 291 w 672"/>
                <a:gd name="T29" fmla="*/ 3 h 923"/>
                <a:gd name="T30" fmla="*/ 313 w 672"/>
                <a:gd name="T31" fmla="*/ 2 h 923"/>
                <a:gd name="T32" fmla="*/ 336 w 672"/>
                <a:gd name="T33" fmla="*/ 0 h 923"/>
                <a:gd name="T34" fmla="*/ 336 w 672"/>
                <a:gd name="T35" fmla="*/ 111 h 923"/>
                <a:gd name="T36" fmla="*/ 336 w 672"/>
                <a:gd name="T37" fmla="*/ 221 h 923"/>
                <a:gd name="T38" fmla="*/ 336 w 672"/>
                <a:gd name="T39" fmla="*/ 332 h 923"/>
                <a:gd name="T40" fmla="*/ 336 w 672"/>
                <a:gd name="T41" fmla="*/ 442 h 923"/>
                <a:gd name="T42" fmla="*/ 316 w 672"/>
                <a:gd name="T43" fmla="*/ 447 h 923"/>
                <a:gd name="T44" fmla="*/ 295 w 672"/>
                <a:gd name="T45" fmla="*/ 451 h 923"/>
                <a:gd name="T46" fmla="*/ 274 w 672"/>
                <a:gd name="T47" fmla="*/ 455 h 923"/>
                <a:gd name="T48" fmla="*/ 252 w 672"/>
                <a:gd name="T49" fmla="*/ 457 h 923"/>
                <a:gd name="T50" fmla="*/ 230 w 672"/>
                <a:gd name="T51" fmla="*/ 459 h 923"/>
                <a:gd name="T52" fmla="*/ 208 w 672"/>
                <a:gd name="T53" fmla="*/ 461 h 923"/>
                <a:gd name="T54" fmla="*/ 186 w 672"/>
                <a:gd name="T55" fmla="*/ 462 h 923"/>
                <a:gd name="T56" fmla="*/ 164 w 672"/>
                <a:gd name="T57" fmla="*/ 462 h 923"/>
                <a:gd name="T58" fmla="*/ 143 w 672"/>
                <a:gd name="T59" fmla="*/ 462 h 923"/>
                <a:gd name="T60" fmla="*/ 121 w 672"/>
                <a:gd name="T61" fmla="*/ 461 h 923"/>
                <a:gd name="T62" fmla="*/ 100 w 672"/>
                <a:gd name="T63" fmla="*/ 459 h 923"/>
                <a:gd name="T64" fmla="*/ 79 w 672"/>
                <a:gd name="T65" fmla="*/ 458 h 923"/>
                <a:gd name="T66" fmla="*/ 58 w 672"/>
                <a:gd name="T67" fmla="*/ 457 h 923"/>
                <a:gd name="T68" fmla="*/ 38 w 672"/>
                <a:gd name="T69" fmla="*/ 454 h 923"/>
                <a:gd name="T70" fmla="*/ 19 w 672"/>
                <a:gd name="T71" fmla="*/ 452 h 923"/>
                <a:gd name="T72" fmla="*/ 0 w 672"/>
                <a:gd name="T73" fmla="*/ 450 h 923"/>
                <a:gd name="T74" fmla="*/ 0 w 672"/>
                <a:gd name="T75" fmla="*/ 338 h 923"/>
                <a:gd name="T76" fmla="*/ 0 w 672"/>
                <a:gd name="T77" fmla="*/ 227 h 923"/>
                <a:gd name="T78" fmla="*/ 0 w 672"/>
                <a:gd name="T79" fmla="*/ 115 h 923"/>
                <a:gd name="T80" fmla="*/ 0 w 672"/>
                <a:gd name="T81" fmla="*/ 3 h 9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923">
                  <a:moveTo>
                    <a:pt x="0" y="6"/>
                  </a:moveTo>
                  <a:lnTo>
                    <a:pt x="39" y="9"/>
                  </a:lnTo>
                  <a:lnTo>
                    <a:pt x="77" y="12"/>
                  </a:lnTo>
                  <a:lnTo>
                    <a:pt x="117" y="14"/>
                  </a:lnTo>
                  <a:lnTo>
                    <a:pt x="156" y="15"/>
                  </a:lnTo>
                  <a:lnTo>
                    <a:pt x="197" y="16"/>
                  </a:lnTo>
                  <a:lnTo>
                    <a:pt x="238" y="16"/>
                  </a:lnTo>
                  <a:lnTo>
                    <a:pt x="279" y="16"/>
                  </a:lnTo>
                  <a:lnTo>
                    <a:pt x="321" y="16"/>
                  </a:lnTo>
                  <a:lnTo>
                    <a:pt x="364" y="15"/>
                  </a:lnTo>
                  <a:lnTo>
                    <a:pt x="406" y="14"/>
                  </a:lnTo>
                  <a:lnTo>
                    <a:pt x="449" y="13"/>
                  </a:lnTo>
                  <a:lnTo>
                    <a:pt x="493" y="10"/>
                  </a:lnTo>
                  <a:lnTo>
                    <a:pt x="536" y="8"/>
                  </a:lnTo>
                  <a:lnTo>
                    <a:pt x="581" y="6"/>
                  </a:lnTo>
                  <a:lnTo>
                    <a:pt x="626" y="3"/>
                  </a:lnTo>
                  <a:lnTo>
                    <a:pt x="672" y="0"/>
                  </a:lnTo>
                  <a:lnTo>
                    <a:pt x="672" y="221"/>
                  </a:lnTo>
                  <a:lnTo>
                    <a:pt x="672" y="442"/>
                  </a:lnTo>
                  <a:lnTo>
                    <a:pt x="672" y="663"/>
                  </a:lnTo>
                  <a:lnTo>
                    <a:pt x="672" y="883"/>
                  </a:lnTo>
                  <a:lnTo>
                    <a:pt x="631" y="893"/>
                  </a:lnTo>
                  <a:lnTo>
                    <a:pt x="589" y="901"/>
                  </a:lnTo>
                  <a:lnTo>
                    <a:pt x="547" y="909"/>
                  </a:lnTo>
                  <a:lnTo>
                    <a:pt x="503" y="914"/>
                  </a:lnTo>
                  <a:lnTo>
                    <a:pt x="459" y="918"/>
                  </a:lnTo>
                  <a:lnTo>
                    <a:pt x="415" y="921"/>
                  </a:lnTo>
                  <a:lnTo>
                    <a:pt x="372" y="923"/>
                  </a:lnTo>
                  <a:lnTo>
                    <a:pt x="328" y="923"/>
                  </a:lnTo>
                  <a:lnTo>
                    <a:pt x="285" y="923"/>
                  </a:lnTo>
                  <a:lnTo>
                    <a:pt x="241" y="921"/>
                  </a:lnTo>
                  <a:lnTo>
                    <a:pt x="199" y="918"/>
                  </a:lnTo>
                  <a:lnTo>
                    <a:pt x="157" y="916"/>
                  </a:lnTo>
                  <a:lnTo>
                    <a:pt x="116" y="913"/>
                  </a:lnTo>
                  <a:lnTo>
                    <a:pt x="76" y="908"/>
                  </a:lnTo>
                  <a:lnTo>
                    <a:pt x="38" y="903"/>
                  </a:lnTo>
                  <a:lnTo>
                    <a:pt x="0" y="899"/>
                  </a:lnTo>
                  <a:lnTo>
                    <a:pt x="0" y="676"/>
                  </a:lnTo>
                  <a:lnTo>
                    <a:pt x="0" y="453"/>
                  </a:lnTo>
                  <a:lnTo>
                    <a:pt x="0" y="229"/>
                  </a:lnTo>
                  <a:lnTo>
                    <a:pt x="0" y="6"/>
                  </a:lnTo>
                  <a:close/>
                </a:path>
              </a:pathLst>
            </a:custGeom>
            <a:solidFill>
              <a:srgbClr val="546300"/>
            </a:solidFill>
            <a:ln w="9525">
              <a:noFill/>
              <a:round/>
              <a:headEnd/>
              <a:tailEnd/>
            </a:ln>
          </p:spPr>
          <p:txBody>
            <a:bodyPr/>
            <a:lstStyle/>
            <a:p>
              <a:endParaRPr lang="en-US"/>
            </a:p>
          </p:txBody>
        </p:sp>
        <p:sp>
          <p:nvSpPr>
            <p:cNvPr id="8681" name="Freeform 27"/>
            <p:cNvSpPr>
              <a:spLocks/>
            </p:cNvSpPr>
            <p:nvPr/>
          </p:nvSpPr>
          <p:spPr bwMode="auto">
            <a:xfrm>
              <a:off x="3837" y="2074"/>
              <a:ext cx="314" cy="432"/>
            </a:xfrm>
            <a:custGeom>
              <a:avLst/>
              <a:gdLst>
                <a:gd name="T0" fmla="*/ 0 w 629"/>
                <a:gd name="T1" fmla="*/ 3 h 865"/>
                <a:gd name="T2" fmla="*/ 18 w 629"/>
                <a:gd name="T3" fmla="*/ 5 h 865"/>
                <a:gd name="T4" fmla="*/ 36 w 629"/>
                <a:gd name="T5" fmla="*/ 6 h 865"/>
                <a:gd name="T6" fmla="*/ 54 w 629"/>
                <a:gd name="T7" fmla="*/ 6 h 865"/>
                <a:gd name="T8" fmla="*/ 73 w 629"/>
                <a:gd name="T9" fmla="*/ 7 h 865"/>
                <a:gd name="T10" fmla="*/ 92 w 629"/>
                <a:gd name="T11" fmla="*/ 7 h 865"/>
                <a:gd name="T12" fmla="*/ 111 w 629"/>
                <a:gd name="T13" fmla="*/ 8 h 865"/>
                <a:gd name="T14" fmla="*/ 130 w 629"/>
                <a:gd name="T15" fmla="*/ 8 h 865"/>
                <a:gd name="T16" fmla="*/ 150 w 629"/>
                <a:gd name="T17" fmla="*/ 7 h 865"/>
                <a:gd name="T18" fmla="*/ 170 w 629"/>
                <a:gd name="T19" fmla="*/ 7 h 865"/>
                <a:gd name="T20" fmla="*/ 190 w 629"/>
                <a:gd name="T21" fmla="*/ 7 h 865"/>
                <a:gd name="T22" fmla="*/ 210 w 629"/>
                <a:gd name="T23" fmla="*/ 6 h 865"/>
                <a:gd name="T24" fmla="*/ 230 w 629"/>
                <a:gd name="T25" fmla="*/ 5 h 865"/>
                <a:gd name="T26" fmla="*/ 251 w 629"/>
                <a:gd name="T27" fmla="*/ 4 h 865"/>
                <a:gd name="T28" fmla="*/ 272 w 629"/>
                <a:gd name="T29" fmla="*/ 3 h 865"/>
                <a:gd name="T30" fmla="*/ 293 w 629"/>
                <a:gd name="T31" fmla="*/ 2 h 865"/>
                <a:gd name="T32" fmla="*/ 314 w 629"/>
                <a:gd name="T33" fmla="*/ 0 h 865"/>
                <a:gd name="T34" fmla="*/ 314 w 629"/>
                <a:gd name="T35" fmla="*/ 104 h 865"/>
                <a:gd name="T36" fmla="*/ 314 w 629"/>
                <a:gd name="T37" fmla="*/ 207 h 865"/>
                <a:gd name="T38" fmla="*/ 314 w 629"/>
                <a:gd name="T39" fmla="*/ 311 h 865"/>
                <a:gd name="T40" fmla="*/ 314 w 629"/>
                <a:gd name="T41" fmla="*/ 414 h 865"/>
                <a:gd name="T42" fmla="*/ 295 w 629"/>
                <a:gd name="T43" fmla="*/ 418 h 865"/>
                <a:gd name="T44" fmla="*/ 275 w 629"/>
                <a:gd name="T45" fmla="*/ 422 h 865"/>
                <a:gd name="T46" fmla="*/ 255 w 629"/>
                <a:gd name="T47" fmla="*/ 426 h 865"/>
                <a:gd name="T48" fmla="*/ 235 w 629"/>
                <a:gd name="T49" fmla="*/ 428 h 865"/>
                <a:gd name="T50" fmla="*/ 215 w 629"/>
                <a:gd name="T51" fmla="*/ 430 h 865"/>
                <a:gd name="T52" fmla="*/ 194 w 629"/>
                <a:gd name="T53" fmla="*/ 431 h 865"/>
                <a:gd name="T54" fmla="*/ 174 w 629"/>
                <a:gd name="T55" fmla="*/ 432 h 865"/>
                <a:gd name="T56" fmla="*/ 153 w 629"/>
                <a:gd name="T57" fmla="*/ 432 h 865"/>
                <a:gd name="T58" fmla="*/ 133 w 629"/>
                <a:gd name="T59" fmla="*/ 432 h 865"/>
                <a:gd name="T60" fmla="*/ 113 w 629"/>
                <a:gd name="T61" fmla="*/ 431 h 865"/>
                <a:gd name="T62" fmla="*/ 93 w 629"/>
                <a:gd name="T63" fmla="*/ 430 h 865"/>
                <a:gd name="T64" fmla="*/ 73 w 629"/>
                <a:gd name="T65" fmla="*/ 429 h 865"/>
                <a:gd name="T66" fmla="*/ 54 w 629"/>
                <a:gd name="T67" fmla="*/ 427 h 865"/>
                <a:gd name="T68" fmla="*/ 35 w 629"/>
                <a:gd name="T69" fmla="*/ 425 h 865"/>
                <a:gd name="T70" fmla="*/ 18 w 629"/>
                <a:gd name="T71" fmla="*/ 423 h 865"/>
                <a:gd name="T72" fmla="*/ 0 w 629"/>
                <a:gd name="T73" fmla="*/ 421 h 865"/>
                <a:gd name="T74" fmla="*/ 0 w 629"/>
                <a:gd name="T75" fmla="*/ 317 h 865"/>
                <a:gd name="T76" fmla="*/ 0 w 629"/>
                <a:gd name="T77" fmla="*/ 213 h 865"/>
                <a:gd name="T78" fmla="*/ 0 w 629"/>
                <a:gd name="T79" fmla="*/ 108 h 865"/>
                <a:gd name="T80" fmla="*/ 0 w 629"/>
                <a:gd name="T81" fmla="*/ 3 h 8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9" h="865">
                  <a:moveTo>
                    <a:pt x="0" y="6"/>
                  </a:moveTo>
                  <a:lnTo>
                    <a:pt x="36" y="10"/>
                  </a:lnTo>
                  <a:lnTo>
                    <a:pt x="72" y="12"/>
                  </a:lnTo>
                  <a:lnTo>
                    <a:pt x="109" y="13"/>
                  </a:lnTo>
                  <a:lnTo>
                    <a:pt x="146" y="15"/>
                  </a:lnTo>
                  <a:lnTo>
                    <a:pt x="184" y="15"/>
                  </a:lnTo>
                  <a:lnTo>
                    <a:pt x="222" y="17"/>
                  </a:lnTo>
                  <a:lnTo>
                    <a:pt x="261" y="17"/>
                  </a:lnTo>
                  <a:lnTo>
                    <a:pt x="301" y="15"/>
                  </a:lnTo>
                  <a:lnTo>
                    <a:pt x="340" y="15"/>
                  </a:lnTo>
                  <a:lnTo>
                    <a:pt x="380" y="14"/>
                  </a:lnTo>
                  <a:lnTo>
                    <a:pt x="420" y="12"/>
                  </a:lnTo>
                  <a:lnTo>
                    <a:pt x="461" y="11"/>
                  </a:lnTo>
                  <a:lnTo>
                    <a:pt x="502" y="9"/>
                  </a:lnTo>
                  <a:lnTo>
                    <a:pt x="544" y="6"/>
                  </a:lnTo>
                  <a:lnTo>
                    <a:pt x="586" y="4"/>
                  </a:lnTo>
                  <a:lnTo>
                    <a:pt x="629" y="0"/>
                  </a:lnTo>
                  <a:lnTo>
                    <a:pt x="629" y="208"/>
                  </a:lnTo>
                  <a:lnTo>
                    <a:pt x="629" y="415"/>
                  </a:lnTo>
                  <a:lnTo>
                    <a:pt x="629" y="622"/>
                  </a:lnTo>
                  <a:lnTo>
                    <a:pt x="629" y="828"/>
                  </a:lnTo>
                  <a:lnTo>
                    <a:pt x="590" y="837"/>
                  </a:lnTo>
                  <a:lnTo>
                    <a:pt x="551" y="845"/>
                  </a:lnTo>
                  <a:lnTo>
                    <a:pt x="511" y="852"/>
                  </a:lnTo>
                  <a:lnTo>
                    <a:pt x="471" y="857"/>
                  </a:lnTo>
                  <a:lnTo>
                    <a:pt x="430" y="861"/>
                  </a:lnTo>
                  <a:lnTo>
                    <a:pt x="389" y="863"/>
                  </a:lnTo>
                  <a:lnTo>
                    <a:pt x="348" y="865"/>
                  </a:lnTo>
                  <a:lnTo>
                    <a:pt x="307" y="865"/>
                  </a:lnTo>
                  <a:lnTo>
                    <a:pt x="266" y="865"/>
                  </a:lnTo>
                  <a:lnTo>
                    <a:pt x="226" y="863"/>
                  </a:lnTo>
                  <a:lnTo>
                    <a:pt x="186" y="861"/>
                  </a:lnTo>
                  <a:lnTo>
                    <a:pt x="147" y="859"/>
                  </a:lnTo>
                  <a:lnTo>
                    <a:pt x="109" y="855"/>
                  </a:lnTo>
                  <a:lnTo>
                    <a:pt x="71" y="851"/>
                  </a:lnTo>
                  <a:lnTo>
                    <a:pt x="36" y="847"/>
                  </a:lnTo>
                  <a:lnTo>
                    <a:pt x="0" y="843"/>
                  </a:lnTo>
                  <a:lnTo>
                    <a:pt x="0" y="634"/>
                  </a:lnTo>
                  <a:lnTo>
                    <a:pt x="0" y="426"/>
                  </a:lnTo>
                  <a:lnTo>
                    <a:pt x="0" y="216"/>
                  </a:lnTo>
                  <a:lnTo>
                    <a:pt x="0" y="6"/>
                  </a:lnTo>
                  <a:close/>
                </a:path>
              </a:pathLst>
            </a:custGeom>
            <a:solidFill>
              <a:srgbClr val="5B6800"/>
            </a:solidFill>
            <a:ln w="9525">
              <a:noFill/>
              <a:round/>
              <a:headEnd/>
              <a:tailEnd/>
            </a:ln>
          </p:spPr>
          <p:txBody>
            <a:bodyPr/>
            <a:lstStyle/>
            <a:p>
              <a:endParaRPr lang="en-US"/>
            </a:p>
          </p:txBody>
        </p:sp>
        <p:sp>
          <p:nvSpPr>
            <p:cNvPr id="8682" name="Freeform 28"/>
            <p:cNvSpPr>
              <a:spLocks/>
            </p:cNvSpPr>
            <p:nvPr/>
          </p:nvSpPr>
          <p:spPr bwMode="auto">
            <a:xfrm>
              <a:off x="3857" y="2077"/>
              <a:ext cx="293" cy="402"/>
            </a:xfrm>
            <a:custGeom>
              <a:avLst/>
              <a:gdLst>
                <a:gd name="T0" fmla="*/ 0 w 586"/>
                <a:gd name="T1" fmla="*/ 3 h 804"/>
                <a:gd name="T2" fmla="*/ 17 w 586"/>
                <a:gd name="T3" fmla="*/ 4 h 804"/>
                <a:gd name="T4" fmla="*/ 34 w 586"/>
                <a:gd name="T5" fmla="*/ 5 h 804"/>
                <a:gd name="T6" fmla="*/ 52 w 586"/>
                <a:gd name="T7" fmla="*/ 6 h 804"/>
                <a:gd name="T8" fmla="*/ 69 w 586"/>
                <a:gd name="T9" fmla="*/ 7 h 804"/>
                <a:gd name="T10" fmla="*/ 87 w 586"/>
                <a:gd name="T11" fmla="*/ 7 h 804"/>
                <a:gd name="T12" fmla="*/ 105 w 586"/>
                <a:gd name="T13" fmla="*/ 7 h 804"/>
                <a:gd name="T14" fmla="*/ 122 w 586"/>
                <a:gd name="T15" fmla="*/ 7 h 804"/>
                <a:gd name="T16" fmla="*/ 141 w 586"/>
                <a:gd name="T17" fmla="*/ 7 h 804"/>
                <a:gd name="T18" fmla="*/ 159 w 586"/>
                <a:gd name="T19" fmla="*/ 7 h 804"/>
                <a:gd name="T20" fmla="*/ 178 w 586"/>
                <a:gd name="T21" fmla="*/ 7 h 804"/>
                <a:gd name="T22" fmla="*/ 197 w 586"/>
                <a:gd name="T23" fmla="*/ 6 h 804"/>
                <a:gd name="T24" fmla="*/ 216 w 586"/>
                <a:gd name="T25" fmla="*/ 5 h 804"/>
                <a:gd name="T26" fmla="*/ 235 w 586"/>
                <a:gd name="T27" fmla="*/ 4 h 804"/>
                <a:gd name="T28" fmla="*/ 254 w 586"/>
                <a:gd name="T29" fmla="*/ 3 h 804"/>
                <a:gd name="T30" fmla="*/ 274 w 586"/>
                <a:gd name="T31" fmla="*/ 1 h 804"/>
                <a:gd name="T32" fmla="*/ 293 w 586"/>
                <a:gd name="T33" fmla="*/ 0 h 804"/>
                <a:gd name="T34" fmla="*/ 293 w 586"/>
                <a:gd name="T35" fmla="*/ 96 h 804"/>
                <a:gd name="T36" fmla="*/ 293 w 586"/>
                <a:gd name="T37" fmla="*/ 193 h 804"/>
                <a:gd name="T38" fmla="*/ 293 w 586"/>
                <a:gd name="T39" fmla="*/ 289 h 804"/>
                <a:gd name="T40" fmla="*/ 293 w 586"/>
                <a:gd name="T41" fmla="*/ 385 h 804"/>
                <a:gd name="T42" fmla="*/ 276 w 586"/>
                <a:gd name="T43" fmla="*/ 390 h 804"/>
                <a:gd name="T44" fmla="*/ 257 w 586"/>
                <a:gd name="T45" fmla="*/ 393 h 804"/>
                <a:gd name="T46" fmla="*/ 239 w 586"/>
                <a:gd name="T47" fmla="*/ 397 h 804"/>
                <a:gd name="T48" fmla="*/ 220 w 586"/>
                <a:gd name="T49" fmla="*/ 399 h 804"/>
                <a:gd name="T50" fmla="*/ 201 w 586"/>
                <a:gd name="T51" fmla="*/ 401 h 804"/>
                <a:gd name="T52" fmla="*/ 182 w 586"/>
                <a:gd name="T53" fmla="*/ 402 h 804"/>
                <a:gd name="T54" fmla="*/ 163 w 586"/>
                <a:gd name="T55" fmla="*/ 402 h 804"/>
                <a:gd name="T56" fmla="*/ 144 w 586"/>
                <a:gd name="T57" fmla="*/ 402 h 804"/>
                <a:gd name="T58" fmla="*/ 125 w 586"/>
                <a:gd name="T59" fmla="*/ 402 h 804"/>
                <a:gd name="T60" fmla="*/ 106 w 586"/>
                <a:gd name="T61" fmla="*/ 402 h 804"/>
                <a:gd name="T62" fmla="*/ 87 w 586"/>
                <a:gd name="T63" fmla="*/ 401 h 804"/>
                <a:gd name="T64" fmla="*/ 69 w 586"/>
                <a:gd name="T65" fmla="*/ 400 h 804"/>
                <a:gd name="T66" fmla="*/ 52 w 586"/>
                <a:gd name="T67" fmla="*/ 398 h 804"/>
                <a:gd name="T68" fmla="*/ 34 w 586"/>
                <a:gd name="T69" fmla="*/ 396 h 804"/>
                <a:gd name="T70" fmla="*/ 17 w 586"/>
                <a:gd name="T71" fmla="*/ 394 h 804"/>
                <a:gd name="T72" fmla="*/ 0 w 586"/>
                <a:gd name="T73" fmla="*/ 392 h 804"/>
                <a:gd name="T74" fmla="*/ 0 w 586"/>
                <a:gd name="T75" fmla="*/ 295 h 804"/>
                <a:gd name="T76" fmla="*/ 0 w 586"/>
                <a:gd name="T77" fmla="*/ 198 h 804"/>
                <a:gd name="T78" fmla="*/ 0 w 586"/>
                <a:gd name="T79" fmla="*/ 100 h 804"/>
                <a:gd name="T80" fmla="*/ 0 w 586"/>
                <a:gd name="T81" fmla="*/ 3 h 8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6" h="804">
                  <a:moveTo>
                    <a:pt x="0" y="5"/>
                  </a:moveTo>
                  <a:lnTo>
                    <a:pt x="33" y="7"/>
                  </a:lnTo>
                  <a:lnTo>
                    <a:pt x="68" y="9"/>
                  </a:lnTo>
                  <a:lnTo>
                    <a:pt x="103" y="12"/>
                  </a:lnTo>
                  <a:lnTo>
                    <a:pt x="137" y="13"/>
                  </a:lnTo>
                  <a:lnTo>
                    <a:pt x="173" y="14"/>
                  </a:lnTo>
                  <a:lnTo>
                    <a:pt x="209" y="14"/>
                  </a:lnTo>
                  <a:lnTo>
                    <a:pt x="244" y="14"/>
                  </a:lnTo>
                  <a:lnTo>
                    <a:pt x="281" y="14"/>
                  </a:lnTo>
                  <a:lnTo>
                    <a:pt x="318" y="14"/>
                  </a:lnTo>
                  <a:lnTo>
                    <a:pt x="355" y="13"/>
                  </a:lnTo>
                  <a:lnTo>
                    <a:pt x="393" y="12"/>
                  </a:lnTo>
                  <a:lnTo>
                    <a:pt x="431" y="9"/>
                  </a:lnTo>
                  <a:lnTo>
                    <a:pt x="469" y="7"/>
                  </a:lnTo>
                  <a:lnTo>
                    <a:pt x="508" y="5"/>
                  </a:lnTo>
                  <a:lnTo>
                    <a:pt x="547" y="2"/>
                  </a:lnTo>
                  <a:lnTo>
                    <a:pt x="586" y="0"/>
                  </a:lnTo>
                  <a:lnTo>
                    <a:pt x="586" y="192"/>
                  </a:lnTo>
                  <a:lnTo>
                    <a:pt x="586" y="386"/>
                  </a:lnTo>
                  <a:lnTo>
                    <a:pt x="586" y="578"/>
                  </a:lnTo>
                  <a:lnTo>
                    <a:pt x="586" y="770"/>
                  </a:lnTo>
                  <a:lnTo>
                    <a:pt x="551" y="779"/>
                  </a:lnTo>
                  <a:lnTo>
                    <a:pt x="514" y="786"/>
                  </a:lnTo>
                  <a:lnTo>
                    <a:pt x="477" y="793"/>
                  </a:lnTo>
                  <a:lnTo>
                    <a:pt x="439" y="797"/>
                  </a:lnTo>
                  <a:lnTo>
                    <a:pt x="401" y="801"/>
                  </a:lnTo>
                  <a:lnTo>
                    <a:pt x="363" y="803"/>
                  </a:lnTo>
                  <a:lnTo>
                    <a:pt x="325" y="804"/>
                  </a:lnTo>
                  <a:lnTo>
                    <a:pt x="287" y="804"/>
                  </a:lnTo>
                  <a:lnTo>
                    <a:pt x="249" y="804"/>
                  </a:lnTo>
                  <a:lnTo>
                    <a:pt x="212" y="803"/>
                  </a:lnTo>
                  <a:lnTo>
                    <a:pt x="174" y="801"/>
                  </a:lnTo>
                  <a:lnTo>
                    <a:pt x="138" y="799"/>
                  </a:lnTo>
                  <a:lnTo>
                    <a:pt x="103" y="795"/>
                  </a:lnTo>
                  <a:lnTo>
                    <a:pt x="67" y="792"/>
                  </a:lnTo>
                  <a:lnTo>
                    <a:pt x="33" y="788"/>
                  </a:lnTo>
                  <a:lnTo>
                    <a:pt x="0" y="784"/>
                  </a:lnTo>
                  <a:lnTo>
                    <a:pt x="0" y="590"/>
                  </a:lnTo>
                  <a:lnTo>
                    <a:pt x="0" y="395"/>
                  </a:lnTo>
                  <a:lnTo>
                    <a:pt x="0" y="199"/>
                  </a:lnTo>
                  <a:lnTo>
                    <a:pt x="0" y="5"/>
                  </a:lnTo>
                  <a:close/>
                </a:path>
              </a:pathLst>
            </a:custGeom>
            <a:solidFill>
              <a:srgbClr val="606D00"/>
            </a:solidFill>
            <a:ln w="9525">
              <a:noFill/>
              <a:round/>
              <a:headEnd/>
              <a:tailEnd/>
            </a:ln>
          </p:spPr>
          <p:txBody>
            <a:bodyPr/>
            <a:lstStyle/>
            <a:p>
              <a:endParaRPr lang="en-US"/>
            </a:p>
          </p:txBody>
        </p:sp>
        <p:sp>
          <p:nvSpPr>
            <p:cNvPr id="8683" name="Freeform 29"/>
            <p:cNvSpPr>
              <a:spLocks/>
            </p:cNvSpPr>
            <p:nvPr/>
          </p:nvSpPr>
          <p:spPr bwMode="auto">
            <a:xfrm>
              <a:off x="3877" y="2078"/>
              <a:ext cx="271" cy="373"/>
            </a:xfrm>
            <a:custGeom>
              <a:avLst/>
              <a:gdLst>
                <a:gd name="T0" fmla="*/ 0 w 543"/>
                <a:gd name="T1" fmla="*/ 2 h 745"/>
                <a:gd name="T2" fmla="*/ 15 w 543"/>
                <a:gd name="T3" fmla="*/ 3 h 745"/>
                <a:gd name="T4" fmla="*/ 32 w 543"/>
                <a:gd name="T5" fmla="*/ 5 h 745"/>
                <a:gd name="T6" fmla="*/ 47 w 543"/>
                <a:gd name="T7" fmla="*/ 5 h 745"/>
                <a:gd name="T8" fmla="*/ 63 w 543"/>
                <a:gd name="T9" fmla="*/ 6 h 745"/>
                <a:gd name="T10" fmla="*/ 80 w 543"/>
                <a:gd name="T11" fmla="*/ 6 h 745"/>
                <a:gd name="T12" fmla="*/ 96 w 543"/>
                <a:gd name="T13" fmla="*/ 7 h 745"/>
                <a:gd name="T14" fmla="*/ 113 w 543"/>
                <a:gd name="T15" fmla="*/ 7 h 745"/>
                <a:gd name="T16" fmla="*/ 130 w 543"/>
                <a:gd name="T17" fmla="*/ 6 h 745"/>
                <a:gd name="T18" fmla="*/ 147 w 543"/>
                <a:gd name="T19" fmla="*/ 6 h 745"/>
                <a:gd name="T20" fmla="*/ 164 w 543"/>
                <a:gd name="T21" fmla="*/ 6 h 745"/>
                <a:gd name="T22" fmla="*/ 181 w 543"/>
                <a:gd name="T23" fmla="*/ 5 h 745"/>
                <a:gd name="T24" fmla="*/ 199 w 543"/>
                <a:gd name="T25" fmla="*/ 5 h 745"/>
                <a:gd name="T26" fmla="*/ 216 w 543"/>
                <a:gd name="T27" fmla="*/ 3 h 745"/>
                <a:gd name="T28" fmla="*/ 235 w 543"/>
                <a:gd name="T29" fmla="*/ 2 h 745"/>
                <a:gd name="T30" fmla="*/ 253 w 543"/>
                <a:gd name="T31" fmla="*/ 1 h 745"/>
                <a:gd name="T32" fmla="*/ 271 w 543"/>
                <a:gd name="T33" fmla="*/ 0 h 745"/>
                <a:gd name="T34" fmla="*/ 271 w 543"/>
                <a:gd name="T35" fmla="*/ 89 h 745"/>
                <a:gd name="T36" fmla="*/ 271 w 543"/>
                <a:gd name="T37" fmla="*/ 179 h 745"/>
                <a:gd name="T38" fmla="*/ 271 w 543"/>
                <a:gd name="T39" fmla="*/ 268 h 745"/>
                <a:gd name="T40" fmla="*/ 271 w 543"/>
                <a:gd name="T41" fmla="*/ 357 h 745"/>
                <a:gd name="T42" fmla="*/ 255 w 543"/>
                <a:gd name="T43" fmla="*/ 361 h 745"/>
                <a:gd name="T44" fmla="*/ 238 w 543"/>
                <a:gd name="T45" fmla="*/ 364 h 745"/>
                <a:gd name="T46" fmla="*/ 221 w 543"/>
                <a:gd name="T47" fmla="*/ 367 h 745"/>
                <a:gd name="T48" fmla="*/ 203 w 543"/>
                <a:gd name="T49" fmla="*/ 369 h 745"/>
                <a:gd name="T50" fmla="*/ 185 w 543"/>
                <a:gd name="T51" fmla="*/ 371 h 745"/>
                <a:gd name="T52" fmla="*/ 168 w 543"/>
                <a:gd name="T53" fmla="*/ 372 h 745"/>
                <a:gd name="T54" fmla="*/ 150 w 543"/>
                <a:gd name="T55" fmla="*/ 373 h 745"/>
                <a:gd name="T56" fmla="*/ 132 w 543"/>
                <a:gd name="T57" fmla="*/ 373 h 745"/>
                <a:gd name="T58" fmla="*/ 115 w 543"/>
                <a:gd name="T59" fmla="*/ 373 h 745"/>
                <a:gd name="T60" fmla="*/ 98 w 543"/>
                <a:gd name="T61" fmla="*/ 372 h 745"/>
                <a:gd name="T62" fmla="*/ 81 w 543"/>
                <a:gd name="T63" fmla="*/ 372 h 745"/>
                <a:gd name="T64" fmla="*/ 63 w 543"/>
                <a:gd name="T65" fmla="*/ 370 h 745"/>
                <a:gd name="T66" fmla="*/ 47 w 543"/>
                <a:gd name="T67" fmla="*/ 369 h 745"/>
                <a:gd name="T68" fmla="*/ 31 w 543"/>
                <a:gd name="T69" fmla="*/ 367 h 745"/>
                <a:gd name="T70" fmla="*/ 15 w 543"/>
                <a:gd name="T71" fmla="*/ 365 h 745"/>
                <a:gd name="T72" fmla="*/ 0 w 543"/>
                <a:gd name="T73" fmla="*/ 364 h 745"/>
                <a:gd name="T74" fmla="*/ 0 w 543"/>
                <a:gd name="T75" fmla="*/ 274 h 745"/>
                <a:gd name="T76" fmla="*/ 0 w 543"/>
                <a:gd name="T77" fmla="*/ 183 h 745"/>
                <a:gd name="T78" fmla="*/ 0 w 543"/>
                <a:gd name="T79" fmla="*/ 93 h 745"/>
                <a:gd name="T80" fmla="*/ 0 w 543"/>
                <a:gd name="T81" fmla="*/ 2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3" h="745">
                  <a:moveTo>
                    <a:pt x="0" y="4"/>
                  </a:moveTo>
                  <a:lnTo>
                    <a:pt x="31" y="6"/>
                  </a:lnTo>
                  <a:lnTo>
                    <a:pt x="64" y="9"/>
                  </a:lnTo>
                  <a:lnTo>
                    <a:pt x="95" y="10"/>
                  </a:lnTo>
                  <a:lnTo>
                    <a:pt x="127" y="12"/>
                  </a:lnTo>
                  <a:lnTo>
                    <a:pt x="160" y="12"/>
                  </a:lnTo>
                  <a:lnTo>
                    <a:pt x="193" y="13"/>
                  </a:lnTo>
                  <a:lnTo>
                    <a:pt x="226" y="13"/>
                  </a:lnTo>
                  <a:lnTo>
                    <a:pt x="260" y="12"/>
                  </a:lnTo>
                  <a:lnTo>
                    <a:pt x="294" y="12"/>
                  </a:lnTo>
                  <a:lnTo>
                    <a:pt x="329" y="11"/>
                  </a:lnTo>
                  <a:lnTo>
                    <a:pt x="363" y="10"/>
                  </a:lnTo>
                  <a:lnTo>
                    <a:pt x="399" y="9"/>
                  </a:lnTo>
                  <a:lnTo>
                    <a:pt x="433" y="6"/>
                  </a:lnTo>
                  <a:lnTo>
                    <a:pt x="470" y="4"/>
                  </a:lnTo>
                  <a:lnTo>
                    <a:pt x="506" y="2"/>
                  </a:lnTo>
                  <a:lnTo>
                    <a:pt x="543" y="0"/>
                  </a:lnTo>
                  <a:lnTo>
                    <a:pt x="543" y="178"/>
                  </a:lnTo>
                  <a:lnTo>
                    <a:pt x="543" y="357"/>
                  </a:lnTo>
                  <a:lnTo>
                    <a:pt x="543" y="535"/>
                  </a:lnTo>
                  <a:lnTo>
                    <a:pt x="543" y="713"/>
                  </a:lnTo>
                  <a:lnTo>
                    <a:pt x="510" y="721"/>
                  </a:lnTo>
                  <a:lnTo>
                    <a:pt x="476" y="728"/>
                  </a:lnTo>
                  <a:lnTo>
                    <a:pt x="442" y="733"/>
                  </a:lnTo>
                  <a:lnTo>
                    <a:pt x="407" y="738"/>
                  </a:lnTo>
                  <a:lnTo>
                    <a:pt x="371" y="742"/>
                  </a:lnTo>
                  <a:lnTo>
                    <a:pt x="337" y="744"/>
                  </a:lnTo>
                  <a:lnTo>
                    <a:pt x="301" y="745"/>
                  </a:lnTo>
                  <a:lnTo>
                    <a:pt x="265" y="745"/>
                  </a:lnTo>
                  <a:lnTo>
                    <a:pt x="231" y="745"/>
                  </a:lnTo>
                  <a:lnTo>
                    <a:pt x="196" y="744"/>
                  </a:lnTo>
                  <a:lnTo>
                    <a:pt x="162" y="743"/>
                  </a:lnTo>
                  <a:lnTo>
                    <a:pt x="127" y="740"/>
                  </a:lnTo>
                  <a:lnTo>
                    <a:pt x="95" y="737"/>
                  </a:lnTo>
                  <a:lnTo>
                    <a:pt x="63" y="733"/>
                  </a:lnTo>
                  <a:lnTo>
                    <a:pt x="30" y="730"/>
                  </a:lnTo>
                  <a:lnTo>
                    <a:pt x="0" y="727"/>
                  </a:lnTo>
                  <a:lnTo>
                    <a:pt x="0" y="547"/>
                  </a:lnTo>
                  <a:lnTo>
                    <a:pt x="0" y="366"/>
                  </a:lnTo>
                  <a:lnTo>
                    <a:pt x="0" y="185"/>
                  </a:lnTo>
                  <a:lnTo>
                    <a:pt x="0" y="4"/>
                  </a:lnTo>
                  <a:close/>
                </a:path>
              </a:pathLst>
            </a:custGeom>
            <a:solidFill>
              <a:srgbClr val="667000"/>
            </a:solidFill>
            <a:ln w="9525">
              <a:noFill/>
              <a:round/>
              <a:headEnd/>
              <a:tailEnd/>
            </a:ln>
          </p:spPr>
          <p:txBody>
            <a:bodyPr/>
            <a:lstStyle/>
            <a:p>
              <a:endParaRPr lang="en-US"/>
            </a:p>
          </p:txBody>
        </p:sp>
        <p:sp>
          <p:nvSpPr>
            <p:cNvPr id="8684" name="Freeform 30"/>
            <p:cNvSpPr>
              <a:spLocks/>
            </p:cNvSpPr>
            <p:nvPr/>
          </p:nvSpPr>
          <p:spPr bwMode="auto">
            <a:xfrm>
              <a:off x="3896" y="2081"/>
              <a:ext cx="251" cy="344"/>
            </a:xfrm>
            <a:custGeom>
              <a:avLst/>
              <a:gdLst>
                <a:gd name="T0" fmla="*/ 0 w 501"/>
                <a:gd name="T1" fmla="*/ 3 h 688"/>
                <a:gd name="T2" fmla="*/ 14 w 501"/>
                <a:gd name="T3" fmla="*/ 4 h 688"/>
                <a:gd name="T4" fmla="*/ 29 w 501"/>
                <a:gd name="T5" fmla="*/ 5 h 688"/>
                <a:gd name="T6" fmla="*/ 44 w 501"/>
                <a:gd name="T7" fmla="*/ 5 h 688"/>
                <a:gd name="T8" fmla="*/ 59 w 501"/>
                <a:gd name="T9" fmla="*/ 6 h 688"/>
                <a:gd name="T10" fmla="*/ 74 w 501"/>
                <a:gd name="T11" fmla="*/ 7 h 688"/>
                <a:gd name="T12" fmla="*/ 89 w 501"/>
                <a:gd name="T13" fmla="*/ 7 h 688"/>
                <a:gd name="T14" fmla="*/ 104 w 501"/>
                <a:gd name="T15" fmla="*/ 7 h 688"/>
                <a:gd name="T16" fmla="*/ 120 w 501"/>
                <a:gd name="T17" fmla="*/ 7 h 688"/>
                <a:gd name="T18" fmla="*/ 135 w 501"/>
                <a:gd name="T19" fmla="*/ 6 h 688"/>
                <a:gd name="T20" fmla="*/ 151 w 501"/>
                <a:gd name="T21" fmla="*/ 5 h 688"/>
                <a:gd name="T22" fmla="*/ 168 w 501"/>
                <a:gd name="T23" fmla="*/ 5 h 688"/>
                <a:gd name="T24" fmla="*/ 184 w 501"/>
                <a:gd name="T25" fmla="*/ 4 h 688"/>
                <a:gd name="T26" fmla="*/ 200 w 501"/>
                <a:gd name="T27" fmla="*/ 3 h 688"/>
                <a:gd name="T28" fmla="*/ 217 w 501"/>
                <a:gd name="T29" fmla="*/ 3 h 688"/>
                <a:gd name="T30" fmla="*/ 234 w 501"/>
                <a:gd name="T31" fmla="*/ 1 h 688"/>
                <a:gd name="T32" fmla="*/ 251 w 501"/>
                <a:gd name="T33" fmla="*/ 0 h 688"/>
                <a:gd name="T34" fmla="*/ 251 w 501"/>
                <a:gd name="T35" fmla="*/ 83 h 688"/>
                <a:gd name="T36" fmla="*/ 251 w 501"/>
                <a:gd name="T37" fmla="*/ 165 h 688"/>
                <a:gd name="T38" fmla="*/ 251 w 501"/>
                <a:gd name="T39" fmla="*/ 247 h 688"/>
                <a:gd name="T40" fmla="*/ 251 w 501"/>
                <a:gd name="T41" fmla="*/ 330 h 688"/>
                <a:gd name="T42" fmla="*/ 235 w 501"/>
                <a:gd name="T43" fmla="*/ 333 h 688"/>
                <a:gd name="T44" fmla="*/ 219 w 501"/>
                <a:gd name="T45" fmla="*/ 336 h 688"/>
                <a:gd name="T46" fmla="*/ 203 w 501"/>
                <a:gd name="T47" fmla="*/ 339 h 688"/>
                <a:gd name="T48" fmla="*/ 188 w 501"/>
                <a:gd name="T49" fmla="*/ 341 h 688"/>
                <a:gd name="T50" fmla="*/ 171 w 501"/>
                <a:gd name="T51" fmla="*/ 343 h 688"/>
                <a:gd name="T52" fmla="*/ 155 w 501"/>
                <a:gd name="T53" fmla="*/ 343 h 688"/>
                <a:gd name="T54" fmla="*/ 139 w 501"/>
                <a:gd name="T55" fmla="*/ 344 h 688"/>
                <a:gd name="T56" fmla="*/ 123 w 501"/>
                <a:gd name="T57" fmla="*/ 344 h 688"/>
                <a:gd name="T58" fmla="*/ 107 w 501"/>
                <a:gd name="T59" fmla="*/ 344 h 688"/>
                <a:gd name="T60" fmla="*/ 90 w 501"/>
                <a:gd name="T61" fmla="*/ 344 h 688"/>
                <a:gd name="T62" fmla="*/ 74 w 501"/>
                <a:gd name="T63" fmla="*/ 343 h 688"/>
                <a:gd name="T64" fmla="*/ 59 w 501"/>
                <a:gd name="T65" fmla="*/ 342 h 688"/>
                <a:gd name="T66" fmla="*/ 44 w 501"/>
                <a:gd name="T67" fmla="*/ 340 h 688"/>
                <a:gd name="T68" fmla="*/ 29 w 501"/>
                <a:gd name="T69" fmla="*/ 339 h 688"/>
                <a:gd name="T70" fmla="*/ 14 w 501"/>
                <a:gd name="T71" fmla="*/ 337 h 688"/>
                <a:gd name="T72" fmla="*/ 0 w 501"/>
                <a:gd name="T73" fmla="*/ 336 h 688"/>
                <a:gd name="T74" fmla="*/ 0 w 501"/>
                <a:gd name="T75" fmla="*/ 252 h 688"/>
                <a:gd name="T76" fmla="*/ 0 w 501"/>
                <a:gd name="T77" fmla="*/ 169 h 688"/>
                <a:gd name="T78" fmla="*/ 0 w 501"/>
                <a:gd name="T79" fmla="*/ 86 h 688"/>
                <a:gd name="T80" fmla="*/ 0 w 501"/>
                <a:gd name="T81" fmla="*/ 3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1" h="688">
                  <a:moveTo>
                    <a:pt x="0" y="5"/>
                  </a:moveTo>
                  <a:lnTo>
                    <a:pt x="28" y="7"/>
                  </a:lnTo>
                  <a:lnTo>
                    <a:pt x="57" y="9"/>
                  </a:lnTo>
                  <a:lnTo>
                    <a:pt x="87" y="10"/>
                  </a:lnTo>
                  <a:lnTo>
                    <a:pt x="117" y="12"/>
                  </a:lnTo>
                  <a:lnTo>
                    <a:pt x="147" y="13"/>
                  </a:lnTo>
                  <a:lnTo>
                    <a:pt x="177" y="13"/>
                  </a:lnTo>
                  <a:lnTo>
                    <a:pt x="208" y="13"/>
                  </a:lnTo>
                  <a:lnTo>
                    <a:pt x="239" y="13"/>
                  </a:lnTo>
                  <a:lnTo>
                    <a:pt x="270" y="12"/>
                  </a:lnTo>
                  <a:lnTo>
                    <a:pt x="302" y="10"/>
                  </a:lnTo>
                  <a:lnTo>
                    <a:pt x="335" y="9"/>
                  </a:lnTo>
                  <a:lnTo>
                    <a:pt x="367" y="8"/>
                  </a:lnTo>
                  <a:lnTo>
                    <a:pt x="400" y="6"/>
                  </a:lnTo>
                  <a:lnTo>
                    <a:pt x="433" y="5"/>
                  </a:lnTo>
                  <a:lnTo>
                    <a:pt x="467" y="2"/>
                  </a:lnTo>
                  <a:lnTo>
                    <a:pt x="501" y="0"/>
                  </a:lnTo>
                  <a:lnTo>
                    <a:pt x="501" y="165"/>
                  </a:lnTo>
                  <a:lnTo>
                    <a:pt x="501" y="330"/>
                  </a:lnTo>
                  <a:lnTo>
                    <a:pt x="501" y="494"/>
                  </a:lnTo>
                  <a:lnTo>
                    <a:pt x="501" y="659"/>
                  </a:lnTo>
                  <a:lnTo>
                    <a:pt x="470" y="666"/>
                  </a:lnTo>
                  <a:lnTo>
                    <a:pt x="438" y="672"/>
                  </a:lnTo>
                  <a:lnTo>
                    <a:pt x="406" y="678"/>
                  </a:lnTo>
                  <a:lnTo>
                    <a:pt x="375" y="681"/>
                  </a:lnTo>
                  <a:lnTo>
                    <a:pt x="342" y="685"/>
                  </a:lnTo>
                  <a:lnTo>
                    <a:pt x="309" y="686"/>
                  </a:lnTo>
                  <a:lnTo>
                    <a:pt x="277" y="688"/>
                  </a:lnTo>
                  <a:lnTo>
                    <a:pt x="245" y="688"/>
                  </a:lnTo>
                  <a:lnTo>
                    <a:pt x="213" y="688"/>
                  </a:lnTo>
                  <a:lnTo>
                    <a:pt x="180" y="687"/>
                  </a:lnTo>
                  <a:lnTo>
                    <a:pt x="148" y="685"/>
                  </a:lnTo>
                  <a:lnTo>
                    <a:pt x="117" y="683"/>
                  </a:lnTo>
                  <a:lnTo>
                    <a:pt x="87" y="680"/>
                  </a:lnTo>
                  <a:lnTo>
                    <a:pt x="57" y="678"/>
                  </a:lnTo>
                  <a:lnTo>
                    <a:pt x="27" y="674"/>
                  </a:lnTo>
                  <a:lnTo>
                    <a:pt x="0" y="671"/>
                  </a:lnTo>
                  <a:lnTo>
                    <a:pt x="0" y="504"/>
                  </a:lnTo>
                  <a:lnTo>
                    <a:pt x="0" y="338"/>
                  </a:lnTo>
                  <a:lnTo>
                    <a:pt x="0" y="171"/>
                  </a:lnTo>
                  <a:lnTo>
                    <a:pt x="0" y="5"/>
                  </a:lnTo>
                  <a:close/>
                </a:path>
              </a:pathLst>
            </a:custGeom>
            <a:solidFill>
              <a:srgbClr val="687200"/>
            </a:solidFill>
            <a:ln w="9525">
              <a:noFill/>
              <a:round/>
              <a:headEnd/>
              <a:tailEnd/>
            </a:ln>
          </p:spPr>
          <p:txBody>
            <a:bodyPr/>
            <a:lstStyle/>
            <a:p>
              <a:endParaRPr lang="en-US"/>
            </a:p>
          </p:txBody>
        </p:sp>
        <p:sp>
          <p:nvSpPr>
            <p:cNvPr id="8685" name="Freeform 31"/>
            <p:cNvSpPr>
              <a:spLocks/>
            </p:cNvSpPr>
            <p:nvPr/>
          </p:nvSpPr>
          <p:spPr bwMode="auto">
            <a:xfrm>
              <a:off x="3916" y="2082"/>
              <a:ext cx="229" cy="315"/>
            </a:xfrm>
            <a:custGeom>
              <a:avLst/>
              <a:gdLst>
                <a:gd name="T0" fmla="*/ 0 w 457"/>
                <a:gd name="T1" fmla="*/ 2 h 630"/>
                <a:gd name="T2" fmla="*/ 13 w 457"/>
                <a:gd name="T3" fmla="*/ 3 h 630"/>
                <a:gd name="T4" fmla="*/ 27 w 457"/>
                <a:gd name="T5" fmla="*/ 4 h 630"/>
                <a:gd name="T6" fmla="*/ 40 w 457"/>
                <a:gd name="T7" fmla="*/ 5 h 630"/>
                <a:gd name="T8" fmla="*/ 54 w 457"/>
                <a:gd name="T9" fmla="*/ 5 h 630"/>
                <a:gd name="T10" fmla="*/ 68 w 457"/>
                <a:gd name="T11" fmla="*/ 6 h 630"/>
                <a:gd name="T12" fmla="*/ 81 w 457"/>
                <a:gd name="T13" fmla="*/ 6 h 630"/>
                <a:gd name="T14" fmla="*/ 95 w 457"/>
                <a:gd name="T15" fmla="*/ 6 h 630"/>
                <a:gd name="T16" fmla="*/ 110 w 457"/>
                <a:gd name="T17" fmla="*/ 6 h 630"/>
                <a:gd name="T18" fmla="*/ 124 w 457"/>
                <a:gd name="T19" fmla="*/ 5 h 630"/>
                <a:gd name="T20" fmla="*/ 138 w 457"/>
                <a:gd name="T21" fmla="*/ 5 h 630"/>
                <a:gd name="T22" fmla="*/ 153 w 457"/>
                <a:gd name="T23" fmla="*/ 5 h 630"/>
                <a:gd name="T24" fmla="*/ 168 w 457"/>
                <a:gd name="T25" fmla="*/ 3 h 630"/>
                <a:gd name="T26" fmla="*/ 183 w 457"/>
                <a:gd name="T27" fmla="*/ 3 h 630"/>
                <a:gd name="T28" fmla="*/ 198 w 457"/>
                <a:gd name="T29" fmla="*/ 2 h 630"/>
                <a:gd name="T30" fmla="*/ 213 w 457"/>
                <a:gd name="T31" fmla="*/ 1 h 630"/>
                <a:gd name="T32" fmla="*/ 229 w 457"/>
                <a:gd name="T33" fmla="*/ 0 h 630"/>
                <a:gd name="T34" fmla="*/ 229 w 457"/>
                <a:gd name="T35" fmla="*/ 76 h 630"/>
                <a:gd name="T36" fmla="*/ 229 w 457"/>
                <a:gd name="T37" fmla="*/ 151 h 630"/>
                <a:gd name="T38" fmla="*/ 229 w 457"/>
                <a:gd name="T39" fmla="*/ 226 h 630"/>
                <a:gd name="T40" fmla="*/ 229 w 457"/>
                <a:gd name="T41" fmla="*/ 301 h 630"/>
                <a:gd name="T42" fmla="*/ 214 w 457"/>
                <a:gd name="T43" fmla="*/ 305 h 630"/>
                <a:gd name="T44" fmla="*/ 200 w 457"/>
                <a:gd name="T45" fmla="*/ 308 h 630"/>
                <a:gd name="T46" fmla="*/ 186 w 457"/>
                <a:gd name="T47" fmla="*/ 310 h 630"/>
                <a:gd name="T48" fmla="*/ 171 w 457"/>
                <a:gd name="T49" fmla="*/ 312 h 630"/>
                <a:gd name="T50" fmla="*/ 156 w 457"/>
                <a:gd name="T51" fmla="*/ 313 h 630"/>
                <a:gd name="T52" fmla="*/ 141 w 457"/>
                <a:gd name="T53" fmla="*/ 314 h 630"/>
                <a:gd name="T54" fmla="*/ 126 w 457"/>
                <a:gd name="T55" fmla="*/ 315 h 630"/>
                <a:gd name="T56" fmla="*/ 112 w 457"/>
                <a:gd name="T57" fmla="*/ 315 h 630"/>
                <a:gd name="T58" fmla="*/ 97 w 457"/>
                <a:gd name="T59" fmla="*/ 315 h 630"/>
                <a:gd name="T60" fmla="*/ 83 w 457"/>
                <a:gd name="T61" fmla="*/ 315 h 630"/>
                <a:gd name="T62" fmla="*/ 68 w 457"/>
                <a:gd name="T63" fmla="*/ 313 h 630"/>
                <a:gd name="T64" fmla="*/ 54 w 457"/>
                <a:gd name="T65" fmla="*/ 313 h 630"/>
                <a:gd name="T66" fmla="*/ 40 w 457"/>
                <a:gd name="T67" fmla="*/ 312 h 630"/>
                <a:gd name="T68" fmla="*/ 26 w 457"/>
                <a:gd name="T69" fmla="*/ 310 h 630"/>
                <a:gd name="T70" fmla="*/ 13 w 457"/>
                <a:gd name="T71" fmla="*/ 309 h 630"/>
                <a:gd name="T72" fmla="*/ 0 w 457"/>
                <a:gd name="T73" fmla="*/ 307 h 630"/>
                <a:gd name="T74" fmla="*/ 0 w 457"/>
                <a:gd name="T75" fmla="*/ 230 h 630"/>
                <a:gd name="T76" fmla="*/ 0 w 457"/>
                <a:gd name="T77" fmla="*/ 154 h 630"/>
                <a:gd name="T78" fmla="*/ 0 w 457"/>
                <a:gd name="T79" fmla="*/ 78 h 630"/>
                <a:gd name="T80" fmla="*/ 0 w 457"/>
                <a:gd name="T81" fmla="*/ 2 h 6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7" h="630">
                  <a:moveTo>
                    <a:pt x="0" y="4"/>
                  </a:moveTo>
                  <a:lnTo>
                    <a:pt x="26" y="6"/>
                  </a:lnTo>
                  <a:lnTo>
                    <a:pt x="53" y="8"/>
                  </a:lnTo>
                  <a:lnTo>
                    <a:pt x="79" y="10"/>
                  </a:lnTo>
                  <a:lnTo>
                    <a:pt x="107" y="10"/>
                  </a:lnTo>
                  <a:lnTo>
                    <a:pt x="135" y="11"/>
                  </a:lnTo>
                  <a:lnTo>
                    <a:pt x="162" y="11"/>
                  </a:lnTo>
                  <a:lnTo>
                    <a:pt x="190" y="11"/>
                  </a:lnTo>
                  <a:lnTo>
                    <a:pt x="219" y="11"/>
                  </a:lnTo>
                  <a:lnTo>
                    <a:pt x="248" y="10"/>
                  </a:lnTo>
                  <a:lnTo>
                    <a:pt x="276" y="10"/>
                  </a:lnTo>
                  <a:lnTo>
                    <a:pt x="305" y="9"/>
                  </a:lnTo>
                  <a:lnTo>
                    <a:pt x="335" y="6"/>
                  </a:lnTo>
                  <a:lnTo>
                    <a:pt x="365" y="5"/>
                  </a:lnTo>
                  <a:lnTo>
                    <a:pt x="396" y="3"/>
                  </a:lnTo>
                  <a:lnTo>
                    <a:pt x="426" y="2"/>
                  </a:lnTo>
                  <a:lnTo>
                    <a:pt x="457" y="0"/>
                  </a:lnTo>
                  <a:lnTo>
                    <a:pt x="457" y="151"/>
                  </a:lnTo>
                  <a:lnTo>
                    <a:pt x="457" y="301"/>
                  </a:lnTo>
                  <a:lnTo>
                    <a:pt x="457" y="451"/>
                  </a:lnTo>
                  <a:lnTo>
                    <a:pt x="457" y="602"/>
                  </a:lnTo>
                  <a:lnTo>
                    <a:pt x="428" y="609"/>
                  </a:lnTo>
                  <a:lnTo>
                    <a:pt x="400" y="615"/>
                  </a:lnTo>
                  <a:lnTo>
                    <a:pt x="371" y="619"/>
                  </a:lnTo>
                  <a:lnTo>
                    <a:pt x="342" y="623"/>
                  </a:lnTo>
                  <a:lnTo>
                    <a:pt x="312" y="626"/>
                  </a:lnTo>
                  <a:lnTo>
                    <a:pt x="282" y="628"/>
                  </a:lnTo>
                  <a:lnTo>
                    <a:pt x="252" y="629"/>
                  </a:lnTo>
                  <a:lnTo>
                    <a:pt x="223" y="630"/>
                  </a:lnTo>
                  <a:lnTo>
                    <a:pt x="193" y="629"/>
                  </a:lnTo>
                  <a:lnTo>
                    <a:pt x="165" y="629"/>
                  </a:lnTo>
                  <a:lnTo>
                    <a:pt x="136" y="626"/>
                  </a:lnTo>
                  <a:lnTo>
                    <a:pt x="107" y="625"/>
                  </a:lnTo>
                  <a:lnTo>
                    <a:pt x="79" y="623"/>
                  </a:lnTo>
                  <a:lnTo>
                    <a:pt x="52" y="619"/>
                  </a:lnTo>
                  <a:lnTo>
                    <a:pt x="25" y="617"/>
                  </a:lnTo>
                  <a:lnTo>
                    <a:pt x="0" y="614"/>
                  </a:lnTo>
                  <a:lnTo>
                    <a:pt x="0" y="460"/>
                  </a:lnTo>
                  <a:lnTo>
                    <a:pt x="0" y="308"/>
                  </a:lnTo>
                  <a:lnTo>
                    <a:pt x="0" y="156"/>
                  </a:lnTo>
                  <a:lnTo>
                    <a:pt x="0" y="4"/>
                  </a:lnTo>
                  <a:close/>
                </a:path>
              </a:pathLst>
            </a:custGeom>
            <a:solidFill>
              <a:srgbClr val="707A00"/>
            </a:solidFill>
            <a:ln w="9525">
              <a:noFill/>
              <a:round/>
              <a:headEnd/>
              <a:tailEnd/>
            </a:ln>
          </p:spPr>
          <p:txBody>
            <a:bodyPr/>
            <a:lstStyle/>
            <a:p>
              <a:endParaRPr lang="en-US"/>
            </a:p>
          </p:txBody>
        </p:sp>
        <p:sp>
          <p:nvSpPr>
            <p:cNvPr id="8686" name="Freeform 32"/>
            <p:cNvSpPr>
              <a:spLocks/>
            </p:cNvSpPr>
            <p:nvPr/>
          </p:nvSpPr>
          <p:spPr bwMode="auto">
            <a:xfrm>
              <a:off x="3937" y="2085"/>
              <a:ext cx="206" cy="285"/>
            </a:xfrm>
            <a:custGeom>
              <a:avLst/>
              <a:gdLst>
                <a:gd name="T0" fmla="*/ 0 w 414"/>
                <a:gd name="T1" fmla="*/ 2 h 571"/>
                <a:gd name="T2" fmla="*/ 12 w 414"/>
                <a:gd name="T3" fmla="*/ 3 h 571"/>
                <a:gd name="T4" fmla="*/ 23 w 414"/>
                <a:gd name="T5" fmla="*/ 3 h 571"/>
                <a:gd name="T6" fmla="*/ 36 w 414"/>
                <a:gd name="T7" fmla="*/ 4 h 571"/>
                <a:gd name="T8" fmla="*/ 48 w 414"/>
                <a:gd name="T9" fmla="*/ 4 h 571"/>
                <a:gd name="T10" fmla="*/ 60 w 414"/>
                <a:gd name="T11" fmla="*/ 5 h 571"/>
                <a:gd name="T12" fmla="*/ 72 w 414"/>
                <a:gd name="T13" fmla="*/ 5 h 571"/>
                <a:gd name="T14" fmla="*/ 85 w 414"/>
                <a:gd name="T15" fmla="*/ 5 h 571"/>
                <a:gd name="T16" fmla="*/ 98 w 414"/>
                <a:gd name="T17" fmla="*/ 5 h 571"/>
                <a:gd name="T18" fmla="*/ 110 w 414"/>
                <a:gd name="T19" fmla="*/ 4 h 571"/>
                <a:gd name="T20" fmla="*/ 124 w 414"/>
                <a:gd name="T21" fmla="*/ 4 h 571"/>
                <a:gd name="T22" fmla="*/ 137 w 414"/>
                <a:gd name="T23" fmla="*/ 4 h 571"/>
                <a:gd name="T24" fmla="*/ 150 w 414"/>
                <a:gd name="T25" fmla="*/ 3 h 571"/>
                <a:gd name="T26" fmla="*/ 164 w 414"/>
                <a:gd name="T27" fmla="*/ 2 h 571"/>
                <a:gd name="T28" fmla="*/ 178 w 414"/>
                <a:gd name="T29" fmla="*/ 2 h 571"/>
                <a:gd name="T30" fmla="*/ 192 w 414"/>
                <a:gd name="T31" fmla="*/ 1 h 571"/>
                <a:gd name="T32" fmla="*/ 206 w 414"/>
                <a:gd name="T33" fmla="*/ 0 h 571"/>
                <a:gd name="T34" fmla="*/ 206 w 414"/>
                <a:gd name="T35" fmla="*/ 273 h 571"/>
                <a:gd name="T36" fmla="*/ 193 w 414"/>
                <a:gd name="T37" fmla="*/ 276 h 571"/>
                <a:gd name="T38" fmla="*/ 180 w 414"/>
                <a:gd name="T39" fmla="*/ 279 h 571"/>
                <a:gd name="T40" fmla="*/ 167 w 414"/>
                <a:gd name="T41" fmla="*/ 280 h 571"/>
                <a:gd name="T42" fmla="*/ 154 w 414"/>
                <a:gd name="T43" fmla="*/ 282 h 571"/>
                <a:gd name="T44" fmla="*/ 140 w 414"/>
                <a:gd name="T45" fmla="*/ 283 h 571"/>
                <a:gd name="T46" fmla="*/ 127 w 414"/>
                <a:gd name="T47" fmla="*/ 284 h 571"/>
                <a:gd name="T48" fmla="*/ 113 w 414"/>
                <a:gd name="T49" fmla="*/ 285 h 571"/>
                <a:gd name="T50" fmla="*/ 101 w 414"/>
                <a:gd name="T51" fmla="*/ 285 h 571"/>
                <a:gd name="T52" fmla="*/ 87 w 414"/>
                <a:gd name="T53" fmla="*/ 285 h 571"/>
                <a:gd name="T54" fmla="*/ 74 w 414"/>
                <a:gd name="T55" fmla="*/ 284 h 571"/>
                <a:gd name="T56" fmla="*/ 61 w 414"/>
                <a:gd name="T57" fmla="*/ 284 h 571"/>
                <a:gd name="T58" fmla="*/ 48 w 414"/>
                <a:gd name="T59" fmla="*/ 283 h 571"/>
                <a:gd name="T60" fmla="*/ 36 w 414"/>
                <a:gd name="T61" fmla="*/ 282 h 571"/>
                <a:gd name="T62" fmla="*/ 23 w 414"/>
                <a:gd name="T63" fmla="*/ 280 h 571"/>
                <a:gd name="T64" fmla="*/ 11 w 414"/>
                <a:gd name="T65" fmla="*/ 279 h 571"/>
                <a:gd name="T66" fmla="*/ 0 w 414"/>
                <a:gd name="T67" fmla="*/ 278 h 571"/>
                <a:gd name="T68" fmla="*/ 0 w 414"/>
                <a:gd name="T69" fmla="*/ 2 h 5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4" h="571">
                  <a:moveTo>
                    <a:pt x="0" y="4"/>
                  </a:moveTo>
                  <a:lnTo>
                    <a:pt x="24" y="6"/>
                  </a:lnTo>
                  <a:lnTo>
                    <a:pt x="47" y="7"/>
                  </a:lnTo>
                  <a:lnTo>
                    <a:pt x="72" y="8"/>
                  </a:lnTo>
                  <a:lnTo>
                    <a:pt x="96" y="9"/>
                  </a:lnTo>
                  <a:lnTo>
                    <a:pt x="121" y="11"/>
                  </a:lnTo>
                  <a:lnTo>
                    <a:pt x="145" y="11"/>
                  </a:lnTo>
                  <a:lnTo>
                    <a:pt x="171" y="11"/>
                  </a:lnTo>
                  <a:lnTo>
                    <a:pt x="197" y="11"/>
                  </a:lnTo>
                  <a:lnTo>
                    <a:pt x="222" y="9"/>
                  </a:lnTo>
                  <a:lnTo>
                    <a:pt x="249" y="9"/>
                  </a:lnTo>
                  <a:lnTo>
                    <a:pt x="275" y="8"/>
                  </a:lnTo>
                  <a:lnTo>
                    <a:pt x="302" y="7"/>
                  </a:lnTo>
                  <a:lnTo>
                    <a:pt x="330" y="5"/>
                  </a:lnTo>
                  <a:lnTo>
                    <a:pt x="357" y="4"/>
                  </a:lnTo>
                  <a:lnTo>
                    <a:pt x="385" y="2"/>
                  </a:lnTo>
                  <a:lnTo>
                    <a:pt x="414" y="0"/>
                  </a:lnTo>
                  <a:lnTo>
                    <a:pt x="414" y="546"/>
                  </a:lnTo>
                  <a:lnTo>
                    <a:pt x="388" y="552"/>
                  </a:lnTo>
                  <a:lnTo>
                    <a:pt x="362" y="558"/>
                  </a:lnTo>
                  <a:lnTo>
                    <a:pt x="335" y="561"/>
                  </a:lnTo>
                  <a:lnTo>
                    <a:pt x="309" y="565"/>
                  </a:lnTo>
                  <a:lnTo>
                    <a:pt x="282" y="567"/>
                  </a:lnTo>
                  <a:lnTo>
                    <a:pt x="255" y="569"/>
                  </a:lnTo>
                  <a:lnTo>
                    <a:pt x="228" y="571"/>
                  </a:lnTo>
                  <a:lnTo>
                    <a:pt x="202" y="571"/>
                  </a:lnTo>
                  <a:lnTo>
                    <a:pt x="175" y="571"/>
                  </a:lnTo>
                  <a:lnTo>
                    <a:pt x="149" y="569"/>
                  </a:lnTo>
                  <a:lnTo>
                    <a:pt x="122" y="568"/>
                  </a:lnTo>
                  <a:lnTo>
                    <a:pt x="97" y="566"/>
                  </a:lnTo>
                  <a:lnTo>
                    <a:pt x="72" y="564"/>
                  </a:lnTo>
                  <a:lnTo>
                    <a:pt x="47" y="561"/>
                  </a:lnTo>
                  <a:lnTo>
                    <a:pt x="23" y="559"/>
                  </a:lnTo>
                  <a:lnTo>
                    <a:pt x="0" y="556"/>
                  </a:lnTo>
                  <a:lnTo>
                    <a:pt x="0" y="4"/>
                  </a:lnTo>
                  <a:close/>
                </a:path>
              </a:pathLst>
            </a:custGeom>
            <a:solidFill>
              <a:srgbClr val="757C00"/>
            </a:solidFill>
            <a:ln w="9525">
              <a:noFill/>
              <a:round/>
              <a:headEnd/>
              <a:tailEnd/>
            </a:ln>
          </p:spPr>
          <p:txBody>
            <a:bodyPr/>
            <a:lstStyle/>
            <a:p>
              <a:endParaRPr lang="en-US"/>
            </a:p>
          </p:txBody>
        </p:sp>
        <p:sp>
          <p:nvSpPr>
            <p:cNvPr id="8687" name="Freeform 33"/>
            <p:cNvSpPr>
              <a:spLocks/>
            </p:cNvSpPr>
            <p:nvPr/>
          </p:nvSpPr>
          <p:spPr bwMode="auto">
            <a:xfrm>
              <a:off x="3697" y="2699"/>
              <a:ext cx="75" cy="64"/>
            </a:xfrm>
            <a:custGeom>
              <a:avLst/>
              <a:gdLst>
                <a:gd name="T0" fmla="*/ 37 w 150"/>
                <a:gd name="T1" fmla="*/ 0 h 128"/>
                <a:gd name="T2" fmla="*/ 45 w 150"/>
                <a:gd name="T3" fmla="*/ 1 h 128"/>
                <a:gd name="T4" fmla="*/ 52 w 150"/>
                <a:gd name="T5" fmla="*/ 2 h 128"/>
                <a:gd name="T6" fmla="*/ 58 w 150"/>
                <a:gd name="T7" fmla="*/ 5 h 128"/>
                <a:gd name="T8" fmla="*/ 64 w 150"/>
                <a:gd name="T9" fmla="*/ 9 h 128"/>
                <a:gd name="T10" fmla="*/ 69 w 150"/>
                <a:gd name="T11" fmla="*/ 14 h 128"/>
                <a:gd name="T12" fmla="*/ 72 w 150"/>
                <a:gd name="T13" fmla="*/ 20 h 128"/>
                <a:gd name="T14" fmla="*/ 75 w 150"/>
                <a:gd name="T15" fmla="*/ 25 h 128"/>
                <a:gd name="T16" fmla="*/ 75 w 150"/>
                <a:gd name="T17" fmla="*/ 32 h 128"/>
                <a:gd name="T18" fmla="*/ 75 w 150"/>
                <a:gd name="T19" fmla="*/ 38 h 128"/>
                <a:gd name="T20" fmla="*/ 72 w 150"/>
                <a:gd name="T21" fmla="*/ 44 h 128"/>
                <a:gd name="T22" fmla="*/ 69 w 150"/>
                <a:gd name="T23" fmla="*/ 50 h 128"/>
                <a:gd name="T24" fmla="*/ 64 w 150"/>
                <a:gd name="T25" fmla="*/ 55 h 128"/>
                <a:gd name="T26" fmla="*/ 58 w 150"/>
                <a:gd name="T27" fmla="*/ 58 h 128"/>
                <a:gd name="T28" fmla="*/ 52 w 150"/>
                <a:gd name="T29" fmla="*/ 62 h 128"/>
                <a:gd name="T30" fmla="*/ 45 w 150"/>
                <a:gd name="T31" fmla="*/ 63 h 128"/>
                <a:gd name="T32" fmla="*/ 37 w 150"/>
                <a:gd name="T33" fmla="*/ 64 h 128"/>
                <a:gd name="T34" fmla="*/ 30 w 150"/>
                <a:gd name="T35" fmla="*/ 63 h 128"/>
                <a:gd name="T36" fmla="*/ 23 w 150"/>
                <a:gd name="T37" fmla="*/ 62 h 128"/>
                <a:gd name="T38" fmla="*/ 16 w 150"/>
                <a:gd name="T39" fmla="*/ 58 h 128"/>
                <a:gd name="T40" fmla="*/ 11 w 150"/>
                <a:gd name="T41" fmla="*/ 55 h 128"/>
                <a:gd name="T42" fmla="*/ 7 w 150"/>
                <a:gd name="T43" fmla="*/ 50 h 128"/>
                <a:gd name="T44" fmla="*/ 3 w 150"/>
                <a:gd name="T45" fmla="*/ 44 h 128"/>
                <a:gd name="T46" fmla="*/ 1 w 150"/>
                <a:gd name="T47" fmla="*/ 38 h 128"/>
                <a:gd name="T48" fmla="*/ 0 w 150"/>
                <a:gd name="T49" fmla="*/ 32 h 128"/>
                <a:gd name="T50" fmla="*/ 1 w 150"/>
                <a:gd name="T51" fmla="*/ 25 h 128"/>
                <a:gd name="T52" fmla="*/ 3 w 150"/>
                <a:gd name="T53" fmla="*/ 20 h 128"/>
                <a:gd name="T54" fmla="*/ 7 w 150"/>
                <a:gd name="T55" fmla="*/ 14 h 128"/>
                <a:gd name="T56" fmla="*/ 11 w 150"/>
                <a:gd name="T57" fmla="*/ 9 h 128"/>
                <a:gd name="T58" fmla="*/ 16 w 150"/>
                <a:gd name="T59" fmla="*/ 5 h 128"/>
                <a:gd name="T60" fmla="*/ 23 w 150"/>
                <a:gd name="T61" fmla="*/ 2 h 128"/>
                <a:gd name="T62" fmla="*/ 30 w 150"/>
                <a:gd name="T63" fmla="*/ 1 h 128"/>
                <a:gd name="T64" fmla="*/ 37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4" y="0"/>
                  </a:moveTo>
                  <a:lnTo>
                    <a:pt x="89" y="1"/>
                  </a:lnTo>
                  <a:lnTo>
                    <a:pt x="104" y="4"/>
                  </a:lnTo>
                  <a:lnTo>
                    <a:pt x="116" y="10"/>
                  </a:lnTo>
                  <a:lnTo>
                    <a:pt x="128" y="18"/>
                  </a:lnTo>
                  <a:lnTo>
                    <a:pt x="137" y="27"/>
                  </a:lnTo>
                  <a:lnTo>
                    <a:pt x="144" y="39"/>
                  </a:lnTo>
                  <a:lnTo>
                    <a:pt x="149" y="50"/>
                  </a:lnTo>
                  <a:lnTo>
                    <a:pt x="150" y="63"/>
                  </a:lnTo>
                  <a:lnTo>
                    <a:pt x="149" y="76"/>
                  </a:lnTo>
                  <a:lnTo>
                    <a:pt x="144" y="88"/>
                  </a:lnTo>
                  <a:lnTo>
                    <a:pt x="137" y="99"/>
                  </a:lnTo>
                  <a:lnTo>
                    <a:pt x="128" y="109"/>
                  </a:lnTo>
                  <a:lnTo>
                    <a:pt x="116" y="116"/>
                  </a:lnTo>
                  <a:lnTo>
                    <a:pt x="104" y="123"/>
                  </a:lnTo>
                  <a:lnTo>
                    <a:pt x="89" y="126"/>
                  </a:lnTo>
                  <a:lnTo>
                    <a:pt x="74" y="128"/>
                  </a:lnTo>
                  <a:lnTo>
                    <a:pt x="59" y="126"/>
                  </a:lnTo>
                  <a:lnTo>
                    <a:pt x="45" y="123"/>
                  </a:lnTo>
                  <a:lnTo>
                    <a:pt x="32" y="116"/>
                  </a:lnTo>
                  <a:lnTo>
                    <a:pt x="22" y="109"/>
                  </a:lnTo>
                  <a:lnTo>
                    <a:pt x="13" y="99"/>
                  </a:lnTo>
                  <a:lnTo>
                    <a:pt x="6" y="88"/>
                  </a:lnTo>
                  <a:lnTo>
                    <a:pt x="1" y="76"/>
                  </a:lnTo>
                  <a:lnTo>
                    <a:pt x="0" y="63"/>
                  </a:lnTo>
                  <a:lnTo>
                    <a:pt x="1" y="50"/>
                  </a:lnTo>
                  <a:lnTo>
                    <a:pt x="6" y="39"/>
                  </a:lnTo>
                  <a:lnTo>
                    <a:pt x="13" y="27"/>
                  </a:lnTo>
                  <a:lnTo>
                    <a:pt x="22" y="18"/>
                  </a:lnTo>
                  <a:lnTo>
                    <a:pt x="32" y="10"/>
                  </a:lnTo>
                  <a:lnTo>
                    <a:pt x="45" y="4"/>
                  </a:lnTo>
                  <a:lnTo>
                    <a:pt x="59" y="1"/>
                  </a:lnTo>
                  <a:lnTo>
                    <a:pt x="74" y="0"/>
                  </a:lnTo>
                  <a:close/>
                </a:path>
              </a:pathLst>
            </a:custGeom>
            <a:solidFill>
              <a:srgbClr val="002800"/>
            </a:solidFill>
            <a:ln w="9525">
              <a:noFill/>
              <a:round/>
              <a:headEnd/>
              <a:tailEnd/>
            </a:ln>
          </p:spPr>
          <p:txBody>
            <a:bodyPr/>
            <a:lstStyle/>
            <a:p>
              <a:endParaRPr lang="en-US"/>
            </a:p>
          </p:txBody>
        </p:sp>
        <p:sp>
          <p:nvSpPr>
            <p:cNvPr id="8688" name="Freeform 34"/>
            <p:cNvSpPr>
              <a:spLocks/>
            </p:cNvSpPr>
            <p:nvPr/>
          </p:nvSpPr>
          <p:spPr bwMode="auto">
            <a:xfrm>
              <a:off x="3806" y="2718"/>
              <a:ext cx="76" cy="64"/>
            </a:xfrm>
            <a:custGeom>
              <a:avLst/>
              <a:gdLst>
                <a:gd name="T0" fmla="*/ 38 w 151"/>
                <a:gd name="T1" fmla="*/ 0 h 129"/>
                <a:gd name="T2" fmla="*/ 45 w 151"/>
                <a:gd name="T3" fmla="*/ 0 h 129"/>
                <a:gd name="T4" fmla="*/ 53 w 151"/>
                <a:gd name="T5" fmla="*/ 2 h 129"/>
                <a:gd name="T6" fmla="*/ 59 w 151"/>
                <a:gd name="T7" fmla="*/ 5 h 129"/>
                <a:gd name="T8" fmla="*/ 65 w 151"/>
                <a:gd name="T9" fmla="*/ 9 h 129"/>
                <a:gd name="T10" fmla="*/ 69 w 151"/>
                <a:gd name="T11" fmla="*/ 13 h 129"/>
                <a:gd name="T12" fmla="*/ 73 w 151"/>
                <a:gd name="T13" fmla="*/ 19 h 129"/>
                <a:gd name="T14" fmla="*/ 75 w 151"/>
                <a:gd name="T15" fmla="*/ 25 h 129"/>
                <a:gd name="T16" fmla="*/ 76 w 151"/>
                <a:gd name="T17" fmla="*/ 31 h 129"/>
                <a:gd name="T18" fmla="*/ 75 w 151"/>
                <a:gd name="T19" fmla="*/ 38 h 129"/>
                <a:gd name="T20" fmla="*/ 73 w 151"/>
                <a:gd name="T21" fmla="*/ 44 h 129"/>
                <a:gd name="T22" fmla="*/ 69 w 151"/>
                <a:gd name="T23" fmla="*/ 50 h 129"/>
                <a:gd name="T24" fmla="*/ 65 w 151"/>
                <a:gd name="T25" fmla="*/ 54 h 129"/>
                <a:gd name="T26" fmla="*/ 59 w 151"/>
                <a:gd name="T27" fmla="*/ 58 h 129"/>
                <a:gd name="T28" fmla="*/ 53 w 151"/>
                <a:gd name="T29" fmla="*/ 62 h 129"/>
                <a:gd name="T30" fmla="*/ 45 w 151"/>
                <a:gd name="T31" fmla="*/ 63 h 129"/>
                <a:gd name="T32" fmla="*/ 38 w 151"/>
                <a:gd name="T33" fmla="*/ 64 h 129"/>
                <a:gd name="T34" fmla="*/ 30 w 151"/>
                <a:gd name="T35" fmla="*/ 63 h 129"/>
                <a:gd name="T36" fmla="*/ 23 w 151"/>
                <a:gd name="T37" fmla="*/ 62 h 129"/>
                <a:gd name="T38" fmla="*/ 17 w 151"/>
                <a:gd name="T39" fmla="*/ 58 h 129"/>
                <a:gd name="T40" fmla="*/ 11 w 151"/>
                <a:gd name="T41" fmla="*/ 54 h 129"/>
                <a:gd name="T42" fmla="*/ 6 w 151"/>
                <a:gd name="T43" fmla="*/ 50 h 129"/>
                <a:gd name="T44" fmla="*/ 3 w 151"/>
                <a:gd name="T45" fmla="*/ 44 h 129"/>
                <a:gd name="T46" fmla="*/ 1 w 151"/>
                <a:gd name="T47" fmla="*/ 38 h 129"/>
                <a:gd name="T48" fmla="*/ 0 w 151"/>
                <a:gd name="T49" fmla="*/ 31 h 129"/>
                <a:gd name="T50" fmla="*/ 1 w 151"/>
                <a:gd name="T51" fmla="*/ 25 h 129"/>
                <a:gd name="T52" fmla="*/ 3 w 151"/>
                <a:gd name="T53" fmla="*/ 19 h 129"/>
                <a:gd name="T54" fmla="*/ 6 w 151"/>
                <a:gd name="T55" fmla="*/ 13 h 129"/>
                <a:gd name="T56" fmla="*/ 11 w 151"/>
                <a:gd name="T57" fmla="*/ 9 h 129"/>
                <a:gd name="T58" fmla="*/ 17 w 151"/>
                <a:gd name="T59" fmla="*/ 5 h 129"/>
                <a:gd name="T60" fmla="*/ 23 w 151"/>
                <a:gd name="T61" fmla="*/ 2 h 129"/>
                <a:gd name="T62" fmla="*/ 30 w 151"/>
                <a:gd name="T63" fmla="*/ 0 h 129"/>
                <a:gd name="T64" fmla="*/ 38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4"/>
                  </a:lnTo>
                  <a:lnTo>
                    <a:pt x="117" y="10"/>
                  </a:lnTo>
                  <a:lnTo>
                    <a:pt x="129" y="18"/>
                  </a:lnTo>
                  <a:lnTo>
                    <a:pt x="138" y="27"/>
                  </a:lnTo>
                  <a:lnTo>
                    <a:pt x="145" y="39"/>
                  </a:lnTo>
                  <a:lnTo>
                    <a:pt x="150" y="50"/>
                  </a:lnTo>
                  <a:lnTo>
                    <a:pt x="151" y="63"/>
                  </a:lnTo>
                  <a:lnTo>
                    <a:pt x="150" y="77"/>
                  </a:lnTo>
                  <a:lnTo>
                    <a:pt x="145" y="88"/>
                  </a:lnTo>
                  <a:lnTo>
                    <a:pt x="138" y="100"/>
                  </a:lnTo>
                  <a:lnTo>
                    <a:pt x="129" y="109"/>
                  </a:lnTo>
                  <a:lnTo>
                    <a:pt x="117" y="117"/>
                  </a:lnTo>
                  <a:lnTo>
                    <a:pt x="105" y="124"/>
                  </a:lnTo>
                  <a:lnTo>
                    <a:pt x="90" y="127"/>
                  </a:lnTo>
                  <a:lnTo>
                    <a:pt x="75" y="129"/>
                  </a:lnTo>
                  <a:lnTo>
                    <a:pt x="60" y="127"/>
                  </a:lnTo>
                  <a:lnTo>
                    <a:pt x="46" y="124"/>
                  </a:lnTo>
                  <a:lnTo>
                    <a:pt x="33" y="117"/>
                  </a:lnTo>
                  <a:lnTo>
                    <a:pt x="22" y="109"/>
                  </a:lnTo>
                  <a:lnTo>
                    <a:pt x="12" y="100"/>
                  </a:lnTo>
                  <a:lnTo>
                    <a:pt x="6" y="88"/>
                  </a:lnTo>
                  <a:lnTo>
                    <a:pt x="1" y="77"/>
                  </a:lnTo>
                  <a:lnTo>
                    <a:pt x="0" y="63"/>
                  </a:lnTo>
                  <a:lnTo>
                    <a:pt x="1" y="50"/>
                  </a:lnTo>
                  <a:lnTo>
                    <a:pt x="6" y="39"/>
                  </a:lnTo>
                  <a:lnTo>
                    <a:pt x="12" y="27"/>
                  </a:lnTo>
                  <a:lnTo>
                    <a:pt x="22" y="18"/>
                  </a:lnTo>
                  <a:lnTo>
                    <a:pt x="33" y="10"/>
                  </a:lnTo>
                  <a:lnTo>
                    <a:pt x="46" y="4"/>
                  </a:lnTo>
                  <a:lnTo>
                    <a:pt x="60" y="1"/>
                  </a:lnTo>
                  <a:lnTo>
                    <a:pt x="75" y="0"/>
                  </a:lnTo>
                  <a:close/>
                </a:path>
              </a:pathLst>
            </a:custGeom>
            <a:solidFill>
              <a:srgbClr val="002800"/>
            </a:solidFill>
            <a:ln w="9525">
              <a:noFill/>
              <a:round/>
              <a:headEnd/>
              <a:tailEnd/>
            </a:ln>
          </p:spPr>
          <p:txBody>
            <a:bodyPr/>
            <a:lstStyle/>
            <a:p>
              <a:endParaRPr lang="en-US"/>
            </a:p>
          </p:txBody>
        </p:sp>
        <p:sp>
          <p:nvSpPr>
            <p:cNvPr id="8689" name="Freeform 35"/>
            <p:cNvSpPr>
              <a:spLocks/>
            </p:cNvSpPr>
            <p:nvPr/>
          </p:nvSpPr>
          <p:spPr bwMode="auto">
            <a:xfrm>
              <a:off x="3986" y="2725"/>
              <a:ext cx="75" cy="64"/>
            </a:xfrm>
            <a:custGeom>
              <a:avLst/>
              <a:gdLst>
                <a:gd name="T0" fmla="*/ 38 w 150"/>
                <a:gd name="T1" fmla="*/ 0 h 128"/>
                <a:gd name="T2" fmla="*/ 45 w 150"/>
                <a:gd name="T3" fmla="*/ 1 h 128"/>
                <a:gd name="T4" fmla="*/ 52 w 150"/>
                <a:gd name="T5" fmla="*/ 3 h 128"/>
                <a:gd name="T6" fmla="*/ 59 w 150"/>
                <a:gd name="T7" fmla="*/ 6 h 128"/>
                <a:gd name="T8" fmla="*/ 64 w 150"/>
                <a:gd name="T9" fmla="*/ 10 h 128"/>
                <a:gd name="T10" fmla="*/ 69 w 150"/>
                <a:gd name="T11" fmla="*/ 14 h 128"/>
                <a:gd name="T12" fmla="*/ 72 w 150"/>
                <a:gd name="T13" fmla="*/ 20 h 128"/>
                <a:gd name="T14" fmla="*/ 75 w 150"/>
                <a:gd name="T15" fmla="*/ 26 h 128"/>
                <a:gd name="T16" fmla="*/ 75 w 150"/>
                <a:gd name="T17" fmla="*/ 32 h 128"/>
                <a:gd name="T18" fmla="*/ 75 w 150"/>
                <a:gd name="T19" fmla="*/ 39 h 128"/>
                <a:gd name="T20" fmla="*/ 72 w 150"/>
                <a:gd name="T21" fmla="*/ 45 h 128"/>
                <a:gd name="T22" fmla="*/ 69 w 150"/>
                <a:gd name="T23" fmla="*/ 50 h 128"/>
                <a:gd name="T24" fmla="*/ 64 w 150"/>
                <a:gd name="T25" fmla="*/ 55 h 128"/>
                <a:gd name="T26" fmla="*/ 59 w 150"/>
                <a:gd name="T27" fmla="*/ 59 h 128"/>
                <a:gd name="T28" fmla="*/ 52 w 150"/>
                <a:gd name="T29" fmla="*/ 62 h 128"/>
                <a:gd name="T30" fmla="*/ 45 w 150"/>
                <a:gd name="T31" fmla="*/ 64 h 128"/>
                <a:gd name="T32" fmla="*/ 38 w 150"/>
                <a:gd name="T33" fmla="*/ 64 h 128"/>
                <a:gd name="T34" fmla="*/ 30 w 150"/>
                <a:gd name="T35" fmla="*/ 64 h 128"/>
                <a:gd name="T36" fmla="*/ 23 w 150"/>
                <a:gd name="T37" fmla="*/ 62 h 128"/>
                <a:gd name="T38" fmla="*/ 17 w 150"/>
                <a:gd name="T39" fmla="*/ 59 h 128"/>
                <a:gd name="T40" fmla="*/ 11 w 150"/>
                <a:gd name="T41" fmla="*/ 55 h 128"/>
                <a:gd name="T42" fmla="*/ 7 w 150"/>
                <a:gd name="T43" fmla="*/ 50 h 128"/>
                <a:gd name="T44" fmla="*/ 3 w 150"/>
                <a:gd name="T45" fmla="*/ 45 h 128"/>
                <a:gd name="T46" fmla="*/ 1 w 150"/>
                <a:gd name="T47" fmla="*/ 39 h 128"/>
                <a:gd name="T48" fmla="*/ 0 w 150"/>
                <a:gd name="T49" fmla="*/ 32 h 128"/>
                <a:gd name="T50" fmla="*/ 1 w 150"/>
                <a:gd name="T51" fmla="*/ 26 h 128"/>
                <a:gd name="T52" fmla="*/ 3 w 150"/>
                <a:gd name="T53" fmla="*/ 20 h 128"/>
                <a:gd name="T54" fmla="*/ 7 w 150"/>
                <a:gd name="T55" fmla="*/ 14 h 128"/>
                <a:gd name="T56" fmla="*/ 11 w 150"/>
                <a:gd name="T57" fmla="*/ 10 h 128"/>
                <a:gd name="T58" fmla="*/ 17 w 150"/>
                <a:gd name="T59" fmla="*/ 6 h 128"/>
                <a:gd name="T60" fmla="*/ 23 w 150"/>
                <a:gd name="T61" fmla="*/ 3 h 128"/>
                <a:gd name="T62" fmla="*/ 30 w 150"/>
                <a:gd name="T63" fmla="*/ 1 h 128"/>
                <a:gd name="T64" fmla="*/ 38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5" y="0"/>
                  </a:moveTo>
                  <a:lnTo>
                    <a:pt x="90" y="2"/>
                  </a:lnTo>
                  <a:lnTo>
                    <a:pt x="104" y="5"/>
                  </a:lnTo>
                  <a:lnTo>
                    <a:pt x="117" y="11"/>
                  </a:lnTo>
                  <a:lnTo>
                    <a:pt x="128" y="19"/>
                  </a:lnTo>
                  <a:lnTo>
                    <a:pt x="137" y="28"/>
                  </a:lnTo>
                  <a:lnTo>
                    <a:pt x="144" y="40"/>
                  </a:lnTo>
                  <a:lnTo>
                    <a:pt x="149" y="51"/>
                  </a:lnTo>
                  <a:lnTo>
                    <a:pt x="150" y="64"/>
                  </a:lnTo>
                  <a:lnTo>
                    <a:pt x="149" y="77"/>
                  </a:lnTo>
                  <a:lnTo>
                    <a:pt x="144" y="89"/>
                  </a:lnTo>
                  <a:lnTo>
                    <a:pt x="137" y="100"/>
                  </a:lnTo>
                  <a:lnTo>
                    <a:pt x="128" y="110"/>
                  </a:lnTo>
                  <a:lnTo>
                    <a:pt x="117" y="117"/>
                  </a:lnTo>
                  <a:lnTo>
                    <a:pt x="104" y="124"/>
                  </a:lnTo>
                  <a:lnTo>
                    <a:pt x="90" y="127"/>
                  </a:lnTo>
                  <a:lnTo>
                    <a:pt x="75" y="128"/>
                  </a:lnTo>
                  <a:lnTo>
                    <a:pt x="60" y="127"/>
                  </a:lnTo>
                  <a:lnTo>
                    <a:pt x="46" y="124"/>
                  </a:lnTo>
                  <a:lnTo>
                    <a:pt x="34" y="117"/>
                  </a:lnTo>
                  <a:lnTo>
                    <a:pt x="22" y="110"/>
                  </a:lnTo>
                  <a:lnTo>
                    <a:pt x="13" y="100"/>
                  </a:lnTo>
                  <a:lnTo>
                    <a:pt x="6" y="89"/>
                  </a:lnTo>
                  <a:lnTo>
                    <a:pt x="1" y="77"/>
                  </a:lnTo>
                  <a:lnTo>
                    <a:pt x="0" y="64"/>
                  </a:lnTo>
                  <a:lnTo>
                    <a:pt x="1" y="51"/>
                  </a:lnTo>
                  <a:lnTo>
                    <a:pt x="6" y="40"/>
                  </a:lnTo>
                  <a:lnTo>
                    <a:pt x="13" y="28"/>
                  </a:lnTo>
                  <a:lnTo>
                    <a:pt x="22" y="19"/>
                  </a:lnTo>
                  <a:lnTo>
                    <a:pt x="34" y="11"/>
                  </a:lnTo>
                  <a:lnTo>
                    <a:pt x="46" y="5"/>
                  </a:lnTo>
                  <a:lnTo>
                    <a:pt x="60" y="2"/>
                  </a:lnTo>
                  <a:lnTo>
                    <a:pt x="75" y="0"/>
                  </a:lnTo>
                  <a:close/>
                </a:path>
              </a:pathLst>
            </a:custGeom>
            <a:solidFill>
              <a:srgbClr val="002800"/>
            </a:solidFill>
            <a:ln w="9525">
              <a:noFill/>
              <a:round/>
              <a:headEnd/>
              <a:tailEnd/>
            </a:ln>
          </p:spPr>
          <p:txBody>
            <a:bodyPr/>
            <a:lstStyle/>
            <a:p>
              <a:endParaRPr lang="en-US"/>
            </a:p>
          </p:txBody>
        </p:sp>
        <p:sp>
          <p:nvSpPr>
            <p:cNvPr id="8690" name="Freeform 36"/>
            <p:cNvSpPr>
              <a:spLocks/>
            </p:cNvSpPr>
            <p:nvPr/>
          </p:nvSpPr>
          <p:spPr bwMode="auto">
            <a:xfrm>
              <a:off x="4098" y="2708"/>
              <a:ext cx="75" cy="64"/>
            </a:xfrm>
            <a:custGeom>
              <a:avLst/>
              <a:gdLst>
                <a:gd name="T0" fmla="*/ 37 w 151"/>
                <a:gd name="T1" fmla="*/ 0 h 129"/>
                <a:gd name="T2" fmla="*/ 45 w 151"/>
                <a:gd name="T3" fmla="*/ 0 h 129"/>
                <a:gd name="T4" fmla="*/ 52 w 151"/>
                <a:gd name="T5" fmla="*/ 2 h 129"/>
                <a:gd name="T6" fmla="*/ 58 w 151"/>
                <a:gd name="T7" fmla="*/ 5 h 129"/>
                <a:gd name="T8" fmla="*/ 64 w 151"/>
                <a:gd name="T9" fmla="*/ 9 h 129"/>
                <a:gd name="T10" fmla="*/ 69 w 151"/>
                <a:gd name="T11" fmla="*/ 14 h 129"/>
                <a:gd name="T12" fmla="*/ 72 w 151"/>
                <a:gd name="T13" fmla="*/ 19 h 129"/>
                <a:gd name="T14" fmla="*/ 74 w 151"/>
                <a:gd name="T15" fmla="*/ 26 h 129"/>
                <a:gd name="T16" fmla="*/ 75 w 151"/>
                <a:gd name="T17" fmla="*/ 32 h 129"/>
                <a:gd name="T18" fmla="*/ 74 w 151"/>
                <a:gd name="T19" fmla="*/ 38 h 129"/>
                <a:gd name="T20" fmla="*/ 72 w 151"/>
                <a:gd name="T21" fmla="*/ 45 h 129"/>
                <a:gd name="T22" fmla="*/ 69 w 151"/>
                <a:gd name="T23" fmla="*/ 50 h 129"/>
                <a:gd name="T24" fmla="*/ 64 w 151"/>
                <a:gd name="T25" fmla="*/ 55 h 129"/>
                <a:gd name="T26" fmla="*/ 58 w 151"/>
                <a:gd name="T27" fmla="*/ 58 h 129"/>
                <a:gd name="T28" fmla="*/ 52 w 151"/>
                <a:gd name="T29" fmla="*/ 62 h 129"/>
                <a:gd name="T30" fmla="*/ 45 w 151"/>
                <a:gd name="T31" fmla="*/ 64 h 129"/>
                <a:gd name="T32" fmla="*/ 37 w 151"/>
                <a:gd name="T33" fmla="*/ 64 h 129"/>
                <a:gd name="T34" fmla="*/ 30 w 151"/>
                <a:gd name="T35" fmla="*/ 64 h 129"/>
                <a:gd name="T36" fmla="*/ 23 w 151"/>
                <a:gd name="T37" fmla="*/ 62 h 129"/>
                <a:gd name="T38" fmla="*/ 16 w 151"/>
                <a:gd name="T39" fmla="*/ 58 h 129"/>
                <a:gd name="T40" fmla="*/ 11 w 151"/>
                <a:gd name="T41" fmla="*/ 55 h 129"/>
                <a:gd name="T42" fmla="*/ 6 w 151"/>
                <a:gd name="T43" fmla="*/ 50 h 129"/>
                <a:gd name="T44" fmla="*/ 2 w 151"/>
                <a:gd name="T45" fmla="*/ 45 h 129"/>
                <a:gd name="T46" fmla="*/ 0 w 151"/>
                <a:gd name="T47" fmla="*/ 38 h 129"/>
                <a:gd name="T48" fmla="*/ 0 w 151"/>
                <a:gd name="T49" fmla="*/ 32 h 129"/>
                <a:gd name="T50" fmla="*/ 0 w 151"/>
                <a:gd name="T51" fmla="*/ 26 h 129"/>
                <a:gd name="T52" fmla="*/ 2 w 151"/>
                <a:gd name="T53" fmla="*/ 19 h 129"/>
                <a:gd name="T54" fmla="*/ 6 w 151"/>
                <a:gd name="T55" fmla="*/ 14 h 129"/>
                <a:gd name="T56" fmla="*/ 11 w 151"/>
                <a:gd name="T57" fmla="*/ 9 h 129"/>
                <a:gd name="T58" fmla="*/ 16 w 151"/>
                <a:gd name="T59" fmla="*/ 5 h 129"/>
                <a:gd name="T60" fmla="*/ 23 w 151"/>
                <a:gd name="T61" fmla="*/ 2 h 129"/>
                <a:gd name="T62" fmla="*/ 30 w 151"/>
                <a:gd name="T63" fmla="*/ 0 h 129"/>
                <a:gd name="T64" fmla="*/ 37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5"/>
                  </a:lnTo>
                  <a:lnTo>
                    <a:pt x="117" y="11"/>
                  </a:lnTo>
                  <a:lnTo>
                    <a:pt x="129" y="18"/>
                  </a:lnTo>
                  <a:lnTo>
                    <a:pt x="138" y="29"/>
                  </a:lnTo>
                  <a:lnTo>
                    <a:pt x="145" y="39"/>
                  </a:lnTo>
                  <a:lnTo>
                    <a:pt x="149" y="52"/>
                  </a:lnTo>
                  <a:lnTo>
                    <a:pt x="151" y="64"/>
                  </a:lnTo>
                  <a:lnTo>
                    <a:pt x="149" y="77"/>
                  </a:lnTo>
                  <a:lnTo>
                    <a:pt x="145" y="90"/>
                  </a:lnTo>
                  <a:lnTo>
                    <a:pt x="138" y="100"/>
                  </a:lnTo>
                  <a:lnTo>
                    <a:pt x="129" y="111"/>
                  </a:lnTo>
                  <a:lnTo>
                    <a:pt x="117" y="117"/>
                  </a:lnTo>
                  <a:lnTo>
                    <a:pt x="105" y="124"/>
                  </a:lnTo>
                  <a:lnTo>
                    <a:pt x="90" y="128"/>
                  </a:lnTo>
                  <a:lnTo>
                    <a:pt x="75" y="129"/>
                  </a:lnTo>
                  <a:lnTo>
                    <a:pt x="60" y="128"/>
                  </a:lnTo>
                  <a:lnTo>
                    <a:pt x="46" y="124"/>
                  </a:lnTo>
                  <a:lnTo>
                    <a:pt x="33" y="117"/>
                  </a:lnTo>
                  <a:lnTo>
                    <a:pt x="22" y="111"/>
                  </a:lnTo>
                  <a:lnTo>
                    <a:pt x="12" y="100"/>
                  </a:lnTo>
                  <a:lnTo>
                    <a:pt x="5" y="90"/>
                  </a:lnTo>
                  <a:lnTo>
                    <a:pt x="1" y="77"/>
                  </a:lnTo>
                  <a:lnTo>
                    <a:pt x="0" y="64"/>
                  </a:lnTo>
                  <a:lnTo>
                    <a:pt x="1" y="52"/>
                  </a:lnTo>
                  <a:lnTo>
                    <a:pt x="5" y="39"/>
                  </a:lnTo>
                  <a:lnTo>
                    <a:pt x="12" y="29"/>
                  </a:lnTo>
                  <a:lnTo>
                    <a:pt x="22" y="18"/>
                  </a:lnTo>
                  <a:lnTo>
                    <a:pt x="33" y="11"/>
                  </a:lnTo>
                  <a:lnTo>
                    <a:pt x="46" y="5"/>
                  </a:lnTo>
                  <a:lnTo>
                    <a:pt x="60" y="1"/>
                  </a:lnTo>
                  <a:lnTo>
                    <a:pt x="75" y="0"/>
                  </a:lnTo>
                  <a:close/>
                </a:path>
              </a:pathLst>
            </a:custGeom>
            <a:solidFill>
              <a:srgbClr val="002800"/>
            </a:solidFill>
            <a:ln w="9525">
              <a:noFill/>
              <a:round/>
              <a:headEnd/>
              <a:tailEnd/>
            </a:ln>
          </p:spPr>
          <p:txBody>
            <a:bodyPr/>
            <a:lstStyle/>
            <a:p>
              <a:endParaRPr lang="en-US"/>
            </a:p>
          </p:txBody>
        </p:sp>
        <p:sp>
          <p:nvSpPr>
            <p:cNvPr id="8691" name="Freeform 37"/>
            <p:cNvSpPr>
              <a:spLocks/>
            </p:cNvSpPr>
            <p:nvPr/>
          </p:nvSpPr>
          <p:spPr bwMode="auto">
            <a:xfrm>
              <a:off x="3715" y="2714"/>
              <a:ext cx="62" cy="53"/>
            </a:xfrm>
            <a:custGeom>
              <a:avLst/>
              <a:gdLst>
                <a:gd name="T0" fmla="*/ 31 w 123"/>
                <a:gd name="T1" fmla="*/ 0 h 104"/>
                <a:gd name="T2" fmla="*/ 37 w 123"/>
                <a:gd name="T3" fmla="*/ 1 h 104"/>
                <a:gd name="T4" fmla="*/ 43 w 123"/>
                <a:gd name="T5" fmla="*/ 2 h 104"/>
                <a:gd name="T6" fmla="*/ 48 w 123"/>
                <a:gd name="T7" fmla="*/ 5 h 104"/>
                <a:gd name="T8" fmla="*/ 53 w 123"/>
                <a:gd name="T9" fmla="*/ 8 h 104"/>
                <a:gd name="T10" fmla="*/ 57 w 123"/>
                <a:gd name="T11" fmla="*/ 12 h 104"/>
                <a:gd name="T12" fmla="*/ 59 w 123"/>
                <a:gd name="T13" fmla="*/ 16 h 104"/>
                <a:gd name="T14" fmla="*/ 61 w 123"/>
                <a:gd name="T15" fmla="*/ 21 h 104"/>
                <a:gd name="T16" fmla="*/ 62 w 123"/>
                <a:gd name="T17" fmla="*/ 27 h 104"/>
                <a:gd name="T18" fmla="*/ 61 w 123"/>
                <a:gd name="T19" fmla="*/ 32 h 104"/>
                <a:gd name="T20" fmla="*/ 59 w 123"/>
                <a:gd name="T21" fmla="*/ 37 h 104"/>
                <a:gd name="T22" fmla="*/ 57 w 123"/>
                <a:gd name="T23" fmla="*/ 41 h 104"/>
                <a:gd name="T24" fmla="*/ 53 w 123"/>
                <a:gd name="T25" fmla="*/ 45 h 104"/>
                <a:gd name="T26" fmla="*/ 48 w 123"/>
                <a:gd name="T27" fmla="*/ 48 h 104"/>
                <a:gd name="T28" fmla="*/ 43 w 123"/>
                <a:gd name="T29" fmla="*/ 51 h 104"/>
                <a:gd name="T30" fmla="*/ 37 w 123"/>
                <a:gd name="T31" fmla="*/ 52 h 104"/>
                <a:gd name="T32" fmla="*/ 31 w 123"/>
                <a:gd name="T33" fmla="*/ 53 h 104"/>
                <a:gd name="T34" fmla="*/ 24 w 123"/>
                <a:gd name="T35" fmla="*/ 52 h 104"/>
                <a:gd name="T36" fmla="*/ 19 w 123"/>
                <a:gd name="T37" fmla="*/ 51 h 104"/>
                <a:gd name="T38" fmla="*/ 13 w 123"/>
                <a:gd name="T39" fmla="*/ 48 h 104"/>
                <a:gd name="T40" fmla="*/ 9 w 123"/>
                <a:gd name="T41" fmla="*/ 45 h 104"/>
                <a:gd name="T42" fmla="*/ 5 w 123"/>
                <a:gd name="T43" fmla="*/ 41 h 104"/>
                <a:gd name="T44" fmla="*/ 2 w 123"/>
                <a:gd name="T45" fmla="*/ 37 h 104"/>
                <a:gd name="T46" fmla="*/ 1 w 123"/>
                <a:gd name="T47" fmla="*/ 32 h 104"/>
                <a:gd name="T48" fmla="*/ 0 w 123"/>
                <a:gd name="T49" fmla="*/ 27 h 104"/>
                <a:gd name="T50" fmla="*/ 1 w 123"/>
                <a:gd name="T51" fmla="*/ 21 h 104"/>
                <a:gd name="T52" fmla="*/ 2 w 123"/>
                <a:gd name="T53" fmla="*/ 16 h 104"/>
                <a:gd name="T54" fmla="*/ 5 w 123"/>
                <a:gd name="T55" fmla="*/ 12 h 104"/>
                <a:gd name="T56" fmla="*/ 9 w 123"/>
                <a:gd name="T57" fmla="*/ 8 h 104"/>
                <a:gd name="T58" fmla="*/ 13 w 123"/>
                <a:gd name="T59" fmla="*/ 5 h 104"/>
                <a:gd name="T60" fmla="*/ 19 w 123"/>
                <a:gd name="T61" fmla="*/ 2 h 104"/>
                <a:gd name="T62" fmla="*/ 24 w 123"/>
                <a:gd name="T63" fmla="*/ 1 h 104"/>
                <a:gd name="T64" fmla="*/ 31 w 123"/>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4">
                  <a:moveTo>
                    <a:pt x="61" y="0"/>
                  </a:moveTo>
                  <a:lnTo>
                    <a:pt x="74" y="1"/>
                  </a:lnTo>
                  <a:lnTo>
                    <a:pt x="85" y="4"/>
                  </a:lnTo>
                  <a:lnTo>
                    <a:pt x="95" y="9"/>
                  </a:lnTo>
                  <a:lnTo>
                    <a:pt x="105" y="15"/>
                  </a:lnTo>
                  <a:lnTo>
                    <a:pt x="113" y="23"/>
                  </a:lnTo>
                  <a:lnTo>
                    <a:pt x="118" y="32"/>
                  </a:lnTo>
                  <a:lnTo>
                    <a:pt x="122" y="42"/>
                  </a:lnTo>
                  <a:lnTo>
                    <a:pt x="123" y="53"/>
                  </a:lnTo>
                  <a:lnTo>
                    <a:pt x="122" y="63"/>
                  </a:lnTo>
                  <a:lnTo>
                    <a:pt x="118" y="73"/>
                  </a:lnTo>
                  <a:lnTo>
                    <a:pt x="113" y="81"/>
                  </a:lnTo>
                  <a:lnTo>
                    <a:pt x="105" y="89"/>
                  </a:lnTo>
                  <a:lnTo>
                    <a:pt x="95" y="95"/>
                  </a:lnTo>
                  <a:lnTo>
                    <a:pt x="85" y="100"/>
                  </a:lnTo>
                  <a:lnTo>
                    <a:pt x="74" y="103"/>
                  </a:lnTo>
                  <a:lnTo>
                    <a:pt x="61" y="104"/>
                  </a:lnTo>
                  <a:lnTo>
                    <a:pt x="48" y="103"/>
                  </a:lnTo>
                  <a:lnTo>
                    <a:pt x="37" y="100"/>
                  </a:lnTo>
                  <a:lnTo>
                    <a:pt x="26" y="95"/>
                  </a:lnTo>
                  <a:lnTo>
                    <a:pt x="18" y="89"/>
                  </a:lnTo>
                  <a:lnTo>
                    <a:pt x="10" y="81"/>
                  </a:lnTo>
                  <a:lnTo>
                    <a:pt x="4" y="73"/>
                  </a:lnTo>
                  <a:lnTo>
                    <a:pt x="1" y="63"/>
                  </a:lnTo>
                  <a:lnTo>
                    <a:pt x="0" y="53"/>
                  </a:lnTo>
                  <a:lnTo>
                    <a:pt x="1" y="42"/>
                  </a:lnTo>
                  <a:lnTo>
                    <a:pt x="4" y="32"/>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692" name="Freeform 38"/>
            <p:cNvSpPr>
              <a:spLocks/>
            </p:cNvSpPr>
            <p:nvPr/>
          </p:nvSpPr>
          <p:spPr bwMode="auto">
            <a:xfrm>
              <a:off x="3825" y="2733"/>
              <a:ext cx="63" cy="53"/>
            </a:xfrm>
            <a:custGeom>
              <a:avLst/>
              <a:gdLst>
                <a:gd name="T0" fmla="*/ 31 w 124"/>
                <a:gd name="T1" fmla="*/ 0 h 104"/>
                <a:gd name="T2" fmla="*/ 38 w 124"/>
                <a:gd name="T3" fmla="*/ 1 h 104"/>
                <a:gd name="T4" fmla="*/ 43 w 124"/>
                <a:gd name="T5" fmla="*/ 2 h 104"/>
                <a:gd name="T6" fmla="*/ 49 w 124"/>
                <a:gd name="T7" fmla="*/ 5 h 104"/>
                <a:gd name="T8" fmla="*/ 54 w 124"/>
                <a:gd name="T9" fmla="*/ 8 h 104"/>
                <a:gd name="T10" fmla="*/ 58 w 124"/>
                <a:gd name="T11" fmla="*/ 12 h 104"/>
                <a:gd name="T12" fmla="*/ 61 w 124"/>
                <a:gd name="T13" fmla="*/ 16 h 104"/>
                <a:gd name="T14" fmla="*/ 62 w 124"/>
                <a:gd name="T15" fmla="*/ 21 h 104"/>
                <a:gd name="T16" fmla="*/ 63 w 124"/>
                <a:gd name="T17" fmla="*/ 26 h 104"/>
                <a:gd name="T18" fmla="*/ 62 w 124"/>
                <a:gd name="T19" fmla="*/ 32 h 104"/>
                <a:gd name="T20" fmla="*/ 61 w 124"/>
                <a:gd name="T21" fmla="*/ 37 h 104"/>
                <a:gd name="T22" fmla="*/ 58 w 124"/>
                <a:gd name="T23" fmla="*/ 41 h 104"/>
                <a:gd name="T24" fmla="*/ 54 w 124"/>
                <a:gd name="T25" fmla="*/ 45 h 104"/>
                <a:gd name="T26" fmla="*/ 49 w 124"/>
                <a:gd name="T27" fmla="*/ 48 h 104"/>
                <a:gd name="T28" fmla="*/ 43 w 124"/>
                <a:gd name="T29" fmla="*/ 51 h 104"/>
                <a:gd name="T30" fmla="*/ 38 w 124"/>
                <a:gd name="T31" fmla="*/ 52 h 104"/>
                <a:gd name="T32" fmla="*/ 31 w 124"/>
                <a:gd name="T33" fmla="*/ 53 h 104"/>
                <a:gd name="T34" fmla="*/ 24 w 124"/>
                <a:gd name="T35" fmla="*/ 52 h 104"/>
                <a:gd name="T36" fmla="*/ 19 w 124"/>
                <a:gd name="T37" fmla="*/ 51 h 104"/>
                <a:gd name="T38" fmla="*/ 13 w 124"/>
                <a:gd name="T39" fmla="*/ 48 h 104"/>
                <a:gd name="T40" fmla="*/ 9 w 124"/>
                <a:gd name="T41" fmla="*/ 45 h 104"/>
                <a:gd name="T42" fmla="*/ 5 w 124"/>
                <a:gd name="T43" fmla="*/ 41 h 104"/>
                <a:gd name="T44" fmla="*/ 2 w 124"/>
                <a:gd name="T45" fmla="*/ 37 h 104"/>
                <a:gd name="T46" fmla="*/ 1 w 124"/>
                <a:gd name="T47" fmla="*/ 32 h 104"/>
                <a:gd name="T48" fmla="*/ 0 w 124"/>
                <a:gd name="T49" fmla="*/ 26 h 104"/>
                <a:gd name="T50" fmla="*/ 1 w 124"/>
                <a:gd name="T51" fmla="*/ 21 h 104"/>
                <a:gd name="T52" fmla="*/ 2 w 124"/>
                <a:gd name="T53" fmla="*/ 16 h 104"/>
                <a:gd name="T54" fmla="*/ 5 w 124"/>
                <a:gd name="T55" fmla="*/ 12 h 104"/>
                <a:gd name="T56" fmla="*/ 9 w 124"/>
                <a:gd name="T57" fmla="*/ 8 h 104"/>
                <a:gd name="T58" fmla="*/ 13 w 124"/>
                <a:gd name="T59" fmla="*/ 5 h 104"/>
                <a:gd name="T60" fmla="*/ 19 w 124"/>
                <a:gd name="T61" fmla="*/ 2 h 104"/>
                <a:gd name="T62" fmla="*/ 24 w 124"/>
                <a:gd name="T63" fmla="*/ 1 h 104"/>
                <a:gd name="T64" fmla="*/ 31 w 12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4">
                  <a:moveTo>
                    <a:pt x="61" y="0"/>
                  </a:moveTo>
                  <a:lnTo>
                    <a:pt x="74" y="1"/>
                  </a:lnTo>
                  <a:lnTo>
                    <a:pt x="85" y="4"/>
                  </a:lnTo>
                  <a:lnTo>
                    <a:pt x="97" y="9"/>
                  </a:lnTo>
                  <a:lnTo>
                    <a:pt x="106" y="15"/>
                  </a:lnTo>
                  <a:lnTo>
                    <a:pt x="114" y="23"/>
                  </a:lnTo>
                  <a:lnTo>
                    <a:pt x="120" y="31"/>
                  </a:lnTo>
                  <a:lnTo>
                    <a:pt x="123" y="41"/>
                  </a:lnTo>
                  <a:lnTo>
                    <a:pt x="124" y="51"/>
                  </a:lnTo>
                  <a:lnTo>
                    <a:pt x="123" y="62"/>
                  </a:lnTo>
                  <a:lnTo>
                    <a:pt x="120" y="72"/>
                  </a:lnTo>
                  <a:lnTo>
                    <a:pt x="114" y="81"/>
                  </a:lnTo>
                  <a:lnTo>
                    <a:pt x="106" y="88"/>
                  </a:lnTo>
                  <a:lnTo>
                    <a:pt x="97" y="95"/>
                  </a:lnTo>
                  <a:lnTo>
                    <a:pt x="85" y="100"/>
                  </a:lnTo>
                  <a:lnTo>
                    <a:pt x="74" y="103"/>
                  </a:lnTo>
                  <a:lnTo>
                    <a:pt x="61" y="104"/>
                  </a:lnTo>
                  <a:lnTo>
                    <a:pt x="48" y="103"/>
                  </a:lnTo>
                  <a:lnTo>
                    <a:pt x="37" y="100"/>
                  </a:lnTo>
                  <a:lnTo>
                    <a:pt x="26" y="95"/>
                  </a:lnTo>
                  <a:lnTo>
                    <a:pt x="18" y="88"/>
                  </a:lnTo>
                  <a:lnTo>
                    <a:pt x="10" y="81"/>
                  </a:lnTo>
                  <a:lnTo>
                    <a:pt x="4" y="72"/>
                  </a:lnTo>
                  <a:lnTo>
                    <a:pt x="1" y="62"/>
                  </a:lnTo>
                  <a:lnTo>
                    <a:pt x="0" y="51"/>
                  </a:lnTo>
                  <a:lnTo>
                    <a:pt x="1" y="41"/>
                  </a:lnTo>
                  <a:lnTo>
                    <a:pt x="4" y="31"/>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693" name="Freeform 39"/>
            <p:cNvSpPr>
              <a:spLocks/>
            </p:cNvSpPr>
            <p:nvPr/>
          </p:nvSpPr>
          <p:spPr bwMode="auto">
            <a:xfrm>
              <a:off x="4005" y="2740"/>
              <a:ext cx="61" cy="53"/>
            </a:xfrm>
            <a:custGeom>
              <a:avLst/>
              <a:gdLst>
                <a:gd name="T0" fmla="*/ 31 w 123"/>
                <a:gd name="T1" fmla="*/ 0 h 105"/>
                <a:gd name="T2" fmla="*/ 37 w 123"/>
                <a:gd name="T3" fmla="*/ 1 h 105"/>
                <a:gd name="T4" fmla="*/ 43 w 123"/>
                <a:gd name="T5" fmla="*/ 3 h 105"/>
                <a:gd name="T6" fmla="*/ 48 w 123"/>
                <a:gd name="T7" fmla="*/ 5 h 105"/>
                <a:gd name="T8" fmla="*/ 52 w 123"/>
                <a:gd name="T9" fmla="*/ 9 h 105"/>
                <a:gd name="T10" fmla="*/ 56 w 123"/>
                <a:gd name="T11" fmla="*/ 12 h 105"/>
                <a:gd name="T12" fmla="*/ 59 w 123"/>
                <a:gd name="T13" fmla="*/ 17 h 105"/>
                <a:gd name="T14" fmla="*/ 61 w 123"/>
                <a:gd name="T15" fmla="*/ 22 h 105"/>
                <a:gd name="T16" fmla="*/ 61 w 123"/>
                <a:gd name="T17" fmla="*/ 27 h 105"/>
                <a:gd name="T18" fmla="*/ 61 w 123"/>
                <a:gd name="T19" fmla="*/ 32 h 105"/>
                <a:gd name="T20" fmla="*/ 59 w 123"/>
                <a:gd name="T21" fmla="*/ 37 h 105"/>
                <a:gd name="T22" fmla="*/ 56 w 123"/>
                <a:gd name="T23" fmla="*/ 41 h 105"/>
                <a:gd name="T24" fmla="*/ 52 w 123"/>
                <a:gd name="T25" fmla="*/ 45 h 105"/>
                <a:gd name="T26" fmla="*/ 48 w 123"/>
                <a:gd name="T27" fmla="*/ 48 h 105"/>
                <a:gd name="T28" fmla="*/ 43 w 123"/>
                <a:gd name="T29" fmla="*/ 51 h 105"/>
                <a:gd name="T30" fmla="*/ 37 w 123"/>
                <a:gd name="T31" fmla="*/ 52 h 105"/>
                <a:gd name="T32" fmla="*/ 31 w 123"/>
                <a:gd name="T33" fmla="*/ 53 h 105"/>
                <a:gd name="T34" fmla="*/ 25 w 123"/>
                <a:gd name="T35" fmla="*/ 52 h 105"/>
                <a:gd name="T36" fmla="*/ 19 w 123"/>
                <a:gd name="T37" fmla="*/ 51 h 105"/>
                <a:gd name="T38" fmla="*/ 14 w 123"/>
                <a:gd name="T39" fmla="*/ 48 h 105"/>
                <a:gd name="T40" fmla="*/ 9 w 123"/>
                <a:gd name="T41" fmla="*/ 45 h 105"/>
                <a:gd name="T42" fmla="*/ 5 w 123"/>
                <a:gd name="T43" fmla="*/ 41 h 105"/>
                <a:gd name="T44" fmla="*/ 2 w 123"/>
                <a:gd name="T45" fmla="*/ 37 h 105"/>
                <a:gd name="T46" fmla="*/ 0 w 123"/>
                <a:gd name="T47" fmla="*/ 32 h 105"/>
                <a:gd name="T48" fmla="*/ 0 w 123"/>
                <a:gd name="T49" fmla="*/ 27 h 105"/>
                <a:gd name="T50" fmla="*/ 0 w 123"/>
                <a:gd name="T51" fmla="*/ 22 h 105"/>
                <a:gd name="T52" fmla="*/ 2 w 123"/>
                <a:gd name="T53" fmla="*/ 17 h 105"/>
                <a:gd name="T54" fmla="*/ 5 w 123"/>
                <a:gd name="T55" fmla="*/ 12 h 105"/>
                <a:gd name="T56" fmla="*/ 9 w 123"/>
                <a:gd name="T57" fmla="*/ 9 h 105"/>
                <a:gd name="T58" fmla="*/ 14 w 123"/>
                <a:gd name="T59" fmla="*/ 5 h 105"/>
                <a:gd name="T60" fmla="*/ 19 w 123"/>
                <a:gd name="T61" fmla="*/ 3 h 105"/>
                <a:gd name="T62" fmla="*/ 25 w 123"/>
                <a:gd name="T63" fmla="*/ 1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5" y="2"/>
                  </a:lnTo>
                  <a:lnTo>
                    <a:pt x="86" y="5"/>
                  </a:lnTo>
                  <a:lnTo>
                    <a:pt x="97" y="10"/>
                  </a:lnTo>
                  <a:lnTo>
                    <a:pt x="105" y="17"/>
                  </a:lnTo>
                  <a:lnTo>
                    <a:pt x="113" y="23"/>
                  </a:lnTo>
                  <a:lnTo>
                    <a:pt x="119" y="33"/>
                  </a:lnTo>
                  <a:lnTo>
                    <a:pt x="122" y="43"/>
                  </a:lnTo>
                  <a:lnTo>
                    <a:pt x="123" y="53"/>
                  </a:lnTo>
                  <a:lnTo>
                    <a:pt x="122" y="64"/>
                  </a:lnTo>
                  <a:lnTo>
                    <a:pt x="119" y="74"/>
                  </a:lnTo>
                  <a:lnTo>
                    <a:pt x="113" y="82"/>
                  </a:lnTo>
                  <a:lnTo>
                    <a:pt x="105" y="90"/>
                  </a:lnTo>
                  <a:lnTo>
                    <a:pt x="97" y="96"/>
                  </a:lnTo>
                  <a:lnTo>
                    <a:pt x="86" y="101"/>
                  </a:lnTo>
                  <a:lnTo>
                    <a:pt x="75" y="104"/>
                  </a:lnTo>
                  <a:lnTo>
                    <a:pt x="62" y="105"/>
                  </a:lnTo>
                  <a:lnTo>
                    <a:pt x="50" y="104"/>
                  </a:lnTo>
                  <a:lnTo>
                    <a:pt x="38" y="101"/>
                  </a:lnTo>
                  <a:lnTo>
                    <a:pt x="28" y="96"/>
                  </a:lnTo>
                  <a:lnTo>
                    <a:pt x="19" y="90"/>
                  </a:lnTo>
                  <a:lnTo>
                    <a:pt x="10" y="82"/>
                  </a:lnTo>
                  <a:lnTo>
                    <a:pt x="5" y="74"/>
                  </a:lnTo>
                  <a:lnTo>
                    <a:pt x="1" y="64"/>
                  </a:lnTo>
                  <a:lnTo>
                    <a:pt x="0" y="53"/>
                  </a:lnTo>
                  <a:lnTo>
                    <a:pt x="1" y="43"/>
                  </a:lnTo>
                  <a:lnTo>
                    <a:pt x="5" y="33"/>
                  </a:lnTo>
                  <a:lnTo>
                    <a:pt x="10" y="23"/>
                  </a:lnTo>
                  <a:lnTo>
                    <a:pt x="19" y="17"/>
                  </a:lnTo>
                  <a:lnTo>
                    <a:pt x="28" y="10"/>
                  </a:lnTo>
                  <a:lnTo>
                    <a:pt x="38" y="5"/>
                  </a:lnTo>
                  <a:lnTo>
                    <a:pt x="50" y="2"/>
                  </a:lnTo>
                  <a:lnTo>
                    <a:pt x="62" y="0"/>
                  </a:lnTo>
                  <a:close/>
                </a:path>
              </a:pathLst>
            </a:custGeom>
            <a:solidFill>
              <a:srgbClr val="7F686D"/>
            </a:solidFill>
            <a:ln w="9525">
              <a:noFill/>
              <a:round/>
              <a:headEnd/>
              <a:tailEnd/>
            </a:ln>
          </p:spPr>
          <p:txBody>
            <a:bodyPr/>
            <a:lstStyle/>
            <a:p>
              <a:endParaRPr lang="en-US"/>
            </a:p>
          </p:txBody>
        </p:sp>
        <p:sp>
          <p:nvSpPr>
            <p:cNvPr id="8694" name="Freeform 40"/>
            <p:cNvSpPr>
              <a:spLocks/>
            </p:cNvSpPr>
            <p:nvPr/>
          </p:nvSpPr>
          <p:spPr bwMode="auto">
            <a:xfrm>
              <a:off x="4117" y="2723"/>
              <a:ext cx="61" cy="52"/>
            </a:xfrm>
            <a:custGeom>
              <a:avLst/>
              <a:gdLst>
                <a:gd name="T0" fmla="*/ 31 w 122"/>
                <a:gd name="T1" fmla="*/ 0 h 105"/>
                <a:gd name="T2" fmla="*/ 37 w 122"/>
                <a:gd name="T3" fmla="*/ 0 h 105"/>
                <a:gd name="T4" fmla="*/ 43 w 122"/>
                <a:gd name="T5" fmla="*/ 2 h 105"/>
                <a:gd name="T6" fmla="*/ 48 w 122"/>
                <a:gd name="T7" fmla="*/ 4 h 105"/>
                <a:gd name="T8" fmla="*/ 52 w 122"/>
                <a:gd name="T9" fmla="*/ 8 h 105"/>
                <a:gd name="T10" fmla="*/ 56 w 122"/>
                <a:gd name="T11" fmla="*/ 11 h 105"/>
                <a:gd name="T12" fmla="*/ 59 w 122"/>
                <a:gd name="T13" fmla="*/ 16 h 105"/>
                <a:gd name="T14" fmla="*/ 61 w 122"/>
                <a:gd name="T15" fmla="*/ 21 h 105"/>
                <a:gd name="T16" fmla="*/ 61 w 122"/>
                <a:gd name="T17" fmla="*/ 26 h 105"/>
                <a:gd name="T18" fmla="*/ 61 w 122"/>
                <a:gd name="T19" fmla="*/ 31 h 105"/>
                <a:gd name="T20" fmla="*/ 59 w 122"/>
                <a:gd name="T21" fmla="*/ 37 h 105"/>
                <a:gd name="T22" fmla="*/ 56 w 122"/>
                <a:gd name="T23" fmla="*/ 41 h 105"/>
                <a:gd name="T24" fmla="*/ 52 w 122"/>
                <a:gd name="T25" fmla="*/ 45 h 105"/>
                <a:gd name="T26" fmla="*/ 48 w 122"/>
                <a:gd name="T27" fmla="*/ 48 h 105"/>
                <a:gd name="T28" fmla="*/ 43 w 122"/>
                <a:gd name="T29" fmla="*/ 50 h 105"/>
                <a:gd name="T30" fmla="*/ 37 w 122"/>
                <a:gd name="T31" fmla="*/ 52 h 105"/>
                <a:gd name="T32" fmla="*/ 31 w 122"/>
                <a:gd name="T33" fmla="*/ 52 h 105"/>
                <a:gd name="T34" fmla="*/ 24 w 122"/>
                <a:gd name="T35" fmla="*/ 52 h 105"/>
                <a:gd name="T36" fmla="*/ 19 w 122"/>
                <a:gd name="T37" fmla="*/ 50 h 105"/>
                <a:gd name="T38" fmla="*/ 13 w 122"/>
                <a:gd name="T39" fmla="*/ 48 h 105"/>
                <a:gd name="T40" fmla="*/ 9 w 122"/>
                <a:gd name="T41" fmla="*/ 45 h 105"/>
                <a:gd name="T42" fmla="*/ 5 w 122"/>
                <a:gd name="T43" fmla="*/ 41 h 105"/>
                <a:gd name="T44" fmla="*/ 2 w 122"/>
                <a:gd name="T45" fmla="*/ 37 h 105"/>
                <a:gd name="T46" fmla="*/ 1 w 122"/>
                <a:gd name="T47" fmla="*/ 31 h 105"/>
                <a:gd name="T48" fmla="*/ 0 w 122"/>
                <a:gd name="T49" fmla="*/ 26 h 105"/>
                <a:gd name="T50" fmla="*/ 1 w 122"/>
                <a:gd name="T51" fmla="*/ 21 h 105"/>
                <a:gd name="T52" fmla="*/ 2 w 122"/>
                <a:gd name="T53" fmla="*/ 16 h 105"/>
                <a:gd name="T54" fmla="*/ 5 w 122"/>
                <a:gd name="T55" fmla="*/ 11 h 105"/>
                <a:gd name="T56" fmla="*/ 9 w 122"/>
                <a:gd name="T57" fmla="*/ 8 h 105"/>
                <a:gd name="T58" fmla="*/ 13 w 122"/>
                <a:gd name="T59" fmla="*/ 4 h 105"/>
                <a:gd name="T60" fmla="*/ 19 w 122"/>
                <a:gd name="T61" fmla="*/ 2 h 105"/>
                <a:gd name="T62" fmla="*/ 24 w 122"/>
                <a:gd name="T63" fmla="*/ 0 h 105"/>
                <a:gd name="T64" fmla="*/ 31 w 122"/>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5">
                  <a:moveTo>
                    <a:pt x="61" y="0"/>
                  </a:moveTo>
                  <a:lnTo>
                    <a:pt x="73" y="1"/>
                  </a:lnTo>
                  <a:lnTo>
                    <a:pt x="85" y="4"/>
                  </a:lnTo>
                  <a:lnTo>
                    <a:pt x="95" y="9"/>
                  </a:lnTo>
                  <a:lnTo>
                    <a:pt x="103" y="16"/>
                  </a:lnTo>
                  <a:lnTo>
                    <a:pt x="111" y="23"/>
                  </a:lnTo>
                  <a:lnTo>
                    <a:pt x="117" y="32"/>
                  </a:lnTo>
                  <a:lnTo>
                    <a:pt x="121" y="43"/>
                  </a:lnTo>
                  <a:lnTo>
                    <a:pt x="122" y="53"/>
                  </a:lnTo>
                  <a:lnTo>
                    <a:pt x="121" y="63"/>
                  </a:lnTo>
                  <a:lnTo>
                    <a:pt x="117" y="74"/>
                  </a:lnTo>
                  <a:lnTo>
                    <a:pt x="111" y="82"/>
                  </a:lnTo>
                  <a:lnTo>
                    <a:pt x="103" y="90"/>
                  </a:lnTo>
                  <a:lnTo>
                    <a:pt x="95" y="96"/>
                  </a:lnTo>
                  <a:lnTo>
                    <a:pt x="85" y="100"/>
                  </a:lnTo>
                  <a:lnTo>
                    <a:pt x="73" y="104"/>
                  </a:lnTo>
                  <a:lnTo>
                    <a:pt x="61" y="105"/>
                  </a:lnTo>
                  <a:lnTo>
                    <a:pt x="48" y="104"/>
                  </a:lnTo>
                  <a:lnTo>
                    <a:pt x="37" y="100"/>
                  </a:lnTo>
                  <a:lnTo>
                    <a:pt x="26" y="96"/>
                  </a:lnTo>
                  <a:lnTo>
                    <a:pt x="18" y="90"/>
                  </a:lnTo>
                  <a:lnTo>
                    <a:pt x="10" y="82"/>
                  </a:lnTo>
                  <a:lnTo>
                    <a:pt x="4" y="74"/>
                  </a:lnTo>
                  <a:lnTo>
                    <a:pt x="1" y="63"/>
                  </a:lnTo>
                  <a:lnTo>
                    <a:pt x="0" y="53"/>
                  </a:lnTo>
                  <a:lnTo>
                    <a:pt x="1" y="43"/>
                  </a:lnTo>
                  <a:lnTo>
                    <a:pt x="4" y="32"/>
                  </a:lnTo>
                  <a:lnTo>
                    <a:pt x="10" y="23"/>
                  </a:lnTo>
                  <a:lnTo>
                    <a:pt x="18" y="16"/>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695" name="Freeform 41"/>
            <p:cNvSpPr>
              <a:spLocks/>
            </p:cNvSpPr>
            <p:nvPr/>
          </p:nvSpPr>
          <p:spPr bwMode="auto">
            <a:xfrm>
              <a:off x="3707" y="2704"/>
              <a:ext cx="62" cy="52"/>
            </a:xfrm>
            <a:custGeom>
              <a:avLst/>
              <a:gdLst>
                <a:gd name="T0" fmla="*/ 31 w 124"/>
                <a:gd name="T1" fmla="*/ 0 h 105"/>
                <a:gd name="T2" fmla="*/ 37 w 124"/>
                <a:gd name="T3" fmla="*/ 0 h 105"/>
                <a:gd name="T4" fmla="*/ 43 w 124"/>
                <a:gd name="T5" fmla="*/ 2 h 105"/>
                <a:gd name="T6" fmla="*/ 48 w 124"/>
                <a:gd name="T7" fmla="*/ 4 h 105"/>
                <a:gd name="T8" fmla="*/ 53 w 124"/>
                <a:gd name="T9" fmla="*/ 8 h 105"/>
                <a:gd name="T10" fmla="*/ 57 w 124"/>
                <a:gd name="T11" fmla="*/ 11 h 105"/>
                <a:gd name="T12" fmla="*/ 60 w 124"/>
                <a:gd name="T13" fmla="*/ 16 h 105"/>
                <a:gd name="T14" fmla="*/ 62 w 124"/>
                <a:gd name="T15" fmla="*/ 21 h 105"/>
                <a:gd name="T16" fmla="*/ 62 w 124"/>
                <a:gd name="T17" fmla="*/ 26 h 105"/>
                <a:gd name="T18" fmla="*/ 62 w 124"/>
                <a:gd name="T19" fmla="*/ 31 h 105"/>
                <a:gd name="T20" fmla="*/ 60 w 124"/>
                <a:gd name="T21" fmla="*/ 37 h 105"/>
                <a:gd name="T22" fmla="*/ 57 w 124"/>
                <a:gd name="T23" fmla="*/ 41 h 105"/>
                <a:gd name="T24" fmla="*/ 53 w 124"/>
                <a:gd name="T25" fmla="*/ 45 h 105"/>
                <a:gd name="T26" fmla="*/ 48 w 124"/>
                <a:gd name="T27" fmla="*/ 47 h 105"/>
                <a:gd name="T28" fmla="*/ 43 w 124"/>
                <a:gd name="T29" fmla="*/ 50 h 105"/>
                <a:gd name="T30" fmla="*/ 37 w 124"/>
                <a:gd name="T31" fmla="*/ 52 h 105"/>
                <a:gd name="T32" fmla="*/ 31 w 124"/>
                <a:gd name="T33" fmla="*/ 52 h 105"/>
                <a:gd name="T34" fmla="*/ 25 w 124"/>
                <a:gd name="T35" fmla="*/ 52 h 105"/>
                <a:gd name="T36" fmla="*/ 19 w 124"/>
                <a:gd name="T37" fmla="*/ 50 h 105"/>
                <a:gd name="T38" fmla="*/ 14 w 124"/>
                <a:gd name="T39" fmla="*/ 47 h 105"/>
                <a:gd name="T40" fmla="*/ 9 w 124"/>
                <a:gd name="T41" fmla="*/ 45 h 105"/>
                <a:gd name="T42" fmla="*/ 5 w 124"/>
                <a:gd name="T43" fmla="*/ 41 h 105"/>
                <a:gd name="T44" fmla="*/ 2 w 124"/>
                <a:gd name="T45" fmla="*/ 37 h 105"/>
                <a:gd name="T46" fmla="*/ 1 w 124"/>
                <a:gd name="T47" fmla="*/ 31 h 105"/>
                <a:gd name="T48" fmla="*/ 0 w 124"/>
                <a:gd name="T49" fmla="*/ 26 h 105"/>
                <a:gd name="T50" fmla="*/ 1 w 124"/>
                <a:gd name="T51" fmla="*/ 21 h 105"/>
                <a:gd name="T52" fmla="*/ 2 w 124"/>
                <a:gd name="T53" fmla="*/ 16 h 105"/>
                <a:gd name="T54" fmla="*/ 5 w 124"/>
                <a:gd name="T55" fmla="*/ 11 h 105"/>
                <a:gd name="T56" fmla="*/ 9 w 124"/>
                <a:gd name="T57" fmla="*/ 8 h 105"/>
                <a:gd name="T58" fmla="*/ 14 w 124"/>
                <a:gd name="T59" fmla="*/ 4 h 105"/>
                <a:gd name="T60" fmla="*/ 19 w 124"/>
                <a:gd name="T61" fmla="*/ 2 h 105"/>
                <a:gd name="T62" fmla="*/ 25 w 124"/>
                <a:gd name="T63" fmla="*/ 0 h 105"/>
                <a:gd name="T64" fmla="*/ 31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2" y="0"/>
                  </a:moveTo>
                  <a:lnTo>
                    <a:pt x="74" y="1"/>
                  </a:lnTo>
                  <a:lnTo>
                    <a:pt x="86" y="4"/>
                  </a:lnTo>
                  <a:lnTo>
                    <a:pt x="96" y="9"/>
                  </a:lnTo>
                  <a:lnTo>
                    <a:pt x="105" y="16"/>
                  </a:lnTo>
                  <a:lnTo>
                    <a:pt x="114" y="23"/>
                  </a:lnTo>
                  <a:lnTo>
                    <a:pt x="119" y="32"/>
                  </a:lnTo>
                  <a:lnTo>
                    <a:pt x="123" y="42"/>
                  </a:lnTo>
                  <a:lnTo>
                    <a:pt x="124" y="53"/>
                  </a:lnTo>
                  <a:lnTo>
                    <a:pt x="123" y="63"/>
                  </a:lnTo>
                  <a:lnTo>
                    <a:pt x="119" y="74"/>
                  </a:lnTo>
                  <a:lnTo>
                    <a:pt x="114" y="82"/>
                  </a:lnTo>
                  <a:lnTo>
                    <a:pt x="105" y="90"/>
                  </a:lnTo>
                  <a:lnTo>
                    <a:pt x="96" y="95"/>
                  </a:lnTo>
                  <a:lnTo>
                    <a:pt x="86" y="100"/>
                  </a:lnTo>
                  <a:lnTo>
                    <a:pt x="74" y="104"/>
                  </a:lnTo>
                  <a:lnTo>
                    <a:pt x="62" y="105"/>
                  </a:lnTo>
                  <a:lnTo>
                    <a:pt x="49" y="104"/>
                  </a:lnTo>
                  <a:lnTo>
                    <a:pt x="38" y="100"/>
                  </a:lnTo>
                  <a:lnTo>
                    <a:pt x="27" y="95"/>
                  </a:lnTo>
                  <a:lnTo>
                    <a:pt x="18" y="90"/>
                  </a:lnTo>
                  <a:lnTo>
                    <a:pt x="10" y="82"/>
                  </a:lnTo>
                  <a:lnTo>
                    <a:pt x="4" y="74"/>
                  </a:lnTo>
                  <a:lnTo>
                    <a:pt x="1" y="63"/>
                  </a:lnTo>
                  <a:lnTo>
                    <a:pt x="0" y="53"/>
                  </a:lnTo>
                  <a:lnTo>
                    <a:pt x="1" y="42"/>
                  </a:lnTo>
                  <a:lnTo>
                    <a:pt x="4" y="32"/>
                  </a:lnTo>
                  <a:lnTo>
                    <a:pt x="10" y="23"/>
                  </a:lnTo>
                  <a:lnTo>
                    <a:pt x="18" y="16"/>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696" name="Freeform 42"/>
            <p:cNvSpPr>
              <a:spLocks/>
            </p:cNvSpPr>
            <p:nvPr/>
          </p:nvSpPr>
          <p:spPr bwMode="auto">
            <a:xfrm>
              <a:off x="3817" y="2723"/>
              <a:ext cx="61" cy="52"/>
            </a:xfrm>
            <a:custGeom>
              <a:avLst/>
              <a:gdLst>
                <a:gd name="T0" fmla="*/ 31 w 123"/>
                <a:gd name="T1" fmla="*/ 0 h 105"/>
                <a:gd name="T2" fmla="*/ 37 w 123"/>
                <a:gd name="T3" fmla="*/ 0 h 105"/>
                <a:gd name="T4" fmla="*/ 43 w 123"/>
                <a:gd name="T5" fmla="*/ 2 h 105"/>
                <a:gd name="T6" fmla="*/ 48 w 123"/>
                <a:gd name="T7" fmla="*/ 4 h 105"/>
                <a:gd name="T8" fmla="*/ 52 w 123"/>
                <a:gd name="T9" fmla="*/ 7 h 105"/>
                <a:gd name="T10" fmla="*/ 56 w 123"/>
                <a:gd name="T11" fmla="*/ 11 h 105"/>
                <a:gd name="T12" fmla="*/ 59 w 123"/>
                <a:gd name="T13" fmla="*/ 15 h 105"/>
                <a:gd name="T14" fmla="*/ 61 w 123"/>
                <a:gd name="T15" fmla="*/ 20 h 105"/>
                <a:gd name="T16" fmla="*/ 61 w 123"/>
                <a:gd name="T17" fmla="*/ 26 h 105"/>
                <a:gd name="T18" fmla="*/ 61 w 123"/>
                <a:gd name="T19" fmla="*/ 31 h 105"/>
                <a:gd name="T20" fmla="*/ 59 w 123"/>
                <a:gd name="T21" fmla="*/ 36 h 105"/>
                <a:gd name="T22" fmla="*/ 56 w 123"/>
                <a:gd name="T23" fmla="*/ 41 h 105"/>
                <a:gd name="T24" fmla="*/ 52 w 123"/>
                <a:gd name="T25" fmla="*/ 45 h 105"/>
                <a:gd name="T26" fmla="*/ 48 w 123"/>
                <a:gd name="T27" fmla="*/ 48 h 105"/>
                <a:gd name="T28" fmla="*/ 43 w 123"/>
                <a:gd name="T29" fmla="*/ 50 h 105"/>
                <a:gd name="T30" fmla="*/ 37 w 123"/>
                <a:gd name="T31" fmla="*/ 52 h 105"/>
                <a:gd name="T32" fmla="*/ 31 w 123"/>
                <a:gd name="T33" fmla="*/ 52 h 105"/>
                <a:gd name="T34" fmla="*/ 24 w 123"/>
                <a:gd name="T35" fmla="*/ 52 h 105"/>
                <a:gd name="T36" fmla="*/ 19 w 123"/>
                <a:gd name="T37" fmla="*/ 50 h 105"/>
                <a:gd name="T38" fmla="*/ 13 w 123"/>
                <a:gd name="T39" fmla="*/ 48 h 105"/>
                <a:gd name="T40" fmla="*/ 9 w 123"/>
                <a:gd name="T41" fmla="*/ 45 h 105"/>
                <a:gd name="T42" fmla="*/ 5 w 123"/>
                <a:gd name="T43" fmla="*/ 41 h 105"/>
                <a:gd name="T44" fmla="*/ 2 w 123"/>
                <a:gd name="T45" fmla="*/ 36 h 105"/>
                <a:gd name="T46" fmla="*/ 0 w 123"/>
                <a:gd name="T47" fmla="*/ 31 h 105"/>
                <a:gd name="T48" fmla="*/ 0 w 123"/>
                <a:gd name="T49" fmla="*/ 26 h 105"/>
                <a:gd name="T50" fmla="*/ 0 w 123"/>
                <a:gd name="T51" fmla="*/ 20 h 105"/>
                <a:gd name="T52" fmla="*/ 2 w 123"/>
                <a:gd name="T53" fmla="*/ 15 h 105"/>
                <a:gd name="T54" fmla="*/ 5 w 123"/>
                <a:gd name="T55" fmla="*/ 11 h 105"/>
                <a:gd name="T56" fmla="*/ 9 w 123"/>
                <a:gd name="T57" fmla="*/ 7 h 105"/>
                <a:gd name="T58" fmla="*/ 13 w 123"/>
                <a:gd name="T59" fmla="*/ 4 h 105"/>
                <a:gd name="T60" fmla="*/ 19 w 123"/>
                <a:gd name="T61" fmla="*/ 2 h 105"/>
                <a:gd name="T62" fmla="*/ 24 w 123"/>
                <a:gd name="T63" fmla="*/ 0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4" y="1"/>
                  </a:lnTo>
                  <a:lnTo>
                    <a:pt x="86" y="4"/>
                  </a:lnTo>
                  <a:lnTo>
                    <a:pt x="96" y="9"/>
                  </a:lnTo>
                  <a:lnTo>
                    <a:pt x="104" y="15"/>
                  </a:lnTo>
                  <a:lnTo>
                    <a:pt x="112" y="23"/>
                  </a:lnTo>
                  <a:lnTo>
                    <a:pt x="118" y="31"/>
                  </a:lnTo>
                  <a:lnTo>
                    <a:pt x="122" y="41"/>
                  </a:lnTo>
                  <a:lnTo>
                    <a:pt x="123" y="52"/>
                  </a:lnTo>
                  <a:lnTo>
                    <a:pt x="122" y="62"/>
                  </a:lnTo>
                  <a:lnTo>
                    <a:pt x="118" y="72"/>
                  </a:lnTo>
                  <a:lnTo>
                    <a:pt x="112" y="82"/>
                  </a:lnTo>
                  <a:lnTo>
                    <a:pt x="104" y="90"/>
                  </a:lnTo>
                  <a:lnTo>
                    <a:pt x="96" y="96"/>
                  </a:lnTo>
                  <a:lnTo>
                    <a:pt x="86" y="100"/>
                  </a:lnTo>
                  <a:lnTo>
                    <a:pt x="74" y="104"/>
                  </a:lnTo>
                  <a:lnTo>
                    <a:pt x="62" y="105"/>
                  </a:lnTo>
                  <a:lnTo>
                    <a:pt x="49" y="104"/>
                  </a:lnTo>
                  <a:lnTo>
                    <a:pt x="38" y="100"/>
                  </a:lnTo>
                  <a:lnTo>
                    <a:pt x="27" y="96"/>
                  </a:lnTo>
                  <a:lnTo>
                    <a:pt x="18" y="90"/>
                  </a:lnTo>
                  <a:lnTo>
                    <a:pt x="10" y="82"/>
                  </a:lnTo>
                  <a:lnTo>
                    <a:pt x="4" y="72"/>
                  </a:lnTo>
                  <a:lnTo>
                    <a:pt x="1" y="62"/>
                  </a:lnTo>
                  <a:lnTo>
                    <a:pt x="0" y="52"/>
                  </a:lnTo>
                  <a:lnTo>
                    <a:pt x="1" y="41"/>
                  </a:lnTo>
                  <a:lnTo>
                    <a:pt x="4" y="31"/>
                  </a:lnTo>
                  <a:lnTo>
                    <a:pt x="10" y="23"/>
                  </a:lnTo>
                  <a:lnTo>
                    <a:pt x="18" y="15"/>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697" name="Freeform 43"/>
            <p:cNvSpPr>
              <a:spLocks/>
            </p:cNvSpPr>
            <p:nvPr/>
          </p:nvSpPr>
          <p:spPr bwMode="auto">
            <a:xfrm>
              <a:off x="3996" y="2730"/>
              <a:ext cx="62" cy="52"/>
            </a:xfrm>
            <a:custGeom>
              <a:avLst/>
              <a:gdLst>
                <a:gd name="T0" fmla="*/ 31 w 122"/>
                <a:gd name="T1" fmla="*/ 0 h 104"/>
                <a:gd name="T2" fmla="*/ 38 w 122"/>
                <a:gd name="T3" fmla="*/ 1 h 104"/>
                <a:gd name="T4" fmla="*/ 43 w 122"/>
                <a:gd name="T5" fmla="*/ 2 h 104"/>
                <a:gd name="T6" fmla="*/ 49 w 122"/>
                <a:gd name="T7" fmla="*/ 5 h 104"/>
                <a:gd name="T8" fmla="*/ 53 w 122"/>
                <a:gd name="T9" fmla="*/ 8 h 104"/>
                <a:gd name="T10" fmla="*/ 57 w 122"/>
                <a:gd name="T11" fmla="*/ 12 h 104"/>
                <a:gd name="T12" fmla="*/ 59 w 122"/>
                <a:gd name="T13" fmla="*/ 16 h 104"/>
                <a:gd name="T14" fmla="*/ 61 w 122"/>
                <a:gd name="T15" fmla="*/ 21 h 104"/>
                <a:gd name="T16" fmla="*/ 62 w 122"/>
                <a:gd name="T17" fmla="*/ 26 h 104"/>
                <a:gd name="T18" fmla="*/ 61 w 122"/>
                <a:gd name="T19" fmla="*/ 31 h 104"/>
                <a:gd name="T20" fmla="*/ 59 w 122"/>
                <a:gd name="T21" fmla="*/ 36 h 104"/>
                <a:gd name="T22" fmla="*/ 57 w 122"/>
                <a:gd name="T23" fmla="*/ 41 h 104"/>
                <a:gd name="T24" fmla="*/ 53 w 122"/>
                <a:gd name="T25" fmla="*/ 45 h 104"/>
                <a:gd name="T26" fmla="*/ 49 w 122"/>
                <a:gd name="T27" fmla="*/ 47 h 104"/>
                <a:gd name="T28" fmla="*/ 43 w 122"/>
                <a:gd name="T29" fmla="*/ 50 h 104"/>
                <a:gd name="T30" fmla="*/ 38 w 122"/>
                <a:gd name="T31" fmla="*/ 51 h 104"/>
                <a:gd name="T32" fmla="*/ 31 w 122"/>
                <a:gd name="T33" fmla="*/ 52 h 104"/>
                <a:gd name="T34" fmla="*/ 24 w 122"/>
                <a:gd name="T35" fmla="*/ 51 h 104"/>
                <a:gd name="T36" fmla="*/ 19 w 122"/>
                <a:gd name="T37" fmla="*/ 50 h 104"/>
                <a:gd name="T38" fmla="*/ 13 w 122"/>
                <a:gd name="T39" fmla="*/ 47 h 104"/>
                <a:gd name="T40" fmla="*/ 9 w 122"/>
                <a:gd name="T41" fmla="*/ 45 h 104"/>
                <a:gd name="T42" fmla="*/ 5 w 122"/>
                <a:gd name="T43" fmla="*/ 41 h 104"/>
                <a:gd name="T44" fmla="*/ 3 w 122"/>
                <a:gd name="T45" fmla="*/ 36 h 104"/>
                <a:gd name="T46" fmla="*/ 1 w 122"/>
                <a:gd name="T47" fmla="*/ 31 h 104"/>
                <a:gd name="T48" fmla="*/ 0 w 122"/>
                <a:gd name="T49" fmla="*/ 26 h 104"/>
                <a:gd name="T50" fmla="*/ 1 w 122"/>
                <a:gd name="T51" fmla="*/ 21 h 104"/>
                <a:gd name="T52" fmla="*/ 3 w 122"/>
                <a:gd name="T53" fmla="*/ 16 h 104"/>
                <a:gd name="T54" fmla="*/ 5 w 122"/>
                <a:gd name="T55" fmla="*/ 12 h 104"/>
                <a:gd name="T56" fmla="*/ 9 w 122"/>
                <a:gd name="T57" fmla="*/ 8 h 104"/>
                <a:gd name="T58" fmla="*/ 13 w 122"/>
                <a:gd name="T59" fmla="*/ 5 h 104"/>
                <a:gd name="T60" fmla="*/ 19 w 122"/>
                <a:gd name="T61" fmla="*/ 2 h 104"/>
                <a:gd name="T62" fmla="*/ 24 w 122"/>
                <a:gd name="T63" fmla="*/ 1 h 104"/>
                <a:gd name="T64" fmla="*/ 31 w 122"/>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4">
                  <a:moveTo>
                    <a:pt x="61" y="0"/>
                  </a:moveTo>
                  <a:lnTo>
                    <a:pt x="74" y="1"/>
                  </a:lnTo>
                  <a:lnTo>
                    <a:pt x="85" y="4"/>
                  </a:lnTo>
                  <a:lnTo>
                    <a:pt x="96" y="9"/>
                  </a:lnTo>
                  <a:lnTo>
                    <a:pt x="104" y="15"/>
                  </a:lnTo>
                  <a:lnTo>
                    <a:pt x="112" y="23"/>
                  </a:lnTo>
                  <a:lnTo>
                    <a:pt x="117" y="31"/>
                  </a:lnTo>
                  <a:lnTo>
                    <a:pt x="121" y="41"/>
                  </a:lnTo>
                  <a:lnTo>
                    <a:pt x="122" y="52"/>
                  </a:lnTo>
                  <a:lnTo>
                    <a:pt x="121" y="62"/>
                  </a:lnTo>
                  <a:lnTo>
                    <a:pt x="117" y="72"/>
                  </a:lnTo>
                  <a:lnTo>
                    <a:pt x="112" y="81"/>
                  </a:lnTo>
                  <a:lnTo>
                    <a:pt x="104" y="89"/>
                  </a:lnTo>
                  <a:lnTo>
                    <a:pt x="96" y="94"/>
                  </a:lnTo>
                  <a:lnTo>
                    <a:pt x="85" y="99"/>
                  </a:lnTo>
                  <a:lnTo>
                    <a:pt x="74" y="102"/>
                  </a:lnTo>
                  <a:lnTo>
                    <a:pt x="61" y="104"/>
                  </a:lnTo>
                  <a:lnTo>
                    <a:pt x="48" y="102"/>
                  </a:lnTo>
                  <a:lnTo>
                    <a:pt x="37" y="99"/>
                  </a:lnTo>
                  <a:lnTo>
                    <a:pt x="26" y="94"/>
                  </a:lnTo>
                  <a:lnTo>
                    <a:pt x="18" y="89"/>
                  </a:lnTo>
                  <a:lnTo>
                    <a:pt x="10" y="81"/>
                  </a:lnTo>
                  <a:lnTo>
                    <a:pt x="5" y="72"/>
                  </a:lnTo>
                  <a:lnTo>
                    <a:pt x="1" y="62"/>
                  </a:lnTo>
                  <a:lnTo>
                    <a:pt x="0" y="52"/>
                  </a:lnTo>
                  <a:lnTo>
                    <a:pt x="1" y="41"/>
                  </a:lnTo>
                  <a:lnTo>
                    <a:pt x="5" y="31"/>
                  </a:lnTo>
                  <a:lnTo>
                    <a:pt x="10" y="23"/>
                  </a:lnTo>
                  <a:lnTo>
                    <a:pt x="18" y="15"/>
                  </a:lnTo>
                  <a:lnTo>
                    <a:pt x="26" y="9"/>
                  </a:lnTo>
                  <a:lnTo>
                    <a:pt x="37" y="4"/>
                  </a:lnTo>
                  <a:lnTo>
                    <a:pt x="48" y="1"/>
                  </a:lnTo>
                  <a:lnTo>
                    <a:pt x="61" y="0"/>
                  </a:lnTo>
                  <a:close/>
                </a:path>
              </a:pathLst>
            </a:custGeom>
            <a:solidFill>
              <a:srgbClr val="000000"/>
            </a:solidFill>
            <a:ln w="9525">
              <a:noFill/>
              <a:round/>
              <a:headEnd/>
              <a:tailEnd/>
            </a:ln>
          </p:spPr>
          <p:txBody>
            <a:bodyPr/>
            <a:lstStyle/>
            <a:p>
              <a:endParaRPr lang="en-US"/>
            </a:p>
          </p:txBody>
        </p:sp>
        <p:sp>
          <p:nvSpPr>
            <p:cNvPr id="8698" name="Freeform 44"/>
            <p:cNvSpPr>
              <a:spLocks/>
            </p:cNvSpPr>
            <p:nvPr/>
          </p:nvSpPr>
          <p:spPr bwMode="auto">
            <a:xfrm>
              <a:off x="4108" y="2713"/>
              <a:ext cx="62" cy="53"/>
            </a:xfrm>
            <a:custGeom>
              <a:avLst/>
              <a:gdLst>
                <a:gd name="T0" fmla="*/ 32 w 124"/>
                <a:gd name="T1" fmla="*/ 0 h 105"/>
                <a:gd name="T2" fmla="*/ 38 w 124"/>
                <a:gd name="T3" fmla="*/ 1 h 105"/>
                <a:gd name="T4" fmla="*/ 44 w 124"/>
                <a:gd name="T5" fmla="*/ 3 h 105"/>
                <a:gd name="T6" fmla="*/ 49 w 124"/>
                <a:gd name="T7" fmla="*/ 5 h 105"/>
                <a:gd name="T8" fmla="*/ 53 w 124"/>
                <a:gd name="T9" fmla="*/ 8 h 105"/>
                <a:gd name="T10" fmla="*/ 57 w 124"/>
                <a:gd name="T11" fmla="*/ 12 h 105"/>
                <a:gd name="T12" fmla="*/ 60 w 124"/>
                <a:gd name="T13" fmla="*/ 16 h 105"/>
                <a:gd name="T14" fmla="*/ 62 w 124"/>
                <a:gd name="T15" fmla="*/ 21 h 105"/>
                <a:gd name="T16" fmla="*/ 62 w 124"/>
                <a:gd name="T17" fmla="*/ 26 h 105"/>
                <a:gd name="T18" fmla="*/ 62 w 124"/>
                <a:gd name="T19" fmla="*/ 32 h 105"/>
                <a:gd name="T20" fmla="*/ 60 w 124"/>
                <a:gd name="T21" fmla="*/ 37 h 105"/>
                <a:gd name="T22" fmla="*/ 57 w 124"/>
                <a:gd name="T23" fmla="*/ 41 h 105"/>
                <a:gd name="T24" fmla="*/ 53 w 124"/>
                <a:gd name="T25" fmla="*/ 45 h 105"/>
                <a:gd name="T26" fmla="*/ 49 w 124"/>
                <a:gd name="T27" fmla="*/ 48 h 105"/>
                <a:gd name="T28" fmla="*/ 44 w 124"/>
                <a:gd name="T29" fmla="*/ 51 h 105"/>
                <a:gd name="T30" fmla="*/ 38 w 124"/>
                <a:gd name="T31" fmla="*/ 52 h 105"/>
                <a:gd name="T32" fmla="*/ 32 w 124"/>
                <a:gd name="T33" fmla="*/ 53 h 105"/>
                <a:gd name="T34" fmla="*/ 25 w 124"/>
                <a:gd name="T35" fmla="*/ 52 h 105"/>
                <a:gd name="T36" fmla="*/ 19 w 124"/>
                <a:gd name="T37" fmla="*/ 51 h 105"/>
                <a:gd name="T38" fmla="*/ 14 w 124"/>
                <a:gd name="T39" fmla="*/ 48 h 105"/>
                <a:gd name="T40" fmla="*/ 10 w 124"/>
                <a:gd name="T41" fmla="*/ 45 h 105"/>
                <a:gd name="T42" fmla="*/ 6 w 124"/>
                <a:gd name="T43" fmla="*/ 41 h 105"/>
                <a:gd name="T44" fmla="*/ 3 w 124"/>
                <a:gd name="T45" fmla="*/ 37 h 105"/>
                <a:gd name="T46" fmla="*/ 1 w 124"/>
                <a:gd name="T47" fmla="*/ 32 h 105"/>
                <a:gd name="T48" fmla="*/ 0 w 124"/>
                <a:gd name="T49" fmla="*/ 26 h 105"/>
                <a:gd name="T50" fmla="*/ 1 w 124"/>
                <a:gd name="T51" fmla="*/ 21 h 105"/>
                <a:gd name="T52" fmla="*/ 3 w 124"/>
                <a:gd name="T53" fmla="*/ 16 h 105"/>
                <a:gd name="T54" fmla="*/ 6 w 124"/>
                <a:gd name="T55" fmla="*/ 12 h 105"/>
                <a:gd name="T56" fmla="*/ 10 w 124"/>
                <a:gd name="T57" fmla="*/ 8 h 105"/>
                <a:gd name="T58" fmla="*/ 14 w 124"/>
                <a:gd name="T59" fmla="*/ 5 h 105"/>
                <a:gd name="T60" fmla="*/ 19 w 124"/>
                <a:gd name="T61" fmla="*/ 3 h 105"/>
                <a:gd name="T62" fmla="*/ 25 w 124"/>
                <a:gd name="T63" fmla="*/ 1 h 105"/>
                <a:gd name="T64" fmla="*/ 32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3" y="0"/>
                  </a:moveTo>
                  <a:lnTo>
                    <a:pt x="75" y="1"/>
                  </a:lnTo>
                  <a:lnTo>
                    <a:pt x="87" y="5"/>
                  </a:lnTo>
                  <a:lnTo>
                    <a:pt x="97" y="10"/>
                  </a:lnTo>
                  <a:lnTo>
                    <a:pt x="105" y="15"/>
                  </a:lnTo>
                  <a:lnTo>
                    <a:pt x="113" y="23"/>
                  </a:lnTo>
                  <a:lnTo>
                    <a:pt x="119" y="31"/>
                  </a:lnTo>
                  <a:lnTo>
                    <a:pt x="123" y="42"/>
                  </a:lnTo>
                  <a:lnTo>
                    <a:pt x="124" y="52"/>
                  </a:lnTo>
                  <a:lnTo>
                    <a:pt x="123" y="63"/>
                  </a:lnTo>
                  <a:lnTo>
                    <a:pt x="119" y="73"/>
                  </a:lnTo>
                  <a:lnTo>
                    <a:pt x="113" y="82"/>
                  </a:lnTo>
                  <a:lnTo>
                    <a:pt x="105" y="89"/>
                  </a:lnTo>
                  <a:lnTo>
                    <a:pt x="97" y="96"/>
                  </a:lnTo>
                  <a:lnTo>
                    <a:pt x="87" y="101"/>
                  </a:lnTo>
                  <a:lnTo>
                    <a:pt x="75" y="104"/>
                  </a:lnTo>
                  <a:lnTo>
                    <a:pt x="63" y="105"/>
                  </a:lnTo>
                  <a:lnTo>
                    <a:pt x="50" y="104"/>
                  </a:lnTo>
                  <a:lnTo>
                    <a:pt x="38" y="101"/>
                  </a:lnTo>
                  <a:lnTo>
                    <a:pt x="28" y="96"/>
                  </a:lnTo>
                  <a:lnTo>
                    <a:pt x="19" y="89"/>
                  </a:lnTo>
                  <a:lnTo>
                    <a:pt x="11" y="82"/>
                  </a:lnTo>
                  <a:lnTo>
                    <a:pt x="5" y="73"/>
                  </a:lnTo>
                  <a:lnTo>
                    <a:pt x="2" y="63"/>
                  </a:lnTo>
                  <a:lnTo>
                    <a:pt x="0" y="52"/>
                  </a:lnTo>
                  <a:lnTo>
                    <a:pt x="2" y="42"/>
                  </a:lnTo>
                  <a:lnTo>
                    <a:pt x="5" y="31"/>
                  </a:lnTo>
                  <a:lnTo>
                    <a:pt x="11" y="23"/>
                  </a:lnTo>
                  <a:lnTo>
                    <a:pt x="19" y="15"/>
                  </a:lnTo>
                  <a:lnTo>
                    <a:pt x="28" y="10"/>
                  </a:lnTo>
                  <a:lnTo>
                    <a:pt x="38" y="5"/>
                  </a:lnTo>
                  <a:lnTo>
                    <a:pt x="50" y="1"/>
                  </a:lnTo>
                  <a:lnTo>
                    <a:pt x="63" y="0"/>
                  </a:lnTo>
                  <a:close/>
                </a:path>
              </a:pathLst>
            </a:custGeom>
            <a:solidFill>
              <a:srgbClr val="000000"/>
            </a:solidFill>
            <a:ln w="9525">
              <a:noFill/>
              <a:round/>
              <a:headEnd/>
              <a:tailEnd/>
            </a:ln>
          </p:spPr>
          <p:txBody>
            <a:bodyPr/>
            <a:lstStyle/>
            <a:p>
              <a:endParaRPr lang="en-US"/>
            </a:p>
          </p:txBody>
        </p:sp>
        <p:sp>
          <p:nvSpPr>
            <p:cNvPr id="8699" name="Freeform 45"/>
            <p:cNvSpPr>
              <a:spLocks/>
            </p:cNvSpPr>
            <p:nvPr/>
          </p:nvSpPr>
          <p:spPr bwMode="auto">
            <a:xfrm>
              <a:off x="3909" y="2706"/>
              <a:ext cx="68" cy="118"/>
            </a:xfrm>
            <a:custGeom>
              <a:avLst/>
              <a:gdLst>
                <a:gd name="T0" fmla="*/ 0 w 137"/>
                <a:gd name="T1" fmla="*/ 23 h 237"/>
                <a:gd name="T2" fmla="*/ 0 w 137"/>
                <a:gd name="T3" fmla="*/ 34 h 237"/>
                <a:gd name="T4" fmla="*/ 8 w 137"/>
                <a:gd name="T5" fmla="*/ 48 h 237"/>
                <a:gd name="T6" fmla="*/ 8 w 137"/>
                <a:gd name="T7" fmla="*/ 75 h 237"/>
                <a:gd name="T8" fmla="*/ 1 w 137"/>
                <a:gd name="T9" fmla="*/ 88 h 237"/>
                <a:gd name="T10" fmla="*/ 1 w 137"/>
                <a:gd name="T11" fmla="*/ 101 h 237"/>
                <a:gd name="T12" fmla="*/ 11 w 137"/>
                <a:gd name="T13" fmla="*/ 108 h 237"/>
                <a:gd name="T14" fmla="*/ 20 w 137"/>
                <a:gd name="T15" fmla="*/ 113 h 237"/>
                <a:gd name="T16" fmla="*/ 28 w 137"/>
                <a:gd name="T17" fmla="*/ 117 h 237"/>
                <a:gd name="T18" fmla="*/ 36 w 137"/>
                <a:gd name="T19" fmla="*/ 118 h 237"/>
                <a:gd name="T20" fmla="*/ 44 w 137"/>
                <a:gd name="T21" fmla="*/ 117 h 237"/>
                <a:gd name="T22" fmla="*/ 52 w 137"/>
                <a:gd name="T23" fmla="*/ 113 h 237"/>
                <a:gd name="T24" fmla="*/ 60 w 137"/>
                <a:gd name="T25" fmla="*/ 105 h 237"/>
                <a:gd name="T26" fmla="*/ 68 w 137"/>
                <a:gd name="T27" fmla="*/ 94 h 237"/>
                <a:gd name="T28" fmla="*/ 57 w 137"/>
                <a:gd name="T29" fmla="*/ 75 h 237"/>
                <a:gd name="T30" fmla="*/ 57 w 137"/>
                <a:gd name="T31" fmla="*/ 37 h 237"/>
                <a:gd name="T32" fmla="*/ 65 w 137"/>
                <a:gd name="T33" fmla="*/ 26 h 237"/>
                <a:gd name="T34" fmla="*/ 58 w 137"/>
                <a:gd name="T35" fmla="*/ 16 h 237"/>
                <a:gd name="T36" fmla="*/ 51 w 137"/>
                <a:gd name="T37" fmla="*/ 7 h 237"/>
                <a:gd name="T38" fmla="*/ 42 w 137"/>
                <a:gd name="T39" fmla="*/ 2 h 237"/>
                <a:gd name="T40" fmla="*/ 33 w 137"/>
                <a:gd name="T41" fmla="*/ 0 h 237"/>
                <a:gd name="T42" fmla="*/ 23 w 137"/>
                <a:gd name="T43" fmla="*/ 1 h 237"/>
                <a:gd name="T44" fmla="*/ 14 w 137"/>
                <a:gd name="T45" fmla="*/ 5 h 237"/>
                <a:gd name="T46" fmla="*/ 6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6" y="96"/>
                  </a:lnTo>
                  <a:lnTo>
                    <a:pt x="16" y="151"/>
                  </a:lnTo>
                  <a:lnTo>
                    <a:pt x="3" y="176"/>
                  </a:lnTo>
                  <a:lnTo>
                    <a:pt x="3" y="202"/>
                  </a:lnTo>
                  <a:lnTo>
                    <a:pt x="22" y="216"/>
                  </a:lnTo>
                  <a:lnTo>
                    <a:pt x="40" y="227"/>
                  </a:lnTo>
                  <a:lnTo>
                    <a:pt x="56" y="234"/>
                  </a:lnTo>
                  <a:lnTo>
                    <a:pt x="72" y="237"/>
                  </a:lnTo>
                  <a:lnTo>
                    <a:pt x="89" y="234"/>
                  </a:lnTo>
                  <a:lnTo>
                    <a:pt x="105" y="226"/>
                  </a:lnTo>
                  <a:lnTo>
                    <a:pt x="121" y="211"/>
                  </a:lnTo>
                  <a:lnTo>
                    <a:pt x="137" y="189"/>
                  </a:lnTo>
                  <a:lnTo>
                    <a:pt x="114" y="151"/>
                  </a:lnTo>
                  <a:lnTo>
                    <a:pt x="114" y="74"/>
                  </a:lnTo>
                  <a:lnTo>
                    <a:pt x="130" y="53"/>
                  </a:lnTo>
                  <a:lnTo>
                    <a:pt x="117" y="32"/>
                  </a:lnTo>
                  <a:lnTo>
                    <a:pt x="102" y="15"/>
                  </a:lnTo>
                  <a:lnTo>
                    <a:pt x="84" y="5"/>
                  </a:lnTo>
                  <a:lnTo>
                    <a:pt x="66" y="0"/>
                  </a:lnTo>
                  <a:lnTo>
                    <a:pt x="46" y="3"/>
                  </a:lnTo>
                  <a:lnTo>
                    <a:pt x="28" y="11"/>
                  </a:lnTo>
                  <a:lnTo>
                    <a:pt x="13" y="26"/>
                  </a:lnTo>
                  <a:lnTo>
                    <a:pt x="0" y="47"/>
                  </a:lnTo>
                  <a:close/>
                </a:path>
              </a:pathLst>
            </a:custGeom>
            <a:solidFill>
              <a:srgbClr val="7F686D"/>
            </a:solidFill>
            <a:ln w="9525">
              <a:noFill/>
              <a:round/>
              <a:headEnd/>
              <a:tailEnd/>
            </a:ln>
          </p:spPr>
          <p:txBody>
            <a:bodyPr/>
            <a:lstStyle/>
            <a:p>
              <a:endParaRPr lang="en-US"/>
            </a:p>
          </p:txBody>
        </p:sp>
        <p:sp>
          <p:nvSpPr>
            <p:cNvPr id="8700" name="Freeform 46"/>
            <p:cNvSpPr>
              <a:spLocks/>
            </p:cNvSpPr>
            <p:nvPr/>
          </p:nvSpPr>
          <p:spPr bwMode="auto">
            <a:xfrm>
              <a:off x="3727" y="2081"/>
              <a:ext cx="412" cy="37"/>
            </a:xfrm>
            <a:custGeom>
              <a:avLst/>
              <a:gdLst>
                <a:gd name="T0" fmla="*/ 0 w 825"/>
                <a:gd name="T1" fmla="*/ 4 h 75"/>
                <a:gd name="T2" fmla="*/ 0 w 825"/>
                <a:gd name="T3" fmla="*/ 37 h 75"/>
                <a:gd name="T4" fmla="*/ 412 w 825"/>
                <a:gd name="T5" fmla="*/ 34 h 75"/>
                <a:gd name="T6" fmla="*/ 412 w 825"/>
                <a:gd name="T7" fmla="*/ 0 h 75"/>
                <a:gd name="T8" fmla="*/ 0 w 825"/>
                <a:gd name="T9" fmla="*/ 4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5" h="75">
                  <a:moveTo>
                    <a:pt x="0" y="9"/>
                  </a:moveTo>
                  <a:lnTo>
                    <a:pt x="0" y="75"/>
                  </a:lnTo>
                  <a:lnTo>
                    <a:pt x="825" y="69"/>
                  </a:lnTo>
                  <a:lnTo>
                    <a:pt x="825" y="0"/>
                  </a:lnTo>
                  <a:lnTo>
                    <a:pt x="0" y="9"/>
                  </a:lnTo>
                  <a:close/>
                </a:path>
              </a:pathLst>
            </a:custGeom>
            <a:solidFill>
              <a:srgbClr val="002800"/>
            </a:solidFill>
            <a:ln w="9525">
              <a:noFill/>
              <a:round/>
              <a:headEnd/>
              <a:tailEnd/>
            </a:ln>
          </p:spPr>
          <p:txBody>
            <a:bodyPr/>
            <a:lstStyle/>
            <a:p>
              <a:endParaRPr lang="en-US"/>
            </a:p>
          </p:txBody>
        </p:sp>
        <p:sp>
          <p:nvSpPr>
            <p:cNvPr id="8701" name="Rectangle 47"/>
            <p:cNvSpPr>
              <a:spLocks noChangeArrowheads="1"/>
            </p:cNvSpPr>
            <p:nvPr/>
          </p:nvSpPr>
          <p:spPr bwMode="auto">
            <a:xfrm>
              <a:off x="3786" y="2090"/>
              <a:ext cx="15" cy="22"/>
            </a:xfrm>
            <a:prstGeom prst="rect">
              <a:avLst/>
            </a:prstGeom>
            <a:solidFill>
              <a:srgbClr val="757C00"/>
            </a:solidFill>
            <a:ln w="9525">
              <a:noFill/>
              <a:miter lim="800000"/>
              <a:headEnd/>
              <a:tailEnd/>
            </a:ln>
          </p:spPr>
          <p:txBody>
            <a:bodyPr/>
            <a:lstStyle/>
            <a:p>
              <a:endParaRPr lang="en-US"/>
            </a:p>
          </p:txBody>
        </p:sp>
        <p:sp>
          <p:nvSpPr>
            <p:cNvPr id="8702" name="Rectangle 48"/>
            <p:cNvSpPr>
              <a:spLocks noChangeArrowheads="1"/>
            </p:cNvSpPr>
            <p:nvPr/>
          </p:nvSpPr>
          <p:spPr bwMode="auto">
            <a:xfrm>
              <a:off x="3960" y="2086"/>
              <a:ext cx="92" cy="19"/>
            </a:xfrm>
            <a:prstGeom prst="rect">
              <a:avLst/>
            </a:prstGeom>
            <a:solidFill>
              <a:srgbClr val="757C00"/>
            </a:solidFill>
            <a:ln w="9525">
              <a:noFill/>
              <a:miter lim="800000"/>
              <a:headEnd/>
              <a:tailEnd/>
            </a:ln>
          </p:spPr>
          <p:txBody>
            <a:bodyPr/>
            <a:lstStyle/>
            <a:p>
              <a:endParaRPr lang="en-US"/>
            </a:p>
          </p:txBody>
        </p:sp>
        <p:sp>
          <p:nvSpPr>
            <p:cNvPr id="8703" name="Rectangle 49"/>
            <p:cNvSpPr>
              <a:spLocks noChangeArrowheads="1"/>
            </p:cNvSpPr>
            <p:nvPr/>
          </p:nvSpPr>
          <p:spPr bwMode="auto">
            <a:xfrm>
              <a:off x="4065" y="2090"/>
              <a:ext cx="18" cy="16"/>
            </a:xfrm>
            <a:prstGeom prst="rect">
              <a:avLst/>
            </a:prstGeom>
            <a:solidFill>
              <a:srgbClr val="757C00"/>
            </a:solidFill>
            <a:ln w="9525">
              <a:noFill/>
              <a:miter lim="800000"/>
              <a:headEnd/>
              <a:tailEnd/>
            </a:ln>
          </p:spPr>
          <p:txBody>
            <a:bodyPr/>
            <a:lstStyle/>
            <a:p>
              <a:endParaRPr lang="en-US"/>
            </a:p>
          </p:txBody>
        </p:sp>
        <p:sp>
          <p:nvSpPr>
            <p:cNvPr id="8704" name="Rectangle 50"/>
            <p:cNvSpPr>
              <a:spLocks noChangeArrowheads="1"/>
            </p:cNvSpPr>
            <p:nvPr/>
          </p:nvSpPr>
          <p:spPr bwMode="auto">
            <a:xfrm>
              <a:off x="4097" y="2091"/>
              <a:ext cx="26" cy="15"/>
            </a:xfrm>
            <a:prstGeom prst="rect">
              <a:avLst/>
            </a:prstGeom>
            <a:solidFill>
              <a:srgbClr val="757C00"/>
            </a:solidFill>
            <a:ln w="9525">
              <a:noFill/>
              <a:miter lim="800000"/>
              <a:headEnd/>
              <a:tailEnd/>
            </a:ln>
          </p:spPr>
          <p:txBody>
            <a:bodyPr/>
            <a:lstStyle/>
            <a:p>
              <a:endParaRPr lang="en-US"/>
            </a:p>
          </p:txBody>
        </p:sp>
        <p:sp>
          <p:nvSpPr>
            <p:cNvPr id="8705" name="Rectangle 51"/>
            <p:cNvSpPr>
              <a:spLocks noChangeArrowheads="1"/>
            </p:cNvSpPr>
            <p:nvPr/>
          </p:nvSpPr>
          <p:spPr bwMode="auto">
            <a:xfrm>
              <a:off x="3744" y="2131"/>
              <a:ext cx="30" cy="20"/>
            </a:xfrm>
            <a:prstGeom prst="rect">
              <a:avLst/>
            </a:prstGeom>
            <a:solidFill>
              <a:srgbClr val="002800"/>
            </a:solidFill>
            <a:ln w="9525">
              <a:noFill/>
              <a:miter lim="800000"/>
              <a:headEnd/>
              <a:tailEnd/>
            </a:ln>
          </p:spPr>
          <p:txBody>
            <a:bodyPr/>
            <a:lstStyle/>
            <a:p>
              <a:endParaRPr lang="en-US"/>
            </a:p>
          </p:txBody>
        </p:sp>
        <p:sp>
          <p:nvSpPr>
            <p:cNvPr id="8706" name="Rectangle 52"/>
            <p:cNvSpPr>
              <a:spLocks noChangeArrowheads="1"/>
            </p:cNvSpPr>
            <p:nvPr/>
          </p:nvSpPr>
          <p:spPr bwMode="auto">
            <a:xfrm>
              <a:off x="3744" y="2176"/>
              <a:ext cx="30" cy="19"/>
            </a:xfrm>
            <a:prstGeom prst="rect">
              <a:avLst/>
            </a:prstGeom>
            <a:solidFill>
              <a:srgbClr val="002800"/>
            </a:solidFill>
            <a:ln w="9525">
              <a:noFill/>
              <a:miter lim="800000"/>
              <a:headEnd/>
              <a:tailEnd/>
            </a:ln>
          </p:spPr>
          <p:txBody>
            <a:bodyPr/>
            <a:lstStyle/>
            <a:p>
              <a:endParaRPr lang="en-US"/>
            </a:p>
          </p:txBody>
        </p:sp>
        <p:sp>
          <p:nvSpPr>
            <p:cNvPr id="8707" name="Rectangle 53"/>
            <p:cNvSpPr>
              <a:spLocks noChangeArrowheads="1"/>
            </p:cNvSpPr>
            <p:nvPr/>
          </p:nvSpPr>
          <p:spPr bwMode="auto">
            <a:xfrm>
              <a:off x="3744" y="2212"/>
              <a:ext cx="23" cy="20"/>
            </a:xfrm>
            <a:prstGeom prst="rect">
              <a:avLst/>
            </a:prstGeom>
            <a:solidFill>
              <a:srgbClr val="002800"/>
            </a:solidFill>
            <a:ln w="9525">
              <a:noFill/>
              <a:miter lim="800000"/>
              <a:headEnd/>
              <a:tailEnd/>
            </a:ln>
          </p:spPr>
          <p:txBody>
            <a:bodyPr/>
            <a:lstStyle/>
            <a:p>
              <a:endParaRPr lang="en-US"/>
            </a:p>
          </p:txBody>
        </p:sp>
        <p:sp>
          <p:nvSpPr>
            <p:cNvPr id="8708" name="Rectangle 54"/>
            <p:cNvSpPr>
              <a:spLocks noChangeArrowheads="1"/>
            </p:cNvSpPr>
            <p:nvPr/>
          </p:nvSpPr>
          <p:spPr bwMode="auto">
            <a:xfrm>
              <a:off x="3955" y="2209"/>
              <a:ext cx="24" cy="19"/>
            </a:xfrm>
            <a:prstGeom prst="rect">
              <a:avLst/>
            </a:prstGeom>
            <a:solidFill>
              <a:srgbClr val="002800"/>
            </a:solidFill>
            <a:ln w="9525">
              <a:noFill/>
              <a:miter lim="800000"/>
              <a:headEnd/>
              <a:tailEnd/>
            </a:ln>
          </p:spPr>
          <p:txBody>
            <a:bodyPr/>
            <a:lstStyle/>
            <a:p>
              <a:endParaRPr lang="en-US"/>
            </a:p>
          </p:txBody>
        </p:sp>
        <p:sp>
          <p:nvSpPr>
            <p:cNvPr id="8709" name="Rectangle 55"/>
            <p:cNvSpPr>
              <a:spLocks noChangeArrowheads="1"/>
            </p:cNvSpPr>
            <p:nvPr/>
          </p:nvSpPr>
          <p:spPr bwMode="auto">
            <a:xfrm>
              <a:off x="3744" y="2264"/>
              <a:ext cx="36" cy="19"/>
            </a:xfrm>
            <a:prstGeom prst="rect">
              <a:avLst/>
            </a:prstGeom>
            <a:solidFill>
              <a:srgbClr val="002800"/>
            </a:solidFill>
            <a:ln w="9525">
              <a:noFill/>
              <a:miter lim="800000"/>
              <a:headEnd/>
              <a:tailEnd/>
            </a:ln>
          </p:spPr>
          <p:txBody>
            <a:bodyPr/>
            <a:lstStyle/>
            <a:p>
              <a:endParaRPr lang="en-US"/>
            </a:p>
          </p:txBody>
        </p:sp>
        <p:sp>
          <p:nvSpPr>
            <p:cNvPr id="8710" name="Rectangle 56"/>
            <p:cNvSpPr>
              <a:spLocks noChangeArrowheads="1"/>
            </p:cNvSpPr>
            <p:nvPr/>
          </p:nvSpPr>
          <p:spPr bwMode="auto">
            <a:xfrm>
              <a:off x="3744" y="2346"/>
              <a:ext cx="36" cy="19"/>
            </a:xfrm>
            <a:prstGeom prst="rect">
              <a:avLst/>
            </a:prstGeom>
            <a:solidFill>
              <a:srgbClr val="002800"/>
            </a:solidFill>
            <a:ln w="9525">
              <a:noFill/>
              <a:miter lim="800000"/>
              <a:headEnd/>
              <a:tailEnd/>
            </a:ln>
          </p:spPr>
          <p:txBody>
            <a:bodyPr/>
            <a:lstStyle/>
            <a:p>
              <a:endParaRPr lang="en-US"/>
            </a:p>
          </p:txBody>
        </p:sp>
        <p:sp>
          <p:nvSpPr>
            <p:cNvPr id="8711" name="Rectangle 57"/>
            <p:cNvSpPr>
              <a:spLocks noChangeArrowheads="1"/>
            </p:cNvSpPr>
            <p:nvPr/>
          </p:nvSpPr>
          <p:spPr bwMode="auto">
            <a:xfrm>
              <a:off x="3744" y="2397"/>
              <a:ext cx="36" cy="19"/>
            </a:xfrm>
            <a:prstGeom prst="rect">
              <a:avLst/>
            </a:prstGeom>
            <a:solidFill>
              <a:srgbClr val="002800"/>
            </a:solidFill>
            <a:ln w="9525">
              <a:noFill/>
              <a:miter lim="800000"/>
              <a:headEnd/>
              <a:tailEnd/>
            </a:ln>
          </p:spPr>
          <p:txBody>
            <a:bodyPr/>
            <a:lstStyle/>
            <a:p>
              <a:endParaRPr lang="en-US"/>
            </a:p>
          </p:txBody>
        </p:sp>
        <p:sp>
          <p:nvSpPr>
            <p:cNvPr id="8712" name="Rectangle 58"/>
            <p:cNvSpPr>
              <a:spLocks noChangeArrowheads="1"/>
            </p:cNvSpPr>
            <p:nvPr/>
          </p:nvSpPr>
          <p:spPr bwMode="auto">
            <a:xfrm>
              <a:off x="3793" y="2131"/>
              <a:ext cx="25" cy="20"/>
            </a:xfrm>
            <a:prstGeom prst="rect">
              <a:avLst/>
            </a:prstGeom>
            <a:solidFill>
              <a:srgbClr val="002800"/>
            </a:solidFill>
            <a:ln w="9525">
              <a:noFill/>
              <a:miter lim="800000"/>
              <a:headEnd/>
              <a:tailEnd/>
            </a:ln>
          </p:spPr>
          <p:txBody>
            <a:bodyPr/>
            <a:lstStyle/>
            <a:p>
              <a:endParaRPr lang="en-US"/>
            </a:p>
          </p:txBody>
        </p:sp>
        <p:sp>
          <p:nvSpPr>
            <p:cNvPr id="8713" name="Rectangle 59"/>
            <p:cNvSpPr>
              <a:spLocks noChangeArrowheads="1"/>
            </p:cNvSpPr>
            <p:nvPr/>
          </p:nvSpPr>
          <p:spPr bwMode="auto">
            <a:xfrm>
              <a:off x="3793" y="2176"/>
              <a:ext cx="25" cy="19"/>
            </a:xfrm>
            <a:prstGeom prst="rect">
              <a:avLst/>
            </a:prstGeom>
            <a:solidFill>
              <a:srgbClr val="002800"/>
            </a:solidFill>
            <a:ln w="9525">
              <a:noFill/>
              <a:miter lim="800000"/>
              <a:headEnd/>
              <a:tailEnd/>
            </a:ln>
          </p:spPr>
          <p:txBody>
            <a:bodyPr/>
            <a:lstStyle/>
            <a:p>
              <a:endParaRPr lang="en-US"/>
            </a:p>
          </p:txBody>
        </p:sp>
        <p:sp>
          <p:nvSpPr>
            <p:cNvPr id="8714" name="Rectangle 60"/>
            <p:cNvSpPr>
              <a:spLocks noChangeArrowheads="1"/>
            </p:cNvSpPr>
            <p:nvPr/>
          </p:nvSpPr>
          <p:spPr bwMode="auto">
            <a:xfrm>
              <a:off x="3782" y="2212"/>
              <a:ext cx="19" cy="20"/>
            </a:xfrm>
            <a:prstGeom prst="rect">
              <a:avLst/>
            </a:prstGeom>
            <a:solidFill>
              <a:srgbClr val="002800"/>
            </a:solidFill>
            <a:ln w="9525">
              <a:noFill/>
              <a:miter lim="800000"/>
              <a:headEnd/>
              <a:tailEnd/>
            </a:ln>
          </p:spPr>
          <p:txBody>
            <a:bodyPr/>
            <a:lstStyle/>
            <a:p>
              <a:endParaRPr lang="en-US"/>
            </a:p>
          </p:txBody>
        </p:sp>
        <p:sp>
          <p:nvSpPr>
            <p:cNvPr id="8715" name="Rectangle 61"/>
            <p:cNvSpPr>
              <a:spLocks noChangeArrowheads="1"/>
            </p:cNvSpPr>
            <p:nvPr/>
          </p:nvSpPr>
          <p:spPr bwMode="auto">
            <a:xfrm>
              <a:off x="3993" y="2209"/>
              <a:ext cx="20" cy="19"/>
            </a:xfrm>
            <a:prstGeom prst="rect">
              <a:avLst/>
            </a:prstGeom>
            <a:solidFill>
              <a:srgbClr val="002800"/>
            </a:solidFill>
            <a:ln w="9525">
              <a:noFill/>
              <a:miter lim="800000"/>
              <a:headEnd/>
              <a:tailEnd/>
            </a:ln>
          </p:spPr>
          <p:txBody>
            <a:bodyPr/>
            <a:lstStyle/>
            <a:p>
              <a:endParaRPr lang="en-US"/>
            </a:p>
          </p:txBody>
        </p:sp>
        <p:sp>
          <p:nvSpPr>
            <p:cNvPr id="8716" name="Rectangle 62"/>
            <p:cNvSpPr>
              <a:spLocks noChangeArrowheads="1"/>
            </p:cNvSpPr>
            <p:nvPr/>
          </p:nvSpPr>
          <p:spPr bwMode="auto">
            <a:xfrm>
              <a:off x="3802" y="2264"/>
              <a:ext cx="30" cy="19"/>
            </a:xfrm>
            <a:prstGeom prst="rect">
              <a:avLst/>
            </a:prstGeom>
            <a:solidFill>
              <a:srgbClr val="002800"/>
            </a:solidFill>
            <a:ln w="9525">
              <a:noFill/>
              <a:miter lim="800000"/>
              <a:headEnd/>
              <a:tailEnd/>
            </a:ln>
          </p:spPr>
          <p:txBody>
            <a:bodyPr/>
            <a:lstStyle/>
            <a:p>
              <a:endParaRPr lang="en-US"/>
            </a:p>
          </p:txBody>
        </p:sp>
        <p:sp>
          <p:nvSpPr>
            <p:cNvPr id="8717" name="Rectangle 63"/>
            <p:cNvSpPr>
              <a:spLocks noChangeArrowheads="1"/>
            </p:cNvSpPr>
            <p:nvPr/>
          </p:nvSpPr>
          <p:spPr bwMode="auto">
            <a:xfrm>
              <a:off x="3802" y="2346"/>
              <a:ext cx="30" cy="19"/>
            </a:xfrm>
            <a:prstGeom prst="rect">
              <a:avLst/>
            </a:prstGeom>
            <a:solidFill>
              <a:srgbClr val="002800"/>
            </a:solidFill>
            <a:ln w="9525">
              <a:noFill/>
              <a:miter lim="800000"/>
              <a:headEnd/>
              <a:tailEnd/>
            </a:ln>
          </p:spPr>
          <p:txBody>
            <a:bodyPr/>
            <a:lstStyle/>
            <a:p>
              <a:endParaRPr lang="en-US"/>
            </a:p>
          </p:txBody>
        </p:sp>
        <p:sp>
          <p:nvSpPr>
            <p:cNvPr id="8718" name="Rectangle 64"/>
            <p:cNvSpPr>
              <a:spLocks noChangeArrowheads="1"/>
            </p:cNvSpPr>
            <p:nvPr/>
          </p:nvSpPr>
          <p:spPr bwMode="auto">
            <a:xfrm>
              <a:off x="3802" y="2397"/>
              <a:ext cx="30" cy="19"/>
            </a:xfrm>
            <a:prstGeom prst="rect">
              <a:avLst/>
            </a:prstGeom>
            <a:solidFill>
              <a:srgbClr val="002800"/>
            </a:solidFill>
            <a:ln w="9525">
              <a:noFill/>
              <a:miter lim="800000"/>
              <a:headEnd/>
              <a:tailEnd/>
            </a:ln>
          </p:spPr>
          <p:txBody>
            <a:bodyPr/>
            <a:lstStyle/>
            <a:p>
              <a:endParaRPr lang="en-US"/>
            </a:p>
          </p:txBody>
        </p:sp>
        <p:sp>
          <p:nvSpPr>
            <p:cNvPr id="8719" name="Rectangle 65"/>
            <p:cNvSpPr>
              <a:spLocks noChangeArrowheads="1"/>
            </p:cNvSpPr>
            <p:nvPr/>
          </p:nvSpPr>
          <p:spPr bwMode="auto">
            <a:xfrm>
              <a:off x="3839" y="2133"/>
              <a:ext cx="106" cy="19"/>
            </a:xfrm>
            <a:prstGeom prst="rect">
              <a:avLst/>
            </a:prstGeom>
            <a:solidFill>
              <a:srgbClr val="002800"/>
            </a:solidFill>
            <a:ln w="9525">
              <a:noFill/>
              <a:miter lim="800000"/>
              <a:headEnd/>
              <a:tailEnd/>
            </a:ln>
          </p:spPr>
          <p:txBody>
            <a:bodyPr/>
            <a:lstStyle/>
            <a:p>
              <a:endParaRPr lang="en-US"/>
            </a:p>
          </p:txBody>
        </p:sp>
        <p:sp>
          <p:nvSpPr>
            <p:cNvPr id="8720" name="Rectangle 66"/>
            <p:cNvSpPr>
              <a:spLocks noChangeArrowheads="1"/>
            </p:cNvSpPr>
            <p:nvPr/>
          </p:nvSpPr>
          <p:spPr bwMode="auto">
            <a:xfrm>
              <a:off x="3839" y="2177"/>
              <a:ext cx="106" cy="19"/>
            </a:xfrm>
            <a:prstGeom prst="rect">
              <a:avLst/>
            </a:prstGeom>
            <a:solidFill>
              <a:srgbClr val="002800"/>
            </a:solidFill>
            <a:ln w="9525">
              <a:noFill/>
              <a:miter lim="800000"/>
              <a:headEnd/>
              <a:tailEnd/>
            </a:ln>
          </p:spPr>
          <p:txBody>
            <a:bodyPr/>
            <a:lstStyle/>
            <a:p>
              <a:endParaRPr lang="en-US"/>
            </a:p>
          </p:txBody>
        </p:sp>
        <p:sp>
          <p:nvSpPr>
            <p:cNvPr id="8721" name="Rectangle 67"/>
            <p:cNvSpPr>
              <a:spLocks noChangeArrowheads="1"/>
            </p:cNvSpPr>
            <p:nvPr/>
          </p:nvSpPr>
          <p:spPr bwMode="auto">
            <a:xfrm>
              <a:off x="3817" y="2214"/>
              <a:ext cx="81" cy="19"/>
            </a:xfrm>
            <a:prstGeom prst="rect">
              <a:avLst/>
            </a:prstGeom>
            <a:solidFill>
              <a:srgbClr val="002800"/>
            </a:solidFill>
            <a:ln w="9525">
              <a:noFill/>
              <a:miter lim="800000"/>
              <a:headEnd/>
              <a:tailEnd/>
            </a:ln>
          </p:spPr>
          <p:txBody>
            <a:bodyPr/>
            <a:lstStyle/>
            <a:p>
              <a:endParaRPr lang="en-US"/>
            </a:p>
          </p:txBody>
        </p:sp>
        <p:sp>
          <p:nvSpPr>
            <p:cNvPr id="8722" name="Rectangle 68"/>
            <p:cNvSpPr>
              <a:spLocks noChangeArrowheads="1"/>
            </p:cNvSpPr>
            <p:nvPr/>
          </p:nvSpPr>
          <p:spPr bwMode="auto">
            <a:xfrm>
              <a:off x="4028" y="2210"/>
              <a:ext cx="80" cy="20"/>
            </a:xfrm>
            <a:prstGeom prst="rect">
              <a:avLst/>
            </a:prstGeom>
            <a:solidFill>
              <a:srgbClr val="002800"/>
            </a:solidFill>
            <a:ln w="9525">
              <a:noFill/>
              <a:miter lim="800000"/>
              <a:headEnd/>
              <a:tailEnd/>
            </a:ln>
          </p:spPr>
          <p:txBody>
            <a:bodyPr/>
            <a:lstStyle/>
            <a:p>
              <a:endParaRPr lang="en-US"/>
            </a:p>
          </p:txBody>
        </p:sp>
        <p:sp>
          <p:nvSpPr>
            <p:cNvPr id="8723" name="Rectangle 69"/>
            <p:cNvSpPr>
              <a:spLocks noChangeArrowheads="1"/>
            </p:cNvSpPr>
            <p:nvPr/>
          </p:nvSpPr>
          <p:spPr bwMode="auto">
            <a:xfrm>
              <a:off x="3857" y="2265"/>
              <a:ext cx="126" cy="20"/>
            </a:xfrm>
            <a:prstGeom prst="rect">
              <a:avLst/>
            </a:prstGeom>
            <a:solidFill>
              <a:srgbClr val="002800"/>
            </a:solidFill>
            <a:ln w="9525">
              <a:noFill/>
              <a:miter lim="800000"/>
              <a:headEnd/>
              <a:tailEnd/>
            </a:ln>
          </p:spPr>
          <p:txBody>
            <a:bodyPr/>
            <a:lstStyle/>
            <a:p>
              <a:endParaRPr lang="en-US"/>
            </a:p>
          </p:txBody>
        </p:sp>
        <p:sp>
          <p:nvSpPr>
            <p:cNvPr id="8724" name="Rectangle 70"/>
            <p:cNvSpPr>
              <a:spLocks noChangeArrowheads="1"/>
            </p:cNvSpPr>
            <p:nvPr/>
          </p:nvSpPr>
          <p:spPr bwMode="auto">
            <a:xfrm>
              <a:off x="3857" y="2347"/>
              <a:ext cx="126" cy="19"/>
            </a:xfrm>
            <a:prstGeom prst="rect">
              <a:avLst/>
            </a:prstGeom>
            <a:solidFill>
              <a:srgbClr val="002800"/>
            </a:solidFill>
            <a:ln w="9525">
              <a:noFill/>
              <a:miter lim="800000"/>
              <a:headEnd/>
              <a:tailEnd/>
            </a:ln>
          </p:spPr>
          <p:txBody>
            <a:bodyPr/>
            <a:lstStyle/>
            <a:p>
              <a:endParaRPr lang="en-US"/>
            </a:p>
          </p:txBody>
        </p:sp>
        <p:sp>
          <p:nvSpPr>
            <p:cNvPr id="8725" name="Rectangle 71"/>
            <p:cNvSpPr>
              <a:spLocks noChangeArrowheads="1"/>
            </p:cNvSpPr>
            <p:nvPr/>
          </p:nvSpPr>
          <p:spPr bwMode="auto">
            <a:xfrm>
              <a:off x="3857" y="2399"/>
              <a:ext cx="126" cy="19"/>
            </a:xfrm>
            <a:prstGeom prst="rect">
              <a:avLst/>
            </a:prstGeom>
            <a:solidFill>
              <a:srgbClr val="002800"/>
            </a:solidFill>
            <a:ln w="9525">
              <a:noFill/>
              <a:miter lim="800000"/>
              <a:headEnd/>
              <a:tailEnd/>
            </a:ln>
          </p:spPr>
          <p:txBody>
            <a:bodyPr/>
            <a:lstStyle/>
            <a:p>
              <a:endParaRPr lang="en-US"/>
            </a:p>
          </p:txBody>
        </p:sp>
        <p:sp>
          <p:nvSpPr>
            <p:cNvPr id="8726" name="Rectangle 72"/>
            <p:cNvSpPr>
              <a:spLocks noChangeArrowheads="1"/>
            </p:cNvSpPr>
            <p:nvPr/>
          </p:nvSpPr>
          <p:spPr bwMode="auto">
            <a:xfrm>
              <a:off x="3976" y="2134"/>
              <a:ext cx="20" cy="14"/>
            </a:xfrm>
            <a:prstGeom prst="rect">
              <a:avLst/>
            </a:prstGeom>
            <a:solidFill>
              <a:srgbClr val="002800"/>
            </a:solidFill>
            <a:ln w="9525">
              <a:noFill/>
              <a:miter lim="800000"/>
              <a:headEnd/>
              <a:tailEnd/>
            </a:ln>
          </p:spPr>
          <p:txBody>
            <a:bodyPr/>
            <a:lstStyle/>
            <a:p>
              <a:endParaRPr lang="en-US"/>
            </a:p>
          </p:txBody>
        </p:sp>
        <p:sp>
          <p:nvSpPr>
            <p:cNvPr id="8727" name="Rectangle 73"/>
            <p:cNvSpPr>
              <a:spLocks noChangeArrowheads="1"/>
            </p:cNvSpPr>
            <p:nvPr/>
          </p:nvSpPr>
          <p:spPr bwMode="auto">
            <a:xfrm>
              <a:off x="3976" y="2179"/>
              <a:ext cx="20" cy="13"/>
            </a:xfrm>
            <a:prstGeom prst="rect">
              <a:avLst/>
            </a:prstGeom>
            <a:solidFill>
              <a:srgbClr val="002800"/>
            </a:solidFill>
            <a:ln w="9525">
              <a:noFill/>
              <a:miter lim="800000"/>
              <a:headEnd/>
              <a:tailEnd/>
            </a:ln>
          </p:spPr>
          <p:txBody>
            <a:bodyPr/>
            <a:lstStyle/>
            <a:p>
              <a:endParaRPr lang="en-US"/>
            </a:p>
          </p:txBody>
        </p:sp>
        <p:sp>
          <p:nvSpPr>
            <p:cNvPr id="8728" name="Rectangle 74"/>
            <p:cNvSpPr>
              <a:spLocks noChangeArrowheads="1"/>
            </p:cNvSpPr>
            <p:nvPr/>
          </p:nvSpPr>
          <p:spPr bwMode="auto">
            <a:xfrm>
              <a:off x="3922" y="2215"/>
              <a:ext cx="15" cy="14"/>
            </a:xfrm>
            <a:prstGeom prst="rect">
              <a:avLst/>
            </a:prstGeom>
            <a:solidFill>
              <a:srgbClr val="002800"/>
            </a:solidFill>
            <a:ln w="9525">
              <a:noFill/>
              <a:miter lim="800000"/>
              <a:headEnd/>
              <a:tailEnd/>
            </a:ln>
          </p:spPr>
          <p:txBody>
            <a:bodyPr/>
            <a:lstStyle/>
            <a:p>
              <a:endParaRPr lang="en-US"/>
            </a:p>
          </p:txBody>
        </p:sp>
        <p:sp>
          <p:nvSpPr>
            <p:cNvPr id="8729" name="Rectangle 75"/>
            <p:cNvSpPr>
              <a:spLocks noChangeArrowheads="1"/>
            </p:cNvSpPr>
            <p:nvPr/>
          </p:nvSpPr>
          <p:spPr bwMode="auto">
            <a:xfrm>
              <a:off x="4132" y="2212"/>
              <a:ext cx="15" cy="13"/>
            </a:xfrm>
            <a:prstGeom prst="rect">
              <a:avLst/>
            </a:prstGeom>
            <a:solidFill>
              <a:srgbClr val="002800"/>
            </a:solidFill>
            <a:ln w="9525">
              <a:noFill/>
              <a:miter lim="800000"/>
              <a:headEnd/>
              <a:tailEnd/>
            </a:ln>
          </p:spPr>
          <p:txBody>
            <a:bodyPr/>
            <a:lstStyle/>
            <a:p>
              <a:endParaRPr lang="en-US"/>
            </a:p>
          </p:txBody>
        </p:sp>
        <p:sp>
          <p:nvSpPr>
            <p:cNvPr id="8730" name="Rectangle 76"/>
            <p:cNvSpPr>
              <a:spLocks noChangeArrowheads="1"/>
            </p:cNvSpPr>
            <p:nvPr/>
          </p:nvSpPr>
          <p:spPr bwMode="auto">
            <a:xfrm>
              <a:off x="4020" y="2267"/>
              <a:ext cx="22" cy="13"/>
            </a:xfrm>
            <a:prstGeom prst="rect">
              <a:avLst/>
            </a:prstGeom>
            <a:solidFill>
              <a:srgbClr val="002800"/>
            </a:solidFill>
            <a:ln w="9525">
              <a:noFill/>
              <a:miter lim="800000"/>
              <a:headEnd/>
              <a:tailEnd/>
            </a:ln>
          </p:spPr>
          <p:txBody>
            <a:bodyPr/>
            <a:lstStyle/>
            <a:p>
              <a:endParaRPr lang="en-US"/>
            </a:p>
          </p:txBody>
        </p:sp>
        <p:sp>
          <p:nvSpPr>
            <p:cNvPr id="8731" name="Rectangle 77"/>
            <p:cNvSpPr>
              <a:spLocks noChangeArrowheads="1"/>
            </p:cNvSpPr>
            <p:nvPr/>
          </p:nvSpPr>
          <p:spPr bwMode="auto">
            <a:xfrm>
              <a:off x="4020" y="2348"/>
              <a:ext cx="22" cy="14"/>
            </a:xfrm>
            <a:prstGeom prst="rect">
              <a:avLst/>
            </a:prstGeom>
            <a:solidFill>
              <a:srgbClr val="002800"/>
            </a:solidFill>
            <a:ln w="9525">
              <a:noFill/>
              <a:miter lim="800000"/>
              <a:headEnd/>
              <a:tailEnd/>
            </a:ln>
          </p:spPr>
          <p:txBody>
            <a:bodyPr/>
            <a:lstStyle/>
            <a:p>
              <a:endParaRPr lang="en-US"/>
            </a:p>
          </p:txBody>
        </p:sp>
        <p:sp>
          <p:nvSpPr>
            <p:cNvPr id="8732" name="Rectangle 78"/>
            <p:cNvSpPr>
              <a:spLocks noChangeArrowheads="1"/>
            </p:cNvSpPr>
            <p:nvPr/>
          </p:nvSpPr>
          <p:spPr bwMode="auto">
            <a:xfrm>
              <a:off x="4020" y="2400"/>
              <a:ext cx="22" cy="14"/>
            </a:xfrm>
            <a:prstGeom prst="rect">
              <a:avLst/>
            </a:prstGeom>
            <a:solidFill>
              <a:srgbClr val="002800"/>
            </a:solidFill>
            <a:ln w="9525">
              <a:noFill/>
              <a:miter lim="800000"/>
              <a:headEnd/>
              <a:tailEnd/>
            </a:ln>
          </p:spPr>
          <p:txBody>
            <a:bodyPr/>
            <a:lstStyle/>
            <a:p>
              <a:endParaRPr lang="en-US"/>
            </a:p>
          </p:txBody>
        </p:sp>
        <p:sp>
          <p:nvSpPr>
            <p:cNvPr id="8733" name="Freeform 79"/>
            <p:cNvSpPr>
              <a:spLocks/>
            </p:cNvSpPr>
            <p:nvPr/>
          </p:nvSpPr>
          <p:spPr bwMode="auto">
            <a:xfrm>
              <a:off x="4092" y="2500"/>
              <a:ext cx="51" cy="53"/>
            </a:xfrm>
            <a:custGeom>
              <a:avLst/>
              <a:gdLst>
                <a:gd name="T0" fmla="*/ 26 w 102"/>
                <a:gd name="T1" fmla="*/ 0 h 106"/>
                <a:gd name="T2" fmla="*/ 31 w 102"/>
                <a:gd name="T3" fmla="*/ 1 h 106"/>
                <a:gd name="T4" fmla="*/ 35 w 102"/>
                <a:gd name="T5" fmla="*/ 3 h 106"/>
                <a:gd name="T6" fmla="*/ 40 w 102"/>
                <a:gd name="T7" fmla="*/ 5 h 106"/>
                <a:gd name="T8" fmla="*/ 44 w 102"/>
                <a:gd name="T9" fmla="*/ 8 h 106"/>
                <a:gd name="T10" fmla="*/ 46 w 102"/>
                <a:gd name="T11" fmla="*/ 12 h 106"/>
                <a:gd name="T12" fmla="*/ 49 w 102"/>
                <a:gd name="T13" fmla="*/ 16 h 106"/>
                <a:gd name="T14" fmla="*/ 50 w 102"/>
                <a:gd name="T15" fmla="*/ 22 h 106"/>
                <a:gd name="T16" fmla="*/ 51 w 102"/>
                <a:gd name="T17" fmla="*/ 27 h 106"/>
                <a:gd name="T18" fmla="*/ 50 w 102"/>
                <a:gd name="T19" fmla="*/ 32 h 106"/>
                <a:gd name="T20" fmla="*/ 49 w 102"/>
                <a:gd name="T21" fmla="*/ 37 h 106"/>
                <a:gd name="T22" fmla="*/ 46 w 102"/>
                <a:gd name="T23" fmla="*/ 42 h 106"/>
                <a:gd name="T24" fmla="*/ 44 w 102"/>
                <a:gd name="T25" fmla="*/ 45 h 106"/>
                <a:gd name="T26" fmla="*/ 40 w 102"/>
                <a:gd name="T27" fmla="*/ 49 h 106"/>
                <a:gd name="T28" fmla="*/ 35 w 102"/>
                <a:gd name="T29" fmla="*/ 51 h 106"/>
                <a:gd name="T30" fmla="*/ 31 w 102"/>
                <a:gd name="T31" fmla="*/ 53 h 106"/>
                <a:gd name="T32" fmla="*/ 26 w 102"/>
                <a:gd name="T33" fmla="*/ 53 h 106"/>
                <a:gd name="T34" fmla="*/ 21 w 102"/>
                <a:gd name="T35" fmla="*/ 53 h 106"/>
                <a:gd name="T36" fmla="*/ 16 w 102"/>
                <a:gd name="T37" fmla="*/ 51 h 106"/>
                <a:gd name="T38" fmla="*/ 12 w 102"/>
                <a:gd name="T39" fmla="*/ 49 h 106"/>
                <a:gd name="T40" fmla="*/ 8 w 102"/>
                <a:gd name="T41" fmla="*/ 45 h 106"/>
                <a:gd name="T42" fmla="*/ 5 w 102"/>
                <a:gd name="T43" fmla="*/ 42 h 106"/>
                <a:gd name="T44" fmla="*/ 3 w 102"/>
                <a:gd name="T45" fmla="*/ 37 h 106"/>
                <a:gd name="T46" fmla="*/ 1 w 102"/>
                <a:gd name="T47" fmla="*/ 32 h 106"/>
                <a:gd name="T48" fmla="*/ 0 w 102"/>
                <a:gd name="T49" fmla="*/ 27 h 106"/>
                <a:gd name="T50" fmla="*/ 1 w 102"/>
                <a:gd name="T51" fmla="*/ 22 h 106"/>
                <a:gd name="T52" fmla="*/ 3 w 102"/>
                <a:gd name="T53" fmla="*/ 16 h 106"/>
                <a:gd name="T54" fmla="*/ 5 w 102"/>
                <a:gd name="T55" fmla="*/ 12 h 106"/>
                <a:gd name="T56" fmla="*/ 8 w 102"/>
                <a:gd name="T57" fmla="*/ 8 h 106"/>
                <a:gd name="T58" fmla="*/ 12 w 102"/>
                <a:gd name="T59" fmla="*/ 5 h 106"/>
                <a:gd name="T60" fmla="*/ 16 w 102"/>
                <a:gd name="T61" fmla="*/ 3 h 106"/>
                <a:gd name="T62" fmla="*/ 21 w 102"/>
                <a:gd name="T63" fmla="*/ 1 h 106"/>
                <a:gd name="T64" fmla="*/ 26 w 102"/>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106">
                  <a:moveTo>
                    <a:pt x="51" y="0"/>
                  </a:moveTo>
                  <a:lnTo>
                    <a:pt x="61" y="1"/>
                  </a:lnTo>
                  <a:lnTo>
                    <a:pt x="70" y="5"/>
                  </a:lnTo>
                  <a:lnTo>
                    <a:pt x="79" y="9"/>
                  </a:lnTo>
                  <a:lnTo>
                    <a:pt x="87" y="16"/>
                  </a:lnTo>
                  <a:lnTo>
                    <a:pt x="92" y="23"/>
                  </a:lnTo>
                  <a:lnTo>
                    <a:pt x="98" y="32"/>
                  </a:lnTo>
                  <a:lnTo>
                    <a:pt x="100" y="43"/>
                  </a:lnTo>
                  <a:lnTo>
                    <a:pt x="102" y="53"/>
                  </a:lnTo>
                  <a:lnTo>
                    <a:pt x="100" y="63"/>
                  </a:lnTo>
                  <a:lnTo>
                    <a:pt x="98" y="74"/>
                  </a:lnTo>
                  <a:lnTo>
                    <a:pt x="92" y="83"/>
                  </a:lnTo>
                  <a:lnTo>
                    <a:pt x="87" y="90"/>
                  </a:lnTo>
                  <a:lnTo>
                    <a:pt x="79" y="97"/>
                  </a:lnTo>
                  <a:lnTo>
                    <a:pt x="70" y="101"/>
                  </a:lnTo>
                  <a:lnTo>
                    <a:pt x="61" y="105"/>
                  </a:lnTo>
                  <a:lnTo>
                    <a:pt x="51" y="106"/>
                  </a:lnTo>
                  <a:lnTo>
                    <a:pt x="41" y="105"/>
                  </a:lnTo>
                  <a:lnTo>
                    <a:pt x="31" y="101"/>
                  </a:lnTo>
                  <a:lnTo>
                    <a:pt x="23" y="97"/>
                  </a:lnTo>
                  <a:lnTo>
                    <a:pt x="15" y="90"/>
                  </a:lnTo>
                  <a:lnTo>
                    <a:pt x="9" y="83"/>
                  </a:lnTo>
                  <a:lnTo>
                    <a:pt x="5" y="74"/>
                  </a:lnTo>
                  <a:lnTo>
                    <a:pt x="1" y="63"/>
                  </a:lnTo>
                  <a:lnTo>
                    <a:pt x="0" y="53"/>
                  </a:lnTo>
                  <a:lnTo>
                    <a:pt x="1" y="43"/>
                  </a:lnTo>
                  <a:lnTo>
                    <a:pt x="5" y="32"/>
                  </a:lnTo>
                  <a:lnTo>
                    <a:pt x="9" y="23"/>
                  </a:lnTo>
                  <a:lnTo>
                    <a:pt x="15" y="16"/>
                  </a:lnTo>
                  <a:lnTo>
                    <a:pt x="23" y="9"/>
                  </a:lnTo>
                  <a:lnTo>
                    <a:pt x="31" y="5"/>
                  </a:lnTo>
                  <a:lnTo>
                    <a:pt x="41" y="1"/>
                  </a:lnTo>
                  <a:lnTo>
                    <a:pt x="51" y="0"/>
                  </a:lnTo>
                  <a:close/>
                </a:path>
              </a:pathLst>
            </a:custGeom>
            <a:solidFill>
              <a:srgbClr val="002800"/>
            </a:solidFill>
            <a:ln w="9525">
              <a:noFill/>
              <a:round/>
              <a:headEnd/>
              <a:tailEnd/>
            </a:ln>
          </p:spPr>
          <p:txBody>
            <a:bodyPr/>
            <a:lstStyle/>
            <a:p>
              <a:endParaRPr lang="en-US"/>
            </a:p>
          </p:txBody>
        </p:sp>
        <p:sp>
          <p:nvSpPr>
            <p:cNvPr id="8734" name="Freeform 80"/>
            <p:cNvSpPr>
              <a:spLocks/>
            </p:cNvSpPr>
            <p:nvPr/>
          </p:nvSpPr>
          <p:spPr bwMode="auto">
            <a:xfrm>
              <a:off x="4094" y="2575"/>
              <a:ext cx="51"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9 w 101"/>
                <a:gd name="T13" fmla="*/ 16 h 106"/>
                <a:gd name="T14" fmla="*/ 50 w 101"/>
                <a:gd name="T15" fmla="*/ 21 h 106"/>
                <a:gd name="T16" fmla="*/ 51 w 101"/>
                <a:gd name="T17" fmla="*/ 27 h 106"/>
                <a:gd name="T18" fmla="*/ 50 w 101"/>
                <a:gd name="T19" fmla="*/ 32 h 106"/>
                <a:gd name="T20" fmla="*/ 49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8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8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0" y="0"/>
                  </a:moveTo>
                  <a:lnTo>
                    <a:pt x="61" y="1"/>
                  </a:lnTo>
                  <a:lnTo>
                    <a:pt x="70" y="4"/>
                  </a:lnTo>
                  <a:lnTo>
                    <a:pt x="78" y="9"/>
                  </a:lnTo>
                  <a:lnTo>
                    <a:pt x="86" y="15"/>
                  </a:lnTo>
                  <a:lnTo>
                    <a:pt x="92" y="23"/>
                  </a:lnTo>
                  <a:lnTo>
                    <a:pt x="98" y="32"/>
                  </a:lnTo>
                  <a:lnTo>
                    <a:pt x="100" y="42"/>
                  </a:lnTo>
                  <a:lnTo>
                    <a:pt x="101" y="53"/>
                  </a:lnTo>
                  <a:lnTo>
                    <a:pt x="100" y="63"/>
                  </a:lnTo>
                  <a:lnTo>
                    <a:pt x="98" y="74"/>
                  </a:lnTo>
                  <a:lnTo>
                    <a:pt x="92" y="83"/>
                  </a:lnTo>
                  <a:lnTo>
                    <a:pt x="86" y="90"/>
                  </a:lnTo>
                  <a:lnTo>
                    <a:pt x="78" y="97"/>
                  </a:lnTo>
                  <a:lnTo>
                    <a:pt x="70" y="101"/>
                  </a:lnTo>
                  <a:lnTo>
                    <a:pt x="61" y="105"/>
                  </a:lnTo>
                  <a:lnTo>
                    <a:pt x="50" y="106"/>
                  </a:lnTo>
                  <a:lnTo>
                    <a:pt x="40" y="105"/>
                  </a:lnTo>
                  <a:lnTo>
                    <a:pt x="31" y="101"/>
                  </a:lnTo>
                  <a:lnTo>
                    <a:pt x="23" y="97"/>
                  </a:lnTo>
                  <a:lnTo>
                    <a:pt x="15" y="90"/>
                  </a:lnTo>
                  <a:lnTo>
                    <a:pt x="9" y="83"/>
                  </a:lnTo>
                  <a:lnTo>
                    <a:pt x="4" y="74"/>
                  </a:lnTo>
                  <a:lnTo>
                    <a:pt x="1" y="63"/>
                  </a:lnTo>
                  <a:lnTo>
                    <a:pt x="0" y="53"/>
                  </a:lnTo>
                  <a:lnTo>
                    <a:pt x="1" y="42"/>
                  </a:lnTo>
                  <a:lnTo>
                    <a:pt x="4" y="32"/>
                  </a:lnTo>
                  <a:lnTo>
                    <a:pt x="9" y="23"/>
                  </a:lnTo>
                  <a:lnTo>
                    <a:pt x="15" y="15"/>
                  </a:lnTo>
                  <a:lnTo>
                    <a:pt x="23" y="9"/>
                  </a:lnTo>
                  <a:lnTo>
                    <a:pt x="31" y="4"/>
                  </a:lnTo>
                  <a:lnTo>
                    <a:pt x="40" y="1"/>
                  </a:lnTo>
                  <a:lnTo>
                    <a:pt x="50" y="0"/>
                  </a:lnTo>
                  <a:close/>
                </a:path>
              </a:pathLst>
            </a:custGeom>
            <a:solidFill>
              <a:srgbClr val="002800"/>
            </a:solidFill>
            <a:ln w="9525">
              <a:noFill/>
              <a:round/>
              <a:headEnd/>
              <a:tailEnd/>
            </a:ln>
          </p:spPr>
          <p:txBody>
            <a:bodyPr/>
            <a:lstStyle/>
            <a:p>
              <a:endParaRPr lang="en-US"/>
            </a:p>
          </p:txBody>
        </p:sp>
        <p:sp>
          <p:nvSpPr>
            <p:cNvPr id="8735" name="Freeform 81"/>
            <p:cNvSpPr>
              <a:spLocks/>
            </p:cNvSpPr>
            <p:nvPr/>
          </p:nvSpPr>
          <p:spPr bwMode="auto">
            <a:xfrm>
              <a:off x="3733" y="2495"/>
              <a:ext cx="50"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8 w 101"/>
                <a:gd name="T13" fmla="*/ 16 h 106"/>
                <a:gd name="T14" fmla="*/ 50 w 101"/>
                <a:gd name="T15" fmla="*/ 21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8 h 106"/>
                <a:gd name="T28" fmla="*/ 35 w 101"/>
                <a:gd name="T29" fmla="*/ 51 h 106"/>
                <a:gd name="T30" fmla="*/ 31 w 101"/>
                <a:gd name="T31" fmla="*/ 52 h 106"/>
                <a:gd name="T32" fmla="*/ 25 w 101"/>
                <a:gd name="T33" fmla="*/ 53 h 106"/>
                <a:gd name="T34" fmla="*/ 20 w 101"/>
                <a:gd name="T35" fmla="*/ 52 h 106"/>
                <a:gd name="T36" fmla="*/ 16 w 101"/>
                <a:gd name="T37" fmla="*/ 51 h 106"/>
                <a:gd name="T38" fmla="*/ 12 w 101"/>
                <a:gd name="T39" fmla="*/ 48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7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4"/>
                  </a:lnTo>
                  <a:lnTo>
                    <a:pt x="79" y="9"/>
                  </a:lnTo>
                  <a:lnTo>
                    <a:pt x="87" y="15"/>
                  </a:lnTo>
                  <a:lnTo>
                    <a:pt x="93" y="23"/>
                  </a:lnTo>
                  <a:lnTo>
                    <a:pt x="97" y="32"/>
                  </a:lnTo>
                  <a:lnTo>
                    <a:pt x="100" y="42"/>
                  </a:lnTo>
                  <a:lnTo>
                    <a:pt x="101" y="53"/>
                  </a:lnTo>
                  <a:lnTo>
                    <a:pt x="100" y="63"/>
                  </a:lnTo>
                  <a:lnTo>
                    <a:pt x="97" y="73"/>
                  </a:lnTo>
                  <a:lnTo>
                    <a:pt x="93" y="83"/>
                  </a:lnTo>
                  <a:lnTo>
                    <a:pt x="87" y="89"/>
                  </a:lnTo>
                  <a:lnTo>
                    <a:pt x="79" y="96"/>
                  </a:lnTo>
                  <a:lnTo>
                    <a:pt x="71" y="101"/>
                  </a:lnTo>
                  <a:lnTo>
                    <a:pt x="62" y="104"/>
                  </a:lnTo>
                  <a:lnTo>
                    <a:pt x="51" y="106"/>
                  </a:lnTo>
                  <a:lnTo>
                    <a:pt x="41" y="104"/>
                  </a:lnTo>
                  <a:lnTo>
                    <a:pt x="32" y="101"/>
                  </a:lnTo>
                  <a:lnTo>
                    <a:pt x="24" y="96"/>
                  </a:lnTo>
                  <a:lnTo>
                    <a:pt x="15" y="89"/>
                  </a:lnTo>
                  <a:lnTo>
                    <a:pt x="10" y="83"/>
                  </a:lnTo>
                  <a:lnTo>
                    <a:pt x="5" y="73"/>
                  </a:lnTo>
                  <a:lnTo>
                    <a:pt x="2" y="63"/>
                  </a:lnTo>
                  <a:lnTo>
                    <a:pt x="0" y="53"/>
                  </a:lnTo>
                  <a:lnTo>
                    <a:pt x="2" y="42"/>
                  </a:lnTo>
                  <a:lnTo>
                    <a:pt x="5" y="32"/>
                  </a:lnTo>
                  <a:lnTo>
                    <a:pt x="10" y="23"/>
                  </a:lnTo>
                  <a:lnTo>
                    <a:pt x="15" y="15"/>
                  </a:lnTo>
                  <a:lnTo>
                    <a:pt x="24" y="9"/>
                  </a:lnTo>
                  <a:lnTo>
                    <a:pt x="32" y="4"/>
                  </a:lnTo>
                  <a:lnTo>
                    <a:pt x="41" y="1"/>
                  </a:lnTo>
                  <a:lnTo>
                    <a:pt x="51" y="0"/>
                  </a:lnTo>
                  <a:close/>
                </a:path>
              </a:pathLst>
            </a:custGeom>
            <a:solidFill>
              <a:srgbClr val="002800"/>
            </a:solidFill>
            <a:ln w="9525">
              <a:noFill/>
              <a:round/>
              <a:headEnd/>
              <a:tailEnd/>
            </a:ln>
          </p:spPr>
          <p:txBody>
            <a:bodyPr/>
            <a:lstStyle/>
            <a:p>
              <a:endParaRPr lang="en-US"/>
            </a:p>
          </p:txBody>
        </p:sp>
        <p:sp>
          <p:nvSpPr>
            <p:cNvPr id="8736" name="Freeform 82"/>
            <p:cNvSpPr>
              <a:spLocks/>
            </p:cNvSpPr>
            <p:nvPr/>
          </p:nvSpPr>
          <p:spPr bwMode="auto">
            <a:xfrm>
              <a:off x="3733" y="2577"/>
              <a:ext cx="50" cy="53"/>
            </a:xfrm>
            <a:custGeom>
              <a:avLst/>
              <a:gdLst>
                <a:gd name="T0" fmla="*/ 25 w 101"/>
                <a:gd name="T1" fmla="*/ 0 h 106"/>
                <a:gd name="T2" fmla="*/ 31 w 101"/>
                <a:gd name="T3" fmla="*/ 1 h 106"/>
                <a:gd name="T4" fmla="*/ 35 w 101"/>
                <a:gd name="T5" fmla="*/ 3 h 106"/>
                <a:gd name="T6" fmla="*/ 39 w 101"/>
                <a:gd name="T7" fmla="*/ 5 h 106"/>
                <a:gd name="T8" fmla="*/ 43 w 101"/>
                <a:gd name="T9" fmla="*/ 8 h 106"/>
                <a:gd name="T10" fmla="*/ 46 w 101"/>
                <a:gd name="T11" fmla="*/ 12 h 106"/>
                <a:gd name="T12" fmla="*/ 48 w 101"/>
                <a:gd name="T13" fmla="*/ 16 h 106"/>
                <a:gd name="T14" fmla="*/ 50 w 101"/>
                <a:gd name="T15" fmla="*/ 22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2 h 106"/>
                <a:gd name="T52" fmla="*/ 2 w 101"/>
                <a:gd name="T53" fmla="*/ 16 h 106"/>
                <a:gd name="T54" fmla="*/ 5 w 101"/>
                <a:gd name="T55" fmla="*/ 12 h 106"/>
                <a:gd name="T56" fmla="*/ 7 w 101"/>
                <a:gd name="T57" fmla="*/ 8 h 106"/>
                <a:gd name="T58" fmla="*/ 12 w 101"/>
                <a:gd name="T59" fmla="*/ 5 h 106"/>
                <a:gd name="T60" fmla="*/ 16 w 101"/>
                <a:gd name="T61" fmla="*/ 3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5"/>
                  </a:lnTo>
                  <a:lnTo>
                    <a:pt x="79" y="9"/>
                  </a:lnTo>
                  <a:lnTo>
                    <a:pt x="87" y="16"/>
                  </a:lnTo>
                  <a:lnTo>
                    <a:pt x="93" y="23"/>
                  </a:lnTo>
                  <a:lnTo>
                    <a:pt x="97" y="32"/>
                  </a:lnTo>
                  <a:lnTo>
                    <a:pt x="100" y="43"/>
                  </a:lnTo>
                  <a:lnTo>
                    <a:pt x="101" y="53"/>
                  </a:lnTo>
                  <a:lnTo>
                    <a:pt x="100" y="64"/>
                  </a:lnTo>
                  <a:lnTo>
                    <a:pt x="97" y="74"/>
                  </a:lnTo>
                  <a:lnTo>
                    <a:pt x="93" y="83"/>
                  </a:lnTo>
                  <a:lnTo>
                    <a:pt x="87" y="90"/>
                  </a:lnTo>
                  <a:lnTo>
                    <a:pt x="79" y="97"/>
                  </a:lnTo>
                  <a:lnTo>
                    <a:pt x="71" y="102"/>
                  </a:lnTo>
                  <a:lnTo>
                    <a:pt x="62" y="105"/>
                  </a:lnTo>
                  <a:lnTo>
                    <a:pt x="51" y="106"/>
                  </a:lnTo>
                  <a:lnTo>
                    <a:pt x="41" y="105"/>
                  </a:lnTo>
                  <a:lnTo>
                    <a:pt x="32" y="102"/>
                  </a:lnTo>
                  <a:lnTo>
                    <a:pt x="24" y="97"/>
                  </a:lnTo>
                  <a:lnTo>
                    <a:pt x="15" y="90"/>
                  </a:lnTo>
                  <a:lnTo>
                    <a:pt x="10" y="83"/>
                  </a:lnTo>
                  <a:lnTo>
                    <a:pt x="5" y="74"/>
                  </a:lnTo>
                  <a:lnTo>
                    <a:pt x="2" y="64"/>
                  </a:lnTo>
                  <a:lnTo>
                    <a:pt x="0" y="53"/>
                  </a:lnTo>
                  <a:lnTo>
                    <a:pt x="2" y="43"/>
                  </a:lnTo>
                  <a:lnTo>
                    <a:pt x="5" y="32"/>
                  </a:lnTo>
                  <a:lnTo>
                    <a:pt x="10" y="23"/>
                  </a:lnTo>
                  <a:lnTo>
                    <a:pt x="15" y="16"/>
                  </a:lnTo>
                  <a:lnTo>
                    <a:pt x="24" y="9"/>
                  </a:lnTo>
                  <a:lnTo>
                    <a:pt x="32" y="5"/>
                  </a:lnTo>
                  <a:lnTo>
                    <a:pt x="41" y="1"/>
                  </a:lnTo>
                  <a:lnTo>
                    <a:pt x="51" y="0"/>
                  </a:lnTo>
                  <a:close/>
                </a:path>
              </a:pathLst>
            </a:custGeom>
            <a:solidFill>
              <a:srgbClr val="002800"/>
            </a:solidFill>
            <a:ln w="9525">
              <a:noFill/>
              <a:round/>
              <a:headEnd/>
              <a:tailEnd/>
            </a:ln>
          </p:spPr>
          <p:txBody>
            <a:bodyPr/>
            <a:lstStyle/>
            <a:p>
              <a:endParaRPr lang="en-US"/>
            </a:p>
          </p:txBody>
        </p:sp>
        <p:sp>
          <p:nvSpPr>
            <p:cNvPr id="8737" name="Rectangle 83"/>
            <p:cNvSpPr>
              <a:spLocks noChangeArrowheads="1"/>
            </p:cNvSpPr>
            <p:nvPr/>
          </p:nvSpPr>
          <p:spPr bwMode="auto">
            <a:xfrm>
              <a:off x="3735" y="2453"/>
              <a:ext cx="40" cy="31"/>
            </a:xfrm>
            <a:prstGeom prst="rect">
              <a:avLst/>
            </a:prstGeom>
            <a:solidFill>
              <a:srgbClr val="002800"/>
            </a:solidFill>
            <a:ln w="9525">
              <a:noFill/>
              <a:miter lim="800000"/>
              <a:headEnd/>
              <a:tailEnd/>
            </a:ln>
          </p:spPr>
          <p:txBody>
            <a:bodyPr/>
            <a:lstStyle/>
            <a:p>
              <a:endParaRPr lang="en-US"/>
            </a:p>
          </p:txBody>
        </p:sp>
        <p:sp>
          <p:nvSpPr>
            <p:cNvPr id="8738" name="Freeform 84"/>
            <p:cNvSpPr>
              <a:spLocks/>
            </p:cNvSpPr>
            <p:nvPr/>
          </p:nvSpPr>
          <p:spPr bwMode="auto">
            <a:xfrm>
              <a:off x="3805" y="2486"/>
              <a:ext cx="262" cy="162"/>
            </a:xfrm>
            <a:custGeom>
              <a:avLst/>
              <a:gdLst>
                <a:gd name="T0" fmla="*/ 0 w 525"/>
                <a:gd name="T1" fmla="*/ 0 h 325"/>
                <a:gd name="T2" fmla="*/ 0 w 525"/>
                <a:gd name="T3" fmla="*/ 159 h 325"/>
                <a:gd name="T4" fmla="*/ 15 w 525"/>
                <a:gd name="T5" fmla="*/ 162 h 325"/>
                <a:gd name="T6" fmla="*/ 15 w 525"/>
                <a:gd name="T7" fmla="*/ 15 h 325"/>
                <a:gd name="T8" fmla="*/ 248 w 525"/>
                <a:gd name="T9" fmla="*/ 15 h 325"/>
                <a:gd name="T10" fmla="*/ 248 w 525"/>
                <a:gd name="T11" fmla="*/ 159 h 325"/>
                <a:gd name="T12" fmla="*/ 262 w 525"/>
                <a:gd name="T13" fmla="*/ 159 h 325"/>
                <a:gd name="T14" fmla="*/ 262 w 525"/>
                <a:gd name="T15" fmla="*/ 0 h 325"/>
                <a:gd name="T16" fmla="*/ 0 w 52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5" h="325">
                  <a:moveTo>
                    <a:pt x="0" y="0"/>
                  </a:moveTo>
                  <a:lnTo>
                    <a:pt x="0" y="318"/>
                  </a:lnTo>
                  <a:lnTo>
                    <a:pt x="30" y="325"/>
                  </a:lnTo>
                  <a:lnTo>
                    <a:pt x="30" y="30"/>
                  </a:lnTo>
                  <a:lnTo>
                    <a:pt x="497" y="30"/>
                  </a:lnTo>
                  <a:lnTo>
                    <a:pt x="497" y="318"/>
                  </a:lnTo>
                  <a:lnTo>
                    <a:pt x="525" y="318"/>
                  </a:lnTo>
                  <a:lnTo>
                    <a:pt x="525" y="0"/>
                  </a:lnTo>
                  <a:lnTo>
                    <a:pt x="0" y="0"/>
                  </a:lnTo>
                  <a:close/>
                </a:path>
              </a:pathLst>
            </a:custGeom>
            <a:solidFill>
              <a:srgbClr val="002800"/>
            </a:solidFill>
            <a:ln w="9525">
              <a:noFill/>
              <a:round/>
              <a:headEnd/>
              <a:tailEnd/>
            </a:ln>
          </p:spPr>
          <p:txBody>
            <a:bodyPr/>
            <a:lstStyle/>
            <a:p>
              <a:endParaRPr lang="en-US"/>
            </a:p>
          </p:txBody>
        </p:sp>
        <p:sp>
          <p:nvSpPr>
            <p:cNvPr id="8739" name="Freeform 85"/>
            <p:cNvSpPr>
              <a:spLocks/>
            </p:cNvSpPr>
            <p:nvPr/>
          </p:nvSpPr>
          <p:spPr bwMode="auto">
            <a:xfrm>
              <a:off x="3902" y="2706"/>
              <a:ext cx="69" cy="118"/>
            </a:xfrm>
            <a:custGeom>
              <a:avLst/>
              <a:gdLst>
                <a:gd name="T0" fmla="*/ 0 w 137"/>
                <a:gd name="T1" fmla="*/ 23 h 237"/>
                <a:gd name="T2" fmla="*/ 0 w 137"/>
                <a:gd name="T3" fmla="*/ 34 h 237"/>
                <a:gd name="T4" fmla="*/ 9 w 137"/>
                <a:gd name="T5" fmla="*/ 48 h 237"/>
                <a:gd name="T6" fmla="*/ 9 w 137"/>
                <a:gd name="T7" fmla="*/ 75 h 237"/>
                <a:gd name="T8" fmla="*/ 2 w 137"/>
                <a:gd name="T9" fmla="*/ 88 h 237"/>
                <a:gd name="T10" fmla="*/ 2 w 137"/>
                <a:gd name="T11" fmla="*/ 101 h 237"/>
                <a:gd name="T12" fmla="*/ 12 w 137"/>
                <a:gd name="T13" fmla="*/ 108 h 237"/>
                <a:gd name="T14" fmla="*/ 20 w 137"/>
                <a:gd name="T15" fmla="*/ 113 h 237"/>
                <a:gd name="T16" fmla="*/ 29 w 137"/>
                <a:gd name="T17" fmla="*/ 117 h 237"/>
                <a:gd name="T18" fmla="*/ 37 w 137"/>
                <a:gd name="T19" fmla="*/ 118 h 237"/>
                <a:gd name="T20" fmla="*/ 45 w 137"/>
                <a:gd name="T21" fmla="*/ 117 h 237"/>
                <a:gd name="T22" fmla="*/ 53 w 137"/>
                <a:gd name="T23" fmla="*/ 113 h 237"/>
                <a:gd name="T24" fmla="*/ 61 w 137"/>
                <a:gd name="T25" fmla="*/ 105 h 237"/>
                <a:gd name="T26" fmla="*/ 69 w 137"/>
                <a:gd name="T27" fmla="*/ 94 h 237"/>
                <a:gd name="T28" fmla="*/ 58 w 137"/>
                <a:gd name="T29" fmla="*/ 75 h 237"/>
                <a:gd name="T30" fmla="*/ 58 w 137"/>
                <a:gd name="T31" fmla="*/ 37 h 237"/>
                <a:gd name="T32" fmla="*/ 66 w 137"/>
                <a:gd name="T33" fmla="*/ 26 h 237"/>
                <a:gd name="T34" fmla="*/ 60 w 137"/>
                <a:gd name="T35" fmla="*/ 16 h 237"/>
                <a:gd name="T36" fmla="*/ 52 w 137"/>
                <a:gd name="T37" fmla="*/ 7 h 237"/>
                <a:gd name="T38" fmla="*/ 42 w 137"/>
                <a:gd name="T39" fmla="*/ 2 h 237"/>
                <a:gd name="T40" fmla="*/ 33 w 137"/>
                <a:gd name="T41" fmla="*/ 0 h 237"/>
                <a:gd name="T42" fmla="*/ 23 w 137"/>
                <a:gd name="T43" fmla="*/ 1 h 237"/>
                <a:gd name="T44" fmla="*/ 14 w 137"/>
                <a:gd name="T45" fmla="*/ 5 h 237"/>
                <a:gd name="T46" fmla="*/ 7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7" y="96"/>
                  </a:lnTo>
                  <a:lnTo>
                    <a:pt x="17" y="151"/>
                  </a:lnTo>
                  <a:lnTo>
                    <a:pt x="3" y="176"/>
                  </a:lnTo>
                  <a:lnTo>
                    <a:pt x="3" y="202"/>
                  </a:lnTo>
                  <a:lnTo>
                    <a:pt x="23" y="216"/>
                  </a:lnTo>
                  <a:lnTo>
                    <a:pt x="40" y="227"/>
                  </a:lnTo>
                  <a:lnTo>
                    <a:pt x="58" y="234"/>
                  </a:lnTo>
                  <a:lnTo>
                    <a:pt x="74" y="237"/>
                  </a:lnTo>
                  <a:lnTo>
                    <a:pt x="89" y="234"/>
                  </a:lnTo>
                  <a:lnTo>
                    <a:pt x="105" y="226"/>
                  </a:lnTo>
                  <a:lnTo>
                    <a:pt x="121" y="211"/>
                  </a:lnTo>
                  <a:lnTo>
                    <a:pt x="137" y="189"/>
                  </a:lnTo>
                  <a:lnTo>
                    <a:pt x="115" y="151"/>
                  </a:lnTo>
                  <a:lnTo>
                    <a:pt x="115" y="74"/>
                  </a:lnTo>
                  <a:lnTo>
                    <a:pt x="131" y="53"/>
                  </a:lnTo>
                  <a:lnTo>
                    <a:pt x="119" y="32"/>
                  </a:lnTo>
                  <a:lnTo>
                    <a:pt x="103" y="15"/>
                  </a:lnTo>
                  <a:lnTo>
                    <a:pt x="84" y="5"/>
                  </a:lnTo>
                  <a:lnTo>
                    <a:pt x="66" y="0"/>
                  </a:lnTo>
                  <a:lnTo>
                    <a:pt x="46" y="3"/>
                  </a:lnTo>
                  <a:lnTo>
                    <a:pt x="28" y="11"/>
                  </a:lnTo>
                  <a:lnTo>
                    <a:pt x="13" y="26"/>
                  </a:lnTo>
                  <a:lnTo>
                    <a:pt x="0" y="47"/>
                  </a:lnTo>
                  <a:close/>
                </a:path>
              </a:pathLst>
            </a:custGeom>
            <a:solidFill>
              <a:srgbClr val="000000"/>
            </a:solidFill>
            <a:ln w="9525">
              <a:noFill/>
              <a:round/>
              <a:headEnd/>
              <a:tailEnd/>
            </a:ln>
          </p:spPr>
          <p:txBody>
            <a:bodyPr/>
            <a:lstStyle/>
            <a:p>
              <a:endParaRPr lang="en-US"/>
            </a:p>
          </p:txBody>
        </p:sp>
      </p:grpSp>
      <p:grpSp>
        <p:nvGrpSpPr>
          <p:cNvPr id="8197" name="Group 86"/>
          <p:cNvGrpSpPr>
            <a:grpSpLocks/>
          </p:cNvGrpSpPr>
          <p:nvPr/>
        </p:nvGrpSpPr>
        <p:grpSpPr bwMode="auto">
          <a:xfrm flipH="1">
            <a:off x="1820863" y="4386263"/>
            <a:ext cx="228600" cy="609600"/>
            <a:chOff x="2583" y="3462"/>
            <a:chExt cx="263" cy="289"/>
          </a:xfrm>
        </p:grpSpPr>
        <p:sp>
          <p:nvSpPr>
            <p:cNvPr id="8656" name="Oval 87"/>
            <p:cNvSpPr>
              <a:spLocks noChangeArrowheads="1"/>
            </p:cNvSpPr>
            <p:nvPr/>
          </p:nvSpPr>
          <p:spPr bwMode="auto">
            <a:xfrm>
              <a:off x="2648" y="3462"/>
              <a:ext cx="132" cy="128"/>
            </a:xfrm>
            <a:prstGeom prst="ellipse">
              <a:avLst/>
            </a:prstGeom>
            <a:solidFill>
              <a:schemeClr val="accent2"/>
            </a:solidFill>
            <a:ln w="9525">
              <a:noFill/>
              <a:round/>
              <a:headEnd/>
              <a:tailEnd/>
            </a:ln>
            <a:effectLst/>
          </p:spPr>
          <p:txBody>
            <a:bodyPr wrap="none" anchor="ctr"/>
            <a:lstStyle/>
            <a:p>
              <a:endParaRPr lang="en-US"/>
            </a:p>
          </p:txBody>
        </p:sp>
        <p:grpSp>
          <p:nvGrpSpPr>
            <p:cNvPr id="8657" name="Group 88"/>
            <p:cNvGrpSpPr>
              <a:grpSpLocks/>
            </p:cNvGrpSpPr>
            <p:nvPr/>
          </p:nvGrpSpPr>
          <p:grpSpPr bwMode="auto">
            <a:xfrm>
              <a:off x="2583" y="3591"/>
              <a:ext cx="263" cy="160"/>
              <a:chOff x="2583" y="3591"/>
              <a:chExt cx="263" cy="160"/>
            </a:xfrm>
          </p:grpSpPr>
          <p:sp>
            <p:nvSpPr>
              <p:cNvPr id="8658" name="Arc 89"/>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chemeClr val="accent2"/>
              </a:solidFill>
              <a:ln w="9525" cap="rnd">
                <a:noFill/>
                <a:round/>
                <a:headEnd/>
                <a:tailEnd/>
              </a:ln>
              <a:effectLst/>
            </p:spPr>
            <p:txBody>
              <a:bodyPr wrap="none" anchor="ctr"/>
              <a:lstStyle/>
              <a:p>
                <a:endParaRPr lang="en-US"/>
              </a:p>
            </p:txBody>
          </p:sp>
          <p:sp>
            <p:nvSpPr>
              <p:cNvPr id="8659" name="Arc 90"/>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chemeClr val="accent2"/>
              </a:solidFill>
              <a:ln w="9525" cap="rnd">
                <a:noFill/>
                <a:round/>
                <a:headEnd/>
                <a:tailEnd/>
              </a:ln>
              <a:effectLst/>
            </p:spPr>
            <p:txBody>
              <a:bodyPr wrap="none" anchor="ctr"/>
              <a:lstStyle/>
              <a:p>
                <a:endParaRPr lang="en-US"/>
              </a:p>
            </p:txBody>
          </p:sp>
        </p:grpSp>
      </p:grpSp>
      <p:sp>
        <p:nvSpPr>
          <p:cNvPr id="8198" name="Line 91"/>
          <p:cNvSpPr>
            <a:spLocks noChangeShapeType="1"/>
          </p:cNvSpPr>
          <p:nvPr/>
        </p:nvSpPr>
        <p:spPr bwMode="auto">
          <a:xfrm>
            <a:off x="1592263" y="3700463"/>
            <a:ext cx="609600" cy="838200"/>
          </a:xfrm>
          <a:prstGeom prst="line">
            <a:avLst/>
          </a:prstGeom>
          <a:noFill/>
          <a:ln w="19050">
            <a:solidFill>
              <a:schemeClr val="tx1"/>
            </a:solidFill>
            <a:prstDash val="sysDot"/>
            <a:round/>
            <a:headEnd/>
            <a:tailEnd type="triangle" w="med" len="med"/>
          </a:ln>
          <a:effectLst/>
        </p:spPr>
        <p:txBody>
          <a:bodyPr/>
          <a:lstStyle/>
          <a:p>
            <a:endParaRPr lang="en-US"/>
          </a:p>
        </p:txBody>
      </p:sp>
      <p:grpSp>
        <p:nvGrpSpPr>
          <p:cNvPr id="8199" name="Group 93"/>
          <p:cNvGrpSpPr>
            <a:grpSpLocks/>
          </p:cNvGrpSpPr>
          <p:nvPr/>
        </p:nvGrpSpPr>
        <p:grpSpPr bwMode="auto">
          <a:xfrm flipH="1">
            <a:off x="5707063" y="5453063"/>
            <a:ext cx="228600" cy="609600"/>
            <a:chOff x="2583" y="3462"/>
            <a:chExt cx="263" cy="289"/>
          </a:xfrm>
        </p:grpSpPr>
        <p:sp>
          <p:nvSpPr>
            <p:cNvPr id="8652" name="Oval 94"/>
            <p:cNvSpPr>
              <a:spLocks noChangeArrowheads="1"/>
            </p:cNvSpPr>
            <p:nvPr/>
          </p:nvSpPr>
          <p:spPr bwMode="auto">
            <a:xfrm>
              <a:off x="2648" y="3462"/>
              <a:ext cx="132" cy="128"/>
            </a:xfrm>
            <a:prstGeom prst="ellipse">
              <a:avLst/>
            </a:prstGeom>
            <a:solidFill>
              <a:srgbClr val="660066"/>
            </a:solidFill>
            <a:ln w="9525">
              <a:noFill/>
              <a:round/>
              <a:headEnd/>
              <a:tailEnd/>
            </a:ln>
            <a:effectLst/>
          </p:spPr>
          <p:txBody>
            <a:bodyPr wrap="none" anchor="ctr"/>
            <a:lstStyle/>
            <a:p>
              <a:endParaRPr lang="en-US"/>
            </a:p>
          </p:txBody>
        </p:sp>
        <p:grpSp>
          <p:nvGrpSpPr>
            <p:cNvPr id="8653" name="Group 95"/>
            <p:cNvGrpSpPr>
              <a:grpSpLocks/>
            </p:cNvGrpSpPr>
            <p:nvPr/>
          </p:nvGrpSpPr>
          <p:grpSpPr bwMode="auto">
            <a:xfrm>
              <a:off x="2583" y="3591"/>
              <a:ext cx="263" cy="160"/>
              <a:chOff x="2583" y="3591"/>
              <a:chExt cx="263" cy="160"/>
            </a:xfrm>
          </p:grpSpPr>
          <p:sp>
            <p:nvSpPr>
              <p:cNvPr id="8654" name="Arc 96"/>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rgbClr val="660066"/>
              </a:solidFill>
              <a:ln w="9525" cap="rnd">
                <a:noFill/>
                <a:round/>
                <a:headEnd/>
                <a:tailEnd/>
              </a:ln>
              <a:effectLst/>
            </p:spPr>
            <p:txBody>
              <a:bodyPr wrap="none" anchor="ctr"/>
              <a:lstStyle/>
              <a:p>
                <a:endParaRPr lang="en-US"/>
              </a:p>
            </p:txBody>
          </p:sp>
          <p:sp>
            <p:nvSpPr>
              <p:cNvPr id="8655" name="Arc 97"/>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rgbClr val="660066"/>
              </a:solidFill>
              <a:ln w="9525" cap="rnd">
                <a:noFill/>
                <a:round/>
                <a:headEnd/>
                <a:tailEnd/>
              </a:ln>
              <a:effectLst/>
            </p:spPr>
            <p:txBody>
              <a:bodyPr wrap="none" anchor="ctr"/>
              <a:lstStyle/>
              <a:p>
                <a:endParaRPr lang="en-US"/>
              </a:p>
            </p:txBody>
          </p:sp>
        </p:grpSp>
      </p:grpSp>
      <p:grpSp>
        <p:nvGrpSpPr>
          <p:cNvPr id="8200" name="Group 98"/>
          <p:cNvGrpSpPr>
            <a:grpSpLocks/>
          </p:cNvGrpSpPr>
          <p:nvPr/>
        </p:nvGrpSpPr>
        <p:grpSpPr bwMode="auto">
          <a:xfrm>
            <a:off x="3040063" y="5148263"/>
            <a:ext cx="381000" cy="609600"/>
            <a:chOff x="3296" y="421"/>
            <a:chExt cx="1642" cy="3389"/>
          </a:xfrm>
        </p:grpSpPr>
        <p:sp>
          <p:nvSpPr>
            <p:cNvPr id="8581" name="Freeform 99"/>
            <p:cNvSpPr>
              <a:spLocks/>
            </p:cNvSpPr>
            <p:nvPr/>
          </p:nvSpPr>
          <p:spPr bwMode="auto">
            <a:xfrm>
              <a:off x="3993" y="3724"/>
              <a:ext cx="86" cy="86"/>
            </a:xfrm>
            <a:custGeom>
              <a:avLst/>
              <a:gdLst>
                <a:gd name="T0" fmla="*/ 0 w 46"/>
                <a:gd name="T1" fmla="*/ 84 h 46"/>
                <a:gd name="T2" fmla="*/ 11 w 46"/>
                <a:gd name="T3" fmla="*/ 7 h 46"/>
                <a:gd name="T4" fmla="*/ 64 w 46"/>
                <a:gd name="T5" fmla="*/ 0 h 46"/>
                <a:gd name="T6" fmla="*/ 84 w 46"/>
                <a:gd name="T7" fmla="*/ 75 h 46"/>
                <a:gd name="T8" fmla="*/ 0 w 46"/>
                <a:gd name="T9" fmla="*/ 84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0" y="45"/>
                  </a:moveTo>
                  <a:lnTo>
                    <a:pt x="6" y="4"/>
                  </a:lnTo>
                  <a:lnTo>
                    <a:pt x="34" y="0"/>
                  </a:lnTo>
                  <a:lnTo>
                    <a:pt x="45" y="40"/>
                  </a:lnTo>
                  <a:lnTo>
                    <a:pt x="0" y="45"/>
                  </a:lnTo>
                </a:path>
              </a:pathLst>
            </a:custGeom>
            <a:solidFill>
              <a:srgbClr val="6C6460"/>
            </a:solidFill>
            <a:ln w="12700" cap="rnd" cmpd="sng">
              <a:noFill/>
              <a:prstDash val="solid"/>
              <a:round/>
              <a:headEnd type="none" w="med" len="med"/>
              <a:tailEnd type="none" w="med" len="med"/>
            </a:ln>
            <a:effectLst/>
          </p:spPr>
          <p:txBody>
            <a:bodyPr/>
            <a:lstStyle/>
            <a:p>
              <a:endParaRPr lang="en-US"/>
            </a:p>
          </p:txBody>
        </p:sp>
        <p:sp>
          <p:nvSpPr>
            <p:cNvPr id="8582" name="Freeform 100"/>
            <p:cNvSpPr>
              <a:spLocks/>
            </p:cNvSpPr>
            <p:nvPr/>
          </p:nvSpPr>
          <p:spPr bwMode="auto">
            <a:xfrm>
              <a:off x="4530" y="1576"/>
              <a:ext cx="344" cy="1569"/>
            </a:xfrm>
            <a:custGeom>
              <a:avLst/>
              <a:gdLst>
                <a:gd name="T0" fmla="*/ 342 w 183"/>
                <a:gd name="T1" fmla="*/ 0 h 835"/>
                <a:gd name="T2" fmla="*/ 336 w 183"/>
                <a:gd name="T3" fmla="*/ 293 h 835"/>
                <a:gd name="T4" fmla="*/ 143 w 183"/>
                <a:gd name="T5" fmla="*/ 1195 h 835"/>
                <a:gd name="T6" fmla="*/ 0 w 183"/>
                <a:gd name="T7" fmla="*/ 1567 h 835"/>
                <a:gd name="T8" fmla="*/ 342 w 183"/>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835">
                  <a:moveTo>
                    <a:pt x="182" y="0"/>
                  </a:moveTo>
                  <a:lnTo>
                    <a:pt x="179" y="156"/>
                  </a:lnTo>
                  <a:lnTo>
                    <a:pt x="76" y="636"/>
                  </a:lnTo>
                  <a:lnTo>
                    <a:pt x="0" y="834"/>
                  </a:lnTo>
                  <a:lnTo>
                    <a:pt x="182" y="0"/>
                  </a:lnTo>
                </a:path>
              </a:pathLst>
            </a:custGeom>
            <a:gradFill rotWithShape="0">
              <a:gsLst>
                <a:gs pos="0">
                  <a:srgbClr val="6C6460"/>
                </a:gs>
                <a:gs pos="100000">
                  <a:srgbClr val="413C3A"/>
                </a:gs>
              </a:gsLst>
              <a:lin ang="5400000" scaled="1"/>
            </a:gradFill>
            <a:ln w="12700" cap="rnd" cmpd="sng">
              <a:noFill/>
              <a:prstDash val="solid"/>
              <a:round/>
              <a:headEnd type="none" w="med" len="med"/>
              <a:tailEnd type="none" w="med" len="med"/>
            </a:ln>
            <a:effectLst/>
          </p:spPr>
          <p:txBody>
            <a:bodyPr/>
            <a:lstStyle/>
            <a:p>
              <a:endParaRPr lang="en-US"/>
            </a:p>
          </p:txBody>
        </p:sp>
        <p:sp>
          <p:nvSpPr>
            <p:cNvPr id="8583" name="Freeform 101"/>
            <p:cNvSpPr>
              <a:spLocks/>
            </p:cNvSpPr>
            <p:nvPr/>
          </p:nvSpPr>
          <p:spPr bwMode="auto">
            <a:xfrm>
              <a:off x="3691" y="1420"/>
              <a:ext cx="1193" cy="1813"/>
            </a:xfrm>
            <a:custGeom>
              <a:avLst/>
              <a:gdLst>
                <a:gd name="T0" fmla="*/ 396 w 635"/>
                <a:gd name="T1" fmla="*/ 6 h 965"/>
                <a:gd name="T2" fmla="*/ 447 w 635"/>
                <a:gd name="T3" fmla="*/ 0 h 965"/>
                <a:gd name="T4" fmla="*/ 1120 w 635"/>
                <a:gd name="T5" fmla="*/ 62 h 965"/>
                <a:gd name="T6" fmla="*/ 1178 w 635"/>
                <a:gd name="T7" fmla="*/ 85 h 965"/>
                <a:gd name="T8" fmla="*/ 1191 w 635"/>
                <a:gd name="T9" fmla="*/ 141 h 965"/>
                <a:gd name="T10" fmla="*/ 842 w 635"/>
                <a:gd name="T11" fmla="*/ 1740 h 965"/>
                <a:gd name="T12" fmla="*/ 804 w 635"/>
                <a:gd name="T13" fmla="*/ 1796 h 965"/>
                <a:gd name="T14" fmla="*/ 748 w 635"/>
                <a:gd name="T15" fmla="*/ 1811 h 965"/>
                <a:gd name="T16" fmla="*/ 38 w 635"/>
                <a:gd name="T17" fmla="*/ 1712 h 965"/>
                <a:gd name="T18" fmla="*/ 0 w 635"/>
                <a:gd name="T19" fmla="*/ 1683 h 965"/>
                <a:gd name="T20" fmla="*/ 4 w 635"/>
                <a:gd name="T21" fmla="*/ 1633 h 965"/>
                <a:gd name="T22" fmla="*/ 368 w 635"/>
                <a:gd name="T23" fmla="*/ 41 h 965"/>
                <a:gd name="T24" fmla="*/ 396 w 635"/>
                <a:gd name="T25" fmla="*/ 6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5" h="965">
                  <a:moveTo>
                    <a:pt x="211" y="3"/>
                  </a:moveTo>
                  <a:lnTo>
                    <a:pt x="238" y="0"/>
                  </a:lnTo>
                  <a:lnTo>
                    <a:pt x="596" y="33"/>
                  </a:lnTo>
                  <a:lnTo>
                    <a:pt x="627" y="45"/>
                  </a:lnTo>
                  <a:lnTo>
                    <a:pt x="634" y="75"/>
                  </a:lnTo>
                  <a:lnTo>
                    <a:pt x="448" y="926"/>
                  </a:lnTo>
                  <a:lnTo>
                    <a:pt x="428" y="956"/>
                  </a:lnTo>
                  <a:lnTo>
                    <a:pt x="398" y="964"/>
                  </a:lnTo>
                  <a:lnTo>
                    <a:pt x="20" y="911"/>
                  </a:lnTo>
                  <a:lnTo>
                    <a:pt x="0" y="896"/>
                  </a:lnTo>
                  <a:lnTo>
                    <a:pt x="2" y="869"/>
                  </a:lnTo>
                  <a:lnTo>
                    <a:pt x="196" y="22"/>
                  </a:lnTo>
                  <a:lnTo>
                    <a:pt x="211" y="3"/>
                  </a:lnTo>
                </a:path>
              </a:pathLst>
            </a:custGeom>
            <a:solidFill>
              <a:srgbClr val="9D948F"/>
            </a:solidFill>
            <a:ln w="12700" cap="rnd" cmpd="sng">
              <a:noFill/>
              <a:prstDash val="solid"/>
              <a:round/>
              <a:headEnd type="none" w="med" len="med"/>
              <a:tailEnd type="none" w="med" len="med"/>
            </a:ln>
            <a:effectLst/>
          </p:spPr>
          <p:txBody>
            <a:bodyPr/>
            <a:lstStyle/>
            <a:p>
              <a:endParaRPr lang="en-US"/>
            </a:p>
          </p:txBody>
        </p:sp>
        <p:sp>
          <p:nvSpPr>
            <p:cNvPr id="8584" name="Freeform 102"/>
            <p:cNvSpPr>
              <a:spLocks/>
            </p:cNvSpPr>
            <p:nvPr/>
          </p:nvSpPr>
          <p:spPr bwMode="auto">
            <a:xfrm>
              <a:off x="4059" y="3346"/>
              <a:ext cx="364" cy="458"/>
            </a:xfrm>
            <a:custGeom>
              <a:avLst/>
              <a:gdLst>
                <a:gd name="T0" fmla="*/ 362 w 194"/>
                <a:gd name="T1" fmla="*/ 0 h 244"/>
                <a:gd name="T2" fmla="*/ 341 w 194"/>
                <a:gd name="T3" fmla="*/ 94 h 244"/>
                <a:gd name="T4" fmla="*/ 30 w 194"/>
                <a:gd name="T5" fmla="*/ 456 h 244"/>
                <a:gd name="T6" fmla="*/ 0 w 194"/>
                <a:gd name="T7" fmla="*/ 405 h 244"/>
                <a:gd name="T8" fmla="*/ 362 w 194"/>
                <a:gd name="T9" fmla="*/ 0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244">
                  <a:moveTo>
                    <a:pt x="193" y="0"/>
                  </a:moveTo>
                  <a:lnTo>
                    <a:pt x="182" y="50"/>
                  </a:lnTo>
                  <a:lnTo>
                    <a:pt x="16" y="243"/>
                  </a:lnTo>
                  <a:lnTo>
                    <a:pt x="0" y="216"/>
                  </a:lnTo>
                  <a:lnTo>
                    <a:pt x="193" y="0"/>
                  </a:lnTo>
                </a:path>
              </a:pathLst>
            </a:custGeom>
            <a:solidFill>
              <a:srgbClr val="433E3C"/>
            </a:solidFill>
            <a:ln w="12700" cap="rnd" cmpd="sng">
              <a:noFill/>
              <a:prstDash val="solid"/>
              <a:round/>
              <a:headEnd type="none" w="med" len="med"/>
              <a:tailEnd type="none" w="med" len="med"/>
            </a:ln>
            <a:effectLst/>
          </p:spPr>
          <p:txBody>
            <a:bodyPr/>
            <a:lstStyle/>
            <a:p>
              <a:endParaRPr lang="en-US"/>
            </a:p>
          </p:txBody>
        </p:sp>
        <p:sp>
          <p:nvSpPr>
            <p:cNvPr id="8585" name="Freeform 103"/>
            <p:cNvSpPr>
              <a:spLocks/>
            </p:cNvSpPr>
            <p:nvPr/>
          </p:nvSpPr>
          <p:spPr bwMode="auto">
            <a:xfrm>
              <a:off x="3315" y="3635"/>
              <a:ext cx="732" cy="175"/>
            </a:xfrm>
            <a:custGeom>
              <a:avLst/>
              <a:gdLst>
                <a:gd name="T0" fmla="*/ 730 w 390"/>
                <a:gd name="T1" fmla="*/ 120 h 93"/>
                <a:gd name="T2" fmla="*/ 683 w 390"/>
                <a:gd name="T3" fmla="*/ 173 h 93"/>
                <a:gd name="T4" fmla="*/ 75 w 390"/>
                <a:gd name="T5" fmla="*/ 72 h 93"/>
                <a:gd name="T6" fmla="*/ 0 w 390"/>
                <a:gd name="T7" fmla="*/ 0 h 93"/>
                <a:gd name="T8" fmla="*/ 730 w 390"/>
                <a:gd name="T9" fmla="*/ 12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93">
                  <a:moveTo>
                    <a:pt x="389" y="64"/>
                  </a:moveTo>
                  <a:lnTo>
                    <a:pt x="364" y="92"/>
                  </a:lnTo>
                  <a:lnTo>
                    <a:pt x="40" y="38"/>
                  </a:lnTo>
                  <a:lnTo>
                    <a:pt x="0" y="0"/>
                  </a:lnTo>
                  <a:lnTo>
                    <a:pt x="389" y="64"/>
                  </a:lnTo>
                </a:path>
              </a:pathLst>
            </a:custGeom>
            <a:solidFill>
              <a:srgbClr val="7A706C"/>
            </a:solidFill>
            <a:ln w="12700" cap="rnd" cmpd="sng">
              <a:noFill/>
              <a:prstDash val="solid"/>
              <a:round/>
              <a:headEnd type="none" w="med" len="med"/>
              <a:tailEnd type="none" w="med" len="med"/>
            </a:ln>
            <a:effectLst/>
          </p:spPr>
          <p:txBody>
            <a:bodyPr/>
            <a:lstStyle/>
            <a:p>
              <a:endParaRPr lang="en-US"/>
            </a:p>
          </p:txBody>
        </p:sp>
        <p:sp>
          <p:nvSpPr>
            <p:cNvPr id="8586" name="Freeform 104"/>
            <p:cNvSpPr>
              <a:spLocks/>
            </p:cNvSpPr>
            <p:nvPr/>
          </p:nvSpPr>
          <p:spPr bwMode="auto">
            <a:xfrm>
              <a:off x="4696" y="477"/>
              <a:ext cx="201" cy="996"/>
            </a:xfrm>
            <a:custGeom>
              <a:avLst/>
              <a:gdLst>
                <a:gd name="T0" fmla="*/ 0 w 107"/>
                <a:gd name="T1" fmla="*/ 975 h 530"/>
                <a:gd name="T2" fmla="*/ 143 w 107"/>
                <a:gd name="T3" fmla="*/ 0 h 530"/>
                <a:gd name="T4" fmla="*/ 199 w 107"/>
                <a:gd name="T5" fmla="*/ 19 h 530"/>
                <a:gd name="T6" fmla="*/ 62 w 107"/>
                <a:gd name="T7" fmla="*/ 994 h 530"/>
                <a:gd name="T8" fmla="*/ 0 w 107"/>
                <a:gd name="T9" fmla="*/ 975 h 5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530">
                  <a:moveTo>
                    <a:pt x="0" y="519"/>
                  </a:moveTo>
                  <a:lnTo>
                    <a:pt x="76" y="0"/>
                  </a:lnTo>
                  <a:lnTo>
                    <a:pt x="106" y="10"/>
                  </a:lnTo>
                  <a:lnTo>
                    <a:pt x="33" y="529"/>
                  </a:lnTo>
                  <a:lnTo>
                    <a:pt x="0" y="519"/>
                  </a:lnTo>
                </a:path>
              </a:pathLst>
            </a:custGeom>
            <a:solidFill>
              <a:srgbClr val="C8C3C0"/>
            </a:solidFill>
            <a:ln w="12700" cap="rnd" cmpd="sng">
              <a:noFill/>
              <a:prstDash val="solid"/>
              <a:round/>
              <a:headEnd type="none" w="med" len="med"/>
              <a:tailEnd type="none" w="med" len="med"/>
            </a:ln>
            <a:effectLst/>
          </p:spPr>
          <p:txBody>
            <a:bodyPr/>
            <a:lstStyle/>
            <a:p>
              <a:endParaRPr lang="en-US"/>
            </a:p>
          </p:txBody>
        </p:sp>
        <p:sp>
          <p:nvSpPr>
            <p:cNvPr id="8587" name="Oval 105"/>
            <p:cNvSpPr>
              <a:spLocks noChangeArrowheads="1"/>
            </p:cNvSpPr>
            <p:nvPr/>
          </p:nvSpPr>
          <p:spPr bwMode="auto">
            <a:xfrm>
              <a:off x="4797" y="421"/>
              <a:ext cx="141" cy="143"/>
            </a:xfrm>
            <a:prstGeom prst="ellipse">
              <a:avLst/>
            </a:prstGeom>
            <a:solidFill>
              <a:srgbClr val="C8C3C0"/>
            </a:solidFill>
            <a:ln w="12700">
              <a:noFill/>
              <a:round/>
              <a:headEnd/>
              <a:tailEnd/>
            </a:ln>
            <a:effectLst/>
          </p:spPr>
          <p:txBody>
            <a:bodyPr wrap="none" anchor="ctr"/>
            <a:lstStyle/>
            <a:p>
              <a:endParaRPr lang="en-US"/>
            </a:p>
          </p:txBody>
        </p:sp>
        <p:sp>
          <p:nvSpPr>
            <p:cNvPr id="8588" name="Freeform 106"/>
            <p:cNvSpPr>
              <a:spLocks/>
            </p:cNvSpPr>
            <p:nvPr/>
          </p:nvSpPr>
          <p:spPr bwMode="auto">
            <a:xfrm>
              <a:off x="3972" y="1524"/>
              <a:ext cx="838" cy="791"/>
            </a:xfrm>
            <a:custGeom>
              <a:avLst/>
              <a:gdLst>
                <a:gd name="T0" fmla="*/ 150 w 446"/>
                <a:gd name="T1" fmla="*/ 0 h 421"/>
                <a:gd name="T2" fmla="*/ 0 w 446"/>
                <a:gd name="T3" fmla="*/ 695 h 421"/>
                <a:gd name="T4" fmla="*/ 673 w 446"/>
                <a:gd name="T5" fmla="*/ 789 h 421"/>
                <a:gd name="T6" fmla="*/ 836 w 446"/>
                <a:gd name="T7" fmla="*/ 71 h 421"/>
                <a:gd name="T8" fmla="*/ 150 w 446"/>
                <a:gd name="T9" fmla="*/ 0 h 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21">
                  <a:moveTo>
                    <a:pt x="80" y="0"/>
                  </a:moveTo>
                  <a:lnTo>
                    <a:pt x="0" y="370"/>
                  </a:lnTo>
                  <a:lnTo>
                    <a:pt x="358" y="420"/>
                  </a:lnTo>
                  <a:lnTo>
                    <a:pt x="445" y="38"/>
                  </a:lnTo>
                  <a:lnTo>
                    <a:pt x="80" y="0"/>
                  </a:lnTo>
                </a:path>
              </a:pathLst>
            </a:custGeom>
            <a:gradFill rotWithShape="0">
              <a:gsLst>
                <a:gs pos="0">
                  <a:srgbClr val="ABA4A0"/>
                </a:gs>
                <a:gs pos="100000">
                  <a:srgbClr val="898380"/>
                </a:gs>
              </a:gsLst>
              <a:lin ang="5400000" scaled="1"/>
            </a:gradFill>
            <a:ln w="12700" cap="rnd" cmpd="sng">
              <a:noFill/>
              <a:prstDash val="solid"/>
              <a:round/>
              <a:headEnd type="none" w="med" len="med"/>
              <a:tailEnd type="none" w="med" len="med"/>
            </a:ln>
            <a:effectLst/>
          </p:spPr>
          <p:txBody>
            <a:bodyPr/>
            <a:lstStyle/>
            <a:p>
              <a:endParaRPr lang="en-US"/>
            </a:p>
          </p:txBody>
        </p:sp>
        <p:sp>
          <p:nvSpPr>
            <p:cNvPr id="8589" name="Freeform 107"/>
            <p:cNvSpPr>
              <a:spLocks/>
            </p:cNvSpPr>
            <p:nvPr/>
          </p:nvSpPr>
          <p:spPr bwMode="auto">
            <a:xfrm>
              <a:off x="3967" y="1490"/>
              <a:ext cx="836" cy="791"/>
            </a:xfrm>
            <a:custGeom>
              <a:avLst/>
              <a:gdLst>
                <a:gd name="T0" fmla="*/ 150 w 445"/>
                <a:gd name="T1" fmla="*/ 0 h 421"/>
                <a:gd name="T2" fmla="*/ 0 w 445"/>
                <a:gd name="T3" fmla="*/ 695 h 421"/>
                <a:gd name="T4" fmla="*/ 673 w 445"/>
                <a:gd name="T5" fmla="*/ 789 h 421"/>
                <a:gd name="T6" fmla="*/ 834 w 445"/>
                <a:gd name="T7" fmla="*/ 71 h 421"/>
                <a:gd name="T8" fmla="*/ 150 w 445"/>
                <a:gd name="T9" fmla="*/ 0 h 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1">
                  <a:moveTo>
                    <a:pt x="80" y="0"/>
                  </a:moveTo>
                  <a:lnTo>
                    <a:pt x="0" y="370"/>
                  </a:lnTo>
                  <a:lnTo>
                    <a:pt x="358" y="420"/>
                  </a:lnTo>
                  <a:lnTo>
                    <a:pt x="444" y="38"/>
                  </a:lnTo>
                  <a:lnTo>
                    <a:pt x="80" y="0"/>
                  </a:lnTo>
                </a:path>
              </a:pathLst>
            </a:custGeom>
            <a:solidFill>
              <a:srgbClr val="C8C3C0"/>
            </a:solidFill>
            <a:ln w="12700" cap="rnd" cmpd="sng">
              <a:noFill/>
              <a:prstDash val="solid"/>
              <a:round/>
              <a:headEnd type="none" w="med" len="med"/>
              <a:tailEnd type="none" w="med" len="med"/>
            </a:ln>
            <a:effectLst/>
          </p:spPr>
          <p:txBody>
            <a:bodyPr/>
            <a:lstStyle/>
            <a:p>
              <a:endParaRPr lang="en-US"/>
            </a:p>
          </p:txBody>
        </p:sp>
        <p:grpSp>
          <p:nvGrpSpPr>
            <p:cNvPr id="8590" name="Group 108"/>
            <p:cNvGrpSpPr>
              <a:grpSpLocks/>
            </p:cNvGrpSpPr>
            <p:nvPr/>
          </p:nvGrpSpPr>
          <p:grpSpPr bwMode="auto">
            <a:xfrm>
              <a:off x="3841" y="2335"/>
              <a:ext cx="742" cy="769"/>
              <a:chOff x="3841" y="2335"/>
              <a:chExt cx="742" cy="769"/>
            </a:xfrm>
          </p:grpSpPr>
          <p:grpSp>
            <p:nvGrpSpPr>
              <p:cNvPr id="8632" name="Group 109"/>
              <p:cNvGrpSpPr>
                <a:grpSpLocks/>
              </p:cNvGrpSpPr>
              <p:nvPr/>
            </p:nvGrpSpPr>
            <p:grpSpPr bwMode="auto">
              <a:xfrm>
                <a:off x="3976" y="2335"/>
                <a:ext cx="607" cy="165"/>
                <a:chOff x="3658" y="3025"/>
                <a:chExt cx="323" cy="88"/>
              </a:xfrm>
            </p:grpSpPr>
            <p:sp>
              <p:nvSpPr>
                <p:cNvPr id="8649" name="AutoShape 110"/>
                <p:cNvSpPr>
                  <a:spLocks noChangeArrowheads="1"/>
                </p:cNvSpPr>
                <p:nvPr/>
              </p:nvSpPr>
              <p:spPr bwMode="auto">
                <a:xfrm rot="540000">
                  <a:off x="3658" y="3025"/>
                  <a:ext cx="84" cy="54"/>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50" name="AutoShape 111"/>
                <p:cNvSpPr>
                  <a:spLocks noChangeArrowheads="1"/>
                </p:cNvSpPr>
                <p:nvPr/>
              </p:nvSpPr>
              <p:spPr bwMode="auto">
                <a:xfrm rot="540000">
                  <a:off x="3777" y="3041"/>
                  <a:ext cx="86" cy="55"/>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51" name="AutoShape 112"/>
                <p:cNvSpPr>
                  <a:spLocks noChangeArrowheads="1"/>
                </p:cNvSpPr>
                <p:nvPr/>
              </p:nvSpPr>
              <p:spPr bwMode="auto">
                <a:xfrm rot="540000">
                  <a:off x="3898" y="3061"/>
                  <a:ext cx="83" cy="52"/>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633" name="Group 113"/>
              <p:cNvGrpSpPr>
                <a:grpSpLocks/>
              </p:cNvGrpSpPr>
              <p:nvPr/>
            </p:nvGrpSpPr>
            <p:grpSpPr bwMode="auto">
              <a:xfrm>
                <a:off x="3939" y="2485"/>
                <a:ext cx="612" cy="168"/>
                <a:chOff x="3638" y="3105"/>
                <a:chExt cx="326" cy="89"/>
              </a:xfrm>
            </p:grpSpPr>
            <p:sp>
              <p:nvSpPr>
                <p:cNvPr id="8646" name="AutoShape 114"/>
                <p:cNvSpPr>
                  <a:spLocks noChangeArrowheads="1"/>
                </p:cNvSpPr>
                <p:nvPr/>
              </p:nvSpPr>
              <p:spPr bwMode="auto">
                <a:xfrm rot="540000">
                  <a:off x="3638" y="3105"/>
                  <a:ext cx="85" cy="54"/>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47" name="AutoShape 115"/>
                <p:cNvSpPr>
                  <a:spLocks noChangeArrowheads="1"/>
                </p:cNvSpPr>
                <p:nvPr/>
              </p:nvSpPr>
              <p:spPr bwMode="auto">
                <a:xfrm rot="540000">
                  <a:off x="3760" y="3122"/>
                  <a:ext cx="84" cy="54"/>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48" name="AutoShape 116"/>
                <p:cNvSpPr>
                  <a:spLocks noChangeArrowheads="1"/>
                </p:cNvSpPr>
                <p:nvPr/>
              </p:nvSpPr>
              <p:spPr bwMode="auto">
                <a:xfrm rot="540000">
                  <a:off x="3878" y="3141"/>
                  <a:ext cx="86"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634" name="Group 117"/>
              <p:cNvGrpSpPr>
                <a:grpSpLocks/>
              </p:cNvGrpSpPr>
              <p:nvPr/>
            </p:nvGrpSpPr>
            <p:grpSpPr bwMode="auto">
              <a:xfrm>
                <a:off x="3911" y="2636"/>
                <a:ext cx="610" cy="167"/>
                <a:chOff x="3623" y="3185"/>
                <a:chExt cx="325" cy="89"/>
              </a:xfrm>
            </p:grpSpPr>
            <p:sp>
              <p:nvSpPr>
                <p:cNvPr id="8643" name="AutoShape 118"/>
                <p:cNvSpPr>
                  <a:spLocks noChangeArrowheads="1"/>
                </p:cNvSpPr>
                <p:nvPr/>
              </p:nvSpPr>
              <p:spPr bwMode="auto">
                <a:xfrm rot="540000">
                  <a:off x="3623" y="3185"/>
                  <a:ext cx="86" cy="52"/>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44" name="AutoShape 119"/>
                <p:cNvSpPr>
                  <a:spLocks noChangeArrowheads="1"/>
                </p:cNvSpPr>
                <p:nvPr/>
              </p:nvSpPr>
              <p:spPr bwMode="auto">
                <a:xfrm rot="540000">
                  <a:off x="3743" y="3204"/>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45" name="AutoShape 120"/>
                <p:cNvSpPr>
                  <a:spLocks noChangeArrowheads="1"/>
                </p:cNvSpPr>
                <p:nvPr/>
              </p:nvSpPr>
              <p:spPr bwMode="auto">
                <a:xfrm rot="540000">
                  <a:off x="3863" y="3221"/>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635" name="Group 121"/>
              <p:cNvGrpSpPr>
                <a:grpSpLocks/>
              </p:cNvGrpSpPr>
              <p:nvPr/>
            </p:nvGrpSpPr>
            <p:grpSpPr bwMode="auto">
              <a:xfrm>
                <a:off x="3877" y="2786"/>
                <a:ext cx="608" cy="168"/>
                <a:chOff x="3605" y="3265"/>
                <a:chExt cx="324" cy="89"/>
              </a:xfrm>
            </p:grpSpPr>
            <p:sp>
              <p:nvSpPr>
                <p:cNvPr id="8640" name="AutoShape 122"/>
                <p:cNvSpPr>
                  <a:spLocks noChangeArrowheads="1"/>
                </p:cNvSpPr>
                <p:nvPr/>
              </p:nvSpPr>
              <p:spPr bwMode="auto">
                <a:xfrm rot="540000">
                  <a:off x="3605" y="3265"/>
                  <a:ext cx="84" cy="52"/>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41" name="AutoShape 123"/>
                <p:cNvSpPr>
                  <a:spLocks noChangeArrowheads="1"/>
                </p:cNvSpPr>
                <p:nvPr/>
              </p:nvSpPr>
              <p:spPr bwMode="auto">
                <a:xfrm rot="540000">
                  <a:off x="3724" y="3282"/>
                  <a:ext cx="84"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42" name="AutoShape 124"/>
                <p:cNvSpPr>
                  <a:spLocks noChangeArrowheads="1"/>
                </p:cNvSpPr>
                <p:nvPr/>
              </p:nvSpPr>
              <p:spPr bwMode="auto">
                <a:xfrm rot="540000">
                  <a:off x="3844" y="3301"/>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636" name="Group 125"/>
              <p:cNvGrpSpPr>
                <a:grpSpLocks/>
              </p:cNvGrpSpPr>
              <p:nvPr/>
            </p:nvGrpSpPr>
            <p:grpSpPr bwMode="auto">
              <a:xfrm>
                <a:off x="3841" y="2937"/>
                <a:ext cx="611" cy="167"/>
                <a:chOff x="3586" y="3345"/>
                <a:chExt cx="325" cy="89"/>
              </a:xfrm>
            </p:grpSpPr>
            <p:sp>
              <p:nvSpPr>
                <p:cNvPr id="8637" name="AutoShape 126"/>
                <p:cNvSpPr>
                  <a:spLocks noChangeArrowheads="1"/>
                </p:cNvSpPr>
                <p:nvPr/>
              </p:nvSpPr>
              <p:spPr bwMode="auto">
                <a:xfrm rot="540000">
                  <a:off x="3586" y="3345"/>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38" name="AutoShape 127"/>
                <p:cNvSpPr>
                  <a:spLocks noChangeArrowheads="1"/>
                </p:cNvSpPr>
                <p:nvPr/>
              </p:nvSpPr>
              <p:spPr bwMode="auto">
                <a:xfrm rot="540000">
                  <a:off x="3706" y="3363"/>
                  <a:ext cx="84"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639" name="AutoShape 128"/>
                <p:cNvSpPr>
                  <a:spLocks noChangeArrowheads="1"/>
                </p:cNvSpPr>
                <p:nvPr/>
              </p:nvSpPr>
              <p:spPr bwMode="auto">
                <a:xfrm rot="540000">
                  <a:off x="3825" y="3381"/>
                  <a:ext cx="86"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sp>
          <p:nvSpPr>
            <p:cNvPr id="8591" name="Freeform 129"/>
            <p:cNvSpPr>
              <a:spLocks/>
            </p:cNvSpPr>
            <p:nvPr/>
          </p:nvSpPr>
          <p:spPr bwMode="auto">
            <a:xfrm>
              <a:off x="3296" y="3222"/>
              <a:ext cx="1127" cy="535"/>
            </a:xfrm>
            <a:custGeom>
              <a:avLst/>
              <a:gdLst>
                <a:gd name="T0" fmla="*/ 372 w 600"/>
                <a:gd name="T1" fmla="*/ 9 h 285"/>
                <a:gd name="T2" fmla="*/ 331 w 600"/>
                <a:gd name="T3" fmla="*/ 38 h 285"/>
                <a:gd name="T4" fmla="*/ 15 w 600"/>
                <a:gd name="T5" fmla="*/ 353 h 285"/>
                <a:gd name="T6" fmla="*/ 0 w 600"/>
                <a:gd name="T7" fmla="*/ 387 h 285"/>
                <a:gd name="T8" fmla="*/ 15 w 600"/>
                <a:gd name="T9" fmla="*/ 415 h 285"/>
                <a:gd name="T10" fmla="*/ 702 w 600"/>
                <a:gd name="T11" fmla="*/ 529 h 285"/>
                <a:gd name="T12" fmla="*/ 748 w 600"/>
                <a:gd name="T13" fmla="*/ 533 h 285"/>
                <a:gd name="T14" fmla="*/ 785 w 600"/>
                <a:gd name="T15" fmla="*/ 518 h 285"/>
                <a:gd name="T16" fmla="*/ 1101 w 600"/>
                <a:gd name="T17" fmla="*/ 160 h 285"/>
                <a:gd name="T18" fmla="*/ 1125 w 600"/>
                <a:gd name="T19" fmla="*/ 122 h 285"/>
                <a:gd name="T20" fmla="*/ 1119 w 600"/>
                <a:gd name="T21" fmla="*/ 99 h 285"/>
                <a:gd name="T22" fmla="*/ 409 w 600"/>
                <a:gd name="T23" fmla="*/ 0 h 285"/>
                <a:gd name="T24" fmla="*/ 372 w 600"/>
                <a:gd name="T25" fmla="*/ 9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0" h="285">
                  <a:moveTo>
                    <a:pt x="198" y="5"/>
                  </a:moveTo>
                  <a:lnTo>
                    <a:pt x="176" y="20"/>
                  </a:lnTo>
                  <a:lnTo>
                    <a:pt x="8" y="188"/>
                  </a:lnTo>
                  <a:lnTo>
                    <a:pt x="0" y="206"/>
                  </a:lnTo>
                  <a:lnTo>
                    <a:pt x="8" y="221"/>
                  </a:lnTo>
                  <a:lnTo>
                    <a:pt x="374" y="282"/>
                  </a:lnTo>
                  <a:lnTo>
                    <a:pt x="398" y="284"/>
                  </a:lnTo>
                  <a:lnTo>
                    <a:pt x="418" y="276"/>
                  </a:lnTo>
                  <a:lnTo>
                    <a:pt x="586" y="85"/>
                  </a:lnTo>
                  <a:lnTo>
                    <a:pt x="599" y="65"/>
                  </a:lnTo>
                  <a:lnTo>
                    <a:pt x="596" y="53"/>
                  </a:lnTo>
                  <a:lnTo>
                    <a:pt x="218" y="0"/>
                  </a:lnTo>
                  <a:lnTo>
                    <a:pt x="198" y="5"/>
                  </a:lnTo>
                </a:path>
              </a:pathLst>
            </a:custGeom>
            <a:gradFill rotWithShape="0">
              <a:gsLst>
                <a:gs pos="0">
                  <a:srgbClr val="9D948F"/>
                </a:gs>
                <a:gs pos="100000">
                  <a:srgbClr val="77716D"/>
                </a:gs>
              </a:gsLst>
              <a:lin ang="5400000" scaled="1"/>
            </a:gradFill>
            <a:ln w="12700" cap="rnd" cmpd="sng">
              <a:noFill/>
              <a:prstDash val="solid"/>
              <a:round/>
              <a:headEnd type="none" w="med" len="med"/>
              <a:tailEnd type="none" w="med" len="med"/>
            </a:ln>
            <a:effectLst/>
          </p:spPr>
          <p:txBody>
            <a:bodyPr/>
            <a:lstStyle/>
            <a:p>
              <a:endParaRPr lang="en-US"/>
            </a:p>
          </p:txBody>
        </p:sp>
        <p:grpSp>
          <p:nvGrpSpPr>
            <p:cNvPr id="8592" name="Group 130"/>
            <p:cNvGrpSpPr>
              <a:grpSpLocks/>
            </p:cNvGrpSpPr>
            <p:nvPr/>
          </p:nvGrpSpPr>
          <p:grpSpPr bwMode="auto">
            <a:xfrm>
              <a:off x="4034" y="1599"/>
              <a:ext cx="602" cy="616"/>
              <a:chOff x="4034" y="1599"/>
              <a:chExt cx="602" cy="616"/>
            </a:xfrm>
          </p:grpSpPr>
          <p:grpSp>
            <p:nvGrpSpPr>
              <p:cNvPr id="8626" name="Group 131"/>
              <p:cNvGrpSpPr>
                <a:grpSpLocks/>
              </p:cNvGrpSpPr>
              <p:nvPr/>
            </p:nvGrpSpPr>
            <p:grpSpPr bwMode="auto">
              <a:xfrm>
                <a:off x="4143" y="1599"/>
                <a:ext cx="485" cy="340"/>
                <a:chOff x="3747" y="2633"/>
                <a:chExt cx="258" cy="181"/>
              </a:xfrm>
            </p:grpSpPr>
            <p:sp>
              <p:nvSpPr>
                <p:cNvPr id="8630" name="AutoShape 132"/>
                <p:cNvSpPr>
                  <a:spLocks noChangeArrowheads="1"/>
                </p:cNvSpPr>
                <p:nvPr/>
              </p:nvSpPr>
              <p:spPr bwMode="auto">
                <a:xfrm rot="360000">
                  <a:off x="3747" y="2633"/>
                  <a:ext cx="250" cy="173"/>
                </a:xfrm>
                <a:prstGeom prst="roundRect">
                  <a:avLst>
                    <a:gd name="adj" fmla="val 38884"/>
                  </a:avLst>
                </a:prstGeom>
                <a:solidFill>
                  <a:srgbClr val="6C6460"/>
                </a:solidFill>
                <a:ln w="12700">
                  <a:noFill/>
                  <a:round/>
                  <a:headEnd/>
                  <a:tailEnd/>
                </a:ln>
                <a:effectLst/>
              </p:spPr>
              <p:txBody>
                <a:bodyPr wrap="none" anchor="ctr"/>
                <a:lstStyle/>
                <a:p>
                  <a:endParaRPr lang="en-US"/>
                </a:p>
              </p:txBody>
            </p:sp>
            <p:sp>
              <p:nvSpPr>
                <p:cNvPr id="8631" name="AutoShape 133"/>
                <p:cNvSpPr>
                  <a:spLocks noChangeArrowheads="1"/>
                </p:cNvSpPr>
                <p:nvPr/>
              </p:nvSpPr>
              <p:spPr bwMode="auto">
                <a:xfrm rot="360000">
                  <a:off x="3755" y="2639"/>
                  <a:ext cx="250" cy="175"/>
                </a:xfrm>
                <a:prstGeom prst="roundRect">
                  <a:avLst>
                    <a:gd name="adj" fmla="val 38884"/>
                  </a:avLst>
                </a:prstGeom>
                <a:gradFill rotWithShape="0">
                  <a:gsLst>
                    <a:gs pos="0">
                      <a:srgbClr val="7A706C"/>
                    </a:gs>
                    <a:gs pos="100000">
                      <a:srgbClr val="6E6561"/>
                    </a:gs>
                  </a:gsLst>
                  <a:lin ang="5400000" scaled="1"/>
                </a:gradFill>
                <a:ln w="12700">
                  <a:noFill/>
                  <a:round/>
                  <a:headEnd/>
                  <a:tailEnd/>
                </a:ln>
                <a:effectLst/>
              </p:spPr>
              <p:txBody>
                <a:bodyPr wrap="none" anchor="ctr"/>
                <a:lstStyle/>
                <a:p>
                  <a:endParaRPr lang="en-US"/>
                </a:p>
              </p:txBody>
            </p:sp>
          </p:grpSp>
          <p:grpSp>
            <p:nvGrpSpPr>
              <p:cNvPr id="8627" name="Group 134"/>
              <p:cNvGrpSpPr>
                <a:grpSpLocks/>
              </p:cNvGrpSpPr>
              <p:nvPr/>
            </p:nvGrpSpPr>
            <p:grpSpPr bwMode="auto">
              <a:xfrm>
                <a:off x="4034" y="1971"/>
                <a:ext cx="602" cy="244"/>
                <a:chOff x="3689" y="2831"/>
                <a:chExt cx="320" cy="130"/>
              </a:xfrm>
            </p:grpSpPr>
            <p:sp>
              <p:nvSpPr>
                <p:cNvPr id="8628" name="Freeform 135"/>
                <p:cNvSpPr>
                  <a:spLocks/>
                </p:cNvSpPr>
                <p:nvPr/>
              </p:nvSpPr>
              <p:spPr bwMode="auto">
                <a:xfrm>
                  <a:off x="3689" y="2831"/>
                  <a:ext cx="320" cy="118"/>
                </a:xfrm>
                <a:custGeom>
                  <a:avLst/>
                  <a:gdLst>
                    <a:gd name="T0" fmla="*/ 18 w 320"/>
                    <a:gd name="T1" fmla="*/ 0 h 118"/>
                    <a:gd name="T2" fmla="*/ 0 w 320"/>
                    <a:gd name="T3" fmla="*/ 76 h 118"/>
                    <a:gd name="T4" fmla="*/ 299 w 320"/>
                    <a:gd name="T5" fmla="*/ 117 h 118"/>
                    <a:gd name="T6" fmla="*/ 319 w 320"/>
                    <a:gd name="T7" fmla="*/ 39 h 118"/>
                    <a:gd name="T8" fmla="*/ 18 w 320"/>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18">
                      <a:moveTo>
                        <a:pt x="18" y="0"/>
                      </a:moveTo>
                      <a:lnTo>
                        <a:pt x="0" y="76"/>
                      </a:lnTo>
                      <a:lnTo>
                        <a:pt x="299" y="117"/>
                      </a:lnTo>
                      <a:lnTo>
                        <a:pt x="319" y="39"/>
                      </a:lnTo>
                      <a:lnTo>
                        <a:pt x="18" y="0"/>
                      </a:lnTo>
                    </a:path>
                  </a:pathLst>
                </a:custGeom>
                <a:solidFill>
                  <a:srgbClr val="6C6460"/>
                </a:solidFill>
                <a:ln w="12700" cap="rnd" cmpd="sng">
                  <a:noFill/>
                  <a:prstDash val="solid"/>
                  <a:round/>
                  <a:headEnd type="none" w="med" len="med"/>
                  <a:tailEnd type="none" w="med" len="med"/>
                </a:ln>
                <a:effectLst/>
              </p:spPr>
              <p:txBody>
                <a:bodyPr/>
                <a:lstStyle/>
                <a:p>
                  <a:endParaRPr lang="en-US"/>
                </a:p>
              </p:txBody>
            </p:sp>
            <p:sp>
              <p:nvSpPr>
                <p:cNvPr id="8629" name="Freeform 136"/>
                <p:cNvSpPr>
                  <a:spLocks/>
                </p:cNvSpPr>
                <p:nvPr/>
              </p:nvSpPr>
              <p:spPr bwMode="auto">
                <a:xfrm>
                  <a:off x="3689" y="2843"/>
                  <a:ext cx="320" cy="118"/>
                </a:xfrm>
                <a:custGeom>
                  <a:avLst/>
                  <a:gdLst>
                    <a:gd name="T0" fmla="*/ 18 w 320"/>
                    <a:gd name="T1" fmla="*/ 0 h 118"/>
                    <a:gd name="T2" fmla="*/ 0 w 320"/>
                    <a:gd name="T3" fmla="*/ 76 h 118"/>
                    <a:gd name="T4" fmla="*/ 299 w 320"/>
                    <a:gd name="T5" fmla="*/ 117 h 118"/>
                    <a:gd name="T6" fmla="*/ 319 w 320"/>
                    <a:gd name="T7" fmla="*/ 39 h 118"/>
                    <a:gd name="T8" fmla="*/ 18 w 320"/>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18">
                      <a:moveTo>
                        <a:pt x="18" y="0"/>
                      </a:moveTo>
                      <a:lnTo>
                        <a:pt x="0" y="76"/>
                      </a:lnTo>
                      <a:lnTo>
                        <a:pt x="299" y="117"/>
                      </a:lnTo>
                      <a:lnTo>
                        <a:pt x="319" y="39"/>
                      </a:lnTo>
                      <a:lnTo>
                        <a:pt x="1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grpSp>
        </p:grpSp>
        <p:grpSp>
          <p:nvGrpSpPr>
            <p:cNvPr id="8593" name="Group 137"/>
            <p:cNvGrpSpPr>
              <a:grpSpLocks/>
            </p:cNvGrpSpPr>
            <p:nvPr/>
          </p:nvGrpSpPr>
          <p:grpSpPr bwMode="auto">
            <a:xfrm>
              <a:off x="3961" y="2322"/>
              <a:ext cx="609" cy="164"/>
              <a:chOff x="3961" y="2322"/>
              <a:chExt cx="609" cy="164"/>
            </a:xfrm>
          </p:grpSpPr>
          <p:sp>
            <p:nvSpPr>
              <p:cNvPr id="8623" name="AutoShape 138"/>
              <p:cNvSpPr>
                <a:spLocks noChangeArrowheads="1"/>
              </p:cNvSpPr>
              <p:nvPr/>
            </p:nvSpPr>
            <p:spPr bwMode="auto">
              <a:xfrm rot="540000">
                <a:off x="3961" y="2322"/>
                <a:ext cx="158" cy="100"/>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624" name="AutoShape 139"/>
              <p:cNvSpPr>
                <a:spLocks noChangeArrowheads="1"/>
              </p:cNvSpPr>
              <p:nvPr/>
            </p:nvSpPr>
            <p:spPr bwMode="auto">
              <a:xfrm rot="540000">
                <a:off x="4187" y="2352"/>
                <a:ext cx="159" cy="102"/>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625" name="AutoShape 140"/>
              <p:cNvSpPr>
                <a:spLocks noChangeArrowheads="1"/>
              </p:cNvSpPr>
              <p:nvPr/>
            </p:nvSpPr>
            <p:spPr bwMode="auto">
              <a:xfrm rot="540000">
                <a:off x="4410" y="2388"/>
                <a:ext cx="160" cy="98"/>
              </a:xfrm>
              <a:prstGeom prst="roundRect">
                <a:avLst>
                  <a:gd name="adj" fmla="val 43745"/>
                </a:avLst>
              </a:prstGeom>
              <a:solidFill>
                <a:srgbClr val="FFFFFF"/>
              </a:solidFill>
              <a:ln w="12700">
                <a:noFill/>
                <a:round/>
                <a:headEnd/>
                <a:tailEnd/>
              </a:ln>
              <a:effectLst/>
            </p:spPr>
            <p:txBody>
              <a:bodyPr wrap="none" anchor="ctr"/>
              <a:lstStyle/>
              <a:p>
                <a:endParaRPr lang="en-US"/>
              </a:p>
            </p:txBody>
          </p:sp>
        </p:grpSp>
        <p:grpSp>
          <p:nvGrpSpPr>
            <p:cNvPr id="8594" name="Group 141"/>
            <p:cNvGrpSpPr>
              <a:grpSpLocks/>
            </p:cNvGrpSpPr>
            <p:nvPr/>
          </p:nvGrpSpPr>
          <p:grpSpPr bwMode="auto">
            <a:xfrm>
              <a:off x="3923" y="2471"/>
              <a:ext cx="613" cy="169"/>
              <a:chOff x="3923" y="2471"/>
              <a:chExt cx="613" cy="169"/>
            </a:xfrm>
          </p:grpSpPr>
          <p:sp>
            <p:nvSpPr>
              <p:cNvPr id="8620" name="AutoShape 142"/>
              <p:cNvSpPr>
                <a:spLocks noChangeArrowheads="1"/>
              </p:cNvSpPr>
              <p:nvPr/>
            </p:nvSpPr>
            <p:spPr bwMode="auto">
              <a:xfrm rot="540000">
                <a:off x="3923" y="2471"/>
                <a:ext cx="162" cy="100"/>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621" name="AutoShape 143"/>
              <p:cNvSpPr>
                <a:spLocks noChangeArrowheads="1"/>
              </p:cNvSpPr>
              <p:nvPr/>
            </p:nvSpPr>
            <p:spPr bwMode="auto">
              <a:xfrm rot="540000">
                <a:off x="4152" y="2507"/>
                <a:ext cx="158" cy="99"/>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622" name="AutoShape 144"/>
              <p:cNvSpPr>
                <a:spLocks noChangeArrowheads="1"/>
              </p:cNvSpPr>
              <p:nvPr/>
            </p:nvSpPr>
            <p:spPr bwMode="auto">
              <a:xfrm rot="540000">
                <a:off x="4376" y="2539"/>
                <a:ext cx="160" cy="101"/>
              </a:xfrm>
              <a:prstGeom prst="roundRect">
                <a:avLst>
                  <a:gd name="adj" fmla="val 43745"/>
                </a:avLst>
              </a:prstGeom>
              <a:solidFill>
                <a:srgbClr val="FFFFFF"/>
              </a:solidFill>
              <a:ln w="12700">
                <a:noFill/>
                <a:round/>
                <a:headEnd/>
                <a:tailEnd/>
              </a:ln>
              <a:effectLst/>
            </p:spPr>
            <p:txBody>
              <a:bodyPr wrap="none" anchor="ctr"/>
              <a:lstStyle/>
              <a:p>
                <a:endParaRPr lang="en-US"/>
              </a:p>
            </p:txBody>
          </p:sp>
        </p:grpSp>
        <p:grpSp>
          <p:nvGrpSpPr>
            <p:cNvPr id="8595" name="Group 145"/>
            <p:cNvGrpSpPr>
              <a:grpSpLocks/>
            </p:cNvGrpSpPr>
            <p:nvPr/>
          </p:nvGrpSpPr>
          <p:grpSpPr bwMode="auto">
            <a:xfrm>
              <a:off x="3897" y="2621"/>
              <a:ext cx="609" cy="167"/>
              <a:chOff x="3897" y="2621"/>
              <a:chExt cx="609" cy="167"/>
            </a:xfrm>
          </p:grpSpPr>
          <p:sp>
            <p:nvSpPr>
              <p:cNvPr id="8617" name="AutoShape 146"/>
              <p:cNvSpPr>
                <a:spLocks noChangeArrowheads="1"/>
              </p:cNvSpPr>
              <p:nvPr/>
            </p:nvSpPr>
            <p:spPr bwMode="auto">
              <a:xfrm rot="540000">
                <a:off x="3897" y="2621"/>
                <a:ext cx="160" cy="99"/>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618" name="AutoShape 147"/>
              <p:cNvSpPr>
                <a:spLocks noChangeArrowheads="1"/>
              </p:cNvSpPr>
              <p:nvPr/>
            </p:nvSpPr>
            <p:spPr bwMode="auto">
              <a:xfrm rot="540000">
                <a:off x="4124" y="2655"/>
                <a:ext cx="156" cy="101"/>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619" name="AutoShape 148"/>
              <p:cNvSpPr>
                <a:spLocks noChangeArrowheads="1"/>
              </p:cNvSpPr>
              <p:nvPr/>
            </p:nvSpPr>
            <p:spPr bwMode="auto">
              <a:xfrm rot="540000">
                <a:off x="4346" y="2689"/>
                <a:ext cx="160" cy="99"/>
              </a:xfrm>
              <a:prstGeom prst="roundRect">
                <a:avLst>
                  <a:gd name="adj" fmla="val 43745"/>
                </a:avLst>
              </a:prstGeom>
              <a:solidFill>
                <a:srgbClr val="FFFFFF"/>
              </a:solidFill>
              <a:ln w="12700">
                <a:noFill/>
                <a:round/>
                <a:headEnd/>
                <a:tailEnd/>
              </a:ln>
              <a:effectLst/>
            </p:spPr>
            <p:txBody>
              <a:bodyPr wrap="none" anchor="ctr"/>
              <a:lstStyle/>
              <a:p>
                <a:endParaRPr lang="en-US"/>
              </a:p>
            </p:txBody>
          </p:sp>
        </p:grpSp>
        <p:sp>
          <p:nvSpPr>
            <p:cNvPr id="8596" name="AutoShape 149"/>
            <p:cNvSpPr>
              <a:spLocks noChangeArrowheads="1"/>
            </p:cNvSpPr>
            <p:nvPr/>
          </p:nvSpPr>
          <p:spPr bwMode="auto">
            <a:xfrm rot="540000">
              <a:off x="3860" y="2771"/>
              <a:ext cx="161" cy="100"/>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597" name="AutoShape 150"/>
            <p:cNvSpPr>
              <a:spLocks noChangeArrowheads="1"/>
            </p:cNvSpPr>
            <p:nvPr/>
          </p:nvSpPr>
          <p:spPr bwMode="auto">
            <a:xfrm rot="540000">
              <a:off x="4085" y="2803"/>
              <a:ext cx="158" cy="102"/>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598" name="AutoShape 151"/>
            <p:cNvSpPr>
              <a:spLocks noChangeArrowheads="1"/>
            </p:cNvSpPr>
            <p:nvPr/>
          </p:nvSpPr>
          <p:spPr bwMode="auto">
            <a:xfrm rot="540000">
              <a:off x="4312" y="2839"/>
              <a:ext cx="158" cy="103"/>
            </a:xfrm>
            <a:prstGeom prst="roundRect">
              <a:avLst>
                <a:gd name="adj" fmla="val 43745"/>
              </a:avLst>
            </a:prstGeom>
            <a:solidFill>
              <a:srgbClr val="940019"/>
            </a:solidFill>
            <a:ln w="12700">
              <a:noFill/>
              <a:round/>
              <a:headEnd/>
              <a:tailEnd/>
            </a:ln>
            <a:effectLst/>
          </p:spPr>
          <p:txBody>
            <a:bodyPr wrap="none" anchor="ctr"/>
            <a:lstStyle/>
            <a:p>
              <a:endParaRPr lang="en-US"/>
            </a:p>
          </p:txBody>
        </p:sp>
        <p:sp>
          <p:nvSpPr>
            <p:cNvPr id="8599" name="AutoShape 152"/>
            <p:cNvSpPr>
              <a:spLocks noChangeArrowheads="1"/>
            </p:cNvSpPr>
            <p:nvPr/>
          </p:nvSpPr>
          <p:spPr bwMode="auto">
            <a:xfrm rot="540000">
              <a:off x="3828" y="2920"/>
              <a:ext cx="157" cy="103"/>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600" name="AutoShape 153"/>
            <p:cNvSpPr>
              <a:spLocks noChangeArrowheads="1"/>
            </p:cNvSpPr>
            <p:nvPr/>
          </p:nvSpPr>
          <p:spPr bwMode="auto">
            <a:xfrm rot="540000">
              <a:off x="4051" y="2955"/>
              <a:ext cx="160" cy="102"/>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601" name="AutoShape 154"/>
            <p:cNvSpPr>
              <a:spLocks noChangeArrowheads="1"/>
            </p:cNvSpPr>
            <p:nvPr/>
          </p:nvSpPr>
          <p:spPr bwMode="auto">
            <a:xfrm rot="540000">
              <a:off x="4275" y="2989"/>
              <a:ext cx="161" cy="100"/>
            </a:xfrm>
            <a:prstGeom prst="roundRect">
              <a:avLst>
                <a:gd name="adj" fmla="val 43745"/>
              </a:avLst>
            </a:prstGeom>
            <a:solidFill>
              <a:srgbClr val="C8C3C0"/>
            </a:solidFill>
            <a:ln w="12700">
              <a:noFill/>
              <a:round/>
              <a:headEnd/>
              <a:tailEnd/>
            </a:ln>
            <a:effectLst/>
          </p:spPr>
          <p:txBody>
            <a:bodyPr wrap="none" anchor="ctr"/>
            <a:lstStyle/>
            <a:p>
              <a:endParaRPr lang="en-US"/>
            </a:p>
          </p:txBody>
        </p:sp>
        <p:grpSp>
          <p:nvGrpSpPr>
            <p:cNvPr id="8602" name="Group 155"/>
            <p:cNvGrpSpPr>
              <a:grpSpLocks/>
            </p:cNvGrpSpPr>
            <p:nvPr/>
          </p:nvGrpSpPr>
          <p:grpSpPr bwMode="auto">
            <a:xfrm>
              <a:off x="3860" y="3119"/>
              <a:ext cx="193" cy="50"/>
              <a:chOff x="3860" y="3119"/>
              <a:chExt cx="193" cy="50"/>
            </a:xfrm>
          </p:grpSpPr>
          <p:sp>
            <p:nvSpPr>
              <p:cNvPr id="8614" name="Rectangle 156"/>
              <p:cNvSpPr>
                <a:spLocks noChangeArrowheads="1"/>
              </p:cNvSpPr>
              <p:nvPr/>
            </p:nvSpPr>
            <p:spPr bwMode="auto">
              <a:xfrm rot="480000">
                <a:off x="3877" y="3132"/>
                <a:ext cx="157" cy="26"/>
              </a:xfrm>
              <a:prstGeom prst="rect">
                <a:avLst/>
              </a:prstGeom>
              <a:solidFill>
                <a:srgbClr val="6C6460"/>
              </a:solidFill>
              <a:ln w="12700">
                <a:noFill/>
                <a:miter lim="800000"/>
                <a:headEnd/>
                <a:tailEnd/>
              </a:ln>
              <a:effectLst/>
            </p:spPr>
            <p:txBody>
              <a:bodyPr wrap="none" anchor="ctr"/>
              <a:lstStyle/>
              <a:p>
                <a:endParaRPr lang="en-US"/>
              </a:p>
            </p:txBody>
          </p:sp>
          <p:sp>
            <p:nvSpPr>
              <p:cNvPr id="8615" name="Oval 157"/>
              <p:cNvSpPr>
                <a:spLocks noChangeArrowheads="1"/>
              </p:cNvSpPr>
              <p:nvPr/>
            </p:nvSpPr>
            <p:spPr bwMode="auto">
              <a:xfrm rot="480000">
                <a:off x="4021" y="3143"/>
                <a:ext cx="32" cy="26"/>
              </a:xfrm>
              <a:prstGeom prst="ellipse">
                <a:avLst/>
              </a:prstGeom>
              <a:solidFill>
                <a:srgbClr val="6C6460"/>
              </a:solidFill>
              <a:ln w="12700">
                <a:noFill/>
                <a:round/>
                <a:headEnd/>
                <a:tailEnd/>
              </a:ln>
              <a:effectLst/>
            </p:spPr>
            <p:txBody>
              <a:bodyPr wrap="none" anchor="ctr"/>
              <a:lstStyle/>
              <a:p>
                <a:endParaRPr lang="en-US"/>
              </a:p>
            </p:txBody>
          </p:sp>
          <p:sp>
            <p:nvSpPr>
              <p:cNvPr id="8616" name="Oval 158"/>
              <p:cNvSpPr>
                <a:spLocks noChangeArrowheads="1"/>
              </p:cNvSpPr>
              <p:nvPr/>
            </p:nvSpPr>
            <p:spPr bwMode="auto">
              <a:xfrm rot="480000">
                <a:off x="3860" y="3119"/>
                <a:ext cx="26" cy="26"/>
              </a:xfrm>
              <a:prstGeom prst="ellipse">
                <a:avLst/>
              </a:prstGeom>
              <a:solidFill>
                <a:srgbClr val="6C6460"/>
              </a:solidFill>
              <a:ln w="12700">
                <a:noFill/>
                <a:round/>
                <a:headEnd/>
                <a:tailEnd/>
              </a:ln>
              <a:effectLst/>
            </p:spPr>
            <p:txBody>
              <a:bodyPr wrap="none" anchor="ctr"/>
              <a:lstStyle/>
              <a:p>
                <a:endParaRPr lang="en-US"/>
              </a:p>
            </p:txBody>
          </p:sp>
        </p:grpSp>
        <p:grpSp>
          <p:nvGrpSpPr>
            <p:cNvPr id="8603" name="Group 159"/>
            <p:cNvGrpSpPr>
              <a:grpSpLocks/>
            </p:cNvGrpSpPr>
            <p:nvPr/>
          </p:nvGrpSpPr>
          <p:grpSpPr bwMode="auto">
            <a:xfrm>
              <a:off x="4134" y="3156"/>
              <a:ext cx="192" cy="51"/>
              <a:chOff x="4134" y="3156"/>
              <a:chExt cx="192" cy="51"/>
            </a:xfrm>
          </p:grpSpPr>
          <p:sp>
            <p:nvSpPr>
              <p:cNvPr id="8611" name="Rectangle 160"/>
              <p:cNvSpPr>
                <a:spLocks noChangeArrowheads="1"/>
              </p:cNvSpPr>
              <p:nvPr/>
            </p:nvSpPr>
            <p:spPr bwMode="auto">
              <a:xfrm rot="480000">
                <a:off x="4149" y="3165"/>
                <a:ext cx="160" cy="29"/>
              </a:xfrm>
              <a:prstGeom prst="rect">
                <a:avLst/>
              </a:prstGeom>
              <a:solidFill>
                <a:srgbClr val="6C6460"/>
              </a:solidFill>
              <a:ln w="12700">
                <a:noFill/>
                <a:miter lim="800000"/>
                <a:headEnd/>
                <a:tailEnd/>
              </a:ln>
              <a:effectLst/>
            </p:spPr>
            <p:txBody>
              <a:bodyPr wrap="none" anchor="ctr"/>
              <a:lstStyle/>
              <a:p>
                <a:endParaRPr lang="en-US"/>
              </a:p>
            </p:txBody>
          </p:sp>
          <p:sp>
            <p:nvSpPr>
              <p:cNvPr id="8612" name="Oval 161"/>
              <p:cNvSpPr>
                <a:spLocks noChangeArrowheads="1"/>
              </p:cNvSpPr>
              <p:nvPr/>
            </p:nvSpPr>
            <p:spPr bwMode="auto">
              <a:xfrm rot="480000">
                <a:off x="4294" y="3179"/>
                <a:ext cx="32" cy="28"/>
              </a:xfrm>
              <a:prstGeom prst="ellipse">
                <a:avLst/>
              </a:prstGeom>
              <a:solidFill>
                <a:srgbClr val="6C6460"/>
              </a:solidFill>
              <a:ln w="12700">
                <a:noFill/>
                <a:round/>
                <a:headEnd/>
                <a:tailEnd/>
              </a:ln>
              <a:effectLst/>
            </p:spPr>
            <p:txBody>
              <a:bodyPr wrap="none" anchor="ctr"/>
              <a:lstStyle/>
              <a:p>
                <a:endParaRPr lang="en-US"/>
              </a:p>
            </p:txBody>
          </p:sp>
          <p:sp>
            <p:nvSpPr>
              <p:cNvPr id="8613" name="Oval 162"/>
              <p:cNvSpPr>
                <a:spLocks noChangeArrowheads="1"/>
              </p:cNvSpPr>
              <p:nvPr/>
            </p:nvSpPr>
            <p:spPr bwMode="auto">
              <a:xfrm rot="480000">
                <a:off x="4134" y="3156"/>
                <a:ext cx="24" cy="25"/>
              </a:xfrm>
              <a:prstGeom prst="ellipse">
                <a:avLst/>
              </a:prstGeom>
              <a:solidFill>
                <a:srgbClr val="6C6460"/>
              </a:solidFill>
              <a:ln w="12700">
                <a:noFill/>
                <a:round/>
                <a:headEnd/>
                <a:tailEnd/>
              </a:ln>
              <a:effectLst/>
            </p:spPr>
            <p:txBody>
              <a:bodyPr wrap="none" anchor="ctr"/>
              <a:lstStyle/>
              <a:p>
                <a:endParaRPr lang="en-US"/>
              </a:p>
            </p:txBody>
          </p:sp>
        </p:grpSp>
        <p:grpSp>
          <p:nvGrpSpPr>
            <p:cNvPr id="8604" name="Group 163"/>
            <p:cNvGrpSpPr>
              <a:grpSpLocks/>
            </p:cNvGrpSpPr>
            <p:nvPr/>
          </p:nvGrpSpPr>
          <p:grpSpPr bwMode="auto">
            <a:xfrm>
              <a:off x="3769" y="3141"/>
              <a:ext cx="632" cy="166"/>
              <a:chOff x="3769" y="3141"/>
              <a:chExt cx="632" cy="166"/>
            </a:xfrm>
          </p:grpSpPr>
          <p:sp>
            <p:nvSpPr>
              <p:cNvPr id="8608" name="Rectangle 164"/>
              <p:cNvSpPr>
                <a:spLocks noChangeArrowheads="1"/>
              </p:cNvSpPr>
              <p:nvPr/>
            </p:nvSpPr>
            <p:spPr bwMode="auto">
              <a:xfrm rot="480000">
                <a:off x="3818" y="3179"/>
                <a:ext cx="530" cy="92"/>
              </a:xfrm>
              <a:prstGeom prst="rect">
                <a:avLst/>
              </a:prstGeom>
              <a:solidFill>
                <a:srgbClr val="7A706C"/>
              </a:solidFill>
              <a:ln w="12700">
                <a:noFill/>
                <a:miter lim="800000"/>
                <a:headEnd/>
                <a:tailEnd/>
              </a:ln>
              <a:effectLst/>
            </p:spPr>
            <p:txBody>
              <a:bodyPr wrap="none" anchor="ctr"/>
              <a:lstStyle/>
              <a:p>
                <a:endParaRPr lang="en-US"/>
              </a:p>
            </p:txBody>
          </p:sp>
          <p:sp>
            <p:nvSpPr>
              <p:cNvPr id="8609" name="Oval 165"/>
              <p:cNvSpPr>
                <a:spLocks noChangeArrowheads="1"/>
              </p:cNvSpPr>
              <p:nvPr/>
            </p:nvSpPr>
            <p:spPr bwMode="auto">
              <a:xfrm rot="480000">
                <a:off x="4296" y="3216"/>
                <a:ext cx="105" cy="91"/>
              </a:xfrm>
              <a:prstGeom prst="ellipse">
                <a:avLst/>
              </a:prstGeom>
              <a:solidFill>
                <a:srgbClr val="7A706C"/>
              </a:solidFill>
              <a:ln w="12700">
                <a:noFill/>
                <a:round/>
                <a:headEnd/>
                <a:tailEnd/>
              </a:ln>
              <a:effectLst/>
            </p:spPr>
            <p:txBody>
              <a:bodyPr wrap="none" anchor="ctr"/>
              <a:lstStyle/>
              <a:p>
                <a:endParaRPr lang="en-US"/>
              </a:p>
            </p:txBody>
          </p:sp>
          <p:sp>
            <p:nvSpPr>
              <p:cNvPr id="8610" name="Oval 166"/>
              <p:cNvSpPr>
                <a:spLocks noChangeArrowheads="1"/>
              </p:cNvSpPr>
              <p:nvPr/>
            </p:nvSpPr>
            <p:spPr bwMode="auto">
              <a:xfrm rot="480000">
                <a:off x="3769" y="3141"/>
                <a:ext cx="85" cy="91"/>
              </a:xfrm>
              <a:prstGeom prst="ellipse">
                <a:avLst/>
              </a:prstGeom>
              <a:solidFill>
                <a:srgbClr val="7A706C"/>
              </a:solidFill>
              <a:ln w="12700">
                <a:noFill/>
                <a:round/>
                <a:headEnd/>
                <a:tailEnd/>
              </a:ln>
              <a:effectLst/>
            </p:spPr>
            <p:txBody>
              <a:bodyPr wrap="none" anchor="ctr"/>
              <a:lstStyle/>
              <a:p>
                <a:endParaRPr lang="en-US"/>
              </a:p>
            </p:txBody>
          </p:sp>
        </p:grpSp>
        <p:grpSp>
          <p:nvGrpSpPr>
            <p:cNvPr id="8605" name="Group 167"/>
            <p:cNvGrpSpPr>
              <a:grpSpLocks/>
            </p:cNvGrpSpPr>
            <p:nvPr/>
          </p:nvGrpSpPr>
          <p:grpSpPr bwMode="auto">
            <a:xfrm>
              <a:off x="3659" y="3586"/>
              <a:ext cx="174" cy="64"/>
              <a:chOff x="3659" y="3586"/>
              <a:chExt cx="174" cy="64"/>
            </a:xfrm>
          </p:grpSpPr>
          <p:sp>
            <p:nvSpPr>
              <p:cNvPr id="8606" name="AutoShape 168"/>
              <p:cNvSpPr>
                <a:spLocks noChangeArrowheads="1"/>
              </p:cNvSpPr>
              <p:nvPr/>
            </p:nvSpPr>
            <p:spPr bwMode="auto">
              <a:xfrm rot="600000">
                <a:off x="3659" y="3586"/>
                <a:ext cx="159" cy="55"/>
              </a:xfrm>
              <a:prstGeom prst="roundRect">
                <a:avLst>
                  <a:gd name="adj" fmla="val 43745"/>
                </a:avLst>
              </a:prstGeom>
              <a:solidFill>
                <a:srgbClr val="ABA4A0"/>
              </a:solidFill>
              <a:ln w="12700">
                <a:noFill/>
                <a:round/>
                <a:headEnd/>
                <a:tailEnd/>
              </a:ln>
              <a:effectLst/>
            </p:spPr>
            <p:txBody>
              <a:bodyPr wrap="none" anchor="ctr"/>
              <a:lstStyle/>
              <a:p>
                <a:endParaRPr lang="en-US"/>
              </a:p>
            </p:txBody>
          </p:sp>
          <p:sp>
            <p:nvSpPr>
              <p:cNvPr id="8607" name="AutoShape 169"/>
              <p:cNvSpPr>
                <a:spLocks noChangeArrowheads="1"/>
              </p:cNvSpPr>
              <p:nvPr/>
            </p:nvSpPr>
            <p:spPr bwMode="auto">
              <a:xfrm rot="600000">
                <a:off x="3674" y="3595"/>
                <a:ext cx="159" cy="55"/>
              </a:xfrm>
              <a:prstGeom prst="roundRect">
                <a:avLst>
                  <a:gd name="adj" fmla="val 43745"/>
                </a:avLst>
              </a:prstGeom>
              <a:solidFill>
                <a:srgbClr val="433E3C"/>
              </a:solidFill>
              <a:ln w="12700">
                <a:noFill/>
                <a:round/>
                <a:headEnd/>
                <a:tailEnd/>
              </a:ln>
              <a:effectLst/>
            </p:spPr>
            <p:txBody>
              <a:bodyPr wrap="none" anchor="ctr"/>
              <a:lstStyle/>
              <a:p>
                <a:endParaRPr lang="en-US"/>
              </a:p>
            </p:txBody>
          </p:sp>
        </p:grpSp>
      </p:grpSp>
      <p:sp>
        <p:nvSpPr>
          <p:cNvPr id="8201" name="Line 170"/>
          <p:cNvSpPr>
            <a:spLocks noChangeShapeType="1"/>
          </p:cNvSpPr>
          <p:nvPr/>
        </p:nvSpPr>
        <p:spPr bwMode="auto">
          <a:xfrm flipH="1" flipV="1">
            <a:off x="6088063" y="5605463"/>
            <a:ext cx="914400" cy="685800"/>
          </a:xfrm>
          <a:prstGeom prst="line">
            <a:avLst/>
          </a:prstGeom>
          <a:noFill/>
          <a:ln w="9525">
            <a:solidFill>
              <a:schemeClr val="tx1"/>
            </a:solidFill>
            <a:prstDash val="sysDot"/>
            <a:round/>
            <a:headEnd/>
            <a:tailEnd type="triangle" w="med" len="med"/>
          </a:ln>
          <a:effectLst/>
        </p:spPr>
        <p:txBody>
          <a:bodyPr/>
          <a:lstStyle/>
          <a:p>
            <a:endParaRPr lang="en-US"/>
          </a:p>
        </p:txBody>
      </p:sp>
      <p:grpSp>
        <p:nvGrpSpPr>
          <p:cNvPr id="8202" name="Group 171"/>
          <p:cNvGrpSpPr>
            <a:grpSpLocks/>
          </p:cNvGrpSpPr>
          <p:nvPr/>
        </p:nvGrpSpPr>
        <p:grpSpPr bwMode="auto">
          <a:xfrm>
            <a:off x="3195638" y="4125913"/>
            <a:ext cx="457200" cy="381000"/>
            <a:chOff x="1104" y="2160"/>
            <a:chExt cx="480" cy="448"/>
          </a:xfrm>
        </p:grpSpPr>
        <p:pic>
          <p:nvPicPr>
            <p:cNvPr id="8578" name="Picture 172" descr="3010CT_2"/>
            <p:cNvPicPr>
              <a:picLocks noChangeAspect="1" noChangeArrowheads="1"/>
            </p:cNvPicPr>
            <p:nvPr/>
          </p:nvPicPr>
          <p:blipFill>
            <a:blip r:embed="rId3"/>
            <a:srcRect/>
            <a:stretch>
              <a:fillRect/>
            </a:stretch>
          </p:blipFill>
          <p:spPr bwMode="auto">
            <a:xfrm>
              <a:off x="1104" y="2160"/>
              <a:ext cx="480" cy="448"/>
            </a:xfrm>
            <a:prstGeom prst="rect">
              <a:avLst/>
            </a:prstGeom>
            <a:noFill/>
            <a:ln w="9525">
              <a:noFill/>
              <a:miter lim="800000"/>
              <a:headEnd/>
              <a:tailEnd/>
            </a:ln>
          </p:spPr>
        </p:pic>
        <p:sp>
          <p:nvSpPr>
            <p:cNvPr id="8579" name="Freeform 173"/>
            <p:cNvSpPr>
              <a:spLocks/>
            </p:cNvSpPr>
            <p:nvPr/>
          </p:nvSpPr>
          <p:spPr bwMode="auto">
            <a:xfrm>
              <a:off x="1504" y="2304"/>
              <a:ext cx="80" cy="192"/>
            </a:xfrm>
            <a:custGeom>
              <a:avLst/>
              <a:gdLst>
                <a:gd name="T0" fmla="*/ 0 w 128"/>
                <a:gd name="T1" fmla="*/ 184 h 192"/>
                <a:gd name="T2" fmla="*/ 75 w 128"/>
                <a:gd name="T3" fmla="*/ 192 h 192"/>
                <a:gd name="T4" fmla="*/ 80 w 128"/>
                <a:gd name="T5" fmla="*/ 0 h 192"/>
                <a:gd name="T6" fmla="*/ 0 60000 65536"/>
                <a:gd name="T7" fmla="*/ 0 60000 65536"/>
                <a:gd name="T8" fmla="*/ 0 60000 65536"/>
              </a:gdLst>
              <a:ahLst/>
              <a:cxnLst>
                <a:cxn ang="T6">
                  <a:pos x="T0" y="T1"/>
                </a:cxn>
                <a:cxn ang="T7">
                  <a:pos x="T2" y="T3"/>
                </a:cxn>
                <a:cxn ang="T8">
                  <a:pos x="T4" y="T5"/>
                </a:cxn>
              </a:cxnLst>
              <a:rect l="0" t="0" r="r" b="b"/>
              <a:pathLst>
                <a:path w="128" h="192">
                  <a:moveTo>
                    <a:pt x="0" y="184"/>
                  </a:moveTo>
                  <a:cubicBezTo>
                    <a:pt x="109" y="192"/>
                    <a:pt x="69" y="192"/>
                    <a:pt x="120" y="192"/>
                  </a:cubicBezTo>
                  <a:lnTo>
                    <a:pt x="128" y="0"/>
                  </a:lnTo>
                </a:path>
              </a:pathLst>
            </a:custGeom>
            <a:noFill/>
            <a:ln w="28575" cmpd="sng">
              <a:solidFill>
                <a:schemeClr val="tx1"/>
              </a:solidFill>
              <a:round/>
              <a:headEnd/>
              <a:tailEnd/>
            </a:ln>
            <a:effectLst/>
          </p:spPr>
          <p:txBody>
            <a:bodyPr wrap="none" anchor="ctr"/>
            <a:lstStyle/>
            <a:p>
              <a:endParaRPr lang="en-US"/>
            </a:p>
          </p:txBody>
        </p:sp>
        <p:sp>
          <p:nvSpPr>
            <p:cNvPr id="8580" name="Oval 174"/>
            <p:cNvSpPr>
              <a:spLocks noChangeArrowheads="1"/>
            </p:cNvSpPr>
            <p:nvPr/>
          </p:nvSpPr>
          <p:spPr bwMode="auto">
            <a:xfrm>
              <a:off x="1536" y="2256"/>
              <a:ext cx="48" cy="48"/>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8203" name="Group 175"/>
          <p:cNvGrpSpPr>
            <a:grpSpLocks/>
          </p:cNvGrpSpPr>
          <p:nvPr/>
        </p:nvGrpSpPr>
        <p:grpSpPr bwMode="auto">
          <a:xfrm>
            <a:off x="5707063" y="4005263"/>
            <a:ext cx="304800" cy="609600"/>
            <a:chOff x="3296" y="421"/>
            <a:chExt cx="1642" cy="3389"/>
          </a:xfrm>
        </p:grpSpPr>
        <p:sp>
          <p:nvSpPr>
            <p:cNvPr id="8507" name="Freeform 176"/>
            <p:cNvSpPr>
              <a:spLocks/>
            </p:cNvSpPr>
            <p:nvPr/>
          </p:nvSpPr>
          <p:spPr bwMode="auto">
            <a:xfrm>
              <a:off x="3993" y="3724"/>
              <a:ext cx="86" cy="86"/>
            </a:xfrm>
            <a:custGeom>
              <a:avLst/>
              <a:gdLst>
                <a:gd name="T0" fmla="*/ 0 w 46"/>
                <a:gd name="T1" fmla="*/ 84 h 46"/>
                <a:gd name="T2" fmla="*/ 11 w 46"/>
                <a:gd name="T3" fmla="*/ 7 h 46"/>
                <a:gd name="T4" fmla="*/ 64 w 46"/>
                <a:gd name="T5" fmla="*/ 0 h 46"/>
                <a:gd name="T6" fmla="*/ 84 w 46"/>
                <a:gd name="T7" fmla="*/ 75 h 46"/>
                <a:gd name="T8" fmla="*/ 0 w 46"/>
                <a:gd name="T9" fmla="*/ 84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0" y="45"/>
                  </a:moveTo>
                  <a:lnTo>
                    <a:pt x="6" y="4"/>
                  </a:lnTo>
                  <a:lnTo>
                    <a:pt x="34" y="0"/>
                  </a:lnTo>
                  <a:lnTo>
                    <a:pt x="45" y="40"/>
                  </a:lnTo>
                  <a:lnTo>
                    <a:pt x="0" y="45"/>
                  </a:lnTo>
                </a:path>
              </a:pathLst>
            </a:custGeom>
            <a:solidFill>
              <a:srgbClr val="6C6460"/>
            </a:solidFill>
            <a:ln w="12700" cap="rnd" cmpd="sng">
              <a:noFill/>
              <a:prstDash val="solid"/>
              <a:round/>
              <a:headEnd type="none" w="med" len="med"/>
              <a:tailEnd type="none" w="med" len="med"/>
            </a:ln>
            <a:effectLst/>
          </p:spPr>
          <p:txBody>
            <a:bodyPr/>
            <a:lstStyle/>
            <a:p>
              <a:endParaRPr lang="en-US"/>
            </a:p>
          </p:txBody>
        </p:sp>
        <p:sp>
          <p:nvSpPr>
            <p:cNvPr id="8508" name="Freeform 177"/>
            <p:cNvSpPr>
              <a:spLocks/>
            </p:cNvSpPr>
            <p:nvPr/>
          </p:nvSpPr>
          <p:spPr bwMode="auto">
            <a:xfrm>
              <a:off x="4530" y="1576"/>
              <a:ext cx="344" cy="1569"/>
            </a:xfrm>
            <a:custGeom>
              <a:avLst/>
              <a:gdLst>
                <a:gd name="T0" fmla="*/ 342 w 183"/>
                <a:gd name="T1" fmla="*/ 0 h 835"/>
                <a:gd name="T2" fmla="*/ 336 w 183"/>
                <a:gd name="T3" fmla="*/ 293 h 835"/>
                <a:gd name="T4" fmla="*/ 143 w 183"/>
                <a:gd name="T5" fmla="*/ 1195 h 835"/>
                <a:gd name="T6" fmla="*/ 0 w 183"/>
                <a:gd name="T7" fmla="*/ 1567 h 835"/>
                <a:gd name="T8" fmla="*/ 342 w 183"/>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835">
                  <a:moveTo>
                    <a:pt x="182" y="0"/>
                  </a:moveTo>
                  <a:lnTo>
                    <a:pt x="179" y="156"/>
                  </a:lnTo>
                  <a:lnTo>
                    <a:pt x="76" y="636"/>
                  </a:lnTo>
                  <a:lnTo>
                    <a:pt x="0" y="834"/>
                  </a:lnTo>
                  <a:lnTo>
                    <a:pt x="182" y="0"/>
                  </a:lnTo>
                </a:path>
              </a:pathLst>
            </a:custGeom>
            <a:gradFill rotWithShape="0">
              <a:gsLst>
                <a:gs pos="0">
                  <a:srgbClr val="6C6460"/>
                </a:gs>
                <a:gs pos="100000">
                  <a:srgbClr val="413C3A"/>
                </a:gs>
              </a:gsLst>
              <a:lin ang="5400000" scaled="1"/>
            </a:gradFill>
            <a:ln w="12700" cap="rnd" cmpd="sng">
              <a:noFill/>
              <a:prstDash val="solid"/>
              <a:round/>
              <a:headEnd type="none" w="med" len="med"/>
              <a:tailEnd type="none" w="med" len="med"/>
            </a:ln>
            <a:effectLst/>
          </p:spPr>
          <p:txBody>
            <a:bodyPr/>
            <a:lstStyle/>
            <a:p>
              <a:endParaRPr lang="en-US"/>
            </a:p>
          </p:txBody>
        </p:sp>
        <p:sp>
          <p:nvSpPr>
            <p:cNvPr id="8509" name="Freeform 178"/>
            <p:cNvSpPr>
              <a:spLocks/>
            </p:cNvSpPr>
            <p:nvPr/>
          </p:nvSpPr>
          <p:spPr bwMode="auto">
            <a:xfrm>
              <a:off x="3691" y="1420"/>
              <a:ext cx="1193" cy="1813"/>
            </a:xfrm>
            <a:custGeom>
              <a:avLst/>
              <a:gdLst>
                <a:gd name="T0" fmla="*/ 396 w 635"/>
                <a:gd name="T1" fmla="*/ 6 h 965"/>
                <a:gd name="T2" fmla="*/ 447 w 635"/>
                <a:gd name="T3" fmla="*/ 0 h 965"/>
                <a:gd name="T4" fmla="*/ 1120 w 635"/>
                <a:gd name="T5" fmla="*/ 62 h 965"/>
                <a:gd name="T6" fmla="*/ 1178 w 635"/>
                <a:gd name="T7" fmla="*/ 85 h 965"/>
                <a:gd name="T8" fmla="*/ 1191 w 635"/>
                <a:gd name="T9" fmla="*/ 141 h 965"/>
                <a:gd name="T10" fmla="*/ 842 w 635"/>
                <a:gd name="T11" fmla="*/ 1740 h 965"/>
                <a:gd name="T12" fmla="*/ 804 w 635"/>
                <a:gd name="T13" fmla="*/ 1796 h 965"/>
                <a:gd name="T14" fmla="*/ 748 w 635"/>
                <a:gd name="T15" fmla="*/ 1811 h 965"/>
                <a:gd name="T16" fmla="*/ 38 w 635"/>
                <a:gd name="T17" fmla="*/ 1712 h 965"/>
                <a:gd name="T18" fmla="*/ 0 w 635"/>
                <a:gd name="T19" fmla="*/ 1683 h 965"/>
                <a:gd name="T20" fmla="*/ 4 w 635"/>
                <a:gd name="T21" fmla="*/ 1633 h 965"/>
                <a:gd name="T22" fmla="*/ 368 w 635"/>
                <a:gd name="T23" fmla="*/ 41 h 965"/>
                <a:gd name="T24" fmla="*/ 396 w 635"/>
                <a:gd name="T25" fmla="*/ 6 h 9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5" h="965">
                  <a:moveTo>
                    <a:pt x="211" y="3"/>
                  </a:moveTo>
                  <a:lnTo>
                    <a:pt x="238" y="0"/>
                  </a:lnTo>
                  <a:lnTo>
                    <a:pt x="596" y="33"/>
                  </a:lnTo>
                  <a:lnTo>
                    <a:pt x="627" y="45"/>
                  </a:lnTo>
                  <a:lnTo>
                    <a:pt x="634" y="75"/>
                  </a:lnTo>
                  <a:lnTo>
                    <a:pt x="448" y="926"/>
                  </a:lnTo>
                  <a:lnTo>
                    <a:pt x="428" y="956"/>
                  </a:lnTo>
                  <a:lnTo>
                    <a:pt x="398" y="964"/>
                  </a:lnTo>
                  <a:lnTo>
                    <a:pt x="20" y="911"/>
                  </a:lnTo>
                  <a:lnTo>
                    <a:pt x="0" y="896"/>
                  </a:lnTo>
                  <a:lnTo>
                    <a:pt x="2" y="869"/>
                  </a:lnTo>
                  <a:lnTo>
                    <a:pt x="196" y="22"/>
                  </a:lnTo>
                  <a:lnTo>
                    <a:pt x="211" y="3"/>
                  </a:lnTo>
                </a:path>
              </a:pathLst>
            </a:custGeom>
            <a:solidFill>
              <a:srgbClr val="9D948F"/>
            </a:solidFill>
            <a:ln w="12700" cap="rnd" cmpd="sng">
              <a:noFill/>
              <a:prstDash val="solid"/>
              <a:round/>
              <a:headEnd type="none" w="med" len="med"/>
              <a:tailEnd type="none" w="med" len="med"/>
            </a:ln>
            <a:effectLst/>
          </p:spPr>
          <p:txBody>
            <a:bodyPr/>
            <a:lstStyle/>
            <a:p>
              <a:endParaRPr lang="en-US"/>
            </a:p>
          </p:txBody>
        </p:sp>
        <p:sp>
          <p:nvSpPr>
            <p:cNvPr id="8510" name="Freeform 179"/>
            <p:cNvSpPr>
              <a:spLocks/>
            </p:cNvSpPr>
            <p:nvPr/>
          </p:nvSpPr>
          <p:spPr bwMode="auto">
            <a:xfrm>
              <a:off x="4059" y="3346"/>
              <a:ext cx="364" cy="458"/>
            </a:xfrm>
            <a:custGeom>
              <a:avLst/>
              <a:gdLst>
                <a:gd name="T0" fmla="*/ 362 w 194"/>
                <a:gd name="T1" fmla="*/ 0 h 244"/>
                <a:gd name="T2" fmla="*/ 341 w 194"/>
                <a:gd name="T3" fmla="*/ 94 h 244"/>
                <a:gd name="T4" fmla="*/ 30 w 194"/>
                <a:gd name="T5" fmla="*/ 456 h 244"/>
                <a:gd name="T6" fmla="*/ 0 w 194"/>
                <a:gd name="T7" fmla="*/ 405 h 244"/>
                <a:gd name="T8" fmla="*/ 362 w 194"/>
                <a:gd name="T9" fmla="*/ 0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244">
                  <a:moveTo>
                    <a:pt x="193" y="0"/>
                  </a:moveTo>
                  <a:lnTo>
                    <a:pt x="182" y="50"/>
                  </a:lnTo>
                  <a:lnTo>
                    <a:pt x="16" y="243"/>
                  </a:lnTo>
                  <a:lnTo>
                    <a:pt x="0" y="216"/>
                  </a:lnTo>
                  <a:lnTo>
                    <a:pt x="193" y="0"/>
                  </a:lnTo>
                </a:path>
              </a:pathLst>
            </a:custGeom>
            <a:solidFill>
              <a:srgbClr val="433E3C"/>
            </a:solidFill>
            <a:ln w="12700" cap="rnd" cmpd="sng">
              <a:noFill/>
              <a:prstDash val="solid"/>
              <a:round/>
              <a:headEnd type="none" w="med" len="med"/>
              <a:tailEnd type="none" w="med" len="med"/>
            </a:ln>
            <a:effectLst/>
          </p:spPr>
          <p:txBody>
            <a:bodyPr/>
            <a:lstStyle/>
            <a:p>
              <a:endParaRPr lang="en-US"/>
            </a:p>
          </p:txBody>
        </p:sp>
        <p:sp>
          <p:nvSpPr>
            <p:cNvPr id="8511" name="Freeform 180"/>
            <p:cNvSpPr>
              <a:spLocks/>
            </p:cNvSpPr>
            <p:nvPr/>
          </p:nvSpPr>
          <p:spPr bwMode="auto">
            <a:xfrm>
              <a:off x="3315" y="3635"/>
              <a:ext cx="732" cy="175"/>
            </a:xfrm>
            <a:custGeom>
              <a:avLst/>
              <a:gdLst>
                <a:gd name="T0" fmla="*/ 730 w 390"/>
                <a:gd name="T1" fmla="*/ 120 h 93"/>
                <a:gd name="T2" fmla="*/ 683 w 390"/>
                <a:gd name="T3" fmla="*/ 173 h 93"/>
                <a:gd name="T4" fmla="*/ 75 w 390"/>
                <a:gd name="T5" fmla="*/ 72 h 93"/>
                <a:gd name="T6" fmla="*/ 0 w 390"/>
                <a:gd name="T7" fmla="*/ 0 h 93"/>
                <a:gd name="T8" fmla="*/ 730 w 390"/>
                <a:gd name="T9" fmla="*/ 12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93">
                  <a:moveTo>
                    <a:pt x="389" y="64"/>
                  </a:moveTo>
                  <a:lnTo>
                    <a:pt x="364" y="92"/>
                  </a:lnTo>
                  <a:lnTo>
                    <a:pt x="40" y="38"/>
                  </a:lnTo>
                  <a:lnTo>
                    <a:pt x="0" y="0"/>
                  </a:lnTo>
                  <a:lnTo>
                    <a:pt x="389" y="64"/>
                  </a:lnTo>
                </a:path>
              </a:pathLst>
            </a:custGeom>
            <a:solidFill>
              <a:srgbClr val="7A706C"/>
            </a:solidFill>
            <a:ln w="12700" cap="rnd" cmpd="sng">
              <a:noFill/>
              <a:prstDash val="solid"/>
              <a:round/>
              <a:headEnd type="none" w="med" len="med"/>
              <a:tailEnd type="none" w="med" len="med"/>
            </a:ln>
            <a:effectLst/>
          </p:spPr>
          <p:txBody>
            <a:bodyPr/>
            <a:lstStyle/>
            <a:p>
              <a:endParaRPr lang="en-US"/>
            </a:p>
          </p:txBody>
        </p:sp>
        <p:sp>
          <p:nvSpPr>
            <p:cNvPr id="8512" name="Freeform 181"/>
            <p:cNvSpPr>
              <a:spLocks/>
            </p:cNvSpPr>
            <p:nvPr/>
          </p:nvSpPr>
          <p:spPr bwMode="auto">
            <a:xfrm>
              <a:off x="4696" y="477"/>
              <a:ext cx="201" cy="996"/>
            </a:xfrm>
            <a:custGeom>
              <a:avLst/>
              <a:gdLst>
                <a:gd name="T0" fmla="*/ 0 w 107"/>
                <a:gd name="T1" fmla="*/ 975 h 530"/>
                <a:gd name="T2" fmla="*/ 143 w 107"/>
                <a:gd name="T3" fmla="*/ 0 h 530"/>
                <a:gd name="T4" fmla="*/ 199 w 107"/>
                <a:gd name="T5" fmla="*/ 19 h 530"/>
                <a:gd name="T6" fmla="*/ 62 w 107"/>
                <a:gd name="T7" fmla="*/ 994 h 530"/>
                <a:gd name="T8" fmla="*/ 0 w 107"/>
                <a:gd name="T9" fmla="*/ 975 h 5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530">
                  <a:moveTo>
                    <a:pt x="0" y="519"/>
                  </a:moveTo>
                  <a:lnTo>
                    <a:pt x="76" y="0"/>
                  </a:lnTo>
                  <a:lnTo>
                    <a:pt x="106" y="10"/>
                  </a:lnTo>
                  <a:lnTo>
                    <a:pt x="33" y="529"/>
                  </a:lnTo>
                  <a:lnTo>
                    <a:pt x="0" y="519"/>
                  </a:lnTo>
                </a:path>
              </a:pathLst>
            </a:custGeom>
            <a:solidFill>
              <a:srgbClr val="C8C3C0"/>
            </a:solidFill>
            <a:ln w="12700" cap="rnd" cmpd="sng">
              <a:noFill/>
              <a:prstDash val="solid"/>
              <a:round/>
              <a:headEnd type="none" w="med" len="med"/>
              <a:tailEnd type="none" w="med" len="med"/>
            </a:ln>
            <a:effectLst/>
          </p:spPr>
          <p:txBody>
            <a:bodyPr/>
            <a:lstStyle/>
            <a:p>
              <a:endParaRPr lang="en-US"/>
            </a:p>
          </p:txBody>
        </p:sp>
        <p:sp>
          <p:nvSpPr>
            <p:cNvPr id="8513" name="Oval 182"/>
            <p:cNvSpPr>
              <a:spLocks noChangeArrowheads="1"/>
            </p:cNvSpPr>
            <p:nvPr/>
          </p:nvSpPr>
          <p:spPr bwMode="auto">
            <a:xfrm>
              <a:off x="4797" y="421"/>
              <a:ext cx="141" cy="143"/>
            </a:xfrm>
            <a:prstGeom prst="ellipse">
              <a:avLst/>
            </a:prstGeom>
            <a:solidFill>
              <a:srgbClr val="C8C3C0"/>
            </a:solidFill>
            <a:ln w="12700">
              <a:noFill/>
              <a:round/>
              <a:headEnd/>
              <a:tailEnd/>
            </a:ln>
            <a:effectLst/>
          </p:spPr>
          <p:txBody>
            <a:bodyPr wrap="none" anchor="ctr"/>
            <a:lstStyle/>
            <a:p>
              <a:endParaRPr lang="en-US"/>
            </a:p>
          </p:txBody>
        </p:sp>
        <p:sp>
          <p:nvSpPr>
            <p:cNvPr id="8514" name="Freeform 183"/>
            <p:cNvSpPr>
              <a:spLocks/>
            </p:cNvSpPr>
            <p:nvPr/>
          </p:nvSpPr>
          <p:spPr bwMode="auto">
            <a:xfrm>
              <a:off x="3972" y="1524"/>
              <a:ext cx="838" cy="791"/>
            </a:xfrm>
            <a:custGeom>
              <a:avLst/>
              <a:gdLst>
                <a:gd name="T0" fmla="*/ 150 w 446"/>
                <a:gd name="T1" fmla="*/ 0 h 421"/>
                <a:gd name="T2" fmla="*/ 0 w 446"/>
                <a:gd name="T3" fmla="*/ 695 h 421"/>
                <a:gd name="T4" fmla="*/ 673 w 446"/>
                <a:gd name="T5" fmla="*/ 789 h 421"/>
                <a:gd name="T6" fmla="*/ 836 w 446"/>
                <a:gd name="T7" fmla="*/ 71 h 421"/>
                <a:gd name="T8" fmla="*/ 150 w 446"/>
                <a:gd name="T9" fmla="*/ 0 h 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 h="421">
                  <a:moveTo>
                    <a:pt x="80" y="0"/>
                  </a:moveTo>
                  <a:lnTo>
                    <a:pt x="0" y="370"/>
                  </a:lnTo>
                  <a:lnTo>
                    <a:pt x="358" y="420"/>
                  </a:lnTo>
                  <a:lnTo>
                    <a:pt x="445" y="38"/>
                  </a:lnTo>
                  <a:lnTo>
                    <a:pt x="80" y="0"/>
                  </a:lnTo>
                </a:path>
              </a:pathLst>
            </a:custGeom>
            <a:gradFill rotWithShape="0">
              <a:gsLst>
                <a:gs pos="0">
                  <a:srgbClr val="ABA4A0"/>
                </a:gs>
                <a:gs pos="100000">
                  <a:srgbClr val="898380"/>
                </a:gs>
              </a:gsLst>
              <a:lin ang="5400000" scaled="1"/>
            </a:gradFill>
            <a:ln w="12700" cap="rnd" cmpd="sng">
              <a:noFill/>
              <a:prstDash val="solid"/>
              <a:round/>
              <a:headEnd type="none" w="med" len="med"/>
              <a:tailEnd type="none" w="med" len="med"/>
            </a:ln>
            <a:effectLst/>
          </p:spPr>
          <p:txBody>
            <a:bodyPr/>
            <a:lstStyle/>
            <a:p>
              <a:endParaRPr lang="en-US"/>
            </a:p>
          </p:txBody>
        </p:sp>
        <p:sp>
          <p:nvSpPr>
            <p:cNvPr id="8515" name="Freeform 184"/>
            <p:cNvSpPr>
              <a:spLocks/>
            </p:cNvSpPr>
            <p:nvPr/>
          </p:nvSpPr>
          <p:spPr bwMode="auto">
            <a:xfrm>
              <a:off x="3967" y="1490"/>
              <a:ext cx="836" cy="791"/>
            </a:xfrm>
            <a:custGeom>
              <a:avLst/>
              <a:gdLst>
                <a:gd name="T0" fmla="*/ 150 w 445"/>
                <a:gd name="T1" fmla="*/ 0 h 421"/>
                <a:gd name="T2" fmla="*/ 0 w 445"/>
                <a:gd name="T3" fmla="*/ 695 h 421"/>
                <a:gd name="T4" fmla="*/ 673 w 445"/>
                <a:gd name="T5" fmla="*/ 789 h 421"/>
                <a:gd name="T6" fmla="*/ 834 w 445"/>
                <a:gd name="T7" fmla="*/ 71 h 421"/>
                <a:gd name="T8" fmla="*/ 150 w 445"/>
                <a:gd name="T9" fmla="*/ 0 h 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421">
                  <a:moveTo>
                    <a:pt x="80" y="0"/>
                  </a:moveTo>
                  <a:lnTo>
                    <a:pt x="0" y="370"/>
                  </a:lnTo>
                  <a:lnTo>
                    <a:pt x="358" y="420"/>
                  </a:lnTo>
                  <a:lnTo>
                    <a:pt x="444" y="38"/>
                  </a:lnTo>
                  <a:lnTo>
                    <a:pt x="80" y="0"/>
                  </a:lnTo>
                </a:path>
              </a:pathLst>
            </a:custGeom>
            <a:solidFill>
              <a:srgbClr val="C8C3C0"/>
            </a:solidFill>
            <a:ln w="12700" cap="rnd" cmpd="sng">
              <a:noFill/>
              <a:prstDash val="solid"/>
              <a:round/>
              <a:headEnd type="none" w="med" len="med"/>
              <a:tailEnd type="none" w="med" len="med"/>
            </a:ln>
            <a:effectLst/>
          </p:spPr>
          <p:txBody>
            <a:bodyPr/>
            <a:lstStyle/>
            <a:p>
              <a:endParaRPr lang="en-US"/>
            </a:p>
          </p:txBody>
        </p:sp>
        <p:grpSp>
          <p:nvGrpSpPr>
            <p:cNvPr id="8516" name="Group 185"/>
            <p:cNvGrpSpPr>
              <a:grpSpLocks/>
            </p:cNvGrpSpPr>
            <p:nvPr/>
          </p:nvGrpSpPr>
          <p:grpSpPr bwMode="auto">
            <a:xfrm>
              <a:off x="3841" y="2335"/>
              <a:ext cx="742" cy="769"/>
              <a:chOff x="3841" y="2335"/>
              <a:chExt cx="742" cy="769"/>
            </a:xfrm>
          </p:grpSpPr>
          <p:grpSp>
            <p:nvGrpSpPr>
              <p:cNvPr id="8558" name="Group 186"/>
              <p:cNvGrpSpPr>
                <a:grpSpLocks/>
              </p:cNvGrpSpPr>
              <p:nvPr/>
            </p:nvGrpSpPr>
            <p:grpSpPr bwMode="auto">
              <a:xfrm>
                <a:off x="3976" y="2335"/>
                <a:ext cx="607" cy="165"/>
                <a:chOff x="3658" y="3025"/>
                <a:chExt cx="323" cy="88"/>
              </a:xfrm>
            </p:grpSpPr>
            <p:sp>
              <p:nvSpPr>
                <p:cNvPr id="8575" name="AutoShape 187"/>
                <p:cNvSpPr>
                  <a:spLocks noChangeArrowheads="1"/>
                </p:cNvSpPr>
                <p:nvPr/>
              </p:nvSpPr>
              <p:spPr bwMode="auto">
                <a:xfrm rot="540000">
                  <a:off x="3658" y="3025"/>
                  <a:ext cx="84" cy="54"/>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76" name="AutoShape 188"/>
                <p:cNvSpPr>
                  <a:spLocks noChangeArrowheads="1"/>
                </p:cNvSpPr>
                <p:nvPr/>
              </p:nvSpPr>
              <p:spPr bwMode="auto">
                <a:xfrm rot="540000">
                  <a:off x="3777" y="3041"/>
                  <a:ext cx="86" cy="55"/>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77" name="AutoShape 189"/>
                <p:cNvSpPr>
                  <a:spLocks noChangeArrowheads="1"/>
                </p:cNvSpPr>
                <p:nvPr/>
              </p:nvSpPr>
              <p:spPr bwMode="auto">
                <a:xfrm rot="540000">
                  <a:off x="3898" y="3061"/>
                  <a:ext cx="83" cy="52"/>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559" name="Group 190"/>
              <p:cNvGrpSpPr>
                <a:grpSpLocks/>
              </p:cNvGrpSpPr>
              <p:nvPr/>
            </p:nvGrpSpPr>
            <p:grpSpPr bwMode="auto">
              <a:xfrm>
                <a:off x="3939" y="2485"/>
                <a:ext cx="612" cy="168"/>
                <a:chOff x="3638" y="3105"/>
                <a:chExt cx="326" cy="89"/>
              </a:xfrm>
            </p:grpSpPr>
            <p:sp>
              <p:nvSpPr>
                <p:cNvPr id="8572" name="AutoShape 191"/>
                <p:cNvSpPr>
                  <a:spLocks noChangeArrowheads="1"/>
                </p:cNvSpPr>
                <p:nvPr/>
              </p:nvSpPr>
              <p:spPr bwMode="auto">
                <a:xfrm rot="540000">
                  <a:off x="3638" y="3105"/>
                  <a:ext cx="85" cy="54"/>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73" name="AutoShape 192"/>
                <p:cNvSpPr>
                  <a:spLocks noChangeArrowheads="1"/>
                </p:cNvSpPr>
                <p:nvPr/>
              </p:nvSpPr>
              <p:spPr bwMode="auto">
                <a:xfrm rot="540000">
                  <a:off x="3760" y="3122"/>
                  <a:ext cx="84" cy="54"/>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74" name="AutoShape 193"/>
                <p:cNvSpPr>
                  <a:spLocks noChangeArrowheads="1"/>
                </p:cNvSpPr>
                <p:nvPr/>
              </p:nvSpPr>
              <p:spPr bwMode="auto">
                <a:xfrm rot="540000">
                  <a:off x="3878" y="3141"/>
                  <a:ext cx="86"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560" name="Group 194"/>
              <p:cNvGrpSpPr>
                <a:grpSpLocks/>
              </p:cNvGrpSpPr>
              <p:nvPr/>
            </p:nvGrpSpPr>
            <p:grpSpPr bwMode="auto">
              <a:xfrm>
                <a:off x="3911" y="2636"/>
                <a:ext cx="610" cy="167"/>
                <a:chOff x="3623" y="3185"/>
                <a:chExt cx="325" cy="89"/>
              </a:xfrm>
            </p:grpSpPr>
            <p:sp>
              <p:nvSpPr>
                <p:cNvPr id="8569" name="AutoShape 195"/>
                <p:cNvSpPr>
                  <a:spLocks noChangeArrowheads="1"/>
                </p:cNvSpPr>
                <p:nvPr/>
              </p:nvSpPr>
              <p:spPr bwMode="auto">
                <a:xfrm rot="540000">
                  <a:off x="3623" y="3185"/>
                  <a:ext cx="86" cy="52"/>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70" name="AutoShape 196"/>
                <p:cNvSpPr>
                  <a:spLocks noChangeArrowheads="1"/>
                </p:cNvSpPr>
                <p:nvPr/>
              </p:nvSpPr>
              <p:spPr bwMode="auto">
                <a:xfrm rot="540000">
                  <a:off x="3743" y="3204"/>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71" name="AutoShape 197"/>
                <p:cNvSpPr>
                  <a:spLocks noChangeArrowheads="1"/>
                </p:cNvSpPr>
                <p:nvPr/>
              </p:nvSpPr>
              <p:spPr bwMode="auto">
                <a:xfrm rot="540000">
                  <a:off x="3863" y="3221"/>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561" name="Group 198"/>
              <p:cNvGrpSpPr>
                <a:grpSpLocks/>
              </p:cNvGrpSpPr>
              <p:nvPr/>
            </p:nvGrpSpPr>
            <p:grpSpPr bwMode="auto">
              <a:xfrm>
                <a:off x="3877" y="2786"/>
                <a:ext cx="608" cy="168"/>
                <a:chOff x="3605" y="3265"/>
                <a:chExt cx="324" cy="89"/>
              </a:xfrm>
            </p:grpSpPr>
            <p:sp>
              <p:nvSpPr>
                <p:cNvPr id="8566" name="AutoShape 199"/>
                <p:cNvSpPr>
                  <a:spLocks noChangeArrowheads="1"/>
                </p:cNvSpPr>
                <p:nvPr/>
              </p:nvSpPr>
              <p:spPr bwMode="auto">
                <a:xfrm rot="540000">
                  <a:off x="3605" y="3265"/>
                  <a:ext cx="84" cy="52"/>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67" name="AutoShape 200"/>
                <p:cNvSpPr>
                  <a:spLocks noChangeArrowheads="1"/>
                </p:cNvSpPr>
                <p:nvPr/>
              </p:nvSpPr>
              <p:spPr bwMode="auto">
                <a:xfrm rot="540000">
                  <a:off x="3724" y="3282"/>
                  <a:ext cx="84"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68" name="AutoShape 201"/>
                <p:cNvSpPr>
                  <a:spLocks noChangeArrowheads="1"/>
                </p:cNvSpPr>
                <p:nvPr/>
              </p:nvSpPr>
              <p:spPr bwMode="auto">
                <a:xfrm rot="540000">
                  <a:off x="3844" y="3301"/>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nvGrpSpPr>
              <p:cNvPr id="8562" name="Group 202"/>
              <p:cNvGrpSpPr>
                <a:grpSpLocks/>
              </p:cNvGrpSpPr>
              <p:nvPr/>
            </p:nvGrpSpPr>
            <p:grpSpPr bwMode="auto">
              <a:xfrm>
                <a:off x="3841" y="2937"/>
                <a:ext cx="611" cy="167"/>
                <a:chOff x="3586" y="3345"/>
                <a:chExt cx="325" cy="89"/>
              </a:xfrm>
            </p:grpSpPr>
            <p:sp>
              <p:nvSpPr>
                <p:cNvPr id="8563" name="AutoShape 203"/>
                <p:cNvSpPr>
                  <a:spLocks noChangeArrowheads="1"/>
                </p:cNvSpPr>
                <p:nvPr/>
              </p:nvSpPr>
              <p:spPr bwMode="auto">
                <a:xfrm rot="540000">
                  <a:off x="3586" y="3345"/>
                  <a:ext cx="85"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64" name="AutoShape 204"/>
                <p:cNvSpPr>
                  <a:spLocks noChangeArrowheads="1"/>
                </p:cNvSpPr>
                <p:nvPr/>
              </p:nvSpPr>
              <p:spPr bwMode="auto">
                <a:xfrm rot="540000">
                  <a:off x="3706" y="3363"/>
                  <a:ext cx="84" cy="53"/>
                </a:xfrm>
                <a:prstGeom prst="roundRect">
                  <a:avLst>
                    <a:gd name="adj" fmla="val 43745"/>
                  </a:avLst>
                </a:prstGeom>
                <a:solidFill>
                  <a:srgbClr val="6C6460"/>
                </a:solidFill>
                <a:ln w="12700">
                  <a:noFill/>
                  <a:round/>
                  <a:headEnd/>
                  <a:tailEnd/>
                </a:ln>
                <a:effectLst/>
              </p:spPr>
              <p:txBody>
                <a:bodyPr wrap="none" anchor="ctr"/>
                <a:lstStyle/>
                <a:p>
                  <a:endParaRPr lang="en-US"/>
                </a:p>
              </p:txBody>
            </p:sp>
            <p:sp>
              <p:nvSpPr>
                <p:cNvPr id="8565" name="AutoShape 205"/>
                <p:cNvSpPr>
                  <a:spLocks noChangeArrowheads="1"/>
                </p:cNvSpPr>
                <p:nvPr/>
              </p:nvSpPr>
              <p:spPr bwMode="auto">
                <a:xfrm rot="540000">
                  <a:off x="3825" y="3381"/>
                  <a:ext cx="86" cy="53"/>
                </a:xfrm>
                <a:prstGeom prst="roundRect">
                  <a:avLst>
                    <a:gd name="adj" fmla="val 43745"/>
                  </a:avLst>
                </a:prstGeom>
                <a:solidFill>
                  <a:srgbClr val="6C6460"/>
                </a:solidFill>
                <a:ln w="12700">
                  <a:noFill/>
                  <a:round/>
                  <a:headEnd/>
                  <a:tailEnd/>
                </a:ln>
                <a:effectLst/>
              </p:spPr>
              <p:txBody>
                <a:bodyPr wrap="none" anchor="ctr"/>
                <a:lstStyle/>
                <a:p>
                  <a:endParaRPr lang="en-US"/>
                </a:p>
              </p:txBody>
            </p:sp>
          </p:grpSp>
        </p:grpSp>
        <p:sp>
          <p:nvSpPr>
            <p:cNvPr id="8517" name="Freeform 206"/>
            <p:cNvSpPr>
              <a:spLocks/>
            </p:cNvSpPr>
            <p:nvPr/>
          </p:nvSpPr>
          <p:spPr bwMode="auto">
            <a:xfrm>
              <a:off x="3296" y="3222"/>
              <a:ext cx="1127" cy="535"/>
            </a:xfrm>
            <a:custGeom>
              <a:avLst/>
              <a:gdLst>
                <a:gd name="T0" fmla="*/ 372 w 600"/>
                <a:gd name="T1" fmla="*/ 9 h 285"/>
                <a:gd name="T2" fmla="*/ 331 w 600"/>
                <a:gd name="T3" fmla="*/ 38 h 285"/>
                <a:gd name="T4" fmla="*/ 15 w 600"/>
                <a:gd name="T5" fmla="*/ 353 h 285"/>
                <a:gd name="T6" fmla="*/ 0 w 600"/>
                <a:gd name="T7" fmla="*/ 387 h 285"/>
                <a:gd name="T8" fmla="*/ 15 w 600"/>
                <a:gd name="T9" fmla="*/ 415 h 285"/>
                <a:gd name="T10" fmla="*/ 702 w 600"/>
                <a:gd name="T11" fmla="*/ 529 h 285"/>
                <a:gd name="T12" fmla="*/ 748 w 600"/>
                <a:gd name="T13" fmla="*/ 533 h 285"/>
                <a:gd name="T14" fmla="*/ 785 w 600"/>
                <a:gd name="T15" fmla="*/ 518 h 285"/>
                <a:gd name="T16" fmla="*/ 1101 w 600"/>
                <a:gd name="T17" fmla="*/ 160 h 285"/>
                <a:gd name="T18" fmla="*/ 1125 w 600"/>
                <a:gd name="T19" fmla="*/ 122 h 285"/>
                <a:gd name="T20" fmla="*/ 1119 w 600"/>
                <a:gd name="T21" fmla="*/ 99 h 285"/>
                <a:gd name="T22" fmla="*/ 409 w 600"/>
                <a:gd name="T23" fmla="*/ 0 h 285"/>
                <a:gd name="T24" fmla="*/ 372 w 600"/>
                <a:gd name="T25" fmla="*/ 9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0" h="285">
                  <a:moveTo>
                    <a:pt x="198" y="5"/>
                  </a:moveTo>
                  <a:lnTo>
                    <a:pt x="176" y="20"/>
                  </a:lnTo>
                  <a:lnTo>
                    <a:pt x="8" y="188"/>
                  </a:lnTo>
                  <a:lnTo>
                    <a:pt x="0" y="206"/>
                  </a:lnTo>
                  <a:lnTo>
                    <a:pt x="8" y="221"/>
                  </a:lnTo>
                  <a:lnTo>
                    <a:pt x="374" y="282"/>
                  </a:lnTo>
                  <a:lnTo>
                    <a:pt x="398" y="284"/>
                  </a:lnTo>
                  <a:lnTo>
                    <a:pt x="418" y="276"/>
                  </a:lnTo>
                  <a:lnTo>
                    <a:pt x="586" y="85"/>
                  </a:lnTo>
                  <a:lnTo>
                    <a:pt x="599" y="65"/>
                  </a:lnTo>
                  <a:lnTo>
                    <a:pt x="596" y="53"/>
                  </a:lnTo>
                  <a:lnTo>
                    <a:pt x="218" y="0"/>
                  </a:lnTo>
                  <a:lnTo>
                    <a:pt x="198" y="5"/>
                  </a:lnTo>
                </a:path>
              </a:pathLst>
            </a:custGeom>
            <a:gradFill rotWithShape="0">
              <a:gsLst>
                <a:gs pos="0">
                  <a:srgbClr val="9D948F"/>
                </a:gs>
                <a:gs pos="100000">
                  <a:srgbClr val="77716D"/>
                </a:gs>
              </a:gsLst>
              <a:lin ang="5400000" scaled="1"/>
            </a:gradFill>
            <a:ln w="12700" cap="rnd" cmpd="sng">
              <a:noFill/>
              <a:prstDash val="solid"/>
              <a:round/>
              <a:headEnd type="none" w="med" len="med"/>
              <a:tailEnd type="none" w="med" len="med"/>
            </a:ln>
            <a:effectLst/>
          </p:spPr>
          <p:txBody>
            <a:bodyPr/>
            <a:lstStyle/>
            <a:p>
              <a:endParaRPr lang="en-US"/>
            </a:p>
          </p:txBody>
        </p:sp>
        <p:grpSp>
          <p:nvGrpSpPr>
            <p:cNvPr id="8518" name="Group 207"/>
            <p:cNvGrpSpPr>
              <a:grpSpLocks/>
            </p:cNvGrpSpPr>
            <p:nvPr/>
          </p:nvGrpSpPr>
          <p:grpSpPr bwMode="auto">
            <a:xfrm>
              <a:off x="4034" y="1599"/>
              <a:ext cx="602" cy="616"/>
              <a:chOff x="4034" y="1599"/>
              <a:chExt cx="602" cy="616"/>
            </a:xfrm>
          </p:grpSpPr>
          <p:grpSp>
            <p:nvGrpSpPr>
              <p:cNvPr id="8552" name="Group 208"/>
              <p:cNvGrpSpPr>
                <a:grpSpLocks/>
              </p:cNvGrpSpPr>
              <p:nvPr/>
            </p:nvGrpSpPr>
            <p:grpSpPr bwMode="auto">
              <a:xfrm>
                <a:off x="4143" y="1599"/>
                <a:ext cx="485" cy="340"/>
                <a:chOff x="3747" y="2633"/>
                <a:chExt cx="258" cy="181"/>
              </a:xfrm>
            </p:grpSpPr>
            <p:sp>
              <p:nvSpPr>
                <p:cNvPr id="8556" name="AutoShape 209"/>
                <p:cNvSpPr>
                  <a:spLocks noChangeArrowheads="1"/>
                </p:cNvSpPr>
                <p:nvPr/>
              </p:nvSpPr>
              <p:spPr bwMode="auto">
                <a:xfrm rot="360000">
                  <a:off x="3747" y="2633"/>
                  <a:ext cx="250" cy="173"/>
                </a:xfrm>
                <a:prstGeom prst="roundRect">
                  <a:avLst>
                    <a:gd name="adj" fmla="val 38884"/>
                  </a:avLst>
                </a:prstGeom>
                <a:solidFill>
                  <a:srgbClr val="6C6460"/>
                </a:solidFill>
                <a:ln w="12700">
                  <a:noFill/>
                  <a:round/>
                  <a:headEnd/>
                  <a:tailEnd/>
                </a:ln>
                <a:effectLst/>
              </p:spPr>
              <p:txBody>
                <a:bodyPr wrap="none" anchor="ctr"/>
                <a:lstStyle/>
                <a:p>
                  <a:endParaRPr lang="en-US"/>
                </a:p>
              </p:txBody>
            </p:sp>
            <p:sp>
              <p:nvSpPr>
                <p:cNvPr id="8557" name="AutoShape 210"/>
                <p:cNvSpPr>
                  <a:spLocks noChangeArrowheads="1"/>
                </p:cNvSpPr>
                <p:nvPr/>
              </p:nvSpPr>
              <p:spPr bwMode="auto">
                <a:xfrm rot="360000">
                  <a:off x="3755" y="2639"/>
                  <a:ext cx="250" cy="175"/>
                </a:xfrm>
                <a:prstGeom prst="roundRect">
                  <a:avLst>
                    <a:gd name="adj" fmla="val 38884"/>
                  </a:avLst>
                </a:prstGeom>
                <a:gradFill rotWithShape="0">
                  <a:gsLst>
                    <a:gs pos="0">
                      <a:srgbClr val="7A706C"/>
                    </a:gs>
                    <a:gs pos="100000">
                      <a:srgbClr val="6E6561"/>
                    </a:gs>
                  </a:gsLst>
                  <a:lin ang="5400000" scaled="1"/>
                </a:gradFill>
                <a:ln w="12700">
                  <a:noFill/>
                  <a:round/>
                  <a:headEnd/>
                  <a:tailEnd/>
                </a:ln>
                <a:effectLst/>
              </p:spPr>
              <p:txBody>
                <a:bodyPr wrap="none" anchor="ctr"/>
                <a:lstStyle/>
                <a:p>
                  <a:endParaRPr lang="en-US"/>
                </a:p>
              </p:txBody>
            </p:sp>
          </p:grpSp>
          <p:grpSp>
            <p:nvGrpSpPr>
              <p:cNvPr id="8553" name="Group 211"/>
              <p:cNvGrpSpPr>
                <a:grpSpLocks/>
              </p:cNvGrpSpPr>
              <p:nvPr/>
            </p:nvGrpSpPr>
            <p:grpSpPr bwMode="auto">
              <a:xfrm>
                <a:off x="4034" y="1971"/>
                <a:ext cx="602" cy="244"/>
                <a:chOff x="3689" y="2831"/>
                <a:chExt cx="320" cy="130"/>
              </a:xfrm>
            </p:grpSpPr>
            <p:sp>
              <p:nvSpPr>
                <p:cNvPr id="8554" name="Freeform 212"/>
                <p:cNvSpPr>
                  <a:spLocks/>
                </p:cNvSpPr>
                <p:nvPr/>
              </p:nvSpPr>
              <p:spPr bwMode="auto">
                <a:xfrm>
                  <a:off x="3689" y="2831"/>
                  <a:ext cx="320" cy="118"/>
                </a:xfrm>
                <a:custGeom>
                  <a:avLst/>
                  <a:gdLst>
                    <a:gd name="T0" fmla="*/ 18 w 320"/>
                    <a:gd name="T1" fmla="*/ 0 h 118"/>
                    <a:gd name="T2" fmla="*/ 0 w 320"/>
                    <a:gd name="T3" fmla="*/ 76 h 118"/>
                    <a:gd name="T4" fmla="*/ 299 w 320"/>
                    <a:gd name="T5" fmla="*/ 117 h 118"/>
                    <a:gd name="T6" fmla="*/ 319 w 320"/>
                    <a:gd name="T7" fmla="*/ 39 h 118"/>
                    <a:gd name="T8" fmla="*/ 18 w 320"/>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18">
                      <a:moveTo>
                        <a:pt x="18" y="0"/>
                      </a:moveTo>
                      <a:lnTo>
                        <a:pt x="0" y="76"/>
                      </a:lnTo>
                      <a:lnTo>
                        <a:pt x="299" y="117"/>
                      </a:lnTo>
                      <a:lnTo>
                        <a:pt x="319" y="39"/>
                      </a:lnTo>
                      <a:lnTo>
                        <a:pt x="18" y="0"/>
                      </a:lnTo>
                    </a:path>
                  </a:pathLst>
                </a:custGeom>
                <a:solidFill>
                  <a:srgbClr val="6C6460"/>
                </a:solidFill>
                <a:ln w="12700" cap="rnd" cmpd="sng">
                  <a:noFill/>
                  <a:prstDash val="solid"/>
                  <a:round/>
                  <a:headEnd type="none" w="med" len="med"/>
                  <a:tailEnd type="none" w="med" len="med"/>
                </a:ln>
                <a:effectLst/>
              </p:spPr>
              <p:txBody>
                <a:bodyPr/>
                <a:lstStyle/>
                <a:p>
                  <a:endParaRPr lang="en-US"/>
                </a:p>
              </p:txBody>
            </p:sp>
            <p:sp>
              <p:nvSpPr>
                <p:cNvPr id="8555" name="Freeform 213"/>
                <p:cNvSpPr>
                  <a:spLocks/>
                </p:cNvSpPr>
                <p:nvPr/>
              </p:nvSpPr>
              <p:spPr bwMode="auto">
                <a:xfrm>
                  <a:off x="3689" y="2843"/>
                  <a:ext cx="320" cy="118"/>
                </a:xfrm>
                <a:custGeom>
                  <a:avLst/>
                  <a:gdLst>
                    <a:gd name="T0" fmla="*/ 18 w 320"/>
                    <a:gd name="T1" fmla="*/ 0 h 118"/>
                    <a:gd name="T2" fmla="*/ 0 w 320"/>
                    <a:gd name="T3" fmla="*/ 76 h 118"/>
                    <a:gd name="T4" fmla="*/ 299 w 320"/>
                    <a:gd name="T5" fmla="*/ 117 h 118"/>
                    <a:gd name="T6" fmla="*/ 319 w 320"/>
                    <a:gd name="T7" fmla="*/ 39 h 118"/>
                    <a:gd name="T8" fmla="*/ 18 w 320"/>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18">
                      <a:moveTo>
                        <a:pt x="18" y="0"/>
                      </a:moveTo>
                      <a:lnTo>
                        <a:pt x="0" y="76"/>
                      </a:lnTo>
                      <a:lnTo>
                        <a:pt x="299" y="117"/>
                      </a:lnTo>
                      <a:lnTo>
                        <a:pt x="319" y="39"/>
                      </a:lnTo>
                      <a:lnTo>
                        <a:pt x="1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grpSp>
        </p:grpSp>
        <p:grpSp>
          <p:nvGrpSpPr>
            <p:cNvPr id="8519" name="Group 214"/>
            <p:cNvGrpSpPr>
              <a:grpSpLocks/>
            </p:cNvGrpSpPr>
            <p:nvPr/>
          </p:nvGrpSpPr>
          <p:grpSpPr bwMode="auto">
            <a:xfrm>
              <a:off x="3961" y="2322"/>
              <a:ext cx="609" cy="164"/>
              <a:chOff x="3961" y="2322"/>
              <a:chExt cx="609" cy="164"/>
            </a:xfrm>
          </p:grpSpPr>
          <p:sp>
            <p:nvSpPr>
              <p:cNvPr id="8549" name="AutoShape 215"/>
              <p:cNvSpPr>
                <a:spLocks noChangeArrowheads="1"/>
              </p:cNvSpPr>
              <p:nvPr/>
            </p:nvSpPr>
            <p:spPr bwMode="auto">
              <a:xfrm rot="540000">
                <a:off x="3961" y="2322"/>
                <a:ext cx="158" cy="100"/>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550" name="AutoShape 216"/>
              <p:cNvSpPr>
                <a:spLocks noChangeArrowheads="1"/>
              </p:cNvSpPr>
              <p:nvPr/>
            </p:nvSpPr>
            <p:spPr bwMode="auto">
              <a:xfrm rot="540000">
                <a:off x="4187" y="2352"/>
                <a:ext cx="159" cy="102"/>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551" name="AutoShape 217"/>
              <p:cNvSpPr>
                <a:spLocks noChangeArrowheads="1"/>
              </p:cNvSpPr>
              <p:nvPr/>
            </p:nvSpPr>
            <p:spPr bwMode="auto">
              <a:xfrm rot="540000">
                <a:off x="4410" y="2388"/>
                <a:ext cx="160" cy="98"/>
              </a:xfrm>
              <a:prstGeom prst="roundRect">
                <a:avLst>
                  <a:gd name="adj" fmla="val 43745"/>
                </a:avLst>
              </a:prstGeom>
              <a:solidFill>
                <a:srgbClr val="FFFFFF"/>
              </a:solidFill>
              <a:ln w="12700">
                <a:noFill/>
                <a:round/>
                <a:headEnd/>
                <a:tailEnd/>
              </a:ln>
              <a:effectLst/>
            </p:spPr>
            <p:txBody>
              <a:bodyPr wrap="none" anchor="ctr"/>
              <a:lstStyle/>
              <a:p>
                <a:endParaRPr lang="en-US"/>
              </a:p>
            </p:txBody>
          </p:sp>
        </p:grpSp>
        <p:grpSp>
          <p:nvGrpSpPr>
            <p:cNvPr id="8520" name="Group 218"/>
            <p:cNvGrpSpPr>
              <a:grpSpLocks/>
            </p:cNvGrpSpPr>
            <p:nvPr/>
          </p:nvGrpSpPr>
          <p:grpSpPr bwMode="auto">
            <a:xfrm>
              <a:off x="3923" y="2471"/>
              <a:ext cx="613" cy="169"/>
              <a:chOff x="3923" y="2471"/>
              <a:chExt cx="613" cy="169"/>
            </a:xfrm>
          </p:grpSpPr>
          <p:sp>
            <p:nvSpPr>
              <p:cNvPr id="8546" name="AutoShape 219"/>
              <p:cNvSpPr>
                <a:spLocks noChangeArrowheads="1"/>
              </p:cNvSpPr>
              <p:nvPr/>
            </p:nvSpPr>
            <p:spPr bwMode="auto">
              <a:xfrm rot="540000">
                <a:off x="3923" y="2471"/>
                <a:ext cx="162" cy="100"/>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547" name="AutoShape 220"/>
              <p:cNvSpPr>
                <a:spLocks noChangeArrowheads="1"/>
              </p:cNvSpPr>
              <p:nvPr/>
            </p:nvSpPr>
            <p:spPr bwMode="auto">
              <a:xfrm rot="540000">
                <a:off x="4152" y="2507"/>
                <a:ext cx="158" cy="99"/>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548" name="AutoShape 221"/>
              <p:cNvSpPr>
                <a:spLocks noChangeArrowheads="1"/>
              </p:cNvSpPr>
              <p:nvPr/>
            </p:nvSpPr>
            <p:spPr bwMode="auto">
              <a:xfrm rot="540000">
                <a:off x="4376" y="2539"/>
                <a:ext cx="160" cy="101"/>
              </a:xfrm>
              <a:prstGeom prst="roundRect">
                <a:avLst>
                  <a:gd name="adj" fmla="val 43745"/>
                </a:avLst>
              </a:prstGeom>
              <a:solidFill>
                <a:srgbClr val="FFFFFF"/>
              </a:solidFill>
              <a:ln w="12700">
                <a:noFill/>
                <a:round/>
                <a:headEnd/>
                <a:tailEnd/>
              </a:ln>
              <a:effectLst/>
            </p:spPr>
            <p:txBody>
              <a:bodyPr wrap="none" anchor="ctr"/>
              <a:lstStyle/>
              <a:p>
                <a:endParaRPr lang="en-US"/>
              </a:p>
            </p:txBody>
          </p:sp>
        </p:grpSp>
        <p:grpSp>
          <p:nvGrpSpPr>
            <p:cNvPr id="8521" name="Group 222"/>
            <p:cNvGrpSpPr>
              <a:grpSpLocks/>
            </p:cNvGrpSpPr>
            <p:nvPr/>
          </p:nvGrpSpPr>
          <p:grpSpPr bwMode="auto">
            <a:xfrm>
              <a:off x="3897" y="2621"/>
              <a:ext cx="609" cy="167"/>
              <a:chOff x="3897" y="2621"/>
              <a:chExt cx="609" cy="167"/>
            </a:xfrm>
          </p:grpSpPr>
          <p:sp>
            <p:nvSpPr>
              <p:cNvPr id="8543" name="AutoShape 223"/>
              <p:cNvSpPr>
                <a:spLocks noChangeArrowheads="1"/>
              </p:cNvSpPr>
              <p:nvPr/>
            </p:nvSpPr>
            <p:spPr bwMode="auto">
              <a:xfrm rot="540000">
                <a:off x="3897" y="2621"/>
                <a:ext cx="160" cy="99"/>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544" name="AutoShape 224"/>
              <p:cNvSpPr>
                <a:spLocks noChangeArrowheads="1"/>
              </p:cNvSpPr>
              <p:nvPr/>
            </p:nvSpPr>
            <p:spPr bwMode="auto">
              <a:xfrm rot="540000">
                <a:off x="4124" y="2655"/>
                <a:ext cx="156" cy="101"/>
              </a:xfrm>
              <a:prstGeom prst="roundRect">
                <a:avLst>
                  <a:gd name="adj" fmla="val 43745"/>
                </a:avLst>
              </a:prstGeom>
              <a:solidFill>
                <a:srgbClr val="FFFFFF"/>
              </a:solidFill>
              <a:ln w="12700">
                <a:noFill/>
                <a:round/>
                <a:headEnd/>
                <a:tailEnd/>
              </a:ln>
              <a:effectLst/>
            </p:spPr>
            <p:txBody>
              <a:bodyPr wrap="none" anchor="ctr"/>
              <a:lstStyle/>
              <a:p>
                <a:endParaRPr lang="en-US"/>
              </a:p>
            </p:txBody>
          </p:sp>
          <p:sp>
            <p:nvSpPr>
              <p:cNvPr id="8545" name="AutoShape 225"/>
              <p:cNvSpPr>
                <a:spLocks noChangeArrowheads="1"/>
              </p:cNvSpPr>
              <p:nvPr/>
            </p:nvSpPr>
            <p:spPr bwMode="auto">
              <a:xfrm rot="540000">
                <a:off x="4346" y="2689"/>
                <a:ext cx="160" cy="99"/>
              </a:xfrm>
              <a:prstGeom prst="roundRect">
                <a:avLst>
                  <a:gd name="adj" fmla="val 43745"/>
                </a:avLst>
              </a:prstGeom>
              <a:solidFill>
                <a:srgbClr val="FFFFFF"/>
              </a:solidFill>
              <a:ln w="12700">
                <a:noFill/>
                <a:round/>
                <a:headEnd/>
                <a:tailEnd/>
              </a:ln>
              <a:effectLst/>
            </p:spPr>
            <p:txBody>
              <a:bodyPr wrap="none" anchor="ctr"/>
              <a:lstStyle/>
              <a:p>
                <a:endParaRPr lang="en-US"/>
              </a:p>
            </p:txBody>
          </p:sp>
        </p:grpSp>
        <p:sp>
          <p:nvSpPr>
            <p:cNvPr id="8522" name="AutoShape 226"/>
            <p:cNvSpPr>
              <a:spLocks noChangeArrowheads="1"/>
            </p:cNvSpPr>
            <p:nvPr/>
          </p:nvSpPr>
          <p:spPr bwMode="auto">
            <a:xfrm rot="540000">
              <a:off x="3860" y="2771"/>
              <a:ext cx="161" cy="100"/>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523" name="AutoShape 227"/>
            <p:cNvSpPr>
              <a:spLocks noChangeArrowheads="1"/>
            </p:cNvSpPr>
            <p:nvPr/>
          </p:nvSpPr>
          <p:spPr bwMode="auto">
            <a:xfrm rot="540000">
              <a:off x="4085" y="2803"/>
              <a:ext cx="158" cy="102"/>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524" name="AutoShape 228"/>
            <p:cNvSpPr>
              <a:spLocks noChangeArrowheads="1"/>
            </p:cNvSpPr>
            <p:nvPr/>
          </p:nvSpPr>
          <p:spPr bwMode="auto">
            <a:xfrm rot="540000">
              <a:off x="4312" y="2839"/>
              <a:ext cx="158" cy="103"/>
            </a:xfrm>
            <a:prstGeom prst="roundRect">
              <a:avLst>
                <a:gd name="adj" fmla="val 43745"/>
              </a:avLst>
            </a:prstGeom>
            <a:solidFill>
              <a:srgbClr val="940019"/>
            </a:solidFill>
            <a:ln w="12700">
              <a:noFill/>
              <a:round/>
              <a:headEnd/>
              <a:tailEnd/>
            </a:ln>
            <a:effectLst/>
          </p:spPr>
          <p:txBody>
            <a:bodyPr wrap="none" anchor="ctr"/>
            <a:lstStyle/>
            <a:p>
              <a:endParaRPr lang="en-US"/>
            </a:p>
          </p:txBody>
        </p:sp>
        <p:sp>
          <p:nvSpPr>
            <p:cNvPr id="8525" name="AutoShape 229"/>
            <p:cNvSpPr>
              <a:spLocks noChangeArrowheads="1"/>
            </p:cNvSpPr>
            <p:nvPr/>
          </p:nvSpPr>
          <p:spPr bwMode="auto">
            <a:xfrm rot="540000">
              <a:off x="3828" y="2920"/>
              <a:ext cx="157" cy="103"/>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526" name="AutoShape 230"/>
            <p:cNvSpPr>
              <a:spLocks noChangeArrowheads="1"/>
            </p:cNvSpPr>
            <p:nvPr/>
          </p:nvSpPr>
          <p:spPr bwMode="auto">
            <a:xfrm rot="540000">
              <a:off x="4051" y="2955"/>
              <a:ext cx="160" cy="102"/>
            </a:xfrm>
            <a:prstGeom prst="roundRect">
              <a:avLst>
                <a:gd name="adj" fmla="val 43745"/>
              </a:avLst>
            </a:prstGeom>
            <a:solidFill>
              <a:srgbClr val="C8C3C0"/>
            </a:solidFill>
            <a:ln w="12700">
              <a:noFill/>
              <a:round/>
              <a:headEnd/>
              <a:tailEnd/>
            </a:ln>
            <a:effectLst/>
          </p:spPr>
          <p:txBody>
            <a:bodyPr wrap="none" anchor="ctr"/>
            <a:lstStyle/>
            <a:p>
              <a:endParaRPr lang="en-US"/>
            </a:p>
          </p:txBody>
        </p:sp>
        <p:sp>
          <p:nvSpPr>
            <p:cNvPr id="8527" name="AutoShape 231"/>
            <p:cNvSpPr>
              <a:spLocks noChangeArrowheads="1"/>
            </p:cNvSpPr>
            <p:nvPr/>
          </p:nvSpPr>
          <p:spPr bwMode="auto">
            <a:xfrm rot="540000">
              <a:off x="4275" y="2989"/>
              <a:ext cx="161" cy="100"/>
            </a:xfrm>
            <a:prstGeom prst="roundRect">
              <a:avLst>
                <a:gd name="adj" fmla="val 43745"/>
              </a:avLst>
            </a:prstGeom>
            <a:solidFill>
              <a:srgbClr val="C8C3C0"/>
            </a:solidFill>
            <a:ln w="12700">
              <a:noFill/>
              <a:round/>
              <a:headEnd/>
              <a:tailEnd/>
            </a:ln>
            <a:effectLst/>
          </p:spPr>
          <p:txBody>
            <a:bodyPr wrap="none" anchor="ctr"/>
            <a:lstStyle/>
            <a:p>
              <a:endParaRPr lang="en-US"/>
            </a:p>
          </p:txBody>
        </p:sp>
        <p:grpSp>
          <p:nvGrpSpPr>
            <p:cNvPr id="8528" name="Group 232"/>
            <p:cNvGrpSpPr>
              <a:grpSpLocks/>
            </p:cNvGrpSpPr>
            <p:nvPr/>
          </p:nvGrpSpPr>
          <p:grpSpPr bwMode="auto">
            <a:xfrm>
              <a:off x="3860" y="3119"/>
              <a:ext cx="193" cy="50"/>
              <a:chOff x="3860" y="3119"/>
              <a:chExt cx="193" cy="50"/>
            </a:xfrm>
          </p:grpSpPr>
          <p:sp>
            <p:nvSpPr>
              <p:cNvPr id="8540" name="Rectangle 233"/>
              <p:cNvSpPr>
                <a:spLocks noChangeArrowheads="1"/>
              </p:cNvSpPr>
              <p:nvPr/>
            </p:nvSpPr>
            <p:spPr bwMode="auto">
              <a:xfrm rot="480000">
                <a:off x="3877" y="3132"/>
                <a:ext cx="157" cy="26"/>
              </a:xfrm>
              <a:prstGeom prst="rect">
                <a:avLst/>
              </a:prstGeom>
              <a:solidFill>
                <a:srgbClr val="6C6460"/>
              </a:solidFill>
              <a:ln w="12700">
                <a:noFill/>
                <a:miter lim="800000"/>
                <a:headEnd/>
                <a:tailEnd/>
              </a:ln>
              <a:effectLst/>
            </p:spPr>
            <p:txBody>
              <a:bodyPr wrap="none" anchor="ctr"/>
              <a:lstStyle/>
              <a:p>
                <a:endParaRPr lang="en-US"/>
              </a:p>
            </p:txBody>
          </p:sp>
          <p:sp>
            <p:nvSpPr>
              <p:cNvPr id="8541" name="Oval 234"/>
              <p:cNvSpPr>
                <a:spLocks noChangeArrowheads="1"/>
              </p:cNvSpPr>
              <p:nvPr/>
            </p:nvSpPr>
            <p:spPr bwMode="auto">
              <a:xfrm rot="480000">
                <a:off x="4021" y="3143"/>
                <a:ext cx="32" cy="26"/>
              </a:xfrm>
              <a:prstGeom prst="ellipse">
                <a:avLst/>
              </a:prstGeom>
              <a:solidFill>
                <a:srgbClr val="6C6460"/>
              </a:solidFill>
              <a:ln w="12700">
                <a:noFill/>
                <a:round/>
                <a:headEnd/>
                <a:tailEnd/>
              </a:ln>
              <a:effectLst/>
            </p:spPr>
            <p:txBody>
              <a:bodyPr wrap="none" anchor="ctr"/>
              <a:lstStyle/>
              <a:p>
                <a:endParaRPr lang="en-US"/>
              </a:p>
            </p:txBody>
          </p:sp>
          <p:sp>
            <p:nvSpPr>
              <p:cNvPr id="8542" name="Oval 235"/>
              <p:cNvSpPr>
                <a:spLocks noChangeArrowheads="1"/>
              </p:cNvSpPr>
              <p:nvPr/>
            </p:nvSpPr>
            <p:spPr bwMode="auto">
              <a:xfrm rot="480000">
                <a:off x="3860" y="3119"/>
                <a:ext cx="26" cy="26"/>
              </a:xfrm>
              <a:prstGeom prst="ellipse">
                <a:avLst/>
              </a:prstGeom>
              <a:solidFill>
                <a:srgbClr val="6C6460"/>
              </a:solidFill>
              <a:ln w="12700">
                <a:noFill/>
                <a:round/>
                <a:headEnd/>
                <a:tailEnd/>
              </a:ln>
              <a:effectLst/>
            </p:spPr>
            <p:txBody>
              <a:bodyPr wrap="none" anchor="ctr"/>
              <a:lstStyle/>
              <a:p>
                <a:endParaRPr lang="en-US"/>
              </a:p>
            </p:txBody>
          </p:sp>
        </p:grpSp>
        <p:grpSp>
          <p:nvGrpSpPr>
            <p:cNvPr id="8529" name="Group 236"/>
            <p:cNvGrpSpPr>
              <a:grpSpLocks/>
            </p:cNvGrpSpPr>
            <p:nvPr/>
          </p:nvGrpSpPr>
          <p:grpSpPr bwMode="auto">
            <a:xfrm>
              <a:off x="4134" y="3156"/>
              <a:ext cx="192" cy="51"/>
              <a:chOff x="4134" y="3156"/>
              <a:chExt cx="192" cy="51"/>
            </a:xfrm>
          </p:grpSpPr>
          <p:sp>
            <p:nvSpPr>
              <p:cNvPr id="8537" name="Rectangle 237"/>
              <p:cNvSpPr>
                <a:spLocks noChangeArrowheads="1"/>
              </p:cNvSpPr>
              <p:nvPr/>
            </p:nvSpPr>
            <p:spPr bwMode="auto">
              <a:xfrm rot="480000">
                <a:off x="4149" y="3165"/>
                <a:ext cx="160" cy="29"/>
              </a:xfrm>
              <a:prstGeom prst="rect">
                <a:avLst/>
              </a:prstGeom>
              <a:solidFill>
                <a:srgbClr val="6C6460"/>
              </a:solidFill>
              <a:ln w="12700">
                <a:noFill/>
                <a:miter lim="800000"/>
                <a:headEnd/>
                <a:tailEnd/>
              </a:ln>
              <a:effectLst/>
            </p:spPr>
            <p:txBody>
              <a:bodyPr wrap="none" anchor="ctr"/>
              <a:lstStyle/>
              <a:p>
                <a:endParaRPr lang="en-US"/>
              </a:p>
            </p:txBody>
          </p:sp>
          <p:sp>
            <p:nvSpPr>
              <p:cNvPr id="8538" name="Oval 238"/>
              <p:cNvSpPr>
                <a:spLocks noChangeArrowheads="1"/>
              </p:cNvSpPr>
              <p:nvPr/>
            </p:nvSpPr>
            <p:spPr bwMode="auto">
              <a:xfrm rot="480000">
                <a:off x="4294" y="3179"/>
                <a:ext cx="32" cy="28"/>
              </a:xfrm>
              <a:prstGeom prst="ellipse">
                <a:avLst/>
              </a:prstGeom>
              <a:solidFill>
                <a:srgbClr val="6C6460"/>
              </a:solidFill>
              <a:ln w="12700">
                <a:noFill/>
                <a:round/>
                <a:headEnd/>
                <a:tailEnd/>
              </a:ln>
              <a:effectLst/>
            </p:spPr>
            <p:txBody>
              <a:bodyPr wrap="none" anchor="ctr"/>
              <a:lstStyle/>
              <a:p>
                <a:endParaRPr lang="en-US"/>
              </a:p>
            </p:txBody>
          </p:sp>
          <p:sp>
            <p:nvSpPr>
              <p:cNvPr id="8539" name="Oval 239"/>
              <p:cNvSpPr>
                <a:spLocks noChangeArrowheads="1"/>
              </p:cNvSpPr>
              <p:nvPr/>
            </p:nvSpPr>
            <p:spPr bwMode="auto">
              <a:xfrm rot="480000">
                <a:off x="4134" y="3156"/>
                <a:ext cx="24" cy="25"/>
              </a:xfrm>
              <a:prstGeom prst="ellipse">
                <a:avLst/>
              </a:prstGeom>
              <a:solidFill>
                <a:srgbClr val="6C6460"/>
              </a:solidFill>
              <a:ln w="12700">
                <a:noFill/>
                <a:round/>
                <a:headEnd/>
                <a:tailEnd/>
              </a:ln>
              <a:effectLst/>
            </p:spPr>
            <p:txBody>
              <a:bodyPr wrap="none" anchor="ctr"/>
              <a:lstStyle/>
              <a:p>
                <a:endParaRPr lang="en-US"/>
              </a:p>
            </p:txBody>
          </p:sp>
        </p:grpSp>
        <p:grpSp>
          <p:nvGrpSpPr>
            <p:cNvPr id="8530" name="Group 240"/>
            <p:cNvGrpSpPr>
              <a:grpSpLocks/>
            </p:cNvGrpSpPr>
            <p:nvPr/>
          </p:nvGrpSpPr>
          <p:grpSpPr bwMode="auto">
            <a:xfrm>
              <a:off x="3769" y="3141"/>
              <a:ext cx="632" cy="166"/>
              <a:chOff x="3769" y="3141"/>
              <a:chExt cx="632" cy="166"/>
            </a:xfrm>
          </p:grpSpPr>
          <p:sp>
            <p:nvSpPr>
              <p:cNvPr id="8534" name="Rectangle 241"/>
              <p:cNvSpPr>
                <a:spLocks noChangeArrowheads="1"/>
              </p:cNvSpPr>
              <p:nvPr/>
            </p:nvSpPr>
            <p:spPr bwMode="auto">
              <a:xfrm rot="480000">
                <a:off x="3818" y="3179"/>
                <a:ext cx="530" cy="92"/>
              </a:xfrm>
              <a:prstGeom prst="rect">
                <a:avLst/>
              </a:prstGeom>
              <a:solidFill>
                <a:srgbClr val="7A706C"/>
              </a:solidFill>
              <a:ln w="12700">
                <a:noFill/>
                <a:miter lim="800000"/>
                <a:headEnd/>
                <a:tailEnd/>
              </a:ln>
              <a:effectLst/>
            </p:spPr>
            <p:txBody>
              <a:bodyPr wrap="none" anchor="ctr"/>
              <a:lstStyle/>
              <a:p>
                <a:endParaRPr lang="en-US"/>
              </a:p>
            </p:txBody>
          </p:sp>
          <p:sp>
            <p:nvSpPr>
              <p:cNvPr id="8535" name="Oval 242"/>
              <p:cNvSpPr>
                <a:spLocks noChangeArrowheads="1"/>
              </p:cNvSpPr>
              <p:nvPr/>
            </p:nvSpPr>
            <p:spPr bwMode="auto">
              <a:xfrm rot="480000">
                <a:off x="4296" y="3216"/>
                <a:ext cx="105" cy="91"/>
              </a:xfrm>
              <a:prstGeom prst="ellipse">
                <a:avLst/>
              </a:prstGeom>
              <a:solidFill>
                <a:srgbClr val="7A706C"/>
              </a:solidFill>
              <a:ln w="12700">
                <a:noFill/>
                <a:round/>
                <a:headEnd/>
                <a:tailEnd/>
              </a:ln>
              <a:effectLst/>
            </p:spPr>
            <p:txBody>
              <a:bodyPr wrap="none" anchor="ctr"/>
              <a:lstStyle/>
              <a:p>
                <a:endParaRPr lang="en-US"/>
              </a:p>
            </p:txBody>
          </p:sp>
          <p:sp>
            <p:nvSpPr>
              <p:cNvPr id="8536" name="Oval 243"/>
              <p:cNvSpPr>
                <a:spLocks noChangeArrowheads="1"/>
              </p:cNvSpPr>
              <p:nvPr/>
            </p:nvSpPr>
            <p:spPr bwMode="auto">
              <a:xfrm rot="480000">
                <a:off x="3769" y="3141"/>
                <a:ext cx="85" cy="91"/>
              </a:xfrm>
              <a:prstGeom prst="ellipse">
                <a:avLst/>
              </a:prstGeom>
              <a:solidFill>
                <a:srgbClr val="7A706C"/>
              </a:solidFill>
              <a:ln w="12700">
                <a:noFill/>
                <a:round/>
                <a:headEnd/>
                <a:tailEnd/>
              </a:ln>
              <a:effectLst/>
            </p:spPr>
            <p:txBody>
              <a:bodyPr wrap="none" anchor="ctr"/>
              <a:lstStyle/>
              <a:p>
                <a:endParaRPr lang="en-US"/>
              </a:p>
            </p:txBody>
          </p:sp>
        </p:grpSp>
        <p:grpSp>
          <p:nvGrpSpPr>
            <p:cNvPr id="8531" name="Group 244"/>
            <p:cNvGrpSpPr>
              <a:grpSpLocks/>
            </p:cNvGrpSpPr>
            <p:nvPr/>
          </p:nvGrpSpPr>
          <p:grpSpPr bwMode="auto">
            <a:xfrm>
              <a:off x="3659" y="3586"/>
              <a:ext cx="174" cy="64"/>
              <a:chOff x="3659" y="3586"/>
              <a:chExt cx="174" cy="64"/>
            </a:xfrm>
          </p:grpSpPr>
          <p:sp>
            <p:nvSpPr>
              <p:cNvPr id="8532" name="AutoShape 245"/>
              <p:cNvSpPr>
                <a:spLocks noChangeArrowheads="1"/>
              </p:cNvSpPr>
              <p:nvPr/>
            </p:nvSpPr>
            <p:spPr bwMode="auto">
              <a:xfrm rot="600000">
                <a:off x="3659" y="3586"/>
                <a:ext cx="159" cy="55"/>
              </a:xfrm>
              <a:prstGeom prst="roundRect">
                <a:avLst>
                  <a:gd name="adj" fmla="val 43745"/>
                </a:avLst>
              </a:prstGeom>
              <a:solidFill>
                <a:srgbClr val="ABA4A0"/>
              </a:solidFill>
              <a:ln w="12700">
                <a:noFill/>
                <a:round/>
                <a:headEnd/>
                <a:tailEnd/>
              </a:ln>
              <a:effectLst/>
            </p:spPr>
            <p:txBody>
              <a:bodyPr wrap="none" anchor="ctr"/>
              <a:lstStyle/>
              <a:p>
                <a:endParaRPr lang="en-US"/>
              </a:p>
            </p:txBody>
          </p:sp>
          <p:sp>
            <p:nvSpPr>
              <p:cNvPr id="8533" name="AutoShape 246"/>
              <p:cNvSpPr>
                <a:spLocks noChangeArrowheads="1"/>
              </p:cNvSpPr>
              <p:nvPr/>
            </p:nvSpPr>
            <p:spPr bwMode="auto">
              <a:xfrm rot="600000">
                <a:off x="3674" y="3595"/>
                <a:ext cx="159" cy="55"/>
              </a:xfrm>
              <a:prstGeom prst="roundRect">
                <a:avLst>
                  <a:gd name="adj" fmla="val 43745"/>
                </a:avLst>
              </a:prstGeom>
              <a:solidFill>
                <a:srgbClr val="433E3C"/>
              </a:solidFill>
              <a:ln w="12700">
                <a:noFill/>
                <a:round/>
                <a:headEnd/>
                <a:tailEnd/>
              </a:ln>
              <a:effectLst/>
            </p:spPr>
            <p:txBody>
              <a:bodyPr wrap="none" anchor="ctr"/>
              <a:lstStyle/>
              <a:p>
                <a:endParaRPr lang="en-US"/>
              </a:p>
            </p:txBody>
          </p:sp>
        </p:grpSp>
      </p:grpSp>
      <p:grpSp>
        <p:nvGrpSpPr>
          <p:cNvPr id="8204" name="Group 247"/>
          <p:cNvGrpSpPr>
            <a:grpSpLocks/>
          </p:cNvGrpSpPr>
          <p:nvPr/>
        </p:nvGrpSpPr>
        <p:grpSpPr bwMode="auto">
          <a:xfrm rot="-1356087">
            <a:off x="4411663" y="5376863"/>
            <a:ext cx="228600" cy="381000"/>
            <a:chOff x="3620" y="1973"/>
            <a:chExt cx="670" cy="879"/>
          </a:xfrm>
        </p:grpSpPr>
        <p:sp>
          <p:nvSpPr>
            <p:cNvPr id="8427" name="Freeform 248"/>
            <p:cNvSpPr>
              <a:spLocks/>
            </p:cNvSpPr>
            <p:nvPr/>
          </p:nvSpPr>
          <p:spPr bwMode="auto">
            <a:xfrm>
              <a:off x="3642" y="1973"/>
              <a:ext cx="648" cy="872"/>
            </a:xfrm>
            <a:custGeom>
              <a:avLst/>
              <a:gdLst>
                <a:gd name="T0" fmla="*/ 27 w 1296"/>
                <a:gd name="T1" fmla="*/ 25 h 1743"/>
                <a:gd name="T2" fmla="*/ 59 w 1296"/>
                <a:gd name="T3" fmla="*/ 1 h 1743"/>
                <a:gd name="T4" fmla="*/ 580 w 1296"/>
                <a:gd name="T5" fmla="*/ 0 h 1743"/>
                <a:gd name="T6" fmla="*/ 606 w 1296"/>
                <a:gd name="T7" fmla="*/ 25 h 1743"/>
                <a:gd name="T8" fmla="*/ 603 w 1296"/>
                <a:gd name="T9" fmla="*/ 670 h 1743"/>
                <a:gd name="T10" fmla="*/ 605 w 1296"/>
                <a:gd name="T11" fmla="*/ 708 h 1743"/>
                <a:gd name="T12" fmla="*/ 648 w 1296"/>
                <a:gd name="T13" fmla="*/ 825 h 1743"/>
                <a:gd name="T14" fmla="*/ 628 w 1296"/>
                <a:gd name="T15" fmla="*/ 832 h 1743"/>
                <a:gd name="T16" fmla="*/ 606 w 1296"/>
                <a:gd name="T17" fmla="*/ 839 h 1743"/>
                <a:gd name="T18" fmla="*/ 585 w 1296"/>
                <a:gd name="T19" fmla="*/ 845 h 1743"/>
                <a:gd name="T20" fmla="*/ 563 w 1296"/>
                <a:gd name="T21" fmla="*/ 850 h 1743"/>
                <a:gd name="T22" fmla="*/ 541 w 1296"/>
                <a:gd name="T23" fmla="*/ 855 h 1743"/>
                <a:gd name="T24" fmla="*/ 518 w 1296"/>
                <a:gd name="T25" fmla="*/ 859 h 1743"/>
                <a:gd name="T26" fmla="*/ 495 w 1296"/>
                <a:gd name="T27" fmla="*/ 863 h 1743"/>
                <a:gd name="T28" fmla="*/ 472 w 1296"/>
                <a:gd name="T29" fmla="*/ 865 h 1743"/>
                <a:gd name="T30" fmla="*/ 449 w 1296"/>
                <a:gd name="T31" fmla="*/ 868 h 1743"/>
                <a:gd name="T32" fmla="*/ 426 w 1296"/>
                <a:gd name="T33" fmla="*/ 869 h 1743"/>
                <a:gd name="T34" fmla="*/ 403 w 1296"/>
                <a:gd name="T35" fmla="*/ 871 h 1743"/>
                <a:gd name="T36" fmla="*/ 379 w 1296"/>
                <a:gd name="T37" fmla="*/ 872 h 1743"/>
                <a:gd name="T38" fmla="*/ 356 w 1296"/>
                <a:gd name="T39" fmla="*/ 872 h 1743"/>
                <a:gd name="T40" fmla="*/ 334 w 1296"/>
                <a:gd name="T41" fmla="*/ 872 h 1743"/>
                <a:gd name="T42" fmla="*/ 311 w 1296"/>
                <a:gd name="T43" fmla="*/ 871 h 1743"/>
                <a:gd name="T44" fmla="*/ 288 w 1296"/>
                <a:gd name="T45" fmla="*/ 870 h 1743"/>
                <a:gd name="T46" fmla="*/ 267 w 1296"/>
                <a:gd name="T47" fmla="*/ 869 h 1743"/>
                <a:gd name="T48" fmla="*/ 245 w 1296"/>
                <a:gd name="T49" fmla="*/ 867 h 1743"/>
                <a:gd name="T50" fmla="*/ 223 w 1296"/>
                <a:gd name="T51" fmla="*/ 865 h 1743"/>
                <a:gd name="T52" fmla="*/ 202 w 1296"/>
                <a:gd name="T53" fmla="*/ 863 h 1743"/>
                <a:gd name="T54" fmla="*/ 181 w 1296"/>
                <a:gd name="T55" fmla="*/ 860 h 1743"/>
                <a:gd name="T56" fmla="*/ 161 w 1296"/>
                <a:gd name="T57" fmla="*/ 857 h 1743"/>
                <a:gd name="T58" fmla="*/ 142 w 1296"/>
                <a:gd name="T59" fmla="*/ 854 h 1743"/>
                <a:gd name="T60" fmla="*/ 123 w 1296"/>
                <a:gd name="T61" fmla="*/ 852 h 1743"/>
                <a:gd name="T62" fmla="*/ 105 w 1296"/>
                <a:gd name="T63" fmla="*/ 848 h 1743"/>
                <a:gd name="T64" fmla="*/ 87 w 1296"/>
                <a:gd name="T65" fmla="*/ 845 h 1743"/>
                <a:gd name="T66" fmla="*/ 71 w 1296"/>
                <a:gd name="T67" fmla="*/ 841 h 1743"/>
                <a:gd name="T68" fmla="*/ 55 w 1296"/>
                <a:gd name="T69" fmla="*/ 837 h 1743"/>
                <a:gd name="T70" fmla="*/ 40 w 1296"/>
                <a:gd name="T71" fmla="*/ 833 h 1743"/>
                <a:gd name="T72" fmla="*/ 26 w 1296"/>
                <a:gd name="T73" fmla="*/ 830 h 1743"/>
                <a:gd name="T74" fmla="*/ 13 w 1296"/>
                <a:gd name="T75" fmla="*/ 826 h 1743"/>
                <a:gd name="T76" fmla="*/ 0 w 1296"/>
                <a:gd name="T77" fmla="*/ 822 h 1743"/>
                <a:gd name="T78" fmla="*/ 7 w 1296"/>
                <a:gd name="T79" fmla="*/ 794 h 1743"/>
                <a:gd name="T80" fmla="*/ 22 w 1296"/>
                <a:gd name="T81" fmla="*/ 698 h 1743"/>
                <a:gd name="T82" fmla="*/ 27 w 1296"/>
                <a:gd name="T83" fmla="*/ 25 h 17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96" h="1743">
                  <a:moveTo>
                    <a:pt x="54" y="49"/>
                  </a:moveTo>
                  <a:lnTo>
                    <a:pt x="118" y="2"/>
                  </a:lnTo>
                  <a:lnTo>
                    <a:pt x="1160" y="0"/>
                  </a:lnTo>
                  <a:lnTo>
                    <a:pt x="1211" y="49"/>
                  </a:lnTo>
                  <a:lnTo>
                    <a:pt x="1205" y="1340"/>
                  </a:lnTo>
                  <a:lnTo>
                    <a:pt x="1209" y="1416"/>
                  </a:lnTo>
                  <a:lnTo>
                    <a:pt x="1296" y="1649"/>
                  </a:lnTo>
                  <a:lnTo>
                    <a:pt x="1255" y="1664"/>
                  </a:lnTo>
                  <a:lnTo>
                    <a:pt x="1212" y="1677"/>
                  </a:lnTo>
                  <a:lnTo>
                    <a:pt x="1170" y="1689"/>
                  </a:lnTo>
                  <a:lnTo>
                    <a:pt x="1125" y="1700"/>
                  </a:lnTo>
                  <a:lnTo>
                    <a:pt x="1081" y="1710"/>
                  </a:lnTo>
                  <a:lnTo>
                    <a:pt x="1035" y="1718"/>
                  </a:lnTo>
                  <a:lnTo>
                    <a:pt x="990" y="1725"/>
                  </a:lnTo>
                  <a:lnTo>
                    <a:pt x="944" y="1730"/>
                  </a:lnTo>
                  <a:lnTo>
                    <a:pt x="898" y="1735"/>
                  </a:lnTo>
                  <a:lnTo>
                    <a:pt x="852" y="1738"/>
                  </a:lnTo>
                  <a:lnTo>
                    <a:pt x="806" y="1741"/>
                  </a:lnTo>
                  <a:lnTo>
                    <a:pt x="758" y="1743"/>
                  </a:lnTo>
                  <a:lnTo>
                    <a:pt x="712" y="1743"/>
                  </a:lnTo>
                  <a:lnTo>
                    <a:pt x="667" y="1743"/>
                  </a:lnTo>
                  <a:lnTo>
                    <a:pt x="621" y="1742"/>
                  </a:lnTo>
                  <a:lnTo>
                    <a:pt x="576" y="1740"/>
                  </a:lnTo>
                  <a:lnTo>
                    <a:pt x="533" y="1737"/>
                  </a:lnTo>
                  <a:lnTo>
                    <a:pt x="489" y="1734"/>
                  </a:lnTo>
                  <a:lnTo>
                    <a:pt x="445" y="1730"/>
                  </a:lnTo>
                  <a:lnTo>
                    <a:pt x="404" y="1726"/>
                  </a:lnTo>
                  <a:lnTo>
                    <a:pt x="362" y="1720"/>
                  </a:lnTo>
                  <a:lnTo>
                    <a:pt x="322" y="1714"/>
                  </a:lnTo>
                  <a:lnTo>
                    <a:pt x="283" y="1708"/>
                  </a:lnTo>
                  <a:lnTo>
                    <a:pt x="246" y="1703"/>
                  </a:lnTo>
                  <a:lnTo>
                    <a:pt x="209" y="1696"/>
                  </a:lnTo>
                  <a:lnTo>
                    <a:pt x="174" y="1689"/>
                  </a:lnTo>
                  <a:lnTo>
                    <a:pt x="141" y="1681"/>
                  </a:lnTo>
                  <a:lnTo>
                    <a:pt x="109" y="1674"/>
                  </a:lnTo>
                  <a:lnTo>
                    <a:pt x="79" y="1666"/>
                  </a:lnTo>
                  <a:lnTo>
                    <a:pt x="51" y="1659"/>
                  </a:lnTo>
                  <a:lnTo>
                    <a:pt x="25" y="1651"/>
                  </a:lnTo>
                  <a:lnTo>
                    <a:pt x="0" y="1643"/>
                  </a:lnTo>
                  <a:lnTo>
                    <a:pt x="13" y="1587"/>
                  </a:lnTo>
                  <a:lnTo>
                    <a:pt x="43" y="1395"/>
                  </a:lnTo>
                  <a:lnTo>
                    <a:pt x="54" y="49"/>
                  </a:lnTo>
                  <a:close/>
                </a:path>
              </a:pathLst>
            </a:custGeom>
            <a:solidFill>
              <a:srgbClr val="00000F"/>
            </a:solidFill>
            <a:ln w="9525">
              <a:noFill/>
              <a:round/>
              <a:headEnd/>
              <a:tailEnd/>
            </a:ln>
          </p:spPr>
          <p:txBody>
            <a:bodyPr/>
            <a:lstStyle/>
            <a:p>
              <a:endParaRPr lang="en-US"/>
            </a:p>
          </p:txBody>
        </p:sp>
        <p:sp>
          <p:nvSpPr>
            <p:cNvPr id="8428" name="Freeform 249"/>
            <p:cNvSpPr>
              <a:spLocks/>
            </p:cNvSpPr>
            <p:nvPr/>
          </p:nvSpPr>
          <p:spPr bwMode="auto">
            <a:xfrm>
              <a:off x="3620" y="1988"/>
              <a:ext cx="661" cy="864"/>
            </a:xfrm>
            <a:custGeom>
              <a:avLst/>
              <a:gdLst>
                <a:gd name="T0" fmla="*/ 82 w 1321"/>
                <a:gd name="T1" fmla="*/ 0 h 1727"/>
                <a:gd name="T2" fmla="*/ 596 w 1321"/>
                <a:gd name="T3" fmla="*/ 4 h 1727"/>
                <a:gd name="T4" fmla="*/ 596 w 1321"/>
                <a:gd name="T5" fmla="*/ 606 h 1727"/>
                <a:gd name="T6" fmla="*/ 594 w 1321"/>
                <a:gd name="T7" fmla="*/ 669 h 1727"/>
                <a:gd name="T8" fmla="*/ 595 w 1321"/>
                <a:gd name="T9" fmla="*/ 685 h 1727"/>
                <a:gd name="T10" fmla="*/ 596 w 1321"/>
                <a:gd name="T11" fmla="*/ 700 h 1727"/>
                <a:gd name="T12" fmla="*/ 598 w 1321"/>
                <a:gd name="T13" fmla="*/ 716 h 1727"/>
                <a:gd name="T14" fmla="*/ 602 w 1321"/>
                <a:gd name="T15" fmla="*/ 731 h 1727"/>
                <a:gd name="T16" fmla="*/ 661 w 1321"/>
                <a:gd name="T17" fmla="*/ 807 h 1727"/>
                <a:gd name="T18" fmla="*/ 642 w 1321"/>
                <a:gd name="T19" fmla="*/ 815 h 1727"/>
                <a:gd name="T20" fmla="*/ 622 w 1321"/>
                <a:gd name="T21" fmla="*/ 823 h 1727"/>
                <a:gd name="T22" fmla="*/ 601 w 1321"/>
                <a:gd name="T23" fmla="*/ 829 h 1727"/>
                <a:gd name="T24" fmla="*/ 581 w 1321"/>
                <a:gd name="T25" fmla="*/ 836 h 1727"/>
                <a:gd name="T26" fmla="*/ 559 w 1321"/>
                <a:gd name="T27" fmla="*/ 841 h 1727"/>
                <a:gd name="T28" fmla="*/ 538 w 1321"/>
                <a:gd name="T29" fmla="*/ 845 h 1727"/>
                <a:gd name="T30" fmla="*/ 516 w 1321"/>
                <a:gd name="T31" fmla="*/ 849 h 1727"/>
                <a:gd name="T32" fmla="*/ 494 w 1321"/>
                <a:gd name="T33" fmla="*/ 853 h 1727"/>
                <a:gd name="T34" fmla="*/ 472 w 1321"/>
                <a:gd name="T35" fmla="*/ 856 h 1727"/>
                <a:gd name="T36" fmla="*/ 449 w 1321"/>
                <a:gd name="T37" fmla="*/ 859 h 1727"/>
                <a:gd name="T38" fmla="*/ 426 w 1321"/>
                <a:gd name="T39" fmla="*/ 861 h 1727"/>
                <a:gd name="T40" fmla="*/ 404 w 1321"/>
                <a:gd name="T41" fmla="*/ 862 h 1727"/>
                <a:gd name="T42" fmla="*/ 381 w 1321"/>
                <a:gd name="T43" fmla="*/ 863 h 1727"/>
                <a:gd name="T44" fmla="*/ 358 w 1321"/>
                <a:gd name="T45" fmla="*/ 864 h 1727"/>
                <a:gd name="T46" fmla="*/ 335 w 1321"/>
                <a:gd name="T47" fmla="*/ 864 h 1727"/>
                <a:gd name="T48" fmla="*/ 312 w 1321"/>
                <a:gd name="T49" fmla="*/ 863 h 1727"/>
                <a:gd name="T50" fmla="*/ 290 w 1321"/>
                <a:gd name="T51" fmla="*/ 862 h 1727"/>
                <a:gd name="T52" fmla="*/ 267 w 1321"/>
                <a:gd name="T53" fmla="*/ 861 h 1727"/>
                <a:gd name="T54" fmla="*/ 245 w 1321"/>
                <a:gd name="T55" fmla="*/ 859 h 1727"/>
                <a:gd name="T56" fmla="*/ 224 w 1321"/>
                <a:gd name="T57" fmla="*/ 856 h 1727"/>
                <a:gd name="T58" fmla="*/ 202 w 1321"/>
                <a:gd name="T59" fmla="*/ 854 h 1727"/>
                <a:gd name="T60" fmla="*/ 181 w 1321"/>
                <a:gd name="T61" fmla="*/ 851 h 1727"/>
                <a:gd name="T62" fmla="*/ 160 w 1321"/>
                <a:gd name="T63" fmla="*/ 848 h 1727"/>
                <a:gd name="T64" fmla="*/ 140 w 1321"/>
                <a:gd name="T65" fmla="*/ 844 h 1727"/>
                <a:gd name="T66" fmla="*/ 120 w 1321"/>
                <a:gd name="T67" fmla="*/ 840 h 1727"/>
                <a:gd name="T68" fmla="*/ 101 w 1321"/>
                <a:gd name="T69" fmla="*/ 836 h 1727"/>
                <a:gd name="T70" fmla="*/ 82 w 1321"/>
                <a:gd name="T71" fmla="*/ 831 h 1727"/>
                <a:gd name="T72" fmla="*/ 65 w 1321"/>
                <a:gd name="T73" fmla="*/ 826 h 1727"/>
                <a:gd name="T74" fmla="*/ 47 w 1321"/>
                <a:gd name="T75" fmla="*/ 821 h 1727"/>
                <a:gd name="T76" fmla="*/ 31 w 1321"/>
                <a:gd name="T77" fmla="*/ 815 h 1727"/>
                <a:gd name="T78" fmla="*/ 15 w 1321"/>
                <a:gd name="T79" fmla="*/ 809 h 1727"/>
                <a:gd name="T80" fmla="*/ 0 w 1321"/>
                <a:gd name="T81" fmla="*/ 803 h 1727"/>
                <a:gd name="T82" fmla="*/ 5 w 1321"/>
                <a:gd name="T83" fmla="*/ 794 h 1727"/>
                <a:gd name="T84" fmla="*/ 9 w 1321"/>
                <a:gd name="T85" fmla="*/ 785 h 1727"/>
                <a:gd name="T86" fmla="*/ 15 w 1321"/>
                <a:gd name="T87" fmla="*/ 776 h 1727"/>
                <a:gd name="T88" fmla="*/ 20 w 1321"/>
                <a:gd name="T89" fmla="*/ 766 h 1727"/>
                <a:gd name="T90" fmla="*/ 26 w 1321"/>
                <a:gd name="T91" fmla="*/ 756 h 1727"/>
                <a:gd name="T92" fmla="*/ 31 w 1321"/>
                <a:gd name="T93" fmla="*/ 744 h 1727"/>
                <a:gd name="T94" fmla="*/ 36 w 1321"/>
                <a:gd name="T95" fmla="*/ 730 h 1727"/>
                <a:gd name="T96" fmla="*/ 40 w 1321"/>
                <a:gd name="T97" fmla="*/ 713 h 1727"/>
                <a:gd name="T98" fmla="*/ 44 w 1321"/>
                <a:gd name="T99" fmla="*/ 642 h 1727"/>
                <a:gd name="T100" fmla="*/ 38 w 1321"/>
                <a:gd name="T101" fmla="*/ 34 h 1727"/>
                <a:gd name="T102" fmla="*/ 82 w 1321"/>
                <a:gd name="T103" fmla="*/ 0 h 1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1" h="1727">
                  <a:moveTo>
                    <a:pt x="164" y="0"/>
                  </a:moveTo>
                  <a:lnTo>
                    <a:pt x="1192" y="7"/>
                  </a:lnTo>
                  <a:lnTo>
                    <a:pt x="1192" y="1211"/>
                  </a:lnTo>
                  <a:lnTo>
                    <a:pt x="1187" y="1338"/>
                  </a:lnTo>
                  <a:lnTo>
                    <a:pt x="1189" y="1369"/>
                  </a:lnTo>
                  <a:lnTo>
                    <a:pt x="1191" y="1400"/>
                  </a:lnTo>
                  <a:lnTo>
                    <a:pt x="1195" y="1431"/>
                  </a:lnTo>
                  <a:lnTo>
                    <a:pt x="1204" y="1462"/>
                  </a:lnTo>
                  <a:lnTo>
                    <a:pt x="1321" y="1614"/>
                  </a:lnTo>
                  <a:lnTo>
                    <a:pt x="1283" y="1630"/>
                  </a:lnTo>
                  <a:lnTo>
                    <a:pt x="1243" y="1645"/>
                  </a:lnTo>
                  <a:lnTo>
                    <a:pt x="1202" y="1658"/>
                  </a:lnTo>
                  <a:lnTo>
                    <a:pt x="1161" y="1671"/>
                  </a:lnTo>
                  <a:lnTo>
                    <a:pt x="1118" y="1681"/>
                  </a:lnTo>
                  <a:lnTo>
                    <a:pt x="1076" y="1690"/>
                  </a:lnTo>
                  <a:lnTo>
                    <a:pt x="1032" y="1698"/>
                  </a:lnTo>
                  <a:lnTo>
                    <a:pt x="988" y="1706"/>
                  </a:lnTo>
                  <a:lnTo>
                    <a:pt x="943" y="1712"/>
                  </a:lnTo>
                  <a:lnTo>
                    <a:pt x="898" y="1717"/>
                  </a:lnTo>
                  <a:lnTo>
                    <a:pt x="852" y="1721"/>
                  </a:lnTo>
                  <a:lnTo>
                    <a:pt x="807" y="1724"/>
                  </a:lnTo>
                  <a:lnTo>
                    <a:pt x="761" y="1726"/>
                  </a:lnTo>
                  <a:lnTo>
                    <a:pt x="715" y="1727"/>
                  </a:lnTo>
                  <a:lnTo>
                    <a:pt x="670" y="1727"/>
                  </a:lnTo>
                  <a:lnTo>
                    <a:pt x="624" y="1726"/>
                  </a:lnTo>
                  <a:lnTo>
                    <a:pt x="579" y="1724"/>
                  </a:lnTo>
                  <a:lnTo>
                    <a:pt x="534" y="1721"/>
                  </a:lnTo>
                  <a:lnTo>
                    <a:pt x="490" y="1717"/>
                  </a:lnTo>
                  <a:lnTo>
                    <a:pt x="447" y="1712"/>
                  </a:lnTo>
                  <a:lnTo>
                    <a:pt x="404" y="1707"/>
                  </a:lnTo>
                  <a:lnTo>
                    <a:pt x="361" y="1702"/>
                  </a:lnTo>
                  <a:lnTo>
                    <a:pt x="320" y="1695"/>
                  </a:lnTo>
                  <a:lnTo>
                    <a:pt x="280" y="1687"/>
                  </a:lnTo>
                  <a:lnTo>
                    <a:pt x="239" y="1679"/>
                  </a:lnTo>
                  <a:lnTo>
                    <a:pt x="201" y="1671"/>
                  </a:lnTo>
                  <a:lnTo>
                    <a:pt x="164" y="1661"/>
                  </a:lnTo>
                  <a:lnTo>
                    <a:pt x="129" y="1651"/>
                  </a:lnTo>
                  <a:lnTo>
                    <a:pt x="94" y="1641"/>
                  </a:lnTo>
                  <a:lnTo>
                    <a:pt x="61" y="1629"/>
                  </a:lnTo>
                  <a:lnTo>
                    <a:pt x="30" y="1618"/>
                  </a:lnTo>
                  <a:lnTo>
                    <a:pt x="0" y="1606"/>
                  </a:lnTo>
                  <a:lnTo>
                    <a:pt x="9" y="1588"/>
                  </a:lnTo>
                  <a:lnTo>
                    <a:pt x="18" y="1569"/>
                  </a:lnTo>
                  <a:lnTo>
                    <a:pt x="29" y="1551"/>
                  </a:lnTo>
                  <a:lnTo>
                    <a:pt x="40" y="1532"/>
                  </a:lnTo>
                  <a:lnTo>
                    <a:pt x="52" y="1512"/>
                  </a:lnTo>
                  <a:lnTo>
                    <a:pt x="62" y="1487"/>
                  </a:lnTo>
                  <a:lnTo>
                    <a:pt x="71" y="1459"/>
                  </a:lnTo>
                  <a:lnTo>
                    <a:pt x="80" y="1426"/>
                  </a:lnTo>
                  <a:lnTo>
                    <a:pt x="87" y="1283"/>
                  </a:lnTo>
                  <a:lnTo>
                    <a:pt x="76" y="67"/>
                  </a:lnTo>
                  <a:lnTo>
                    <a:pt x="164" y="0"/>
                  </a:lnTo>
                  <a:close/>
                </a:path>
              </a:pathLst>
            </a:custGeom>
            <a:solidFill>
              <a:srgbClr val="33353A"/>
            </a:solidFill>
            <a:ln w="9525">
              <a:noFill/>
              <a:round/>
              <a:headEnd/>
              <a:tailEnd/>
            </a:ln>
          </p:spPr>
          <p:txBody>
            <a:bodyPr/>
            <a:lstStyle/>
            <a:p>
              <a:endParaRPr lang="en-US"/>
            </a:p>
          </p:txBody>
        </p:sp>
        <p:sp>
          <p:nvSpPr>
            <p:cNvPr id="8429" name="Freeform 250"/>
            <p:cNvSpPr>
              <a:spLocks/>
            </p:cNvSpPr>
            <p:nvPr/>
          </p:nvSpPr>
          <p:spPr bwMode="auto">
            <a:xfrm>
              <a:off x="3626" y="1989"/>
              <a:ext cx="616" cy="830"/>
            </a:xfrm>
            <a:custGeom>
              <a:avLst/>
              <a:gdLst>
                <a:gd name="T0" fmla="*/ 90 w 1232"/>
                <a:gd name="T1" fmla="*/ 0 h 1660"/>
                <a:gd name="T2" fmla="*/ 120 w 1232"/>
                <a:gd name="T3" fmla="*/ 1 h 1660"/>
                <a:gd name="T4" fmla="*/ 151 w 1232"/>
                <a:gd name="T5" fmla="*/ 1 h 1660"/>
                <a:gd name="T6" fmla="*/ 181 w 1232"/>
                <a:gd name="T7" fmla="*/ 1 h 1660"/>
                <a:gd name="T8" fmla="*/ 211 w 1232"/>
                <a:gd name="T9" fmla="*/ 1 h 1660"/>
                <a:gd name="T10" fmla="*/ 241 w 1232"/>
                <a:gd name="T11" fmla="*/ 1 h 1660"/>
                <a:gd name="T12" fmla="*/ 271 w 1232"/>
                <a:gd name="T13" fmla="*/ 1 h 1660"/>
                <a:gd name="T14" fmla="*/ 301 w 1232"/>
                <a:gd name="T15" fmla="*/ 1 h 1660"/>
                <a:gd name="T16" fmla="*/ 331 w 1232"/>
                <a:gd name="T17" fmla="*/ 2 h 1660"/>
                <a:gd name="T18" fmla="*/ 362 w 1232"/>
                <a:gd name="T19" fmla="*/ 2 h 1660"/>
                <a:gd name="T20" fmla="*/ 391 w 1232"/>
                <a:gd name="T21" fmla="*/ 2 h 1660"/>
                <a:gd name="T22" fmla="*/ 421 w 1232"/>
                <a:gd name="T23" fmla="*/ 3 h 1660"/>
                <a:gd name="T24" fmla="*/ 451 w 1232"/>
                <a:gd name="T25" fmla="*/ 3 h 1660"/>
                <a:gd name="T26" fmla="*/ 481 w 1232"/>
                <a:gd name="T27" fmla="*/ 3 h 1660"/>
                <a:gd name="T28" fmla="*/ 511 w 1232"/>
                <a:gd name="T29" fmla="*/ 3 h 1660"/>
                <a:gd name="T30" fmla="*/ 541 w 1232"/>
                <a:gd name="T31" fmla="*/ 3 h 1660"/>
                <a:gd name="T32" fmla="*/ 556 w 1232"/>
                <a:gd name="T33" fmla="*/ 145 h 1660"/>
                <a:gd name="T34" fmla="*/ 556 w 1232"/>
                <a:gd name="T35" fmla="*/ 427 h 1660"/>
                <a:gd name="T36" fmla="*/ 556 w 1232"/>
                <a:gd name="T37" fmla="*/ 583 h 1660"/>
                <a:gd name="T38" fmla="*/ 554 w 1232"/>
                <a:gd name="T39" fmla="*/ 612 h 1660"/>
                <a:gd name="T40" fmla="*/ 554 w 1232"/>
                <a:gd name="T41" fmla="*/ 641 h 1660"/>
                <a:gd name="T42" fmla="*/ 558 w 1232"/>
                <a:gd name="T43" fmla="*/ 671 h 1660"/>
                <a:gd name="T44" fmla="*/ 569 w 1232"/>
                <a:gd name="T45" fmla="*/ 694 h 1660"/>
                <a:gd name="T46" fmla="*/ 582 w 1232"/>
                <a:gd name="T47" fmla="*/ 712 h 1660"/>
                <a:gd name="T48" fmla="*/ 595 w 1232"/>
                <a:gd name="T49" fmla="*/ 730 h 1660"/>
                <a:gd name="T50" fmla="*/ 609 w 1232"/>
                <a:gd name="T51" fmla="*/ 748 h 1660"/>
                <a:gd name="T52" fmla="*/ 598 w 1232"/>
                <a:gd name="T53" fmla="*/ 764 h 1660"/>
                <a:gd name="T54" fmla="*/ 561 w 1232"/>
                <a:gd name="T55" fmla="*/ 778 h 1660"/>
                <a:gd name="T56" fmla="*/ 522 w 1232"/>
                <a:gd name="T57" fmla="*/ 790 h 1660"/>
                <a:gd name="T58" fmla="*/ 482 w 1232"/>
                <a:gd name="T59" fmla="*/ 801 h 1660"/>
                <a:gd name="T60" fmla="*/ 440 w 1232"/>
                <a:gd name="T61" fmla="*/ 810 h 1660"/>
                <a:gd name="T62" fmla="*/ 398 w 1232"/>
                <a:gd name="T63" fmla="*/ 818 h 1660"/>
                <a:gd name="T64" fmla="*/ 356 w 1232"/>
                <a:gd name="T65" fmla="*/ 823 h 1660"/>
                <a:gd name="T66" fmla="*/ 314 w 1232"/>
                <a:gd name="T67" fmla="*/ 828 h 1660"/>
                <a:gd name="T68" fmla="*/ 272 w 1232"/>
                <a:gd name="T69" fmla="*/ 830 h 1660"/>
                <a:gd name="T70" fmla="*/ 230 w 1232"/>
                <a:gd name="T71" fmla="*/ 830 h 1660"/>
                <a:gd name="T72" fmla="*/ 190 w 1232"/>
                <a:gd name="T73" fmla="*/ 830 h 1660"/>
                <a:gd name="T74" fmla="*/ 151 w 1232"/>
                <a:gd name="T75" fmla="*/ 827 h 1660"/>
                <a:gd name="T76" fmla="*/ 113 w 1232"/>
                <a:gd name="T77" fmla="*/ 822 h 1660"/>
                <a:gd name="T78" fmla="*/ 78 w 1232"/>
                <a:gd name="T79" fmla="*/ 816 h 1660"/>
                <a:gd name="T80" fmla="*/ 45 w 1232"/>
                <a:gd name="T81" fmla="*/ 809 h 1660"/>
                <a:gd name="T82" fmla="*/ 14 w 1232"/>
                <a:gd name="T83" fmla="*/ 799 h 1660"/>
                <a:gd name="T84" fmla="*/ 4 w 1232"/>
                <a:gd name="T85" fmla="*/ 784 h 1660"/>
                <a:gd name="T86" fmla="*/ 13 w 1232"/>
                <a:gd name="T87" fmla="*/ 767 h 1660"/>
                <a:gd name="T88" fmla="*/ 22 w 1232"/>
                <a:gd name="T89" fmla="*/ 748 h 1660"/>
                <a:gd name="T90" fmla="*/ 31 w 1232"/>
                <a:gd name="T91" fmla="*/ 724 h 1660"/>
                <a:gd name="T92" fmla="*/ 35 w 1232"/>
                <a:gd name="T93" fmla="*/ 682 h 1660"/>
                <a:gd name="T94" fmla="*/ 37 w 1232"/>
                <a:gd name="T95" fmla="*/ 629 h 1660"/>
                <a:gd name="T96" fmla="*/ 37 w 1232"/>
                <a:gd name="T97" fmla="*/ 461 h 1660"/>
                <a:gd name="T98" fmla="*/ 35 w 1232"/>
                <a:gd name="T99" fmla="*/ 174 h 1660"/>
                <a:gd name="T100" fmla="*/ 39 w 1232"/>
                <a:gd name="T101" fmla="*/ 27 h 1660"/>
                <a:gd name="T102" fmla="*/ 49 w 1232"/>
                <a:gd name="T103" fmla="*/ 20 h 1660"/>
                <a:gd name="T104" fmla="*/ 60 w 1232"/>
                <a:gd name="T105" fmla="*/ 12 h 1660"/>
                <a:gd name="T106" fmla="*/ 70 w 1232"/>
                <a:gd name="T107" fmla="*/ 4 h 16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2" h="1660">
                  <a:moveTo>
                    <a:pt x="150" y="0"/>
                  </a:moveTo>
                  <a:lnTo>
                    <a:pt x="180" y="0"/>
                  </a:lnTo>
                  <a:lnTo>
                    <a:pt x="210" y="0"/>
                  </a:lnTo>
                  <a:lnTo>
                    <a:pt x="240" y="1"/>
                  </a:lnTo>
                  <a:lnTo>
                    <a:pt x="271" y="1"/>
                  </a:lnTo>
                  <a:lnTo>
                    <a:pt x="301" y="1"/>
                  </a:lnTo>
                  <a:lnTo>
                    <a:pt x="331" y="1"/>
                  </a:lnTo>
                  <a:lnTo>
                    <a:pt x="361" y="1"/>
                  </a:lnTo>
                  <a:lnTo>
                    <a:pt x="391" y="1"/>
                  </a:lnTo>
                  <a:lnTo>
                    <a:pt x="421" y="1"/>
                  </a:lnTo>
                  <a:lnTo>
                    <a:pt x="452" y="2"/>
                  </a:lnTo>
                  <a:lnTo>
                    <a:pt x="482" y="2"/>
                  </a:lnTo>
                  <a:lnTo>
                    <a:pt x="512" y="2"/>
                  </a:lnTo>
                  <a:lnTo>
                    <a:pt x="542" y="2"/>
                  </a:lnTo>
                  <a:lnTo>
                    <a:pt x="572" y="2"/>
                  </a:lnTo>
                  <a:lnTo>
                    <a:pt x="602" y="2"/>
                  </a:lnTo>
                  <a:lnTo>
                    <a:pt x="632" y="2"/>
                  </a:lnTo>
                  <a:lnTo>
                    <a:pt x="661" y="3"/>
                  </a:lnTo>
                  <a:lnTo>
                    <a:pt x="691" y="3"/>
                  </a:lnTo>
                  <a:lnTo>
                    <a:pt x="723" y="3"/>
                  </a:lnTo>
                  <a:lnTo>
                    <a:pt x="752" y="3"/>
                  </a:lnTo>
                  <a:lnTo>
                    <a:pt x="782" y="3"/>
                  </a:lnTo>
                  <a:lnTo>
                    <a:pt x="812" y="3"/>
                  </a:lnTo>
                  <a:lnTo>
                    <a:pt x="842" y="5"/>
                  </a:lnTo>
                  <a:lnTo>
                    <a:pt x="872" y="5"/>
                  </a:lnTo>
                  <a:lnTo>
                    <a:pt x="902" y="5"/>
                  </a:lnTo>
                  <a:lnTo>
                    <a:pt x="932" y="5"/>
                  </a:lnTo>
                  <a:lnTo>
                    <a:pt x="962" y="5"/>
                  </a:lnTo>
                  <a:lnTo>
                    <a:pt x="992" y="5"/>
                  </a:lnTo>
                  <a:lnTo>
                    <a:pt x="1022" y="5"/>
                  </a:lnTo>
                  <a:lnTo>
                    <a:pt x="1052" y="6"/>
                  </a:lnTo>
                  <a:lnTo>
                    <a:pt x="1082" y="6"/>
                  </a:lnTo>
                  <a:lnTo>
                    <a:pt x="1112" y="6"/>
                  </a:lnTo>
                  <a:lnTo>
                    <a:pt x="1112" y="289"/>
                  </a:lnTo>
                  <a:lnTo>
                    <a:pt x="1112" y="571"/>
                  </a:lnTo>
                  <a:lnTo>
                    <a:pt x="1112" y="854"/>
                  </a:lnTo>
                  <a:lnTo>
                    <a:pt x="1112" y="1135"/>
                  </a:lnTo>
                  <a:lnTo>
                    <a:pt x="1111" y="1165"/>
                  </a:lnTo>
                  <a:lnTo>
                    <a:pt x="1110" y="1194"/>
                  </a:lnTo>
                  <a:lnTo>
                    <a:pt x="1108" y="1224"/>
                  </a:lnTo>
                  <a:lnTo>
                    <a:pt x="1107" y="1254"/>
                  </a:lnTo>
                  <a:lnTo>
                    <a:pt x="1108" y="1282"/>
                  </a:lnTo>
                  <a:lnTo>
                    <a:pt x="1111" y="1311"/>
                  </a:lnTo>
                  <a:lnTo>
                    <a:pt x="1115" y="1341"/>
                  </a:lnTo>
                  <a:lnTo>
                    <a:pt x="1123" y="1370"/>
                  </a:lnTo>
                  <a:lnTo>
                    <a:pt x="1137" y="1387"/>
                  </a:lnTo>
                  <a:lnTo>
                    <a:pt x="1150" y="1406"/>
                  </a:lnTo>
                  <a:lnTo>
                    <a:pt x="1164" y="1423"/>
                  </a:lnTo>
                  <a:lnTo>
                    <a:pt x="1178" y="1441"/>
                  </a:lnTo>
                  <a:lnTo>
                    <a:pt x="1190" y="1460"/>
                  </a:lnTo>
                  <a:lnTo>
                    <a:pt x="1204" y="1477"/>
                  </a:lnTo>
                  <a:lnTo>
                    <a:pt x="1218" y="1496"/>
                  </a:lnTo>
                  <a:lnTo>
                    <a:pt x="1232" y="1513"/>
                  </a:lnTo>
                  <a:lnTo>
                    <a:pt x="1196" y="1528"/>
                  </a:lnTo>
                  <a:lnTo>
                    <a:pt x="1159" y="1542"/>
                  </a:lnTo>
                  <a:lnTo>
                    <a:pt x="1121" y="1555"/>
                  </a:lnTo>
                  <a:lnTo>
                    <a:pt x="1083" y="1568"/>
                  </a:lnTo>
                  <a:lnTo>
                    <a:pt x="1044" y="1580"/>
                  </a:lnTo>
                  <a:lnTo>
                    <a:pt x="1004" y="1591"/>
                  </a:lnTo>
                  <a:lnTo>
                    <a:pt x="963" y="1602"/>
                  </a:lnTo>
                  <a:lnTo>
                    <a:pt x="922" y="1611"/>
                  </a:lnTo>
                  <a:lnTo>
                    <a:pt x="880" y="1620"/>
                  </a:lnTo>
                  <a:lnTo>
                    <a:pt x="839" y="1628"/>
                  </a:lnTo>
                  <a:lnTo>
                    <a:pt x="796" y="1635"/>
                  </a:lnTo>
                  <a:lnTo>
                    <a:pt x="754" y="1641"/>
                  </a:lnTo>
                  <a:lnTo>
                    <a:pt x="711" y="1646"/>
                  </a:lnTo>
                  <a:lnTo>
                    <a:pt x="670" y="1651"/>
                  </a:lnTo>
                  <a:lnTo>
                    <a:pt x="627" y="1655"/>
                  </a:lnTo>
                  <a:lnTo>
                    <a:pt x="584" y="1657"/>
                  </a:lnTo>
                  <a:lnTo>
                    <a:pt x="543" y="1659"/>
                  </a:lnTo>
                  <a:lnTo>
                    <a:pt x="501" y="1660"/>
                  </a:lnTo>
                  <a:lnTo>
                    <a:pt x="460" y="1660"/>
                  </a:lnTo>
                  <a:lnTo>
                    <a:pt x="418" y="1660"/>
                  </a:lnTo>
                  <a:lnTo>
                    <a:pt x="379" y="1659"/>
                  </a:lnTo>
                  <a:lnTo>
                    <a:pt x="339" y="1657"/>
                  </a:lnTo>
                  <a:lnTo>
                    <a:pt x="301" y="1653"/>
                  </a:lnTo>
                  <a:lnTo>
                    <a:pt x="263" y="1649"/>
                  </a:lnTo>
                  <a:lnTo>
                    <a:pt x="226" y="1644"/>
                  </a:lnTo>
                  <a:lnTo>
                    <a:pt x="190" y="1638"/>
                  </a:lnTo>
                  <a:lnTo>
                    <a:pt x="155" y="1632"/>
                  </a:lnTo>
                  <a:lnTo>
                    <a:pt x="121" y="1625"/>
                  </a:lnTo>
                  <a:lnTo>
                    <a:pt x="89" y="1617"/>
                  </a:lnTo>
                  <a:lnTo>
                    <a:pt x="58" y="1606"/>
                  </a:lnTo>
                  <a:lnTo>
                    <a:pt x="28" y="1597"/>
                  </a:lnTo>
                  <a:lnTo>
                    <a:pt x="0" y="1585"/>
                  </a:lnTo>
                  <a:lnTo>
                    <a:pt x="8" y="1568"/>
                  </a:lnTo>
                  <a:lnTo>
                    <a:pt x="16" y="1551"/>
                  </a:lnTo>
                  <a:lnTo>
                    <a:pt x="26" y="1534"/>
                  </a:lnTo>
                  <a:lnTo>
                    <a:pt x="35" y="1516"/>
                  </a:lnTo>
                  <a:lnTo>
                    <a:pt x="44" y="1496"/>
                  </a:lnTo>
                  <a:lnTo>
                    <a:pt x="53" y="1474"/>
                  </a:lnTo>
                  <a:lnTo>
                    <a:pt x="62" y="1447"/>
                  </a:lnTo>
                  <a:lnTo>
                    <a:pt x="69" y="1416"/>
                  </a:lnTo>
                  <a:lnTo>
                    <a:pt x="70" y="1363"/>
                  </a:lnTo>
                  <a:lnTo>
                    <a:pt x="73" y="1310"/>
                  </a:lnTo>
                  <a:lnTo>
                    <a:pt x="74" y="1258"/>
                  </a:lnTo>
                  <a:lnTo>
                    <a:pt x="75" y="1205"/>
                  </a:lnTo>
                  <a:lnTo>
                    <a:pt x="73" y="921"/>
                  </a:lnTo>
                  <a:lnTo>
                    <a:pt x="72" y="635"/>
                  </a:lnTo>
                  <a:lnTo>
                    <a:pt x="69" y="348"/>
                  </a:lnTo>
                  <a:lnTo>
                    <a:pt x="67" y="62"/>
                  </a:lnTo>
                  <a:lnTo>
                    <a:pt x="77" y="54"/>
                  </a:lnTo>
                  <a:lnTo>
                    <a:pt x="88" y="46"/>
                  </a:lnTo>
                  <a:lnTo>
                    <a:pt x="98" y="39"/>
                  </a:lnTo>
                  <a:lnTo>
                    <a:pt x="109" y="31"/>
                  </a:lnTo>
                  <a:lnTo>
                    <a:pt x="119" y="23"/>
                  </a:lnTo>
                  <a:lnTo>
                    <a:pt x="129" y="15"/>
                  </a:lnTo>
                  <a:lnTo>
                    <a:pt x="140" y="8"/>
                  </a:lnTo>
                  <a:lnTo>
                    <a:pt x="150" y="0"/>
                  </a:lnTo>
                  <a:close/>
                </a:path>
              </a:pathLst>
            </a:custGeom>
            <a:solidFill>
              <a:srgbClr val="3D3F44"/>
            </a:solidFill>
            <a:ln w="9525">
              <a:noFill/>
              <a:round/>
              <a:headEnd/>
              <a:tailEnd/>
            </a:ln>
          </p:spPr>
          <p:txBody>
            <a:bodyPr/>
            <a:lstStyle/>
            <a:p>
              <a:endParaRPr lang="en-US"/>
            </a:p>
          </p:txBody>
        </p:sp>
        <p:sp>
          <p:nvSpPr>
            <p:cNvPr id="8430" name="Freeform 251"/>
            <p:cNvSpPr>
              <a:spLocks/>
            </p:cNvSpPr>
            <p:nvPr/>
          </p:nvSpPr>
          <p:spPr bwMode="auto">
            <a:xfrm>
              <a:off x="3632" y="1989"/>
              <a:ext cx="571" cy="807"/>
            </a:xfrm>
            <a:custGeom>
              <a:avLst/>
              <a:gdLst>
                <a:gd name="T0" fmla="*/ 80 w 1140"/>
                <a:gd name="T1" fmla="*/ 0 h 1613"/>
                <a:gd name="T2" fmla="*/ 108 w 1140"/>
                <a:gd name="T3" fmla="*/ 1 h 1613"/>
                <a:gd name="T4" fmla="*/ 137 w 1140"/>
                <a:gd name="T5" fmla="*/ 1 h 1613"/>
                <a:gd name="T6" fmla="*/ 165 w 1140"/>
                <a:gd name="T7" fmla="*/ 1 h 1613"/>
                <a:gd name="T8" fmla="*/ 193 w 1140"/>
                <a:gd name="T9" fmla="*/ 1 h 1613"/>
                <a:gd name="T10" fmla="*/ 221 w 1140"/>
                <a:gd name="T11" fmla="*/ 1 h 1613"/>
                <a:gd name="T12" fmla="*/ 249 w 1140"/>
                <a:gd name="T13" fmla="*/ 1 h 1613"/>
                <a:gd name="T14" fmla="*/ 277 w 1140"/>
                <a:gd name="T15" fmla="*/ 2 h 1613"/>
                <a:gd name="T16" fmla="*/ 306 w 1140"/>
                <a:gd name="T17" fmla="*/ 2 h 1613"/>
                <a:gd name="T18" fmla="*/ 334 w 1140"/>
                <a:gd name="T19" fmla="*/ 3 h 1613"/>
                <a:gd name="T20" fmla="*/ 362 w 1140"/>
                <a:gd name="T21" fmla="*/ 3 h 1613"/>
                <a:gd name="T22" fmla="*/ 390 w 1140"/>
                <a:gd name="T23" fmla="*/ 3 h 1613"/>
                <a:gd name="T24" fmla="*/ 418 w 1140"/>
                <a:gd name="T25" fmla="*/ 3 h 1613"/>
                <a:gd name="T26" fmla="*/ 446 w 1140"/>
                <a:gd name="T27" fmla="*/ 3 h 1613"/>
                <a:gd name="T28" fmla="*/ 474 w 1140"/>
                <a:gd name="T29" fmla="*/ 3 h 1613"/>
                <a:gd name="T30" fmla="*/ 502 w 1140"/>
                <a:gd name="T31" fmla="*/ 4 h 1613"/>
                <a:gd name="T32" fmla="*/ 516 w 1140"/>
                <a:gd name="T33" fmla="*/ 136 h 1613"/>
                <a:gd name="T34" fmla="*/ 516 w 1140"/>
                <a:gd name="T35" fmla="*/ 399 h 1613"/>
                <a:gd name="T36" fmla="*/ 515 w 1140"/>
                <a:gd name="T37" fmla="*/ 544 h 1613"/>
                <a:gd name="T38" fmla="*/ 514 w 1140"/>
                <a:gd name="T39" fmla="*/ 572 h 1613"/>
                <a:gd name="T40" fmla="*/ 514 w 1140"/>
                <a:gd name="T41" fmla="*/ 599 h 1613"/>
                <a:gd name="T42" fmla="*/ 517 w 1140"/>
                <a:gd name="T43" fmla="*/ 626 h 1613"/>
                <a:gd name="T44" fmla="*/ 527 w 1140"/>
                <a:gd name="T45" fmla="*/ 648 h 1613"/>
                <a:gd name="T46" fmla="*/ 540 w 1140"/>
                <a:gd name="T47" fmla="*/ 665 h 1613"/>
                <a:gd name="T48" fmla="*/ 552 w 1140"/>
                <a:gd name="T49" fmla="*/ 681 h 1613"/>
                <a:gd name="T50" fmla="*/ 565 w 1140"/>
                <a:gd name="T51" fmla="*/ 698 h 1613"/>
                <a:gd name="T52" fmla="*/ 554 w 1140"/>
                <a:gd name="T53" fmla="*/ 713 h 1613"/>
                <a:gd name="T54" fmla="*/ 520 w 1140"/>
                <a:gd name="T55" fmla="*/ 727 h 1613"/>
                <a:gd name="T56" fmla="*/ 484 w 1140"/>
                <a:gd name="T57" fmla="*/ 741 h 1613"/>
                <a:gd name="T58" fmla="*/ 447 w 1140"/>
                <a:gd name="T59" fmla="*/ 753 h 1613"/>
                <a:gd name="T60" fmla="*/ 408 w 1140"/>
                <a:gd name="T61" fmla="*/ 764 h 1613"/>
                <a:gd name="T62" fmla="*/ 369 w 1140"/>
                <a:gd name="T63" fmla="*/ 775 h 1613"/>
                <a:gd name="T64" fmla="*/ 330 w 1140"/>
                <a:gd name="T65" fmla="*/ 784 h 1613"/>
                <a:gd name="T66" fmla="*/ 291 w 1140"/>
                <a:gd name="T67" fmla="*/ 792 h 1613"/>
                <a:gd name="T68" fmla="*/ 252 w 1140"/>
                <a:gd name="T69" fmla="*/ 798 h 1613"/>
                <a:gd name="T70" fmla="*/ 213 w 1140"/>
                <a:gd name="T71" fmla="*/ 803 h 1613"/>
                <a:gd name="T72" fmla="*/ 176 w 1140"/>
                <a:gd name="T73" fmla="*/ 806 h 1613"/>
                <a:gd name="T74" fmla="*/ 140 w 1140"/>
                <a:gd name="T75" fmla="*/ 807 h 1613"/>
                <a:gd name="T76" fmla="*/ 105 w 1140"/>
                <a:gd name="T77" fmla="*/ 806 h 1613"/>
                <a:gd name="T78" fmla="*/ 72 w 1140"/>
                <a:gd name="T79" fmla="*/ 802 h 1613"/>
                <a:gd name="T80" fmla="*/ 42 w 1140"/>
                <a:gd name="T81" fmla="*/ 797 h 1613"/>
                <a:gd name="T82" fmla="*/ 13 w 1140"/>
                <a:gd name="T83" fmla="*/ 789 h 1613"/>
                <a:gd name="T84" fmla="*/ 3 w 1140"/>
                <a:gd name="T85" fmla="*/ 775 h 1613"/>
                <a:gd name="T86" fmla="*/ 11 w 1140"/>
                <a:gd name="T87" fmla="*/ 759 h 1613"/>
                <a:gd name="T88" fmla="*/ 18 w 1140"/>
                <a:gd name="T89" fmla="*/ 741 h 1613"/>
                <a:gd name="T90" fmla="*/ 26 w 1140"/>
                <a:gd name="T91" fmla="*/ 718 h 1613"/>
                <a:gd name="T92" fmla="*/ 29 w 1140"/>
                <a:gd name="T93" fmla="*/ 669 h 1613"/>
                <a:gd name="T94" fmla="*/ 31 w 1140"/>
                <a:gd name="T95" fmla="*/ 599 h 1613"/>
                <a:gd name="T96" fmla="*/ 31 w 1140"/>
                <a:gd name="T97" fmla="*/ 431 h 1613"/>
                <a:gd name="T98" fmla="*/ 29 w 1140"/>
                <a:gd name="T99" fmla="*/ 164 h 1613"/>
                <a:gd name="T100" fmla="*/ 32 w 1140"/>
                <a:gd name="T101" fmla="*/ 26 h 1613"/>
                <a:gd name="T102" fmla="*/ 42 w 1140"/>
                <a:gd name="T103" fmla="*/ 19 h 1613"/>
                <a:gd name="T104" fmla="*/ 52 w 1140"/>
                <a:gd name="T105" fmla="*/ 11 h 1613"/>
                <a:gd name="T106" fmla="*/ 62 w 1140"/>
                <a:gd name="T107" fmla="*/ 4 h 16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0" h="1613">
                  <a:moveTo>
                    <a:pt x="132" y="0"/>
                  </a:moveTo>
                  <a:lnTo>
                    <a:pt x="160" y="0"/>
                  </a:lnTo>
                  <a:lnTo>
                    <a:pt x="189" y="0"/>
                  </a:lnTo>
                  <a:lnTo>
                    <a:pt x="216" y="1"/>
                  </a:lnTo>
                  <a:lnTo>
                    <a:pt x="245" y="1"/>
                  </a:lnTo>
                  <a:lnTo>
                    <a:pt x="273" y="1"/>
                  </a:lnTo>
                  <a:lnTo>
                    <a:pt x="301" y="1"/>
                  </a:lnTo>
                  <a:lnTo>
                    <a:pt x="329" y="1"/>
                  </a:lnTo>
                  <a:lnTo>
                    <a:pt x="357" y="1"/>
                  </a:lnTo>
                  <a:lnTo>
                    <a:pt x="386" y="2"/>
                  </a:lnTo>
                  <a:lnTo>
                    <a:pt x="413" y="2"/>
                  </a:lnTo>
                  <a:lnTo>
                    <a:pt x="441" y="2"/>
                  </a:lnTo>
                  <a:lnTo>
                    <a:pt x="470" y="2"/>
                  </a:lnTo>
                  <a:lnTo>
                    <a:pt x="498" y="2"/>
                  </a:lnTo>
                  <a:lnTo>
                    <a:pt x="525" y="3"/>
                  </a:lnTo>
                  <a:lnTo>
                    <a:pt x="554" y="3"/>
                  </a:lnTo>
                  <a:lnTo>
                    <a:pt x="582" y="3"/>
                  </a:lnTo>
                  <a:lnTo>
                    <a:pt x="610" y="3"/>
                  </a:lnTo>
                  <a:lnTo>
                    <a:pt x="638" y="3"/>
                  </a:lnTo>
                  <a:lnTo>
                    <a:pt x="666" y="5"/>
                  </a:lnTo>
                  <a:lnTo>
                    <a:pt x="695" y="5"/>
                  </a:lnTo>
                  <a:lnTo>
                    <a:pt x="722" y="5"/>
                  </a:lnTo>
                  <a:lnTo>
                    <a:pt x="750" y="5"/>
                  </a:lnTo>
                  <a:lnTo>
                    <a:pt x="779" y="5"/>
                  </a:lnTo>
                  <a:lnTo>
                    <a:pt x="806" y="5"/>
                  </a:lnTo>
                  <a:lnTo>
                    <a:pt x="834" y="6"/>
                  </a:lnTo>
                  <a:lnTo>
                    <a:pt x="863" y="6"/>
                  </a:lnTo>
                  <a:lnTo>
                    <a:pt x="890" y="6"/>
                  </a:lnTo>
                  <a:lnTo>
                    <a:pt x="918" y="6"/>
                  </a:lnTo>
                  <a:lnTo>
                    <a:pt x="946" y="6"/>
                  </a:lnTo>
                  <a:lnTo>
                    <a:pt x="974" y="7"/>
                  </a:lnTo>
                  <a:lnTo>
                    <a:pt x="1002" y="7"/>
                  </a:lnTo>
                  <a:lnTo>
                    <a:pt x="1030" y="7"/>
                  </a:lnTo>
                  <a:lnTo>
                    <a:pt x="1030" y="271"/>
                  </a:lnTo>
                  <a:lnTo>
                    <a:pt x="1030" y="533"/>
                  </a:lnTo>
                  <a:lnTo>
                    <a:pt x="1030" y="797"/>
                  </a:lnTo>
                  <a:lnTo>
                    <a:pt x="1030" y="1060"/>
                  </a:lnTo>
                  <a:lnTo>
                    <a:pt x="1029" y="1088"/>
                  </a:lnTo>
                  <a:lnTo>
                    <a:pt x="1029" y="1115"/>
                  </a:lnTo>
                  <a:lnTo>
                    <a:pt x="1027" y="1143"/>
                  </a:lnTo>
                  <a:lnTo>
                    <a:pt x="1026" y="1171"/>
                  </a:lnTo>
                  <a:lnTo>
                    <a:pt x="1027" y="1197"/>
                  </a:lnTo>
                  <a:lnTo>
                    <a:pt x="1030" y="1225"/>
                  </a:lnTo>
                  <a:lnTo>
                    <a:pt x="1033" y="1252"/>
                  </a:lnTo>
                  <a:lnTo>
                    <a:pt x="1040" y="1279"/>
                  </a:lnTo>
                  <a:lnTo>
                    <a:pt x="1053" y="1296"/>
                  </a:lnTo>
                  <a:lnTo>
                    <a:pt x="1065" y="1312"/>
                  </a:lnTo>
                  <a:lnTo>
                    <a:pt x="1078" y="1330"/>
                  </a:lnTo>
                  <a:lnTo>
                    <a:pt x="1091" y="1346"/>
                  </a:lnTo>
                  <a:lnTo>
                    <a:pt x="1102" y="1362"/>
                  </a:lnTo>
                  <a:lnTo>
                    <a:pt x="1115" y="1378"/>
                  </a:lnTo>
                  <a:lnTo>
                    <a:pt x="1128" y="1395"/>
                  </a:lnTo>
                  <a:lnTo>
                    <a:pt x="1140" y="1411"/>
                  </a:lnTo>
                  <a:lnTo>
                    <a:pt x="1107" y="1425"/>
                  </a:lnTo>
                  <a:lnTo>
                    <a:pt x="1074" y="1440"/>
                  </a:lnTo>
                  <a:lnTo>
                    <a:pt x="1038" y="1454"/>
                  </a:lnTo>
                  <a:lnTo>
                    <a:pt x="1002" y="1467"/>
                  </a:lnTo>
                  <a:lnTo>
                    <a:pt x="966" y="1481"/>
                  </a:lnTo>
                  <a:lnTo>
                    <a:pt x="928" y="1493"/>
                  </a:lnTo>
                  <a:lnTo>
                    <a:pt x="892" y="1505"/>
                  </a:lnTo>
                  <a:lnTo>
                    <a:pt x="854" y="1517"/>
                  </a:lnTo>
                  <a:lnTo>
                    <a:pt x="814" y="1528"/>
                  </a:lnTo>
                  <a:lnTo>
                    <a:pt x="776" y="1539"/>
                  </a:lnTo>
                  <a:lnTo>
                    <a:pt x="737" y="1549"/>
                  </a:lnTo>
                  <a:lnTo>
                    <a:pt x="698" y="1559"/>
                  </a:lnTo>
                  <a:lnTo>
                    <a:pt x="659" y="1567"/>
                  </a:lnTo>
                  <a:lnTo>
                    <a:pt x="620" y="1576"/>
                  </a:lnTo>
                  <a:lnTo>
                    <a:pt x="581" y="1583"/>
                  </a:lnTo>
                  <a:lnTo>
                    <a:pt x="541" y="1590"/>
                  </a:lnTo>
                  <a:lnTo>
                    <a:pt x="503" y="1596"/>
                  </a:lnTo>
                  <a:lnTo>
                    <a:pt x="464" y="1600"/>
                  </a:lnTo>
                  <a:lnTo>
                    <a:pt x="426" y="1605"/>
                  </a:lnTo>
                  <a:lnTo>
                    <a:pt x="389" y="1608"/>
                  </a:lnTo>
                  <a:lnTo>
                    <a:pt x="351" y="1611"/>
                  </a:lnTo>
                  <a:lnTo>
                    <a:pt x="316" y="1613"/>
                  </a:lnTo>
                  <a:lnTo>
                    <a:pt x="280" y="1613"/>
                  </a:lnTo>
                  <a:lnTo>
                    <a:pt x="244" y="1613"/>
                  </a:lnTo>
                  <a:lnTo>
                    <a:pt x="210" y="1611"/>
                  </a:lnTo>
                  <a:lnTo>
                    <a:pt x="176" y="1608"/>
                  </a:lnTo>
                  <a:lnTo>
                    <a:pt x="144" y="1604"/>
                  </a:lnTo>
                  <a:lnTo>
                    <a:pt x="113" y="1599"/>
                  </a:lnTo>
                  <a:lnTo>
                    <a:pt x="83" y="1593"/>
                  </a:lnTo>
                  <a:lnTo>
                    <a:pt x="54" y="1585"/>
                  </a:lnTo>
                  <a:lnTo>
                    <a:pt x="26" y="1577"/>
                  </a:lnTo>
                  <a:lnTo>
                    <a:pt x="0" y="1567"/>
                  </a:lnTo>
                  <a:lnTo>
                    <a:pt x="6" y="1550"/>
                  </a:lnTo>
                  <a:lnTo>
                    <a:pt x="13" y="1534"/>
                  </a:lnTo>
                  <a:lnTo>
                    <a:pt x="21" y="1517"/>
                  </a:lnTo>
                  <a:lnTo>
                    <a:pt x="29" y="1500"/>
                  </a:lnTo>
                  <a:lnTo>
                    <a:pt x="36" y="1482"/>
                  </a:lnTo>
                  <a:lnTo>
                    <a:pt x="44" y="1460"/>
                  </a:lnTo>
                  <a:lnTo>
                    <a:pt x="51" y="1436"/>
                  </a:lnTo>
                  <a:lnTo>
                    <a:pt x="56" y="1408"/>
                  </a:lnTo>
                  <a:lnTo>
                    <a:pt x="57" y="1338"/>
                  </a:lnTo>
                  <a:lnTo>
                    <a:pt x="60" y="1269"/>
                  </a:lnTo>
                  <a:lnTo>
                    <a:pt x="61" y="1198"/>
                  </a:lnTo>
                  <a:lnTo>
                    <a:pt x="62" y="1129"/>
                  </a:lnTo>
                  <a:lnTo>
                    <a:pt x="61" y="862"/>
                  </a:lnTo>
                  <a:lnTo>
                    <a:pt x="59" y="594"/>
                  </a:lnTo>
                  <a:lnTo>
                    <a:pt x="57" y="327"/>
                  </a:lnTo>
                  <a:lnTo>
                    <a:pt x="55" y="59"/>
                  </a:lnTo>
                  <a:lnTo>
                    <a:pt x="64" y="52"/>
                  </a:lnTo>
                  <a:lnTo>
                    <a:pt x="75" y="44"/>
                  </a:lnTo>
                  <a:lnTo>
                    <a:pt x="84" y="37"/>
                  </a:lnTo>
                  <a:lnTo>
                    <a:pt x="94" y="29"/>
                  </a:lnTo>
                  <a:lnTo>
                    <a:pt x="104" y="22"/>
                  </a:lnTo>
                  <a:lnTo>
                    <a:pt x="113" y="15"/>
                  </a:lnTo>
                  <a:lnTo>
                    <a:pt x="123" y="7"/>
                  </a:lnTo>
                  <a:lnTo>
                    <a:pt x="132" y="0"/>
                  </a:lnTo>
                  <a:close/>
                </a:path>
              </a:pathLst>
            </a:custGeom>
            <a:solidFill>
              <a:srgbClr val="47474C"/>
            </a:solidFill>
            <a:ln w="9525">
              <a:noFill/>
              <a:round/>
              <a:headEnd/>
              <a:tailEnd/>
            </a:ln>
          </p:spPr>
          <p:txBody>
            <a:bodyPr/>
            <a:lstStyle/>
            <a:p>
              <a:endParaRPr lang="en-US"/>
            </a:p>
          </p:txBody>
        </p:sp>
        <p:sp>
          <p:nvSpPr>
            <p:cNvPr id="8431" name="Freeform 252"/>
            <p:cNvSpPr>
              <a:spLocks/>
            </p:cNvSpPr>
            <p:nvPr/>
          </p:nvSpPr>
          <p:spPr bwMode="auto">
            <a:xfrm>
              <a:off x="3638" y="1990"/>
              <a:ext cx="526" cy="788"/>
            </a:xfrm>
            <a:custGeom>
              <a:avLst/>
              <a:gdLst>
                <a:gd name="T0" fmla="*/ 72 w 1051"/>
                <a:gd name="T1" fmla="*/ 0 h 1576"/>
                <a:gd name="T2" fmla="*/ 98 w 1051"/>
                <a:gd name="T3" fmla="*/ 1 h 1576"/>
                <a:gd name="T4" fmla="*/ 124 w 1051"/>
                <a:gd name="T5" fmla="*/ 1 h 1576"/>
                <a:gd name="T6" fmla="*/ 150 w 1051"/>
                <a:gd name="T7" fmla="*/ 1 h 1576"/>
                <a:gd name="T8" fmla="*/ 176 w 1051"/>
                <a:gd name="T9" fmla="*/ 1 h 1576"/>
                <a:gd name="T10" fmla="*/ 203 w 1051"/>
                <a:gd name="T11" fmla="*/ 1 h 1576"/>
                <a:gd name="T12" fmla="*/ 229 w 1051"/>
                <a:gd name="T13" fmla="*/ 1 h 1576"/>
                <a:gd name="T14" fmla="*/ 254 w 1051"/>
                <a:gd name="T15" fmla="*/ 1 h 1576"/>
                <a:gd name="T16" fmla="*/ 280 w 1051"/>
                <a:gd name="T17" fmla="*/ 2 h 1576"/>
                <a:gd name="T18" fmla="*/ 307 w 1051"/>
                <a:gd name="T19" fmla="*/ 2 h 1576"/>
                <a:gd name="T20" fmla="*/ 333 w 1051"/>
                <a:gd name="T21" fmla="*/ 2 h 1576"/>
                <a:gd name="T22" fmla="*/ 359 w 1051"/>
                <a:gd name="T23" fmla="*/ 3 h 1576"/>
                <a:gd name="T24" fmla="*/ 385 w 1051"/>
                <a:gd name="T25" fmla="*/ 3 h 1576"/>
                <a:gd name="T26" fmla="*/ 411 w 1051"/>
                <a:gd name="T27" fmla="*/ 3 h 1576"/>
                <a:gd name="T28" fmla="*/ 436 w 1051"/>
                <a:gd name="T29" fmla="*/ 3 h 1576"/>
                <a:gd name="T30" fmla="*/ 462 w 1051"/>
                <a:gd name="T31" fmla="*/ 3 h 1576"/>
                <a:gd name="T32" fmla="*/ 475 w 1051"/>
                <a:gd name="T33" fmla="*/ 126 h 1576"/>
                <a:gd name="T34" fmla="*/ 475 w 1051"/>
                <a:gd name="T35" fmla="*/ 370 h 1576"/>
                <a:gd name="T36" fmla="*/ 475 w 1051"/>
                <a:gd name="T37" fmla="*/ 504 h 1576"/>
                <a:gd name="T38" fmla="*/ 474 w 1051"/>
                <a:gd name="T39" fmla="*/ 530 h 1576"/>
                <a:gd name="T40" fmla="*/ 474 w 1051"/>
                <a:gd name="T41" fmla="*/ 556 h 1576"/>
                <a:gd name="T42" fmla="*/ 477 w 1051"/>
                <a:gd name="T43" fmla="*/ 581 h 1576"/>
                <a:gd name="T44" fmla="*/ 485 w 1051"/>
                <a:gd name="T45" fmla="*/ 601 h 1576"/>
                <a:gd name="T46" fmla="*/ 497 w 1051"/>
                <a:gd name="T47" fmla="*/ 617 h 1576"/>
                <a:gd name="T48" fmla="*/ 508 w 1051"/>
                <a:gd name="T49" fmla="*/ 632 h 1576"/>
                <a:gd name="T50" fmla="*/ 520 w 1051"/>
                <a:gd name="T51" fmla="*/ 648 h 1576"/>
                <a:gd name="T52" fmla="*/ 510 w 1051"/>
                <a:gd name="T53" fmla="*/ 662 h 1576"/>
                <a:gd name="T54" fmla="*/ 479 w 1051"/>
                <a:gd name="T55" fmla="*/ 676 h 1576"/>
                <a:gd name="T56" fmla="*/ 446 w 1051"/>
                <a:gd name="T57" fmla="*/ 690 h 1576"/>
                <a:gd name="T58" fmla="*/ 411 w 1051"/>
                <a:gd name="T59" fmla="*/ 704 h 1576"/>
                <a:gd name="T60" fmla="*/ 376 w 1051"/>
                <a:gd name="T61" fmla="*/ 718 h 1576"/>
                <a:gd name="T62" fmla="*/ 340 w 1051"/>
                <a:gd name="T63" fmla="*/ 731 h 1576"/>
                <a:gd name="T64" fmla="*/ 305 w 1051"/>
                <a:gd name="T65" fmla="*/ 744 h 1576"/>
                <a:gd name="T66" fmla="*/ 269 w 1051"/>
                <a:gd name="T67" fmla="*/ 756 h 1576"/>
                <a:gd name="T68" fmla="*/ 233 w 1051"/>
                <a:gd name="T69" fmla="*/ 766 h 1576"/>
                <a:gd name="T70" fmla="*/ 198 w 1051"/>
                <a:gd name="T71" fmla="*/ 775 h 1576"/>
                <a:gd name="T72" fmla="*/ 163 w 1051"/>
                <a:gd name="T73" fmla="*/ 782 h 1576"/>
                <a:gd name="T74" fmla="*/ 130 w 1051"/>
                <a:gd name="T75" fmla="*/ 786 h 1576"/>
                <a:gd name="T76" fmla="*/ 98 w 1051"/>
                <a:gd name="T77" fmla="*/ 788 h 1576"/>
                <a:gd name="T78" fmla="*/ 68 w 1051"/>
                <a:gd name="T79" fmla="*/ 788 h 1576"/>
                <a:gd name="T80" fmla="*/ 39 w 1051"/>
                <a:gd name="T81" fmla="*/ 784 h 1576"/>
                <a:gd name="T82" fmla="*/ 13 w 1051"/>
                <a:gd name="T83" fmla="*/ 778 h 1576"/>
                <a:gd name="T84" fmla="*/ 3 w 1051"/>
                <a:gd name="T85" fmla="*/ 765 h 1576"/>
                <a:gd name="T86" fmla="*/ 9 w 1051"/>
                <a:gd name="T87" fmla="*/ 750 h 1576"/>
                <a:gd name="T88" fmla="*/ 15 w 1051"/>
                <a:gd name="T89" fmla="*/ 733 h 1576"/>
                <a:gd name="T90" fmla="*/ 21 w 1051"/>
                <a:gd name="T91" fmla="*/ 712 h 1576"/>
                <a:gd name="T92" fmla="*/ 24 w 1051"/>
                <a:gd name="T93" fmla="*/ 656 h 1576"/>
                <a:gd name="T94" fmla="*/ 25 w 1051"/>
                <a:gd name="T95" fmla="*/ 569 h 1576"/>
                <a:gd name="T96" fmla="*/ 25 w 1051"/>
                <a:gd name="T97" fmla="*/ 401 h 1576"/>
                <a:gd name="T98" fmla="*/ 23 w 1051"/>
                <a:gd name="T99" fmla="*/ 152 h 1576"/>
                <a:gd name="T100" fmla="*/ 28 w 1051"/>
                <a:gd name="T101" fmla="*/ 24 h 1576"/>
                <a:gd name="T102" fmla="*/ 37 w 1051"/>
                <a:gd name="T103" fmla="*/ 18 h 1576"/>
                <a:gd name="T104" fmla="*/ 45 w 1051"/>
                <a:gd name="T105" fmla="*/ 11 h 1576"/>
                <a:gd name="T106" fmla="*/ 55 w 1051"/>
                <a:gd name="T107" fmla="*/ 4 h 15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51" h="1576">
                  <a:moveTo>
                    <a:pt x="118" y="0"/>
                  </a:moveTo>
                  <a:lnTo>
                    <a:pt x="144" y="0"/>
                  </a:lnTo>
                  <a:lnTo>
                    <a:pt x="170" y="0"/>
                  </a:lnTo>
                  <a:lnTo>
                    <a:pt x="196" y="1"/>
                  </a:lnTo>
                  <a:lnTo>
                    <a:pt x="222" y="1"/>
                  </a:lnTo>
                  <a:lnTo>
                    <a:pt x="248" y="1"/>
                  </a:lnTo>
                  <a:lnTo>
                    <a:pt x="275" y="1"/>
                  </a:lnTo>
                  <a:lnTo>
                    <a:pt x="300" y="1"/>
                  </a:lnTo>
                  <a:lnTo>
                    <a:pt x="326" y="1"/>
                  </a:lnTo>
                  <a:lnTo>
                    <a:pt x="352" y="1"/>
                  </a:lnTo>
                  <a:lnTo>
                    <a:pt x="378" y="2"/>
                  </a:lnTo>
                  <a:lnTo>
                    <a:pt x="405" y="2"/>
                  </a:lnTo>
                  <a:lnTo>
                    <a:pt x="430" y="2"/>
                  </a:lnTo>
                  <a:lnTo>
                    <a:pt x="457" y="2"/>
                  </a:lnTo>
                  <a:lnTo>
                    <a:pt x="483" y="2"/>
                  </a:lnTo>
                  <a:lnTo>
                    <a:pt x="508" y="2"/>
                  </a:lnTo>
                  <a:lnTo>
                    <a:pt x="535" y="2"/>
                  </a:lnTo>
                  <a:lnTo>
                    <a:pt x="560" y="4"/>
                  </a:lnTo>
                  <a:lnTo>
                    <a:pt x="587" y="4"/>
                  </a:lnTo>
                  <a:lnTo>
                    <a:pt x="613" y="4"/>
                  </a:lnTo>
                  <a:lnTo>
                    <a:pt x="639" y="4"/>
                  </a:lnTo>
                  <a:lnTo>
                    <a:pt x="665" y="4"/>
                  </a:lnTo>
                  <a:lnTo>
                    <a:pt x="690" y="4"/>
                  </a:lnTo>
                  <a:lnTo>
                    <a:pt x="717" y="5"/>
                  </a:lnTo>
                  <a:lnTo>
                    <a:pt x="742" y="5"/>
                  </a:lnTo>
                  <a:lnTo>
                    <a:pt x="769" y="5"/>
                  </a:lnTo>
                  <a:lnTo>
                    <a:pt x="794" y="5"/>
                  </a:lnTo>
                  <a:lnTo>
                    <a:pt x="821" y="5"/>
                  </a:lnTo>
                  <a:lnTo>
                    <a:pt x="846" y="5"/>
                  </a:lnTo>
                  <a:lnTo>
                    <a:pt x="872" y="5"/>
                  </a:lnTo>
                  <a:lnTo>
                    <a:pt x="898" y="6"/>
                  </a:lnTo>
                  <a:lnTo>
                    <a:pt x="924" y="6"/>
                  </a:lnTo>
                  <a:lnTo>
                    <a:pt x="950" y="6"/>
                  </a:lnTo>
                  <a:lnTo>
                    <a:pt x="950" y="251"/>
                  </a:lnTo>
                  <a:lnTo>
                    <a:pt x="950" y="496"/>
                  </a:lnTo>
                  <a:lnTo>
                    <a:pt x="950" y="740"/>
                  </a:lnTo>
                  <a:lnTo>
                    <a:pt x="950" y="983"/>
                  </a:lnTo>
                  <a:lnTo>
                    <a:pt x="949" y="1008"/>
                  </a:lnTo>
                  <a:lnTo>
                    <a:pt x="949" y="1035"/>
                  </a:lnTo>
                  <a:lnTo>
                    <a:pt x="947" y="1060"/>
                  </a:lnTo>
                  <a:lnTo>
                    <a:pt x="946" y="1087"/>
                  </a:lnTo>
                  <a:lnTo>
                    <a:pt x="947" y="1112"/>
                  </a:lnTo>
                  <a:lnTo>
                    <a:pt x="950" y="1136"/>
                  </a:lnTo>
                  <a:lnTo>
                    <a:pt x="953" y="1162"/>
                  </a:lnTo>
                  <a:lnTo>
                    <a:pt x="959" y="1187"/>
                  </a:lnTo>
                  <a:lnTo>
                    <a:pt x="970" y="1202"/>
                  </a:lnTo>
                  <a:lnTo>
                    <a:pt x="982" y="1218"/>
                  </a:lnTo>
                  <a:lnTo>
                    <a:pt x="993" y="1233"/>
                  </a:lnTo>
                  <a:lnTo>
                    <a:pt x="1005" y="1248"/>
                  </a:lnTo>
                  <a:lnTo>
                    <a:pt x="1016" y="1264"/>
                  </a:lnTo>
                  <a:lnTo>
                    <a:pt x="1028" y="1279"/>
                  </a:lnTo>
                  <a:lnTo>
                    <a:pt x="1040" y="1295"/>
                  </a:lnTo>
                  <a:lnTo>
                    <a:pt x="1051" y="1310"/>
                  </a:lnTo>
                  <a:lnTo>
                    <a:pt x="1020" y="1324"/>
                  </a:lnTo>
                  <a:lnTo>
                    <a:pt x="989" y="1338"/>
                  </a:lnTo>
                  <a:lnTo>
                    <a:pt x="957" y="1352"/>
                  </a:lnTo>
                  <a:lnTo>
                    <a:pt x="924" y="1365"/>
                  </a:lnTo>
                  <a:lnTo>
                    <a:pt x="891" y="1380"/>
                  </a:lnTo>
                  <a:lnTo>
                    <a:pt x="856" y="1394"/>
                  </a:lnTo>
                  <a:lnTo>
                    <a:pt x="822" y="1408"/>
                  </a:lnTo>
                  <a:lnTo>
                    <a:pt x="787" y="1422"/>
                  </a:lnTo>
                  <a:lnTo>
                    <a:pt x="752" y="1436"/>
                  </a:lnTo>
                  <a:lnTo>
                    <a:pt x="716" y="1450"/>
                  </a:lnTo>
                  <a:lnTo>
                    <a:pt x="680" y="1462"/>
                  </a:lnTo>
                  <a:lnTo>
                    <a:pt x="644" y="1476"/>
                  </a:lnTo>
                  <a:lnTo>
                    <a:pt x="609" y="1488"/>
                  </a:lnTo>
                  <a:lnTo>
                    <a:pt x="573" y="1500"/>
                  </a:lnTo>
                  <a:lnTo>
                    <a:pt x="537" y="1511"/>
                  </a:lnTo>
                  <a:lnTo>
                    <a:pt x="502" y="1521"/>
                  </a:lnTo>
                  <a:lnTo>
                    <a:pt x="466" y="1531"/>
                  </a:lnTo>
                  <a:lnTo>
                    <a:pt x="430" y="1541"/>
                  </a:lnTo>
                  <a:lnTo>
                    <a:pt x="396" y="1549"/>
                  </a:lnTo>
                  <a:lnTo>
                    <a:pt x="361" y="1556"/>
                  </a:lnTo>
                  <a:lnTo>
                    <a:pt x="326" y="1563"/>
                  </a:lnTo>
                  <a:lnTo>
                    <a:pt x="293" y="1567"/>
                  </a:lnTo>
                  <a:lnTo>
                    <a:pt x="260" y="1572"/>
                  </a:lnTo>
                  <a:lnTo>
                    <a:pt x="227" y="1574"/>
                  </a:lnTo>
                  <a:lnTo>
                    <a:pt x="196" y="1576"/>
                  </a:lnTo>
                  <a:lnTo>
                    <a:pt x="165" y="1576"/>
                  </a:lnTo>
                  <a:lnTo>
                    <a:pt x="135" y="1575"/>
                  </a:lnTo>
                  <a:lnTo>
                    <a:pt x="106" y="1573"/>
                  </a:lnTo>
                  <a:lnTo>
                    <a:pt x="78" y="1568"/>
                  </a:lnTo>
                  <a:lnTo>
                    <a:pt x="51" y="1563"/>
                  </a:lnTo>
                  <a:lnTo>
                    <a:pt x="25" y="1556"/>
                  </a:lnTo>
                  <a:lnTo>
                    <a:pt x="0" y="1546"/>
                  </a:lnTo>
                  <a:lnTo>
                    <a:pt x="5" y="1530"/>
                  </a:lnTo>
                  <a:lnTo>
                    <a:pt x="11" y="1515"/>
                  </a:lnTo>
                  <a:lnTo>
                    <a:pt x="18" y="1500"/>
                  </a:lnTo>
                  <a:lnTo>
                    <a:pt x="23" y="1484"/>
                  </a:lnTo>
                  <a:lnTo>
                    <a:pt x="30" y="1466"/>
                  </a:lnTo>
                  <a:lnTo>
                    <a:pt x="36" y="1446"/>
                  </a:lnTo>
                  <a:lnTo>
                    <a:pt x="42" y="1424"/>
                  </a:lnTo>
                  <a:lnTo>
                    <a:pt x="46" y="1398"/>
                  </a:lnTo>
                  <a:lnTo>
                    <a:pt x="48" y="1311"/>
                  </a:lnTo>
                  <a:lnTo>
                    <a:pt x="49" y="1224"/>
                  </a:lnTo>
                  <a:lnTo>
                    <a:pt x="49" y="1137"/>
                  </a:lnTo>
                  <a:lnTo>
                    <a:pt x="50" y="1051"/>
                  </a:lnTo>
                  <a:lnTo>
                    <a:pt x="49" y="802"/>
                  </a:lnTo>
                  <a:lnTo>
                    <a:pt x="48" y="553"/>
                  </a:lnTo>
                  <a:lnTo>
                    <a:pt x="46" y="304"/>
                  </a:lnTo>
                  <a:lnTo>
                    <a:pt x="45" y="54"/>
                  </a:lnTo>
                  <a:lnTo>
                    <a:pt x="55" y="47"/>
                  </a:lnTo>
                  <a:lnTo>
                    <a:pt x="64" y="42"/>
                  </a:lnTo>
                  <a:lnTo>
                    <a:pt x="73" y="35"/>
                  </a:lnTo>
                  <a:lnTo>
                    <a:pt x="82" y="28"/>
                  </a:lnTo>
                  <a:lnTo>
                    <a:pt x="90" y="21"/>
                  </a:lnTo>
                  <a:lnTo>
                    <a:pt x="99" y="14"/>
                  </a:lnTo>
                  <a:lnTo>
                    <a:pt x="109" y="7"/>
                  </a:lnTo>
                  <a:lnTo>
                    <a:pt x="118" y="0"/>
                  </a:lnTo>
                  <a:close/>
                </a:path>
              </a:pathLst>
            </a:custGeom>
            <a:solidFill>
              <a:srgbClr val="4F4F54"/>
            </a:solidFill>
            <a:ln w="9525">
              <a:noFill/>
              <a:round/>
              <a:headEnd/>
              <a:tailEnd/>
            </a:ln>
          </p:spPr>
          <p:txBody>
            <a:bodyPr/>
            <a:lstStyle/>
            <a:p>
              <a:endParaRPr lang="en-US"/>
            </a:p>
          </p:txBody>
        </p:sp>
        <p:sp>
          <p:nvSpPr>
            <p:cNvPr id="8432" name="Freeform 253"/>
            <p:cNvSpPr>
              <a:spLocks/>
            </p:cNvSpPr>
            <p:nvPr/>
          </p:nvSpPr>
          <p:spPr bwMode="auto">
            <a:xfrm>
              <a:off x="3645" y="1990"/>
              <a:ext cx="479" cy="773"/>
            </a:xfrm>
            <a:custGeom>
              <a:avLst/>
              <a:gdLst>
                <a:gd name="T0" fmla="*/ 62 w 960"/>
                <a:gd name="T1" fmla="*/ 0 h 1548"/>
                <a:gd name="T2" fmla="*/ 86 w 960"/>
                <a:gd name="T3" fmla="*/ 0 h 1548"/>
                <a:gd name="T4" fmla="*/ 110 w 960"/>
                <a:gd name="T5" fmla="*/ 0 h 1548"/>
                <a:gd name="T6" fmla="*/ 134 w 960"/>
                <a:gd name="T7" fmla="*/ 0 h 1548"/>
                <a:gd name="T8" fmla="*/ 158 w 960"/>
                <a:gd name="T9" fmla="*/ 1 h 1548"/>
                <a:gd name="T10" fmla="*/ 182 w 960"/>
                <a:gd name="T11" fmla="*/ 1 h 1548"/>
                <a:gd name="T12" fmla="*/ 206 w 960"/>
                <a:gd name="T13" fmla="*/ 1 h 1548"/>
                <a:gd name="T14" fmla="*/ 230 w 960"/>
                <a:gd name="T15" fmla="*/ 2 h 1548"/>
                <a:gd name="T16" fmla="*/ 254 w 960"/>
                <a:gd name="T17" fmla="*/ 2 h 1548"/>
                <a:gd name="T18" fmla="*/ 278 w 960"/>
                <a:gd name="T19" fmla="*/ 2 h 1548"/>
                <a:gd name="T20" fmla="*/ 302 w 960"/>
                <a:gd name="T21" fmla="*/ 2 h 1548"/>
                <a:gd name="T22" fmla="*/ 325 w 960"/>
                <a:gd name="T23" fmla="*/ 2 h 1548"/>
                <a:gd name="T24" fmla="*/ 350 w 960"/>
                <a:gd name="T25" fmla="*/ 3 h 1548"/>
                <a:gd name="T26" fmla="*/ 373 w 960"/>
                <a:gd name="T27" fmla="*/ 3 h 1548"/>
                <a:gd name="T28" fmla="*/ 397 w 960"/>
                <a:gd name="T29" fmla="*/ 3 h 1548"/>
                <a:gd name="T30" fmla="*/ 421 w 960"/>
                <a:gd name="T31" fmla="*/ 3 h 1548"/>
                <a:gd name="T32" fmla="*/ 433 w 960"/>
                <a:gd name="T33" fmla="*/ 116 h 1548"/>
                <a:gd name="T34" fmla="*/ 433 w 960"/>
                <a:gd name="T35" fmla="*/ 341 h 1548"/>
                <a:gd name="T36" fmla="*/ 432 w 960"/>
                <a:gd name="T37" fmla="*/ 465 h 1548"/>
                <a:gd name="T38" fmla="*/ 432 w 960"/>
                <a:gd name="T39" fmla="*/ 490 h 1548"/>
                <a:gd name="T40" fmla="*/ 432 w 960"/>
                <a:gd name="T41" fmla="*/ 513 h 1548"/>
                <a:gd name="T42" fmla="*/ 435 w 960"/>
                <a:gd name="T43" fmla="*/ 536 h 1548"/>
                <a:gd name="T44" fmla="*/ 443 w 960"/>
                <a:gd name="T45" fmla="*/ 554 h 1548"/>
                <a:gd name="T46" fmla="*/ 453 w 960"/>
                <a:gd name="T47" fmla="*/ 568 h 1548"/>
                <a:gd name="T48" fmla="*/ 464 w 960"/>
                <a:gd name="T49" fmla="*/ 582 h 1548"/>
                <a:gd name="T50" fmla="*/ 474 w 960"/>
                <a:gd name="T51" fmla="*/ 597 h 1548"/>
                <a:gd name="T52" fmla="*/ 465 w 960"/>
                <a:gd name="T53" fmla="*/ 610 h 1548"/>
                <a:gd name="T54" fmla="*/ 436 w 960"/>
                <a:gd name="T55" fmla="*/ 624 h 1548"/>
                <a:gd name="T56" fmla="*/ 405 w 960"/>
                <a:gd name="T57" fmla="*/ 639 h 1548"/>
                <a:gd name="T58" fmla="*/ 374 w 960"/>
                <a:gd name="T59" fmla="*/ 655 h 1548"/>
                <a:gd name="T60" fmla="*/ 342 w 960"/>
                <a:gd name="T61" fmla="*/ 672 h 1548"/>
                <a:gd name="T62" fmla="*/ 310 w 960"/>
                <a:gd name="T63" fmla="*/ 688 h 1548"/>
                <a:gd name="T64" fmla="*/ 278 w 960"/>
                <a:gd name="T65" fmla="*/ 704 h 1548"/>
                <a:gd name="T66" fmla="*/ 245 w 960"/>
                <a:gd name="T67" fmla="*/ 719 h 1548"/>
                <a:gd name="T68" fmla="*/ 213 w 960"/>
                <a:gd name="T69" fmla="*/ 733 h 1548"/>
                <a:gd name="T70" fmla="*/ 181 w 960"/>
                <a:gd name="T71" fmla="*/ 746 h 1548"/>
                <a:gd name="T72" fmla="*/ 150 w 960"/>
                <a:gd name="T73" fmla="*/ 757 h 1548"/>
                <a:gd name="T74" fmla="*/ 119 w 960"/>
                <a:gd name="T75" fmla="*/ 765 h 1548"/>
                <a:gd name="T76" fmla="*/ 90 w 960"/>
                <a:gd name="T77" fmla="*/ 771 h 1548"/>
                <a:gd name="T78" fmla="*/ 62 w 960"/>
                <a:gd name="T79" fmla="*/ 773 h 1548"/>
                <a:gd name="T80" fmla="*/ 36 w 960"/>
                <a:gd name="T81" fmla="*/ 772 h 1548"/>
                <a:gd name="T82" fmla="*/ 11 w 960"/>
                <a:gd name="T83" fmla="*/ 767 h 1548"/>
                <a:gd name="T84" fmla="*/ 4 w 960"/>
                <a:gd name="T85" fmla="*/ 748 h 1548"/>
                <a:gd name="T86" fmla="*/ 13 w 960"/>
                <a:gd name="T87" fmla="*/ 716 h 1548"/>
                <a:gd name="T88" fmla="*/ 17 w 960"/>
                <a:gd name="T89" fmla="*/ 642 h 1548"/>
                <a:gd name="T90" fmla="*/ 18 w 960"/>
                <a:gd name="T91" fmla="*/ 539 h 1548"/>
                <a:gd name="T92" fmla="*/ 18 w 960"/>
                <a:gd name="T93" fmla="*/ 372 h 1548"/>
                <a:gd name="T94" fmla="*/ 17 w 960"/>
                <a:gd name="T95" fmla="*/ 141 h 1548"/>
                <a:gd name="T96" fmla="*/ 21 w 960"/>
                <a:gd name="T97" fmla="*/ 22 h 1548"/>
                <a:gd name="T98" fmla="*/ 29 w 960"/>
                <a:gd name="T99" fmla="*/ 16 h 1548"/>
                <a:gd name="T100" fmla="*/ 37 w 960"/>
                <a:gd name="T101" fmla="*/ 10 h 1548"/>
                <a:gd name="T102" fmla="*/ 46 w 960"/>
                <a:gd name="T103" fmla="*/ 3 h 15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0" h="1548">
                  <a:moveTo>
                    <a:pt x="100" y="0"/>
                  </a:moveTo>
                  <a:lnTo>
                    <a:pt x="125" y="0"/>
                  </a:lnTo>
                  <a:lnTo>
                    <a:pt x="149" y="0"/>
                  </a:lnTo>
                  <a:lnTo>
                    <a:pt x="173" y="1"/>
                  </a:lnTo>
                  <a:lnTo>
                    <a:pt x="197" y="1"/>
                  </a:lnTo>
                  <a:lnTo>
                    <a:pt x="220" y="1"/>
                  </a:lnTo>
                  <a:lnTo>
                    <a:pt x="244" y="1"/>
                  </a:lnTo>
                  <a:lnTo>
                    <a:pt x="269" y="1"/>
                  </a:lnTo>
                  <a:lnTo>
                    <a:pt x="293" y="1"/>
                  </a:lnTo>
                  <a:lnTo>
                    <a:pt x="317" y="2"/>
                  </a:lnTo>
                  <a:lnTo>
                    <a:pt x="341" y="2"/>
                  </a:lnTo>
                  <a:lnTo>
                    <a:pt x="365" y="2"/>
                  </a:lnTo>
                  <a:lnTo>
                    <a:pt x="388" y="2"/>
                  </a:lnTo>
                  <a:lnTo>
                    <a:pt x="413" y="2"/>
                  </a:lnTo>
                  <a:lnTo>
                    <a:pt x="437" y="4"/>
                  </a:lnTo>
                  <a:lnTo>
                    <a:pt x="461" y="4"/>
                  </a:lnTo>
                  <a:lnTo>
                    <a:pt x="485" y="4"/>
                  </a:lnTo>
                  <a:lnTo>
                    <a:pt x="509" y="4"/>
                  </a:lnTo>
                  <a:lnTo>
                    <a:pt x="532" y="4"/>
                  </a:lnTo>
                  <a:lnTo>
                    <a:pt x="557" y="5"/>
                  </a:lnTo>
                  <a:lnTo>
                    <a:pt x="581" y="5"/>
                  </a:lnTo>
                  <a:lnTo>
                    <a:pt x="605" y="5"/>
                  </a:lnTo>
                  <a:lnTo>
                    <a:pt x="629" y="5"/>
                  </a:lnTo>
                  <a:lnTo>
                    <a:pt x="652" y="5"/>
                  </a:lnTo>
                  <a:lnTo>
                    <a:pt x="676" y="5"/>
                  </a:lnTo>
                  <a:lnTo>
                    <a:pt x="701" y="6"/>
                  </a:lnTo>
                  <a:lnTo>
                    <a:pt x="725" y="6"/>
                  </a:lnTo>
                  <a:lnTo>
                    <a:pt x="748" y="6"/>
                  </a:lnTo>
                  <a:lnTo>
                    <a:pt x="772" y="6"/>
                  </a:lnTo>
                  <a:lnTo>
                    <a:pt x="796" y="6"/>
                  </a:lnTo>
                  <a:lnTo>
                    <a:pt x="820" y="7"/>
                  </a:lnTo>
                  <a:lnTo>
                    <a:pt x="843" y="7"/>
                  </a:lnTo>
                  <a:lnTo>
                    <a:pt x="868" y="7"/>
                  </a:lnTo>
                  <a:lnTo>
                    <a:pt x="868" y="233"/>
                  </a:lnTo>
                  <a:lnTo>
                    <a:pt x="868" y="459"/>
                  </a:lnTo>
                  <a:lnTo>
                    <a:pt x="868" y="683"/>
                  </a:lnTo>
                  <a:lnTo>
                    <a:pt x="868" y="908"/>
                  </a:lnTo>
                  <a:lnTo>
                    <a:pt x="866" y="932"/>
                  </a:lnTo>
                  <a:lnTo>
                    <a:pt x="866" y="956"/>
                  </a:lnTo>
                  <a:lnTo>
                    <a:pt x="866" y="981"/>
                  </a:lnTo>
                  <a:lnTo>
                    <a:pt x="865" y="1004"/>
                  </a:lnTo>
                  <a:lnTo>
                    <a:pt x="866" y="1027"/>
                  </a:lnTo>
                  <a:lnTo>
                    <a:pt x="868" y="1050"/>
                  </a:lnTo>
                  <a:lnTo>
                    <a:pt x="871" y="1073"/>
                  </a:lnTo>
                  <a:lnTo>
                    <a:pt x="877" y="1096"/>
                  </a:lnTo>
                  <a:lnTo>
                    <a:pt x="887" y="1110"/>
                  </a:lnTo>
                  <a:lnTo>
                    <a:pt x="897" y="1125"/>
                  </a:lnTo>
                  <a:lnTo>
                    <a:pt x="908" y="1138"/>
                  </a:lnTo>
                  <a:lnTo>
                    <a:pt x="918" y="1152"/>
                  </a:lnTo>
                  <a:lnTo>
                    <a:pt x="929" y="1166"/>
                  </a:lnTo>
                  <a:lnTo>
                    <a:pt x="939" y="1180"/>
                  </a:lnTo>
                  <a:lnTo>
                    <a:pt x="949" y="1195"/>
                  </a:lnTo>
                  <a:lnTo>
                    <a:pt x="960" y="1209"/>
                  </a:lnTo>
                  <a:lnTo>
                    <a:pt x="932" y="1221"/>
                  </a:lnTo>
                  <a:lnTo>
                    <a:pt x="902" y="1235"/>
                  </a:lnTo>
                  <a:lnTo>
                    <a:pt x="873" y="1249"/>
                  </a:lnTo>
                  <a:lnTo>
                    <a:pt x="843" y="1264"/>
                  </a:lnTo>
                  <a:lnTo>
                    <a:pt x="812" y="1280"/>
                  </a:lnTo>
                  <a:lnTo>
                    <a:pt x="781" y="1296"/>
                  </a:lnTo>
                  <a:lnTo>
                    <a:pt x="750" y="1312"/>
                  </a:lnTo>
                  <a:lnTo>
                    <a:pt x="718" y="1329"/>
                  </a:lnTo>
                  <a:lnTo>
                    <a:pt x="686" y="1345"/>
                  </a:lnTo>
                  <a:lnTo>
                    <a:pt x="653" y="1361"/>
                  </a:lnTo>
                  <a:lnTo>
                    <a:pt x="621" y="1378"/>
                  </a:lnTo>
                  <a:lnTo>
                    <a:pt x="589" y="1394"/>
                  </a:lnTo>
                  <a:lnTo>
                    <a:pt x="557" y="1409"/>
                  </a:lnTo>
                  <a:lnTo>
                    <a:pt x="523" y="1425"/>
                  </a:lnTo>
                  <a:lnTo>
                    <a:pt x="491" y="1440"/>
                  </a:lnTo>
                  <a:lnTo>
                    <a:pt x="459" y="1454"/>
                  </a:lnTo>
                  <a:lnTo>
                    <a:pt x="426" y="1468"/>
                  </a:lnTo>
                  <a:lnTo>
                    <a:pt x="394" y="1482"/>
                  </a:lnTo>
                  <a:lnTo>
                    <a:pt x="362" y="1493"/>
                  </a:lnTo>
                  <a:lnTo>
                    <a:pt x="331" y="1505"/>
                  </a:lnTo>
                  <a:lnTo>
                    <a:pt x="300" y="1515"/>
                  </a:lnTo>
                  <a:lnTo>
                    <a:pt x="269" y="1524"/>
                  </a:lnTo>
                  <a:lnTo>
                    <a:pt x="239" y="1531"/>
                  </a:lnTo>
                  <a:lnTo>
                    <a:pt x="210" y="1538"/>
                  </a:lnTo>
                  <a:lnTo>
                    <a:pt x="181" y="1543"/>
                  </a:lnTo>
                  <a:lnTo>
                    <a:pt x="152" y="1546"/>
                  </a:lnTo>
                  <a:lnTo>
                    <a:pt x="125" y="1548"/>
                  </a:lnTo>
                  <a:lnTo>
                    <a:pt x="98" y="1548"/>
                  </a:lnTo>
                  <a:lnTo>
                    <a:pt x="72" y="1546"/>
                  </a:lnTo>
                  <a:lnTo>
                    <a:pt x="47" y="1542"/>
                  </a:lnTo>
                  <a:lnTo>
                    <a:pt x="23" y="1536"/>
                  </a:lnTo>
                  <a:lnTo>
                    <a:pt x="0" y="1528"/>
                  </a:lnTo>
                  <a:lnTo>
                    <a:pt x="8" y="1498"/>
                  </a:lnTo>
                  <a:lnTo>
                    <a:pt x="17" y="1468"/>
                  </a:lnTo>
                  <a:lnTo>
                    <a:pt x="27" y="1433"/>
                  </a:lnTo>
                  <a:lnTo>
                    <a:pt x="33" y="1389"/>
                  </a:lnTo>
                  <a:lnTo>
                    <a:pt x="35" y="1285"/>
                  </a:lnTo>
                  <a:lnTo>
                    <a:pt x="36" y="1181"/>
                  </a:lnTo>
                  <a:lnTo>
                    <a:pt x="36" y="1079"/>
                  </a:lnTo>
                  <a:lnTo>
                    <a:pt x="37" y="975"/>
                  </a:lnTo>
                  <a:lnTo>
                    <a:pt x="36" y="744"/>
                  </a:lnTo>
                  <a:lnTo>
                    <a:pt x="36" y="514"/>
                  </a:lnTo>
                  <a:lnTo>
                    <a:pt x="35" y="282"/>
                  </a:lnTo>
                  <a:lnTo>
                    <a:pt x="33" y="52"/>
                  </a:lnTo>
                  <a:lnTo>
                    <a:pt x="42" y="45"/>
                  </a:lnTo>
                  <a:lnTo>
                    <a:pt x="50" y="39"/>
                  </a:lnTo>
                  <a:lnTo>
                    <a:pt x="59" y="32"/>
                  </a:lnTo>
                  <a:lnTo>
                    <a:pt x="67" y="25"/>
                  </a:lnTo>
                  <a:lnTo>
                    <a:pt x="75" y="20"/>
                  </a:lnTo>
                  <a:lnTo>
                    <a:pt x="84" y="13"/>
                  </a:lnTo>
                  <a:lnTo>
                    <a:pt x="92" y="7"/>
                  </a:lnTo>
                  <a:lnTo>
                    <a:pt x="100" y="0"/>
                  </a:lnTo>
                  <a:close/>
                </a:path>
              </a:pathLst>
            </a:custGeom>
            <a:solidFill>
              <a:srgbClr val="56595B"/>
            </a:solidFill>
            <a:ln w="9525">
              <a:noFill/>
              <a:round/>
              <a:headEnd/>
              <a:tailEnd/>
            </a:ln>
          </p:spPr>
          <p:txBody>
            <a:bodyPr/>
            <a:lstStyle/>
            <a:p>
              <a:endParaRPr lang="en-US"/>
            </a:p>
          </p:txBody>
        </p:sp>
        <p:sp>
          <p:nvSpPr>
            <p:cNvPr id="8433" name="Freeform 254"/>
            <p:cNvSpPr>
              <a:spLocks/>
            </p:cNvSpPr>
            <p:nvPr/>
          </p:nvSpPr>
          <p:spPr bwMode="auto">
            <a:xfrm>
              <a:off x="3651" y="1990"/>
              <a:ext cx="434" cy="761"/>
            </a:xfrm>
            <a:custGeom>
              <a:avLst/>
              <a:gdLst>
                <a:gd name="T0" fmla="*/ 63 w 868"/>
                <a:gd name="T1" fmla="*/ 0 h 1521"/>
                <a:gd name="T2" fmla="*/ 108 w 868"/>
                <a:gd name="T3" fmla="*/ 1 h 1521"/>
                <a:gd name="T4" fmla="*/ 152 w 868"/>
                <a:gd name="T5" fmla="*/ 2 h 1521"/>
                <a:gd name="T6" fmla="*/ 196 w 868"/>
                <a:gd name="T7" fmla="*/ 2 h 1521"/>
                <a:gd name="T8" fmla="*/ 240 w 868"/>
                <a:gd name="T9" fmla="*/ 2 h 1521"/>
                <a:gd name="T10" fmla="*/ 284 w 868"/>
                <a:gd name="T11" fmla="*/ 3 h 1521"/>
                <a:gd name="T12" fmla="*/ 328 w 868"/>
                <a:gd name="T13" fmla="*/ 3 h 1521"/>
                <a:gd name="T14" fmla="*/ 372 w 868"/>
                <a:gd name="T15" fmla="*/ 4 h 1521"/>
                <a:gd name="T16" fmla="*/ 394 w 868"/>
                <a:gd name="T17" fmla="*/ 107 h 1521"/>
                <a:gd name="T18" fmla="*/ 394 w 868"/>
                <a:gd name="T19" fmla="*/ 314 h 1521"/>
                <a:gd name="T20" fmla="*/ 394 w 868"/>
                <a:gd name="T21" fmla="*/ 428 h 1521"/>
                <a:gd name="T22" fmla="*/ 394 w 868"/>
                <a:gd name="T23" fmla="*/ 450 h 1521"/>
                <a:gd name="T24" fmla="*/ 394 w 868"/>
                <a:gd name="T25" fmla="*/ 471 h 1521"/>
                <a:gd name="T26" fmla="*/ 396 w 868"/>
                <a:gd name="T27" fmla="*/ 492 h 1521"/>
                <a:gd name="T28" fmla="*/ 403 w 868"/>
                <a:gd name="T29" fmla="*/ 509 h 1521"/>
                <a:gd name="T30" fmla="*/ 412 w 868"/>
                <a:gd name="T31" fmla="*/ 522 h 1521"/>
                <a:gd name="T32" fmla="*/ 421 w 868"/>
                <a:gd name="T33" fmla="*/ 534 h 1521"/>
                <a:gd name="T34" fmla="*/ 430 w 868"/>
                <a:gd name="T35" fmla="*/ 547 h 1521"/>
                <a:gd name="T36" fmla="*/ 422 w 868"/>
                <a:gd name="T37" fmla="*/ 559 h 1521"/>
                <a:gd name="T38" fmla="*/ 395 w 868"/>
                <a:gd name="T39" fmla="*/ 574 h 1521"/>
                <a:gd name="T40" fmla="*/ 368 w 868"/>
                <a:gd name="T41" fmla="*/ 590 h 1521"/>
                <a:gd name="T42" fmla="*/ 339 w 868"/>
                <a:gd name="T43" fmla="*/ 607 h 1521"/>
                <a:gd name="T44" fmla="*/ 311 w 868"/>
                <a:gd name="T45" fmla="*/ 626 h 1521"/>
                <a:gd name="T46" fmla="*/ 281 w 868"/>
                <a:gd name="T47" fmla="*/ 646 h 1521"/>
                <a:gd name="T48" fmla="*/ 252 w 868"/>
                <a:gd name="T49" fmla="*/ 665 h 1521"/>
                <a:gd name="T50" fmla="*/ 223 w 868"/>
                <a:gd name="T51" fmla="*/ 684 h 1521"/>
                <a:gd name="T52" fmla="*/ 194 w 868"/>
                <a:gd name="T53" fmla="*/ 702 h 1521"/>
                <a:gd name="T54" fmla="*/ 165 w 868"/>
                <a:gd name="T55" fmla="*/ 719 h 1521"/>
                <a:gd name="T56" fmla="*/ 137 w 868"/>
                <a:gd name="T57" fmla="*/ 733 h 1521"/>
                <a:gd name="T58" fmla="*/ 109 w 868"/>
                <a:gd name="T59" fmla="*/ 745 h 1521"/>
                <a:gd name="T60" fmla="*/ 82 w 868"/>
                <a:gd name="T61" fmla="*/ 754 h 1521"/>
                <a:gd name="T62" fmla="*/ 57 w 868"/>
                <a:gd name="T63" fmla="*/ 760 h 1521"/>
                <a:gd name="T64" fmla="*/ 34 w 868"/>
                <a:gd name="T65" fmla="*/ 761 h 1521"/>
                <a:gd name="T66" fmla="*/ 10 w 868"/>
                <a:gd name="T67" fmla="*/ 757 h 1521"/>
                <a:gd name="T68" fmla="*/ 2 w 868"/>
                <a:gd name="T69" fmla="*/ 740 h 1521"/>
                <a:gd name="T70" fmla="*/ 8 w 868"/>
                <a:gd name="T71" fmla="*/ 710 h 1521"/>
                <a:gd name="T72" fmla="*/ 11 w 868"/>
                <a:gd name="T73" fmla="*/ 629 h 1521"/>
                <a:gd name="T74" fmla="*/ 12 w 868"/>
                <a:gd name="T75" fmla="*/ 509 h 1521"/>
                <a:gd name="T76" fmla="*/ 12 w 868"/>
                <a:gd name="T77" fmla="*/ 343 h 1521"/>
                <a:gd name="T78" fmla="*/ 11 w 868"/>
                <a:gd name="T79" fmla="*/ 131 h 1521"/>
                <a:gd name="T80" fmla="*/ 15 w 868"/>
                <a:gd name="T81" fmla="*/ 21 h 1521"/>
                <a:gd name="T82" fmla="*/ 23 w 868"/>
                <a:gd name="T83" fmla="*/ 15 h 1521"/>
                <a:gd name="T84" fmla="*/ 30 w 868"/>
                <a:gd name="T85" fmla="*/ 9 h 1521"/>
                <a:gd name="T86" fmla="*/ 38 w 868"/>
                <a:gd name="T87" fmla="*/ 3 h 1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8" h="1521">
                  <a:moveTo>
                    <a:pt x="83" y="0"/>
                  </a:moveTo>
                  <a:lnTo>
                    <a:pt x="126" y="0"/>
                  </a:lnTo>
                  <a:lnTo>
                    <a:pt x="171" y="1"/>
                  </a:lnTo>
                  <a:lnTo>
                    <a:pt x="215" y="1"/>
                  </a:lnTo>
                  <a:lnTo>
                    <a:pt x="259" y="1"/>
                  </a:lnTo>
                  <a:lnTo>
                    <a:pt x="303" y="3"/>
                  </a:lnTo>
                  <a:lnTo>
                    <a:pt x="348" y="3"/>
                  </a:lnTo>
                  <a:lnTo>
                    <a:pt x="391" y="4"/>
                  </a:lnTo>
                  <a:lnTo>
                    <a:pt x="435" y="4"/>
                  </a:lnTo>
                  <a:lnTo>
                    <a:pt x="479" y="4"/>
                  </a:lnTo>
                  <a:lnTo>
                    <a:pt x="524" y="5"/>
                  </a:lnTo>
                  <a:lnTo>
                    <a:pt x="568" y="5"/>
                  </a:lnTo>
                  <a:lnTo>
                    <a:pt x="611" y="5"/>
                  </a:lnTo>
                  <a:lnTo>
                    <a:pt x="655" y="6"/>
                  </a:lnTo>
                  <a:lnTo>
                    <a:pt x="700" y="6"/>
                  </a:lnTo>
                  <a:lnTo>
                    <a:pt x="744" y="7"/>
                  </a:lnTo>
                  <a:lnTo>
                    <a:pt x="788" y="7"/>
                  </a:lnTo>
                  <a:lnTo>
                    <a:pt x="788" y="213"/>
                  </a:lnTo>
                  <a:lnTo>
                    <a:pt x="788" y="421"/>
                  </a:lnTo>
                  <a:lnTo>
                    <a:pt x="788" y="627"/>
                  </a:lnTo>
                  <a:lnTo>
                    <a:pt x="788" y="834"/>
                  </a:lnTo>
                  <a:lnTo>
                    <a:pt x="788" y="856"/>
                  </a:lnTo>
                  <a:lnTo>
                    <a:pt x="787" y="877"/>
                  </a:lnTo>
                  <a:lnTo>
                    <a:pt x="787" y="899"/>
                  </a:lnTo>
                  <a:lnTo>
                    <a:pt x="785" y="921"/>
                  </a:lnTo>
                  <a:lnTo>
                    <a:pt x="787" y="942"/>
                  </a:lnTo>
                  <a:lnTo>
                    <a:pt x="788" y="962"/>
                  </a:lnTo>
                  <a:lnTo>
                    <a:pt x="791" y="983"/>
                  </a:lnTo>
                  <a:lnTo>
                    <a:pt x="796" y="1004"/>
                  </a:lnTo>
                  <a:lnTo>
                    <a:pt x="805" y="1017"/>
                  </a:lnTo>
                  <a:lnTo>
                    <a:pt x="814" y="1029"/>
                  </a:lnTo>
                  <a:lnTo>
                    <a:pt x="823" y="1043"/>
                  </a:lnTo>
                  <a:lnTo>
                    <a:pt x="833" y="1056"/>
                  </a:lnTo>
                  <a:lnTo>
                    <a:pt x="841" y="1068"/>
                  </a:lnTo>
                  <a:lnTo>
                    <a:pt x="850" y="1081"/>
                  </a:lnTo>
                  <a:lnTo>
                    <a:pt x="859" y="1094"/>
                  </a:lnTo>
                  <a:lnTo>
                    <a:pt x="868" y="1106"/>
                  </a:lnTo>
                  <a:lnTo>
                    <a:pt x="843" y="1118"/>
                  </a:lnTo>
                  <a:lnTo>
                    <a:pt x="817" y="1132"/>
                  </a:lnTo>
                  <a:lnTo>
                    <a:pt x="790" y="1147"/>
                  </a:lnTo>
                  <a:lnTo>
                    <a:pt x="762" y="1162"/>
                  </a:lnTo>
                  <a:lnTo>
                    <a:pt x="735" y="1179"/>
                  </a:lnTo>
                  <a:lnTo>
                    <a:pt x="707" y="1196"/>
                  </a:lnTo>
                  <a:lnTo>
                    <a:pt x="678" y="1214"/>
                  </a:lnTo>
                  <a:lnTo>
                    <a:pt x="649" y="1233"/>
                  </a:lnTo>
                  <a:lnTo>
                    <a:pt x="621" y="1252"/>
                  </a:lnTo>
                  <a:lnTo>
                    <a:pt x="592" y="1271"/>
                  </a:lnTo>
                  <a:lnTo>
                    <a:pt x="562" y="1291"/>
                  </a:lnTo>
                  <a:lnTo>
                    <a:pt x="533" y="1310"/>
                  </a:lnTo>
                  <a:lnTo>
                    <a:pt x="504" y="1330"/>
                  </a:lnTo>
                  <a:lnTo>
                    <a:pt x="474" y="1348"/>
                  </a:lnTo>
                  <a:lnTo>
                    <a:pt x="446" y="1368"/>
                  </a:lnTo>
                  <a:lnTo>
                    <a:pt x="416" y="1386"/>
                  </a:lnTo>
                  <a:lnTo>
                    <a:pt x="387" y="1404"/>
                  </a:lnTo>
                  <a:lnTo>
                    <a:pt x="358" y="1421"/>
                  </a:lnTo>
                  <a:lnTo>
                    <a:pt x="329" y="1437"/>
                  </a:lnTo>
                  <a:lnTo>
                    <a:pt x="300" y="1452"/>
                  </a:lnTo>
                  <a:lnTo>
                    <a:pt x="273" y="1466"/>
                  </a:lnTo>
                  <a:lnTo>
                    <a:pt x="245" y="1479"/>
                  </a:lnTo>
                  <a:lnTo>
                    <a:pt x="217" y="1490"/>
                  </a:lnTo>
                  <a:lnTo>
                    <a:pt x="191" y="1499"/>
                  </a:lnTo>
                  <a:lnTo>
                    <a:pt x="164" y="1507"/>
                  </a:lnTo>
                  <a:lnTo>
                    <a:pt x="139" y="1514"/>
                  </a:lnTo>
                  <a:lnTo>
                    <a:pt x="114" y="1519"/>
                  </a:lnTo>
                  <a:lnTo>
                    <a:pt x="90" y="1521"/>
                  </a:lnTo>
                  <a:lnTo>
                    <a:pt x="67" y="1521"/>
                  </a:lnTo>
                  <a:lnTo>
                    <a:pt x="44" y="1519"/>
                  </a:lnTo>
                  <a:lnTo>
                    <a:pt x="20" y="1514"/>
                  </a:lnTo>
                  <a:lnTo>
                    <a:pt x="0" y="1507"/>
                  </a:lnTo>
                  <a:lnTo>
                    <a:pt x="4" y="1480"/>
                  </a:lnTo>
                  <a:lnTo>
                    <a:pt x="10" y="1452"/>
                  </a:lnTo>
                  <a:lnTo>
                    <a:pt x="16" y="1420"/>
                  </a:lnTo>
                  <a:lnTo>
                    <a:pt x="20" y="1378"/>
                  </a:lnTo>
                  <a:lnTo>
                    <a:pt x="22" y="1258"/>
                  </a:lnTo>
                  <a:lnTo>
                    <a:pt x="22" y="1137"/>
                  </a:lnTo>
                  <a:lnTo>
                    <a:pt x="23" y="1018"/>
                  </a:lnTo>
                  <a:lnTo>
                    <a:pt x="23" y="897"/>
                  </a:lnTo>
                  <a:lnTo>
                    <a:pt x="23" y="686"/>
                  </a:lnTo>
                  <a:lnTo>
                    <a:pt x="23" y="474"/>
                  </a:lnTo>
                  <a:lnTo>
                    <a:pt x="22" y="261"/>
                  </a:lnTo>
                  <a:lnTo>
                    <a:pt x="22" y="47"/>
                  </a:lnTo>
                  <a:lnTo>
                    <a:pt x="30" y="42"/>
                  </a:lnTo>
                  <a:lnTo>
                    <a:pt x="37" y="36"/>
                  </a:lnTo>
                  <a:lnTo>
                    <a:pt x="45" y="29"/>
                  </a:lnTo>
                  <a:lnTo>
                    <a:pt x="53" y="23"/>
                  </a:lnTo>
                  <a:lnTo>
                    <a:pt x="60" y="17"/>
                  </a:lnTo>
                  <a:lnTo>
                    <a:pt x="68" y="12"/>
                  </a:lnTo>
                  <a:lnTo>
                    <a:pt x="75" y="6"/>
                  </a:lnTo>
                  <a:lnTo>
                    <a:pt x="83" y="0"/>
                  </a:lnTo>
                  <a:close/>
                </a:path>
              </a:pathLst>
            </a:custGeom>
            <a:solidFill>
              <a:srgbClr val="606366"/>
            </a:solidFill>
            <a:ln w="9525">
              <a:noFill/>
              <a:round/>
              <a:headEnd/>
              <a:tailEnd/>
            </a:ln>
          </p:spPr>
          <p:txBody>
            <a:bodyPr/>
            <a:lstStyle/>
            <a:p>
              <a:endParaRPr lang="en-US"/>
            </a:p>
          </p:txBody>
        </p:sp>
        <p:sp>
          <p:nvSpPr>
            <p:cNvPr id="8434" name="Freeform 255"/>
            <p:cNvSpPr>
              <a:spLocks/>
            </p:cNvSpPr>
            <p:nvPr/>
          </p:nvSpPr>
          <p:spPr bwMode="auto">
            <a:xfrm>
              <a:off x="3657" y="1990"/>
              <a:ext cx="390" cy="749"/>
            </a:xfrm>
            <a:custGeom>
              <a:avLst/>
              <a:gdLst>
                <a:gd name="T0" fmla="*/ 54 w 781"/>
                <a:gd name="T1" fmla="*/ 0 h 1498"/>
                <a:gd name="T2" fmla="*/ 94 w 781"/>
                <a:gd name="T3" fmla="*/ 1 h 1498"/>
                <a:gd name="T4" fmla="*/ 134 w 781"/>
                <a:gd name="T5" fmla="*/ 2 h 1498"/>
                <a:gd name="T6" fmla="*/ 174 w 781"/>
                <a:gd name="T7" fmla="*/ 2 h 1498"/>
                <a:gd name="T8" fmla="*/ 214 w 781"/>
                <a:gd name="T9" fmla="*/ 2 h 1498"/>
                <a:gd name="T10" fmla="*/ 254 w 781"/>
                <a:gd name="T11" fmla="*/ 3 h 1498"/>
                <a:gd name="T12" fmla="*/ 294 w 781"/>
                <a:gd name="T13" fmla="*/ 3 h 1498"/>
                <a:gd name="T14" fmla="*/ 333 w 781"/>
                <a:gd name="T15" fmla="*/ 4 h 1498"/>
                <a:gd name="T16" fmla="*/ 354 w 781"/>
                <a:gd name="T17" fmla="*/ 98 h 1498"/>
                <a:gd name="T18" fmla="*/ 354 w 781"/>
                <a:gd name="T19" fmla="*/ 286 h 1498"/>
                <a:gd name="T20" fmla="*/ 354 w 781"/>
                <a:gd name="T21" fmla="*/ 390 h 1498"/>
                <a:gd name="T22" fmla="*/ 353 w 781"/>
                <a:gd name="T23" fmla="*/ 410 h 1498"/>
                <a:gd name="T24" fmla="*/ 354 w 781"/>
                <a:gd name="T25" fmla="*/ 430 h 1498"/>
                <a:gd name="T26" fmla="*/ 355 w 781"/>
                <a:gd name="T27" fmla="*/ 447 h 1498"/>
                <a:gd name="T28" fmla="*/ 362 w 781"/>
                <a:gd name="T29" fmla="*/ 462 h 1498"/>
                <a:gd name="T30" fmla="*/ 370 w 781"/>
                <a:gd name="T31" fmla="*/ 474 h 1498"/>
                <a:gd name="T32" fmla="*/ 378 w 781"/>
                <a:gd name="T33" fmla="*/ 486 h 1498"/>
                <a:gd name="T34" fmla="*/ 386 w 781"/>
                <a:gd name="T35" fmla="*/ 498 h 1498"/>
                <a:gd name="T36" fmla="*/ 379 w 781"/>
                <a:gd name="T37" fmla="*/ 509 h 1498"/>
                <a:gd name="T38" fmla="*/ 355 w 781"/>
                <a:gd name="T39" fmla="*/ 523 h 1498"/>
                <a:gd name="T40" fmla="*/ 330 w 781"/>
                <a:gd name="T41" fmla="*/ 540 h 1498"/>
                <a:gd name="T42" fmla="*/ 305 w 781"/>
                <a:gd name="T43" fmla="*/ 559 h 1498"/>
                <a:gd name="T44" fmla="*/ 279 w 781"/>
                <a:gd name="T45" fmla="*/ 581 h 1498"/>
                <a:gd name="T46" fmla="*/ 253 w 781"/>
                <a:gd name="T47" fmla="*/ 603 h 1498"/>
                <a:gd name="T48" fmla="*/ 226 w 781"/>
                <a:gd name="T49" fmla="*/ 626 h 1498"/>
                <a:gd name="T50" fmla="*/ 200 w 781"/>
                <a:gd name="T51" fmla="*/ 649 h 1498"/>
                <a:gd name="T52" fmla="*/ 174 w 781"/>
                <a:gd name="T53" fmla="*/ 671 h 1498"/>
                <a:gd name="T54" fmla="*/ 148 w 781"/>
                <a:gd name="T55" fmla="*/ 691 h 1498"/>
                <a:gd name="T56" fmla="*/ 123 w 781"/>
                <a:gd name="T57" fmla="*/ 710 h 1498"/>
                <a:gd name="T58" fmla="*/ 99 w 781"/>
                <a:gd name="T59" fmla="*/ 725 h 1498"/>
                <a:gd name="T60" fmla="*/ 75 w 781"/>
                <a:gd name="T61" fmla="*/ 738 h 1498"/>
                <a:gd name="T62" fmla="*/ 52 w 781"/>
                <a:gd name="T63" fmla="*/ 746 h 1498"/>
                <a:gd name="T64" fmla="*/ 30 w 781"/>
                <a:gd name="T65" fmla="*/ 749 h 1498"/>
                <a:gd name="T66" fmla="*/ 10 w 781"/>
                <a:gd name="T67" fmla="*/ 748 h 1498"/>
                <a:gd name="T68" fmla="*/ 1 w 781"/>
                <a:gd name="T69" fmla="*/ 731 h 1498"/>
                <a:gd name="T70" fmla="*/ 3 w 781"/>
                <a:gd name="T71" fmla="*/ 703 h 1498"/>
                <a:gd name="T72" fmla="*/ 5 w 781"/>
                <a:gd name="T73" fmla="*/ 616 h 1498"/>
                <a:gd name="T74" fmla="*/ 5 w 781"/>
                <a:gd name="T75" fmla="*/ 480 h 1498"/>
                <a:gd name="T76" fmla="*/ 6 w 781"/>
                <a:gd name="T77" fmla="*/ 314 h 1498"/>
                <a:gd name="T78" fmla="*/ 6 w 781"/>
                <a:gd name="T79" fmla="*/ 120 h 1498"/>
                <a:gd name="T80" fmla="*/ 9 w 781"/>
                <a:gd name="T81" fmla="*/ 19 h 1498"/>
                <a:gd name="T82" fmla="*/ 16 w 781"/>
                <a:gd name="T83" fmla="*/ 14 h 1498"/>
                <a:gd name="T84" fmla="*/ 24 w 781"/>
                <a:gd name="T85" fmla="*/ 9 h 1498"/>
                <a:gd name="T86" fmla="*/ 30 w 781"/>
                <a:gd name="T87" fmla="*/ 3 h 14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1" h="1498">
                  <a:moveTo>
                    <a:pt x="68" y="0"/>
                  </a:moveTo>
                  <a:lnTo>
                    <a:pt x="109" y="0"/>
                  </a:lnTo>
                  <a:lnTo>
                    <a:pt x="148" y="1"/>
                  </a:lnTo>
                  <a:lnTo>
                    <a:pt x="188" y="1"/>
                  </a:lnTo>
                  <a:lnTo>
                    <a:pt x="228" y="1"/>
                  </a:lnTo>
                  <a:lnTo>
                    <a:pt x="268" y="3"/>
                  </a:lnTo>
                  <a:lnTo>
                    <a:pt x="308" y="3"/>
                  </a:lnTo>
                  <a:lnTo>
                    <a:pt x="348" y="4"/>
                  </a:lnTo>
                  <a:lnTo>
                    <a:pt x="389" y="4"/>
                  </a:lnTo>
                  <a:lnTo>
                    <a:pt x="428" y="4"/>
                  </a:lnTo>
                  <a:lnTo>
                    <a:pt x="468" y="5"/>
                  </a:lnTo>
                  <a:lnTo>
                    <a:pt x="508" y="5"/>
                  </a:lnTo>
                  <a:lnTo>
                    <a:pt x="547" y="5"/>
                  </a:lnTo>
                  <a:lnTo>
                    <a:pt x="588" y="6"/>
                  </a:lnTo>
                  <a:lnTo>
                    <a:pt x="628" y="6"/>
                  </a:lnTo>
                  <a:lnTo>
                    <a:pt x="667" y="7"/>
                  </a:lnTo>
                  <a:lnTo>
                    <a:pt x="708" y="7"/>
                  </a:lnTo>
                  <a:lnTo>
                    <a:pt x="708" y="195"/>
                  </a:lnTo>
                  <a:lnTo>
                    <a:pt x="708" y="383"/>
                  </a:lnTo>
                  <a:lnTo>
                    <a:pt x="708" y="571"/>
                  </a:lnTo>
                  <a:lnTo>
                    <a:pt x="708" y="758"/>
                  </a:lnTo>
                  <a:lnTo>
                    <a:pt x="708" y="779"/>
                  </a:lnTo>
                  <a:lnTo>
                    <a:pt x="708" y="799"/>
                  </a:lnTo>
                  <a:lnTo>
                    <a:pt x="706" y="819"/>
                  </a:lnTo>
                  <a:lnTo>
                    <a:pt x="706" y="840"/>
                  </a:lnTo>
                  <a:lnTo>
                    <a:pt x="708" y="859"/>
                  </a:lnTo>
                  <a:lnTo>
                    <a:pt x="709" y="876"/>
                  </a:lnTo>
                  <a:lnTo>
                    <a:pt x="711" y="894"/>
                  </a:lnTo>
                  <a:lnTo>
                    <a:pt x="716" y="913"/>
                  </a:lnTo>
                  <a:lnTo>
                    <a:pt x="724" y="924"/>
                  </a:lnTo>
                  <a:lnTo>
                    <a:pt x="732" y="936"/>
                  </a:lnTo>
                  <a:lnTo>
                    <a:pt x="740" y="947"/>
                  </a:lnTo>
                  <a:lnTo>
                    <a:pt x="749" y="959"/>
                  </a:lnTo>
                  <a:lnTo>
                    <a:pt x="757" y="972"/>
                  </a:lnTo>
                  <a:lnTo>
                    <a:pt x="765" y="983"/>
                  </a:lnTo>
                  <a:lnTo>
                    <a:pt x="773" y="995"/>
                  </a:lnTo>
                  <a:lnTo>
                    <a:pt x="781" y="1006"/>
                  </a:lnTo>
                  <a:lnTo>
                    <a:pt x="758" y="1018"/>
                  </a:lnTo>
                  <a:lnTo>
                    <a:pt x="734" y="1030"/>
                  </a:lnTo>
                  <a:lnTo>
                    <a:pt x="710" y="1045"/>
                  </a:lnTo>
                  <a:lnTo>
                    <a:pt x="685" y="1061"/>
                  </a:lnTo>
                  <a:lnTo>
                    <a:pt x="660" y="1080"/>
                  </a:lnTo>
                  <a:lnTo>
                    <a:pt x="635" y="1098"/>
                  </a:lnTo>
                  <a:lnTo>
                    <a:pt x="610" y="1118"/>
                  </a:lnTo>
                  <a:lnTo>
                    <a:pt x="583" y="1140"/>
                  </a:lnTo>
                  <a:lnTo>
                    <a:pt x="558" y="1161"/>
                  </a:lnTo>
                  <a:lnTo>
                    <a:pt x="531" y="1184"/>
                  </a:lnTo>
                  <a:lnTo>
                    <a:pt x="506" y="1205"/>
                  </a:lnTo>
                  <a:lnTo>
                    <a:pt x="480" y="1229"/>
                  </a:lnTo>
                  <a:lnTo>
                    <a:pt x="453" y="1252"/>
                  </a:lnTo>
                  <a:lnTo>
                    <a:pt x="427" y="1275"/>
                  </a:lnTo>
                  <a:lnTo>
                    <a:pt x="401" y="1297"/>
                  </a:lnTo>
                  <a:lnTo>
                    <a:pt x="375" y="1320"/>
                  </a:lnTo>
                  <a:lnTo>
                    <a:pt x="349" y="1341"/>
                  </a:lnTo>
                  <a:lnTo>
                    <a:pt x="323" y="1362"/>
                  </a:lnTo>
                  <a:lnTo>
                    <a:pt x="297" y="1382"/>
                  </a:lnTo>
                  <a:lnTo>
                    <a:pt x="272" y="1401"/>
                  </a:lnTo>
                  <a:lnTo>
                    <a:pt x="247" y="1419"/>
                  </a:lnTo>
                  <a:lnTo>
                    <a:pt x="223" y="1435"/>
                  </a:lnTo>
                  <a:lnTo>
                    <a:pt x="198" y="1450"/>
                  </a:lnTo>
                  <a:lnTo>
                    <a:pt x="174" y="1464"/>
                  </a:lnTo>
                  <a:lnTo>
                    <a:pt x="150" y="1475"/>
                  </a:lnTo>
                  <a:lnTo>
                    <a:pt x="127" y="1484"/>
                  </a:lnTo>
                  <a:lnTo>
                    <a:pt x="105" y="1491"/>
                  </a:lnTo>
                  <a:lnTo>
                    <a:pt x="82" y="1496"/>
                  </a:lnTo>
                  <a:lnTo>
                    <a:pt x="61" y="1498"/>
                  </a:lnTo>
                  <a:lnTo>
                    <a:pt x="41" y="1498"/>
                  </a:lnTo>
                  <a:lnTo>
                    <a:pt x="20" y="1495"/>
                  </a:lnTo>
                  <a:lnTo>
                    <a:pt x="0" y="1489"/>
                  </a:lnTo>
                  <a:lnTo>
                    <a:pt x="3" y="1462"/>
                  </a:lnTo>
                  <a:lnTo>
                    <a:pt x="5" y="1436"/>
                  </a:lnTo>
                  <a:lnTo>
                    <a:pt x="7" y="1406"/>
                  </a:lnTo>
                  <a:lnTo>
                    <a:pt x="9" y="1369"/>
                  </a:lnTo>
                  <a:lnTo>
                    <a:pt x="11" y="1232"/>
                  </a:lnTo>
                  <a:lnTo>
                    <a:pt x="11" y="1095"/>
                  </a:lnTo>
                  <a:lnTo>
                    <a:pt x="11" y="959"/>
                  </a:lnTo>
                  <a:lnTo>
                    <a:pt x="12" y="823"/>
                  </a:lnTo>
                  <a:lnTo>
                    <a:pt x="12" y="628"/>
                  </a:lnTo>
                  <a:lnTo>
                    <a:pt x="12" y="433"/>
                  </a:lnTo>
                  <a:lnTo>
                    <a:pt x="12" y="239"/>
                  </a:lnTo>
                  <a:lnTo>
                    <a:pt x="12" y="44"/>
                  </a:lnTo>
                  <a:lnTo>
                    <a:pt x="19" y="38"/>
                  </a:lnTo>
                  <a:lnTo>
                    <a:pt x="26" y="34"/>
                  </a:lnTo>
                  <a:lnTo>
                    <a:pt x="33" y="28"/>
                  </a:lnTo>
                  <a:lnTo>
                    <a:pt x="41" y="22"/>
                  </a:lnTo>
                  <a:lnTo>
                    <a:pt x="48" y="17"/>
                  </a:lnTo>
                  <a:lnTo>
                    <a:pt x="54" y="12"/>
                  </a:lnTo>
                  <a:lnTo>
                    <a:pt x="61" y="6"/>
                  </a:lnTo>
                  <a:lnTo>
                    <a:pt x="68" y="0"/>
                  </a:lnTo>
                  <a:close/>
                </a:path>
              </a:pathLst>
            </a:custGeom>
            <a:solidFill>
              <a:srgbClr val="6B6B6D"/>
            </a:solidFill>
            <a:ln w="9525">
              <a:noFill/>
              <a:round/>
              <a:headEnd/>
              <a:tailEnd/>
            </a:ln>
          </p:spPr>
          <p:txBody>
            <a:bodyPr/>
            <a:lstStyle/>
            <a:p>
              <a:endParaRPr lang="en-US"/>
            </a:p>
          </p:txBody>
        </p:sp>
        <p:sp>
          <p:nvSpPr>
            <p:cNvPr id="8435" name="Freeform 256"/>
            <p:cNvSpPr>
              <a:spLocks/>
            </p:cNvSpPr>
            <p:nvPr/>
          </p:nvSpPr>
          <p:spPr bwMode="auto">
            <a:xfrm>
              <a:off x="3661" y="1991"/>
              <a:ext cx="347" cy="737"/>
            </a:xfrm>
            <a:custGeom>
              <a:avLst/>
              <a:gdLst>
                <a:gd name="T0" fmla="*/ 45 w 694"/>
                <a:gd name="T1" fmla="*/ 0 h 1475"/>
                <a:gd name="T2" fmla="*/ 81 w 694"/>
                <a:gd name="T3" fmla="*/ 1 h 1475"/>
                <a:gd name="T4" fmla="*/ 117 w 694"/>
                <a:gd name="T5" fmla="*/ 1 h 1475"/>
                <a:gd name="T6" fmla="*/ 153 w 694"/>
                <a:gd name="T7" fmla="*/ 2 h 1475"/>
                <a:gd name="T8" fmla="*/ 189 w 694"/>
                <a:gd name="T9" fmla="*/ 2 h 1475"/>
                <a:gd name="T10" fmla="*/ 225 w 694"/>
                <a:gd name="T11" fmla="*/ 2 h 1475"/>
                <a:gd name="T12" fmla="*/ 261 w 694"/>
                <a:gd name="T13" fmla="*/ 3 h 1475"/>
                <a:gd name="T14" fmla="*/ 298 w 694"/>
                <a:gd name="T15" fmla="*/ 3 h 1475"/>
                <a:gd name="T16" fmla="*/ 316 w 694"/>
                <a:gd name="T17" fmla="*/ 88 h 1475"/>
                <a:gd name="T18" fmla="*/ 316 w 694"/>
                <a:gd name="T19" fmla="*/ 257 h 1475"/>
                <a:gd name="T20" fmla="*/ 315 w 694"/>
                <a:gd name="T21" fmla="*/ 350 h 1475"/>
                <a:gd name="T22" fmla="*/ 315 w 694"/>
                <a:gd name="T23" fmla="*/ 369 h 1475"/>
                <a:gd name="T24" fmla="*/ 315 w 694"/>
                <a:gd name="T25" fmla="*/ 386 h 1475"/>
                <a:gd name="T26" fmla="*/ 317 w 694"/>
                <a:gd name="T27" fmla="*/ 403 h 1475"/>
                <a:gd name="T28" fmla="*/ 322 w 694"/>
                <a:gd name="T29" fmla="*/ 416 h 1475"/>
                <a:gd name="T30" fmla="*/ 329 w 694"/>
                <a:gd name="T31" fmla="*/ 426 h 1475"/>
                <a:gd name="T32" fmla="*/ 336 w 694"/>
                <a:gd name="T33" fmla="*/ 437 h 1475"/>
                <a:gd name="T34" fmla="*/ 344 w 694"/>
                <a:gd name="T35" fmla="*/ 446 h 1475"/>
                <a:gd name="T36" fmla="*/ 326 w 694"/>
                <a:gd name="T37" fmla="*/ 463 h 1475"/>
                <a:gd name="T38" fmla="*/ 282 w 694"/>
                <a:gd name="T39" fmla="*/ 499 h 1475"/>
                <a:gd name="T40" fmla="*/ 237 w 694"/>
                <a:gd name="T41" fmla="*/ 547 h 1475"/>
                <a:gd name="T42" fmla="*/ 191 w 694"/>
                <a:gd name="T43" fmla="*/ 599 h 1475"/>
                <a:gd name="T44" fmla="*/ 146 w 694"/>
                <a:gd name="T45" fmla="*/ 650 h 1475"/>
                <a:gd name="T46" fmla="*/ 101 w 694"/>
                <a:gd name="T47" fmla="*/ 695 h 1475"/>
                <a:gd name="T48" fmla="*/ 59 w 694"/>
                <a:gd name="T49" fmla="*/ 726 h 1475"/>
                <a:gd name="T50" fmla="*/ 20 w 694"/>
                <a:gd name="T51" fmla="*/ 737 h 1475"/>
                <a:gd name="T52" fmla="*/ 2 w 694"/>
                <a:gd name="T53" fmla="*/ 722 h 1475"/>
                <a:gd name="T54" fmla="*/ 1 w 694"/>
                <a:gd name="T55" fmla="*/ 696 h 1475"/>
                <a:gd name="T56" fmla="*/ 1 w 694"/>
                <a:gd name="T57" fmla="*/ 603 h 1475"/>
                <a:gd name="T58" fmla="*/ 1 w 694"/>
                <a:gd name="T59" fmla="*/ 449 h 1475"/>
                <a:gd name="T60" fmla="*/ 2 w 694"/>
                <a:gd name="T61" fmla="*/ 285 h 1475"/>
                <a:gd name="T62" fmla="*/ 2 w 694"/>
                <a:gd name="T63" fmla="*/ 108 h 1475"/>
                <a:gd name="T64" fmla="*/ 6 w 694"/>
                <a:gd name="T65" fmla="*/ 18 h 1475"/>
                <a:gd name="T66" fmla="*/ 12 w 694"/>
                <a:gd name="T67" fmla="*/ 13 h 1475"/>
                <a:gd name="T68" fmla="*/ 18 w 694"/>
                <a:gd name="T69" fmla="*/ 7 h 1475"/>
                <a:gd name="T70" fmla="*/ 24 w 694"/>
                <a:gd name="T71" fmla="*/ 2 h 1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4" h="1475">
                  <a:moveTo>
                    <a:pt x="55" y="0"/>
                  </a:moveTo>
                  <a:lnTo>
                    <a:pt x="90" y="0"/>
                  </a:lnTo>
                  <a:lnTo>
                    <a:pt x="126" y="2"/>
                  </a:lnTo>
                  <a:lnTo>
                    <a:pt x="162" y="2"/>
                  </a:lnTo>
                  <a:lnTo>
                    <a:pt x="199" y="2"/>
                  </a:lnTo>
                  <a:lnTo>
                    <a:pt x="234" y="3"/>
                  </a:lnTo>
                  <a:lnTo>
                    <a:pt x="270" y="3"/>
                  </a:lnTo>
                  <a:lnTo>
                    <a:pt x="306" y="4"/>
                  </a:lnTo>
                  <a:lnTo>
                    <a:pt x="343" y="4"/>
                  </a:lnTo>
                  <a:lnTo>
                    <a:pt x="378" y="4"/>
                  </a:lnTo>
                  <a:lnTo>
                    <a:pt x="414" y="5"/>
                  </a:lnTo>
                  <a:lnTo>
                    <a:pt x="450" y="5"/>
                  </a:lnTo>
                  <a:lnTo>
                    <a:pt x="487" y="5"/>
                  </a:lnTo>
                  <a:lnTo>
                    <a:pt x="522" y="6"/>
                  </a:lnTo>
                  <a:lnTo>
                    <a:pt x="558" y="6"/>
                  </a:lnTo>
                  <a:lnTo>
                    <a:pt x="595" y="7"/>
                  </a:lnTo>
                  <a:lnTo>
                    <a:pt x="631" y="7"/>
                  </a:lnTo>
                  <a:lnTo>
                    <a:pt x="631" y="176"/>
                  </a:lnTo>
                  <a:lnTo>
                    <a:pt x="631" y="345"/>
                  </a:lnTo>
                  <a:lnTo>
                    <a:pt x="631" y="514"/>
                  </a:lnTo>
                  <a:lnTo>
                    <a:pt x="631" y="683"/>
                  </a:lnTo>
                  <a:lnTo>
                    <a:pt x="629" y="701"/>
                  </a:lnTo>
                  <a:lnTo>
                    <a:pt x="629" y="719"/>
                  </a:lnTo>
                  <a:lnTo>
                    <a:pt x="629" y="738"/>
                  </a:lnTo>
                  <a:lnTo>
                    <a:pt x="628" y="756"/>
                  </a:lnTo>
                  <a:lnTo>
                    <a:pt x="629" y="772"/>
                  </a:lnTo>
                  <a:lnTo>
                    <a:pt x="631" y="790"/>
                  </a:lnTo>
                  <a:lnTo>
                    <a:pt x="633" y="807"/>
                  </a:lnTo>
                  <a:lnTo>
                    <a:pt x="636" y="823"/>
                  </a:lnTo>
                  <a:lnTo>
                    <a:pt x="643" y="833"/>
                  </a:lnTo>
                  <a:lnTo>
                    <a:pt x="651" y="844"/>
                  </a:lnTo>
                  <a:lnTo>
                    <a:pt x="658" y="853"/>
                  </a:lnTo>
                  <a:lnTo>
                    <a:pt x="665" y="863"/>
                  </a:lnTo>
                  <a:lnTo>
                    <a:pt x="672" y="874"/>
                  </a:lnTo>
                  <a:lnTo>
                    <a:pt x="679" y="883"/>
                  </a:lnTo>
                  <a:lnTo>
                    <a:pt x="687" y="893"/>
                  </a:lnTo>
                  <a:lnTo>
                    <a:pt x="694" y="904"/>
                  </a:lnTo>
                  <a:lnTo>
                    <a:pt x="651" y="927"/>
                  </a:lnTo>
                  <a:lnTo>
                    <a:pt x="609" y="959"/>
                  </a:lnTo>
                  <a:lnTo>
                    <a:pt x="564" y="999"/>
                  </a:lnTo>
                  <a:lnTo>
                    <a:pt x="519" y="1044"/>
                  </a:lnTo>
                  <a:lnTo>
                    <a:pt x="474" y="1094"/>
                  </a:lnTo>
                  <a:lnTo>
                    <a:pt x="428" y="1146"/>
                  </a:lnTo>
                  <a:lnTo>
                    <a:pt x="382" y="1199"/>
                  </a:lnTo>
                  <a:lnTo>
                    <a:pt x="337" y="1251"/>
                  </a:lnTo>
                  <a:lnTo>
                    <a:pt x="291" y="1301"/>
                  </a:lnTo>
                  <a:lnTo>
                    <a:pt x="247" y="1349"/>
                  </a:lnTo>
                  <a:lnTo>
                    <a:pt x="202" y="1390"/>
                  </a:lnTo>
                  <a:lnTo>
                    <a:pt x="159" y="1426"/>
                  </a:lnTo>
                  <a:lnTo>
                    <a:pt x="118" y="1452"/>
                  </a:lnTo>
                  <a:lnTo>
                    <a:pt x="79" y="1469"/>
                  </a:lnTo>
                  <a:lnTo>
                    <a:pt x="40" y="1475"/>
                  </a:lnTo>
                  <a:lnTo>
                    <a:pt x="4" y="1468"/>
                  </a:lnTo>
                  <a:lnTo>
                    <a:pt x="3" y="1444"/>
                  </a:lnTo>
                  <a:lnTo>
                    <a:pt x="2" y="1420"/>
                  </a:lnTo>
                  <a:lnTo>
                    <a:pt x="2" y="1392"/>
                  </a:lnTo>
                  <a:lnTo>
                    <a:pt x="0" y="1359"/>
                  </a:lnTo>
                  <a:lnTo>
                    <a:pt x="2" y="1206"/>
                  </a:lnTo>
                  <a:lnTo>
                    <a:pt x="2" y="1051"/>
                  </a:lnTo>
                  <a:lnTo>
                    <a:pt x="2" y="898"/>
                  </a:lnTo>
                  <a:lnTo>
                    <a:pt x="3" y="746"/>
                  </a:lnTo>
                  <a:lnTo>
                    <a:pt x="3" y="570"/>
                  </a:lnTo>
                  <a:lnTo>
                    <a:pt x="3" y="393"/>
                  </a:lnTo>
                  <a:lnTo>
                    <a:pt x="3" y="217"/>
                  </a:lnTo>
                  <a:lnTo>
                    <a:pt x="4" y="41"/>
                  </a:lnTo>
                  <a:lnTo>
                    <a:pt x="11" y="36"/>
                  </a:lnTo>
                  <a:lnTo>
                    <a:pt x="17" y="30"/>
                  </a:lnTo>
                  <a:lnTo>
                    <a:pt x="24" y="26"/>
                  </a:lnTo>
                  <a:lnTo>
                    <a:pt x="29" y="20"/>
                  </a:lnTo>
                  <a:lnTo>
                    <a:pt x="35" y="15"/>
                  </a:lnTo>
                  <a:lnTo>
                    <a:pt x="42" y="10"/>
                  </a:lnTo>
                  <a:lnTo>
                    <a:pt x="48" y="5"/>
                  </a:lnTo>
                  <a:lnTo>
                    <a:pt x="55" y="0"/>
                  </a:lnTo>
                  <a:close/>
                </a:path>
              </a:pathLst>
            </a:custGeom>
            <a:solidFill>
              <a:srgbClr val="757577"/>
            </a:solidFill>
            <a:ln w="9525">
              <a:noFill/>
              <a:round/>
              <a:headEnd/>
              <a:tailEnd/>
            </a:ln>
          </p:spPr>
          <p:txBody>
            <a:bodyPr/>
            <a:lstStyle/>
            <a:p>
              <a:endParaRPr lang="en-US"/>
            </a:p>
          </p:txBody>
        </p:sp>
        <p:sp>
          <p:nvSpPr>
            <p:cNvPr id="8436" name="Freeform 257"/>
            <p:cNvSpPr>
              <a:spLocks/>
            </p:cNvSpPr>
            <p:nvPr/>
          </p:nvSpPr>
          <p:spPr bwMode="auto">
            <a:xfrm>
              <a:off x="3661" y="1991"/>
              <a:ext cx="307" cy="727"/>
            </a:xfrm>
            <a:custGeom>
              <a:avLst/>
              <a:gdLst>
                <a:gd name="T0" fmla="*/ 41 w 615"/>
                <a:gd name="T1" fmla="*/ 0 h 1455"/>
                <a:gd name="T2" fmla="*/ 73 w 615"/>
                <a:gd name="T3" fmla="*/ 1 h 1455"/>
                <a:gd name="T4" fmla="*/ 105 w 615"/>
                <a:gd name="T5" fmla="*/ 1 h 1455"/>
                <a:gd name="T6" fmla="*/ 137 w 615"/>
                <a:gd name="T7" fmla="*/ 2 h 1455"/>
                <a:gd name="T8" fmla="*/ 169 w 615"/>
                <a:gd name="T9" fmla="*/ 2 h 1455"/>
                <a:gd name="T10" fmla="*/ 200 w 615"/>
                <a:gd name="T11" fmla="*/ 2 h 1455"/>
                <a:gd name="T12" fmla="*/ 233 w 615"/>
                <a:gd name="T13" fmla="*/ 3 h 1455"/>
                <a:gd name="T14" fmla="*/ 264 w 615"/>
                <a:gd name="T15" fmla="*/ 3 h 1455"/>
                <a:gd name="T16" fmla="*/ 281 w 615"/>
                <a:gd name="T17" fmla="*/ 78 h 1455"/>
                <a:gd name="T18" fmla="*/ 281 w 615"/>
                <a:gd name="T19" fmla="*/ 229 h 1455"/>
                <a:gd name="T20" fmla="*/ 280 w 615"/>
                <a:gd name="T21" fmla="*/ 312 h 1455"/>
                <a:gd name="T22" fmla="*/ 280 w 615"/>
                <a:gd name="T23" fmla="*/ 328 h 1455"/>
                <a:gd name="T24" fmla="*/ 281 w 615"/>
                <a:gd name="T25" fmla="*/ 344 h 1455"/>
                <a:gd name="T26" fmla="*/ 282 w 615"/>
                <a:gd name="T27" fmla="*/ 358 h 1455"/>
                <a:gd name="T28" fmla="*/ 286 w 615"/>
                <a:gd name="T29" fmla="*/ 370 h 1455"/>
                <a:gd name="T30" fmla="*/ 293 w 615"/>
                <a:gd name="T31" fmla="*/ 380 h 1455"/>
                <a:gd name="T32" fmla="*/ 298 w 615"/>
                <a:gd name="T33" fmla="*/ 389 h 1455"/>
                <a:gd name="T34" fmla="*/ 304 w 615"/>
                <a:gd name="T35" fmla="*/ 398 h 1455"/>
                <a:gd name="T36" fmla="*/ 289 w 615"/>
                <a:gd name="T37" fmla="*/ 414 h 1455"/>
                <a:gd name="T38" fmla="*/ 251 w 615"/>
                <a:gd name="T39" fmla="*/ 451 h 1455"/>
                <a:gd name="T40" fmla="*/ 212 w 615"/>
                <a:gd name="T41" fmla="*/ 503 h 1455"/>
                <a:gd name="T42" fmla="*/ 172 w 615"/>
                <a:gd name="T43" fmla="*/ 562 h 1455"/>
                <a:gd name="T44" fmla="*/ 134 w 615"/>
                <a:gd name="T45" fmla="*/ 621 h 1455"/>
                <a:gd name="T46" fmla="*/ 96 w 615"/>
                <a:gd name="T47" fmla="*/ 673 h 1455"/>
                <a:gd name="T48" fmla="*/ 59 w 615"/>
                <a:gd name="T49" fmla="*/ 711 h 1455"/>
                <a:gd name="T50" fmla="*/ 24 w 615"/>
                <a:gd name="T51" fmla="*/ 727 h 1455"/>
                <a:gd name="T52" fmla="*/ 6 w 615"/>
                <a:gd name="T53" fmla="*/ 713 h 1455"/>
                <a:gd name="T54" fmla="*/ 2 w 615"/>
                <a:gd name="T55" fmla="*/ 690 h 1455"/>
                <a:gd name="T56" fmla="*/ 0 w 615"/>
                <a:gd name="T57" fmla="*/ 590 h 1455"/>
                <a:gd name="T58" fmla="*/ 1 w 615"/>
                <a:gd name="T59" fmla="*/ 419 h 1455"/>
                <a:gd name="T60" fmla="*/ 1 w 615"/>
                <a:gd name="T61" fmla="*/ 255 h 1455"/>
                <a:gd name="T62" fmla="*/ 2 w 615"/>
                <a:gd name="T63" fmla="*/ 97 h 1455"/>
                <a:gd name="T64" fmla="*/ 5 w 615"/>
                <a:gd name="T65" fmla="*/ 16 h 1455"/>
                <a:gd name="T66" fmla="*/ 11 w 615"/>
                <a:gd name="T67" fmla="*/ 11 h 1455"/>
                <a:gd name="T68" fmla="*/ 17 w 615"/>
                <a:gd name="T69" fmla="*/ 7 h 1455"/>
                <a:gd name="T70" fmla="*/ 22 w 615"/>
                <a:gd name="T71" fmla="*/ 2 h 1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5" h="1455">
                  <a:moveTo>
                    <a:pt x="50" y="0"/>
                  </a:moveTo>
                  <a:lnTo>
                    <a:pt x="82" y="0"/>
                  </a:lnTo>
                  <a:lnTo>
                    <a:pt x="115" y="2"/>
                  </a:lnTo>
                  <a:lnTo>
                    <a:pt x="146" y="2"/>
                  </a:lnTo>
                  <a:lnTo>
                    <a:pt x="178" y="2"/>
                  </a:lnTo>
                  <a:lnTo>
                    <a:pt x="210" y="3"/>
                  </a:lnTo>
                  <a:lnTo>
                    <a:pt x="242" y="3"/>
                  </a:lnTo>
                  <a:lnTo>
                    <a:pt x="274" y="4"/>
                  </a:lnTo>
                  <a:lnTo>
                    <a:pt x="306" y="4"/>
                  </a:lnTo>
                  <a:lnTo>
                    <a:pt x="338" y="4"/>
                  </a:lnTo>
                  <a:lnTo>
                    <a:pt x="370" y="5"/>
                  </a:lnTo>
                  <a:lnTo>
                    <a:pt x="401" y="5"/>
                  </a:lnTo>
                  <a:lnTo>
                    <a:pt x="434" y="5"/>
                  </a:lnTo>
                  <a:lnTo>
                    <a:pt x="466" y="6"/>
                  </a:lnTo>
                  <a:lnTo>
                    <a:pt x="498" y="6"/>
                  </a:lnTo>
                  <a:lnTo>
                    <a:pt x="529" y="7"/>
                  </a:lnTo>
                  <a:lnTo>
                    <a:pt x="562" y="7"/>
                  </a:lnTo>
                  <a:lnTo>
                    <a:pt x="562" y="157"/>
                  </a:lnTo>
                  <a:lnTo>
                    <a:pt x="562" y="307"/>
                  </a:lnTo>
                  <a:lnTo>
                    <a:pt x="562" y="458"/>
                  </a:lnTo>
                  <a:lnTo>
                    <a:pt x="562" y="608"/>
                  </a:lnTo>
                  <a:lnTo>
                    <a:pt x="560" y="624"/>
                  </a:lnTo>
                  <a:lnTo>
                    <a:pt x="560" y="640"/>
                  </a:lnTo>
                  <a:lnTo>
                    <a:pt x="560" y="657"/>
                  </a:lnTo>
                  <a:lnTo>
                    <a:pt x="560" y="673"/>
                  </a:lnTo>
                  <a:lnTo>
                    <a:pt x="562" y="688"/>
                  </a:lnTo>
                  <a:lnTo>
                    <a:pt x="563" y="702"/>
                  </a:lnTo>
                  <a:lnTo>
                    <a:pt x="565" y="717"/>
                  </a:lnTo>
                  <a:lnTo>
                    <a:pt x="567" y="732"/>
                  </a:lnTo>
                  <a:lnTo>
                    <a:pt x="573" y="741"/>
                  </a:lnTo>
                  <a:lnTo>
                    <a:pt x="579" y="750"/>
                  </a:lnTo>
                  <a:lnTo>
                    <a:pt x="586" y="760"/>
                  </a:lnTo>
                  <a:lnTo>
                    <a:pt x="591" y="769"/>
                  </a:lnTo>
                  <a:lnTo>
                    <a:pt x="597" y="778"/>
                  </a:lnTo>
                  <a:lnTo>
                    <a:pt x="603" y="787"/>
                  </a:lnTo>
                  <a:lnTo>
                    <a:pt x="609" y="797"/>
                  </a:lnTo>
                  <a:lnTo>
                    <a:pt x="615" y="806"/>
                  </a:lnTo>
                  <a:lnTo>
                    <a:pt x="578" y="828"/>
                  </a:lnTo>
                  <a:lnTo>
                    <a:pt x="540" y="861"/>
                  </a:lnTo>
                  <a:lnTo>
                    <a:pt x="502" y="903"/>
                  </a:lnTo>
                  <a:lnTo>
                    <a:pt x="462" y="951"/>
                  </a:lnTo>
                  <a:lnTo>
                    <a:pt x="424" y="1006"/>
                  </a:lnTo>
                  <a:lnTo>
                    <a:pt x="384" y="1064"/>
                  </a:lnTo>
                  <a:lnTo>
                    <a:pt x="345" y="1124"/>
                  </a:lnTo>
                  <a:lnTo>
                    <a:pt x="307" y="1184"/>
                  </a:lnTo>
                  <a:lnTo>
                    <a:pt x="268" y="1243"/>
                  </a:lnTo>
                  <a:lnTo>
                    <a:pt x="229" y="1297"/>
                  </a:lnTo>
                  <a:lnTo>
                    <a:pt x="192" y="1346"/>
                  </a:lnTo>
                  <a:lnTo>
                    <a:pt x="154" y="1389"/>
                  </a:lnTo>
                  <a:lnTo>
                    <a:pt x="118" y="1422"/>
                  </a:lnTo>
                  <a:lnTo>
                    <a:pt x="82" y="1444"/>
                  </a:lnTo>
                  <a:lnTo>
                    <a:pt x="49" y="1455"/>
                  </a:lnTo>
                  <a:lnTo>
                    <a:pt x="15" y="1450"/>
                  </a:lnTo>
                  <a:lnTo>
                    <a:pt x="12" y="1427"/>
                  </a:lnTo>
                  <a:lnTo>
                    <a:pt x="9" y="1404"/>
                  </a:lnTo>
                  <a:lnTo>
                    <a:pt x="5" y="1380"/>
                  </a:lnTo>
                  <a:lnTo>
                    <a:pt x="0" y="1351"/>
                  </a:lnTo>
                  <a:lnTo>
                    <a:pt x="0" y="1180"/>
                  </a:lnTo>
                  <a:lnTo>
                    <a:pt x="2" y="1009"/>
                  </a:lnTo>
                  <a:lnTo>
                    <a:pt x="2" y="838"/>
                  </a:lnTo>
                  <a:lnTo>
                    <a:pt x="2" y="669"/>
                  </a:lnTo>
                  <a:lnTo>
                    <a:pt x="3" y="511"/>
                  </a:lnTo>
                  <a:lnTo>
                    <a:pt x="4" y="353"/>
                  </a:lnTo>
                  <a:lnTo>
                    <a:pt x="4" y="195"/>
                  </a:lnTo>
                  <a:lnTo>
                    <a:pt x="5" y="37"/>
                  </a:lnTo>
                  <a:lnTo>
                    <a:pt x="11" y="33"/>
                  </a:lnTo>
                  <a:lnTo>
                    <a:pt x="17" y="28"/>
                  </a:lnTo>
                  <a:lnTo>
                    <a:pt x="22" y="23"/>
                  </a:lnTo>
                  <a:lnTo>
                    <a:pt x="28" y="19"/>
                  </a:lnTo>
                  <a:lnTo>
                    <a:pt x="34" y="14"/>
                  </a:lnTo>
                  <a:lnTo>
                    <a:pt x="39" y="10"/>
                  </a:lnTo>
                  <a:lnTo>
                    <a:pt x="44" y="5"/>
                  </a:lnTo>
                  <a:lnTo>
                    <a:pt x="50" y="0"/>
                  </a:lnTo>
                  <a:close/>
                </a:path>
              </a:pathLst>
            </a:custGeom>
            <a:solidFill>
              <a:srgbClr val="7C7F7F"/>
            </a:solidFill>
            <a:ln w="9525">
              <a:noFill/>
              <a:round/>
              <a:headEnd/>
              <a:tailEnd/>
            </a:ln>
          </p:spPr>
          <p:txBody>
            <a:bodyPr/>
            <a:lstStyle/>
            <a:p>
              <a:endParaRPr lang="en-US"/>
            </a:p>
          </p:txBody>
        </p:sp>
        <p:sp>
          <p:nvSpPr>
            <p:cNvPr id="8437" name="Freeform 258"/>
            <p:cNvSpPr>
              <a:spLocks/>
            </p:cNvSpPr>
            <p:nvPr/>
          </p:nvSpPr>
          <p:spPr bwMode="auto">
            <a:xfrm>
              <a:off x="3661" y="1991"/>
              <a:ext cx="268" cy="716"/>
            </a:xfrm>
            <a:custGeom>
              <a:avLst/>
              <a:gdLst>
                <a:gd name="T0" fmla="*/ 37 w 536"/>
                <a:gd name="T1" fmla="*/ 0 h 1431"/>
                <a:gd name="T2" fmla="*/ 66 w 536"/>
                <a:gd name="T3" fmla="*/ 1 h 1431"/>
                <a:gd name="T4" fmla="*/ 93 w 536"/>
                <a:gd name="T5" fmla="*/ 1 h 1431"/>
                <a:gd name="T6" fmla="*/ 121 w 536"/>
                <a:gd name="T7" fmla="*/ 2 h 1431"/>
                <a:gd name="T8" fmla="*/ 149 w 536"/>
                <a:gd name="T9" fmla="*/ 2 h 1431"/>
                <a:gd name="T10" fmla="*/ 177 w 536"/>
                <a:gd name="T11" fmla="*/ 2 h 1431"/>
                <a:gd name="T12" fmla="*/ 204 w 536"/>
                <a:gd name="T13" fmla="*/ 3 h 1431"/>
                <a:gd name="T14" fmla="*/ 233 w 536"/>
                <a:gd name="T15" fmla="*/ 3 h 1431"/>
                <a:gd name="T16" fmla="*/ 246 w 536"/>
                <a:gd name="T17" fmla="*/ 69 h 1431"/>
                <a:gd name="T18" fmla="*/ 246 w 536"/>
                <a:gd name="T19" fmla="*/ 200 h 1431"/>
                <a:gd name="T20" fmla="*/ 246 w 536"/>
                <a:gd name="T21" fmla="*/ 273 h 1431"/>
                <a:gd name="T22" fmla="*/ 246 w 536"/>
                <a:gd name="T23" fmla="*/ 287 h 1431"/>
                <a:gd name="T24" fmla="*/ 246 w 536"/>
                <a:gd name="T25" fmla="*/ 301 h 1431"/>
                <a:gd name="T26" fmla="*/ 248 w 536"/>
                <a:gd name="T27" fmla="*/ 313 h 1431"/>
                <a:gd name="T28" fmla="*/ 251 w 536"/>
                <a:gd name="T29" fmla="*/ 324 h 1431"/>
                <a:gd name="T30" fmla="*/ 256 w 536"/>
                <a:gd name="T31" fmla="*/ 332 h 1431"/>
                <a:gd name="T32" fmla="*/ 261 w 536"/>
                <a:gd name="T33" fmla="*/ 339 h 1431"/>
                <a:gd name="T34" fmla="*/ 266 w 536"/>
                <a:gd name="T35" fmla="*/ 347 h 1431"/>
                <a:gd name="T36" fmla="*/ 252 w 536"/>
                <a:gd name="T37" fmla="*/ 362 h 1431"/>
                <a:gd name="T38" fmla="*/ 220 w 536"/>
                <a:gd name="T39" fmla="*/ 402 h 1431"/>
                <a:gd name="T40" fmla="*/ 188 w 536"/>
                <a:gd name="T41" fmla="*/ 458 h 1431"/>
                <a:gd name="T42" fmla="*/ 155 w 536"/>
                <a:gd name="T43" fmla="*/ 524 h 1431"/>
                <a:gd name="T44" fmla="*/ 122 w 536"/>
                <a:gd name="T45" fmla="*/ 591 h 1431"/>
                <a:gd name="T46" fmla="*/ 90 w 536"/>
                <a:gd name="T47" fmla="*/ 650 h 1431"/>
                <a:gd name="T48" fmla="*/ 59 w 536"/>
                <a:gd name="T49" fmla="*/ 695 h 1431"/>
                <a:gd name="T50" fmla="*/ 29 w 536"/>
                <a:gd name="T51" fmla="*/ 716 h 1431"/>
                <a:gd name="T52" fmla="*/ 11 w 536"/>
                <a:gd name="T53" fmla="*/ 704 h 1431"/>
                <a:gd name="T54" fmla="*/ 4 w 536"/>
                <a:gd name="T55" fmla="*/ 683 h 1431"/>
                <a:gd name="T56" fmla="*/ 0 w 536"/>
                <a:gd name="T57" fmla="*/ 576 h 1431"/>
                <a:gd name="T58" fmla="*/ 1 w 536"/>
                <a:gd name="T59" fmla="*/ 389 h 1431"/>
                <a:gd name="T60" fmla="*/ 2 w 536"/>
                <a:gd name="T61" fmla="*/ 226 h 1431"/>
                <a:gd name="T62" fmla="*/ 3 w 536"/>
                <a:gd name="T63" fmla="*/ 86 h 1431"/>
                <a:gd name="T64" fmla="*/ 6 w 536"/>
                <a:gd name="T65" fmla="*/ 14 h 1431"/>
                <a:gd name="T66" fmla="*/ 11 w 536"/>
                <a:gd name="T67" fmla="*/ 10 h 1431"/>
                <a:gd name="T68" fmla="*/ 16 w 536"/>
                <a:gd name="T69" fmla="*/ 6 h 1431"/>
                <a:gd name="T70" fmla="*/ 21 w 536"/>
                <a:gd name="T71" fmla="*/ 2 h 1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6" h="1431">
                  <a:moveTo>
                    <a:pt x="47" y="0"/>
                  </a:moveTo>
                  <a:lnTo>
                    <a:pt x="74" y="0"/>
                  </a:lnTo>
                  <a:lnTo>
                    <a:pt x="102" y="1"/>
                  </a:lnTo>
                  <a:lnTo>
                    <a:pt x="131" y="1"/>
                  </a:lnTo>
                  <a:lnTo>
                    <a:pt x="158" y="1"/>
                  </a:lnTo>
                  <a:lnTo>
                    <a:pt x="186" y="2"/>
                  </a:lnTo>
                  <a:lnTo>
                    <a:pt x="214" y="2"/>
                  </a:lnTo>
                  <a:lnTo>
                    <a:pt x="241" y="3"/>
                  </a:lnTo>
                  <a:lnTo>
                    <a:pt x="270" y="3"/>
                  </a:lnTo>
                  <a:lnTo>
                    <a:pt x="298" y="3"/>
                  </a:lnTo>
                  <a:lnTo>
                    <a:pt x="325" y="4"/>
                  </a:lnTo>
                  <a:lnTo>
                    <a:pt x="353" y="4"/>
                  </a:lnTo>
                  <a:lnTo>
                    <a:pt x="381" y="4"/>
                  </a:lnTo>
                  <a:lnTo>
                    <a:pt x="408" y="5"/>
                  </a:lnTo>
                  <a:lnTo>
                    <a:pt x="437" y="5"/>
                  </a:lnTo>
                  <a:lnTo>
                    <a:pt x="465" y="6"/>
                  </a:lnTo>
                  <a:lnTo>
                    <a:pt x="492" y="6"/>
                  </a:lnTo>
                  <a:lnTo>
                    <a:pt x="492" y="137"/>
                  </a:lnTo>
                  <a:lnTo>
                    <a:pt x="492" y="268"/>
                  </a:lnTo>
                  <a:lnTo>
                    <a:pt x="492" y="399"/>
                  </a:lnTo>
                  <a:lnTo>
                    <a:pt x="492" y="530"/>
                  </a:lnTo>
                  <a:lnTo>
                    <a:pt x="492" y="545"/>
                  </a:lnTo>
                  <a:lnTo>
                    <a:pt x="492" y="558"/>
                  </a:lnTo>
                  <a:lnTo>
                    <a:pt x="491" y="573"/>
                  </a:lnTo>
                  <a:lnTo>
                    <a:pt x="491" y="588"/>
                  </a:lnTo>
                  <a:lnTo>
                    <a:pt x="492" y="601"/>
                  </a:lnTo>
                  <a:lnTo>
                    <a:pt x="494" y="614"/>
                  </a:lnTo>
                  <a:lnTo>
                    <a:pt x="495" y="626"/>
                  </a:lnTo>
                  <a:lnTo>
                    <a:pt x="497" y="639"/>
                  </a:lnTo>
                  <a:lnTo>
                    <a:pt x="502" y="647"/>
                  </a:lnTo>
                  <a:lnTo>
                    <a:pt x="507" y="655"/>
                  </a:lnTo>
                  <a:lnTo>
                    <a:pt x="512" y="663"/>
                  </a:lnTo>
                  <a:lnTo>
                    <a:pt x="517" y="670"/>
                  </a:lnTo>
                  <a:lnTo>
                    <a:pt x="522" y="678"/>
                  </a:lnTo>
                  <a:lnTo>
                    <a:pt x="527" y="686"/>
                  </a:lnTo>
                  <a:lnTo>
                    <a:pt x="532" y="694"/>
                  </a:lnTo>
                  <a:lnTo>
                    <a:pt x="536" y="702"/>
                  </a:lnTo>
                  <a:lnTo>
                    <a:pt x="504" y="724"/>
                  </a:lnTo>
                  <a:lnTo>
                    <a:pt x="473" y="758"/>
                  </a:lnTo>
                  <a:lnTo>
                    <a:pt x="439" y="803"/>
                  </a:lnTo>
                  <a:lnTo>
                    <a:pt x="407" y="856"/>
                  </a:lnTo>
                  <a:lnTo>
                    <a:pt x="375" y="916"/>
                  </a:lnTo>
                  <a:lnTo>
                    <a:pt x="341" y="981"/>
                  </a:lnTo>
                  <a:lnTo>
                    <a:pt x="309" y="1048"/>
                  </a:lnTo>
                  <a:lnTo>
                    <a:pt x="277" y="1115"/>
                  </a:lnTo>
                  <a:lnTo>
                    <a:pt x="244" y="1182"/>
                  </a:lnTo>
                  <a:lnTo>
                    <a:pt x="211" y="1244"/>
                  </a:lnTo>
                  <a:lnTo>
                    <a:pt x="180" y="1300"/>
                  </a:lnTo>
                  <a:lnTo>
                    <a:pt x="148" y="1350"/>
                  </a:lnTo>
                  <a:lnTo>
                    <a:pt x="118" y="1389"/>
                  </a:lnTo>
                  <a:lnTo>
                    <a:pt x="87" y="1417"/>
                  </a:lnTo>
                  <a:lnTo>
                    <a:pt x="57" y="1431"/>
                  </a:lnTo>
                  <a:lnTo>
                    <a:pt x="28" y="1428"/>
                  </a:lnTo>
                  <a:lnTo>
                    <a:pt x="21" y="1408"/>
                  </a:lnTo>
                  <a:lnTo>
                    <a:pt x="14" y="1387"/>
                  </a:lnTo>
                  <a:lnTo>
                    <a:pt x="7" y="1365"/>
                  </a:lnTo>
                  <a:lnTo>
                    <a:pt x="0" y="1340"/>
                  </a:lnTo>
                  <a:lnTo>
                    <a:pt x="0" y="1152"/>
                  </a:lnTo>
                  <a:lnTo>
                    <a:pt x="2" y="965"/>
                  </a:lnTo>
                  <a:lnTo>
                    <a:pt x="2" y="777"/>
                  </a:lnTo>
                  <a:lnTo>
                    <a:pt x="2" y="591"/>
                  </a:lnTo>
                  <a:lnTo>
                    <a:pt x="3" y="451"/>
                  </a:lnTo>
                  <a:lnTo>
                    <a:pt x="4" y="311"/>
                  </a:lnTo>
                  <a:lnTo>
                    <a:pt x="5" y="171"/>
                  </a:lnTo>
                  <a:lnTo>
                    <a:pt x="6" y="32"/>
                  </a:lnTo>
                  <a:lnTo>
                    <a:pt x="11" y="28"/>
                  </a:lnTo>
                  <a:lnTo>
                    <a:pt x="15" y="24"/>
                  </a:lnTo>
                  <a:lnTo>
                    <a:pt x="21" y="20"/>
                  </a:lnTo>
                  <a:lnTo>
                    <a:pt x="26" y="16"/>
                  </a:lnTo>
                  <a:lnTo>
                    <a:pt x="32" y="11"/>
                  </a:lnTo>
                  <a:lnTo>
                    <a:pt x="36" y="8"/>
                  </a:lnTo>
                  <a:lnTo>
                    <a:pt x="42" y="3"/>
                  </a:lnTo>
                  <a:lnTo>
                    <a:pt x="47" y="0"/>
                  </a:lnTo>
                  <a:close/>
                </a:path>
              </a:pathLst>
            </a:custGeom>
            <a:solidFill>
              <a:srgbClr val="848787"/>
            </a:solidFill>
            <a:ln w="9525">
              <a:noFill/>
              <a:round/>
              <a:headEnd/>
              <a:tailEnd/>
            </a:ln>
          </p:spPr>
          <p:txBody>
            <a:bodyPr/>
            <a:lstStyle/>
            <a:p>
              <a:endParaRPr lang="en-US"/>
            </a:p>
          </p:txBody>
        </p:sp>
        <p:sp>
          <p:nvSpPr>
            <p:cNvPr id="8438" name="Freeform 259"/>
            <p:cNvSpPr>
              <a:spLocks/>
            </p:cNvSpPr>
            <p:nvPr/>
          </p:nvSpPr>
          <p:spPr bwMode="auto">
            <a:xfrm>
              <a:off x="3661" y="1991"/>
              <a:ext cx="229" cy="705"/>
            </a:xfrm>
            <a:custGeom>
              <a:avLst/>
              <a:gdLst>
                <a:gd name="T0" fmla="*/ 33 w 458"/>
                <a:gd name="T1" fmla="*/ 0 h 1410"/>
                <a:gd name="T2" fmla="*/ 57 w 458"/>
                <a:gd name="T3" fmla="*/ 1 h 1410"/>
                <a:gd name="T4" fmla="*/ 81 w 458"/>
                <a:gd name="T5" fmla="*/ 1 h 1410"/>
                <a:gd name="T6" fmla="*/ 105 w 458"/>
                <a:gd name="T7" fmla="*/ 2 h 1410"/>
                <a:gd name="T8" fmla="*/ 128 w 458"/>
                <a:gd name="T9" fmla="*/ 2 h 1410"/>
                <a:gd name="T10" fmla="*/ 153 w 458"/>
                <a:gd name="T11" fmla="*/ 2 h 1410"/>
                <a:gd name="T12" fmla="*/ 176 w 458"/>
                <a:gd name="T13" fmla="*/ 3 h 1410"/>
                <a:gd name="T14" fmla="*/ 200 w 458"/>
                <a:gd name="T15" fmla="*/ 3 h 1410"/>
                <a:gd name="T16" fmla="*/ 212 w 458"/>
                <a:gd name="T17" fmla="*/ 59 h 1410"/>
                <a:gd name="T18" fmla="*/ 212 w 458"/>
                <a:gd name="T19" fmla="*/ 172 h 1410"/>
                <a:gd name="T20" fmla="*/ 212 w 458"/>
                <a:gd name="T21" fmla="*/ 234 h 1410"/>
                <a:gd name="T22" fmla="*/ 212 w 458"/>
                <a:gd name="T23" fmla="*/ 247 h 1410"/>
                <a:gd name="T24" fmla="*/ 212 w 458"/>
                <a:gd name="T25" fmla="*/ 259 h 1410"/>
                <a:gd name="T26" fmla="*/ 214 w 458"/>
                <a:gd name="T27" fmla="*/ 269 h 1410"/>
                <a:gd name="T28" fmla="*/ 218 w 458"/>
                <a:gd name="T29" fmla="*/ 281 h 1410"/>
                <a:gd name="T30" fmla="*/ 225 w 458"/>
                <a:gd name="T31" fmla="*/ 294 h 1410"/>
                <a:gd name="T32" fmla="*/ 216 w 458"/>
                <a:gd name="T33" fmla="*/ 311 h 1410"/>
                <a:gd name="T34" fmla="*/ 189 w 458"/>
                <a:gd name="T35" fmla="*/ 353 h 1410"/>
                <a:gd name="T36" fmla="*/ 163 w 458"/>
                <a:gd name="T37" fmla="*/ 414 h 1410"/>
                <a:gd name="T38" fmla="*/ 137 w 458"/>
                <a:gd name="T39" fmla="*/ 487 h 1410"/>
                <a:gd name="T40" fmla="*/ 111 w 458"/>
                <a:gd name="T41" fmla="*/ 561 h 1410"/>
                <a:gd name="T42" fmla="*/ 85 w 458"/>
                <a:gd name="T43" fmla="*/ 629 h 1410"/>
                <a:gd name="T44" fmla="*/ 59 w 458"/>
                <a:gd name="T45" fmla="*/ 680 h 1410"/>
                <a:gd name="T46" fmla="*/ 33 w 458"/>
                <a:gd name="T47" fmla="*/ 705 h 1410"/>
                <a:gd name="T48" fmla="*/ 18 w 458"/>
                <a:gd name="T49" fmla="*/ 701 h 1410"/>
                <a:gd name="T50" fmla="*/ 13 w 458"/>
                <a:gd name="T51" fmla="*/ 691 h 1410"/>
                <a:gd name="T52" fmla="*/ 8 w 458"/>
                <a:gd name="T53" fmla="*/ 681 h 1410"/>
                <a:gd name="T54" fmla="*/ 3 w 458"/>
                <a:gd name="T55" fmla="*/ 671 h 1410"/>
                <a:gd name="T56" fmla="*/ 0 w 458"/>
                <a:gd name="T57" fmla="*/ 563 h 1410"/>
                <a:gd name="T58" fmla="*/ 0 w 458"/>
                <a:gd name="T59" fmla="*/ 359 h 1410"/>
                <a:gd name="T60" fmla="*/ 2 w 458"/>
                <a:gd name="T61" fmla="*/ 196 h 1410"/>
                <a:gd name="T62" fmla="*/ 3 w 458"/>
                <a:gd name="T63" fmla="*/ 75 h 1410"/>
                <a:gd name="T64" fmla="*/ 6 w 458"/>
                <a:gd name="T65" fmla="*/ 13 h 1410"/>
                <a:gd name="T66" fmla="*/ 10 w 458"/>
                <a:gd name="T67" fmla="*/ 9 h 1410"/>
                <a:gd name="T68" fmla="*/ 15 w 458"/>
                <a:gd name="T69" fmla="*/ 6 h 1410"/>
                <a:gd name="T70" fmla="*/ 19 w 458"/>
                <a:gd name="T71" fmla="*/ 2 h 14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410">
                  <a:moveTo>
                    <a:pt x="42" y="0"/>
                  </a:moveTo>
                  <a:lnTo>
                    <a:pt x="66" y="0"/>
                  </a:lnTo>
                  <a:lnTo>
                    <a:pt x="89" y="1"/>
                  </a:lnTo>
                  <a:lnTo>
                    <a:pt x="113" y="1"/>
                  </a:lnTo>
                  <a:lnTo>
                    <a:pt x="138" y="1"/>
                  </a:lnTo>
                  <a:lnTo>
                    <a:pt x="161" y="2"/>
                  </a:lnTo>
                  <a:lnTo>
                    <a:pt x="185" y="2"/>
                  </a:lnTo>
                  <a:lnTo>
                    <a:pt x="209" y="3"/>
                  </a:lnTo>
                  <a:lnTo>
                    <a:pt x="233" y="3"/>
                  </a:lnTo>
                  <a:lnTo>
                    <a:pt x="256" y="3"/>
                  </a:lnTo>
                  <a:lnTo>
                    <a:pt x="280" y="4"/>
                  </a:lnTo>
                  <a:lnTo>
                    <a:pt x="305" y="4"/>
                  </a:lnTo>
                  <a:lnTo>
                    <a:pt x="328" y="4"/>
                  </a:lnTo>
                  <a:lnTo>
                    <a:pt x="352" y="5"/>
                  </a:lnTo>
                  <a:lnTo>
                    <a:pt x="376" y="5"/>
                  </a:lnTo>
                  <a:lnTo>
                    <a:pt x="399" y="6"/>
                  </a:lnTo>
                  <a:lnTo>
                    <a:pt x="423" y="6"/>
                  </a:lnTo>
                  <a:lnTo>
                    <a:pt x="423" y="118"/>
                  </a:lnTo>
                  <a:lnTo>
                    <a:pt x="423" y="230"/>
                  </a:lnTo>
                  <a:lnTo>
                    <a:pt x="423" y="343"/>
                  </a:lnTo>
                  <a:lnTo>
                    <a:pt x="423" y="455"/>
                  </a:lnTo>
                  <a:lnTo>
                    <a:pt x="423" y="467"/>
                  </a:lnTo>
                  <a:lnTo>
                    <a:pt x="423" y="480"/>
                  </a:lnTo>
                  <a:lnTo>
                    <a:pt x="423" y="494"/>
                  </a:lnTo>
                  <a:lnTo>
                    <a:pt x="423" y="507"/>
                  </a:lnTo>
                  <a:lnTo>
                    <a:pt x="424" y="517"/>
                  </a:lnTo>
                  <a:lnTo>
                    <a:pt x="426" y="527"/>
                  </a:lnTo>
                  <a:lnTo>
                    <a:pt x="427" y="538"/>
                  </a:lnTo>
                  <a:lnTo>
                    <a:pt x="428" y="548"/>
                  </a:lnTo>
                  <a:lnTo>
                    <a:pt x="436" y="561"/>
                  </a:lnTo>
                  <a:lnTo>
                    <a:pt x="443" y="574"/>
                  </a:lnTo>
                  <a:lnTo>
                    <a:pt x="450" y="588"/>
                  </a:lnTo>
                  <a:lnTo>
                    <a:pt x="458" y="601"/>
                  </a:lnTo>
                  <a:lnTo>
                    <a:pt x="431" y="622"/>
                  </a:lnTo>
                  <a:lnTo>
                    <a:pt x="405" y="656"/>
                  </a:lnTo>
                  <a:lnTo>
                    <a:pt x="378" y="705"/>
                  </a:lnTo>
                  <a:lnTo>
                    <a:pt x="352" y="762"/>
                  </a:lnTo>
                  <a:lnTo>
                    <a:pt x="325" y="828"/>
                  </a:lnTo>
                  <a:lnTo>
                    <a:pt x="300" y="898"/>
                  </a:lnTo>
                  <a:lnTo>
                    <a:pt x="274" y="973"/>
                  </a:lnTo>
                  <a:lnTo>
                    <a:pt x="247" y="1048"/>
                  </a:lnTo>
                  <a:lnTo>
                    <a:pt x="222" y="1122"/>
                  </a:lnTo>
                  <a:lnTo>
                    <a:pt x="195" y="1192"/>
                  </a:lnTo>
                  <a:lnTo>
                    <a:pt x="169" y="1257"/>
                  </a:lnTo>
                  <a:lnTo>
                    <a:pt x="143" y="1313"/>
                  </a:lnTo>
                  <a:lnTo>
                    <a:pt x="118" y="1359"/>
                  </a:lnTo>
                  <a:lnTo>
                    <a:pt x="92" y="1391"/>
                  </a:lnTo>
                  <a:lnTo>
                    <a:pt x="66" y="1410"/>
                  </a:lnTo>
                  <a:lnTo>
                    <a:pt x="41" y="1410"/>
                  </a:lnTo>
                  <a:lnTo>
                    <a:pt x="36" y="1401"/>
                  </a:lnTo>
                  <a:lnTo>
                    <a:pt x="30" y="1391"/>
                  </a:lnTo>
                  <a:lnTo>
                    <a:pt x="26" y="1381"/>
                  </a:lnTo>
                  <a:lnTo>
                    <a:pt x="21" y="1372"/>
                  </a:lnTo>
                  <a:lnTo>
                    <a:pt x="15" y="1361"/>
                  </a:lnTo>
                  <a:lnTo>
                    <a:pt x="11" y="1352"/>
                  </a:lnTo>
                  <a:lnTo>
                    <a:pt x="5" y="1342"/>
                  </a:lnTo>
                  <a:lnTo>
                    <a:pt x="0" y="1330"/>
                  </a:lnTo>
                  <a:lnTo>
                    <a:pt x="0" y="1126"/>
                  </a:lnTo>
                  <a:lnTo>
                    <a:pt x="0" y="921"/>
                  </a:lnTo>
                  <a:lnTo>
                    <a:pt x="0" y="717"/>
                  </a:lnTo>
                  <a:lnTo>
                    <a:pt x="0" y="513"/>
                  </a:lnTo>
                  <a:lnTo>
                    <a:pt x="3" y="392"/>
                  </a:lnTo>
                  <a:lnTo>
                    <a:pt x="4" y="271"/>
                  </a:lnTo>
                  <a:lnTo>
                    <a:pt x="6" y="150"/>
                  </a:lnTo>
                  <a:lnTo>
                    <a:pt x="7" y="29"/>
                  </a:lnTo>
                  <a:lnTo>
                    <a:pt x="12" y="26"/>
                  </a:lnTo>
                  <a:lnTo>
                    <a:pt x="17" y="21"/>
                  </a:lnTo>
                  <a:lnTo>
                    <a:pt x="20" y="18"/>
                  </a:lnTo>
                  <a:lnTo>
                    <a:pt x="25" y="14"/>
                  </a:lnTo>
                  <a:lnTo>
                    <a:pt x="29" y="11"/>
                  </a:lnTo>
                  <a:lnTo>
                    <a:pt x="34" y="8"/>
                  </a:lnTo>
                  <a:lnTo>
                    <a:pt x="37" y="3"/>
                  </a:lnTo>
                  <a:lnTo>
                    <a:pt x="42" y="0"/>
                  </a:lnTo>
                  <a:close/>
                </a:path>
              </a:pathLst>
            </a:custGeom>
            <a:solidFill>
              <a:srgbClr val="8E8E8E"/>
            </a:solidFill>
            <a:ln w="9525">
              <a:noFill/>
              <a:round/>
              <a:headEnd/>
              <a:tailEnd/>
            </a:ln>
          </p:spPr>
          <p:txBody>
            <a:bodyPr/>
            <a:lstStyle/>
            <a:p>
              <a:endParaRPr lang="en-US"/>
            </a:p>
          </p:txBody>
        </p:sp>
        <p:sp>
          <p:nvSpPr>
            <p:cNvPr id="8439" name="Freeform 260"/>
            <p:cNvSpPr>
              <a:spLocks/>
            </p:cNvSpPr>
            <p:nvPr/>
          </p:nvSpPr>
          <p:spPr bwMode="auto">
            <a:xfrm>
              <a:off x="3661" y="1992"/>
              <a:ext cx="190" cy="695"/>
            </a:xfrm>
            <a:custGeom>
              <a:avLst/>
              <a:gdLst>
                <a:gd name="T0" fmla="*/ 19 w 380"/>
                <a:gd name="T1" fmla="*/ 0 h 1389"/>
                <a:gd name="T2" fmla="*/ 177 w 380"/>
                <a:gd name="T3" fmla="*/ 4 h 1389"/>
                <a:gd name="T4" fmla="*/ 177 w 380"/>
                <a:gd name="T5" fmla="*/ 189 h 1389"/>
                <a:gd name="T6" fmla="*/ 177 w 380"/>
                <a:gd name="T7" fmla="*/ 212 h 1389"/>
                <a:gd name="T8" fmla="*/ 179 w 380"/>
                <a:gd name="T9" fmla="*/ 228 h 1389"/>
                <a:gd name="T10" fmla="*/ 190 w 380"/>
                <a:gd name="T11" fmla="*/ 250 h 1389"/>
                <a:gd name="T12" fmla="*/ 179 w 380"/>
                <a:gd name="T13" fmla="*/ 260 h 1389"/>
                <a:gd name="T14" fmla="*/ 169 w 380"/>
                <a:gd name="T15" fmla="*/ 278 h 1389"/>
                <a:gd name="T16" fmla="*/ 158 w 380"/>
                <a:gd name="T17" fmla="*/ 303 h 1389"/>
                <a:gd name="T18" fmla="*/ 149 w 380"/>
                <a:gd name="T19" fmla="*/ 334 h 1389"/>
                <a:gd name="T20" fmla="*/ 138 w 380"/>
                <a:gd name="T21" fmla="*/ 369 h 1389"/>
                <a:gd name="T22" fmla="*/ 128 w 380"/>
                <a:gd name="T23" fmla="*/ 408 h 1389"/>
                <a:gd name="T24" fmla="*/ 119 w 380"/>
                <a:gd name="T25" fmla="*/ 449 h 1389"/>
                <a:gd name="T26" fmla="*/ 109 w 380"/>
                <a:gd name="T27" fmla="*/ 490 h 1389"/>
                <a:gd name="T28" fmla="*/ 99 w 380"/>
                <a:gd name="T29" fmla="*/ 531 h 1389"/>
                <a:gd name="T30" fmla="*/ 89 w 380"/>
                <a:gd name="T31" fmla="*/ 570 h 1389"/>
                <a:gd name="T32" fmla="*/ 79 w 380"/>
                <a:gd name="T33" fmla="*/ 606 h 1389"/>
                <a:gd name="T34" fmla="*/ 69 w 380"/>
                <a:gd name="T35" fmla="*/ 638 h 1389"/>
                <a:gd name="T36" fmla="*/ 59 w 380"/>
                <a:gd name="T37" fmla="*/ 664 h 1389"/>
                <a:gd name="T38" fmla="*/ 48 w 380"/>
                <a:gd name="T39" fmla="*/ 683 h 1389"/>
                <a:gd name="T40" fmla="*/ 37 w 380"/>
                <a:gd name="T41" fmla="*/ 694 h 1389"/>
                <a:gd name="T42" fmla="*/ 26 w 380"/>
                <a:gd name="T43" fmla="*/ 695 h 1389"/>
                <a:gd name="T44" fmla="*/ 0 w 380"/>
                <a:gd name="T45" fmla="*/ 660 h 1389"/>
                <a:gd name="T46" fmla="*/ 0 w 380"/>
                <a:gd name="T47" fmla="*/ 218 h 1389"/>
                <a:gd name="T48" fmla="*/ 5 w 380"/>
                <a:gd name="T49" fmla="*/ 13 h 1389"/>
                <a:gd name="T50" fmla="*/ 19 w 380"/>
                <a:gd name="T51" fmla="*/ 0 h 13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1389">
                  <a:moveTo>
                    <a:pt x="37" y="0"/>
                  </a:moveTo>
                  <a:lnTo>
                    <a:pt x="354" y="7"/>
                  </a:lnTo>
                  <a:lnTo>
                    <a:pt x="354" y="378"/>
                  </a:lnTo>
                  <a:lnTo>
                    <a:pt x="354" y="423"/>
                  </a:lnTo>
                  <a:lnTo>
                    <a:pt x="358" y="455"/>
                  </a:lnTo>
                  <a:lnTo>
                    <a:pt x="380" y="500"/>
                  </a:lnTo>
                  <a:lnTo>
                    <a:pt x="358" y="519"/>
                  </a:lnTo>
                  <a:lnTo>
                    <a:pt x="337" y="555"/>
                  </a:lnTo>
                  <a:lnTo>
                    <a:pt x="316" y="606"/>
                  </a:lnTo>
                  <a:lnTo>
                    <a:pt x="297" y="667"/>
                  </a:lnTo>
                  <a:lnTo>
                    <a:pt x="276" y="738"/>
                  </a:lnTo>
                  <a:lnTo>
                    <a:pt x="256" y="815"/>
                  </a:lnTo>
                  <a:lnTo>
                    <a:pt x="237" y="897"/>
                  </a:lnTo>
                  <a:lnTo>
                    <a:pt x="217" y="980"/>
                  </a:lnTo>
                  <a:lnTo>
                    <a:pt x="197" y="1062"/>
                  </a:lnTo>
                  <a:lnTo>
                    <a:pt x="178" y="1140"/>
                  </a:lnTo>
                  <a:lnTo>
                    <a:pt x="158" y="1212"/>
                  </a:lnTo>
                  <a:lnTo>
                    <a:pt x="138" y="1275"/>
                  </a:lnTo>
                  <a:lnTo>
                    <a:pt x="117" y="1327"/>
                  </a:lnTo>
                  <a:lnTo>
                    <a:pt x="96" y="1365"/>
                  </a:lnTo>
                  <a:lnTo>
                    <a:pt x="74" y="1387"/>
                  </a:lnTo>
                  <a:lnTo>
                    <a:pt x="52" y="1389"/>
                  </a:lnTo>
                  <a:lnTo>
                    <a:pt x="0" y="1320"/>
                  </a:lnTo>
                  <a:lnTo>
                    <a:pt x="0" y="436"/>
                  </a:lnTo>
                  <a:lnTo>
                    <a:pt x="9" y="25"/>
                  </a:lnTo>
                  <a:lnTo>
                    <a:pt x="37" y="0"/>
                  </a:lnTo>
                  <a:close/>
                </a:path>
              </a:pathLst>
            </a:custGeom>
            <a:solidFill>
              <a:srgbClr val="999999"/>
            </a:solidFill>
            <a:ln w="9525">
              <a:noFill/>
              <a:round/>
              <a:headEnd/>
              <a:tailEnd/>
            </a:ln>
          </p:spPr>
          <p:txBody>
            <a:bodyPr/>
            <a:lstStyle/>
            <a:p>
              <a:endParaRPr lang="en-US"/>
            </a:p>
          </p:txBody>
        </p:sp>
        <p:sp>
          <p:nvSpPr>
            <p:cNvPr id="8440" name="Freeform 261"/>
            <p:cNvSpPr>
              <a:spLocks/>
            </p:cNvSpPr>
            <p:nvPr/>
          </p:nvSpPr>
          <p:spPr bwMode="auto">
            <a:xfrm>
              <a:off x="3706" y="2044"/>
              <a:ext cx="463" cy="628"/>
            </a:xfrm>
            <a:custGeom>
              <a:avLst/>
              <a:gdLst>
                <a:gd name="T0" fmla="*/ 15 w 925"/>
                <a:gd name="T1" fmla="*/ 5 h 1254"/>
                <a:gd name="T2" fmla="*/ 44 w 925"/>
                <a:gd name="T3" fmla="*/ 7 h 1254"/>
                <a:gd name="T4" fmla="*/ 72 w 925"/>
                <a:gd name="T5" fmla="*/ 8 h 1254"/>
                <a:gd name="T6" fmla="*/ 101 w 925"/>
                <a:gd name="T7" fmla="*/ 9 h 1254"/>
                <a:gd name="T8" fmla="*/ 129 w 925"/>
                <a:gd name="T9" fmla="*/ 9 h 1254"/>
                <a:gd name="T10" fmla="*/ 157 w 925"/>
                <a:gd name="T11" fmla="*/ 10 h 1254"/>
                <a:gd name="T12" fmla="*/ 185 w 925"/>
                <a:gd name="T13" fmla="*/ 10 h 1254"/>
                <a:gd name="T14" fmla="*/ 213 w 925"/>
                <a:gd name="T15" fmla="*/ 10 h 1254"/>
                <a:gd name="T16" fmla="*/ 241 w 925"/>
                <a:gd name="T17" fmla="*/ 10 h 1254"/>
                <a:gd name="T18" fmla="*/ 269 w 925"/>
                <a:gd name="T19" fmla="*/ 10 h 1254"/>
                <a:gd name="T20" fmla="*/ 298 w 925"/>
                <a:gd name="T21" fmla="*/ 9 h 1254"/>
                <a:gd name="T22" fmla="*/ 326 w 925"/>
                <a:gd name="T23" fmla="*/ 8 h 1254"/>
                <a:gd name="T24" fmla="*/ 356 w 925"/>
                <a:gd name="T25" fmla="*/ 7 h 1254"/>
                <a:gd name="T26" fmla="*/ 386 w 925"/>
                <a:gd name="T27" fmla="*/ 5 h 1254"/>
                <a:gd name="T28" fmla="*/ 416 w 925"/>
                <a:gd name="T29" fmla="*/ 3 h 1254"/>
                <a:gd name="T30" fmla="*/ 447 w 925"/>
                <a:gd name="T31" fmla="*/ 1 h 1254"/>
                <a:gd name="T32" fmla="*/ 456 w 925"/>
                <a:gd name="T33" fmla="*/ 601 h 1254"/>
                <a:gd name="T34" fmla="*/ 428 w 925"/>
                <a:gd name="T35" fmla="*/ 608 h 1254"/>
                <a:gd name="T36" fmla="*/ 400 w 925"/>
                <a:gd name="T37" fmla="*/ 614 h 1254"/>
                <a:gd name="T38" fmla="*/ 370 w 925"/>
                <a:gd name="T39" fmla="*/ 618 h 1254"/>
                <a:gd name="T40" fmla="*/ 341 w 925"/>
                <a:gd name="T41" fmla="*/ 622 h 1254"/>
                <a:gd name="T42" fmla="*/ 311 w 925"/>
                <a:gd name="T43" fmla="*/ 624 h 1254"/>
                <a:gd name="T44" fmla="*/ 282 w 925"/>
                <a:gd name="T45" fmla="*/ 626 h 1254"/>
                <a:gd name="T46" fmla="*/ 252 w 925"/>
                <a:gd name="T47" fmla="*/ 627 h 1254"/>
                <a:gd name="T48" fmla="*/ 223 w 925"/>
                <a:gd name="T49" fmla="*/ 628 h 1254"/>
                <a:gd name="T50" fmla="*/ 193 w 925"/>
                <a:gd name="T51" fmla="*/ 627 h 1254"/>
                <a:gd name="T52" fmla="*/ 164 w 925"/>
                <a:gd name="T53" fmla="*/ 626 h 1254"/>
                <a:gd name="T54" fmla="*/ 135 w 925"/>
                <a:gd name="T55" fmla="*/ 625 h 1254"/>
                <a:gd name="T56" fmla="*/ 107 w 925"/>
                <a:gd name="T57" fmla="*/ 623 h 1254"/>
                <a:gd name="T58" fmla="*/ 79 w 925"/>
                <a:gd name="T59" fmla="*/ 620 h 1254"/>
                <a:gd name="T60" fmla="*/ 52 w 925"/>
                <a:gd name="T61" fmla="*/ 618 h 1254"/>
                <a:gd name="T62" fmla="*/ 26 w 925"/>
                <a:gd name="T63" fmla="*/ 615 h 1254"/>
                <a:gd name="T64" fmla="*/ 0 w 925"/>
                <a:gd name="T65" fmla="*/ 612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1254">
                  <a:moveTo>
                    <a:pt x="0" y="9"/>
                  </a:moveTo>
                  <a:lnTo>
                    <a:pt x="29" y="10"/>
                  </a:lnTo>
                  <a:lnTo>
                    <a:pt x="58" y="11"/>
                  </a:lnTo>
                  <a:lnTo>
                    <a:pt x="87" y="13"/>
                  </a:lnTo>
                  <a:lnTo>
                    <a:pt x="116" y="15"/>
                  </a:lnTo>
                  <a:lnTo>
                    <a:pt x="144" y="16"/>
                  </a:lnTo>
                  <a:lnTo>
                    <a:pt x="173" y="16"/>
                  </a:lnTo>
                  <a:lnTo>
                    <a:pt x="201" y="17"/>
                  </a:lnTo>
                  <a:lnTo>
                    <a:pt x="228" y="18"/>
                  </a:lnTo>
                  <a:lnTo>
                    <a:pt x="257" y="18"/>
                  </a:lnTo>
                  <a:lnTo>
                    <a:pt x="285" y="19"/>
                  </a:lnTo>
                  <a:lnTo>
                    <a:pt x="313" y="19"/>
                  </a:lnTo>
                  <a:lnTo>
                    <a:pt x="341" y="20"/>
                  </a:lnTo>
                  <a:lnTo>
                    <a:pt x="369" y="20"/>
                  </a:lnTo>
                  <a:lnTo>
                    <a:pt x="397" y="20"/>
                  </a:lnTo>
                  <a:lnTo>
                    <a:pt x="425" y="20"/>
                  </a:lnTo>
                  <a:lnTo>
                    <a:pt x="453" y="20"/>
                  </a:lnTo>
                  <a:lnTo>
                    <a:pt x="481" y="20"/>
                  </a:lnTo>
                  <a:lnTo>
                    <a:pt x="510" y="19"/>
                  </a:lnTo>
                  <a:lnTo>
                    <a:pt x="537" y="19"/>
                  </a:lnTo>
                  <a:lnTo>
                    <a:pt x="566" y="18"/>
                  </a:lnTo>
                  <a:lnTo>
                    <a:pt x="595" y="18"/>
                  </a:lnTo>
                  <a:lnTo>
                    <a:pt x="624" y="17"/>
                  </a:lnTo>
                  <a:lnTo>
                    <a:pt x="652" y="16"/>
                  </a:lnTo>
                  <a:lnTo>
                    <a:pt x="682" y="15"/>
                  </a:lnTo>
                  <a:lnTo>
                    <a:pt x="711" y="13"/>
                  </a:lnTo>
                  <a:lnTo>
                    <a:pt x="741" y="11"/>
                  </a:lnTo>
                  <a:lnTo>
                    <a:pt x="771" y="10"/>
                  </a:lnTo>
                  <a:lnTo>
                    <a:pt x="801" y="9"/>
                  </a:lnTo>
                  <a:lnTo>
                    <a:pt x="832" y="6"/>
                  </a:lnTo>
                  <a:lnTo>
                    <a:pt x="863" y="4"/>
                  </a:lnTo>
                  <a:lnTo>
                    <a:pt x="894" y="2"/>
                  </a:lnTo>
                  <a:lnTo>
                    <a:pt x="925" y="0"/>
                  </a:lnTo>
                  <a:lnTo>
                    <a:pt x="912" y="1200"/>
                  </a:lnTo>
                  <a:lnTo>
                    <a:pt x="884" y="1207"/>
                  </a:lnTo>
                  <a:lnTo>
                    <a:pt x="855" y="1214"/>
                  </a:lnTo>
                  <a:lnTo>
                    <a:pt x="827" y="1220"/>
                  </a:lnTo>
                  <a:lnTo>
                    <a:pt x="799" y="1226"/>
                  </a:lnTo>
                  <a:lnTo>
                    <a:pt x="770" y="1230"/>
                  </a:lnTo>
                  <a:lnTo>
                    <a:pt x="740" y="1235"/>
                  </a:lnTo>
                  <a:lnTo>
                    <a:pt x="711" y="1238"/>
                  </a:lnTo>
                  <a:lnTo>
                    <a:pt x="682" y="1242"/>
                  </a:lnTo>
                  <a:lnTo>
                    <a:pt x="652" y="1245"/>
                  </a:lnTo>
                  <a:lnTo>
                    <a:pt x="622" y="1247"/>
                  </a:lnTo>
                  <a:lnTo>
                    <a:pt x="594" y="1250"/>
                  </a:lnTo>
                  <a:lnTo>
                    <a:pt x="564" y="1251"/>
                  </a:lnTo>
                  <a:lnTo>
                    <a:pt x="534" y="1252"/>
                  </a:lnTo>
                  <a:lnTo>
                    <a:pt x="504" y="1253"/>
                  </a:lnTo>
                  <a:lnTo>
                    <a:pt x="475" y="1254"/>
                  </a:lnTo>
                  <a:lnTo>
                    <a:pt x="445" y="1254"/>
                  </a:lnTo>
                  <a:lnTo>
                    <a:pt x="416" y="1253"/>
                  </a:lnTo>
                  <a:lnTo>
                    <a:pt x="386" y="1253"/>
                  </a:lnTo>
                  <a:lnTo>
                    <a:pt x="357" y="1252"/>
                  </a:lnTo>
                  <a:lnTo>
                    <a:pt x="328" y="1251"/>
                  </a:lnTo>
                  <a:lnTo>
                    <a:pt x="299" y="1250"/>
                  </a:lnTo>
                  <a:lnTo>
                    <a:pt x="270" y="1249"/>
                  </a:lnTo>
                  <a:lnTo>
                    <a:pt x="242" y="1246"/>
                  </a:lnTo>
                  <a:lnTo>
                    <a:pt x="213" y="1244"/>
                  </a:lnTo>
                  <a:lnTo>
                    <a:pt x="186" y="1242"/>
                  </a:lnTo>
                  <a:lnTo>
                    <a:pt x="158" y="1239"/>
                  </a:lnTo>
                  <a:lnTo>
                    <a:pt x="131" y="1237"/>
                  </a:lnTo>
                  <a:lnTo>
                    <a:pt x="104" y="1235"/>
                  </a:lnTo>
                  <a:lnTo>
                    <a:pt x="78" y="1231"/>
                  </a:lnTo>
                  <a:lnTo>
                    <a:pt x="51" y="1228"/>
                  </a:lnTo>
                  <a:lnTo>
                    <a:pt x="26" y="1226"/>
                  </a:lnTo>
                  <a:lnTo>
                    <a:pt x="0" y="1222"/>
                  </a:lnTo>
                  <a:lnTo>
                    <a:pt x="0" y="9"/>
                  </a:lnTo>
                  <a:close/>
                </a:path>
              </a:pathLst>
            </a:custGeom>
            <a:solidFill>
              <a:srgbClr val="1C0000"/>
            </a:solidFill>
            <a:ln w="9525">
              <a:noFill/>
              <a:round/>
              <a:headEnd/>
              <a:tailEnd/>
            </a:ln>
          </p:spPr>
          <p:txBody>
            <a:bodyPr/>
            <a:lstStyle/>
            <a:p>
              <a:endParaRPr lang="en-US"/>
            </a:p>
          </p:txBody>
        </p:sp>
        <p:sp>
          <p:nvSpPr>
            <p:cNvPr id="8441" name="Freeform 262"/>
            <p:cNvSpPr>
              <a:spLocks/>
            </p:cNvSpPr>
            <p:nvPr/>
          </p:nvSpPr>
          <p:spPr bwMode="auto">
            <a:xfrm>
              <a:off x="3721" y="2044"/>
              <a:ext cx="455" cy="642"/>
            </a:xfrm>
            <a:custGeom>
              <a:avLst/>
              <a:gdLst>
                <a:gd name="T0" fmla="*/ 12 w 911"/>
                <a:gd name="T1" fmla="*/ 24 h 1285"/>
                <a:gd name="T2" fmla="*/ 37 w 911"/>
                <a:gd name="T3" fmla="*/ 25 h 1285"/>
                <a:gd name="T4" fmla="*/ 63 w 911"/>
                <a:gd name="T5" fmla="*/ 27 h 1285"/>
                <a:gd name="T6" fmla="*/ 89 w 911"/>
                <a:gd name="T7" fmla="*/ 28 h 1285"/>
                <a:gd name="T8" fmla="*/ 114 w 911"/>
                <a:gd name="T9" fmla="*/ 29 h 1285"/>
                <a:gd name="T10" fmla="*/ 140 w 911"/>
                <a:gd name="T11" fmla="*/ 30 h 1285"/>
                <a:gd name="T12" fmla="*/ 167 w 911"/>
                <a:gd name="T13" fmla="*/ 30 h 1285"/>
                <a:gd name="T14" fmla="*/ 193 w 911"/>
                <a:gd name="T15" fmla="*/ 30 h 1285"/>
                <a:gd name="T16" fmla="*/ 220 w 911"/>
                <a:gd name="T17" fmla="*/ 30 h 1285"/>
                <a:gd name="T18" fmla="*/ 248 w 911"/>
                <a:gd name="T19" fmla="*/ 30 h 1285"/>
                <a:gd name="T20" fmla="*/ 275 w 911"/>
                <a:gd name="T21" fmla="*/ 29 h 1285"/>
                <a:gd name="T22" fmla="*/ 303 w 911"/>
                <a:gd name="T23" fmla="*/ 28 h 1285"/>
                <a:gd name="T24" fmla="*/ 331 w 911"/>
                <a:gd name="T25" fmla="*/ 26 h 1285"/>
                <a:gd name="T26" fmla="*/ 360 w 911"/>
                <a:gd name="T27" fmla="*/ 25 h 1285"/>
                <a:gd name="T28" fmla="*/ 388 w 911"/>
                <a:gd name="T29" fmla="*/ 23 h 1285"/>
                <a:gd name="T30" fmla="*/ 417 w 911"/>
                <a:gd name="T31" fmla="*/ 21 h 1285"/>
                <a:gd name="T32" fmla="*/ 435 w 911"/>
                <a:gd name="T33" fmla="*/ 19 h 1285"/>
                <a:gd name="T34" fmla="*/ 440 w 911"/>
                <a:gd name="T35" fmla="*/ 14 h 1285"/>
                <a:gd name="T36" fmla="*/ 447 w 911"/>
                <a:gd name="T37" fmla="*/ 6 h 1285"/>
                <a:gd name="T38" fmla="*/ 453 w 911"/>
                <a:gd name="T39" fmla="*/ 1 h 1285"/>
                <a:gd name="T40" fmla="*/ 455 w 911"/>
                <a:gd name="T41" fmla="*/ 615 h 1285"/>
                <a:gd name="T42" fmla="*/ 427 w 911"/>
                <a:gd name="T43" fmla="*/ 622 h 1285"/>
                <a:gd name="T44" fmla="*/ 399 w 911"/>
                <a:gd name="T45" fmla="*/ 628 h 1285"/>
                <a:gd name="T46" fmla="*/ 370 w 911"/>
                <a:gd name="T47" fmla="*/ 633 h 1285"/>
                <a:gd name="T48" fmla="*/ 341 w 911"/>
                <a:gd name="T49" fmla="*/ 637 h 1285"/>
                <a:gd name="T50" fmla="*/ 311 w 911"/>
                <a:gd name="T51" fmla="*/ 639 h 1285"/>
                <a:gd name="T52" fmla="*/ 281 w 911"/>
                <a:gd name="T53" fmla="*/ 641 h 1285"/>
                <a:gd name="T54" fmla="*/ 252 w 911"/>
                <a:gd name="T55" fmla="*/ 642 h 1285"/>
                <a:gd name="T56" fmla="*/ 223 w 911"/>
                <a:gd name="T57" fmla="*/ 642 h 1285"/>
                <a:gd name="T58" fmla="*/ 193 w 911"/>
                <a:gd name="T59" fmla="*/ 642 h 1285"/>
                <a:gd name="T60" fmla="*/ 164 w 911"/>
                <a:gd name="T61" fmla="*/ 641 h 1285"/>
                <a:gd name="T62" fmla="*/ 135 w 911"/>
                <a:gd name="T63" fmla="*/ 639 h 1285"/>
                <a:gd name="T64" fmla="*/ 106 w 911"/>
                <a:gd name="T65" fmla="*/ 638 h 1285"/>
                <a:gd name="T66" fmla="*/ 79 w 911"/>
                <a:gd name="T67" fmla="*/ 635 h 1285"/>
                <a:gd name="T68" fmla="*/ 52 w 911"/>
                <a:gd name="T69" fmla="*/ 633 h 1285"/>
                <a:gd name="T70" fmla="*/ 25 w 911"/>
                <a:gd name="T71" fmla="*/ 630 h 1285"/>
                <a:gd name="T72" fmla="*/ 0 w 911"/>
                <a:gd name="T73" fmla="*/ 626 h 1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1" h="1285">
                  <a:moveTo>
                    <a:pt x="0" y="45"/>
                  </a:moveTo>
                  <a:lnTo>
                    <a:pt x="25" y="48"/>
                  </a:lnTo>
                  <a:lnTo>
                    <a:pt x="50" y="50"/>
                  </a:lnTo>
                  <a:lnTo>
                    <a:pt x="75" y="51"/>
                  </a:lnTo>
                  <a:lnTo>
                    <a:pt x="100" y="53"/>
                  </a:lnTo>
                  <a:lnTo>
                    <a:pt x="126" y="55"/>
                  </a:lnTo>
                  <a:lnTo>
                    <a:pt x="151" y="56"/>
                  </a:lnTo>
                  <a:lnTo>
                    <a:pt x="178" y="57"/>
                  </a:lnTo>
                  <a:lnTo>
                    <a:pt x="203" y="58"/>
                  </a:lnTo>
                  <a:lnTo>
                    <a:pt x="229" y="59"/>
                  </a:lnTo>
                  <a:lnTo>
                    <a:pt x="255" y="60"/>
                  </a:lnTo>
                  <a:lnTo>
                    <a:pt x="281" y="60"/>
                  </a:lnTo>
                  <a:lnTo>
                    <a:pt x="308" y="60"/>
                  </a:lnTo>
                  <a:lnTo>
                    <a:pt x="334" y="61"/>
                  </a:lnTo>
                  <a:lnTo>
                    <a:pt x="361" y="61"/>
                  </a:lnTo>
                  <a:lnTo>
                    <a:pt x="387" y="61"/>
                  </a:lnTo>
                  <a:lnTo>
                    <a:pt x="415" y="61"/>
                  </a:lnTo>
                  <a:lnTo>
                    <a:pt x="441" y="61"/>
                  </a:lnTo>
                  <a:lnTo>
                    <a:pt x="469" y="60"/>
                  </a:lnTo>
                  <a:lnTo>
                    <a:pt x="496" y="60"/>
                  </a:lnTo>
                  <a:lnTo>
                    <a:pt x="523" y="59"/>
                  </a:lnTo>
                  <a:lnTo>
                    <a:pt x="551" y="58"/>
                  </a:lnTo>
                  <a:lnTo>
                    <a:pt x="578" y="57"/>
                  </a:lnTo>
                  <a:lnTo>
                    <a:pt x="606" y="57"/>
                  </a:lnTo>
                  <a:lnTo>
                    <a:pt x="635" y="55"/>
                  </a:lnTo>
                  <a:lnTo>
                    <a:pt x="663" y="53"/>
                  </a:lnTo>
                  <a:lnTo>
                    <a:pt x="691" y="52"/>
                  </a:lnTo>
                  <a:lnTo>
                    <a:pt x="720" y="51"/>
                  </a:lnTo>
                  <a:lnTo>
                    <a:pt x="748" y="49"/>
                  </a:lnTo>
                  <a:lnTo>
                    <a:pt x="777" y="46"/>
                  </a:lnTo>
                  <a:lnTo>
                    <a:pt x="805" y="45"/>
                  </a:lnTo>
                  <a:lnTo>
                    <a:pt x="835" y="43"/>
                  </a:lnTo>
                  <a:lnTo>
                    <a:pt x="864" y="41"/>
                  </a:lnTo>
                  <a:lnTo>
                    <a:pt x="870" y="38"/>
                  </a:lnTo>
                  <a:lnTo>
                    <a:pt x="876" y="34"/>
                  </a:lnTo>
                  <a:lnTo>
                    <a:pt x="881" y="28"/>
                  </a:lnTo>
                  <a:lnTo>
                    <a:pt x="888" y="20"/>
                  </a:lnTo>
                  <a:lnTo>
                    <a:pt x="894" y="13"/>
                  </a:lnTo>
                  <a:lnTo>
                    <a:pt x="900" y="7"/>
                  </a:lnTo>
                  <a:lnTo>
                    <a:pt x="906" y="3"/>
                  </a:lnTo>
                  <a:lnTo>
                    <a:pt x="911" y="0"/>
                  </a:lnTo>
                  <a:lnTo>
                    <a:pt x="911" y="1231"/>
                  </a:lnTo>
                  <a:lnTo>
                    <a:pt x="884" y="1238"/>
                  </a:lnTo>
                  <a:lnTo>
                    <a:pt x="855" y="1245"/>
                  </a:lnTo>
                  <a:lnTo>
                    <a:pt x="827" y="1251"/>
                  </a:lnTo>
                  <a:lnTo>
                    <a:pt x="798" y="1256"/>
                  </a:lnTo>
                  <a:lnTo>
                    <a:pt x="770" y="1262"/>
                  </a:lnTo>
                  <a:lnTo>
                    <a:pt x="741" y="1266"/>
                  </a:lnTo>
                  <a:lnTo>
                    <a:pt x="711" y="1270"/>
                  </a:lnTo>
                  <a:lnTo>
                    <a:pt x="682" y="1274"/>
                  </a:lnTo>
                  <a:lnTo>
                    <a:pt x="652" y="1276"/>
                  </a:lnTo>
                  <a:lnTo>
                    <a:pt x="623" y="1279"/>
                  </a:lnTo>
                  <a:lnTo>
                    <a:pt x="593" y="1281"/>
                  </a:lnTo>
                  <a:lnTo>
                    <a:pt x="563" y="1283"/>
                  </a:lnTo>
                  <a:lnTo>
                    <a:pt x="535" y="1284"/>
                  </a:lnTo>
                  <a:lnTo>
                    <a:pt x="505" y="1285"/>
                  </a:lnTo>
                  <a:lnTo>
                    <a:pt x="475" y="1285"/>
                  </a:lnTo>
                  <a:lnTo>
                    <a:pt x="446" y="1285"/>
                  </a:lnTo>
                  <a:lnTo>
                    <a:pt x="416" y="1285"/>
                  </a:lnTo>
                  <a:lnTo>
                    <a:pt x="386" y="1285"/>
                  </a:lnTo>
                  <a:lnTo>
                    <a:pt x="357" y="1284"/>
                  </a:lnTo>
                  <a:lnTo>
                    <a:pt x="328" y="1283"/>
                  </a:lnTo>
                  <a:lnTo>
                    <a:pt x="300" y="1282"/>
                  </a:lnTo>
                  <a:lnTo>
                    <a:pt x="271" y="1279"/>
                  </a:lnTo>
                  <a:lnTo>
                    <a:pt x="242" y="1278"/>
                  </a:lnTo>
                  <a:lnTo>
                    <a:pt x="213" y="1276"/>
                  </a:lnTo>
                  <a:lnTo>
                    <a:pt x="186" y="1274"/>
                  </a:lnTo>
                  <a:lnTo>
                    <a:pt x="158" y="1271"/>
                  </a:lnTo>
                  <a:lnTo>
                    <a:pt x="131" y="1268"/>
                  </a:lnTo>
                  <a:lnTo>
                    <a:pt x="104" y="1266"/>
                  </a:lnTo>
                  <a:lnTo>
                    <a:pt x="77" y="1262"/>
                  </a:lnTo>
                  <a:lnTo>
                    <a:pt x="51" y="1260"/>
                  </a:lnTo>
                  <a:lnTo>
                    <a:pt x="25" y="1256"/>
                  </a:lnTo>
                  <a:lnTo>
                    <a:pt x="0" y="1253"/>
                  </a:lnTo>
                  <a:lnTo>
                    <a:pt x="0" y="45"/>
                  </a:lnTo>
                  <a:close/>
                </a:path>
              </a:pathLst>
            </a:custGeom>
            <a:solidFill>
              <a:srgbClr val="8E7F89"/>
            </a:solidFill>
            <a:ln w="9525">
              <a:noFill/>
              <a:round/>
              <a:headEnd/>
              <a:tailEnd/>
            </a:ln>
          </p:spPr>
          <p:txBody>
            <a:bodyPr/>
            <a:lstStyle/>
            <a:p>
              <a:endParaRPr lang="en-US"/>
            </a:p>
          </p:txBody>
        </p:sp>
        <p:sp>
          <p:nvSpPr>
            <p:cNvPr id="8442" name="Freeform 263"/>
            <p:cNvSpPr>
              <a:spLocks/>
            </p:cNvSpPr>
            <p:nvPr/>
          </p:nvSpPr>
          <p:spPr bwMode="auto">
            <a:xfrm>
              <a:off x="3717" y="2063"/>
              <a:ext cx="445" cy="609"/>
            </a:xfrm>
            <a:custGeom>
              <a:avLst/>
              <a:gdLst>
                <a:gd name="T0" fmla="*/ 13 w 890"/>
                <a:gd name="T1" fmla="*/ 5 h 1218"/>
                <a:gd name="T2" fmla="*/ 39 w 890"/>
                <a:gd name="T3" fmla="*/ 7 h 1218"/>
                <a:gd name="T4" fmla="*/ 65 w 890"/>
                <a:gd name="T5" fmla="*/ 9 h 1218"/>
                <a:gd name="T6" fmla="*/ 91 w 890"/>
                <a:gd name="T7" fmla="*/ 10 h 1218"/>
                <a:gd name="T8" fmla="*/ 117 w 890"/>
                <a:gd name="T9" fmla="*/ 10 h 1218"/>
                <a:gd name="T10" fmla="*/ 144 w 890"/>
                <a:gd name="T11" fmla="*/ 11 h 1218"/>
                <a:gd name="T12" fmla="*/ 171 w 890"/>
                <a:gd name="T13" fmla="*/ 11 h 1218"/>
                <a:gd name="T14" fmla="*/ 199 w 890"/>
                <a:gd name="T15" fmla="*/ 11 h 1218"/>
                <a:gd name="T16" fmla="*/ 227 w 890"/>
                <a:gd name="T17" fmla="*/ 11 h 1218"/>
                <a:gd name="T18" fmla="*/ 254 w 890"/>
                <a:gd name="T19" fmla="*/ 10 h 1218"/>
                <a:gd name="T20" fmla="*/ 283 w 890"/>
                <a:gd name="T21" fmla="*/ 9 h 1218"/>
                <a:gd name="T22" fmla="*/ 311 w 890"/>
                <a:gd name="T23" fmla="*/ 8 h 1218"/>
                <a:gd name="T24" fmla="*/ 341 w 890"/>
                <a:gd name="T25" fmla="*/ 7 h 1218"/>
                <a:gd name="T26" fmla="*/ 370 w 890"/>
                <a:gd name="T27" fmla="*/ 5 h 1218"/>
                <a:gd name="T28" fmla="*/ 400 w 890"/>
                <a:gd name="T29" fmla="*/ 3 h 1218"/>
                <a:gd name="T30" fmla="*/ 430 w 890"/>
                <a:gd name="T31" fmla="*/ 2 h 1218"/>
                <a:gd name="T32" fmla="*/ 445 w 890"/>
                <a:gd name="T33" fmla="*/ 583 h 1218"/>
                <a:gd name="T34" fmla="*/ 417 w 890"/>
                <a:gd name="T35" fmla="*/ 590 h 1218"/>
                <a:gd name="T36" fmla="*/ 390 w 890"/>
                <a:gd name="T37" fmla="*/ 596 h 1218"/>
                <a:gd name="T38" fmla="*/ 362 w 890"/>
                <a:gd name="T39" fmla="*/ 600 h 1218"/>
                <a:gd name="T40" fmla="*/ 333 w 890"/>
                <a:gd name="T41" fmla="*/ 604 h 1218"/>
                <a:gd name="T42" fmla="*/ 304 w 890"/>
                <a:gd name="T43" fmla="*/ 607 h 1218"/>
                <a:gd name="T44" fmla="*/ 275 w 890"/>
                <a:gd name="T45" fmla="*/ 608 h 1218"/>
                <a:gd name="T46" fmla="*/ 246 w 890"/>
                <a:gd name="T47" fmla="*/ 609 h 1218"/>
                <a:gd name="T48" fmla="*/ 218 w 890"/>
                <a:gd name="T49" fmla="*/ 609 h 1218"/>
                <a:gd name="T50" fmla="*/ 189 w 890"/>
                <a:gd name="T51" fmla="*/ 609 h 1218"/>
                <a:gd name="T52" fmla="*/ 160 w 890"/>
                <a:gd name="T53" fmla="*/ 608 h 1218"/>
                <a:gd name="T54" fmla="*/ 132 w 890"/>
                <a:gd name="T55" fmla="*/ 607 h 1218"/>
                <a:gd name="T56" fmla="*/ 105 w 890"/>
                <a:gd name="T57" fmla="*/ 605 h 1218"/>
                <a:gd name="T58" fmla="*/ 78 w 890"/>
                <a:gd name="T59" fmla="*/ 603 h 1218"/>
                <a:gd name="T60" fmla="*/ 51 w 890"/>
                <a:gd name="T61" fmla="*/ 600 h 1218"/>
                <a:gd name="T62" fmla="*/ 25 w 890"/>
                <a:gd name="T63" fmla="*/ 597 h 1218"/>
                <a:gd name="T64" fmla="*/ 0 w 890"/>
                <a:gd name="T65" fmla="*/ 594 h 1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0" h="1218">
                  <a:moveTo>
                    <a:pt x="0" y="7"/>
                  </a:moveTo>
                  <a:lnTo>
                    <a:pt x="26" y="10"/>
                  </a:lnTo>
                  <a:lnTo>
                    <a:pt x="51" y="12"/>
                  </a:lnTo>
                  <a:lnTo>
                    <a:pt x="77" y="13"/>
                  </a:lnTo>
                  <a:lnTo>
                    <a:pt x="103" y="15"/>
                  </a:lnTo>
                  <a:lnTo>
                    <a:pt x="129" y="17"/>
                  </a:lnTo>
                  <a:lnTo>
                    <a:pt x="155" y="18"/>
                  </a:lnTo>
                  <a:lnTo>
                    <a:pt x="181" y="19"/>
                  </a:lnTo>
                  <a:lnTo>
                    <a:pt x="208" y="20"/>
                  </a:lnTo>
                  <a:lnTo>
                    <a:pt x="234" y="20"/>
                  </a:lnTo>
                  <a:lnTo>
                    <a:pt x="261" y="21"/>
                  </a:lnTo>
                  <a:lnTo>
                    <a:pt x="288" y="21"/>
                  </a:lnTo>
                  <a:lnTo>
                    <a:pt x="315" y="21"/>
                  </a:lnTo>
                  <a:lnTo>
                    <a:pt x="342" y="21"/>
                  </a:lnTo>
                  <a:lnTo>
                    <a:pt x="370" y="21"/>
                  </a:lnTo>
                  <a:lnTo>
                    <a:pt x="397" y="21"/>
                  </a:lnTo>
                  <a:lnTo>
                    <a:pt x="424" y="21"/>
                  </a:lnTo>
                  <a:lnTo>
                    <a:pt x="453" y="21"/>
                  </a:lnTo>
                  <a:lnTo>
                    <a:pt x="481" y="20"/>
                  </a:lnTo>
                  <a:lnTo>
                    <a:pt x="508" y="20"/>
                  </a:lnTo>
                  <a:lnTo>
                    <a:pt x="537" y="19"/>
                  </a:lnTo>
                  <a:lnTo>
                    <a:pt x="565" y="18"/>
                  </a:lnTo>
                  <a:lnTo>
                    <a:pt x="594" y="17"/>
                  </a:lnTo>
                  <a:lnTo>
                    <a:pt x="622" y="15"/>
                  </a:lnTo>
                  <a:lnTo>
                    <a:pt x="651" y="14"/>
                  </a:lnTo>
                  <a:lnTo>
                    <a:pt x="681" y="13"/>
                  </a:lnTo>
                  <a:lnTo>
                    <a:pt x="710" y="11"/>
                  </a:lnTo>
                  <a:lnTo>
                    <a:pt x="740" y="10"/>
                  </a:lnTo>
                  <a:lnTo>
                    <a:pt x="770" y="8"/>
                  </a:lnTo>
                  <a:lnTo>
                    <a:pt x="799" y="6"/>
                  </a:lnTo>
                  <a:lnTo>
                    <a:pt x="829" y="4"/>
                  </a:lnTo>
                  <a:lnTo>
                    <a:pt x="860" y="3"/>
                  </a:lnTo>
                  <a:lnTo>
                    <a:pt x="890" y="0"/>
                  </a:lnTo>
                  <a:lnTo>
                    <a:pt x="890" y="1165"/>
                  </a:lnTo>
                  <a:lnTo>
                    <a:pt x="862" y="1172"/>
                  </a:lnTo>
                  <a:lnTo>
                    <a:pt x="834" y="1179"/>
                  </a:lnTo>
                  <a:lnTo>
                    <a:pt x="807" y="1185"/>
                  </a:lnTo>
                  <a:lnTo>
                    <a:pt x="779" y="1191"/>
                  </a:lnTo>
                  <a:lnTo>
                    <a:pt x="751" y="1195"/>
                  </a:lnTo>
                  <a:lnTo>
                    <a:pt x="723" y="1200"/>
                  </a:lnTo>
                  <a:lnTo>
                    <a:pt x="694" y="1203"/>
                  </a:lnTo>
                  <a:lnTo>
                    <a:pt x="665" y="1207"/>
                  </a:lnTo>
                  <a:lnTo>
                    <a:pt x="636" y="1209"/>
                  </a:lnTo>
                  <a:lnTo>
                    <a:pt x="607" y="1213"/>
                  </a:lnTo>
                  <a:lnTo>
                    <a:pt x="579" y="1214"/>
                  </a:lnTo>
                  <a:lnTo>
                    <a:pt x="550" y="1216"/>
                  </a:lnTo>
                  <a:lnTo>
                    <a:pt x="521" y="1217"/>
                  </a:lnTo>
                  <a:lnTo>
                    <a:pt x="492" y="1218"/>
                  </a:lnTo>
                  <a:lnTo>
                    <a:pt x="463" y="1218"/>
                  </a:lnTo>
                  <a:lnTo>
                    <a:pt x="435" y="1218"/>
                  </a:lnTo>
                  <a:lnTo>
                    <a:pt x="406" y="1218"/>
                  </a:lnTo>
                  <a:lnTo>
                    <a:pt x="377" y="1218"/>
                  </a:lnTo>
                  <a:lnTo>
                    <a:pt x="348" y="1217"/>
                  </a:lnTo>
                  <a:lnTo>
                    <a:pt x="319" y="1216"/>
                  </a:lnTo>
                  <a:lnTo>
                    <a:pt x="292" y="1215"/>
                  </a:lnTo>
                  <a:lnTo>
                    <a:pt x="264" y="1214"/>
                  </a:lnTo>
                  <a:lnTo>
                    <a:pt x="236" y="1211"/>
                  </a:lnTo>
                  <a:lnTo>
                    <a:pt x="209" y="1209"/>
                  </a:lnTo>
                  <a:lnTo>
                    <a:pt x="181" y="1207"/>
                  </a:lnTo>
                  <a:lnTo>
                    <a:pt x="155" y="1205"/>
                  </a:lnTo>
                  <a:lnTo>
                    <a:pt x="128" y="1202"/>
                  </a:lnTo>
                  <a:lnTo>
                    <a:pt x="102" y="1200"/>
                  </a:lnTo>
                  <a:lnTo>
                    <a:pt x="75" y="1196"/>
                  </a:lnTo>
                  <a:lnTo>
                    <a:pt x="50" y="1193"/>
                  </a:lnTo>
                  <a:lnTo>
                    <a:pt x="24" y="1191"/>
                  </a:lnTo>
                  <a:lnTo>
                    <a:pt x="0" y="1187"/>
                  </a:lnTo>
                  <a:lnTo>
                    <a:pt x="0" y="7"/>
                  </a:lnTo>
                  <a:close/>
                </a:path>
              </a:pathLst>
            </a:custGeom>
            <a:solidFill>
              <a:srgbClr val="3A4F00"/>
            </a:solidFill>
            <a:ln w="9525">
              <a:noFill/>
              <a:round/>
              <a:headEnd/>
              <a:tailEnd/>
            </a:ln>
          </p:spPr>
          <p:txBody>
            <a:bodyPr/>
            <a:lstStyle/>
            <a:p>
              <a:endParaRPr lang="en-US"/>
            </a:p>
          </p:txBody>
        </p:sp>
        <p:sp>
          <p:nvSpPr>
            <p:cNvPr id="8443" name="Freeform 264"/>
            <p:cNvSpPr>
              <a:spLocks/>
            </p:cNvSpPr>
            <p:nvPr/>
          </p:nvSpPr>
          <p:spPr bwMode="auto">
            <a:xfrm>
              <a:off x="3737" y="2064"/>
              <a:ext cx="423" cy="580"/>
            </a:xfrm>
            <a:custGeom>
              <a:avLst/>
              <a:gdLst>
                <a:gd name="T0" fmla="*/ 12 w 845"/>
                <a:gd name="T1" fmla="*/ 5 h 1159"/>
                <a:gd name="T2" fmla="*/ 36 w 845"/>
                <a:gd name="T3" fmla="*/ 7 h 1159"/>
                <a:gd name="T4" fmla="*/ 61 w 845"/>
                <a:gd name="T5" fmla="*/ 8 h 1159"/>
                <a:gd name="T6" fmla="*/ 86 w 845"/>
                <a:gd name="T7" fmla="*/ 9 h 1159"/>
                <a:gd name="T8" fmla="*/ 111 w 845"/>
                <a:gd name="T9" fmla="*/ 10 h 1159"/>
                <a:gd name="T10" fmla="*/ 137 w 845"/>
                <a:gd name="T11" fmla="*/ 10 h 1159"/>
                <a:gd name="T12" fmla="*/ 162 w 845"/>
                <a:gd name="T13" fmla="*/ 11 h 1159"/>
                <a:gd name="T14" fmla="*/ 188 w 845"/>
                <a:gd name="T15" fmla="*/ 11 h 1159"/>
                <a:gd name="T16" fmla="*/ 215 w 845"/>
                <a:gd name="T17" fmla="*/ 10 h 1159"/>
                <a:gd name="T18" fmla="*/ 241 w 845"/>
                <a:gd name="T19" fmla="*/ 9 h 1159"/>
                <a:gd name="T20" fmla="*/ 268 w 845"/>
                <a:gd name="T21" fmla="*/ 8 h 1159"/>
                <a:gd name="T22" fmla="*/ 296 w 845"/>
                <a:gd name="T23" fmla="*/ 7 h 1159"/>
                <a:gd name="T24" fmla="*/ 324 w 845"/>
                <a:gd name="T25" fmla="*/ 6 h 1159"/>
                <a:gd name="T26" fmla="*/ 351 w 845"/>
                <a:gd name="T27" fmla="*/ 5 h 1159"/>
                <a:gd name="T28" fmla="*/ 380 w 845"/>
                <a:gd name="T29" fmla="*/ 3 h 1159"/>
                <a:gd name="T30" fmla="*/ 408 w 845"/>
                <a:gd name="T31" fmla="*/ 1 h 1159"/>
                <a:gd name="T32" fmla="*/ 423 w 845"/>
                <a:gd name="T33" fmla="*/ 139 h 1159"/>
                <a:gd name="T34" fmla="*/ 423 w 845"/>
                <a:gd name="T35" fmla="*/ 416 h 1159"/>
                <a:gd name="T36" fmla="*/ 410 w 845"/>
                <a:gd name="T37" fmla="*/ 558 h 1159"/>
                <a:gd name="T38" fmla="*/ 384 w 845"/>
                <a:gd name="T39" fmla="*/ 564 h 1159"/>
                <a:gd name="T40" fmla="*/ 357 w 845"/>
                <a:gd name="T41" fmla="*/ 569 h 1159"/>
                <a:gd name="T42" fmla="*/ 330 w 845"/>
                <a:gd name="T43" fmla="*/ 573 h 1159"/>
                <a:gd name="T44" fmla="*/ 302 w 845"/>
                <a:gd name="T45" fmla="*/ 576 h 1159"/>
                <a:gd name="T46" fmla="*/ 275 w 845"/>
                <a:gd name="T47" fmla="*/ 578 h 1159"/>
                <a:gd name="T48" fmla="*/ 248 w 845"/>
                <a:gd name="T49" fmla="*/ 579 h 1159"/>
                <a:gd name="T50" fmla="*/ 220 w 845"/>
                <a:gd name="T51" fmla="*/ 580 h 1159"/>
                <a:gd name="T52" fmla="*/ 193 w 845"/>
                <a:gd name="T53" fmla="*/ 580 h 1159"/>
                <a:gd name="T54" fmla="*/ 165 w 845"/>
                <a:gd name="T55" fmla="*/ 579 h 1159"/>
                <a:gd name="T56" fmla="*/ 139 w 845"/>
                <a:gd name="T57" fmla="*/ 578 h 1159"/>
                <a:gd name="T58" fmla="*/ 112 w 845"/>
                <a:gd name="T59" fmla="*/ 576 h 1159"/>
                <a:gd name="T60" fmla="*/ 86 w 845"/>
                <a:gd name="T61" fmla="*/ 575 h 1159"/>
                <a:gd name="T62" fmla="*/ 61 w 845"/>
                <a:gd name="T63" fmla="*/ 572 h 1159"/>
                <a:gd name="T64" fmla="*/ 36 w 845"/>
                <a:gd name="T65" fmla="*/ 569 h 1159"/>
                <a:gd name="T66" fmla="*/ 12 w 845"/>
                <a:gd name="T67" fmla="*/ 567 h 1159"/>
                <a:gd name="T68" fmla="*/ 0 w 845"/>
                <a:gd name="T69" fmla="*/ 424 h 1159"/>
                <a:gd name="T70" fmla="*/ 0 w 845"/>
                <a:gd name="T71" fmla="*/ 144 h 1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45" h="1159">
                  <a:moveTo>
                    <a:pt x="0" y="7"/>
                  </a:moveTo>
                  <a:lnTo>
                    <a:pt x="24" y="9"/>
                  </a:lnTo>
                  <a:lnTo>
                    <a:pt x="48" y="10"/>
                  </a:lnTo>
                  <a:lnTo>
                    <a:pt x="72" y="13"/>
                  </a:lnTo>
                  <a:lnTo>
                    <a:pt x="97" y="14"/>
                  </a:lnTo>
                  <a:lnTo>
                    <a:pt x="122" y="15"/>
                  </a:lnTo>
                  <a:lnTo>
                    <a:pt x="147" y="16"/>
                  </a:lnTo>
                  <a:lnTo>
                    <a:pt x="171" y="17"/>
                  </a:lnTo>
                  <a:lnTo>
                    <a:pt x="197" y="18"/>
                  </a:lnTo>
                  <a:lnTo>
                    <a:pt x="222" y="19"/>
                  </a:lnTo>
                  <a:lnTo>
                    <a:pt x="247" y="19"/>
                  </a:lnTo>
                  <a:lnTo>
                    <a:pt x="273" y="19"/>
                  </a:lnTo>
                  <a:lnTo>
                    <a:pt x="299" y="21"/>
                  </a:lnTo>
                  <a:lnTo>
                    <a:pt x="324" y="21"/>
                  </a:lnTo>
                  <a:lnTo>
                    <a:pt x="351" y="21"/>
                  </a:lnTo>
                  <a:lnTo>
                    <a:pt x="376" y="21"/>
                  </a:lnTo>
                  <a:lnTo>
                    <a:pt x="403" y="19"/>
                  </a:lnTo>
                  <a:lnTo>
                    <a:pt x="429" y="19"/>
                  </a:lnTo>
                  <a:lnTo>
                    <a:pt x="456" y="18"/>
                  </a:lnTo>
                  <a:lnTo>
                    <a:pt x="482" y="18"/>
                  </a:lnTo>
                  <a:lnTo>
                    <a:pt x="510" y="17"/>
                  </a:lnTo>
                  <a:lnTo>
                    <a:pt x="536" y="16"/>
                  </a:lnTo>
                  <a:lnTo>
                    <a:pt x="564" y="15"/>
                  </a:lnTo>
                  <a:lnTo>
                    <a:pt x="592" y="14"/>
                  </a:lnTo>
                  <a:lnTo>
                    <a:pt x="619" y="13"/>
                  </a:lnTo>
                  <a:lnTo>
                    <a:pt x="647" y="11"/>
                  </a:lnTo>
                  <a:lnTo>
                    <a:pt x="675" y="10"/>
                  </a:lnTo>
                  <a:lnTo>
                    <a:pt x="702" y="9"/>
                  </a:lnTo>
                  <a:lnTo>
                    <a:pt x="731" y="7"/>
                  </a:lnTo>
                  <a:lnTo>
                    <a:pt x="759" y="6"/>
                  </a:lnTo>
                  <a:lnTo>
                    <a:pt x="788" y="3"/>
                  </a:lnTo>
                  <a:lnTo>
                    <a:pt x="816" y="2"/>
                  </a:lnTo>
                  <a:lnTo>
                    <a:pt x="845" y="0"/>
                  </a:lnTo>
                  <a:lnTo>
                    <a:pt x="845" y="278"/>
                  </a:lnTo>
                  <a:lnTo>
                    <a:pt x="845" y="554"/>
                  </a:lnTo>
                  <a:lnTo>
                    <a:pt x="845" y="832"/>
                  </a:lnTo>
                  <a:lnTo>
                    <a:pt x="845" y="1109"/>
                  </a:lnTo>
                  <a:lnTo>
                    <a:pt x="820" y="1116"/>
                  </a:lnTo>
                  <a:lnTo>
                    <a:pt x="793" y="1122"/>
                  </a:lnTo>
                  <a:lnTo>
                    <a:pt x="767" y="1128"/>
                  </a:lnTo>
                  <a:lnTo>
                    <a:pt x="740" y="1133"/>
                  </a:lnTo>
                  <a:lnTo>
                    <a:pt x="714" y="1137"/>
                  </a:lnTo>
                  <a:lnTo>
                    <a:pt x="686" y="1142"/>
                  </a:lnTo>
                  <a:lnTo>
                    <a:pt x="660" y="1145"/>
                  </a:lnTo>
                  <a:lnTo>
                    <a:pt x="632" y="1149"/>
                  </a:lnTo>
                  <a:lnTo>
                    <a:pt x="604" y="1151"/>
                  </a:lnTo>
                  <a:lnTo>
                    <a:pt x="578" y="1153"/>
                  </a:lnTo>
                  <a:lnTo>
                    <a:pt x="550" y="1156"/>
                  </a:lnTo>
                  <a:lnTo>
                    <a:pt x="523" y="1157"/>
                  </a:lnTo>
                  <a:lnTo>
                    <a:pt x="495" y="1158"/>
                  </a:lnTo>
                  <a:lnTo>
                    <a:pt x="467" y="1159"/>
                  </a:lnTo>
                  <a:lnTo>
                    <a:pt x="440" y="1159"/>
                  </a:lnTo>
                  <a:lnTo>
                    <a:pt x="412" y="1159"/>
                  </a:lnTo>
                  <a:lnTo>
                    <a:pt x="385" y="1159"/>
                  </a:lnTo>
                  <a:lnTo>
                    <a:pt x="358" y="1159"/>
                  </a:lnTo>
                  <a:lnTo>
                    <a:pt x="330" y="1158"/>
                  </a:lnTo>
                  <a:lnTo>
                    <a:pt x="304" y="1157"/>
                  </a:lnTo>
                  <a:lnTo>
                    <a:pt x="277" y="1156"/>
                  </a:lnTo>
                  <a:lnTo>
                    <a:pt x="251" y="1154"/>
                  </a:lnTo>
                  <a:lnTo>
                    <a:pt x="224" y="1152"/>
                  </a:lnTo>
                  <a:lnTo>
                    <a:pt x="198" y="1151"/>
                  </a:lnTo>
                  <a:lnTo>
                    <a:pt x="171" y="1149"/>
                  </a:lnTo>
                  <a:lnTo>
                    <a:pt x="146" y="1146"/>
                  </a:lnTo>
                  <a:lnTo>
                    <a:pt x="121" y="1144"/>
                  </a:lnTo>
                  <a:lnTo>
                    <a:pt x="96" y="1141"/>
                  </a:lnTo>
                  <a:lnTo>
                    <a:pt x="71" y="1138"/>
                  </a:lnTo>
                  <a:lnTo>
                    <a:pt x="47" y="1135"/>
                  </a:lnTo>
                  <a:lnTo>
                    <a:pt x="23" y="1133"/>
                  </a:lnTo>
                  <a:lnTo>
                    <a:pt x="0" y="1129"/>
                  </a:lnTo>
                  <a:lnTo>
                    <a:pt x="0" y="848"/>
                  </a:lnTo>
                  <a:lnTo>
                    <a:pt x="0" y="568"/>
                  </a:lnTo>
                  <a:lnTo>
                    <a:pt x="0" y="288"/>
                  </a:lnTo>
                  <a:lnTo>
                    <a:pt x="0" y="7"/>
                  </a:lnTo>
                  <a:close/>
                </a:path>
              </a:pathLst>
            </a:custGeom>
            <a:solidFill>
              <a:srgbClr val="3F5100"/>
            </a:solidFill>
            <a:ln w="9525">
              <a:noFill/>
              <a:round/>
              <a:headEnd/>
              <a:tailEnd/>
            </a:ln>
          </p:spPr>
          <p:txBody>
            <a:bodyPr/>
            <a:lstStyle/>
            <a:p>
              <a:endParaRPr lang="en-US"/>
            </a:p>
          </p:txBody>
        </p:sp>
        <p:sp>
          <p:nvSpPr>
            <p:cNvPr id="8444" name="Freeform 265"/>
            <p:cNvSpPr>
              <a:spLocks/>
            </p:cNvSpPr>
            <p:nvPr/>
          </p:nvSpPr>
          <p:spPr bwMode="auto">
            <a:xfrm>
              <a:off x="3757" y="2067"/>
              <a:ext cx="401" cy="549"/>
            </a:xfrm>
            <a:custGeom>
              <a:avLst/>
              <a:gdLst>
                <a:gd name="T0" fmla="*/ 11 w 803"/>
                <a:gd name="T1" fmla="*/ 4 h 1100"/>
                <a:gd name="T2" fmla="*/ 34 w 803"/>
                <a:gd name="T3" fmla="*/ 6 h 1100"/>
                <a:gd name="T4" fmla="*/ 58 w 803"/>
                <a:gd name="T5" fmla="*/ 7 h 1100"/>
                <a:gd name="T6" fmla="*/ 81 w 803"/>
                <a:gd name="T7" fmla="*/ 8 h 1100"/>
                <a:gd name="T8" fmla="*/ 105 w 803"/>
                <a:gd name="T9" fmla="*/ 9 h 1100"/>
                <a:gd name="T10" fmla="*/ 130 w 803"/>
                <a:gd name="T11" fmla="*/ 9 h 1100"/>
                <a:gd name="T12" fmla="*/ 154 w 803"/>
                <a:gd name="T13" fmla="*/ 9 h 1100"/>
                <a:gd name="T14" fmla="*/ 179 w 803"/>
                <a:gd name="T15" fmla="*/ 9 h 1100"/>
                <a:gd name="T16" fmla="*/ 204 w 803"/>
                <a:gd name="T17" fmla="*/ 9 h 1100"/>
                <a:gd name="T18" fmla="*/ 229 w 803"/>
                <a:gd name="T19" fmla="*/ 9 h 1100"/>
                <a:gd name="T20" fmla="*/ 255 w 803"/>
                <a:gd name="T21" fmla="*/ 7 h 1100"/>
                <a:gd name="T22" fmla="*/ 281 w 803"/>
                <a:gd name="T23" fmla="*/ 7 h 1100"/>
                <a:gd name="T24" fmla="*/ 307 w 803"/>
                <a:gd name="T25" fmla="*/ 6 h 1100"/>
                <a:gd name="T26" fmla="*/ 334 w 803"/>
                <a:gd name="T27" fmla="*/ 4 h 1100"/>
                <a:gd name="T28" fmla="*/ 360 w 803"/>
                <a:gd name="T29" fmla="*/ 3 h 1100"/>
                <a:gd name="T30" fmla="*/ 387 w 803"/>
                <a:gd name="T31" fmla="*/ 1 h 1100"/>
                <a:gd name="T32" fmla="*/ 401 w 803"/>
                <a:gd name="T33" fmla="*/ 132 h 1100"/>
                <a:gd name="T34" fmla="*/ 401 w 803"/>
                <a:gd name="T35" fmla="*/ 394 h 1100"/>
                <a:gd name="T36" fmla="*/ 389 w 803"/>
                <a:gd name="T37" fmla="*/ 528 h 1100"/>
                <a:gd name="T38" fmla="*/ 364 w 803"/>
                <a:gd name="T39" fmla="*/ 534 h 1100"/>
                <a:gd name="T40" fmla="*/ 339 w 803"/>
                <a:gd name="T41" fmla="*/ 539 h 1100"/>
                <a:gd name="T42" fmla="*/ 313 w 803"/>
                <a:gd name="T43" fmla="*/ 543 h 1100"/>
                <a:gd name="T44" fmla="*/ 287 w 803"/>
                <a:gd name="T45" fmla="*/ 545 h 1100"/>
                <a:gd name="T46" fmla="*/ 261 w 803"/>
                <a:gd name="T47" fmla="*/ 547 h 1100"/>
                <a:gd name="T48" fmla="*/ 235 w 803"/>
                <a:gd name="T49" fmla="*/ 549 h 1100"/>
                <a:gd name="T50" fmla="*/ 209 w 803"/>
                <a:gd name="T51" fmla="*/ 549 h 1100"/>
                <a:gd name="T52" fmla="*/ 183 w 803"/>
                <a:gd name="T53" fmla="*/ 549 h 1100"/>
                <a:gd name="T54" fmla="*/ 157 w 803"/>
                <a:gd name="T55" fmla="*/ 549 h 1100"/>
                <a:gd name="T56" fmla="*/ 132 w 803"/>
                <a:gd name="T57" fmla="*/ 548 h 1100"/>
                <a:gd name="T58" fmla="*/ 106 w 803"/>
                <a:gd name="T59" fmla="*/ 546 h 1100"/>
                <a:gd name="T60" fmla="*/ 81 w 803"/>
                <a:gd name="T61" fmla="*/ 545 h 1100"/>
                <a:gd name="T62" fmla="*/ 57 w 803"/>
                <a:gd name="T63" fmla="*/ 542 h 1100"/>
                <a:gd name="T64" fmla="*/ 34 w 803"/>
                <a:gd name="T65" fmla="*/ 539 h 1100"/>
                <a:gd name="T66" fmla="*/ 11 w 803"/>
                <a:gd name="T67" fmla="*/ 536 h 1100"/>
                <a:gd name="T68" fmla="*/ 0 w 803"/>
                <a:gd name="T69" fmla="*/ 402 h 1100"/>
                <a:gd name="T70" fmla="*/ 0 w 803"/>
                <a:gd name="T71" fmla="*/ 137 h 1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3" h="1100">
                  <a:moveTo>
                    <a:pt x="0" y="6"/>
                  </a:moveTo>
                  <a:lnTo>
                    <a:pt x="23" y="9"/>
                  </a:lnTo>
                  <a:lnTo>
                    <a:pt x="46" y="10"/>
                  </a:lnTo>
                  <a:lnTo>
                    <a:pt x="69" y="12"/>
                  </a:lnTo>
                  <a:lnTo>
                    <a:pt x="92" y="13"/>
                  </a:lnTo>
                  <a:lnTo>
                    <a:pt x="116" y="14"/>
                  </a:lnTo>
                  <a:lnTo>
                    <a:pt x="139" y="15"/>
                  </a:lnTo>
                  <a:lnTo>
                    <a:pt x="163" y="17"/>
                  </a:lnTo>
                  <a:lnTo>
                    <a:pt x="188" y="18"/>
                  </a:lnTo>
                  <a:lnTo>
                    <a:pt x="211" y="18"/>
                  </a:lnTo>
                  <a:lnTo>
                    <a:pt x="235" y="19"/>
                  </a:lnTo>
                  <a:lnTo>
                    <a:pt x="260" y="19"/>
                  </a:lnTo>
                  <a:lnTo>
                    <a:pt x="284" y="19"/>
                  </a:lnTo>
                  <a:lnTo>
                    <a:pt x="308" y="19"/>
                  </a:lnTo>
                  <a:lnTo>
                    <a:pt x="333" y="19"/>
                  </a:lnTo>
                  <a:lnTo>
                    <a:pt x="358" y="19"/>
                  </a:lnTo>
                  <a:lnTo>
                    <a:pt x="383" y="19"/>
                  </a:lnTo>
                  <a:lnTo>
                    <a:pt x="409" y="19"/>
                  </a:lnTo>
                  <a:lnTo>
                    <a:pt x="433" y="18"/>
                  </a:lnTo>
                  <a:lnTo>
                    <a:pt x="459" y="18"/>
                  </a:lnTo>
                  <a:lnTo>
                    <a:pt x="485" y="17"/>
                  </a:lnTo>
                  <a:lnTo>
                    <a:pt x="510" y="15"/>
                  </a:lnTo>
                  <a:lnTo>
                    <a:pt x="535" y="15"/>
                  </a:lnTo>
                  <a:lnTo>
                    <a:pt x="562" y="14"/>
                  </a:lnTo>
                  <a:lnTo>
                    <a:pt x="588" y="13"/>
                  </a:lnTo>
                  <a:lnTo>
                    <a:pt x="615" y="12"/>
                  </a:lnTo>
                  <a:lnTo>
                    <a:pt x="641" y="10"/>
                  </a:lnTo>
                  <a:lnTo>
                    <a:pt x="668" y="9"/>
                  </a:lnTo>
                  <a:lnTo>
                    <a:pt x="694" y="7"/>
                  </a:lnTo>
                  <a:lnTo>
                    <a:pt x="721" y="6"/>
                  </a:lnTo>
                  <a:lnTo>
                    <a:pt x="749" y="4"/>
                  </a:lnTo>
                  <a:lnTo>
                    <a:pt x="775" y="3"/>
                  </a:lnTo>
                  <a:lnTo>
                    <a:pt x="803" y="0"/>
                  </a:lnTo>
                  <a:lnTo>
                    <a:pt x="803" y="264"/>
                  </a:lnTo>
                  <a:lnTo>
                    <a:pt x="803" y="527"/>
                  </a:lnTo>
                  <a:lnTo>
                    <a:pt x="803" y="790"/>
                  </a:lnTo>
                  <a:lnTo>
                    <a:pt x="803" y="1052"/>
                  </a:lnTo>
                  <a:lnTo>
                    <a:pt x="778" y="1058"/>
                  </a:lnTo>
                  <a:lnTo>
                    <a:pt x="753" y="1065"/>
                  </a:lnTo>
                  <a:lnTo>
                    <a:pt x="728" y="1070"/>
                  </a:lnTo>
                  <a:lnTo>
                    <a:pt x="704" y="1074"/>
                  </a:lnTo>
                  <a:lnTo>
                    <a:pt x="678" y="1079"/>
                  </a:lnTo>
                  <a:lnTo>
                    <a:pt x="652" y="1084"/>
                  </a:lnTo>
                  <a:lnTo>
                    <a:pt x="626" y="1087"/>
                  </a:lnTo>
                  <a:lnTo>
                    <a:pt x="601" y="1089"/>
                  </a:lnTo>
                  <a:lnTo>
                    <a:pt x="575" y="1092"/>
                  </a:lnTo>
                  <a:lnTo>
                    <a:pt x="548" y="1094"/>
                  </a:lnTo>
                  <a:lnTo>
                    <a:pt x="523" y="1096"/>
                  </a:lnTo>
                  <a:lnTo>
                    <a:pt x="496" y="1097"/>
                  </a:lnTo>
                  <a:lnTo>
                    <a:pt x="471" y="1099"/>
                  </a:lnTo>
                  <a:lnTo>
                    <a:pt x="444" y="1100"/>
                  </a:lnTo>
                  <a:lnTo>
                    <a:pt x="418" y="1100"/>
                  </a:lnTo>
                  <a:lnTo>
                    <a:pt x="393" y="1100"/>
                  </a:lnTo>
                  <a:lnTo>
                    <a:pt x="366" y="1100"/>
                  </a:lnTo>
                  <a:lnTo>
                    <a:pt x="341" y="1100"/>
                  </a:lnTo>
                  <a:lnTo>
                    <a:pt x="314" y="1099"/>
                  </a:lnTo>
                  <a:lnTo>
                    <a:pt x="289" y="1099"/>
                  </a:lnTo>
                  <a:lnTo>
                    <a:pt x="264" y="1097"/>
                  </a:lnTo>
                  <a:lnTo>
                    <a:pt x="238" y="1095"/>
                  </a:lnTo>
                  <a:lnTo>
                    <a:pt x="213" y="1094"/>
                  </a:lnTo>
                  <a:lnTo>
                    <a:pt x="189" y="1092"/>
                  </a:lnTo>
                  <a:lnTo>
                    <a:pt x="163" y="1091"/>
                  </a:lnTo>
                  <a:lnTo>
                    <a:pt x="139" y="1088"/>
                  </a:lnTo>
                  <a:lnTo>
                    <a:pt x="115" y="1086"/>
                  </a:lnTo>
                  <a:lnTo>
                    <a:pt x="92" y="1084"/>
                  </a:lnTo>
                  <a:lnTo>
                    <a:pt x="68" y="1080"/>
                  </a:lnTo>
                  <a:lnTo>
                    <a:pt x="45" y="1078"/>
                  </a:lnTo>
                  <a:lnTo>
                    <a:pt x="22" y="1074"/>
                  </a:lnTo>
                  <a:lnTo>
                    <a:pt x="0" y="1072"/>
                  </a:lnTo>
                  <a:lnTo>
                    <a:pt x="0" y="806"/>
                  </a:lnTo>
                  <a:lnTo>
                    <a:pt x="0" y="540"/>
                  </a:lnTo>
                  <a:lnTo>
                    <a:pt x="0" y="274"/>
                  </a:lnTo>
                  <a:lnTo>
                    <a:pt x="0" y="6"/>
                  </a:lnTo>
                  <a:close/>
                </a:path>
              </a:pathLst>
            </a:custGeom>
            <a:solidFill>
              <a:srgbClr val="475900"/>
            </a:solidFill>
            <a:ln w="9525">
              <a:noFill/>
              <a:round/>
              <a:headEnd/>
              <a:tailEnd/>
            </a:ln>
          </p:spPr>
          <p:txBody>
            <a:bodyPr/>
            <a:lstStyle/>
            <a:p>
              <a:endParaRPr lang="en-US"/>
            </a:p>
          </p:txBody>
        </p:sp>
        <p:sp>
          <p:nvSpPr>
            <p:cNvPr id="8445" name="Freeform 266"/>
            <p:cNvSpPr>
              <a:spLocks/>
            </p:cNvSpPr>
            <p:nvPr/>
          </p:nvSpPr>
          <p:spPr bwMode="auto">
            <a:xfrm>
              <a:off x="3777" y="2068"/>
              <a:ext cx="380" cy="521"/>
            </a:xfrm>
            <a:custGeom>
              <a:avLst/>
              <a:gdLst>
                <a:gd name="T0" fmla="*/ 11 w 759"/>
                <a:gd name="T1" fmla="*/ 4 h 1040"/>
                <a:gd name="T2" fmla="*/ 33 w 759"/>
                <a:gd name="T3" fmla="*/ 6 h 1040"/>
                <a:gd name="T4" fmla="*/ 55 w 759"/>
                <a:gd name="T5" fmla="*/ 7 h 1040"/>
                <a:gd name="T6" fmla="*/ 77 w 759"/>
                <a:gd name="T7" fmla="*/ 8 h 1040"/>
                <a:gd name="T8" fmla="*/ 100 w 759"/>
                <a:gd name="T9" fmla="*/ 9 h 1040"/>
                <a:gd name="T10" fmla="*/ 123 w 759"/>
                <a:gd name="T11" fmla="*/ 9 h 1040"/>
                <a:gd name="T12" fmla="*/ 146 w 759"/>
                <a:gd name="T13" fmla="*/ 9 h 1040"/>
                <a:gd name="T14" fmla="*/ 170 w 759"/>
                <a:gd name="T15" fmla="*/ 9 h 1040"/>
                <a:gd name="T16" fmla="*/ 193 w 759"/>
                <a:gd name="T17" fmla="*/ 9 h 1040"/>
                <a:gd name="T18" fmla="*/ 217 w 759"/>
                <a:gd name="T19" fmla="*/ 9 h 1040"/>
                <a:gd name="T20" fmla="*/ 242 w 759"/>
                <a:gd name="T21" fmla="*/ 8 h 1040"/>
                <a:gd name="T22" fmla="*/ 266 w 759"/>
                <a:gd name="T23" fmla="*/ 7 h 1040"/>
                <a:gd name="T24" fmla="*/ 291 w 759"/>
                <a:gd name="T25" fmla="*/ 6 h 1040"/>
                <a:gd name="T26" fmla="*/ 316 w 759"/>
                <a:gd name="T27" fmla="*/ 4 h 1040"/>
                <a:gd name="T28" fmla="*/ 341 w 759"/>
                <a:gd name="T29" fmla="*/ 3 h 1040"/>
                <a:gd name="T30" fmla="*/ 367 w 759"/>
                <a:gd name="T31" fmla="*/ 1 h 1040"/>
                <a:gd name="T32" fmla="*/ 380 w 759"/>
                <a:gd name="T33" fmla="*/ 125 h 1040"/>
                <a:gd name="T34" fmla="*/ 380 w 759"/>
                <a:gd name="T35" fmla="*/ 375 h 1040"/>
                <a:gd name="T36" fmla="*/ 368 w 759"/>
                <a:gd name="T37" fmla="*/ 501 h 1040"/>
                <a:gd name="T38" fmla="*/ 345 w 759"/>
                <a:gd name="T39" fmla="*/ 507 h 1040"/>
                <a:gd name="T40" fmla="*/ 321 w 759"/>
                <a:gd name="T41" fmla="*/ 511 h 1040"/>
                <a:gd name="T42" fmla="*/ 296 w 759"/>
                <a:gd name="T43" fmla="*/ 515 h 1040"/>
                <a:gd name="T44" fmla="*/ 272 w 759"/>
                <a:gd name="T45" fmla="*/ 517 h 1040"/>
                <a:gd name="T46" fmla="*/ 247 w 759"/>
                <a:gd name="T47" fmla="*/ 519 h 1040"/>
                <a:gd name="T48" fmla="*/ 223 w 759"/>
                <a:gd name="T49" fmla="*/ 520 h 1040"/>
                <a:gd name="T50" fmla="*/ 198 w 759"/>
                <a:gd name="T51" fmla="*/ 521 h 1040"/>
                <a:gd name="T52" fmla="*/ 173 w 759"/>
                <a:gd name="T53" fmla="*/ 521 h 1040"/>
                <a:gd name="T54" fmla="*/ 149 w 759"/>
                <a:gd name="T55" fmla="*/ 520 h 1040"/>
                <a:gd name="T56" fmla="*/ 125 w 759"/>
                <a:gd name="T57" fmla="*/ 520 h 1040"/>
                <a:gd name="T58" fmla="*/ 101 w 759"/>
                <a:gd name="T59" fmla="*/ 518 h 1040"/>
                <a:gd name="T60" fmla="*/ 77 w 759"/>
                <a:gd name="T61" fmla="*/ 516 h 1040"/>
                <a:gd name="T62" fmla="*/ 54 w 759"/>
                <a:gd name="T63" fmla="*/ 514 h 1040"/>
                <a:gd name="T64" fmla="*/ 33 w 759"/>
                <a:gd name="T65" fmla="*/ 512 h 1040"/>
                <a:gd name="T66" fmla="*/ 11 w 759"/>
                <a:gd name="T67" fmla="*/ 509 h 1040"/>
                <a:gd name="T68" fmla="*/ 0 w 759"/>
                <a:gd name="T69" fmla="*/ 382 h 1040"/>
                <a:gd name="T70" fmla="*/ 0 w 759"/>
                <a:gd name="T71" fmla="*/ 130 h 10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9" h="1040">
                  <a:moveTo>
                    <a:pt x="0" y="6"/>
                  </a:moveTo>
                  <a:lnTo>
                    <a:pt x="22" y="8"/>
                  </a:lnTo>
                  <a:lnTo>
                    <a:pt x="44" y="9"/>
                  </a:lnTo>
                  <a:lnTo>
                    <a:pt x="66" y="11"/>
                  </a:lnTo>
                  <a:lnTo>
                    <a:pt x="88" y="13"/>
                  </a:lnTo>
                  <a:lnTo>
                    <a:pt x="109" y="14"/>
                  </a:lnTo>
                  <a:lnTo>
                    <a:pt x="133" y="15"/>
                  </a:lnTo>
                  <a:lnTo>
                    <a:pt x="154" y="16"/>
                  </a:lnTo>
                  <a:lnTo>
                    <a:pt x="177" y="17"/>
                  </a:lnTo>
                  <a:lnTo>
                    <a:pt x="199" y="17"/>
                  </a:lnTo>
                  <a:lnTo>
                    <a:pt x="222" y="18"/>
                  </a:lnTo>
                  <a:lnTo>
                    <a:pt x="245" y="18"/>
                  </a:lnTo>
                  <a:lnTo>
                    <a:pt x="268" y="18"/>
                  </a:lnTo>
                  <a:lnTo>
                    <a:pt x="292" y="18"/>
                  </a:lnTo>
                  <a:lnTo>
                    <a:pt x="316" y="18"/>
                  </a:lnTo>
                  <a:lnTo>
                    <a:pt x="339" y="18"/>
                  </a:lnTo>
                  <a:lnTo>
                    <a:pt x="363" y="18"/>
                  </a:lnTo>
                  <a:lnTo>
                    <a:pt x="386" y="18"/>
                  </a:lnTo>
                  <a:lnTo>
                    <a:pt x="410" y="17"/>
                  </a:lnTo>
                  <a:lnTo>
                    <a:pt x="434" y="17"/>
                  </a:lnTo>
                  <a:lnTo>
                    <a:pt x="459" y="16"/>
                  </a:lnTo>
                  <a:lnTo>
                    <a:pt x="483" y="15"/>
                  </a:lnTo>
                  <a:lnTo>
                    <a:pt x="507" y="15"/>
                  </a:lnTo>
                  <a:lnTo>
                    <a:pt x="531" y="14"/>
                  </a:lnTo>
                  <a:lnTo>
                    <a:pt x="556" y="13"/>
                  </a:lnTo>
                  <a:lnTo>
                    <a:pt x="581" y="11"/>
                  </a:lnTo>
                  <a:lnTo>
                    <a:pt x="606" y="9"/>
                  </a:lnTo>
                  <a:lnTo>
                    <a:pt x="631" y="8"/>
                  </a:lnTo>
                  <a:lnTo>
                    <a:pt x="657" y="7"/>
                  </a:lnTo>
                  <a:lnTo>
                    <a:pt x="682" y="6"/>
                  </a:lnTo>
                  <a:lnTo>
                    <a:pt x="707" y="3"/>
                  </a:lnTo>
                  <a:lnTo>
                    <a:pt x="734" y="2"/>
                  </a:lnTo>
                  <a:lnTo>
                    <a:pt x="759" y="0"/>
                  </a:lnTo>
                  <a:lnTo>
                    <a:pt x="759" y="250"/>
                  </a:lnTo>
                  <a:lnTo>
                    <a:pt x="759" y="499"/>
                  </a:lnTo>
                  <a:lnTo>
                    <a:pt x="759" y="748"/>
                  </a:lnTo>
                  <a:lnTo>
                    <a:pt x="759" y="995"/>
                  </a:lnTo>
                  <a:lnTo>
                    <a:pt x="736" y="1001"/>
                  </a:lnTo>
                  <a:lnTo>
                    <a:pt x="712" y="1007"/>
                  </a:lnTo>
                  <a:lnTo>
                    <a:pt x="689" y="1012"/>
                  </a:lnTo>
                  <a:lnTo>
                    <a:pt x="665" y="1016"/>
                  </a:lnTo>
                  <a:lnTo>
                    <a:pt x="641" y="1021"/>
                  </a:lnTo>
                  <a:lnTo>
                    <a:pt x="616" y="1024"/>
                  </a:lnTo>
                  <a:lnTo>
                    <a:pt x="592" y="1028"/>
                  </a:lnTo>
                  <a:lnTo>
                    <a:pt x="568" y="1031"/>
                  </a:lnTo>
                  <a:lnTo>
                    <a:pt x="544" y="1033"/>
                  </a:lnTo>
                  <a:lnTo>
                    <a:pt x="518" y="1036"/>
                  </a:lnTo>
                  <a:lnTo>
                    <a:pt x="494" y="1037"/>
                  </a:lnTo>
                  <a:lnTo>
                    <a:pt x="469" y="1038"/>
                  </a:lnTo>
                  <a:lnTo>
                    <a:pt x="445" y="1039"/>
                  </a:lnTo>
                  <a:lnTo>
                    <a:pt x="419" y="1040"/>
                  </a:lnTo>
                  <a:lnTo>
                    <a:pt x="395" y="1040"/>
                  </a:lnTo>
                  <a:lnTo>
                    <a:pt x="371" y="1040"/>
                  </a:lnTo>
                  <a:lnTo>
                    <a:pt x="346" y="1040"/>
                  </a:lnTo>
                  <a:lnTo>
                    <a:pt x="321" y="1040"/>
                  </a:lnTo>
                  <a:lnTo>
                    <a:pt x="297" y="1039"/>
                  </a:lnTo>
                  <a:lnTo>
                    <a:pt x="273" y="1039"/>
                  </a:lnTo>
                  <a:lnTo>
                    <a:pt x="249" y="1038"/>
                  </a:lnTo>
                  <a:lnTo>
                    <a:pt x="225" y="1036"/>
                  </a:lnTo>
                  <a:lnTo>
                    <a:pt x="202" y="1035"/>
                  </a:lnTo>
                  <a:lnTo>
                    <a:pt x="177" y="1033"/>
                  </a:lnTo>
                  <a:lnTo>
                    <a:pt x="154" y="1031"/>
                  </a:lnTo>
                  <a:lnTo>
                    <a:pt x="131" y="1029"/>
                  </a:lnTo>
                  <a:lnTo>
                    <a:pt x="108" y="1027"/>
                  </a:lnTo>
                  <a:lnTo>
                    <a:pt x="86" y="1024"/>
                  </a:lnTo>
                  <a:lnTo>
                    <a:pt x="65" y="1022"/>
                  </a:lnTo>
                  <a:lnTo>
                    <a:pt x="43" y="1020"/>
                  </a:lnTo>
                  <a:lnTo>
                    <a:pt x="21" y="1016"/>
                  </a:lnTo>
                  <a:lnTo>
                    <a:pt x="0" y="1014"/>
                  </a:lnTo>
                  <a:lnTo>
                    <a:pt x="0" y="763"/>
                  </a:lnTo>
                  <a:lnTo>
                    <a:pt x="0" y="512"/>
                  </a:lnTo>
                  <a:lnTo>
                    <a:pt x="0" y="259"/>
                  </a:lnTo>
                  <a:lnTo>
                    <a:pt x="0" y="6"/>
                  </a:lnTo>
                  <a:close/>
                </a:path>
              </a:pathLst>
            </a:custGeom>
            <a:solidFill>
              <a:srgbClr val="495B00"/>
            </a:solidFill>
            <a:ln w="9525">
              <a:noFill/>
              <a:round/>
              <a:headEnd/>
              <a:tailEnd/>
            </a:ln>
          </p:spPr>
          <p:txBody>
            <a:bodyPr/>
            <a:lstStyle/>
            <a:p>
              <a:endParaRPr lang="en-US"/>
            </a:p>
          </p:txBody>
        </p:sp>
        <p:sp>
          <p:nvSpPr>
            <p:cNvPr id="8446" name="Freeform 267"/>
            <p:cNvSpPr>
              <a:spLocks/>
            </p:cNvSpPr>
            <p:nvPr/>
          </p:nvSpPr>
          <p:spPr bwMode="auto">
            <a:xfrm>
              <a:off x="3797" y="2071"/>
              <a:ext cx="358" cy="491"/>
            </a:xfrm>
            <a:custGeom>
              <a:avLst/>
              <a:gdLst>
                <a:gd name="T0" fmla="*/ 0 w 717"/>
                <a:gd name="T1" fmla="*/ 3 h 981"/>
                <a:gd name="T2" fmla="*/ 21 w 717"/>
                <a:gd name="T3" fmla="*/ 5 h 981"/>
                <a:gd name="T4" fmla="*/ 41 w 717"/>
                <a:gd name="T5" fmla="*/ 6 h 981"/>
                <a:gd name="T6" fmla="*/ 63 w 717"/>
                <a:gd name="T7" fmla="*/ 7 h 981"/>
                <a:gd name="T8" fmla="*/ 84 w 717"/>
                <a:gd name="T9" fmla="*/ 8 h 981"/>
                <a:gd name="T10" fmla="*/ 105 w 717"/>
                <a:gd name="T11" fmla="*/ 8 h 981"/>
                <a:gd name="T12" fmla="*/ 127 w 717"/>
                <a:gd name="T13" fmla="*/ 9 h 981"/>
                <a:gd name="T14" fmla="*/ 149 w 717"/>
                <a:gd name="T15" fmla="*/ 9 h 981"/>
                <a:gd name="T16" fmla="*/ 172 w 717"/>
                <a:gd name="T17" fmla="*/ 8 h 981"/>
                <a:gd name="T18" fmla="*/ 194 w 717"/>
                <a:gd name="T19" fmla="*/ 8 h 981"/>
                <a:gd name="T20" fmla="*/ 216 w 717"/>
                <a:gd name="T21" fmla="*/ 8 h 981"/>
                <a:gd name="T22" fmla="*/ 239 w 717"/>
                <a:gd name="T23" fmla="*/ 6 h 981"/>
                <a:gd name="T24" fmla="*/ 263 w 717"/>
                <a:gd name="T25" fmla="*/ 5 h 981"/>
                <a:gd name="T26" fmla="*/ 286 w 717"/>
                <a:gd name="T27" fmla="*/ 4 h 981"/>
                <a:gd name="T28" fmla="*/ 310 w 717"/>
                <a:gd name="T29" fmla="*/ 3 h 981"/>
                <a:gd name="T30" fmla="*/ 334 w 717"/>
                <a:gd name="T31" fmla="*/ 2 h 981"/>
                <a:gd name="T32" fmla="*/ 358 w 717"/>
                <a:gd name="T33" fmla="*/ 0 h 981"/>
                <a:gd name="T34" fmla="*/ 358 w 717"/>
                <a:gd name="T35" fmla="*/ 118 h 981"/>
                <a:gd name="T36" fmla="*/ 358 w 717"/>
                <a:gd name="T37" fmla="*/ 235 h 981"/>
                <a:gd name="T38" fmla="*/ 358 w 717"/>
                <a:gd name="T39" fmla="*/ 353 h 981"/>
                <a:gd name="T40" fmla="*/ 358 w 717"/>
                <a:gd name="T41" fmla="*/ 470 h 981"/>
                <a:gd name="T42" fmla="*/ 336 w 717"/>
                <a:gd name="T43" fmla="*/ 475 h 981"/>
                <a:gd name="T44" fmla="*/ 314 w 717"/>
                <a:gd name="T45" fmla="*/ 479 h 981"/>
                <a:gd name="T46" fmla="*/ 291 w 717"/>
                <a:gd name="T47" fmla="*/ 483 h 981"/>
                <a:gd name="T48" fmla="*/ 268 w 717"/>
                <a:gd name="T49" fmla="*/ 486 h 981"/>
                <a:gd name="T50" fmla="*/ 245 w 717"/>
                <a:gd name="T51" fmla="*/ 489 h 981"/>
                <a:gd name="T52" fmla="*/ 222 w 717"/>
                <a:gd name="T53" fmla="*/ 490 h 981"/>
                <a:gd name="T54" fmla="*/ 199 w 717"/>
                <a:gd name="T55" fmla="*/ 491 h 981"/>
                <a:gd name="T56" fmla="*/ 175 w 717"/>
                <a:gd name="T57" fmla="*/ 491 h 981"/>
                <a:gd name="T58" fmla="*/ 152 w 717"/>
                <a:gd name="T59" fmla="*/ 491 h 981"/>
                <a:gd name="T60" fmla="*/ 129 w 717"/>
                <a:gd name="T61" fmla="*/ 490 h 981"/>
                <a:gd name="T62" fmla="*/ 106 w 717"/>
                <a:gd name="T63" fmla="*/ 489 h 981"/>
                <a:gd name="T64" fmla="*/ 84 w 717"/>
                <a:gd name="T65" fmla="*/ 487 h 981"/>
                <a:gd name="T66" fmla="*/ 62 w 717"/>
                <a:gd name="T67" fmla="*/ 485 h 981"/>
                <a:gd name="T68" fmla="*/ 41 w 717"/>
                <a:gd name="T69" fmla="*/ 483 h 981"/>
                <a:gd name="T70" fmla="*/ 20 w 717"/>
                <a:gd name="T71" fmla="*/ 481 h 981"/>
                <a:gd name="T72" fmla="*/ 0 w 717"/>
                <a:gd name="T73" fmla="*/ 478 h 981"/>
                <a:gd name="T74" fmla="*/ 0 w 717"/>
                <a:gd name="T75" fmla="*/ 360 h 981"/>
                <a:gd name="T76" fmla="*/ 0 w 717"/>
                <a:gd name="T77" fmla="*/ 241 h 981"/>
                <a:gd name="T78" fmla="*/ 0 w 717"/>
                <a:gd name="T79" fmla="*/ 122 h 981"/>
                <a:gd name="T80" fmla="*/ 0 w 717"/>
                <a:gd name="T81" fmla="*/ 3 h 9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7" h="981">
                  <a:moveTo>
                    <a:pt x="0" y="5"/>
                  </a:moveTo>
                  <a:lnTo>
                    <a:pt x="42" y="9"/>
                  </a:lnTo>
                  <a:lnTo>
                    <a:pt x="83" y="11"/>
                  </a:lnTo>
                  <a:lnTo>
                    <a:pt x="126" y="13"/>
                  </a:lnTo>
                  <a:lnTo>
                    <a:pt x="168" y="15"/>
                  </a:lnTo>
                  <a:lnTo>
                    <a:pt x="211" y="16"/>
                  </a:lnTo>
                  <a:lnTo>
                    <a:pt x="255" y="17"/>
                  </a:lnTo>
                  <a:lnTo>
                    <a:pt x="299" y="17"/>
                  </a:lnTo>
                  <a:lnTo>
                    <a:pt x="344" y="16"/>
                  </a:lnTo>
                  <a:lnTo>
                    <a:pt x="388" y="16"/>
                  </a:lnTo>
                  <a:lnTo>
                    <a:pt x="433" y="15"/>
                  </a:lnTo>
                  <a:lnTo>
                    <a:pt x="479" y="12"/>
                  </a:lnTo>
                  <a:lnTo>
                    <a:pt x="526" y="10"/>
                  </a:lnTo>
                  <a:lnTo>
                    <a:pt x="573" y="8"/>
                  </a:lnTo>
                  <a:lnTo>
                    <a:pt x="620" y="5"/>
                  </a:lnTo>
                  <a:lnTo>
                    <a:pt x="668" y="3"/>
                  </a:lnTo>
                  <a:lnTo>
                    <a:pt x="717" y="0"/>
                  </a:lnTo>
                  <a:lnTo>
                    <a:pt x="717" y="235"/>
                  </a:lnTo>
                  <a:lnTo>
                    <a:pt x="717" y="470"/>
                  </a:lnTo>
                  <a:lnTo>
                    <a:pt x="717" y="705"/>
                  </a:lnTo>
                  <a:lnTo>
                    <a:pt x="717" y="939"/>
                  </a:lnTo>
                  <a:lnTo>
                    <a:pt x="673" y="949"/>
                  </a:lnTo>
                  <a:lnTo>
                    <a:pt x="628" y="958"/>
                  </a:lnTo>
                  <a:lnTo>
                    <a:pt x="583" y="966"/>
                  </a:lnTo>
                  <a:lnTo>
                    <a:pt x="537" y="972"/>
                  </a:lnTo>
                  <a:lnTo>
                    <a:pt x="491" y="977"/>
                  </a:lnTo>
                  <a:lnTo>
                    <a:pt x="444" y="979"/>
                  </a:lnTo>
                  <a:lnTo>
                    <a:pt x="398" y="981"/>
                  </a:lnTo>
                  <a:lnTo>
                    <a:pt x="350" y="981"/>
                  </a:lnTo>
                  <a:lnTo>
                    <a:pt x="304" y="981"/>
                  </a:lnTo>
                  <a:lnTo>
                    <a:pt x="258" y="979"/>
                  </a:lnTo>
                  <a:lnTo>
                    <a:pt x="213" y="977"/>
                  </a:lnTo>
                  <a:lnTo>
                    <a:pt x="168" y="974"/>
                  </a:lnTo>
                  <a:lnTo>
                    <a:pt x="125" y="970"/>
                  </a:lnTo>
                  <a:lnTo>
                    <a:pt x="82" y="966"/>
                  </a:lnTo>
                  <a:lnTo>
                    <a:pt x="41" y="961"/>
                  </a:lnTo>
                  <a:lnTo>
                    <a:pt x="0" y="956"/>
                  </a:lnTo>
                  <a:lnTo>
                    <a:pt x="0" y="719"/>
                  </a:lnTo>
                  <a:lnTo>
                    <a:pt x="0" y="481"/>
                  </a:lnTo>
                  <a:lnTo>
                    <a:pt x="0" y="243"/>
                  </a:lnTo>
                  <a:lnTo>
                    <a:pt x="0" y="5"/>
                  </a:lnTo>
                  <a:close/>
                </a:path>
              </a:pathLst>
            </a:custGeom>
            <a:solidFill>
              <a:srgbClr val="4F5E00"/>
            </a:solidFill>
            <a:ln w="9525">
              <a:noFill/>
              <a:round/>
              <a:headEnd/>
              <a:tailEnd/>
            </a:ln>
          </p:spPr>
          <p:txBody>
            <a:bodyPr/>
            <a:lstStyle/>
            <a:p>
              <a:endParaRPr lang="en-US"/>
            </a:p>
          </p:txBody>
        </p:sp>
        <p:sp>
          <p:nvSpPr>
            <p:cNvPr id="8447" name="Freeform 268"/>
            <p:cNvSpPr>
              <a:spLocks/>
            </p:cNvSpPr>
            <p:nvPr/>
          </p:nvSpPr>
          <p:spPr bwMode="auto">
            <a:xfrm>
              <a:off x="3817" y="2072"/>
              <a:ext cx="336" cy="462"/>
            </a:xfrm>
            <a:custGeom>
              <a:avLst/>
              <a:gdLst>
                <a:gd name="T0" fmla="*/ 0 w 672"/>
                <a:gd name="T1" fmla="*/ 3 h 923"/>
                <a:gd name="T2" fmla="*/ 20 w 672"/>
                <a:gd name="T3" fmla="*/ 5 h 923"/>
                <a:gd name="T4" fmla="*/ 39 w 672"/>
                <a:gd name="T5" fmla="*/ 6 h 923"/>
                <a:gd name="T6" fmla="*/ 59 w 672"/>
                <a:gd name="T7" fmla="*/ 7 h 923"/>
                <a:gd name="T8" fmla="*/ 78 w 672"/>
                <a:gd name="T9" fmla="*/ 8 h 923"/>
                <a:gd name="T10" fmla="*/ 99 w 672"/>
                <a:gd name="T11" fmla="*/ 8 h 923"/>
                <a:gd name="T12" fmla="*/ 119 w 672"/>
                <a:gd name="T13" fmla="*/ 8 h 923"/>
                <a:gd name="T14" fmla="*/ 140 w 672"/>
                <a:gd name="T15" fmla="*/ 8 h 923"/>
                <a:gd name="T16" fmla="*/ 161 w 672"/>
                <a:gd name="T17" fmla="*/ 8 h 923"/>
                <a:gd name="T18" fmla="*/ 182 w 672"/>
                <a:gd name="T19" fmla="*/ 8 h 923"/>
                <a:gd name="T20" fmla="*/ 203 w 672"/>
                <a:gd name="T21" fmla="*/ 7 h 923"/>
                <a:gd name="T22" fmla="*/ 225 w 672"/>
                <a:gd name="T23" fmla="*/ 7 h 923"/>
                <a:gd name="T24" fmla="*/ 247 w 672"/>
                <a:gd name="T25" fmla="*/ 5 h 923"/>
                <a:gd name="T26" fmla="*/ 268 w 672"/>
                <a:gd name="T27" fmla="*/ 4 h 923"/>
                <a:gd name="T28" fmla="*/ 291 w 672"/>
                <a:gd name="T29" fmla="*/ 3 h 923"/>
                <a:gd name="T30" fmla="*/ 313 w 672"/>
                <a:gd name="T31" fmla="*/ 2 h 923"/>
                <a:gd name="T32" fmla="*/ 336 w 672"/>
                <a:gd name="T33" fmla="*/ 0 h 923"/>
                <a:gd name="T34" fmla="*/ 336 w 672"/>
                <a:gd name="T35" fmla="*/ 111 h 923"/>
                <a:gd name="T36" fmla="*/ 336 w 672"/>
                <a:gd name="T37" fmla="*/ 221 h 923"/>
                <a:gd name="T38" fmla="*/ 336 w 672"/>
                <a:gd name="T39" fmla="*/ 332 h 923"/>
                <a:gd name="T40" fmla="*/ 336 w 672"/>
                <a:gd name="T41" fmla="*/ 442 h 923"/>
                <a:gd name="T42" fmla="*/ 316 w 672"/>
                <a:gd name="T43" fmla="*/ 447 h 923"/>
                <a:gd name="T44" fmla="*/ 295 w 672"/>
                <a:gd name="T45" fmla="*/ 451 h 923"/>
                <a:gd name="T46" fmla="*/ 274 w 672"/>
                <a:gd name="T47" fmla="*/ 455 h 923"/>
                <a:gd name="T48" fmla="*/ 252 w 672"/>
                <a:gd name="T49" fmla="*/ 457 h 923"/>
                <a:gd name="T50" fmla="*/ 230 w 672"/>
                <a:gd name="T51" fmla="*/ 459 h 923"/>
                <a:gd name="T52" fmla="*/ 208 w 672"/>
                <a:gd name="T53" fmla="*/ 461 h 923"/>
                <a:gd name="T54" fmla="*/ 186 w 672"/>
                <a:gd name="T55" fmla="*/ 462 h 923"/>
                <a:gd name="T56" fmla="*/ 164 w 672"/>
                <a:gd name="T57" fmla="*/ 462 h 923"/>
                <a:gd name="T58" fmla="*/ 143 w 672"/>
                <a:gd name="T59" fmla="*/ 462 h 923"/>
                <a:gd name="T60" fmla="*/ 121 w 672"/>
                <a:gd name="T61" fmla="*/ 461 h 923"/>
                <a:gd name="T62" fmla="*/ 100 w 672"/>
                <a:gd name="T63" fmla="*/ 459 h 923"/>
                <a:gd name="T64" fmla="*/ 79 w 672"/>
                <a:gd name="T65" fmla="*/ 458 h 923"/>
                <a:gd name="T66" fmla="*/ 58 w 672"/>
                <a:gd name="T67" fmla="*/ 457 h 923"/>
                <a:gd name="T68" fmla="*/ 38 w 672"/>
                <a:gd name="T69" fmla="*/ 454 h 923"/>
                <a:gd name="T70" fmla="*/ 19 w 672"/>
                <a:gd name="T71" fmla="*/ 452 h 923"/>
                <a:gd name="T72" fmla="*/ 0 w 672"/>
                <a:gd name="T73" fmla="*/ 450 h 923"/>
                <a:gd name="T74" fmla="*/ 0 w 672"/>
                <a:gd name="T75" fmla="*/ 338 h 923"/>
                <a:gd name="T76" fmla="*/ 0 w 672"/>
                <a:gd name="T77" fmla="*/ 227 h 923"/>
                <a:gd name="T78" fmla="*/ 0 w 672"/>
                <a:gd name="T79" fmla="*/ 115 h 923"/>
                <a:gd name="T80" fmla="*/ 0 w 672"/>
                <a:gd name="T81" fmla="*/ 3 h 9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923">
                  <a:moveTo>
                    <a:pt x="0" y="6"/>
                  </a:moveTo>
                  <a:lnTo>
                    <a:pt x="39" y="9"/>
                  </a:lnTo>
                  <a:lnTo>
                    <a:pt x="77" y="12"/>
                  </a:lnTo>
                  <a:lnTo>
                    <a:pt x="117" y="14"/>
                  </a:lnTo>
                  <a:lnTo>
                    <a:pt x="156" y="15"/>
                  </a:lnTo>
                  <a:lnTo>
                    <a:pt x="197" y="16"/>
                  </a:lnTo>
                  <a:lnTo>
                    <a:pt x="238" y="16"/>
                  </a:lnTo>
                  <a:lnTo>
                    <a:pt x="279" y="16"/>
                  </a:lnTo>
                  <a:lnTo>
                    <a:pt x="321" y="16"/>
                  </a:lnTo>
                  <a:lnTo>
                    <a:pt x="364" y="15"/>
                  </a:lnTo>
                  <a:lnTo>
                    <a:pt x="406" y="14"/>
                  </a:lnTo>
                  <a:lnTo>
                    <a:pt x="449" y="13"/>
                  </a:lnTo>
                  <a:lnTo>
                    <a:pt x="493" y="10"/>
                  </a:lnTo>
                  <a:lnTo>
                    <a:pt x="536" y="8"/>
                  </a:lnTo>
                  <a:lnTo>
                    <a:pt x="581" y="6"/>
                  </a:lnTo>
                  <a:lnTo>
                    <a:pt x="626" y="3"/>
                  </a:lnTo>
                  <a:lnTo>
                    <a:pt x="672" y="0"/>
                  </a:lnTo>
                  <a:lnTo>
                    <a:pt x="672" y="221"/>
                  </a:lnTo>
                  <a:lnTo>
                    <a:pt x="672" y="442"/>
                  </a:lnTo>
                  <a:lnTo>
                    <a:pt x="672" y="663"/>
                  </a:lnTo>
                  <a:lnTo>
                    <a:pt x="672" y="883"/>
                  </a:lnTo>
                  <a:lnTo>
                    <a:pt x="631" y="893"/>
                  </a:lnTo>
                  <a:lnTo>
                    <a:pt x="589" y="901"/>
                  </a:lnTo>
                  <a:lnTo>
                    <a:pt x="547" y="909"/>
                  </a:lnTo>
                  <a:lnTo>
                    <a:pt x="503" y="914"/>
                  </a:lnTo>
                  <a:lnTo>
                    <a:pt x="459" y="918"/>
                  </a:lnTo>
                  <a:lnTo>
                    <a:pt x="415" y="921"/>
                  </a:lnTo>
                  <a:lnTo>
                    <a:pt x="372" y="923"/>
                  </a:lnTo>
                  <a:lnTo>
                    <a:pt x="328" y="923"/>
                  </a:lnTo>
                  <a:lnTo>
                    <a:pt x="285" y="923"/>
                  </a:lnTo>
                  <a:lnTo>
                    <a:pt x="241" y="921"/>
                  </a:lnTo>
                  <a:lnTo>
                    <a:pt x="199" y="918"/>
                  </a:lnTo>
                  <a:lnTo>
                    <a:pt x="157" y="916"/>
                  </a:lnTo>
                  <a:lnTo>
                    <a:pt x="116" y="913"/>
                  </a:lnTo>
                  <a:lnTo>
                    <a:pt x="76" y="908"/>
                  </a:lnTo>
                  <a:lnTo>
                    <a:pt x="38" y="903"/>
                  </a:lnTo>
                  <a:lnTo>
                    <a:pt x="0" y="899"/>
                  </a:lnTo>
                  <a:lnTo>
                    <a:pt x="0" y="676"/>
                  </a:lnTo>
                  <a:lnTo>
                    <a:pt x="0" y="453"/>
                  </a:lnTo>
                  <a:lnTo>
                    <a:pt x="0" y="229"/>
                  </a:lnTo>
                  <a:lnTo>
                    <a:pt x="0" y="6"/>
                  </a:lnTo>
                  <a:close/>
                </a:path>
              </a:pathLst>
            </a:custGeom>
            <a:solidFill>
              <a:srgbClr val="546300"/>
            </a:solidFill>
            <a:ln w="9525">
              <a:noFill/>
              <a:round/>
              <a:headEnd/>
              <a:tailEnd/>
            </a:ln>
          </p:spPr>
          <p:txBody>
            <a:bodyPr/>
            <a:lstStyle/>
            <a:p>
              <a:endParaRPr lang="en-US"/>
            </a:p>
          </p:txBody>
        </p:sp>
        <p:sp>
          <p:nvSpPr>
            <p:cNvPr id="8448" name="Freeform 269"/>
            <p:cNvSpPr>
              <a:spLocks/>
            </p:cNvSpPr>
            <p:nvPr/>
          </p:nvSpPr>
          <p:spPr bwMode="auto">
            <a:xfrm>
              <a:off x="3837" y="2074"/>
              <a:ext cx="314" cy="432"/>
            </a:xfrm>
            <a:custGeom>
              <a:avLst/>
              <a:gdLst>
                <a:gd name="T0" fmla="*/ 0 w 629"/>
                <a:gd name="T1" fmla="*/ 3 h 865"/>
                <a:gd name="T2" fmla="*/ 18 w 629"/>
                <a:gd name="T3" fmla="*/ 5 h 865"/>
                <a:gd name="T4" fmla="*/ 36 w 629"/>
                <a:gd name="T5" fmla="*/ 6 h 865"/>
                <a:gd name="T6" fmla="*/ 54 w 629"/>
                <a:gd name="T7" fmla="*/ 6 h 865"/>
                <a:gd name="T8" fmla="*/ 73 w 629"/>
                <a:gd name="T9" fmla="*/ 7 h 865"/>
                <a:gd name="T10" fmla="*/ 92 w 629"/>
                <a:gd name="T11" fmla="*/ 7 h 865"/>
                <a:gd name="T12" fmla="*/ 111 w 629"/>
                <a:gd name="T13" fmla="*/ 8 h 865"/>
                <a:gd name="T14" fmla="*/ 130 w 629"/>
                <a:gd name="T15" fmla="*/ 8 h 865"/>
                <a:gd name="T16" fmla="*/ 150 w 629"/>
                <a:gd name="T17" fmla="*/ 7 h 865"/>
                <a:gd name="T18" fmla="*/ 170 w 629"/>
                <a:gd name="T19" fmla="*/ 7 h 865"/>
                <a:gd name="T20" fmla="*/ 190 w 629"/>
                <a:gd name="T21" fmla="*/ 7 h 865"/>
                <a:gd name="T22" fmla="*/ 210 w 629"/>
                <a:gd name="T23" fmla="*/ 6 h 865"/>
                <a:gd name="T24" fmla="*/ 230 w 629"/>
                <a:gd name="T25" fmla="*/ 5 h 865"/>
                <a:gd name="T26" fmla="*/ 251 w 629"/>
                <a:gd name="T27" fmla="*/ 4 h 865"/>
                <a:gd name="T28" fmla="*/ 272 w 629"/>
                <a:gd name="T29" fmla="*/ 3 h 865"/>
                <a:gd name="T30" fmla="*/ 293 w 629"/>
                <a:gd name="T31" fmla="*/ 2 h 865"/>
                <a:gd name="T32" fmla="*/ 314 w 629"/>
                <a:gd name="T33" fmla="*/ 0 h 865"/>
                <a:gd name="T34" fmla="*/ 314 w 629"/>
                <a:gd name="T35" fmla="*/ 104 h 865"/>
                <a:gd name="T36" fmla="*/ 314 w 629"/>
                <a:gd name="T37" fmla="*/ 207 h 865"/>
                <a:gd name="T38" fmla="*/ 314 w 629"/>
                <a:gd name="T39" fmla="*/ 311 h 865"/>
                <a:gd name="T40" fmla="*/ 314 w 629"/>
                <a:gd name="T41" fmla="*/ 414 h 865"/>
                <a:gd name="T42" fmla="*/ 295 w 629"/>
                <a:gd name="T43" fmla="*/ 418 h 865"/>
                <a:gd name="T44" fmla="*/ 275 w 629"/>
                <a:gd name="T45" fmla="*/ 422 h 865"/>
                <a:gd name="T46" fmla="*/ 255 w 629"/>
                <a:gd name="T47" fmla="*/ 426 h 865"/>
                <a:gd name="T48" fmla="*/ 235 w 629"/>
                <a:gd name="T49" fmla="*/ 428 h 865"/>
                <a:gd name="T50" fmla="*/ 215 w 629"/>
                <a:gd name="T51" fmla="*/ 430 h 865"/>
                <a:gd name="T52" fmla="*/ 194 w 629"/>
                <a:gd name="T53" fmla="*/ 431 h 865"/>
                <a:gd name="T54" fmla="*/ 174 w 629"/>
                <a:gd name="T55" fmla="*/ 432 h 865"/>
                <a:gd name="T56" fmla="*/ 153 w 629"/>
                <a:gd name="T57" fmla="*/ 432 h 865"/>
                <a:gd name="T58" fmla="*/ 133 w 629"/>
                <a:gd name="T59" fmla="*/ 432 h 865"/>
                <a:gd name="T60" fmla="*/ 113 w 629"/>
                <a:gd name="T61" fmla="*/ 431 h 865"/>
                <a:gd name="T62" fmla="*/ 93 w 629"/>
                <a:gd name="T63" fmla="*/ 430 h 865"/>
                <a:gd name="T64" fmla="*/ 73 w 629"/>
                <a:gd name="T65" fmla="*/ 429 h 865"/>
                <a:gd name="T66" fmla="*/ 54 w 629"/>
                <a:gd name="T67" fmla="*/ 427 h 865"/>
                <a:gd name="T68" fmla="*/ 35 w 629"/>
                <a:gd name="T69" fmla="*/ 425 h 865"/>
                <a:gd name="T70" fmla="*/ 18 w 629"/>
                <a:gd name="T71" fmla="*/ 423 h 865"/>
                <a:gd name="T72" fmla="*/ 0 w 629"/>
                <a:gd name="T73" fmla="*/ 421 h 865"/>
                <a:gd name="T74" fmla="*/ 0 w 629"/>
                <a:gd name="T75" fmla="*/ 317 h 865"/>
                <a:gd name="T76" fmla="*/ 0 w 629"/>
                <a:gd name="T77" fmla="*/ 213 h 865"/>
                <a:gd name="T78" fmla="*/ 0 w 629"/>
                <a:gd name="T79" fmla="*/ 108 h 865"/>
                <a:gd name="T80" fmla="*/ 0 w 629"/>
                <a:gd name="T81" fmla="*/ 3 h 8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9" h="865">
                  <a:moveTo>
                    <a:pt x="0" y="6"/>
                  </a:moveTo>
                  <a:lnTo>
                    <a:pt x="36" y="10"/>
                  </a:lnTo>
                  <a:lnTo>
                    <a:pt x="72" y="12"/>
                  </a:lnTo>
                  <a:lnTo>
                    <a:pt x="109" y="13"/>
                  </a:lnTo>
                  <a:lnTo>
                    <a:pt x="146" y="15"/>
                  </a:lnTo>
                  <a:lnTo>
                    <a:pt x="184" y="15"/>
                  </a:lnTo>
                  <a:lnTo>
                    <a:pt x="222" y="17"/>
                  </a:lnTo>
                  <a:lnTo>
                    <a:pt x="261" y="17"/>
                  </a:lnTo>
                  <a:lnTo>
                    <a:pt x="301" y="15"/>
                  </a:lnTo>
                  <a:lnTo>
                    <a:pt x="340" y="15"/>
                  </a:lnTo>
                  <a:lnTo>
                    <a:pt x="380" y="14"/>
                  </a:lnTo>
                  <a:lnTo>
                    <a:pt x="420" y="12"/>
                  </a:lnTo>
                  <a:lnTo>
                    <a:pt x="461" y="11"/>
                  </a:lnTo>
                  <a:lnTo>
                    <a:pt x="502" y="9"/>
                  </a:lnTo>
                  <a:lnTo>
                    <a:pt x="544" y="6"/>
                  </a:lnTo>
                  <a:lnTo>
                    <a:pt x="586" y="4"/>
                  </a:lnTo>
                  <a:lnTo>
                    <a:pt x="629" y="0"/>
                  </a:lnTo>
                  <a:lnTo>
                    <a:pt x="629" y="208"/>
                  </a:lnTo>
                  <a:lnTo>
                    <a:pt x="629" y="415"/>
                  </a:lnTo>
                  <a:lnTo>
                    <a:pt x="629" y="622"/>
                  </a:lnTo>
                  <a:lnTo>
                    <a:pt x="629" y="828"/>
                  </a:lnTo>
                  <a:lnTo>
                    <a:pt x="590" y="837"/>
                  </a:lnTo>
                  <a:lnTo>
                    <a:pt x="551" y="845"/>
                  </a:lnTo>
                  <a:lnTo>
                    <a:pt x="511" y="852"/>
                  </a:lnTo>
                  <a:lnTo>
                    <a:pt x="471" y="857"/>
                  </a:lnTo>
                  <a:lnTo>
                    <a:pt x="430" y="861"/>
                  </a:lnTo>
                  <a:lnTo>
                    <a:pt x="389" y="863"/>
                  </a:lnTo>
                  <a:lnTo>
                    <a:pt x="348" y="865"/>
                  </a:lnTo>
                  <a:lnTo>
                    <a:pt x="307" y="865"/>
                  </a:lnTo>
                  <a:lnTo>
                    <a:pt x="266" y="865"/>
                  </a:lnTo>
                  <a:lnTo>
                    <a:pt x="226" y="863"/>
                  </a:lnTo>
                  <a:lnTo>
                    <a:pt x="186" y="861"/>
                  </a:lnTo>
                  <a:lnTo>
                    <a:pt x="147" y="859"/>
                  </a:lnTo>
                  <a:lnTo>
                    <a:pt x="109" y="855"/>
                  </a:lnTo>
                  <a:lnTo>
                    <a:pt x="71" y="851"/>
                  </a:lnTo>
                  <a:lnTo>
                    <a:pt x="36" y="847"/>
                  </a:lnTo>
                  <a:lnTo>
                    <a:pt x="0" y="843"/>
                  </a:lnTo>
                  <a:lnTo>
                    <a:pt x="0" y="634"/>
                  </a:lnTo>
                  <a:lnTo>
                    <a:pt x="0" y="426"/>
                  </a:lnTo>
                  <a:lnTo>
                    <a:pt x="0" y="216"/>
                  </a:lnTo>
                  <a:lnTo>
                    <a:pt x="0" y="6"/>
                  </a:lnTo>
                  <a:close/>
                </a:path>
              </a:pathLst>
            </a:custGeom>
            <a:solidFill>
              <a:srgbClr val="5B6800"/>
            </a:solidFill>
            <a:ln w="9525">
              <a:noFill/>
              <a:round/>
              <a:headEnd/>
              <a:tailEnd/>
            </a:ln>
          </p:spPr>
          <p:txBody>
            <a:bodyPr/>
            <a:lstStyle/>
            <a:p>
              <a:endParaRPr lang="en-US"/>
            </a:p>
          </p:txBody>
        </p:sp>
        <p:sp>
          <p:nvSpPr>
            <p:cNvPr id="8449" name="Freeform 270"/>
            <p:cNvSpPr>
              <a:spLocks/>
            </p:cNvSpPr>
            <p:nvPr/>
          </p:nvSpPr>
          <p:spPr bwMode="auto">
            <a:xfrm>
              <a:off x="3857" y="2077"/>
              <a:ext cx="293" cy="402"/>
            </a:xfrm>
            <a:custGeom>
              <a:avLst/>
              <a:gdLst>
                <a:gd name="T0" fmla="*/ 0 w 586"/>
                <a:gd name="T1" fmla="*/ 3 h 804"/>
                <a:gd name="T2" fmla="*/ 17 w 586"/>
                <a:gd name="T3" fmla="*/ 4 h 804"/>
                <a:gd name="T4" fmla="*/ 34 w 586"/>
                <a:gd name="T5" fmla="*/ 5 h 804"/>
                <a:gd name="T6" fmla="*/ 52 w 586"/>
                <a:gd name="T7" fmla="*/ 6 h 804"/>
                <a:gd name="T8" fmla="*/ 69 w 586"/>
                <a:gd name="T9" fmla="*/ 7 h 804"/>
                <a:gd name="T10" fmla="*/ 87 w 586"/>
                <a:gd name="T11" fmla="*/ 7 h 804"/>
                <a:gd name="T12" fmla="*/ 105 w 586"/>
                <a:gd name="T13" fmla="*/ 7 h 804"/>
                <a:gd name="T14" fmla="*/ 122 w 586"/>
                <a:gd name="T15" fmla="*/ 7 h 804"/>
                <a:gd name="T16" fmla="*/ 141 w 586"/>
                <a:gd name="T17" fmla="*/ 7 h 804"/>
                <a:gd name="T18" fmla="*/ 159 w 586"/>
                <a:gd name="T19" fmla="*/ 7 h 804"/>
                <a:gd name="T20" fmla="*/ 178 w 586"/>
                <a:gd name="T21" fmla="*/ 7 h 804"/>
                <a:gd name="T22" fmla="*/ 197 w 586"/>
                <a:gd name="T23" fmla="*/ 6 h 804"/>
                <a:gd name="T24" fmla="*/ 216 w 586"/>
                <a:gd name="T25" fmla="*/ 5 h 804"/>
                <a:gd name="T26" fmla="*/ 235 w 586"/>
                <a:gd name="T27" fmla="*/ 4 h 804"/>
                <a:gd name="T28" fmla="*/ 254 w 586"/>
                <a:gd name="T29" fmla="*/ 3 h 804"/>
                <a:gd name="T30" fmla="*/ 274 w 586"/>
                <a:gd name="T31" fmla="*/ 1 h 804"/>
                <a:gd name="T32" fmla="*/ 293 w 586"/>
                <a:gd name="T33" fmla="*/ 0 h 804"/>
                <a:gd name="T34" fmla="*/ 293 w 586"/>
                <a:gd name="T35" fmla="*/ 96 h 804"/>
                <a:gd name="T36" fmla="*/ 293 w 586"/>
                <a:gd name="T37" fmla="*/ 193 h 804"/>
                <a:gd name="T38" fmla="*/ 293 w 586"/>
                <a:gd name="T39" fmla="*/ 289 h 804"/>
                <a:gd name="T40" fmla="*/ 293 w 586"/>
                <a:gd name="T41" fmla="*/ 385 h 804"/>
                <a:gd name="T42" fmla="*/ 276 w 586"/>
                <a:gd name="T43" fmla="*/ 390 h 804"/>
                <a:gd name="T44" fmla="*/ 257 w 586"/>
                <a:gd name="T45" fmla="*/ 393 h 804"/>
                <a:gd name="T46" fmla="*/ 239 w 586"/>
                <a:gd name="T47" fmla="*/ 397 h 804"/>
                <a:gd name="T48" fmla="*/ 220 w 586"/>
                <a:gd name="T49" fmla="*/ 399 h 804"/>
                <a:gd name="T50" fmla="*/ 201 w 586"/>
                <a:gd name="T51" fmla="*/ 401 h 804"/>
                <a:gd name="T52" fmla="*/ 182 w 586"/>
                <a:gd name="T53" fmla="*/ 402 h 804"/>
                <a:gd name="T54" fmla="*/ 163 w 586"/>
                <a:gd name="T55" fmla="*/ 402 h 804"/>
                <a:gd name="T56" fmla="*/ 144 w 586"/>
                <a:gd name="T57" fmla="*/ 402 h 804"/>
                <a:gd name="T58" fmla="*/ 125 w 586"/>
                <a:gd name="T59" fmla="*/ 402 h 804"/>
                <a:gd name="T60" fmla="*/ 106 w 586"/>
                <a:gd name="T61" fmla="*/ 402 h 804"/>
                <a:gd name="T62" fmla="*/ 87 w 586"/>
                <a:gd name="T63" fmla="*/ 401 h 804"/>
                <a:gd name="T64" fmla="*/ 69 w 586"/>
                <a:gd name="T65" fmla="*/ 400 h 804"/>
                <a:gd name="T66" fmla="*/ 52 w 586"/>
                <a:gd name="T67" fmla="*/ 398 h 804"/>
                <a:gd name="T68" fmla="*/ 34 w 586"/>
                <a:gd name="T69" fmla="*/ 396 h 804"/>
                <a:gd name="T70" fmla="*/ 17 w 586"/>
                <a:gd name="T71" fmla="*/ 394 h 804"/>
                <a:gd name="T72" fmla="*/ 0 w 586"/>
                <a:gd name="T73" fmla="*/ 392 h 804"/>
                <a:gd name="T74" fmla="*/ 0 w 586"/>
                <a:gd name="T75" fmla="*/ 295 h 804"/>
                <a:gd name="T76" fmla="*/ 0 w 586"/>
                <a:gd name="T77" fmla="*/ 198 h 804"/>
                <a:gd name="T78" fmla="*/ 0 w 586"/>
                <a:gd name="T79" fmla="*/ 100 h 804"/>
                <a:gd name="T80" fmla="*/ 0 w 586"/>
                <a:gd name="T81" fmla="*/ 3 h 8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6" h="804">
                  <a:moveTo>
                    <a:pt x="0" y="5"/>
                  </a:moveTo>
                  <a:lnTo>
                    <a:pt x="33" y="7"/>
                  </a:lnTo>
                  <a:lnTo>
                    <a:pt x="68" y="9"/>
                  </a:lnTo>
                  <a:lnTo>
                    <a:pt x="103" y="12"/>
                  </a:lnTo>
                  <a:lnTo>
                    <a:pt x="137" y="13"/>
                  </a:lnTo>
                  <a:lnTo>
                    <a:pt x="173" y="14"/>
                  </a:lnTo>
                  <a:lnTo>
                    <a:pt x="209" y="14"/>
                  </a:lnTo>
                  <a:lnTo>
                    <a:pt x="244" y="14"/>
                  </a:lnTo>
                  <a:lnTo>
                    <a:pt x="281" y="14"/>
                  </a:lnTo>
                  <a:lnTo>
                    <a:pt x="318" y="14"/>
                  </a:lnTo>
                  <a:lnTo>
                    <a:pt x="355" y="13"/>
                  </a:lnTo>
                  <a:lnTo>
                    <a:pt x="393" y="12"/>
                  </a:lnTo>
                  <a:lnTo>
                    <a:pt x="431" y="9"/>
                  </a:lnTo>
                  <a:lnTo>
                    <a:pt x="469" y="7"/>
                  </a:lnTo>
                  <a:lnTo>
                    <a:pt x="508" y="5"/>
                  </a:lnTo>
                  <a:lnTo>
                    <a:pt x="547" y="2"/>
                  </a:lnTo>
                  <a:lnTo>
                    <a:pt x="586" y="0"/>
                  </a:lnTo>
                  <a:lnTo>
                    <a:pt x="586" y="192"/>
                  </a:lnTo>
                  <a:lnTo>
                    <a:pt x="586" y="386"/>
                  </a:lnTo>
                  <a:lnTo>
                    <a:pt x="586" y="578"/>
                  </a:lnTo>
                  <a:lnTo>
                    <a:pt x="586" y="770"/>
                  </a:lnTo>
                  <a:lnTo>
                    <a:pt x="551" y="779"/>
                  </a:lnTo>
                  <a:lnTo>
                    <a:pt x="514" y="786"/>
                  </a:lnTo>
                  <a:lnTo>
                    <a:pt x="477" y="793"/>
                  </a:lnTo>
                  <a:lnTo>
                    <a:pt x="439" y="797"/>
                  </a:lnTo>
                  <a:lnTo>
                    <a:pt x="401" y="801"/>
                  </a:lnTo>
                  <a:lnTo>
                    <a:pt x="363" y="803"/>
                  </a:lnTo>
                  <a:lnTo>
                    <a:pt x="325" y="804"/>
                  </a:lnTo>
                  <a:lnTo>
                    <a:pt x="287" y="804"/>
                  </a:lnTo>
                  <a:lnTo>
                    <a:pt x="249" y="804"/>
                  </a:lnTo>
                  <a:lnTo>
                    <a:pt x="212" y="803"/>
                  </a:lnTo>
                  <a:lnTo>
                    <a:pt x="174" y="801"/>
                  </a:lnTo>
                  <a:lnTo>
                    <a:pt x="138" y="799"/>
                  </a:lnTo>
                  <a:lnTo>
                    <a:pt x="103" y="795"/>
                  </a:lnTo>
                  <a:lnTo>
                    <a:pt x="67" y="792"/>
                  </a:lnTo>
                  <a:lnTo>
                    <a:pt x="33" y="788"/>
                  </a:lnTo>
                  <a:lnTo>
                    <a:pt x="0" y="784"/>
                  </a:lnTo>
                  <a:lnTo>
                    <a:pt x="0" y="590"/>
                  </a:lnTo>
                  <a:lnTo>
                    <a:pt x="0" y="395"/>
                  </a:lnTo>
                  <a:lnTo>
                    <a:pt x="0" y="199"/>
                  </a:lnTo>
                  <a:lnTo>
                    <a:pt x="0" y="5"/>
                  </a:lnTo>
                  <a:close/>
                </a:path>
              </a:pathLst>
            </a:custGeom>
            <a:solidFill>
              <a:srgbClr val="606D00"/>
            </a:solidFill>
            <a:ln w="9525">
              <a:noFill/>
              <a:round/>
              <a:headEnd/>
              <a:tailEnd/>
            </a:ln>
          </p:spPr>
          <p:txBody>
            <a:bodyPr/>
            <a:lstStyle/>
            <a:p>
              <a:endParaRPr lang="en-US"/>
            </a:p>
          </p:txBody>
        </p:sp>
        <p:sp>
          <p:nvSpPr>
            <p:cNvPr id="8450" name="Freeform 271"/>
            <p:cNvSpPr>
              <a:spLocks/>
            </p:cNvSpPr>
            <p:nvPr/>
          </p:nvSpPr>
          <p:spPr bwMode="auto">
            <a:xfrm>
              <a:off x="3877" y="2078"/>
              <a:ext cx="271" cy="373"/>
            </a:xfrm>
            <a:custGeom>
              <a:avLst/>
              <a:gdLst>
                <a:gd name="T0" fmla="*/ 0 w 543"/>
                <a:gd name="T1" fmla="*/ 2 h 745"/>
                <a:gd name="T2" fmla="*/ 15 w 543"/>
                <a:gd name="T3" fmla="*/ 3 h 745"/>
                <a:gd name="T4" fmla="*/ 32 w 543"/>
                <a:gd name="T5" fmla="*/ 5 h 745"/>
                <a:gd name="T6" fmla="*/ 47 w 543"/>
                <a:gd name="T7" fmla="*/ 5 h 745"/>
                <a:gd name="T8" fmla="*/ 63 w 543"/>
                <a:gd name="T9" fmla="*/ 6 h 745"/>
                <a:gd name="T10" fmla="*/ 80 w 543"/>
                <a:gd name="T11" fmla="*/ 6 h 745"/>
                <a:gd name="T12" fmla="*/ 96 w 543"/>
                <a:gd name="T13" fmla="*/ 7 h 745"/>
                <a:gd name="T14" fmla="*/ 113 w 543"/>
                <a:gd name="T15" fmla="*/ 7 h 745"/>
                <a:gd name="T16" fmla="*/ 130 w 543"/>
                <a:gd name="T17" fmla="*/ 6 h 745"/>
                <a:gd name="T18" fmla="*/ 147 w 543"/>
                <a:gd name="T19" fmla="*/ 6 h 745"/>
                <a:gd name="T20" fmla="*/ 164 w 543"/>
                <a:gd name="T21" fmla="*/ 6 h 745"/>
                <a:gd name="T22" fmla="*/ 181 w 543"/>
                <a:gd name="T23" fmla="*/ 5 h 745"/>
                <a:gd name="T24" fmla="*/ 199 w 543"/>
                <a:gd name="T25" fmla="*/ 5 h 745"/>
                <a:gd name="T26" fmla="*/ 216 w 543"/>
                <a:gd name="T27" fmla="*/ 3 h 745"/>
                <a:gd name="T28" fmla="*/ 235 w 543"/>
                <a:gd name="T29" fmla="*/ 2 h 745"/>
                <a:gd name="T30" fmla="*/ 253 w 543"/>
                <a:gd name="T31" fmla="*/ 1 h 745"/>
                <a:gd name="T32" fmla="*/ 271 w 543"/>
                <a:gd name="T33" fmla="*/ 0 h 745"/>
                <a:gd name="T34" fmla="*/ 271 w 543"/>
                <a:gd name="T35" fmla="*/ 89 h 745"/>
                <a:gd name="T36" fmla="*/ 271 w 543"/>
                <a:gd name="T37" fmla="*/ 179 h 745"/>
                <a:gd name="T38" fmla="*/ 271 w 543"/>
                <a:gd name="T39" fmla="*/ 268 h 745"/>
                <a:gd name="T40" fmla="*/ 271 w 543"/>
                <a:gd name="T41" fmla="*/ 357 h 745"/>
                <a:gd name="T42" fmla="*/ 255 w 543"/>
                <a:gd name="T43" fmla="*/ 361 h 745"/>
                <a:gd name="T44" fmla="*/ 238 w 543"/>
                <a:gd name="T45" fmla="*/ 364 h 745"/>
                <a:gd name="T46" fmla="*/ 221 w 543"/>
                <a:gd name="T47" fmla="*/ 367 h 745"/>
                <a:gd name="T48" fmla="*/ 203 w 543"/>
                <a:gd name="T49" fmla="*/ 369 h 745"/>
                <a:gd name="T50" fmla="*/ 185 w 543"/>
                <a:gd name="T51" fmla="*/ 371 h 745"/>
                <a:gd name="T52" fmla="*/ 168 w 543"/>
                <a:gd name="T53" fmla="*/ 372 h 745"/>
                <a:gd name="T54" fmla="*/ 150 w 543"/>
                <a:gd name="T55" fmla="*/ 373 h 745"/>
                <a:gd name="T56" fmla="*/ 132 w 543"/>
                <a:gd name="T57" fmla="*/ 373 h 745"/>
                <a:gd name="T58" fmla="*/ 115 w 543"/>
                <a:gd name="T59" fmla="*/ 373 h 745"/>
                <a:gd name="T60" fmla="*/ 98 w 543"/>
                <a:gd name="T61" fmla="*/ 372 h 745"/>
                <a:gd name="T62" fmla="*/ 81 w 543"/>
                <a:gd name="T63" fmla="*/ 372 h 745"/>
                <a:gd name="T64" fmla="*/ 63 w 543"/>
                <a:gd name="T65" fmla="*/ 370 h 745"/>
                <a:gd name="T66" fmla="*/ 47 w 543"/>
                <a:gd name="T67" fmla="*/ 369 h 745"/>
                <a:gd name="T68" fmla="*/ 31 w 543"/>
                <a:gd name="T69" fmla="*/ 367 h 745"/>
                <a:gd name="T70" fmla="*/ 15 w 543"/>
                <a:gd name="T71" fmla="*/ 365 h 745"/>
                <a:gd name="T72" fmla="*/ 0 w 543"/>
                <a:gd name="T73" fmla="*/ 364 h 745"/>
                <a:gd name="T74" fmla="*/ 0 w 543"/>
                <a:gd name="T75" fmla="*/ 274 h 745"/>
                <a:gd name="T76" fmla="*/ 0 w 543"/>
                <a:gd name="T77" fmla="*/ 183 h 745"/>
                <a:gd name="T78" fmla="*/ 0 w 543"/>
                <a:gd name="T79" fmla="*/ 93 h 745"/>
                <a:gd name="T80" fmla="*/ 0 w 543"/>
                <a:gd name="T81" fmla="*/ 2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3" h="745">
                  <a:moveTo>
                    <a:pt x="0" y="4"/>
                  </a:moveTo>
                  <a:lnTo>
                    <a:pt x="31" y="6"/>
                  </a:lnTo>
                  <a:lnTo>
                    <a:pt x="64" y="9"/>
                  </a:lnTo>
                  <a:lnTo>
                    <a:pt x="95" y="10"/>
                  </a:lnTo>
                  <a:lnTo>
                    <a:pt x="127" y="12"/>
                  </a:lnTo>
                  <a:lnTo>
                    <a:pt x="160" y="12"/>
                  </a:lnTo>
                  <a:lnTo>
                    <a:pt x="193" y="13"/>
                  </a:lnTo>
                  <a:lnTo>
                    <a:pt x="226" y="13"/>
                  </a:lnTo>
                  <a:lnTo>
                    <a:pt x="260" y="12"/>
                  </a:lnTo>
                  <a:lnTo>
                    <a:pt x="294" y="12"/>
                  </a:lnTo>
                  <a:lnTo>
                    <a:pt x="329" y="11"/>
                  </a:lnTo>
                  <a:lnTo>
                    <a:pt x="363" y="10"/>
                  </a:lnTo>
                  <a:lnTo>
                    <a:pt x="399" y="9"/>
                  </a:lnTo>
                  <a:lnTo>
                    <a:pt x="433" y="6"/>
                  </a:lnTo>
                  <a:lnTo>
                    <a:pt x="470" y="4"/>
                  </a:lnTo>
                  <a:lnTo>
                    <a:pt x="506" y="2"/>
                  </a:lnTo>
                  <a:lnTo>
                    <a:pt x="543" y="0"/>
                  </a:lnTo>
                  <a:lnTo>
                    <a:pt x="543" y="178"/>
                  </a:lnTo>
                  <a:lnTo>
                    <a:pt x="543" y="357"/>
                  </a:lnTo>
                  <a:lnTo>
                    <a:pt x="543" y="535"/>
                  </a:lnTo>
                  <a:lnTo>
                    <a:pt x="543" y="713"/>
                  </a:lnTo>
                  <a:lnTo>
                    <a:pt x="510" y="721"/>
                  </a:lnTo>
                  <a:lnTo>
                    <a:pt x="476" y="728"/>
                  </a:lnTo>
                  <a:lnTo>
                    <a:pt x="442" y="733"/>
                  </a:lnTo>
                  <a:lnTo>
                    <a:pt x="407" y="738"/>
                  </a:lnTo>
                  <a:lnTo>
                    <a:pt x="371" y="742"/>
                  </a:lnTo>
                  <a:lnTo>
                    <a:pt x="337" y="744"/>
                  </a:lnTo>
                  <a:lnTo>
                    <a:pt x="301" y="745"/>
                  </a:lnTo>
                  <a:lnTo>
                    <a:pt x="265" y="745"/>
                  </a:lnTo>
                  <a:lnTo>
                    <a:pt x="231" y="745"/>
                  </a:lnTo>
                  <a:lnTo>
                    <a:pt x="196" y="744"/>
                  </a:lnTo>
                  <a:lnTo>
                    <a:pt x="162" y="743"/>
                  </a:lnTo>
                  <a:lnTo>
                    <a:pt x="127" y="740"/>
                  </a:lnTo>
                  <a:lnTo>
                    <a:pt x="95" y="737"/>
                  </a:lnTo>
                  <a:lnTo>
                    <a:pt x="63" y="733"/>
                  </a:lnTo>
                  <a:lnTo>
                    <a:pt x="30" y="730"/>
                  </a:lnTo>
                  <a:lnTo>
                    <a:pt x="0" y="727"/>
                  </a:lnTo>
                  <a:lnTo>
                    <a:pt x="0" y="547"/>
                  </a:lnTo>
                  <a:lnTo>
                    <a:pt x="0" y="366"/>
                  </a:lnTo>
                  <a:lnTo>
                    <a:pt x="0" y="185"/>
                  </a:lnTo>
                  <a:lnTo>
                    <a:pt x="0" y="4"/>
                  </a:lnTo>
                  <a:close/>
                </a:path>
              </a:pathLst>
            </a:custGeom>
            <a:solidFill>
              <a:srgbClr val="667000"/>
            </a:solidFill>
            <a:ln w="9525">
              <a:noFill/>
              <a:round/>
              <a:headEnd/>
              <a:tailEnd/>
            </a:ln>
          </p:spPr>
          <p:txBody>
            <a:bodyPr/>
            <a:lstStyle/>
            <a:p>
              <a:endParaRPr lang="en-US"/>
            </a:p>
          </p:txBody>
        </p:sp>
        <p:sp>
          <p:nvSpPr>
            <p:cNvPr id="8451" name="Freeform 272"/>
            <p:cNvSpPr>
              <a:spLocks/>
            </p:cNvSpPr>
            <p:nvPr/>
          </p:nvSpPr>
          <p:spPr bwMode="auto">
            <a:xfrm>
              <a:off x="3896" y="2081"/>
              <a:ext cx="251" cy="344"/>
            </a:xfrm>
            <a:custGeom>
              <a:avLst/>
              <a:gdLst>
                <a:gd name="T0" fmla="*/ 0 w 501"/>
                <a:gd name="T1" fmla="*/ 3 h 688"/>
                <a:gd name="T2" fmla="*/ 14 w 501"/>
                <a:gd name="T3" fmla="*/ 4 h 688"/>
                <a:gd name="T4" fmla="*/ 29 w 501"/>
                <a:gd name="T5" fmla="*/ 5 h 688"/>
                <a:gd name="T6" fmla="*/ 44 w 501"/>
                <a:gd name="T7" fmla="*/ 5 h 688"/>
                <a:gd name="T8" fmla="*/ 59 w 501"/>
                <a:gd name="T9" fmla="*/ 6 h 688"/>
                <a:gd name="T10" fmla="*/ 74 w 501"/>
                <a:gd name="T11" fmla="*/ 7 h 688"/>
                <a:gd name="T12" fmla="*/ 89 w 501"/>
                <a:gd name="T13" fmla="*/ 7 h 688"/>
                <a:gd name="T14" fmla="*/ 104 w 501"/>
                <a:gd name="T15" fmla="*/ 7 h 688"/>
                <a:gd name="T16" fmla="*/ 120 w 501"/>
                <a:gd name="T17" fmla="*/ 7 h 688"/>
                <a:gd name="T18" fmla="*/ 135 w 501"/>
                <a:gd name="T19" fmla="*/ 6 h 688"/>
                <a:gd name="T20" fmla="*/ 151 w 501"/>
                <a:gd name="T21" fmla="*/ 5 h 688"/>
                <a:gd name="T22" fmla="*/ 168 w 501"/>
                <a:gd name="T23" fmla="*/ 5 h 688"/>
                <a:gd name="T24" fmla="*/ 184 w 501"/>
                <a:gd name="T25" fmla="*/ 4 h 688"/>
                <a:gd name="T26" fmla="*/ 200 w 501"/>
                <a:gd name="T27" fmla="*/ 3 h 688"/>
                <a:gd name="T28" fmla="*/ 217 w 501"/>
                <a:gd name="T29" fmla="*/ 3 h 688"/>
                <a:gd name="T30" fmla="*/ 234 w 501"/>
                <a:gd name="T31" fmla="*/ 1 h 688"/>
                <a:gd name="T32" fmla="*/ 251 w 501"/>
                <a:gd name="T33" fmla="*/ 0 h 688"/>
                <a:gd name="T34" fmla="*/ 251 w 501"/>
                <a:gd name="T35" fmla="*/ 83 h 688"/>
                <a:gd name="T36" fmla="*/ 251 w 501"/>
                <a:gd name="T37" fmla="*/ 165 h 688"/>
                <a:gd name="T38" fmla="*/ 251 w 501"/>
                <a:gd name="T39" fmla="*/ 247 h 688"/>
                <a:gd name="T40" fmla="*/ 251 w 501"/>
                <a:gd name="T41" fmla="*/ 330 h 688"/>
                <a:gd name="T42" fmla="*/ 235 w 501"/>
                <a:gd name="T43" fmla="*/ 333 h 688"/>
                <a:gd name="T44" fmla="*/ 219 w 501"/>
                <a:gd name="T45" fmla="*/ 336 h 688"/>
                <a:gd name="T46" fmla="*/ 203 w 501"/>
                <a:gd name="T47" fmla="*/ 339 h 688"/>
                <a:gd name="T48" fmla="*/ 188 w 501"/>
                <a:gd name="T49" fmla="*/ 341 h 688"/>
                <a:gd name="T50" fmla="*/ 171 w 501"/>
                <a:gd name="T51" fmla="*/ 343 h 688"/>
                <a:gd name="T52" fmla="*/ 155 w 501"/>
                <a:gd name="T53" fmla="*/ 343 h 688"/>
                <a:gd name="T54" fmla="*/ 139 w 501"/>
                <a:gd name="T55" fmla="*/ 344 h 688"/>
                <a:gd name="T56" fmla="*/ 123 w 501"/>
                <a:gd name="T57" fmla="*/ 344 h 688"/>
                <a:gd name="T58" fmla="*/ 107 w 501"/>
                <a:gd name="T59" fmla="*/ 344 h 688"/>
                <a:gd name="T60" fmla="*/ 90 w 501"/>
                <a:gd name="T61" fmla="*/ 344 h 688"/>
                <a:gd name="T62" fmla="*/ 74 w 501"/>
                <a:gd name="T63" fmla="*/ 343 h 688"/>
                <a:gd name="T64" fmla="*/ 59 w 501"/>
                <a:gd name="T65" fmla="*/ 342 h 688"/>
                <a:gd name="T66" fmla="*/ 44 w 501"/>
                <a:gd name="T67" fmla="*/ 340 h 688"/>
                <a:gd name="T68" fmla="*/ 29 w 501"/>
                <a:gd name="T69" fmla="*/ 339 h 688"/>
                <a:gd name="T70" fmla="*/ 14 w 501"/>
                <a:gd name="T71" fmla="*/ 337 h 688"/>
                <a:gd name="T72" fmla="*/ 0 w 501"/>
                <a:gd name="T73" fmla="*/ 336 h 688"/>
                <a:gd name="T74" fmla="*/ 0 w 501"/>
                <a:gd name="T75" fmla="*/ 252 h 688"/>
                <a:gd name="T76" fmla="*/ 0 w 501"/>
                <a:gd name="T77" fmla="*/ 169 h 688"/>
                <a:gd name="T78" fmla="*/ 0 w 501"/>
                <a:gd name="T79" fmla="*/ 86 h 688"/>
                <a:gd name="T80" fmla="*/ 0 w 501"/>
                <a:gd name="T81" fmla="*/ 3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1" h="688">
                  <a:moveTo>
                    <a:pt x="0" y="5"/>
                  </a:moveTo>
                  <a:lnTo>
                    <a:pt x="28" y="7"/>
                  </a:lnTo>
                  <a:lnTo>
                    <a:pt x="57" y="9"/>
                  </a:lnTo>
                  <a:lnTo>
                    <a:pt x="87" y="10"/>
                  </a:lnTo>
                  <a:lnTo>
                    <a:pt x="117" y="12"/>
                  </a:lnTo>
                  <a:lnTo>
                    <a:pt x="147" y="13"/>
                  </a:lnTo>
                  <a:lnTo>
                    <a:pt x="177" y="13"/>
                  </a:lnTo>
                  <a:lnTo>
                    <a:pt x="208" y="13"/>
                  </a:lnTo>
                  <a:lnTo>
                    <a:pt x="239" y="13"/>
                  </a:lnTo>
                  <a:lnTo>
                    <a:pt x="270" y="12"/>
                  </a:lnTo>
                  <a:lnTo>
                    <a:pt x="302" y="10"/>
                  </a:lnTo>
                  <a:lnTo>
                    <a:pt x="335" y="9"/>
                  </a:lnTo>
                  <a:lnTo>
                    <a:pt x="367" y="8"/>
                  </a:lnTo>
                  <a:lnTo>
                    <a:pt x="400" y="6"/>
                  </a:lnTo>
                  <a:lnTo>
                    <a:pt x="433" y="5"/>
                  </a:lnTo>
                  <a:lnTo>
                    <a:pt x="467" y="2"/>
                  </a:lnTo>
                  <a:lnTo>
                    <a:pt x="501" y="0"/>
                  </a:lnTo>
                  <a:lnTo>
                    <a:pt x="501" y="165"/>
                  </a:lnTo>
                  <a:lnTo>
                    <a:pt x="501" y="330"/>
                  </a:lnTo>
                  <a:lnTo>
                    <a:pt x="501" y="494"/>
                  </a:lnTo>
                  <a:lnTo>
                    <a:pt x="501" y="659"/>
                  </a:lnTo>
                  <a:lnTo>
                    <a:pt x="470" y="666"/>
                  </a:lnTo>
                  <a:lnTo>
                    <a:pt x="438" y="672"/>
                  </a:lnTo>
                  <a:lnTo>
                    <a:pt x="406" y="678"/>
                  </a:lnTo>
                  <a:lnTo>
                    <a:pt x="375" y="681"/>
                  </a:lnTo>
                  <a:lnTo>
                    <a:pt x="342" y="685"/>
                  </a:lnTo>
                  <a:lnTo>
                    <a:pt x="309" y="686"/>
                  </a:lnTo>
                  <a:lnTo>
                    <a:pt x="277" y="688"/>
                  </a:lnTo>
                  <a:lnTo>
                    <a:pt x="245" y="688"/>
                  </a:lnTo>
                  <a:lnTo>
                    <a:pt x="213" y="688"/>
                  </a:lnTo>
                  <a:lnTo>
                    <a:pt x="180" y="687"/>
                  </a:lnTo>
                  <a:lnTo>
                    <a:pt x="148" y="685"/>
                  </a:lnTo>
                  <a:lnTo>
                    <a:pt x="117" y="683"/>
                  </a:lnTo>
                  <a:lnTo>
                    <a:pt x="87" y="680"/>
                  </a:lnTo>
                  <a:lnTo>
                    <a:pt x="57" y="678"/>
                  </a:lnTo>
                  <a:lnTo>
                    <a:pt x="27" y="674"/>
                  </a:lnTo>
                  <a:lnTo>
                    <a:pt x="0" y="671"/>
                  </a:lnTo>
                  <a:lnTo>
                    <a:pt x="0" y="504"/>
                  </a:lnTo>
                  <a:lnTo>
                    <a:pt x="0" y="338"/>
                  </a:lnTo>
                  <a:lnTo>
                    <a:pt x="0" y="171"/>
                  </a:lnTo>
                  <a:lnTo>
                    <a:pt x="0" y="5"/>
                  </a:lnTo>
                  <a:close/>
                </a:path>
              </a:pathLst>
            </a:custGeom>
            <a:solidFill>
              <a:srgbClr val="687200"/>
            </a:solidFill>
            <a:ln w="9525">
              <a:noFill/>
              <a:round/>
              <a:headEnd/>
              <a:tailEnd/>
            </a:ln>
          </p:spPr>
          <p:txBody>
            <a:bodyPr/>
            <a:lstStyle/>
            <a:p>
              <a:endParaRPr lang="en-US"/>
            </a:p>
          </p:txBody>
        </p:sp>
        <p:sp>
          <p:nvSpPr>
            <p:cNvPr id="8452" name="Freeform 273"/>
            <p:cNvSpPr>
              <a:spLocks/>
            </p:cNvSpPr>
            <p:nvPr/>
          </p:nvSpPr>
          <p:spPr bwMode="auto">
            <a:xfrm>
              <a:off x="3916" y="2082"/>
              <a:ext cx="229" cy="315"/>
            </a:xfrm>
            <a:custGeom>
              <a:avLst/>
              <a:gdLst>
                <a:gd name="T0" fmla="*/ 0 w 457"/>
                <a:gd name="T1" fmla="*/ 2 h 630"/>
                <a:gd name="T2" fmla="*/ 13 w 457"/>
                <a:gd name="T3" fmla="*/ 3 h 630"/>
                <a:gd name="T4" fmla="*/ 27 w 457"/>
                <a:gd name="T5" fmla="*/ 4 h 630"/>
                <a:gd name="T6" fmla="*/ 40 w 457"/>
                <a:gd name="T7" fmla="*/ 5 h 630"/>
                <a:gd name="T8" fmla="*/ 54 w 457"/>
                <a:gd name="T9" fmla="*/ 5 h 630"/>
                <a:gd name="T10" fmla="*/ 68 w 457"/>
                <a:gd name="T11" fmla="*/ 6 h 630"/>
                <a:gd name="T12" fmla="*/ 81 w 457"/>
                <a:gd name="T13" fmla="*/ 6 h 630"/>
                <a:gd name="T14" fmla="*/ 95 w 457"/>
                <a:gd name="T15" fmla="*/ 6 h 630"/>
                <a:gd name="T16" fmla="*/ 110 w 457"/>
                <a:gd name="T17" fmla="*/ 6 h 630"/>
                <a:gd name="T18" fmla="*/ 124 w 457"/>
                <a:gd name="T19" fmla="*/ 5 h 630"/>
                <a:gd name="T20" fmla="*/ 138 w 457"/>
                <a:gd name="T21" fmla="*/ 5 h 630"/>
                <a:gd name="T22" fmla="*/ 153 w 457"/>
                <a:gd name="T23" fmla="*/ 5 h 630"/>
                <a:gd name="T24" fmla="*/ 168 w 457"/>
                <a:gd name="T25" fmla="*/ 3 h 630"/>
                <a:gd name="T26" fmla="*/ 183 w 457"/>
                <a:gd name="T27" fmla="*/ 3 h 630"/>
                <a:gd name="T28" fmla="*/ 198 w 457"/>
                <a:gd name="T29" fmla="*/ 2 h 630"/>
                <a:gd name="T30" fmla="*/ 213 w 457"/>
                <a:gd name="T31" fmla="*/ 1 h 630"/>
                <a:gd name="T32" fmla="*/ 229 w 457"/>
                <a:gd name="T33" fmla="*/ 0 h 630"/>
                <a:gd name="T34" fmla="*/ 229 w 457"/>
                <a:gd name="T35" fmla="*/ 76 h 630"/>
                <a:gd name="T36" fmla="*/ 229 w 457"/>
                <a:gd name="T37" fmla="*/ 151 h 630"/>
                <a:gd name="T38" fmla="*/ 229 w 457"/>
                <a:gd name="T39" fmla="*/ 226 h 630"/>
                <a:gd name="T40" fmla="*/ 229 w 457"/>
                <a:gd name="T41" fmla="*/ 301 h 630"/>
                <a:gd name="T42" fmla="*/ 214 w 457"/>
                <a:gd name="T43" fmla="*/ 305 h 630"/>
                <a:gd name="T44" fmla="*/ 200 w 457"/>
                <a:gd name="T45" fmla="*/ 308 h 630"/>
                <a:gd name="T46" fmla="*/ 186 w 457"/>
                <a:gd name="T47" fmla="*/ 310 h 630"/>
                <a:gd name="T48" fmla="*/ 171 w 457"/>
                <a:gd name="T49" fmla="*/ 312 h 630"/>
                <a:gd name="T50" fmla="*/ 156 w 457"/>
                <a:gd name="T51" fmla="*/ 313 h 630"/>
                <a:gd name="T52" fmla="*/ 141 w 457"/>
                <a:gd name="T53" fmla="*/ 314 h 630"/>
                <a:gd name="T54" fmla="*/ 126 w 457"/>
                <a:gd name="T55" fmla="*/ 315 h 630"/>
                <a:gd name="T56" fmla="*/ 112 w 457"/>
                <a:gd name="T57" fmla="*/ 315 h 630"/>
                <a:gd name="T58" fmla="*/ 97 w 457"/>
                <a:gd name="T59" fmla="*/ 315 h 630"/>
                <a:gd name="T60" fmla="*/ 83 w 457"/>
                <a:gd name="T61" fmla="*/ 315 h 630"/>
                <a:gd name="T62" fmla="*/ 68 w 457"/>
                <a:gd name="T63" fmla="*/ 313 h 630"/>
                <a:gd name="T64" fmla="*/ 54 w 457"/>
                <a:gd name="T65" fmla="*/ 313 h 630"/>
                <a:gd name="T66" fmla="*/ 40 w 457"/>
                <a:gd name="T67" fmla="*/ 312 h 630"/>
                <a:gd name="T68" fmla="*/ 26 w 457"/>
                <a:gd name="T69" fmla="*/ 310 h 630"/>
                <a:gd name="T70" fmla="*/ 13 w 457"/>
                <a:gd name="T71" fmla="*/ 309 h 630"/>
                <a:gd name="T72" fmla="*/ 0 w 457"/>
                <a:gd name="T73" fmla="*/ 307 h 630"/>
                <a:gd name="T74" fmla="*/ 0 w 457"/>
                <a:gd name="T75" fmla="*/ 230 h 630"/>
                <a:gd name="T76" fmla="*/ 0 w 457"/>
                <a:gd name="T77" fmla="*/ 154 h 630"/>
                <a:gd name="T78" fmla="*/ 0 w 457"/>
                <a:gd name="T79" fmla="*/ 78 h 630"/>
                <a:gd name="T80" fmla="*/ 0 w 457"/>
                <a:gd name="T81" fmla="*/ 2 h 6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7" h="630">
                  <a:moveTo>
                    <a:pt x="0" y="4"/>
                  </a:moveTo>
                  <a:lnTo>
                    <a:pt x="26" y="6"/>
                  </a:lnTo>
                  <a:lnTo>
                    <a:pt x="53" y="8"/>
                  </a:lnTo>
                  <a:lnTo>
                    <a:pt x="79" y="10"/>
                  </a:lnTo>
                  <a:lnTo>
                    <a:pt x="107" y="10"/>
                  </a:lnTo>
                  <a:lnTo>
                    <a:pt x="135" y="11"/>
                  </a:lnTo>
                  <a:lnTo>
                    <a:pt x="162" y="11"/>
                  </a:lnTo>
                  <a:lnTo>
                    <a:pt x="190" y="11"/>
                  </a:lnTo>
                  <a:lnTo>
                    <a:pt x="219" y="11"/>
                  </a:lnTo>
                  <a:lnTo>
                    <a:pt x="248" y="10"/>
                  </a:lnTo>
                  <a:lnTo>
                    <a:pt x="276" y="10"/>
                  </a:lnTo>
                  <a:lnTo>
                    <a:pt x="305" y="9"/>
                  </a:lnTo>
                  <a:lnTo>
                    <a:pt x="335" y="6"/>
                  </a:lnTo>
                  <a:lnTo>
                    <a:pt x="365" y="5"/>
                  </a:lnTo>
                  <a:lnTo>
                    <a:pt x="396" y="3"/>
                  </a:lnTo>
                  <a:lnTo>
                    <a:pt x="426" y="2"/>
                  </a:lnTo>
                  <a:lnTo>
                    <a:pt x="457" y="0"/>
                  </a:lnTo>
                  <a:lnTo>
                    <a:pt x="457" y="151"/>
                  </a:lnTo>
                  <a:lnTo>
                    <a:pt x="457" y="301"/>
                  </a:lnTo>
                  <a:lnTo>
                    <a:pt x="457" y="451"/>
                  </a:lnTo>
                  <a:lnTo>
                    <a:pt x="457" y="602"/>
                  </a:lnTo>
                  <a:lnTo>
                    <a:pt x="428" y="609"/>
                  </a:lnTo>
                  <a:lnTo>
                    <a:pt x="400" y="615"/>
                  </a:lnTo>
                  <a:lnTo>
                    <a:pt x="371" y="619"/>
                  </a:lnTo>
                  <a:lnTo>
                    <a:pt x="342" y="623"/>
                  </a:lnTo>
                  <a:lnTo>
                    <a:pt x="312" y="626"/>
                  </a:lnTo>
                  <a:lnTo>
                    <a:pt x="282" y="628"/>
                  </a:lnTo>
                  <a:lnTo>
                    <a:pt x="252" y="629"/>
                  </a:lnTo>
                  <a:lnTo>
                    <a:pt x="223" y="630"/>
                  </a:lnTo>
                  <a:lnTo>
                    <a:pt x="193" y="629"/>
                  </a:lnTo>
                  <a:lnTo>
                    <a:pt x="165" y="629"/>
                  </a:lnTo>
                  <a:lnTo>
                    <a:pt x="136" y="626"/>
                  </a:lnTo>
                  <a:lnTo>
                    <a:pt x="107" y="625"/>
                  </a:lnTo>
                  <a:lnTo>
                    <a:pt x="79" y="623"/>
                  </a:lnTo>
                  <a:lnTo>
                    <a:pt x="52" y="619"/>
                  </a:lnTo>
                  <a:lnTo>
                    <a:pt x="25" y="617"/>
                  </a:lnTo>
                  <a:lnTo>
                    <a:pt x="0" y="614"/>
                  </a:lnTo>
                  <a:lnTo>
                    <a:pt x="0" y="460"/>
                  </a:lnTo>
                  <a:lnTo>
                    <a:pt x="0" y="308"/>
                  </a:lnTo>
                  <a:lnTo>
                    <a:pt x="0" y="156"/>
                  </a:lnTo>
                  <a:lnTo>
                    <a:pt x="0" y="4"/>
                  </a:lnTo>
                  <a:close/>
                </a:path>
              </a:pathLst>
            </a:custGeom>
            <a:solidFill>
              <a:srgbClr val="707A00"/>
            </a:solidFill>
            <a:ln w="9525">
              <a:noFill/>
              <a:round/>
              <a:headEnd/>
              <a:tailEnd/>
            </a:ln>
          </p:spPr>
          <p:txBody>
            <a:bodyPr/>
            <a:lstStyle/>
            <a:p>
              <a:endParaRPr lang="en-US"/>
            </a:p>
          </p:txBody>
        </p:sp>
        <p:sp>
          <p:nvSpPr>
            <p:cNvPr id="8453" name="Freeform 274"/>
            <p:cNvSpPr>
              <a:spLocks/>
            </p:cNvSpPr>
            <p:nvPr/>
          </p:nvSpPr>
          <p:spPr bwMode="auto">
            <a:xfrm>
              <a:off x="3937" y="2085"/>
              <a:ext cx="206" cy="285"/>
            </a:xfrm>
            <a:custGeom>
              <a:avLst/>
              <a:gdLst>
                <a:gd name="T0" fmla="*/ 0 w 414"/>
                <a:gd name="T1" fmla="*/ 2 h 571"/>
                <a:gd name="T2" fmla="*/ 12 w 414"/>
                <a:gd name="T3" fmla="*/ 3 h 571"/>
                <a:gd name="T4" fmla="*/ 23 w 414"/>
                <a:gd name="T5" fmla="*/ 3 h 571"/>
                <a:gd name="T6" fmla="*/ 36 w 414"/>
                <a:gd name="T7" fmla="*/ 4 h 571"/>
                <a:gd name="T8" fmla="*/ 48 w 414"/>
                <a:gd name="T9" fmla="*/ 4 h 571"/>
                <a:gd name="T10" fmla="*/ 60 w 414"/>
                <a:gd name="T11" fmla="*/ 5 h 571"/>
                <a:gd name="T12" fmla="*/ 72 w 414"/>
                <a:gd name="T13" fmla="*/ 5 h 571"/>
                <a:gd name="T14" fmla="*/ 85 w 414"/>
                <a:gd name="T15" fmla="*/ 5 h 571"/>
                <a:gd name="T16" fmla="*/ 98 w 414"/>
                <a:gd name="T17" fmla="*/ 5 h 571"/>
                <a:gd name="T18" fmla="*/ 110 w 414"/>
                <a:gd name="T19" fmla="*/ 4 h 571"/>
                <a:gd name="T20" fmla="*/ 124 w 414"/>
                <a:gd name="T21" fmla="*/ 4 h 571"/>
                <a:gd name="T22" fmla="*/ 137 w 414"/>
                <a:gd name="T23" fmla="*/ 4 h 571"/>
                <a:gd name="T24" fmla="*/ 150 w 414"/>
                <a:gd name="T25" fmla="*/ 3 h 571"/>
                <a:gd name="T26" fmla="*/ 164 w 414"/>
                <a:gd name="T27" fmla="*/ 2 h 571"/>
                <a:gd name="T28" fmla="*/ 178 w 414"/>
                <a:gd name="T29" fmla="*/ 2 h 571"/>
                <a:gd name="T30" fmla="*/ 192 w 414"/>
                <a:gd name="T31" fmla="*/ 1 h 571"/>
                <a:gd name="T32" fmla="*/ 206 w 414"/>
                <a:gd name="T33" fmla="*/ 0 h 571"/>
                <a:gd name="T34" fmla="*/ 206 w 414"/>
                <a:gd name="T35" fmla="*/ 273 h 571"/>
                <a:gd name="T36" fmla="*/ 193 w 414"/>
                <a:gd name="T37" fmla="*/ 276 h 571"/>
                <a:gd name="T38" fmla="*/ 180 w 414"/>
                <a:gd name="T39" fmla="*/ 279 h 571"/>
                <a:gd name="T40" fmla="*/ 167 w 414"/>
                <a:gd name="T41" fmla="*/ 280 h 571"/>
                <a:gd name="T42" fmla="*/ 154 w 414"/>
                <a:gd name="T43" fmla="*/ 282 h 571"/>
                <a:gd name="T44" fmla="*/ 140 w 414"/>
                <a:gd name="T45" fmla="*/ 283 h 571"/>
                <a:gd name="T46" fmla="*/ 127 w 414"/>
                <a:gd name="T47" fmla="*/ 284 h 571"/>
                <a:gd name="T48" fmla="*/ 113 w 414"/>
                <a:gd name="T49" fmla="*/ 285 h 571"/>
                <a:gd name="T50" fmla="*/ 101 w 414"/>
                <a:gd name="T51" fmla="*/ 285 h 571"/>
                <a:gd name="T52" fmla="*/ 87 w 414"/>
                <a:gd name="T53" fmla="*/ 285 h 571"/>
                <a:gd name="T54" fmla="*/ 74 w 414"/>
                <a:gd name="T55" fmla="*/ 284 h 571"/>
                <a:gd name="T56" fmla="*/ 61 w 414"/>
                <a:gd name="T57" fmla="*/ 284 h 571"/>
                <a:gd name="T58" fmla="*/ 48 w 414"/>
                <a:gd name="T59" fmla="*/ 283 h 571"/>
                <a:gd name="T60" fmla="*/ 36 w 414"/>
                <a:gd name="T61" fmla="*/ 282 h 571"/>
                <a:gd name="T62" fmla="*/ 23 w 414"/>
                <a:gd name="T63" fmla="*/ 280 h 571"/>
                <a:gd name="T64" fmla="*/ 11 w 414"/>
                <a:gd name="T65" fmla="*/ 279 h 571"/>
                <a:gd name="T66" fmla="*/ 0 w 414"/>
                <a:gd name="T67" fmla="*/ 278 h 571"/>
                <a:gd name="T68" fmla="*/ 0 w 414"/>
                <a:gd name="T69" fmla="*/ 2 h 5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4" h="571">
                  <a:moveTo>
                    <a:pt x="0" y="4"/>
                  </a:moveTo>
                  <a:lnTo>
                    <a:pt x="24" y="6"/>
                  </a:lnTo>
                  <a:lnTo>
                    <a:pt x="47" y="7"/>
                  </a:lnTo>
                  <a:lnTo>
                    <a:pt x="72" y="8"/>
                  </a:lnTo>
                  <a:lnTo>
                    <a:pt x="96" y="9"/>
                  </a:lnTo>
                  <a:lnTo>
                    <a:pt x="121" y="11"/>
                  </a:lnTo>
                  <a:lnTo>
                    <a:pt x="145" y="11"/>
                  </a:lnTo>
                  <a:lnTo>
                    <a:pt x="171" y="11"/>
                  </a:lnTo>
                  <a:lnTo>
                    <a:pt x="197" y="11"/>
                  </a:lnTo>
                  <a:lnTo>
                    <a:pt x="222" y="9"/>
                  </a:lnTo>
                  <a:lnTo>
                    <a:pt x="249" y="9"/>
                  </a:lnTo>
                  <a:lnTo>
                    <a:pt x="275" y="8"/>
                  </a:lnTo>
                  <a:lnTo>
                    <a:pt x="302" y="7"/>
                  </a:lnTo>
                  <a:lnTo>
                    <a:pt x="330" y="5"/>
                  </a:lnTo>
                  <a:lnTo>
                    <a:pt x="357" y="4"/>
                  </a:lnTo>
                  <a:lnTo>
                    <a:pt x="385" y="2"/>
                  </a:lnTo>
                  <a:lnTo>
                    <a:pt x="414" y="0"/>
                  </a:lnTo>
                  <a:lnTo>
                    <a:pt x="414" y="546"/>
                  </a:lnTo>
                  <a:lnTo>
                    <a:pt x="388" y="552"/>
                  </a:lnTo>
                  <a:lnTo>
                    <a:pt x="362" y="558"/>
                  </a:lnTo>
                  <a:lnTo>
                    <a:pt x="335" y="561"/>
                  </a:lnTo>
                  <a:lnTo>
                    <a:pt x="309" y="565"/>
                  </a:lnTo>
                  <a:lnTo>
                    <a:pt x="282" y="567"/>
                  </a:lnTo>
                  <a:lnTo>
                    <a:pt x="255" y="569"/>
                  </a:lnTo>
                  <a:lnTo>
                    <a:pt x="228" y="571"/>
                  </a:lnTo>
                  <a:lnTo>
                    <a:pt x="202" y="571"/>
                  </a:lnTo>
                  <a:lnTo>
                    <a:pt x="175" y="571"/>
                  </a:lnTo>
                  <a:lnTo>
                    <a:pt x="149" y="569"/>
                  </a:lnTo>
                  <a:lnTo>
                    <a:pt x="122" y="568"/>
                  </a:lnTo>
                  <a:lnTo>
                    <a:pt x="97" y="566"/>
                  </a:lnTo>
                  <a:lnTo>
                    <a:pt x="72" y="564"/>
                  </a:lnTo>
                  <a:lnTo>
                    <a:pt x="47" y="561"/>
                  </a:lnTo>
                  <a:lnTo>
                    <a:pt x="23" y="559"/>
                  </a:lnTo>
                  <a:lnTo>
                    <a:pt x="0" y="556"/>
                  </a:lnTo>
                  <a:lnTo>
                    <a:pt x="0" y="4"/>
                  </a:lnTo>
                  <a:close/>
                </a:path>
              </a:pathLst>
            </a:custGeom>
            <a:solidFill>
              <a:srgbClr val="757C00"/>
            </a:solidFill>
            <a:ln w="9525">
              <a:noFill/>
              <a:round/>
              <a:headEnd/>
              <a:tailEnd/>
            </a:ln>
          </p:spPr>
          <p:txBody>
            <a:bodyPr/>
            <a:lstStyle/>
            <a:p>
              <a:endParaRPr lang="en-US"/>
            </a:p>
          </p:txBody>
        </p:sp>
        <p:sp>
          <p:nvSpPr>
            <p:cNvPr id="8454" name="Freeform 275"/>
            <p:cNvSpPr>
              <a:spLocks/>
            </p:cNvSpPr>
            <p:nvPr/>
          </p:nvSpPr>
          <p:spPr bwMode="auto">
            <a:xfrm>
              <a:off x="3697" y="2699"/>
              <a:ext cx="75" cy="64"/>
            </a:xfrm>
            <a:custGeom>
              <a:avLst/>
              <a:gdLst>
                <a:gd name="T0" fmla="*/ 37 w 150"/>
                <a:gd name="T1" fmla="*/ 0 h 128"/>
                <a:gd name="T2" fmla="*/ 45 w 150"/>
                <a:gd name="T3" fmla="*/ 1 h 128"/>
                <a:gd name="T4" fmla="*/ 52 w 150"/>
                <a:gd name="T5" fmla="*/ 2 h 128"/>
                <a:gd name="T6" fmla="*/ 58 w 150"/>
                <a:gd name="T7" fmla="*/ 5 h 128"/>
                <a:gd name="T8" fmla="*/ 64 w 150"/>
                <a:gd name="T9" fmla="*/ 9 h 128"/>
                <a:gd name="T10" fmla="*/ 69 w 150"/>
                <a:gd name="T11" fmla="*/ 14 h 128"/>
                <a:gd name="T12" fmla="*/ 72 w 150"/>
                <a:gd name="T13" fmla="*/ 20 h 128"/>
                <a:gd name="T14" fmla="*/ 75 w 150"/>
                <a:gd name="T15" fmla="*/ 25 h 128"/>
                <a:gd name="T16" fmla="*/ 75 w 150"/>
                <a:gd name="T17" fmla="*/ 32 h 128"/>
                <a:gd name="T18" fmla="*/ 75 w 150"/>
                <a:gd name="T19" fmla="*/ 38 h 128"/>
                <a:gd name="T20" fmla="*/ 72 w 150"/>
                <a:gd name="T21" fmla="*/ 44 h 128"/>
                <a:gd name="T22" fmla="*/ 69 w 150"/>
                <a:gd name="T23" fmla="*/ 50 h 128"/>
                <a:gd name="T24" fmla="*/ 64 w 150"/>
                <a:gd name="T25" fmla="*/ 55 h 128"/>
                <a:gd name="T26" fmla="*/ 58 w 150"/>
                <a:gd name="T27" fmla="*/ 58 h 128"/>
                <a:gd name="T28" fmla="*/ 52 w 150"/>
                <a:gd name="T29" fmla="*/ 62 h 128"/>
                <a:gd name="T30" fmla="*/ 45 w 150"/>
                <a:gd name="T31" fmla="*/ 63 h 128"/>
                <a:gd name="T32" fmla="*/ 37 w 150"/>
                <a:gd name="T33" fmla="*/ 64 h 128"/>
                <a:gd name="T34" fmla="*/ 30 w 150"/>
                <a:gd name="T35" fmla="*/ 63 h 128"/>
                <a:gd name="T36" fmla="*/ 23 w 150"/>
                <a:gd name="T37" fmla="*/ 62 h 128"/>
                <a:gd name="T38" fmla="*/ 16 w 150"/>
                <a:gd name="T39" fmla="*/ 58 h 128"/>
                <a:gd name="T40" fmla="*/ 11 w 150"/>
                <a:gd name="T41" fmla="*/ 55 h 128"/>
                <a:gd name="T42" fmla="*/ 7 w 150"/>
                <a:gd name="T43" fmla="*/ 50 h 128"/>
                <a:gd name="T44" fmla="*/ 3 w 150"/>
                <a:gd name="T45" fmla="*/ 44 h 128"/>
                <a:gd name="T46" fmla="*/ 1 w 150"/>
                <a:gd name="T47" fmla="*/ 38 h 128"/>
                <a:gd name="T48" fmla="*/ 0 w 150"/>
                <a:gd name="T49" fmla="*/ 32 h 128"/>
                <a:gd name="T50" fmla="*/ 1 w 150"/>
                <a:gd name="T51" fmla="*/ 25 h 128"/>
                <a:gd name="T52" fmla="*/ 3 w 150"/>
                <a:gd name="T53" fmla="*/ 20 h 128"/>
                <a:gd name="T54" fmla="*/ 7 w 150"/>
                <a:gd name="T55" fmla="*/ 14 h 128"/>
                <a:gd name="T56" fmla="*/ 11 w 150"/>
                <a:gd name="T57" fmla="*/ 9 h 128"/>
                <a:gd name="T58" fmla="*/ 16 w 150"/>
                <a:gd name="T59" fmla="*/ 5 h 128"/>
                <a:gd name="T60" fmla="*/ 23 w 150"/>
                <a:gd name="T61" fmla="*/ 2 h 128"/>
                <a:gd name="T62" fmla="*/ 30 w 150"/>
                <a:gd name="T63" fmla="*/ 1 h 128"/>
                <a:gd name="T64" fmla="*/ 37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4" y="0"/>
                  </a:moveTo>
                  <a:lnTo>
                    <a:pt x="89" y="1"/>
                  </a:lnTo>
                  <a:lnTo>
                    <a:pt x="104" y="4"/>
                  </a:lnTo>
                  <a:lnTo>
                    <a:pt x="116" y="10"/>
                  </a:lnTo>
                  <a:lnTo>
                    <a:pt x="128" y="18"/>
                  </a:lnTo>
                  <a:lnTo>
                    <a:pt x="137" y="27"/>
                  </a:lnTo>
                  <a:lnTo>
                    <a:pt x="144" y="39"/>
                  </a:lnTo>
                  <a:lnTo>
                    <a:pt x="149" y="50"/>
                  </a:lnTo>
                  <a:lnTo>
                    <a:pt x="150" y="63"/>
                  </a:lnTo>
                  <a:lnTo>
                    <a:pt x="149" y="76"/>
                  </a:lnTo>
                  <a:lnTo>
                    <a:pt x="144" y="88"/>
                  </a:lnTo>
                  <a:lnTo>
                    <a:pt x="137" y="99"/>
                  </a:lnTo>
                  <a:lnTo>
                    <a:pt x="128" y="109"/>
                  </a:lnTo>
                  <a:lnTo>
                    <a:pt x="116" y="116"/>
                  </a:lnTo>
                  <a:lnTo>
                    <a:pt x="104" y="123"/>
                  </a:lnTo>
                  <a:lnTo>
                    <a:pt x="89" y="126"/>
                  </a:lnTo>
                  <a:lnTo>
                    <a:pt x="74" y="128"/>
                  </a:lnTo>
                  <a:lnTo>
                    <a:pt x="59" y="126"/>
                  </a:lnTo>
                  <a:lnTo>
                    <a:pt x="45" y="123"/>
                  </a:lnTo>
                  <a:lnTo>
                    <a:pt x="32" y="116"/>
                  </a:lnTo>
                  <a:lnTo>
                    <a:pt x="22" y="109"/>
                  </a:lnTo>
                  <a:lnTo>
                    <a:pt x="13" y="99"/>
                  </a:lnTo>
                  <a:lnTo>
                    <a:pt x="6" y="88"/>
                  </a:lnTo>
                  <a:lnTo>
                    <a:pt x="1" y="76"/>
                  </a:lnTo>
                  <a:lnTo>
                    <a:pt x="0" y="63"/>
                  </a:lnTo>
                  <a:lnTo>
                    <a:pt x="1" y="50"/>
                  </a:lnTo>
                  <a:lnTo>
                    <a:pt x="6" y="39"/>
                  </a:lnTo>
                  <a:lnTo>
                    <a:pt x="13" y="27"/>
                  </a:lnTo>
                  <a:lnTo>
                    <a:pt x="22" y="18"/>
                  </a:lnTo>
                  <a:lnTo>
                    <a:pt x="32" y="10"/>
                  </a:lnTo>
                  <a:lnTo>
                    <a:pt x="45" y="4"/>
                  </a:lnTo>
                  <a:lnTo>
                    <a:pt x="59" y="1"/>
                  </a:lnTo>
                  <a:lnTo>
                    <a:pt x="74" y="0"/>
                  </a:lnTo>
                  <a:close/>
                </a:path>
              </a:pathLst>
            </a:custGeom>
            <a:solidFill>
              <a:srgbClr val="002800"/>
            </a:solidFill>
            <a:ln w="9525">
              <a:noFill/>
              <a:round/>
              <a:headEnd/>
              <a:tailEnd/>
            </a:ln>
          </p:spPr>
          <p:txBody>
            <a:bodyPr/>
            <a:lstStyle/>
            <a:p>
              <a:endParaRPr lang="en-US"/>
            </a:p>
          </p:txBody>
        </p:sp>
        <p:sp>
          <p:nvSpPr>
            <p:cNvPr id="8455" name="Freeform 276"/>
            <p:cNvSpPr>
              <a:spLocks/>
            </p:cNvSpPr>
            <p:nvPr/>
          </p:nvSpPr>
          <p:spPr bwMode="auto">
            <a:xfrm>
              <a:off x="3806" y="2718"/>
              <a:ext cx="76" cy="64"/>
            </a:xfrm>
            <a:custGeom>
              <a:avLst/>
              <a:gdLst>
                <a:gd name="T0" fmla="*/ 38 w 151"/>
                <a:gd name="T1" fmla="*/ 0 h 129"/>
                <a:gd name="T2" fmla="*/ 45 w 151"/>
                <a:gd name="T3" fmla="*/ 0 h 129"/>
                <a:gd name="T4" fmla="*/ 53 w 151"/>
                <a:gd name="T5" fmla="*/ 2 h 129"/>
                <a:gd name="T6" fmla="*/ 59 w 151"/>
                <a:gd name="T7" fmla="*/ 5 h 129"/>
                <a:gd name="T8" fmla="*/ 65 w 151"/>
                <a:gd name="T9" fmla="*/ 9 h 129"/>
                <a:gd name="T10" fmla="*/ 69 w 151"/>
                <a:gd name="T11" fmla="*/ 13 h 129"/>
                <a:gd name="T12" fmla="*/ 73 w 151"/>
                <a:gd name="T13" fmla="*/ 19 h 129"/>
                <a:gd name="T14" fmla="*/ 75 w 151"/>
                <a:gd name="T15" fmla="*/ 25 h 129"/>
                <a:gd name="T16" fmla="*/ 76 w 151"/>
                <a:gd name="T17" fmla="*/ 31 h 129"/>
                <a:gd name="T18" fmla="*/ 75 w 151"/>
                <a:gd name="T19" fmla="*/ 38 h 129"/>
                <a:gd name="T20" fmla="*/ 73 w 151"/>
                <a:gd name="T21" fmla="*/ 44 h 129"/>
                <a:gd name="T22" fmla="*/ 69 w 151"/>
                <a:gd name="T23" fmla="*/ 50 h 129"/>
                <a:gd name="T24" fmla="*/ 65 w 151"/>
                <a:gd name="T25" fmla="*/ 54 h 129"/>
                <a:gd name="T26" fmla="*/ 59 w 151"/>
                <a:gd name="T27" fmla="*/ 58 h 129"/>
                <a:gd name="T28" fmla="*/ 53 w 151"/>
                <a:gd name="T29" fmla="*/ 62 h 129"/>
                <a:gd name="T30" fmla="*/ 45 w 151"/>
                <a:gd name="T31" fmla="*/ 63 h 129"/>
                <a:gd name="T32" fmla="*/ 38 w 151"/>
                <a:gd name="T33" fmla="*/ 64 h 129"/>
                <a:gd name="T34" fmla="*/ 30 w 151"/>
                <a:gd name="T35" fmla="*/ 63 h 129"/>
                <a:gd name="T36" fmla="*/ 23 w 151"/>
                <a:gd name="T37" fmla="*/ 62 h 129"/>
                <a:gd name="T38" fmla="*/ 17 w 151"/>
                <a:gd name="T39" fmla="*/ 58 h 129"/>
                <a:gd name="T40" fmla="*/ 11 w 151"/>
                <a:gd name="T41" fmla="*/ 54 h 129"/>
                <a:gd name="T42" fmla="*/ 6 w 151"/>
                <a:gd name="T43" fmla="*/ 50 h 129"/>
                <a:gd name="T44" fmla="*/ 3 w 151"/>
                <a:gd name="T45" fmla="*/ 44 h 129"/>
                <a:gd name="T46" fmla="*/ 1 w 151"/>
                <a:gd name="T47" fmla="*/ 38 h 129"/>
                <a:gd name="T48" fmla="*/ 0 w 151"/>
                <a:gd name="T49" fmla="*/ 31 h 129"/>
                <a:gd name="T50" fmla="*/ 1 w 151"/>
                <a:gd name="T51" fmla="*/ 25 h 129"/>
                <a:gd name="T52" fmla="*/ 3 w 151"/>
                <a:gd name="T53" fmla="*/ 19 h 129"/>
                <a:gd name="T54" fmla="*/ 6 w 151"/>
                <a:gd name="T55" fmla="*/ 13 h 129"/>
                <a:gd name="T56" fmla="*/ 11 w 151"/>
                <a:gd name="T57" fmla="*/ 9 h 129"/>
                <a:gd name="T58" fmla="*/ 17 w 151"/>
                <a:gd name="T59" fmla="*/ 5 h 129"/>
                <a:gd name="T60" fmla="*/ 23 w 151"/>
                <a:gd name="T61" fmla="*/ 2 h 129"/>
                <a:gd name="T62" fmla="*/ 30 w 151"/>
                <a:gd name="T63" fmla="*/ 0 h 129"/>
                <a:gd name="T64" fmla="*/ 38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4"/>
                  </a:lnTo>
                  <a:lnTo>
                    <a:pt x="117" y="10"/>
                  </a:lnTo>
                  <a:lnTo>
                    <a:pt x="129" y="18"/>
                  </a:lnTo>
                  <a:lnTo>
                    <a:pt x="138" y="27"/>
                  </a:lnTo>
                  <a:lnTo>
                    <a:pt x="145" y="39"/>
                  </a:lnTo>
                  <a:lnTo>
                    <a:pt x="150" y="50"/>
                  </a:lnTo>
                  <a:lnTo>
                    <a:pt x="151" y="63"/>
                  </a:lnTo>
                  <a:lnTo>
                    <a:pt x="150" y="77"/>
                  </a:lnTo>
                  <a:lnTo>
                    <a:pt x="145" y="88"/>
                  </a:lnTo>
                  <a:lnTo>
                    <a:pt x="138" y="100"/>
                  </a:lnTo>
                  <a:lnTo>
                    <a:pt x="129" y="109"/>
                  </a:lnTo>
                  <a:lnTo>
                    <a:pt x="117" y="117"/>
                  </a:lnTo>
                  <a:lnTo>
                    <a:pt x="105" y="124"/>
                  </a:lnTo>
                  <a:lnTo>
                    <a:pt x="90" y="127"/>
                  </a:lnTo>
                  <a:lnTo>
                    <a:pt x="75" y="129"/>
                  </a:lnTo>
                  <a:lnTo>
                    <a:pt x="60" y="127"/>
                  </a:lnTo>
                  <a:lnTo>
                    <a:pt x="46" y="124"/>
                  </a:lnTo>
                  <a:lnTo>
                    <a:pt x="33" y="117"/>
                  </a:lnTo>
                  <a:lnTo>
                    <a:pt x="22" y="109"/>
                  </a:lnTo>
                  <a:lnTo>
                    <a:pt x="12" y="100"/>
                  </a:lnTo>
                  <a:lnTo>
                    <a:pt x="6" y="88"/>
                  </a:lnTo>
                  <a:lnTo>
                    <a:pt x="1" y="77"/>
                  </a:lnTo>
                  <a:lnTo>
                    <a:pt x="0" y="63"/>
                  </a:lnTo>
                  <a:lnTo>
                    <a:pt x="1" y="50"/>
                  </a:lnTo>
                  <a:lnTo>
                    <a:pt x="6" y="39"/>
                  </a:lnTo>
                  <a:lnTo>
                    <a:pt x="12" y="27"/>
                  </a:lnTo>
                  <a:lnTo>
                    <a:pt x="22" y="18"/>
                  </a:lnTo>
                  <a:lnTo>
                    <a:pt x="33" y="10"/>
                  </a:lnTo>
                  <a:lnTo>
                    <a:pt x="46" y="4"/>
                  </a:lnTo>
                  <a:lnTo>
                    <a:pt x="60" y="1"/>
                  </a:lnTo>
                  <a:lnTo>
                    <a:pt x="75" y="0"/>
                  </a:lnTo>
                  <a:close/>
                </a:path>
              </a:pathLst>
            </a:custGeom>
            <a:solidFill>
              <a:srgbClr val="002800"/>
            </a:solidFill>
            <a:ln w="9525">
              <a:noFill/>
              <a:round/>
              <a:headEnd/>
              <a:tailEnd/>
            </a:ln>
          </p:spPr>
          <p:txBody>
            <a:bodyPr/>
            <a:lstStyle/>
            <a:p>
              <a:endParaRPr lang="en-US"/>
            </a:p>
          </p:txBody>
        </p:sp>
        <p:sp>
          <p:nvSpPr>
            <p:cNvPr id="8456" name="Freeform 277"/>
            <p:cNvSpPr>
              <a:spLocks/>
            </p:cNvSpPr>
            <p:nvPr/>
          </p:nvSpPr>
          <p:spPr bwMode="auto">
            <a:xfrm>
              <a:off x="3986" y="2725"/>
              <a:ext cx="75" cy="64"/>
            </a:xfrm>
            <a:custGeom>
              <a:avLst/>
              <a:gdLst>
                <a:gd name="T0" fmla="*/ 38 w 150"/>
                <a:gd name="T1" fmla="*/ 0 h 128"/>
                <a:gd name="T2" fmla="*/ 45 w 150"/>
                <a:gd name="T3" fmla="*/ 1 h 128"/>
                <a:gd name="T4" fmla="*/ 52 w 150"/>
                <a:gd name="T5" fmla="*/ 3 h 128"/>
                <a:gd name="T6" fmla="*/ 59 w 150"/>
                <a:gd name="T7" fmla="*/ 6 h 128"/>
                <a:gd name="T8" fmla="*/ 64 w 150"/>
                <a:gd name="T9" fmla="*/ 10 h 128"/>
                <a:gd name="T10" fmla="*/ 69 w 150"/>
                <a:gd name="T11" fmla="*/ 14 h 128"/>
                <a:gd name="T12" fmla="*/ 72 w 150"/>
                <a:gd name="T13" fmla="*/ 20 h 128"/>
                <a:gd name="T14" fmla="*/ 75 w 150"/>
                <a:gd name="T15" fmla="*/ 26 h 128"/>
                <a:gd name="T16" fmla="*/ 75 w 150"/>
                <a:gd name="T17" fmla="*/ 32 h 128"/>
                <a:gd name="T18" fmla="*/ 75 w 150"/>
                <a:gd name="T19" fmla="*/ 39 h 128"/>
                <a:gd name="T20" fmla="*/ 72 w 150"/>
                <a:gd name="T21" fmla="*/ 45 h 128"/>
                <a:gd name="T22" fmla="*/ 69 w 150"/>
                <a:gd name="T23" fmla="*/ 50 h 128"/>
                <a:gd name="T24" fmla="*/ 64 w 150"/>
                <a:gd name="T25" fmla="*/ 55 h 128"/>
                <a:gd name="T26" fmla="*/ 59 w 150"/>
                <a:gd name="T27" fmla="*/ 59 h 128"/>
                <a:gd name="T28" fmla="*/ 52 w 150"/>
                <a:gd name="T29" fmla="*/ 62 h 128"/>
                <a:gd name="T30" fmla="*/ 45 w 150"/>
                <a:gd name="T31" fmla="*/ 64 h 128"/>
                <a:gd name="T32" fmla="*/ 38 w 150"/>
                <a:gd name="T33" fmla="*/ 64 h 128"/>
                <a:gd name="T34" fmla="*/ 30 w 150"/>
                <a:gd name="T35" fmla="*/ 64 h 128"/>
                <a:gd name="T36" fmla="*/ 23 w 150"/>
                <a:gd name="T37" fmla="*/ 62 h 128"/>
                <a:gd name="T38" fmla="*/ 17 w 150"/>
                <a:gd name="T39" fmla="*/ 59 h 128"/>
                <a:gd name="T40" fmla="*/ 11 w 150"/>
                <a:gd name="T41" fmla="*/ 55 h 128"/>
                <a:gd name="T42" fmla="*/ 7 w 150"/>
                <a:gd name="T43" fmla="*/ 50 h 128"/>
                <a:gd name="T44" fmla="*/ 3 w 150"/>
                <a:gd name="T45" fmla="*/ 45 h 128"/>
                <a:gd name="T46" fmla="*/ 1 w 150"/>
                <a:gd name="T47" fmla="*/ 39 h 128"/>
                <a:gd name="T48" fmla="*/ 0 w 150"/>
                <a:gd name="T49" fmla="*/ 32 h 128"/>
                <a:gd name="T50" fmla="*/ 1 w 150"/>
                <a:gd name="T51" fmla="*/ 26 h 128"/>
                <a:gd name="T52" fmla="*/ 3 w 150"/>
                <a:gd name="T53" fmla="*/ 20 h 128"/>
                <a:gd name="T54" fmla="*/ 7 w 150"/>
                <a:gd name="T55" fmla="*/ 14 h 128"/>
                <a:gd name="T56" fmla="*/ 11 w 150"/>
                <a:gd name="T57" fmla="*/ 10 h 128"/>
                <a:gd name="T58" fmla="*/ 17 w 150"/>
                <a:gd name="T59" fmla="*/ 6 h 128"/>
                <a:gd name="T60" fmla="*/ 23 w 150"/>
                <a:gd name="T61" fmla="*/ 3 h 128"/>
                <a:gd name="T62" fmla="*/ 30 w 150"/>
                <a:gd name="T63" fmla="*/ 1 h 128"/>
                <a:gd name="T64" fmla="*/ 38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5" y="0"/>
                  </a:moveTo>
                  <a:lnTo>
                    <a:pt x="90" y="2"/>
                  </a:lnTo>
                  <a:lnTo>
                    <a:pt x="104" y="5"/>
                  </a:lnTo>
                  <a:lnTo>
                    <a:pt x="117" y="11"/>
                  </a:lnTo>
                  <a:lnTo>
                    <a:pt x="128" y="19"/>
                  </a:lnTo>
                  <a:lnTo>
                    <a:pt x="137" y="28"/>
                  </a:lnTo>
                  <a:lnTo>
                    <a:pt x="144" y="40"/>
                  </a:lnTo>
                  <a:lnTo>
                    <a:pt x="149" y="51"/>
                  </a:lnTo>
                  <a:lnTo>
                    <a:pt x="150" y="64"/>
                  </a:lnTo>
                  <a:lnTo>
                    <a:pt x="149" y="77"/>
                  </a:lnTo>
                  <a:lnTo>
                    <a:pt x="144" y="89"/>
                  </a:lnTo>
                  <a:lnTo>
                    <a:pt x="137" y="100"/>
                  </a:lnTo>
                  <a:lnTo>
                    <a:pt x="128" y="110"/>
                  </a:lnTo>
                  <a:lnTo>
                    <a:pt x="117" y="117"/>
                  </a:lnTo>
                  <a:lnTo>
                    <a:pt x="104" y="124"/>
                  </a:lnTo>
                  <a:lnTo>
                    <a:pt x="90" y="127"/>
                  </a:lnTo>
                  <a:lnTo>
                    <a:pt x="75" y="128"/>
                  </a:lnTo>
                  <a:lnTo>
                    <a:pt x="60" y="127"/>
                  </a:lnTo>
                  <a:lnTo>
                    <a:pt x="46" y="124"/>
                  </a:lnTo>
                  <a:lnTo>
                    <a:pt x="34" y="117"/>
                  </a:lnTo>
                  <a:lnTo>
                    <a:pt x="22" y="110"/>
                  </a:lnTo>
                  <a:lnTo>
                    <a:pt x="13" y="100"/>
                  </a:lnTo>
                  <a:lnTo>
                    <a:pt x="6" y="89"/>
                  </a:lnTo>
                  <a:lnTo>
                    <a:pt x="1" y="77"/>
                  </a:lnTo>
                  <a:lnTo>
                    <a:pt x="0" y="64"/>
                  </a:lnTo>
                  <a:lnTo>
                    <a:pt x="1" y="51"/>
                  </a:lnTo>
                  <a:lnTo>
                    <a:pt x="6" y="40"/>
                  </a:lnTo>
                  <a:lnTo>
                    <a:pt x="13" y="28"/>
                  </a:lnTo>
                  <a:lnTo>
                    <a:pt x="22" y="19"/>
                  </a:lnTo>
                  <a:lnTo>
                    <a:pt x="34" y="11"/>
                  </a:lnTo>
                  <a:lnTo>
                    <a:pt x="46" y="5"/>
                  </a:lnTo>
                  <a:lnTo>
                    <a:pt x="60" y="2"/>
                  </a:lnTo>
                  <a:lnTo>
                    <a:pt x="75" y="0"/>
                  </a:lnTo>
                  <a:close/>
                </a:path>
              </a:pathLst>
            </a:custGeom>
            <a:solidFill>
              <a:srgbClr val="002800"/>
            </a:solidFill>
            <a:ln w="9525">
              <a:noFill/>
              <a:round/>
              <a:headEnd/>
              <a:tailEnd/>
            </a:ln>
          </p:spPr>
          <p:txBody>
            <a:bodyPr/>
            <a:lstStyle/>
            <a:p>
              <a:endParaRPr lang="en-US"/>
            </a:p>
          </p:txBody>
        </p:sp>
        <p:sp>
          <p:nvSpPr>
            <p:cNvPr id="8457" name="Freeform 278"/>
            <p:cNvSpPr>
              <a:spLocks/>
            </p:cNvSpPr>
            <p:nvPr/>
          </p:nvSpPr>
          <p:spPr bwMode="auto">
            <a:xfrm>
              <a:off x="4098" y="2708"/>
              <a:ext cx="75" cy="64"/>
            </a:xfrm>
            <a:custGeom>
              <a:avLst/>
              <a:gdLst>
                <a:gd name="T0" fmla="*/ 37 w 151"/>
                <a:gd name="T1" fmla="*/ 0 h 129"/>
                <a:gd name="T2" fmla="*/ 45 w 151"/>
                <a:gd name="T3" fmla="*/ 0 h 129"/>
                <a:gd name="T4" fmla="*/ 52 w 151"/>
                <a:gd name="T5" fmla="*/ 2 h 129"/>
                <a:gd name="T6" fmla="*/ 58 w 151"/>
                <a:gd name="T7" fmla="*/ 5 h 129"/>
                <a:gd name="T8" fmla="*/ 64 w 151"/>
                <a:gd name="T9" fmla="*/ 9 h 129"/>
                <a:gd name="T10" fmla="*/ 69 w 151"/>
                <a:gd name="T11" fmla="*/ 14 h 129"/>
                <a:gd name="T12" fmla="*/ 72 w 151"/>
                <a:gd name="T13" fmla="*/ 19 h 129"/>
                <a:gd name="T14" fmla="*/ 74 w 151"/>
                <a:gd name="T15" fmla="*/ 26 h 129"/>
                <a:gd name="T16" fmla="*/ 75 w 151"/>
                <a:gd name="T17" fmla="*/ 32 h 129"/>
                <a:gd name="T18" fmla="*/ 74 w 151"/>
                <a:gd name="T19" fmla="*/ 38 h 129"/>
                <a:gd name="T20" fmla="*/ 72 w 151"/>
                <a:gd name="T21" fmla="*/ 45 h 129"/>
                <a:gd name="T22" fmla="*/ 69 w 151"/>
                <a:gd name="T23" fmla="*/ 50 h 129"/>
                <a:gd name="T24" fmla="*/ 64 w 151"/>
                <a:gd name="T25" fmla="*/ 55 h 129"/>
                <a:gd name="T26" fmla="*/ 58 w 151"/>
                <a:gd name="T27" fmla="*/ 58 h 129"/>
                <a:gd name="T28" fmla="*/ 52 w 151"/>
                <a:gd name="T29" fmla="*/ 62 h 129"/>
                <a:gd name="T30" fmla="*/ 45 w 151"/>
                <a:gd name="T31" fmla="*/ 64 h 129"/>
                <a:gd name="T32" fmla="*/ 37 w 151"/>
                <a:gd name="T33" fmla="*/ 64 h 129"/>
                <a:gd name="T34" fmla="*/ 30 w 151"/>
                <a:gd name="T35" fmla="*/ 64 h 129"/>
                <a:gd name="T36" fmla="*/ 23 w 151"/>
                <a:gd name="T37" fmla="*/ 62 h 129"/>
                <a:gd name="T38" fmla="*/ 16 w 151"/>
                <a:gd name="T39" fmla="*/ 58 h 129"/>
                <a:gd name="T40" fmla="*/ 11 w 151"/>
                <a:gd name="T41" fmla="*/ 55 h 129"/>
                <a:gd name="T42" fmla="*/ 6 w 151"/>
                <a:gd name="T43" fmla="*/ 50 h 129"/>
                <a:gd name="T44" fmla="*/ 2 w 151"/>
                <a:gd name="T45" fmla="*/ 45 h 129"/>
                <a:gd name="T46" fmla="*/ 0 w 151"/>
                <a:gd name="T47" fmla="*/ 38 h 129"/>
                <a:gd name="T48" fmla="*/ 0 w 151"/>
                <a:gd name="T49" fmla="*/ 32 h 129"/>
                <a:gd name="T50" fmla="*/ 0 w 151"/>
                <a:gd name="T51" fmla="*/ 26 h 129"/>
                <a:gd name="T52" fmla="*/ 2 w 151"/>
                <a:gd name="T53" fmla="*/ 19 h 129"/>
                <a:gd name="T54" fmla="*/ 6 w 151"/>
                <a:gd name="T55" fmla="*/ 14 h 129"/>
                <a:gd name="T56" fmla="*/ 11 w 151"/>
                <a:gd name="T57" fmla="*/ 9 h 129"/>
                <a:gd name="T58" fmla="*/ 16 w 151"/>
                <a:gd name="T59" fmla="*/ 5 h 129"/>
                <a:gd name="T60" fmla="*/ 23 w 151"/>
                <a:gd name="T61" fmla="*/ 2 h 129"/>
                <a:gd name="T62" fmla="*/ 30 w 151"/>
                <a:gd name="T63" fmla="*/ 0 h 129"/>
                <a:gd name="T64" fmla="*/ 37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5"/>
                  </a:lnTo>
                  <a:lnTo>
                    <a:pt x="117" y="11"/>
                  </a:lnTo>
                  <a:lnTo>
                    <a:pt x="129" y="18"/>
                  </a:lnTo>
                  <a:lnTo>
                    <a:pt x="138" y="29"/>
                  </a:lnTo>
                  <a:lnTo>
                    <a:pt x="145" y="39"/>
                  </a:lnTo>
                  <a:lnTo>
                    <a:pt x="149" y="52"/>
                  </a:lnTo>
                  <a:lnTo>
                    <a:pt x="151" y="64"/>
                  </a:lnTo>
                  <a:lnTo>
                    <a:pt x="149" y="77"/>
                  </a:lnTo>
                  <a:lnTo>
                    <a:pt x="145" y="90"/>
                  </a:lnTo>
                  <a:lnTo>
                    <a:pt x="138" y="100"/>
                  </a:lnTo>
                  <a:lnTo>
                    <a:pt x="129" y="111"/>
                  </a:lnTo>
                  <a:lnTo>
                    <a:pt x="117" y="117"/>
                  </a:lnTo>
                  <a:lnTo>
                    <a:pt x="105" y="124"/>
                  </a:lnTo>
                  <a:lnTo>
                    <a:pt x="90" y="128"/>
                  </a:lnTo>
                  <a:lnTo>
                    <a:pt x="75" y="129"/>
                  </a:lnTo>
                  <a:lnTo>
                    <a:pt x="60" y="128"/>
                  </a:lnTo>
                  <a:lnTo>
                    <a:pt x="46" y="124"/>
                  </a:lnTo>
                  <a:lnTo>
                    <a:pt x="33" y="117"/>
                  </a:lnTo>
                  <a:lnTo>
                    <a:pt x="22" y="111"/>
                  </a:lnTo>
                  <a:lnTo>
                    <a:pt x="12" y="100"/>
                  </a:lnTo>
                  <a:lnTo>
                    <a:pt x="5" y="90"/>
                  </a:lnTo>
                  <a:lnTo>
                    <a:pt x="1" y="77"/>
                  </a:lnTo>
                  <a:lnTo>
                    <a:pt x="0" y="64"/>
                  </a:lnTo>
                  <a:lnTo>
                    <a:pt x="1" y="52"/>
                  </a:lnTo>
                  <a:lnTo>
                    <a:pt x="5" y="39"/>
                  </a:lnTo>
                  <a:lnTo>
                    <a:pt x="12" y="29"/>
                  </a:lnTo>
                  <a:lnTo>
                    <a:pt x="22" y="18"/>
                  </a:lnTo>
                  <a:lnTo>
                    <a:pt x="33" y="11"/>
                  </a:lnTo>
                  <a:lnTo>
                    <a:pt x="46" y="5"/>
                  </a:lnTo>
                  <a:lnTo>
                    <a:pt x="60" y="1"/>
                  </a:lnTo>
                  <a:lnTo>
                    <a:pt x="75" y="0"/>
                  </a:lnTo>
                  <a:close/>
                </a:path>
              </a:pathLst>
            </a:custGeom>
            <a:solidFill>
              <a:srgbClr val="002800"/>
            </a:solidFill>
            <a:ln w="9525">
              <a:noFill/>
              <a:round/>
              <a:headEnd/>
              <a:tailEnd/>
            </a:ln>
          </p:spPr>
          <p:txBody>
            <a:bodyPr/>
            <a:lstStyle/>
            <a:p>
              <a:endParaRPr lang="en-US"/>
            </a:p>
          </p:txBody>
        </p:sp>
        <p:sp>
          <p:nvSpPr>
            <p:cNvPr id="8458" name="Freeform 279"/>
            <p:cNvSpPr>
              <a:spLocks/>
            </p:cNvSpPr>
            <p:nvPr/>
          </p:nvSpPr>
          <p:spPr bwMode="auto">
            <a:xfrm>
              <a:off x="3715" y="2714"/>
              <a:ext cx="62" cy="53"/>
            </a:xfrm>
            <a:custGeom>
              <a:avLst/>
              <a:gdLst>
                <a:gd name="T0" fmla="*/ 31 w 123"/>
                <a:gd name="T1" fmla="*/ 0 h 104"/>
                <a:gd name="T2" fmla="*/ 37 w 123"/>
                <a:gd name="T3" fmla="*/ 1 h 104"/>
                <a:gd name="T4" fmla="*/ 43 w 123"/>
                <a:gd name="T5" fmla="*/ 2 h 104"/>
                <a:gd name="T6" fmla="*/ 48 w 123"/>
                <a:gd name="T7" fmla="*/ 5 h 104"/>
                <a:gd name="T8" fmla="*/ 53 w 123"/>
                <a:gd name="T9" fmla="*/ 8 h 104"/>
                <a:gd name="T10" fmla="*/ 57 w 123"/>
                <a:gd name="T11" fmla="*/ 12 h 104"/>
                <a:gd name="T12" fmla="*/ 59 w 123"/>
                <a:gd name="T13" fmla="*/ 16 h 104"/>
                <a:gd name="T14" fmla="*/ 61 w 123"/>
                <a:gd name="T15" fmla="*/ 21 h 104"/>
                <a:gd name="T16" fmla="*/ 62 w 123"/>
                <a:gd name="T17" fmla="*/ 27 h 104"/>
                <a:gd name="T18" fmla="*/ 61 w 123"/>
                <a:gd name="T19" fmla="*/ 32 h 104"/>
                <a:gd name="T20" fmla="*/ 59 w 123"/>
                <a:gd name="T21" fmla="*/ 37 h 104"/>
                <a:gd name="T22" fmla="*/ 57 w 123"/>
                <a:gd name="T23" fmla="*/ 41 h 104"/>
                <a:gd name="T24" fmla="*/ 53 w 123"/>
                <a:gd name="T25" fmla="*/ 45 h 104"/>
                <a:gd name="T26" fmla="*/ 48 w 123"/>
                <a:gd name="T27" fmla="*/ 48 h 104"/>
                <a:gd name="T28" fmla="*/ 43 w 123"/>
                <a:gd name="T29" fmla="*/ 51 h 104"/>
                <a:gd name="T30" fmla="*/ 37 w 123"/>
                <a:gd name="T31" fmla="*/ 52 h 104"/>
                <a:gd name="T32" fmla="*/ 31 w 123"/>
                <a:gd name="T33" fmla="*/ 53 h 104"/>
                <a:gd name="T34" fmla="*/ 24 w 123"/>
                <a:gd name="T35" fmla="*/ 52 h 104"/>
                <a:gd name="T36" fmla="*/ 19 w 123"/>
                <a:gd name="T37" fmla="*/ 51 h 104"/>
                <a:gd name="T38" fmla="*/ 13 w 123"/>
                <a:gd name="T39" fmla="*/ 48 h 104"/>
                <a:gd name="T40" fmla="*/ 9 w 123"/>
                <a:gd name="T41" fmla="*/ 45 h 104"/>
                <a:gd name="T42" fmla="*/ 5 w 123"/>
                <a:gd name="T43" fmla="*/ 41 h 104"/>
                <a:gd name="T44" fmla="*/ 2 w 123"/>
                <a:gd name="T45" fmla="*/ 37 h 104"/>
                <a:gd name="T46" fmla="*/ 1 w 123"/>
                <a:gd name="T47" fmla="*/ 32 h 104"/>
                <a:gd name="T48" fmla="*/ 0 w 123"/>
                <a:gd name="T49" fmla="*/ 27 h 104"/>
                <a:gd name="T50" fmla="*/ 1 w 123"/>
                <a:gd name="T51" fmla="*/ 21 h 104"/>
                <a:gd name="T52" fmla="*/ 2 w 123"/>
                <a:gd name="T53" fmla="*/ 16 h 104"/>
                <a:gd name="T54" fmla="*/ 5 w 123"/>
                <a:gd name="T55" fmla="*/ 12 h 104"/>
                <a:gd name="T56" fmla="*/ 9 w 123"/>
                <a:gd name="T57" fmla="*/ 8 h 104"/>
                <a:gd name="T58" fmla="*/ 13 w 123"/>
                <a:gd name="T59" fmla="*/ 5 h 104"/>
                <a:gd name="T60" fmla="*/ 19 w 123"/>
                <a:gd name="T61" fmla="*/ 2 h 104"/>
                <a:gd name="T62" fmla="*/ 24 w 123"/>
                <a:gd name="T63" fmla="*/ 1 h 104"/>
                <a:gd name="T64" fmla="*/ 31 w 123"/>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4">
                  <a:moveTo>
                    <a:pt x="61" y="0"/>
                  </a:moveTo>
                  <a:lnTo>
                    <a:pt x="74" y="1"/>
                  </a:lnTo>
                  <a:lnTo>
                    <a:pt x="85" y="4"/>
                  </a:lnTo>
                  <a:lnTo>
                    <a:pt x="95" y="9"/>
                  </a:lnTo>
                  <a:lnTo>
                    <a:pt x="105" y="15"/>
                  </a:lnTo>
                  <a:lnTo>
                    <a:pt x="113" y="23"/>
                  </a:lnTo>
                  <a:lnTo>
                    <a:pt x="118" y="32"/>
                  </a:lnTo>
                  <a:lnTo>
                    <a:pt x="122" y="42"/>
                  </a:lnTo>
                  <a:lnTo>
                    <a:pt x="123" y="53"/>
                  </a:lnTo>
                  <a:lnTo>
                    <a:pt x="122" y="63"/>
                  </a:lnTo>
                  <a:lnTo>
                    <a:pt x="118" y="73"/>
                  </a:lnTo>
                  <a:lnTo>
                    <a:pt x="113" y="81"/>
                  </a:lnTo>
                  <a:lnTo>
                    <a:pt x="105" y="89"/>
                  </a:lnTo>
                  <a:lnTo>
                    <a:pt x="95" y="95"/>
                  </a:lnTo>
                  <a:lnTo>
                    <a:pt x="85" y="100"/>
                  </a:lnTo>
                  <a:lnTo>
                    <a:pt x="74" y="103"/>
                  </a:lnTo>
                  <a:lnTo>
                    <a:pt x="61" y="104"/>
                  </a:lnTo>
                  <a:lnTo>
                    <a:pt x="48" y="103"/>
                  </a:lnTo>
                  <a:lnTo>
                    <a:pt x="37" y="100"/>
                  </a:lnTo>
                  <a:lnTo>
                    <a:pt x="26" y="95"/>
                  </a:lnTo>
                  <a:lnTo>
                    <a:pt x="18" y="89"/>
                  </a:lnTo>
                  <a:lnTo>
                    <a:pt x="10" y="81"/>
                  </a:lnTo>
                  <a:lnTo>
                    <a:pt x="4" y="73"/>
                  </a:lnTo>
                  <a:lnTo>
                    <a:pt x="1" y="63"/>
                  </a:lnTo>
                  <a:lnTo>
                    <a:pt x="0" y="53"/>
                  </a:lnTo>
                  <a:lnTo>
                    <a:pt x="1" y="42"/>
                  </a:lnTo>
                  <a:lnTo>
                    <a:pt x="4" y="32"/>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459" name="Freeform 280"/>
            <p:cNvSpPr>
              <a:spLocks/>
            </p:cNvSpPr>
            <p:nvPr/>
          </p:nvSpPr>
          <p:spPr bwMode="auto">
            <a:xfrm>
              <a:off x="3825" y="2733"/>
              <a:ext cx="63" cy="53"/>
            </a:xfrm>
            <a:custGeom>
              <a:avLst/>
              <a:gdLst>
                <a:gd name="T0" fmla="*/ 31 w 124"/>
                <a:gd name="T1" fmla="*/ 0 h 104"/>
                <a:gd name="T2" fmla="*/ 38 w 124"/>
                <a:gd name="T3" fmla="*/ 1 h 104"/>
                <a:gd name="T4" fmla="*/ 43 w 124"/>
                <a:gd name="T5" fmla="*/ 2 h 104"/>
                <a:gd name="T6" fmla="*/ 49 w 124"/>
                <a:gd name="T7" fmla="*/ 5 h 104"/>
                <a:gd name="T8" fmla="*/ 54 w 124"/>
                <a:gd name="T9" fmla="*/ 8 h 104"/>
                <a:gd name="T10" fmla="*/ 58 w 124"/>
                <a:gd name="T11" fmla="*/ 12 h 104"/>
                <a:gd name="T12" fmla="*/ 61 w 124"/>
                <a:gd name="T13" fmla="*/ 16 h 104"/>
                <a:gd name="T14" fmla="*/ 62 w 124"/>
                <a:gd name="T15" fmla="*/ 21 h 104"/>
                <a:gd name="T16" fmla="*/ 63 w 124"/>
                <a:gd name="T17" fmla="*/ 26 h 104"/>
                <a:gd name="T18" fmla="*/ 62 w 124"/>
                <a:gd name="T19" fmla="*/ 32 h 104"/>
                <a:gd name="T20" fmla="*/ 61 w 124"/>
                <a:gd name="T21" fmla="*/ 37 h 104"/>
                <a:gd name="T22" fmla="*/ 58 w 124"/>
                <a:gd name="T23" fmla="*/ 41 h 104"/>
                <a:gd name="T24" fmla="*/ 54 w 124"/>
                <a:gd name="T25" fmla="*/ 45 h 104"/>
                <a:gd name="T26" fmla="*/ 49 w 124"/>
                <a:gd name="T27" fmla="*/ 48 h 104"/>
                <a:gd name="T28" fmla="*/ 43 w 124"/>
                <a:gd name="T29" fmla="*/ 51 h 104"/>
                <a:gd name="T30" fmla="*/ 38 w 124"/>
                <a:gd name="T31" fmla="*/ 52 h 104"/>
                <a:gd name="T32" fmla="*/ 31 w 124"/>
                <a:gd name="T33" fmla="*/ 53 h 104"/>
                <a:gd name="T34" fmla="*/ 24 w 124"/>
                <a:gd name="T35" fmla="*/ 52 h 104"/>
                <a:gd name="T36" fmla="*/ 19 w 124"/>
                <a:gd name="T37" fmla="*/ 51 h 104"/>
                <a:gd name="T38" fmla="*/ 13 w 124"/>
                <a:gd name="T39" fmla="*/ 48 h 104"/>
                <a:gd name="T40" fmla="*/ 9 w 124"/>
                <a:gd name="T41" fmla="*/ 45 h 104"/>
                <a:gd name="T42" fmla="*/ 5 w 124"/>
                <a:gd name="T43" fmla="*/ 41 h 104"/>
                <a:gd name="T44" fmla="*/ 2 w 124"/>
                <a:gd name="T45" fmla="*/ 37 h 104"/>
                <a:gd name="T46" fmla="*/ 1 w 124"/>
                <a:gd name="T47" fmla="*/ 32 h 104"/>
                <a:gd name="T48" fmla="*/ 0 w 124"/>
                <a:gd name="T49" fmla="*/ 26 h 104"/>
                <a:gd name="T50" fmla="*/ 1 w 124"/>
                <a:gd name="T51" fmla="*/ 21 h 104"/>
                <a:gd name="T52" fmla="*/ 2 w 124"/>
                <a:gd name="T53" fmla="*/ 16 h 104"/>
                <a:gd name="T54" fmla="*/ 5 w 124"/>
                <a:gd name="T55" fmla="*/ 12 h 104"/>
                <a:gd name="T56" fmla="*/ 9 w 124"/>
                <a:gd name="T57" fmla="*/ 8 h 104"/>
                <a:gd name="T58" fmla="*/ 13 w 124"/>
                <a:gd name="T59" fmla="*/ 5 h 104"/>
                <a:gd name="T60" fmla="*/ 19 w 124"/>
                <a:gd name="T61" fmla="*/ 2 h 104"/>
                <a:gd name="T62" fmla="*/ 24 w 124"/>
                <a:gd name="T63" fmla="*/ 1 h 104"/>
                <a:gd name="T64" fmla="*/ 31 w 12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4">
                  <a:moveTo>
                    <a:pt x="61" y="0"/>
                  </a:moveTo>
                  <a:lnTo>
                    <a:pt x="74" y="1"/>
                  </a:lnTo>
                  <a:lnTo>
                    <a:pt x="85" y="4"/>
                  </a:lnTo>
                  <a:lnTo>
                    <a:pt x="97" y="9"/>
                  </a:lnTo>
                  <a:lnTo>
                    <a:pt x="106" y="15"/>
                  </a:lnTo>
                  <a:lnTo>
                    <a:pt x="114" y="23"/>
                  </a:lnTo>
                  <a:lnTo>
                    <a:pt x="120" y="31"/>
                  </a:lnTo>
                  <a:lnTo>
                    <a:pt x="123" y="41"/>
                  </a:lnTo>
                  <a:lnTo>
                    <a:pt x="124" y="51"/>
                  </a:lnTo>
                  <a:lnTo>
                    <a:pt x="123" y="62"/>
                  </a:lnTo>
                  <a:lnTo>
                    <a:pt x="120" y="72"/>
                  </a:lnTo>
                  <a:lnTo>
                    <a:pt x="114" y="81"/>
                  </a:lnTo>
                  <a:lnTo>
                    <a:pt x="106" y="88"/>
                  </a:lnTo>
                  <a:lnTo>
                    <a:pt x="97" y="95"/>
                  </a:lnTo>
                  <a:lnTo>
                    <a:pt x="85" y="100"/>
                  </a:lnTo>
                  <a:lnTo>
                    <a:pt x="74" y="103"/>
                  </a:lnTo>
                  <a:lnTo>
                    <a:pt x="61" y="104"/>
                  </a:lnTo>
                  <a:lnTo>
                    <a:pt x="48" y="103"/>
                  </a:lnTo>
                  <a:lnTo>
                    <a:pt x="37" y="100"/>
                  </a:lnTo>
                  <a:lnTo>
                    <a:pt x="26" y="95"/>
                  </a:lnTo>
                  <a:lnTo>
                    <a:pt x="18" y="88"/>
                  </a:lnTo>
                  <a:lnTo>
                    <a:pt x="10" y="81"/>
                  </a:lnTo>
                  <a:lnTo>
                    <a:pt x="4" y="72"/>
                  </a:lnTo>
                  <a:lnTo>
                    <a:pt x="1" y="62"/>
                  </a:lnTo>
                  <a:lnTo>
                    <a:pt x="0" y="51"/>
                  </a:lnTo>
                  <a:lnTo>
                    <a:pt x="1" y="41"/>
                  </a:lnTo>
                  <a:lnTo>
                    <a:pt x="4" y="31"/>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460" name="Freeform 281"/>
            <p:cNvSpPr>
              <a:spLocks/>
            </p:cNvSpPr>
            <p:nvPr/>
          </p:nvSpPr>
          <p:spPr bwMode="auto">
            <a:xfrm>
              <a:off x="4005" y="2740"/>
              <a:ext cx="61" cy="53"/>
            </a:xfrm>
            <a:custGeom>
              <a:avLst/>
              <a:gdLst>
                <a:gd name="T0" fmla="*/ 31 w 123"/>
                <a:gd name="T1" fmla="*/ 0 h 105"/>
                <a:gd name="T2" fmla="*/ 37 w 123"/>
                <a:gd name="T3" fmla="*/ 1 h 105"/>
                <a:gd name="T4" fmla="*/ 43 w 123"/>
                <a:gd name="T5" fmla="*/ 3 h 105"/>
                <a:gd name="T6" fmla="*/ 48 w 123"/>
                <a:gd name="T7" fmla="*/ 5 h 105"/>
                <a:gd name="T8" fmla="*/ 52 w 123"/>
                <a:gd name="T9" fmla="*/ 9 h 105"/>
                <a:gd name="T10" fmla="*/ 56 w 123"/>
                <a:gd name="T11" fmla="*/ 12 h 105"/>
                <a:gd name="T12" fmla="*/ 59 w 123"/>
                <a:gd name="T13" fmla="*/ 17 h 105"/>
                <a:gd name="T14" fmla="*/ 61 w 123"/>
                <a:gd name="T15" fmla="*/ 22 h 105"/>
                <a:gd name="T16" fmla="*/ 61 w 123"/>
                <a:gd name="T17" fmla="*/ 27 h 105"/>
                <a:gd name="T18" fmla="*/ 61 w 123"/>
                <a:gd name="T19" fmla="*/ 32 h 105"/>
                <a:gd name="T20" fmla="*/ 59 w 123"/>
                <a:gd name="T21" fmla="*/ 37 h 105"/>
                <a:gd name="T22" fmla="*/ 56 w 123"/>
                <a:gd name="T23" fmla="*/ 41 h 105"/>
                <a:gd name="T24" fmla="*/ 52 w 123"/>
                <a:gd name="T25" fmla="*/ 45 h 105"/>
                <a:gd name="T26" fmla="*/ 48 w 123"/>
                <a:gd name="T27" fmla="*/ 48 h 105"/>
                <a:gd name="T28" fmla="*/ 43 w 123"/>
                <a:gd name="T29" fmla="*/ 51 h 105"/>
                <a:gd name="T30" fmla="*/ 37 w 123"/>
                <a:gd name="T31" fmla="*/ 52 h 105"/>
                <a:gd name="T32" fmla="*/ 31 w 123"/>
                <a:gd name="T33" fmla="*/ 53 h 105"/>
                <a:gd name="T34" fmla="*/ 25 w 123"/>
                <a:gd name="T35" fmla="*/ 52 h 105"/>
                <a:gd name="T36" fmla="*/ 19 w 123"/>
                <a:gd name="T37" fmla="*/ 51 h 105"/>
                <a:gd name="T38" fmla="*/ 14 w 123"/>
                <a:gd name="T39" fmla="*/ 48 h 105"/>
                <a:gd name="T40" fmla="*/ 9 w 123"/>
                <a:gd name="T41" fmla="*/ 45 h 105"/>
                <a:gd name="T42" fmla="*/ 5 w 123"/>
                <a:gd name="T43" fmla="*/ 41 h 105"/>
                <a:gd name="T44" fmla="*/ 2 w 123"/>
                <a:gd name="T45" fmla="*/ 37 h 105"/>
                <a:gd name="T46" fmla="*/ 0 w 123"/>
                <a:gd name="T47" fmla="*/ 32 h 105"/>
                <a:gd name="T48" fmla="*/ 0 w 123"/>
                <a:gd name="T49" fmla="*/ 27 h 105"/>
                <a:gd name="T50" fmla="*/ 0 w 123"/>
                <a:gd name="T51" fmla="*/ 22 h 105"/>
                <a:gd name="T52" fmla="*/ 2 w 123"/>
                <a:gd name="T53" fmla="*/ 17 h 105"/>
                <a:gd name="T54" fmla="*/ 5 w 123"/>
                <a:gd name="T55" fmla="*/ 12 h 105"/>
                <a:gd name="T56" fmla="*/ 9 w 123"/>
                <a:gd name="T57" fmla="*/ 9 h 105"/>
                <a:gd name="T58" fmla="*/ 14 w 123"/>
                <a:gd name="T59" fmla="*/ 5 h 105"/>
                <a:gd name="T60" fmla="*/ 19 w 123"/>
                <a:gd name="T61" fmla="*/ 3 h 105"/>
                <a:gd name="T62" fmla="*/ 25 w 123"/>
                <a:gd name="T63" fmla="*/ 1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5" y="2"/>
                  </a:lnTo>
                  <a:lnTo>
                    <a:pt x="86" y="5"/>
                  </a:lnTo>
                  <a:lnTo>
                    <a:pt x="97" y="10"/>
                  </a:lnTo>
                  <a:lnTo>
                    <a:pt x="105" y="17"/>
                  </a:lnTo>
                  <a:lnTo>
                    <a:pt x="113" y="23"/>
                  </a:lnTo>
                  <a:lnTo>
                    <a:pt x="119" y="33"/>
                  </a:lnTo>
                  <a:lnTo>
                    <a:pt x="122" y="43"/>
                  </a:lnTo>
                  <a:lnTo>
                    <a:pt x="123" y="53"/>
                  </a:lnTo>
                  <a:lnTo>
                    <a:pt x="122" y="64"/>
                  </a:lnTo>
                  <a:lnTo>
                    <a:pt x="119" y="74"/>
                  </a:lnTo>
                  <a:lnTo>
                    <a:pt x="113" y="82"/>
                  </a:lnTo>
                  <a:lnTo>
                    <a:pt x="105" y="90"/>
                  </a:lnTo>
                  <a:lnTo>
                    <a:pt x="97" y="96"/>
                  </a:lnTo>
                  <a:lnTo>
                    <a:pt x="86" y="101"/>
                  </a:lnTo>
                  <a:lnTo>
                    <a:pt x="75" y="104"/>
                  </a:lnTo>
                  <a:lnTo>
                    <a:pt x="62" y="105"/>
                  </a:lnTo>
                  <a:lnTo>
                    <a:pt x="50" y="104"/>
                  </a:lnTo>
                  <a:lnTo>
                    <a:pt x="38" y="101"/>
                  </a:lnTo>
                  <a:lnTo>
                    <a:pt x="28" y="96"/>
                  </a:lnTo>
                  <a:lnTo>
                    <a:pt x="19" y="90"/>
                  </a:lnTo>
                  <a:lnTo>
                    <a:pt x="10" y="82"/>
                  </a:lnTo>
                  <a:lnTo>
                    <a:pt x="5" y="74"/>
                  </a:lnTo>
                  <a:lnTo>
                    <a:pt x="1" y="64"/>
                  </a:lnTo>
                  <a:lnTo>
                    <a:pt x="0" y="53"/>
                  </a:lnTo>
                  <a:lnTo>
                    <a:pt x="1" y="43"/>
                  </a:lnTo>
                  <a:lnTo>
                    <a:pt x="5" y="33"/>
                  </a:lnTo>
                  <a:lnTo>
                    <a:pt x="10" y="23"/>
                  </a:lnTo>
                  <a:lnTo>
                    <a:pt x="19" y="17"/>
                  </a:lnTo>
                  <a:lnTo>
                    <a:pt x="28" y="10"/>
                  </a:lnTo>
                  <a:lnTo>
                    <a:pt x="38" y="5"/>
                  </a:lnTo>
                  <a:lnTo>
                    <a:pt x="50" y="2"/>
                  </a:lnTo>
                  <a:lnTo>
                    <a:pt x="62" y="0"/>
                  </a:lnTo>
                  <a:close/>
                </a:path>
              </a:pathLst>
            </a:custGeom>
            <a:solidFill>
              <a:srgbClr val="7F686D"/>
            </a:solidFill>
            <a:ln w="9525">
              <a:noFill/>
              <a:round/>
              <a:headEnd/>
              <a:tailEnd/>
            </a:ln>
          </p:spPr>
          <p:txBody>
            <a:bodyPr/>
            <a:lstStyle/>
            <a:p>
              <a:endParaRPr lang="en-US"/>
            </a:p>
          </p:txBody>
        </p:sp>
        <p:sp>
          <p:nvSpPr>
            <p:cNvPr id="8461" name="Freeform 282"/>
            <p:cNvSpPr>
              <a:spLocks/>
            </p:cNvSpPr>
            <p:nvPr/>
          </p:nvSpPr>
          <p:spPr bwMode="auto">
            <a:xfrm>
              <a:off x="4117" y="2723"/>
              <a:ext cx="61" cy="52"/>
            </a:xfrm>
            <a:custGeom>
              <a:avLst/>
              <a:gdLst>
                <a:gd name="T0" fmla="*/ 31 w 122"/>
                <a:gd name="T1" fmla="*/ 0 h 105"/>
                <a:gd name="T2" fmla="*/ 37 w 122"/>
                <a:gd name="T3" fmla="*/ 0 h 105"/>
                <a:gd name="T4" fmla="*/ 43 w 122"/>
                <a:gd name="T5" fmla="*/ 2 h 105"/>
                <a:gd name="T6" fmla="*/ 48 w 122"/>
                <a:gd name="T7" fmla="*/ 4 h 105"/>
                <a:gd name="T8" fmla="*/ 52 w 122"/>
                <a:gd name="T9" fmla="*/ 8 h 105"/>
                <a:gd name="T10" fmla="*/ 56 w 122"/>
                <a:gd name="T11" fmla="*/ 11 h 105"/>
                <a:gd name="T12" fmla="*/ 59 w 122"/>
                <a:gd name="T13" fmla="*/ 16 h 105"/>
                <a:gd name="T14" fmla="*/ 61 w 122"/>
                <a:gd name="T15" fmla="*/ 21 h 105"/>
                <a:gd name="T16" fmla="*/ 61 w 122"/>
                <a:gd name="T17" fmla="*/ 26 h 105"/>
                <a:gd name="T18" fmla="*/ 61 w 122"/>
                <a:gd name="T19" fmla="*/ 31 h 105"/>
                <a:gd name="T20" fmla="*/ 59 w 122"/>
                <a:gd name="T21" fmla="*/ 37 h 105"/>
                <a:gd name="T22" fmla="*/ 56 w 122"/>
                <a:gd name="T23" fmla="*/ 41 h 105"/>
                <a:gd name="T24" fmla="*/ 52 w 122"/>
                <a:gd name="T25" fmla="*/ 45 h 105"/>
                <a:gd name="T26" fmla="*/ 48 w 122"/>
                <a:gd name="T27" fmla="*/ 48 h 105"/>
                <a:gd name="T28" fmla="*/ 43 w 122"/>
                <a:gd name="T29" fmla="*/ 50 h 105"/>
                <a:gd name="T30" fmla="*/ 37 w 122"/>
                <a:gd name="T31" fmla="*/ 52 h 105"/>
                <a:gd name="T32" fmla="*/ 31 w 122"/>
                <a:gd name="T33" fmla="*/ 52 h 105"/>
                <a:gd name="T34" fmla="*/ 24 w 122"/>
                <a:gd name="T35" fmla="*/ 52 h 105"/>
                <a:gd name="T36" fmla="*/ 19 w 122"/>
                <a:gd name="T37" fmla="*/ 50 h 105"/>
                <a:gd name="T38" fmla="*/ 13 w 122"/>
                <a:gd name="T39" fmla="*/ 48 h 105"/>
                <a:gd name="T40" fmla="*/ 9 w 122"/>
                <a:gd name="T41" fmla="*/ 45 h 105"/>
                <a:gd name="T42" fmla="*/ 5 w 122"/>
                <a:gd name="T43" fmla="*/ 41 h 105"/>
                <a:gd name="T44" fmla="*/ 2 w 122"/>
                <a:gd name="T45" fmla="*/ 37 h 105"/>
                <a:gd name="T46" fmla="*/ 1 w 122"/>
                <a:gd name="T47" fmla="*/ 31 h 105"/>
                <a:gd name="T48" fmla="*/ 0 w 122"/>
                <a:gd name="T49" fmla="*/ 26 h 105"/>
                <a:gd name="T50" fmla="*/ 1 w 122"/>
                <a:gd name="T51" fmla="*/ 21 h 105"/>
                <a:gd name="T52" fmla="*/ 2 w 122"/>
                <a:gd name="T53" fmla="*/ 16 h 105"/>
                <a:gd name="T54" fmla="*/ 5 w 122"/>
                <a:gd name="T55" fmla="*/ 11 h 105"/>
                <a:gd name="T56" fmla="*/ 9 w 122"/>
                <a:gd name="T57" fmla="*/ 8 h 105"/>
                <a:gd name="T58" fmla="*/ 13 w 122"/>
                <a:gd name="T59" fmla="*/ 4 h 105"/>
                <a:gd name="T60" fmla="*/ 19 w 122"/>
                <a:gd name="T61" fmla="*/ 2 h 105"/>
                <a:gd name="T62" fmla="*/ 24 w 122"/>
                <a:gd name="T63" fmla="*/ 0 h 105"/>
                <a:gd name="T64" fmla="*/ 31 w 122"/>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5">
                  <a:moveTo>
                    <a:pt x="61" y="0"/>
                  </a:moveTo>
                  <a:lnTo>
                    <a:pt x="73" y="1"/>
                  </a:lnTo>
                  <a:lnTo>
                    <a:pt x="85" y="4"/>
                  </a:lnTo>
                  <a:lnTo>
                    <a:pt x="95" y="9"/>
                  </a:lnTo>
                  <a:lnTo>
                    <a:pt x="103" y="16"/>
                  </a:lnTo>
                  <a:lnTo>
                    <a:pt x="111" y="23"/>
                  </a:lnTo>
                  <a:lnTo>
                    <a:pt x="117" y="32"/>
                  </a:lnTo>
                  <a:lnTo>
                    <a:pt x="121" y="43"/>
                  </a:lnTo>
                  <a:lnTo>
                    <a:pt x="122" y="53"/>
                  </a:lnTo>
                  <a:lnTo>
                    <a:pt x="121" y="63"/>
                  </a:lnTo>
                  <a:lnTo>
                    <a:pt x="117" y="74"/>
                  </a:lnTo>
                  <a:lnTo>
                    <a:pt x="111" y="82"/>
                  </a:lnTo>
                  <a:lnTo>
                    <a:pt x="103" y="90"/>
                  </a:lnTo>
                  <a:lnTo>
                    <a:pt x="95" y="96"/>
                  </a:lnTo>
                  <a:lnTo>
                    <a:pt x="85" y="100"/>
                  </a:lnTo>
                  <a:lnTo>
                    <a:pt x="73" y="104"/>
                  </a:lnTo>
                  <a:lnTo>
                    <a:pt x="61" y="105"/>
                  </a:lnTo>
                  <a:lnTo>
                    <a:pt x="48" y="104"/>
                  </a:lnTo>
                  <a:lnTo>
                    <a:pt x="37" y="100"/>
                  </a:lnTo>
                  <a:lnTo>
                    <a:pt x="26" y="96"/>
                  </a:lnTo>
                  <a:lnTo>
                    <a:pt x="18" y="90"/>
                  </a:lnTo>
                  <a:lnTo>
                    <a:pt x="10" y="82"/>
                  </a:lnTo>
                  <a:lnTo>
                    <a:pt x="4" y="74"/>
                  </a:lnTo>
                  <a:lnTo>
                    <a:pt x="1" y="63"/>
                  </a:lnTo>
                  <a:lnTo>
                    <a:pt x="0" y="53"/>
                  </a:lnTo>
                  <a:lnTo>
                    <a:pt x="1" y="43"/>
                  </a:lnTo>
                  <a:lnTo>
                    <a:pt x="4" y="32"/>
                  </a:lnTo>
                  <a:lnTo>
                    <a:pt x="10" y="23"/>
                  </a:lnTo>
                  <a:lnTo>
                    <a:pt x="18" y="16"/>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462" name="Freeform 283"/>
            <p:cNvSpPr>
              <a:spLocks/>
            </p:cNvSpPr>
            <p:nvPr/>
          </p:nvSpPr>
          <p:spPr bwMode="auto">
            <a:xfrm>
              <a:off x="3707" y="2704"/>
              <a:ext cx="62" cy="52"/>
            </a:xfrm>
            <a:custGeom>
              <a:avLst/>
              <a:gdLst>
                <a:gd name="T0" fmla="*/ 31 w 124"/>
                <a:gd name="T1" fmla="*/ 0 h 105"/>
                <a:gd name="T2" fmla="*/ 37 w 124"/>
                <a:gd name="T3" fmla="*/ 0 h 105"/>
                <a:gd name="T4" fmla="*/ 43 w 124"/>
                <a:gd name="T5" fmla="*/ 2 h 105"/>
                <a:gd name="T6" fmla="*/ 48 w 124"/>
                <a:gd name="T7" fmla="*/ 4 h 105"/>
                <a:gd name="T8" fmla="*/ 53 w 124"/>
                <a:gd name="T9" fmla="*/ 8 h 105"/>
                <a:gd name="T10" fmla="*/ 57 w 124"/>
                <a:gd name="T11" fmla="*/ 11 h 105"/>
                <a:gd name="T12" fmla="*/ 60 w 124"/>
                <a:gd name="T13" fmla="*/ 16 h 105"/>
                <a:gd name="T14" fmla="*/ 62 w 124"/>
                <a:gd name="T15" fmla="*/ 21 h 105"/>
                <a:gd name="T16" fmla="*/ 62 w 124"/>
                <a:gd name="T17" fmla="*/ 26 h 105"/>
                <a:gd name="T18" fmla="*/ 62 w 124"/>
                <a:gd name="T19" fmla="*/ 31 h 105"/>
                <a:gd name="T20" fmla="*/ 60 w 124"/>
                <a:gd name="T21" fmla="*/ 37 h 105"/>
                <a:gd name="T22" fmla="*/ 57 w 124"/>
                <a:gd name="T23" fmla="*/ 41 h 105"/>
                <a:gd name="T24" fmla="*/ 53 w 124"/>
                <a:gd name="T25" fmla="*/ 45 h 105"/>
                <a:gd name="T26" fmla="*/ 48 w 124"/>
                <a:gd name="T27" fmla="*/ 47 h 105"/>
                <a:gd name="T28" fmla="*/ 43 w 124"/>
                <a:gd name="T29" fmla="*/ 50 h 105"/>
                <a:gd name="T30" fmla="*/ 37 w 124"/>
                <a:gd name="T31" fmla="*/ 52 h 105"/>
                <a:gd name="T32" fmla="*/ 31 w 124"/>
                <a:gd name="T33" fmla="*/ 52 h 105"/>
                <a:gd name="T34" fmla="*/ 25 w 124"/>
                <a:gd name="T35" fmla="*/ 52 h 105"/>
                <a:gd name="T36" fmla="*/ 19 w 124"/>
                <a:gd name="T37" fmla="*/ 50 h 105"/>
                <a:gd name="T38" fmla="*/ 14 w 124"/>
                <a:gd name="T39" fmla="*/ 47 h 105"/>
                <a:gd name="T40" fmla="*/ 9 w 124"/>
                <a:gd name="T41" fmla="*/ 45 h 105"/>
                <a:gd name="T42" fmla="*/ 5 w 124"/>
                <a:gd name="T43" fmla="*/ 41 h 105"/>
                <a:gd name="T44" fmla="*/ 2 w 124"/>
                <a:gd name="T45" fmla="*/ 37 h 105"/>
                <a:gd name="T46" fmla="*/ 1 w 124"/>
                <a:gd name="T47" fmla="*/ 31 h 105"/>
                <a:gd name="T48" fmla="*/ 0 w 124"/>
                <a:gd name="T49" fmla="*/ 26 h 105"/>
                <a:gd name="T50" fmla="*/ 1 w 124"/>
                <a:gd name="T51" fmla="*/ 21 h 105"/>
                <a:gd name="T52" fmla="*/ 2 w 124"/>
                <a:gd name="T53" fmla="*/ 16 h 105"/>
                <a:gd name="T54" fmla="*/ 5 w 124"/>
                <a:gd name="T55" fmla="*/ 11 h 105"/>
                <a:gd name="T56" fmla="*/ 9 w 124"/>
                <a:gd name="T57" fmla="*/ 8 h 105"/>
                <a:gd name="T58" fmla="*/ 14 w 124"/>
                <a:gd name="T59" fmla="*/ 4 h 105"/>
                <a:gd name="T60" fmla="*/ 19 w 124"/>
                <a:gd name="T61" fmla="*/ 2 h 105"/>
                <a:gd name="T62" fmla="*/ 25 w 124"/>
                <a:gd name="T63" fmla="*/ 0 h 105"/>
                <a:gd name="T64" fmla="*/ 31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2" y="0"/>
                  </a:moveTo>
                  <a:lnTo>
                    <a:pt x="74" y="1"/>
                  </a:lnTo>
                  <a:lnTo>
                    <a:pt x="86" y="4"/>
                  </a:lnTo>
                  <a:lnTo>
                    <a:pt x="96" y="9"/>
                  </a:lnTo>
                  <a:lnTo>
                    <a:pt x="105" y="16"/>
                  </a:lnTo>
                  <a:lnTo>
                    <a:pt x="114" y="23"/>
                  </a:lnTo>
                  <a:lnTo>
                    <a:pt x="119" y="32"/>
                  </a:lnTo>
                  <a:lnTo>
                    <a:pt x="123" y="42"/>
                  </a:lnTo>
                  <a:lnTo>
                    <a:pt x="124" y="53"/>
                  </a:lnTo>
                  <a:lnTo>
                    <a:pt x="123" y="63"/>
                  </a:lnTo>
                  <a:lnTo>
                    <a:pt x="119" y="74"/>
                  </a:lnTo>
                  <a:lnTo>
                    <a:pt x="114" y="82"/>
                  </a:lnTo>
                  <a:lnTo>
                    <a:pt x="105" y="90"/>
                  </a:lnTo>
                  <a:lnTo>
                    <a:pt x="96" y="95"/>
                  </a:lnTo>
                  <a:lnTo>
                    <a:pt x="86" y="100"/>
                  </a:lnTo>
                  <a:lnTo>
                    <a:pt x="74" y="104"/>
                  </a:lnTo>
                  <a:lnTo>
                    <a:pt x="62" y="105"/>
                  </a:lnTo>
                  <a:lnTo>
                    <a:pt x="49" y="104"/>
                  </a:lnTo>
                  <a:lnTo>
                    <a:pt x="38" y="100"/>
                  </a:lnTo>
                  <a:lnTo>
                    <a:pt x="27" y="95"/>
                  </a:lnTo>
                  <a:lnTo>
                    <a:pt x="18" y="90"/>
                  </a:lnTo>
                  <a:lnTo>
                    <a:pt x="10" y="82"/>
                  </a:lnTo>
                  <a:lnTo>
                    <a:pt x="4" y="74"/>
                  </a:lnTo>
                  <a:lnTo>
                    <a:pt x="1" y="63"/>
                  </a:lnTo>
                  <a:lnTo>
                    <a:pt x="0" y="53"/>
                  </a:lnTo>
                  <a:lnTo>
                    <a:pt x="1" y="42"/>
                  </a:lnTo>
                  <a:lnTo>
                    <a:pt x="4" y="32"/>
                  </a:lnTo>
                  <a:lnTo>
                    <a:pt x="10" y="23"/>
                  </a:lnTo>
                  <a:lnTo>
                    <a:pt x="18" y="16"/>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463" name="Freeform 284"/>
            <p:cNvSpPr>
              <a:spLocks/>
            </p:cNvSpPr>
            <p:nvPr/>
          </p:nvSpPr>
          <p:spPr bwMode="auto">
            <a:xfrm>
              <a:off x="3817" y="2723"/>
              <a:ext cx="61" cy="52"/>
            </a:xfrm>
            <a:custGeom>
              <a:avLst/>
              <a:gdLst>
                <a:gd name="T0" fmla="*/ 31 w 123"/>
                <a:gd name="T1" fmla="*/ 0 h 105"/>
                <a:gd name="T2" fmla="*/ 37 w 123"/>
                <a:gd name="T3" fmla="*/ 0 h 105"/>
                <a:gd name="T4" fmla="*/ 43 w 123"/>
                <a:gd name="T5" fmla="*/ 2 h 105"/>
                <a:gd name="T6" fmla="*/ 48 w 123"/>
                <a:gd name="T7" fmla="*/ 4 h 105"/>
                <a:gd name="T8" fmla="*/ 52 w 123"/>
                <a:gd name="T9" fmla="*/ 7 h 105"/>
                <a:gd name="T10" fmla="*/ 56 w 123"/>
                <a:gd name="T11" fmla="*/ 11 h 105"/>
                <a:gd name="T12" fmla="*/ 59 w 123"/>
                <a:gd name="T13" fmla="*/ 15 h 105"/>
                <a:gd name="T14" fmla="*/ 61 w 123"/>
                <a:gd name="T15" fmla="*/ 20 h 105"/>
                <a:gd name="T16" fmla="*/ 61 w 123"/>
                <a:gd name="T17" fmla="*/ 26 h 105"/>
                <a:gd name="T18" fmla="*/ 61 w 123"/>
                <a:gd name="T19" fmla="*/ 31 h 105"/>
                <a:gd name="T20" fmla="*/ 59 w 123"/>
                <a:gd name="T21" fmla="*/ 36 h 105"/>
                <a:gd name="T22" fmla="*/ 56 w 123"/>
                <a:gd name="T23" fmla="*/ 41 h 105"/>
                <a:gd name="T24" fmla="*/ 52 w 123"/>
                <a:gd name="T25" fmla="*/ 45 h 105"/>
                <a:gd name="T26" fmla="*/ 48 w 123"/>
                <a:gd name="T27" fmla="*/ 48 h 105"/>
                <a:gd name="T28" fmla="*/ 43 w 123"/>
                <a:gd name="T29" fmla="*/ 50 h 105"/>
                <a:gd name="T30" fmla="*/ 37 w 123"/>
                <a:gd name="T31" fmla="*/ 52 h 105"/>
                <a:gd name="T32" fmla="*/ 31 w 123"/>
                <a:gd name="T33" fmla="*/ 52 h 105"/>
                <a:gd name="T34" fmla="*/ 24 w 123"/>
                <a:gd name="T35" fmla="*/ 52 h 105"/>
                <a:gd name="T36" fmla="*/ 19 w 123"/>
                <a:gd name="T37" fmla="*/ 50 h 105"/>
                <a:gd name="T38" fmla="*/ 13 w 123"/>
                <a:gd name="T39" fmla="*/ 48 h 105"/>
                <a:gd name="T40" fmla="*/ 9 w 123"/>
                <a:gd name="T41" fmla="*/ 45 h 105"/>
                <a:gd name="T42" fmla="*/ 5 w 123"/>
                <a:gd name="T43" fmla="*/ 41 h 105"/>
                <a:gd name="T44" fmla="*/ 2 w 123"/>
                <a:gd name="T45" fmla="*/ 36 h 105"/>
                <a:gd name="T46" fmla="*/ 0 w 123"/>
                <a:gd name="T47" fmla="*/ 31 h 105"/>
                <a:gd name="T48" fmla="*/ 0 w 123"/>
                <a:gd name="T49" fmla="*/ 26 h 105"/>
                <a:gd name="T50" fmla="*/ 0 w 123"/>
                <a:gd name="T51" fmla="*/ 20 h 105"/>
                <a:gd name="T52" fmla="*/ 2 w 123"/>
                <a:gd name="T53" fmla="*/ 15 h 105"/>
                <a:gd name="T54" fmla="*/ 5 w 123"/>
                <a:gd name="T55" fmla="*/ 11 h 105"/>
                <a:gd name="T56" fmla="*/ 9 w 123"/>
                <a:gd name="T57" fmla="*/ 7 h 105"/>
                <a:gd name="T58" fmla="*/ 13 w 123"/>
                <a:gd name="T59" fmla="*/ 4 h 105"/>
                <a:gd name="T60" fmla="*/ 19 w 123"/>
                <a:gd name="T61" fmla="*/ 2 h 105"/>
                <a:gd name="T62" fmla="*/ 24 w 123"/>
                <a:gd name="T63" fmla="*/ 0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4" y="1"/>
                  </a:lnTo>
                  <a:lnTo>
                    <a:pt x="86" y="4"/>
                  </a:lnTo>
                  <a:lnTo>
                    <a:pt x="96" y="9"/>
                  </a:lnTo>
                  <a:lnTo>
                    <a:pt x="104" y="15"/>
                  </a:lnTo>
                  <a:lnTo>
                    <a:pt x="112" y="23"/>
                  </a:lnTo>
                  <a:lnTo>
                    <a:pt x="118" y="31"/>
                  </a:lnTo>
                  <a:lnTo>
                    <a:pt x="122" y="41"/>
                  </a:lnTo>
                  <a:lnTo>
                    <a:pt x="123" y="52"/>
                  </a:lnTo>
                  <a:lnTo>
                    <a:pt x="122" y="62"/>
                  </a:lnTo>
                  <a:lnTo>
                    <a:pt x="118" y="72"/>
                  </a:lnTo>
                  <a:lnTo>
                    <a:pt x="112" y="82"/>
                  </a:lnTo>
                  <a:lnTo>
                    <a:pt x="104" y="90"/>
                  </a:lnTo>
                  <a:lnTo>
                    <a:pt x="96" y="96"/>
                  </a:lnTo>
                  <a:lnTo>
                    <a:pt x="86" y="100"/>
                  </a:lnTo>
                  <a:lnTo>
                    <a:pt x="74" y="104"/>
                  </a:lnTo>
                  <a:lnTo>
                    <a:pt x="62" y="105"/>
                  </a:lnTo>
                  <a:lnTo>
                    <a:pt x="49" y="104"/>
                  </a:lnTo>
                  <a:lnTo>
                    <a:pt x="38" y="100"/>
                  </a:lnTo>
                  <a:lnTo>
                    <a:pt x="27" y="96"/>
                  </a:lnTo>
                  <a:lnTo>
                    <a:pt x="18" y="90"/>
                  </a:lnTo>
                  <a:lnTo>
                    <a:pt x="10" y="82"/>
                  </a:lnTo>
                  <a:lnTo>
                    <a:pt x="4" y="72"/>
                  </a:lnTo>
                  <a:lnTo>
                    <a:pt x="1" y="62"/>
                  </a:lnTo>
                  <a:lnTo>
                    <a:pt x="0" y="52"/>
                  </a:lnTo>
                  <a:lnTo>
                    <a:pt x="1" y="41"/>
                  </a:lnTo>
                  <a:lnTo>
                    <a:pt x="4" y="31"/>
                  </a:lnTo>
                  <a:lnTo>
                    <a:pt x="10" y="23"/>
                  </a:lnTo>
                  <a:lnTo>
                    <a:pt x="18" y="15"/>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464" name="Freeform 285"/>
            <p:cNvSpPr>
              <a:spLocks/>
            </p:cNvSpPr>
            <p:nvPr/>
          </p:nvSpPr>
          <p:spPr bwMode="auto">
            <a:xfrm>
              <a:off x="3996" y="2730"/>
              <a:ext cx="62" cy="52"/>
            </a:xfrm>
            <a:custGeom>
              <a:avLst/>
              <a:gdLst>
                <a:gd name="T0" fmla="*/ 31 w 122"/>
                <a:gd name="T1" fmla="*/ 0 h 104"/>
                <a:gd name="T2" fmla="*/ 38 w 122"/>
                <a:gd name="T3" fmla="*/ 1 h 104"/>
                <a:gd name="T4" fmla="*/ 43 w 122"/>
                <a:gd name="T5" fmla="*/ 2 h 104"/>
                <a:gd name="T6" fmla="*/ 49 w 122"/>
                <a:gd name="T7" fmla="*/ 5 h 104"/>
                <a:gd name="T8" fmla="*/ 53 w 122"/>
                <a:gd name="T9" fmla="*/ 8 h 104"/>
                <a:gd name="T10" fmla="*/ 57 w 122"/>
                <a:gd name="T11" fmla="*/ 12 h 104"/>
                <a:gd name="T12" fmla="*/ 59 w 122"/>
                <a:gd name="T13" fmla="*/ 16 h 104"/>
                <a:gd name="T14" fmla="*/ 61 w 122"/>
                <a:gd name="T15" fmla="*/ 21 h 104"/>
                <a:gd name="T16" fmla="*/ 62 w 122"/>
                <a:gd name="T17" fmla="*/ 26 h 104"/>
                <a:gd name="T18" fmla="*/ 61 w 122"/>
                <a:gd name="T19" fmla="*/ 31 h 104"/>
                <a:gd name="T20" fmla="*/ 59 w 122"/>
                <a:gd name="T21" fmla="*/ 36 h 104"/>
                <a:gd name="T22" fmla="*/ 57 w 122"/>
                <a:gd name="T23" fmla="*/ 41 h 104"/>
                <a:gd name="T24" fmla="*/ 53 w 122"/>
                <a:gd name="T25" fmla="*/ 45 h 104"/>
                <a:gd name="T26" fmla="*/ 49 w 122"/>
                <a:gd name="T27" fmla="*/ 47 h 104"/>
                <a:gd name="T28" fmla="*/ 43 w 122"/>
                <a:gd name="T29" fmla="*/ 50 h 104"/>
                <a:gd name="T30" fmla="*/ 38 w 122"/>
                <a:gd name="T31" fmla="*/ 51 h 104"/>
                <a:gd name="T32" fmla="*/ 31 w 122"/>
                <a:gd name="T33" fmla="*/ 52 h 104"/>
                <a:gd name="T34" fmla="*/ 24 w 122"/>
                <a:gd name="T35" fmla="*/ 51 h 104"/>
                <a:gd name="T36" fmla="*/ 19 w 122"/>
                <a:gd name="T37" fmla="*/ 50 h 104"/>
                <a:gd name="T38" fmla="*/ 13 w 122"/>
                <a:gd name="T39" fmla="*/ 47 h 104"/>
                <a:gd name="T40" fmla="*/ 9 w 122"/>
                <a:gd name="T41" fmla="*/ 45 h 104"/>
                <a:gd name="T42" fmla="*/ 5 w 122"/>
                <a:gd name="T43" fmla="*/ 41 h 104"/>
                <a:gd name="T44" fmla="*/ 3 w 122"/>
                <a:gd name="T45" fmla="*/ 36 h 104"/>
                <a:gd name="T46" fmla="*/ 1 w 122"/>
                <a:gd name="T47" fmla="*/ 31 h 104"/>
                <a:gd name="T48" fmla="*/ 0 w 122"/>
                <a:gd name="T49" fmla="*/ 26 h 104"/>
                <a:gd name="T50" fmla="*/ 1 w 122"/>
                <a:gd name="T51" fmla="*/ 21 h 104"/>
                <a:gd name="T52" fmla="*/ 3 w 122"/>
                <a:gd name="T53" fmla="*/ 16 h 104"/>
                <a:gd name="T54" fmla="*/ 5 w 122"/>
                <a:gd name="T55" fmla="*/ 12 h 104"/>
                <a:gd name="T56" fmla="*/ 9 w 122"/>
                <a:gd name="T57" fmla="*/ 8 h 104"/>
                <a:gd name="T58" fmla="*/ 13 w 122"/>
                <a:gd name="T59" fmla="*/ 5 h 104"/>
                <a:gd name="T60" fmla="*/ 19 w 122"/>
                <a:gd name="T61" fmla="*/ 2 h 104"/>
                <a:gd name="T62" fmla="*/ 24 w 122"/>
                <a:gd name="T63" fmla="*/ 1 h 104"/>
                <a:gd name="T64" fmla="*/ 31 w 122"/>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4">
                  <a:moveTo>
                    <a:pt x="61" y="0"/>
                  </a:moveTo>
                  <a:lnTo>
                    <a:pt x="74" y="1"/>
                  </a:lnTo>
                  <a:lnTo>
                    <a:pt x="85" y="4"/>
                  </a:lnTo>
                  <a:lnTo>
                    <a:pt x="96" y="9"/>
                  </a:lnTo>
                  <a:lnTo>
                    <a:pt x="104" y="15"/>
                  </a:lnTo>
                  <a:lnTo>
                    <a:pt x="112" y="23"/>
                  </a:lnTo>
                  <a:lnTo>
                    <a:pt x="117" y="31"/>
                  </a:lnTo>
                  <a:lnTo>
                    <a:pt x="121" y="41"/>
                  </a:lnTo>
                  <a:lnTo>
                    <a:pt x="122" y="52"/>
                  </a:lnTo>
                  <a:lnTo>
                    <a:pt x="121" y="62"/>
                  </a:lnTo>
                  <a:lnTo>
                    <a:pt x="117" y="72"/>
                  </a:lnTo>
                  <a:lnTo>
                    <a:pt x="112" y="81"/>
                  </a:lnTo>
                  <a:lnTo>
                    <a:pt x="104" y="89"/>
                  </a:lnTo>
                  <a:lnTo>
                    <a:pt x="96" y="94"/>
                  </a:lnTo>
                  <a:lnTo>
                    <a:pt x="85" y="99"/>
                  </a:lnTo>
                  <a:lnTo>
                    <a:pt x="74" y="102"/>
                  </a:lnTo>
                  <a:lnTo>
                    <a:pt x="61" y="104"/>
                  </a:lnTo>
                  <a:lnTo>
                    <a:pt x="48" y="102"/>
                  </a:lnTo>
                  <a:lnTo>
                    <a:pt x="37" y="99"/>
                  </a:lnTo>
                  <a:lnTo>
                    <a:pt x="26" y="94"/>
                  </a:lnTo>
                  <a:lnTo>
                    <a:pt x="18" y="89"/>
                  </a:lnTo>
                  <a:lnTo>
                    <a:pt x="10" y="81"/>
                  </a:lnTo>
                  <a:lnTo>
                    <a:pt x="5" y="72"/>
                  </a:lnTo>
                  <a:lnTo>
                    <a:pt x="1" y="62"/>
                  </a:lnTo>
                  <a:lnTo>
                    <a:pt x="0" y="52"/>
                  </a:lnTo>
                  <a:lnTo>
                    <a:pt x="1" y="41"/>
                  </a:lnTo>
                  <a:lnTo>
                    <a:pt x="5" y="31"/>
                  </a:lnTo>
                  <a:lnTo>
                    <a:pt x="10" y="23"/>
                  </a:lnTo>
                  <a:lnTo>
                    <a:pt x="18" y="15"/>
                  </a:lnTo>
                  <a:lnTo>
                    <a:pt x="26" y="9"/>
                  </a:lnTo>
                  <a:lnTo>
                    <a:pt x="37" y="4"/>
                  </a:lnTo>
                  <a:lnTo>
                    <a:pt x="48" y="1"/>
                  </a:lnTo>
                  <a:lnTo>
                    <a:pt x="61" y="0"/>
                  </a:lnTo>
                  <a:close/>
                </a:path>
              </a:pathLst>
            </a:custGeom>
            <a:solidFill>
              <a:srgbClr val="000000"/>
            </a:solidFill>
            <a:ln w="9525">
              <a:noFill/>
              <a:round/>
              <a:headEnd/>
              <a:tailEnd/>
            </a:ln>
          </p:spPr>
          <p:txBody>
            <a:bodyPr/>
            <a:lstStyle/>
            <a:p>
              <a:endParaRPr lang="en-US"/>
            </a:p>
          </p:txBody>
        </p:sp>
        <p:sp>
          <p:nvSpPr>
            <p:cNvPr id="8465" name="Freeform 286"/>
            <p:cNvSpPr>
              <a:spLocks/>
            </p:cNvSpPr>
            <p:nvPr/>
          </p:nvSpPr>
          <p:spPr bwMode="auto">
            <a:xfrm>
              <a:off x="4108" y="2713"/>
              <a:ext cx="62" cy="53"/>
            </a:xfrm>
            <a:custGeom>
              <a:avLst/>
              <a:gdLst>
                <a:gd name="T0" fmla="*/ 32 w 124"/>
                <a:gd name="T1" fmla="*/ 0 h 105"/>
                <a:gd name="T2" fmla="*/ 38 w 124"/>
                <a:gd name="T3" fmla="*/ 1 h 105"/>
                <a:gd name="T4" fmla="*/ 44 w 124"/>
                <a:gd name="T5" fmla="*/ 3 h 105"/>
                <a:gd name="T6" fmla="*/ 49 w 124"/>
                <a:gd name="T7" fmla="*/ 5 h 105"/>
                <a:gd name="T8" fmla="*/ 53 w 124"/>
                <a:gd name="T9" fmla="*/ 8 h 105"/>
                <a:gd name="T10" fmla="*/ 57 w 124"/>
                <a:gd name="T11" fmla="*/ 12 h 105"/>
                <a:gd name="T12" fmla="*/ 60 w 124"/>
                <a:gd name="T13" fmla="*/ 16 h 105"/>
                <a:gd name="T14" fmla="*/ 62 w 124"/>
                <a:gd name="T15" fmla="*/ 21 h 105"/>
                <a:gd name="T16" fmla="*/ 62 w 124"/>
                <a:gd name="T17" fmla="*/ 26 h 105"/>
                <a:gd name="T18" fmla="*/ 62 w 124"/>
                <a:gd name="T19" fmla="*/ 32 h 105"/>
                <a:gd name="T20" fmla="*/ 60 w 124"/>
                <a:gd name="T21" fmla="*/ 37 h 105"/>
                <a:gd name="T22" fmla="*/ 57 w 124"/>
                <a:gd name="T23" fmla="*/ 41 h 105"/>
                <a:gd name="T24" fmla="*/ 53 w 124"/>
                <a:gd name="T25" fmla="*/ 45 h 105"/>
                <a:gd name="T26" fmla="*/ 49 w 124"/>
                <a:gd name="T27" fmla="*/ 48 h 105"/>
                <a:gd name="T28" fmla="*/ 44 w 124"/>
                <a:gd name="T29" fmla="*/ 51 h 105"/>
                <a:gd name="T30" fmla="*/ 38 w 124"/>
                <a:gd name="T31" fmla="*/ 52 h 105"/>
                <a:gd name="T32" fmla="*/ 32 w 124"/>
                <a:gd name="T33" fmla="*/ 53 h 105"/>
                <a:gd name="T34" fmla="*/ 25 w 124"/>
                <a:gd name="T35" fmla="*/ 52 h 105"/>
                <a:gd name="T36" fmla="*/ 19 w 124"/>
                <a:gd name="T37" fmla="*/ 51 h 105"/>
                <a:gd name="T38" fmla="*/ 14 w 124"/>
                <a:gd name="T39" fmla="*/ 48 h 105"/>
                <a:gd name="T40" fmla="*/ 10 w 124"/>
                <a:gd name="T41" fmla="*/ 45 h 105"/>
                <a:gd name="T42" fmla="*/ 6 w 124"/>
                <a:gd name="T43" fmla="*/ 41 h 105"/>
                <a:gd name="T44" fmla="*/ 3 w 124"/>
                <a:gd name="T45" fmla="*/ 37 h 105"/>
                <a:gd name="T46" fmla="*/ 1 w 124"/>
                <a:gd name="T47" fmla="*/ 32 h 105"/>
                <a:gd name="T48" fmla="*/ 0 w 124"/>
                <a:gd name="T49" fmla="*/ 26 h 105"/>
                <a:gd name="T50" fmla="*/ 1 w 124"/>
                <a:gd name="T51" fmla="*/ 21 h 105"/>
                <a:gd name="T52" fmla="*/ 3 w 124"/>
                <a:gd name="T53" fmla="*/ 16 h 105"/>
                <a:gd name="T54" fmla="*/ 6 w 124"/>
                <a:gd name="T55" fmla="*/ 12 h 105"/>
                <a:gd name="T56" fmla="*/ 10 w 124"/>
                <a:gd name="T57" fmla="*/ 8 h 105"/>
                <a:gd name="T58" fmla="*/ 14 w 124"/>
                <a:gd name="T59" fmla="*/ 5 h 105"/>
                <a:gd name="T60" fmla="*/ 19 w 124"/>
                <a:gd name="T61" fmla="*/ 3 h 105"/>
                <a:gd name="T62" fmla="*/ 25 w 124"/>
                <a:gd name="T63" fmla="*/ 1 h 105"/>
                <a:gd name="T64" fmla="*/ 32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3" y="0"/>
                  </a:moveTo>
                  <a:lnTo>
                    <a:pt x="75" y="1"/>
                  </a:lnTo>
                  <a:lnTo>
                    <a:pt x="87" y="5"/>
                  </a:lnTo>
                  <a:lnTo>
                    <a:pt x="97" y="10"/>
                  </a:lnTo>
                  <a:lnTo>
                    <a:pt x="105" y="15"/>
                  </a:lnTo>
                  <a:lnTo>
                    <a:pt x="113" y="23"/>
                  </a:lnTo>
                  <a:lnTo>
                    <a:pt x="119" y="31"/>
                  </a:lnTo>
                  <a:lnTo>
                    <a:pt x="123" y="42"/>
                  </a:lnTo>
                  <a:lnTo>
                    <a:pt x="124" y="52"/>
                  </a:lnTo>
                  <a:lnTo>
                    <a:pt x="123" y="63"/>
                  </a:lnTo>
                  <a:lnTo>
                    <a:pt x="119" y="73"/>
                  </a:lnTo>
                  <a:lnTo>
                    <a:pt x="113" y="82"/>
                  </a:lnTo>
                  <a:lnTo>
                    <a:pt x="105" y="89"/>
                  </a:lnTo>
                  <a:lnTo>
                    <a:pt x="97" y="96"/>
                  </a:lnTo>
                  <a:lnTo>
                    <a:pt x="87" y="101"/>
                  </a:lnTo>
                  <a:lnTo>
                    <a:pt x="75" y="104"/>
                  </a:lnTo>
                  <a:lnTo>
                    <a:pt x="63" y="105"/>
                  </a:lnTo>
                  <a:lnTo>
                    <a:pt x="50" y="104"/>
                  </a:lnTo>
                  <a:lnTo>
                    <a:pt x="38" y="101"/>
                  </a:lnTo>
                  <a:lnTo>
                    <a:pt x="28" y="96"/>
                  </a:lnTo>
                  <a:lnTo>
                    <a:pt x="19" y="89"/>
                  </a:lnTo>
                  <a:lnTo>
                    <a:pt x="11" y="82"/>
                  </a:lnTo>
                  <a:lnTo>
                    <a:pt x="5" y="73"/>
                  </a:lnTo>
                  <a:lnTo>
                    <a:pt x="2" y="63"/>
                  </a:lnTo>
                  <a:lnTo>
                    <a:pt x="0" y="52"/>
                  </a:lnTo>
                  <a:lnTo>
                    <a:pt x="2" y="42"/>
                  </a:lnTo>
                  <a:lnTo>
                    <a:pt x="5" y="31"/>
                  </a:lnTo>
                  <a:lnTo>
                    <a:pt x="11" y="23"/>
                  </a:lnTo>
                  <a:lnTo>
                    <a:pt x="19" y="15"/>
                  </a:lnTo>
                  <a:lnTo>
                    <a:pt x="28" y="10"/>
                  </a:lnTo>
                  <a:lnTo>
                    <a:pt x="38" y="5"/>
                  </a:lnTo>
                  <a:lnTo>
                    <a:pt x="50" y="1"/>
                  </a:lnTo>
                  <a:lnTo>
                    <a:pt x="63" y="0"/>
                  </a:lnTo>
                  <a:close/>
                </a:path>
              </a:pathLst>
            </a:custGeom>
            <a:solidFill>
              <a:srgbClr val="000000"/>
            </a:solidFill>
            <a:ln w="9525">
              <a:noFill/>
              <a:round/>
              <a:headEnd/>
              <a:tailEnd/>
            </a:ln>
          </p:spPr>
          <p:txBody>
            <a:bodyPr/>
            <a:lstStyle/>
            <a:p>
              <a:endParaRPr lang="en-US"/>
            </a:p>
          </p:txBody>
        </p:sp>
        <p:sp>
          <p:nvSpPr>
            <p:cNvPr id="8466" name="Freeform 287"/>
            <p:cNvSpPr>
              <a:spLocks/>
            </p:cNvSpPr>
            <p:nvPr/>
          </p:nvSpPr>
          <p:spPr bwMode="auto">
            <a:xfrm>
              <a:off x="3909" y="2706"/>
              <a:ext cx="68" cy="118"/>
            </a:xfrm>
            <a:custGeom>
              <a:avLst/>
              <a:gdLst>
                <a:gd name="T0" fmla="*/ 0 w 137"/>
                <a:gd name="T1" fmla="*/ 23 h 237"/>
                <a:gd name="T2" fmla="*/ 0 w 137"/>
                <a:gd name="T3" fmla="*/ 34 h 237"/>
                <a:gd name="T4" fmla="*/ 8 w 137"/>
                <a:gd name="T5" fmla="*/ 48 h 237"/>
                <a:gd name="T6" fmla="*/ 8 w 137"/>
                <a:gd name="T7" fmla="*/ 75 h 237"/>
                <a:gd name="T8" fmla="*/ 1 w 137"/>
                <a:gd name="T9" fmla="*/ 88 h 237"/>
                <a:gd name="T10" fmla="*/ 1 w 137"/>
                <a:gd name="T11" fmla="*/ 101 h 237"/>
                <a:gd name="T12" fmla="*/ 11 w 137"/>
                <a:gd name="T13" fmla="*/ 108 h 237"/>
                <a:gd name="T14" fmla="*/ 20 w 137"/>
                <a:gd name="T15" fmla="*/ 113 h 237"/>
                <a:gd name="T16" fmla="*/ 28 w 137"/>
                <a:gd name="T17" fmla="*/ 117 h 237"/>
                <a:gd name="T18" fmla="*/ 36 w 137"/>
                <a:gd name="T19" fmla="*/ 118 h 237"/>
                <a:gd name="T20" fmla="*/ 44 w 137"/>
                <a:gd name="T21" fmla="*/ 117 h 237"/>
                <a:gd name="T22" fmla="*/ 52 w 137"/>
                <a:gd name="T23" fmla="*/ 113 h 237"/>
                <a:gd name="T24" fmla="*/ 60 w 137"/>
                <a:gd name="T25" fmla="*/ 105 h 237"/>
                <a:gd name="T26" fmla="*/ 68 w 137"/>
                <a:gd name="T27" fmla="*/ 94 h 237"/>
                <a:gd name="T28" fmla="*/ 57 w 137"/>
                <a:gd name="T29" fmla="*/ 75 h 237"/>
                <a:gd name="T30" fmla="*/ 57 w 137"/>
                <a:gd name="T31" fmla="*/ 37 h 237"/>
                <a:gd name="T32" fmla="*/ 65 w 137"/>
                <a:gd name="T33" fmla="*/ 26 h 237"/>
                <a:gd name="T34" fmla="*/ 58 w 137"/>
                <a:gd name="T35" fmla="*/ 16 h 237"/>
                <a:gd name="T36" fmla="*/ 51 w 137"/>
                <a:gd name="T37" fmla="*/ 7 h 237"/>
                <a:gd name="T38" fmla="*/ 42 w 137"/>
                <a:gd name="T39" fmla="*/ 2 h 237"/>
                <a:gd name="T40" fmla="*/ 33 w 137"/>
                <a:gd name="T41" fmla="*/ 0 h 237"/>
                <a:gd name="T42" fmla="*/ 23 w 137"/>
                <a:gd name="T43" fmla="*/ 1 h 237"/>
                <a:gd name="T44" fmla="*/ 14 w 137"/>
                <a:gd name="T45" fmla="*/ 5 h 237"/>
                <a:gd name="T46" fmla="*/ 6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6" y="96"/>
                  </a:lnTo>
                  <a:lnTo>
                    <a:pt x="16" y="151"/>
                  </a:lnTo>
                  <a:lnTo>
                    <a:pt x="3" y="176"/>
                  </a:lnTo>
                  <a:lnTo>
                    <a:pt x="3" y="202"/>
                  </a:lnTo>
                  <a:lnTo>
                    <a:pt x="22" y="216"/>
                  </a:lnTo>
                  <a:lnTo>
                    <a:pt x="40" y="227"/>
                  </a:lnTo>
                  <a:lnTo>
                    <a:pt x="56" y="234"/>
                  </a:lnTo>
                  <a:lnTo>
                    <a:pt x="72" y="237"/>
                  </a:lnTo>
                  <a:lnTo>
                    <a:pt x="89" y="234"/>
                  </a:lnTo>
                  <a:lnTo>
                    <a:pt x="105" y="226"/>
                  </a:lnTo>
                  <a:lnTo>
                    <a:pt x="121" y="211"/>
                  </a:lnTo>
                  <a:lnTo>
                    <a:pt x="137" y="189"/>
                  </a:lnTo>
                  <a:lnTo>
                    <a:pt x="114" y="151"/>
                  </a:lnTo>
                  <a:lnTo>
                    <a:pt x="114" y="74"/>
                  </a:lnTo>
                  <a:lnTo>
                    <a:pt x="130" y="53"/>
                  </a:lnTo>
                  <a:lnTo>
                    <a:pt x="117" y="32"/>
                  </a:lnTo>
                  <a:lnTo>
                    <a:pt x="102" y="15"/>
                  </a:lnTo>
                  <a:lnTo>
                    <a:pt x="84" y="5"/>
                  </a:lnTo>
                  <a:lnTo>
                    <a:pt x="66" y="0"/>
                  </a:lnTo>
                  <a:lnTo>
                    <a:pt x="46" y="3"/>
                  </a:lnTo>
                  <a:lnTo>
                    <a:pt x="28" y="11"/>
                  </a:lnTo>
                  <a:lnTo>
                    <a:pt x="13" y="26"/>
                  </a:lnTo>
                  <a:lnTo>
                    <a:pt x="0" y="47"/>
                  </a:lnTo>
                  <a:close/>
                </a:path>
              </a:pathLst>
            </a:custGeom>
            <a:solidFill>
              <a:srgbClr val="7F686D"/>
            </a:solidFill>
            <a:ln w="9525">
              <a:noFill/>
              <a:round/>
              <a:headEnd/>
              <a:tailEnd/>
            </a:ln>
          </p:spPr>
          <p:txBody>
            <a:bodyPr/>
            <a:lstStyle/>
            <a:p>
              <a:endParaRPr lang="en-US"/>
            </a:p>
          </p:txBody>
        </p:sp>
        <p:sp>
          <p:nvSpPr>
            <p:cNvPr id="8467" name="Freeform 288"/>
            <p:cNvSpPr>
              <a:spLocks/>
            </p:cNvSpPr>
            <p:nvPr/>
          </p:nvSpPr>
          <p:spPr bwMode="auto">
            <a:xfrm>
              <a:off x="3727" y="2081"/>
              <a:ext cx="412" cy="37"/>
            </a:xfrm>
            <a:custGeom>
              <a:avLst/>
              <a:gdLst>
                <a:gd name="T0" fmla="*/ 0 w 825"/>
                <a:gd name="T1" fmla="*/ 4 h 75"/>
                <a:gd name="T2" fmla="*/ 0 w 825"/>
                <a:gd name="T3" fmla="*/ 37 h 75"/>
                <a:gd name="T4" fmla="*/ 412 w 825"/>
                <a:gd name="T5" fmla="*/ 34 h 75"/>
                <a:gd name="T6" fmla="*/ 412 w 825"/>
                <a:gd name="T7" fmla="*/ 0 h 75"/>
                <a:gd name="T8" fmla="*/ 0 w 825"/>
                <a:gd name="T9" fmla="*/ 4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5" h="75">
                  <a:moveTo>
                    <a:pt x="0" y="9"/>
                  </a:moveTo>
                  <a:lnTo>
                    <a:pt x="0" y="75"/>
                  </a:lnTo>
                  <a:lnTo>
                    <a:pt x="825" y="69"/>
                  </a:lnTo>
                  <a:lnTo>
                    <a:pt x="825" y="0"/>
                  </a:lnTo>
                  <a:lnTo>
                    <a:pt x="0" y="9"/>
                  </a:lnTo>
                  <a:close/>
                </a:path>
              </a:pathLst>
            </a:custGeom>
            <a:solidFill>
              <a:srgbClr val="002800"/>
            </a:solidFill>
            <a:ln w="9525">
              <a:noFill/>
              <a:round/>
              <a:headEnd/>
              <a:tailEnd/>
            </a:ln>
          </p:spPr>
          <p:txBody>
            <a:bodyPr/>
            <a:lstStyle/>
            <a:p>
              <a:endParaRPr lang="en-US"/>
            </a:p>
          </p:txBody>
        </p:sp>
        <p:sp>
          <p:nvSpPr>
            <p:cNvPr id="8468" name="Rectangle 289"/>
            <p:cNvSpPr>
              <a:spLocks noChangeArrowheads="1"/>
            </p:cNvSpPr>
            <p:nvPr/>
          </p:nvSpPr>
          <p:spPr bwMode="auto">
            <a:xfrm>
              <a:off x="3786" y="2090"/>
              <a:ext cx="15" cy="22"/>
            </a:xfrm>
            <a:prstGeom prst="rect">
              <a:avLst/>
            </a:prstGeom>
            <a:solidFill>
              <a:srgbClr val="757C00"/>
            </a:solidFill>
            <a:ln w="9525">
              <a:noFill/>
              <a:miter lim="800000"/>
              <a:headEnd/>
              <a:tailEnd/>
            </a:ln>
          </p:spPr>
          <p:txBody>
            <a:bodyPr/>
            <a:lstStyle/>
            <a:p>
              <a:endParaRPr lang="en-US"/>
            </a:p>
          </p:txBody>
        </p:sp>
        <p:sp>
          <p:nvSpPr>
            <p:cNvPr id="8469" name="Rectangle 290"/>
            <p:cNvSpPr>
              <a:spLocks noChangeArrowheads="1"/>
            </p:cNvSpPr>
            <p:nvPr/>
          </p:nvSpPr>
          <p:spPr bwMode="auto">
            <a:xfrm>
              <a:off x="3960" y="2086"/>
              <a:ext cx="92" cy="19"/>
            </a:xfrm>
            <a:prstGeom prst="rect">
              <a:avLst/>
            </a:prstGeom>
            <a:solidFill>
              <a:srgbClr val="757C00"/>
            </a:solidFill>
            <a:ln w="9525">
              <a:noFill/>
              <a:miter lim="800000"/>
              <a:headEnd/>
              <a:tailEnd/>
            </a:ln>
          </p:spPr>
          <p:txBody>
            <a:bodyPr/>
            <a:lstStyle/>
            <a:p>
              <a:endParaRPr lang="en-US"/>
            </a:p>
          </p:txBody>
        </p:sp>
        <p:sp>
          <p:nvSpPr>
            <p:cNvPr id="8470" name="Rectangle 291"/>
            <p:cNvSpPr>
              <a:spLocks noChangeArrowheads="1"/>
            </p:cNvSpPr>
            <p:nvPr/>
          </p:nvSpPr>
          <p:spPr bwMode="auto">
            <a:xfrm>
              <a:off x="4065" y="2090"/>
              <a:ext cx="18" cy="16"/>
            </a:xfrm>
            <a:prstGeom prst="rect">
              <a:avLst/>
            </a:prstGeom>
            <a:solidFill>
              <a:srgbClr val="757C00"/>
            </a:solidFill>
            <a:ln w="9525">
              <a:noFill/>
              <a:miter lim="800000"/>
              <a:headEnd/>
              <a:tailEnd/>
            </a:ln>
          </p:spPr>
          <p:txBody>
            <a:bodyPr/>
            <a:lstStyle/>
            <a:p>
              <a:endParaRPr lang="en-US"/>
            </a:p>
          </p:txBody>
        </p:sp>
        <p:sp>
          <p:nvSpPr>
            <p:cNvPr id="8471" name="Rectangle 292"/>
            <p:cNvSpPr>
              <a:spLocks noChangeArrowheads="1"/>
            </p:cNvSpPr>
            <p:nvPr/>
          </p:nvSpPr>
          <p:spPr bwMode="auto">
            <a:xfrm>
              <a:off x="4097" y="2091"/>
              <a:ext cx="26" cy="15"/>
            </a:xfrm>
            <a:prstGeom prst="rect">
              <a:avLst/>
            </a:prstGeom>
            <a:solidFill>
              <a:srgbClr val="757C00"/>
            </a:solidFill>
            <a:ln w="9525">
              <a:noFill/>
              <a:miter lim="800000"/>
              <a:headEnd/>
              <a:tailEnd/>
            </a:ln>
          </p:spPr>
          <p:txBody>
            <a:bodyPr/>
            <a:lstStyle/>
            <a:p>
              <a:endParaRPr lang="en-US"/>
            </a:p>
          </p:txBody>
        </p:sp>
        <p:sp>
          <p:nvSpPr>
            <p:cNvPr id="8472" name="Rectangle 293"/>
            <p:cNvSpPr>
              <a:spLocks noChangeArrowheads="1"/>
            </p:cNvSpPr>
            <p:nvPr/>
          </p:nvSpPr>
          <p:spPr bwMode="auto">
            <a:xfrm>
              <a:off x="3744" y="2131"/>
              <a:ext cx="30" cy="20"/>
            </a:xfrm>
            <a:prstGeom prst="rect">
              <a:avLst/>
            </a:prstGeom>
            <a:solidFill>
              <a:srgbClr val="002800"/>
            </a:solidFill>
            <a:ln w="9525">
              <a:noFill/>
              <a:miter lim="800000"/>
              <a:headEnd/>
              <a:tailEnd/>
            </a:ln>
          </p:spPr>
          <p:txBody>
            <a:bodyPr/>
            <a:lstStyle/>
            <a:p>
              <a:endParaRPr lang="en-US"/>
            </a:p>
          </p:txBody>
        </p:sp>
        <p:sp>
          <p:nvSpPr>
            <p:cNvPr id="8473" name="Rectangle 294"/>
            <p:cNvSpPr>
              <a:spLocks noChangeArrowheads="1"/>
            </p:cNvSpPr>
            <p:nvPr/>
          </p:nvSpPr>
          <p:spPr bwMode="auto">
            <a:xfrm>
              <a:off x="3744" y="2176"/>
              <a:ext cx="30" cy="19"/>
            </a:xfrm>
            <a:prstGeom prst="rect">
              <a:avLst/>
            </a:prstGeom>
            <a:solidFill>
              <a:srgbClr val="002800"/>
            </a:solidFill>
            <a:ln w="9525">
              <a:noFill/>
              <a:miter lim="800000"/>
              <a:headEnd/>
              <a:tailEnd/>
            </a:ln>
          </p:spPr>
          <p:txBody>
            <a:bodyPr/>
            <a:lstStyle/>
            <a:p>
              <a:endParaRPr lang="en-US"/>
            </a:p>
          </p:txBody>
        </p:sp>
        <p:sp>
          <p:nvSpPr>
            <p:cNvPr id="8474" name="Rectangle 295"/>
            <p:cNvSpPr>
              <a:spLocks noChangeArrowheads="1"/>
            </p:cNvSpPr>
            <p:nvPr/>
          </p:nvSpPr>
          <p:spPr bwMode="auto">
            <a:xfrm>
              <a:off x="3744" y="2212"/>
              <a:ext cx="23" cy="20"/>
            </a:xfrm>
            <a:prstGeom prst="rect">
              <a:avLst/>
            </a:prstGeom>
            <a:solidFill>
              <a:srgbClr val="002800"/>
            </a:solidFill>
            <a:ln w="9525">
              <a:noFill/>
              <a:miter lim="800000"/>
              <a:headEnd/>
              <a:tailEnd/>
            </a:ln>
          </p:spPr>
          <p:txBody>
            <a:bodyPr/>
            <a:lstStyle/>
            <a:p>
              <a:endParaRPr lang="en-US"/>
            </a:p>
          </p:txBody>
        </p:sp>
        <p:sp>
          <p:nvSpPr>
            <p:cNvPr id="8475" name="Rectangle 296"/>
            <p:cNvSpPr>
              <a:spLocks noChangeArrowheads="1"/>
            </p:cNvSpPr>
            <p:nvPr/>
          </p:nvSpPr>
          <p:spPr bwMode="auto">
            <a:xfrm>
              <a:off x="3955" y="2209"/>
              <a:ext cx="24" cy="19"/>
            </a:xfrm>
            <a:prstGeom prst="rect">
              <a:avLst/>
            </a:prstGeom>
            <a:solidFill>
              <a:srgbClr val="002800"/>
            </a:solidFill>
            <a:ln w="9525">
              <a:noFill/>
              <a:miter lim="800000"/>
              <a:headEnd/>
              <a:tailEnd/>
            </a:ln>
          </p:spPr>
          <p:txBody>
            <a:bodyPr/>
            <a:lstStyle/>
            <a:p>
              <a:endParaRPr lang="en-US"/>
            </a:p>
          </p:txBody>
        </p:sp>
        <p:sp>
          <p:nvSpPr>
            <p:cNvPr id="8476" name="Rectangle 297"/>
            <p:cNvSpPr>
              <a:spLocks noChangeArrowheads="1"/>
            </p:cNvSpPr>
            <p:nvPr/>
          </p:nvSpPr>
          <p:spPr bwMode="auto">
            <a:xfrm>
              <a:off x="3744" y="2264"/>
              <a:ext cx="36" cy="19"/>
            </a:xfrm>
            <a:prstGeom prst="rect">
              <a:avLst/>
            </a:prstGeom>
            <a:solidFill>
              <a:srgbClr val="002800"/>
            </a:solidFill>
            <a:ln w="9525">
              <a:noFill/>
              <a:miter lim="800000"/>
              <a:headEnd/>
              <a:tailEnd/>
            </a:ln>
          </p:spPr>
          <p:txBody>
            <a:bodyPr/>
            <a:lstStyle/>
            <a:p>
              <a:endParaRPr lang="en-US"/>
            </a:p>
          </p:txBody>
        </p:sp>
        <p:sp>
          <p:nvSpPr>
            <p:cNvPr id="8477" name="Rectangle 298"/>
            <p:cNvSpPr>
              <a:spLocks noChangeArrowheads="1"/>
            </p:cNvSpPr>
            <p:nvPr/>
          </p:nvSpPr>
          <p:spPr bwMode="auto">
            <a:xfrm>
              <a:off x="3744" y="2346"/>
              <a:ext cx="36" cy="19"/>
            </a:xfrm>
            <a:prstGeom prst="rect">
              <a:avLst/>
            </a:prstGeom>
            <a:solidFill>
              <a:srgbClr val="002800"/>
            </a:solidFill>
            <a:ln w="9525">
              <a:noFill/>
              <a:miter lim="800000"/>
              <a:headEnd/>
              <a:tailEnd/>
            </a:ln>
          </p:spPr>
          <p:txBody>
            <a:bodyPr/>
            <a:lstStyle/>
            <a:p>
              <a:endParaRPr lang="en-US"/>
            </a:p>
          </p:txBody>
        </p:sp>
        <p:sp>
          <p:nvSpPr>
            <p:cNvPr id="8478" name="Rectangle 299"/>
            <p:cNvSpPr>
              <a:spLocks noChangeArrowheads="1"/>
            </p:cNvSpPr>
            <p:nvPr/>
          </p:nvSpPr>
          <p:spPr bwMode="auto">
            <a:xfrm>
              <a:off x="3744" y="2397"/>
              <a:ext cx="36" cy="19"/>
            </a:xfrm>
            <a:prstGeom prst="rect">
              <a:avLst/>
            </a:prstGeom>
            <a:solidFill>
              <a:srgbClr val="002800"/>
            </a:solidFill>
            <a:ln w="9525">
              <a:noFill/>
              <a:miter lim="800000"/>
              <a:headEnd/>
              <a:tailEnd/>
            </a:ln>
          </p:spPr>
          <p:txBody>
            <a:bodyPr/>
            <a:lstStyle/>
            <a:p>
              <a:endParaRPr lang="en-US"/>
            </a:p>
          </p:txBody>
        </p:sp>
        <p:sp>
          <p:nvSpPr>
            <p:cNvPr id="8479" name="Rectangle 300"/>
            <p:cNvSpPr>
              <a:spLocks noChangeArrowheads="1"/>
            </p:cNvSpPr>
            <p:nvPr/>
          </p:nvSpPr>
          <p:spPr bwMode="auto">
            <a:xfrm>
              <a:off x="3793" y="2131"/>
              <a:ext cx="25" cy="20"/>
            </a:xfrm>
            <a:prstGeom prst="rect">
              <a:avLst/>
            </a:prstGeom>
            <a:solidFill>
              <a:srgbClr val="002800"/>
            </a:solidFill>
            <a:ln w="9525">
              <a:noFill/>
              <a:miter lim="800000"/>
              <a:headEnd/>
              <a:tailEnd/>
            </a:ln>
          </p:spPr>
          <p:txBody>
            <a:bodyPr/>
            <a:lstStyle/>
            <a:p>
              <a:endParaRPr lang="en-US"/>
            </a:p>
          </p:txBody>
        </p:sp>
        <p:sp>
          <p:nvSpPr>
            <p:cNvPr id="8480" name="Rectangle 301"/>
            <p:cNvSpPr>
              <a:spLocks noChangeArrowheads="1"/>
            </p:cNvSpPr>
            <p:nvPr/>
          </p:nvSpPr>
          <p:spPr bwMode="auto">
            <a:xfrm>
              <a:off x="3793" y="2176"/>
              <a:ext cx="25" cy="19"/>
            </a:xfrm>
            <a:prstGeom prst="rect">
              <a:avLst/>
            </a:prstGeom>
            <a:solidFill>
              <a:srgbClr val="002800"/>
            </a:solidFill>
            <a:ln w="9525">
              <a:noFill/>
              <a:miter lim="800000"/>
              <a:headEnd/>
              <a:tailEnd/>
            </a:ln>
          </p:spPr>
          <p:txBody>
            <a:bodyPr/>
            <a:lstStyle/>
            <a:p>
              <a:endParaRPr lang="en-US"/>
            </a:p>
          </p:txBody>
        </p:sp>
        <p:sp>
          <p:nvSpPr>
            <p:cNvPr id="8481" name="Rectangle 302"/>
            <p:cNvSpPr>
              <a:spLocks noChangeArrowheads="1"/>
            </p:cNvSpPr>
            <p:nvPr/>
          </p:nvSpPr>
          <p:spPr bwMode="auto">
            <a:xfrm>
              <a:off x="3782" y="2212"/>
              <a:ext cx="19" cy="20"/>
            </a:xfrm>
            <a:prstGeom prst="rect">
              <a:avLst/>
            </a:prstGeom>
            <a:solidFill>
              <a:srgbClr val="002800"/>
            </a:solidFill>
            <a:ln w="9525">
              <a:noFill/>
              <a:miter lim="800000"/>
              <a:headEnd/>
              <a:tailEnd/>
            </a:ln>
          </p:spPr>
          <p:txBody>
            <a:bodyPr/>
            <a:lstStyle/>
            <a:p>
              <a:endParaRPr lang="en-US"/>
            </a:p>
          </p:txBody>
        </p:sp>
        <p:sp>
          <p:nvSpPr>
            <p:cNvPr id="8482" name="Rectangle 303"/>
            <p:cNvSpPr>
              <a:spLocks noChangeArrowheads="1"/>
            </p:cNvSpPr>
            <p:nvPr/>
          </p:nvSpPr>
          <p:spPr bwMode="auto">
            <a:xfrm>
              <a:off x="3993" y="2209"/>
              <a:ext cx="20" cy="19"/>
            </a:xfrm>
            <a:prstGeom prst="rect">
              <a:avLst/>
            </a:prstGeom>
            <a:solidFill>
              <a:srgbClr val="002800"/>
            </a:solidFill>
            <a:ln w="9525">
              <a:noFill/>
              <a:miter lim="800000"/>
              <a:headEnd/>
              <a:tailEnd/>
            </a:ln>
          </p:spPr>
          <p:txBody>
            <a:bodyPr/>
            <a:lstStyle/>
            <a:p>
              <a:endParaRPr lang="en-US"/>
            </a:p>
          </p:txBody>
        </p:sp>
        <p:sp>
          <p:nvSpPr>
            <p:cNvPr id="8483" name="Rectangle 304"/>
            <p:cNvSpPr>
              <a:spLocks noChangeArrowheads="1"/>
            </p:cNvSpPr>
            <p:nvPr/>
          </p:nvSpPr>
          <p:spPr bwMode="auto">
            <a:xfrm>
              <a:off x="3802" y="2264"/>
              <a:ext cx="30" cy="19"/>
            </a:xfrm>
            <a:prstGeom prst="rect">
              <a:avLst/>
            </a:prstGeom>
            <a:solidFill>
              <a:srgbClr val="002800"/>
            </a:solidFill>
            <a:ln w="9525">
              <a:noFill/>
              <a:miter lim="800000"/>
              <a:headEnd/>
              <a:tailEnd/>
            </a:ln>
          </p:spPr>
          <p:txBody>
            <a:bodyPr/>
            <a:lstStyle/>
            <a:p>
              <a:endParaRPr lang="en-US"/>
            </a:p>
          </p:txBody>
        </p:sp>
        <p:sp>
          <p:nvSpPr>
            <p:cNvPr id="8484" name="Rectangle 305"/>
            <p:cNvSpPr>
              <a:spLocks noChangeArrowheads="1"/>
            </p:cNvSpPr>
            <p:nvPr/>
          </p:nvSpPr>
          <p:spPr bwMode="auto">
            <a:xfrm>
              <a:off x="3802" y="2346"/>
              <a:ext cx="30" cy="19"/>
            </a:xfrm>
            <a:prstGeom prst="rect">
              <a:avLst/>
            </a:prstGeom>
            <a:solidFill>
              <a:srgbClr val="002800"/>
            </a:solidFill>
            <a:ln w="9525">
              <a:noFill/>
              <a:miter lim="800000"/>
              <a:headEnd/>
              <a:tailEnd/>
            </a:ln>
          </p:spPr>
          <p:txBody>
            <a:bodyPr/>
            <a:lstStyle/>
            <a:p>
              <a:endParaRPr lang="en-US"/>
            </a:p>
          </p:txBody>
        </p:sp>
        <p:sp>
          <p:nvSpPr>
            <p:cNvPr id="8485" name="Rectangle 306"/>
            <p:cNvSpPr>
              <a:spLocks noChangeArrowheads="1"/>
            </p:cNvSpPr>
            <p:nvPr/>
          </p:nvSpPr>
          <p:spPr bwMode="auto">
            <a:xfrm>
              <a:off x="3802" y="2397"/>
              <a:ext cx="30" cy="19"/>
            </a:xfrm>
            <a:prstGeom prst="rect">
              <a:avLst/>
            </a:prstGeom>
            <a:solidFill>
              <a:srgbClr val="002800"/>
            </a:solidFill>
            <a:ln w="9525">
              <a:noFill/>
              <a:miter lim="800000"/>
              <a:headEnd/>
              <a:tailEnd/>
            </a:ln>
          </p:spPr>
          <p:txBody>
            <a:bodyPr/>
            <a:lstStyle/>
            <a:p>
              <a:endParaRPr lang="en-US"/>
            </a:p>
          </p:txBody>
        </p:sp>
        <p:sp>
          <p:nvSpPr>
            <p:cNvPr id="8486" name="Rectangle 307"/>
            <p:cNvSpPr>
              <a:spLocks noChangeArrowheads="1"/>
            </p:cNvSpPr>
            <p:nvPr/>
          </p:nvSpPr>
          <p:spPr bwMode="auto">
            <a:xfrm>
              <a:off x="3839" y="2133"/>
              <a:ext cx="106" cy="19"/>
            </a:xfrm>
            <a:prstGeom prst="rect">
              <a:avLst/>
            </a:prstGeom>
            <a:solidFill>
              <a:srgbClr val="002800"/>
            </a:solidFill>
            <a:ln w="9525">
              <a:noFill/>
              <a:miter lim="800000"/>
              <a:headEnd/>
              <a:tailEnd/>
            </a:ln>
          </p:spPr>
          <p:txBody>
            <a:bodyPr/>
            <a:lstStyle/>
            <a:p>
              <a:endParaRPr lang="en-US"/>
            </a:p>
          </p:txBody>
        </p:sp>
        <p:sp>
          <p:nvSpPr>
            <p:cNvPr id="8487" name="Rectangle 308"/>
            <p:cNvSpPr>
              <a:spLocks noChangeArrowheads="1"/>
            </p:cNvSpPr>
            <p:nvPr/>
          </p:nvSpPr>
          <p:spPr bwMode="auto">
            <a:xfrm>
              <a:off x="3839" y="2177"/>
              <a:ext cx="106" cy="19"/>
            </a:xfrm>
            <a:prstGeom prst="rect">
              <a:avLst/>
            </a:prstGeom>
            <a:solidFill>
              <a:srgbClr val="002800"/>
            </a:solidFill>
            <a:ln w="9525">
              <a:noFill/>
              <a:miter lim="800000"/>
              <a:headEnd/>
              <a:tailEnd/>
            </a:ln>
          </p:spPr>
          <p:txBody>
            <a:bodyPr/>
            <a:lstStyle/>
            <a:p>
              <a:endParaRPr lang="en-US"/>
            </a:p>
          </p:txBody>
        </p:sp>
        <p:sp>
          <p:nvSpPr>
            <p:cNvPr id="8488" name="Rectangle 309"/>
            <p:cNvSpPr>
              <a:spLocks noChangeArrowheads="1"/>
            </p:cNvSpPr>
            <p:nvPr/>
          </p:nvSpPr>
          <p:spPr bwMode="auto">
            <a:xfrm>
              <a:off x="3817" y="2214"/>
              <a:ext cx="81" cy="19"/>
            </a:xfrm>
            <a:prstGeom prst="rect">
              <a:avLst/>
            </a:prstGeom>
            <a:solidFill>
              <a:srgbClr val="002800"/>
            </a:solidFill>
            <a:ln w="9525">
              <a:noFill/>
              <a:miter lim="800000"/>
              <a:headEnd/>
              <a:tailEnd/>
            </a:ln>
          </p:spPr>
          <p:txBody>
            <a:bodyPr/>
            <a:lstStyle/>
            <a:p>
              <a:endParaRPr lang="en-US"/>
            </a:p>
          </p:txBody>
        </p:sp>
        <p:sp>
          <p:nvSpPr>
            <p:cNvPr id="8489" name="Rectangle 310"/>
            <p:cNvSpPr>
              <a:spLocks noChangeArrowheads="1"/>
            </p:cNvSpPr>
            <p:nvPr/>
          </p:nvSpPr>
          <p:spPr bwMode="auto">
            <a:xfrm>
              <a:off x="4028" y="2210"/>
              <a:ext cx="80" cy="20"/>
            </a:xfrm>
            <a:prstGeom prst="rect">
              <a:avLst/>
            </a:prstGeom>
            <a:solidFill>
              <a:srgbClr val="002800"/>
            </a:solidFill>
            <a:ln w="9525">
              <a:noFill/>
              <a:miter lim="800000"/>
              <a:headEnd/>
              <a:tailEnd/>
            </a:ln>
          </p:spPr>
          <p:txBody>
            <a:bodyPr/>
            <a:lstStyle/>
            <a:p>
              <a:endParaRPr lang="en-US"/>
            </a:p>
          </p:txBody>
        </p:sp>
        <p:sp>
          <p:nvSpPr>
            <p:cNvPr id="8490" name="Rectangle 311"/>
            <p:cNvSpPr>
              <a:spLocks noChangeArrowheads="1"/>
            </p:cNvSpPr>
            <p:nvPr/>
          </p:nvSpPr>
          <p:spPr bwMode="auto">
            <a:xfrm>
              <a:off x="3857" y="2265"/>
              <a:ext cx="126" cy="20"/>
            </a:xfrm>
            <a:prstGeom prst="rect">
              <a:avLst/>
            </a:prstGeom>
            <a:solidFill>
              <a:srgbClr val="002800"/>
            </a:solidFill>
            <a:ln w="9525">
              <a:noFill/>
              <a:miter lim="800000"/>
              <a:headEnd/>
              <a:tailEnd/>
            </a:ln>
          </p:spPr>
          <p:txBody>
            <a:bodyPr/>
            <a:lstStyle/>
            <a:p>
              <a:endParaRPr lang="en-US"/>
            </a:p>
          </p:txBody>
        </p:sp>
        <p:sp>
          <p:nvSpPr>
            <p:cNvPr id="8491" name="Rectangle 312"/>
            <p:cNvSpPr>
              <a:spLocks noChangeArrowheads="1"/>
            </p:cNvSpPr>
            <p:nvPr/>
          </p:nvSpPr>
          <p:spPr bwMode="auto">
            <a:xfrm>
              <a:off x="3857" y="2347"/>
              <a:ext cx="126" cy="19"/>
            </a:xfrm>
            <a:prstGeom prst="rect">
              <a:avLst/>
            </a:prstGeom>
            <a:solidFill>
              <a:srgbClr val="002800"/>
            </a:solidFill>
            <a:ln w="9525">
              <a:noFill/>
              <a:miter lim="800000"/>
              <a:headEnd/>
              <a:tailEnd/>
            </a:ln>
          </p:spPr>
          <p:txBody>
            <a:bodyPr/>
            <a:lstStyle/>
            <a:p>
              <a:endParaRPr lang="en-US"/>
            </a:p>
          </p:txBody>
        </p:sp>
        <p:sp>
          <p:nvSpPr>
            <p:cNvPr id="8492" name="Rectangle 313"/>
            <p:cNvSpPr>
              <a:spLocks noChangeArrowheads="1"/>
            </p:cNvSpPr>
            <p:nvPr/>
          </p:nvSpPr>
          <p:spPr bwMode="auto">
            <a:xfrm>
              <a:off x="3857" y="2399"/>
              <a:ext cx="126" cy="19"/>
            </a:xfrm>
            <a:prstGeom prst="rect">
              <a:avLst/>
            </a:prstGeom>
            <a:solidFill>
              <a:srgbClr val="002800"/>
            </a:solidFill>
            <a:ln w="9525">
              <a:noFill/>
              <a:miter lim="800000"/>
              <a:headEnd/>
              <a:tailEnd/>
            </a:ln>
          </p:spPr>
          <p:txBody>
            <a:bodyPr/>
            <a:lstStyle/>
            <a:p>
              <a:endParaRPr lang="en-US"/>
            </a:p>
          </p:txBody>
        </p:sp>
        <p:sp>
          <p:nvSpPr>
            <p:cNvPr id="8493" name="Rectangle 314"/>
            <p:cNvSpPr>
              <a:spLocks noChangeArrowheads="1"/>
            </p:cNvSpPr>
            <p:nvPr/>
          </p:nvSpPr>
          <p:spPr bwMode="auto">
            <a:xfrm>
              <a:off x="3976" y="2134"/>
              <a:ext cx="20" cy="14"/>
            </a:xfrm>
            <a:prstGeom prst="rect">
              <a:avLst/>
            </a:prstGeom>
            <a:solidFill>
              <a:srgbClr val="002800"/>
            </a:solidFill>
            <a:ln w="9525">
              <a:noFill/>
              <a:miter lim="800000"/>
              <a:headEnd/>
              <a:tailEnd/>
            </a:ln>
          </p:spPr>
          <p:txBody>
            <a:bodyPr/>
            <a:lstStyle/>
            <a:p>
              <a:endParaRPr lang="en-US"/>
            </a:p>
          </p:txBody>
        </p:sp>
        <p:sp>
          <p:nvSpPr>
            <p:cNvPr id="8494" name="Rectangle 315"/>
            <p:cNvSpPr>
              <a:spLocks noChangeArrowheads="1"/>
            </p:cNvSpPr>
            <p:nvPr/>
          </p:nvSpPr>
          <p:spPr bwMode="auto">
            <a:xfrm>
              <a:off x="3976" y="2179"/>
              <a:ext cx="20" cy="13"/>
            </a:xfrm>
            <a:prstGeom prst="rect">
              <a:avLst/>
            </a:prstGeom>
            <a:solidFill>
              <a:srgbClr val="002800"/>
            </a:solidFill>
            <a:ln w="9525">
              <a:noFill/>
              <a:miter lim="800000"/>
              <a:headEnd/>
              <a:tailEnd/>
            </a:ln>
          </p:spPr>
          <p:txBody>
            <a:bodyPr/>
            <a:lstStyle/>
            <a:p>
              <a:endParaRPr lang="en-US"/>
            </a:p>
          </p:txBody>
        </p:sp>
        <p:sp>
          <p:nvSpPr>
            <p:cNvPr id="8495" name="Rectangle 316"/>
            <p:cNvSpPr>
              <a:spLocks noChangeArrowheads="1"/>
            </p:cNvSpPr>
            <p:nvPr/>
          </p:nvSpPr>
          <p:spPr bwMode="auto">
            <a:xfrm>
              <a:off x="3922" y="2215"/>
              <a:ext cx="15" cy="14"/>
            </a:xfrm>
            <a:prstGeom prst="rect">
              <a:avLst/>
            </a:prstGeom>
            <a:solidFill>
              <a:srgbClr val="002800"/>
            </a:solidFill>
            <a:ln w="9525">
              <a:noFill/>
              <a:miter lim="800000"/>
              <a:headEnd/>
              <a:tailEnd/>
            </a:ln>
          </p:spPr>
          <p:txBody>
            <a:bodyPr/>
            <a:lstStyle/>
            <a:p>
              <a:endParaRPr lang="en-US"/>
            </a:p>
          </p:txBody>
        </p:sp>
        <p:sp>
          <p:nvSpPr>
            <p:cNvPr id="8496" name="Rectangle 317"/>
            <p:cNvSpPr>
              <a:spLocks noChangeArrowheads="1"/>
            </p:cNvSpPr>
            <p:nvPr/>
          </p:nvSpPr>
          <p:spPr bwMode="auto">
            <a:xfrm>
              <a:off x="4132" y="2212"/>
              <a:ext cx="15" cy="13"/>
            </a:xfrm>
            <a:prstGeom prst="rect">
              <a:avLst/>
            </a:prstGeom>
            <a:solidFill>
              <a:srgbClr val="002800"/>
            </a:solidFill>
            <a:ln w="9525">
              <a:noFill/>
              <a:miter lim="800000"/>
              <a:headEnd/>
              <a:tailEnd/>
            </a:ln>
          </p:spPr>
          <p:txBody>
            <a:bodyPr/>
            <a:lstStyle/>
            <a:p>
              <a:endParaRPr lang="en-US"/>
            </a:p>
          </p:txBody>
        </p:sp>
        <p:sp>
          <p:nvSpPr>
            <p:cNvPr id="8497" name="Rectangle 318"/>
            <p:cNvSpPr>
              <a:spLocks noChangeArrowheads="1"/>
            </p:cNvSpPr>
            <p:nvPr/>
          </p:nvSpPr>
          <p:spPr bwMode="auto">
            <a:xfrm>
              <a:off x="4020" y="2267"/>
              <a:ext cx="22" cy="13"/>
            </a:xfrm>
            <a:prstGeom prst="rect">
              <a:avLst/>
            </a:prstGeom>
            <a:solidFill>
              <a:srgbClr val="002800"/>
            </a:solidFill>
            <a:ln w="9525">
              <a:noFill/>
              <a:miter lim="800000"/>
              <a:headEnd/>
              <a:tailEnd/>
            </a:ln>
          </p:spPr>
          <p:txBody>
            <a:bodyPr/>
            <a:lstStyle/>
            <a:p>
              <a:endParaRPr lang="en-US"/>
            </a:p>
          </p:txBody>
        </p:sp>
        <p:sp>
          <p:nvSpPr>
            <p:cNvPr id="8498" name="Rectangle 319"/>
            <p:cNvSpPr>
              <a:spLocks noChangeArrowheads="1"/>
            </p:cNvSpPr>
            <p:nvPr/>
          </p:nvSpPr>
          <p:spPr bwMode="auto">
            <a:xfrm>
              <a:off x="4020" y="2348"/>
              <a:ext cx="22" cy="14"/>
            </a:xfrm>
            <a:prstGeom prst="rect">
              <a:avLst/>
            </a:prstGeom>
            <a:solidFill>
              <a:srgbClr val="002800"/>
            </a:solidFill>
            <a:ln w="9525">
              <a:noFill/>
              <a:miter lim="800000"/>
              <a:headEnd/>
              <a:tailEnd/>
            </a:ln>
          </p:spPr>
          <p:txBody>
            <a:bodyPr/>
            <a:lstStyle/>
            <a:p>
              <a:endParaRPr lang="en-US"/>
            </a:p>
          </p:txBody>
        </p:sp>
        <p:sp>
          <p:nvSpPr>
            <p:cNvPr id="8499" name="Rectangle 320"/>
            <p:cNvSpPr>
              <a:spLocks noChangeArrowheads="1"/>
            </p:cNvSpPr>
            <p:nvPr/>
          </p:nvSpPr>
          <p:spPr bwMode="auto">
            <a:xfrm>
              <a:off x="4020" y="2400"/>
              <a:ext cx="22" cy="14"/>
            </a:xfrm>
            <a:prstGeom prst="rect">
              <a:avLst/>
            </a:prstGeom>
            <a:solidFill>
              <a:srgbClr val="002800"/>
            </a:solidFill>
            <a:ln w="9525">
              <a:noFill/>
              <a:miter lim="800000"/>
              <a:headEnd/>
              <a:tailEnd/>
            </a:ln>
          </p:spPr>
          <p:txBody>
            <a:bodyPr/>
            <a:lstStyle/>
            <a:p>
              <a:endParaRPr lang="en-US"/>
            </a:p>
          </p:txBody>
        </p:sp>
        <p:sp>
          <p:nvSpPr>
            <p:cNvPr id="8500" name="Freeform 321"/>
            <p:cNvSpPr>
              <a:spLocks/>
            </p:cNvSpPr>
            <p:nvPr/>
          </p:nvSpPr>
          <p:spPr bwMode="auto">
            <a:xfrm>
              <a:off x="4092" y="2500"/>
              <a:ext cx="51" cy="53"/>
            </a:xfrm>
            <a:custGeom>
              <a:avLst/>
              <a:gdLst>
                <a:gd name="T0" fmla="*/ 26 w 102"/>
                <a:gd name="T1" fmla="*/ 0 h 106"/>
                <a:gd name="T2" fmla="*/ 31 w 102"/>
                <a:gd name="T3" fmla="*/ 1 h 106"/>
                <a:gd name="T4" fmla="*/ 35 w 102"/>
                <a:gd name="T5" fmla="*/ 3 h 106"/>
                <a:gd name="T6" fmla="*/ 40 w 102"/>
                <a:gd name="T7" fmla="*/ 5 h 106"/>
                <a:gd name="T8" fmla="*/ 44 w 102"/>
                <a:gd name="T9" fmla="*/ 8 h 106"/>
                <a:gd name="T10" fmla="*/ 46 w 102"/>
                <a:gd name="T11" fmla="*/ 12 h 106"/>
                <a:gd name="T12" fmla="*/ 49 w 102"/>
                <a:gd name="T13" fmla="*/ 16 h 106"/>
                <a:gd name="T14" fmla="*/ 50 w 102"/>
                <a:gd name="T15" fmla="*/ 22 h 106"/>
                <a:gd name="T16" fmla="*/ 51 w 102"/>
                <a:gd name="T17" fmla="*/ 27 h 106"/>
                <a:gd name="T18" fmla="*/ 50 w 102"/>
                <a:gd name="T19" fmla="*/ 32 h 106"/>
                <a:gd name="T20" fmla="*/ 49 w 102"/>
                <a:gd name="T21" fmla="*/ 37 h 106"/>
                <a:gd name="T22" fmla="*/ 46 w 102"/>
                <a:gd name="T23" fmla="*/ 42 h 106"/>
                <a:gd name="T24" fmla="*/ 44 w 102"/>
                <a:gd name="T25" fmla="*/ 45 h 106"/>
                <a:gd name="T26" fmla="*/ 40 w 102"/>
                <a:gd name="T27" fmla="*/ 49 h 106"/>
                <a:gd name="T28" fmla="*/ 35 w 102"/>
                <a:gd name="T29" fmla="*/ 51 h 106"/>
                <a:gd name="T30" fmla="*/ 31 w 102"/>
                <a:gd name="T31" fmla="*/ 53 h 106"/>
                <a:gd name="T32" fmla="*/ 26 w 102"/>
                <a:gd name="T33" fmla="*/ 53 h 106"/>
                <a:gd name="T34" fmla="*/ 21 w 102"/>
                <a:gd name="T35" fmla="*/ 53 h 106"/>
                <a:gd name="T36" fmla="*/ 16 w 102"/>
                <a:gd name="T37" fmla="*/ 51 h 106"/>
                <a:gd name="T38" fmla="*/ 12 w 102"/>
                <a:gd name="T39" fmla="*/ 49 h 106"/>
                <a:gd name="T40" fmla="*/ 8 w 102"/>
                <a:gd name="T41" fmla="*/ 45 h 106"/>
                <a:gd name="T42" fmla="*/ 5 w 102"/>
                <a:gd name="T43" fmla="*/ 42 h 106"/>
                <a:gd name="T44" fmla="*/ 3 w 102"/>
                <a:gd name="T45" fmla="*/ 37 h 106"/>
                <a:gd name="T46" fmla="*/ 1 w 102"/>
                <a:gd name="T47" fmla="*/ 32 h 106"/>
                <a:gd name="T48" fmla="*/ 0 w 102"/>
                <a:gd name="T49" fmla="*/ 27 h 106"/>
                <a:gd name="T50" fmla="*/ 1 w 102"/>
                <a:gd name="T51" fmla="*/ 22 h 106"/>
                <a:gd name="T52" fmla="*/ 3 w 102"/>
                <a:gd name="T53" fmla="*/ 16 h 106"/>
                <a:gd name="T54" fmla="*/ 5 w 102"/>
                <a:gd name="T55" fmla="*/ 12 h 106"/>
                <a:gd name="T56" fmla="*/ 8 w 102"/>
                <a:gd name="T57" fmla="*/ 8 h 106"/>
                <a:gd name="T58" fmla="*/ 12 w 102"/>
                <a:gd name="T59" fmla="*/ 5 h 106"/>
                <a:gd name="T60" fmla="*/ 16 w 102"/>
                <a:gd name="T61" fmla="*/ 3 h 106"/>
                <a:gd name="T62" fmla="*/ 21 w 102"/>
                <a:gd name="T63" fmla="*/ 1 h 106"/>
                <a:gd name="T64" fmla="*/ 26 w 102"/>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106">
                  <a:moveTo>
                    <a:pt x="51" y="0"/>
                  </a:moveTo>
                  <a:lnTo>
                    <a:pt x="61" y="1"/>
                  </a:lnTo>
                  <a:lnTo>
                    <a:pt x="70" y="5"/>
                  </a:lnTo>
                  <a:lnTo>
                    <a:pt x="79" y="9"/>
                  </a:lnTo>
                  <a:lnTo>
                    <a:pt x="87" y="16"/>
                  </a:lnTo>
                  <a:lnTo>
                    <a:pt x="92" y="23"/>
                  </a:lnTo>
                  <a:lnTo>
                    <a:pt x="98" y="32"/>
                  </a:lnTo>
                  <a:lnTo>
                    <a:pt x="100" y="43"/>
                  </a:lnTo>
                  <a:lnTo>
                    <a:pt x="102" y="53"/>
                  </a:lnTo>
                  <a:lnTo>
                    <a:pt x="100" y="63"/>
                  </a:lnTo>
                  <a:lnTo>
                    <a:pt x="98" y="74"/>
                  </a:lnTo>
                  <a:lnTo>
                    <a:pt x="92" y="83"/>
                  </a:lnTo>
                  <a:lnTo>
                    <a:pt x="87" y="90"/>
                  </a:lnTo>
                  <a:lnTo>
                    <a:pt x="79" y="97"/>
                  </a:lnTo>
                  <a:lnTo>
                    <a:pt x="70" y="101"/>
                  </a:lnTo>
                  <a:lnTo>
                    <a:pt x="61" y="105"/>
                  </a:lnTo>
                  <a:lnTo>
                    <a:pt x="51" y="106"/>
                  </a:lnTo>
                  <a:lnTo>
                    <a:pt x="41" y="105"/>
                  </a:lnTo>
                  <a:lnTo>
                    <a:pt x="31" y="101"/>
                  </a:lnTo>
                  <a:lnTo>
                    <a:pt x="23" y="97"/>
                  </a:lnTo>
                  <a:lnTo>
                    <a:pt x="15" y="90"/>
                  </a:lnTo>
                  <a:lnTo>
                    <a:pt x="9" y="83"/>
                  </a:lnTo>
                  <a:lnTo>
                    <a:pt x="5" y="74"/>
                  </a:lnTo>
                  <a:lnTo>
                    <a:pt x="1" y="63"/>
                  </a:lnTo>
                  <a:lnTo>
                    <a:pt x="0" y="53"/>
                  </a:lnTo>
                  <a:lnTo>
                    <a:pt x="1" y="43"/>
                  </a:lnTo>
                  <a:lnTo>
                    <a:pt x="5" y="32"/>
                  </a:lnTo>
                  <a:lnTo>
                    <a:pt x="9" y="23"/>
                  </a:lnTo>
                  <a:lnTo>
                    <a:pt x="15" y="16"/>
                  </a:lnTo>
                  <a:lnTo>
                    <a:pt x="23" y="9"/>
                  </a:lnTo>
                  <a:lnTo>
                    <a:pt x="31" y="5"/>
                  </a:lnTo>
                  <a:lnTo>
                    <a:pt x="41" y="1"/>
                  </a:lnTo>
                  <a:lnTo>
                    <a:pt x="51" y="0"/>
                  </a:lnTo>
                  <a:close/>
                </a:path>
              </a:pathLst>
            </a:custGeom>
            <a:solidFill>
              <a:srgbClr val="002800"/>
            </a:solidFill>
            <a:ln w="9525">
              <a:noFill/>
              <a:round/>
              <a:headEnd/>
              <a:tailEnd/>
            </a:ln>
          </p:spPr>
          <p:txBody>
            <a:bodyPr/>
            <a:lstStyle/>
            <a:p>
              <a:endParaRPr lang="en-US"/>
            </a:p>
          </p:txBody>
        </p:sp>
        <p:sp>
          <p:nvSpPr>
            <p:cNvPr id="8501" name="Freeform 322"/>
            <p:cNvSpPr>
              <a:spLocks/>
            </p:cNvSpPr>
            <p:nvPr/>
          </p:nvSpPr>
          <p:spPr bwMode="auto">
            <a:xfrm>
              <a:off x="4094" y="2575"/>
              <a:ext cx="51"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9 w 101"/>
                <a:gd name="T13" fmla="*/ 16 h 106"/>
                <a:gd name="T14" fmla="*/ 50 w 101"/>
                <a:gd name="T15" fmla="*/ 21 h 106"/>
                <a:gd name="T16" fmla="*/ 51 w 101"/>
                <a:gd name="T17" fmla="*/ 27 h 106"/>
                <a:gd name="T18" fmla="*/ 50 w 101"/>
                <a:gd name="T19" fmla="*/ 32 h 106"/>
                <a:gd name="T20" fmla="*/ 49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8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8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0" y="0"/>
                  </a:moveTo>
                  <a:lnTo>
                    <a:pt x="61" y="1"/>
                  </a:lnTo>
                  <a:lnTo>
                    <a:pt x="70" y="4"/>
                  </a:lnTo>
                  <a:lnTo>
                    <a:pt x="78" y="9"/>
                  </a:lnTo>
                  <a:lnTo>
                    <a:pt x="86" y="15"/>
                  </a:lnTo>
                  <a:lnTo>
                    <a:pt x="92" y="23"/>
                  </a:lnTo>
                  <a:lnTo>
                    <a:pt x="98" y="32"/>
                  </a:lnTo>
                  <a:lnTo>
                    <a:pt x="100" y="42"/>
                  </a:lnTo>
                  <a:lnTo>
                    <a:pt x="101" y="53"/>
                  </a:lnTo>
                  <a:lnTo>
                    <a:pt x="100" y="63"/>
                  </a:lnTo>
                  <a:lnTo>
                    <a:pt x="98" y="74"/>
                  </a:lnTo>
                  <a:lnTo>
                    <a:pt x="92" y="83"/>
                  </a:lnTo>
                  <a:lnTo>
                    <a:pt x="86" y="90"/>
                  </a:lnTo>
                  <a:lnTo>
                    <a:pt x="78" y="97"/>
                  </a:lnTo>
                  <a:lnTo>
                    <a:pt x="70" y="101"/>
                  </a:lnTo>
                  <a:lnTo>
                    <a:pt x="61" y="105"/>
                  </a:lnTo>
                  <a:lnTo>
                    <a:pt x="50" y="106"/>
                  </a:lnTo>
                  <a:lnTo>
                    <a:pt x="40" y="105"/>
                  </a:lnTo>
                  <a:lnTo>
                    <a:pt x="31" y="101"/>
                  </a:lnTo>
                  <a:lnTo>
                    <a:pt x="23" y="97"/>
                  </a:lnTo>
                  <a:lnTo>
                    <a:pt x="15" y="90"/>
                  </a:lnTo>
                  <a:lnTo>
                    <a:pt x="9" y="83"/>
                  </a:lnTo>
                  <a:lnTo>
                    <a:pt x="4" y="74"/>
                  </a:lnTo>
                  <a:lnTo>
                    <a:pt x="1" y="63"/>
                  </a:lnTo>
                  <a:lnTo>
                    <a:pt x="0" y="53"/>
                  </a:lnTo>
                  <a:lnTo>
                    <a:pt x="1" y="42"/>
                  </a:lnTo>
                  <a:lnTo>
                    <a:pt x="4" y="32"/>
                  </a:lnTo>
                  <a:lnTo>
                    <a:pt x="9" y="23"/>
                  </a:lnTo>
                  <a:lnTo>
                    <a:pt x="15" y="15"/>
                  </a:lnTo>
                  <a:lnTo>
                    <a:pt x="23" y="9"/>
                  </a:lnTo>
                  <a:lnTo>
                    <a:pt x="31" y="4"/>
                  </a:lnTo>
                  <a:lnTo>
                    <a:pt x="40" y="1"/>
                  </a:lnTo>
                  <a:lnTo>
                    <a:pt x="50" y="0"/>
                  </a:lnTo>
                  <a:close/>
                </a:path>
              </a:pathLst>
            </a:custGeom>
            <a:solidFill>
              <a:srgbClr val="002800"/>
            </a:solidFill>
            <a:ln w="9525">
              <a:noFill/>
              <a:round/>
              <a:headEnd/>
              <a:tailEnd/>
            </a:ln>
          </p:spPr>
          <p:txBody>
            <a:bodyPr/>
            <a:lstStyle/>
            <a:p>
              <a:endParaRPr lang="en-US"/>
            </a:p>
          </p:txBody>
        </p:sp>
        <p:sp>
          <p:nvSpPr>
            <p:cNvPr id="8502" name="Freeform 323"/>
            <p:cNvSpPr>
              <a:spLocks/>
            </p:cNvSpPr>
            <p:nvPr/>
          </p:nvSpPr>
          <p:spPr bwMode="auto">
            <a:xfrm>
              <a:off x="3733" y="2495"/>
              <a:ext cx="50"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8 w 101"/>
                <a:gd name="T13" fmla="*/ 16 h 106"/>
                <a:gd name="T14" fmla="*/ 50 w 101"/>
                <a:gd name="T15" fmla="*/ 21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8 h 106"/>
                <a:gd name="T28" fmla="*/ 35 w 101"/>
                <a:gd name="T29" fmla="*/ 51 h 106"/>
                <a:gd name="T30" fmla="*/ 31 w 101"/>
                <a:gd name="T31" fmla="*/ 52 h 106"/>
                <a:gd name="T32" fmla="*/ 25 w 101"/>
                <a:gd name="T33" fmla="*/ 53 h 106"/>
                <a:gd name="T34" fmla="*/ 20 w 101"/>
                <a:gd name="T35" fmla="*/ 52 h 106"/>
                <a:gd name="T36" fmla="*/ 16 w 101"/>
                <a:gd name="T37" fmla="*/ 51 h 106"/>
                <a:gd name="T38" fmla="*/ 12 w 101"/>
                <a:gd name="T39" fmla="*/ 48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7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4"/>
                  </a:lnTo>
                  <a:lnTo>
                    <a:pt x="79" y="9"/>
                  </a:lnTo>
                  <a:lnTo>
                    <a:pt x="87" y="15"/>
                  </a:lnTo>
                  <a:lnTo>
                    <a:pt x="93" y="23"/>
                  </a:lnTo>
                  <a:lnTo>
                    <a:pt x="97" y="32"/>
                  </a:lnTo>
                  <a:lnTo>
                    <a:pt x="100" y="42"/>
                  </a:lnTo>
                  <a:lnTo>
                    <a:pt x="101" y="53"/>
                  </a:lnTo>
                  <a:lnTo>
                    <a:pt x="100" y="63"/>
                  </a:lnTo>
                  <a:lnTo>
                    <a:pt x="97" y="73"/>
                  </a:lnTo>
                  <a:lnTo>
                    <a:pt x="93" y="83"/>
                  </a:lnTo>
                  <a:lnTo>
                    <a:pt x="87" y="89"/>
                  </a:lnTo>
                  <a:lnTo>
                    <a:pt x="79" y="96"/>
                  </a:lnTo>
                  <a:lnTo>
                    <a:pt x="71" y="101"/>
                  </a:lnTo>
                  <a:lnTo>
                    <a:pt x="62" y="104"/>
                  </a:lnTo>
                  <a:lnTo>
                    <a:pt x="51" y="106"/>
                  </a:lnTo>
                  <a:lnTo>
                    <a:pt x="41" y="104"/>
                  </a:lnTo>
                  <a:lnTo>
                    <a:pt x="32" y="101"/>
                  </a:lnTo>
                  <a:lnTo>
                    <a:pt x="24" y="96"/>
                  </a:lnTo>
                  <a:lnTo>
                    <a:pt x="15" y="89"/>
                  </a:lnTo>
                  <a:lnTo>
                    <a:pt x="10" y="83"/>
                  </a:lnTo>
                  <a:lnTo>
                    <a:pt x="5" y="73"/>
                  </a:lnTo>
                  <a:lnTo>
                    <a:pt x="2" y="63"/>
                  </a:lnTo>
                  <a:lnTo>
                    <a:pt x="0" y="53"/>
                  </a:lnTo>
                  <a:lnTo>
                    <a:pt x="2" y="42"/>
                  </a:lnTo>
                  <a:lnTo>
                    <a:pt x="5" y="32"/>
                  </a:lnTo>
                  <a:lnTo>
                    <a:pt x="10" y="23"/>
                  </a:lnTo>
                  <a:lnTo>
                    <a:pt x="15" y="15"/>
                  </a:lnTo>
                  <a:lnTo>
                    <a:pt x="24" y="9"/>
                  </a:lnTo>
                  <a:lnTo>
                    <a:pt x="32" y="4"/>
                  </a:lnTo>
                  <a:lnTo>
                    <a:pt x="41" y="1"/>
                  </a:lnTo>
                  <a:lnTo>
                    <a:pt x="51" y="0"/>
                  </a:lnTo>
                  <a:close/>
                </a:path>
              </a:pathLst>
            </a:custGeom>
            <a:solidFill>
              <a:srgbClr val="002800"/>
            </a:solidFill>
            <a:ln w="9525">
              <a:noFill/>
              <a:round/>
              <a:headEnd/>
              <a:tailEnd/>
            </a:ln>
          </p:spPr>
          <p:txBody>
            <a:bodyPr/>
            <a:lstStyle/>
            <a:p>
              <a:endParaRPr lang="en-US"/>
            </a:p>
          </p:txBody>
        </p:sp>
        <p:sp>
          <p:nvSpPr>
            <p:cNvPr id="8503" name="Freeform 324"/>
            <p:cNvSpPr>
              <a:spLocks/>
            </p:cNvSpPr>
            <p:nvPr/>
          </p:nvSpPr>
          <p:spPr bwMode="auto">
            <a:xfrm>
              <a:off x="3733" y="2577"/>
              <a:ext cx="50" cy="53"/>
            </a:xfrm>
            <a:custGeom>
              <a:avLst/>
              <a:gdLst>
                <a:gd name="T0" fmla="*/ 25 w 101"/>
                <a:gd name="T1" fmla="*/ 0 h 106"/>
                <a:gd name="T2" fmla="*/ 31 w 101"/>
                <a:gd name="T3" fmla="*/ 1 h 106"/>
                <a:gd name="T4" fmla="*/ 35 w 101"/>
                <a:gd name="T5" fmla="*/ 3 h 106"/>
                <a:gd name="T6" fmla="*/ 39 w 101"/>
                <a:gd name="T7" fmla="*/ 5 h 106"/>
                <a:gd name="T8" fmla="*/ 43 w 101"/>
                <a:gd name="T9" fmla="*/ 8 h 106"/>
                <a:gd name="T10" fmla="*/ 46 w 101"/>
                <a:gd name="T11" fmla="*/ 12 h 106"/>
                <a:gd name="T12" fmla="*/ 48 w 101"/>
                <a:gd name="T13" fmla="*/ 16 h 106"/>
                <a:gd name="T14" fmla="*/ 50 w 101"/>
                <a:gd name="T15" fmla="*/ 22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2 h 106"/>
                <a:gd name="T52" fmla="*/ 2 w 101"/>
                <a:gd name="T53" fmla="*/ 16 h 106"/>
                <a:gd name="T54" fmla="*/ 5 w 101"/>
                <a:gd name="T55" fmla="*/ 12 h 106"/>
                <a:gd name="T56" fmla="*/ 7 w 101"/>
                <a:gd name="T57" fmla="*/ 8 h 106"/>
                <a:gd name="T58" fmla="*/ 12 w 101"/>
                <a:gd name="T59" fmla="*/ 5 h 106"/>
                <a:gd name="T60" fmla="*/ 16 w 101"/>
                <a:gd name="T61" fmla="*/ 3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5"/>
                  </a:lnTo>
                  <a:lnTo>
                    <a:pt x="79" y="9"/>
                  </a:lnTo>
                  <a:lnTo>
                    <a:pt x="87" y="16"/>
                  </a:lnTo>
                  <a:lnTo>
                    <a:pt x="93" y="23"/>
                  </a:lnTo>
                  <a:lnTo>
                    <a:pt x="97" y="32"/>
                  </a:lnTo>
                  <a:lnTo>
                    <a:pt x="100" y="43"/>
                  </a:lnTo>
                  <a:lnTo>
                    <a:pt x="101" y="53"/>
                  </a:lnTo>
                  <a:lnTo>
                    <a:pt x="100" y="64"/>
                  </a:lnTo>
                  <a:lnTo>
                    <a:pt x="97" y="74"/>
                  </a:lnTo>
                  <a:lnTo>
                    <a:pt x="93" y="83"/>
                  </a:lnTo>
                  <a:lnTo>
                    <a:pt x="87" y="90"/>
                  </a:lnTo>
                  <a:lnTo>
                    <a:pt x="79" y="97"/>
                  </a:lnTo>
                  <a:lnTo>
                    <a:pt x="71" y="102"/>
                  </a:lnTo>
                  <a:lnTo>
                    <a:pt x="62" y="105"/>
                  </a:lnTo>
                  <a:lnTo>
                    <a:pt x="51" y="106"/>
                  </a:lnTo>
                  <a:lnTo>
                    <a:pt x="41" y="105"/>
                  </a:lnTo>
                  <a:lnTo>
                    <a:pt x="32" y="102"/>
                  </a:lnTo>
                  <a:lnTo>
                    <a:pt x="24" y="97"/>
                  </a:lnTo>
                  <a:lnTo>
                    <a:pt x="15" y="90"/>
                  </a:lnTo>
                  <a:lnTo>
                    <a:pt x="10" y="83"/>
                  </a:lnTo>
                  <a:lnTo>
                    <a:pt x="5" y="74"/>
                  </a:lnTo>
                  <a:lnTo>
                    <a:pt x="2" y="64"/>
                  </a:lnTo>
                  <a:lnTo>
                    <a:pt x="0" y="53"/>
                  </a:lnTo>
                  <a:lnTo>
                    <a:pt x="2" y="43"/>
                  </a:lnTo>
                  <a:lnTo>
                    <a:pt x="5" y="32"/>
                  </a:lnTo>
                  <a:lnTo>
                    <a:pt x="10" y="23"/>
                  </a:lnTo>
                  <a:lnTo>
                    <a:pt x="15" y="16"/>
                  </a:lnTo>
                  <a:lnTo>
                    <a:pt x="24" y="9"/>
                  </a:lnTo>
                  <a:lnTo>
                    <a:pt x="32" y="5"/>
                  </a:lnTo>
                  <a:lnTo>
                    <a:pt x="41" y="1"/>
                  </a:lnTo>
                  <a:lnTo>
                    <a:pt x="51" y="0"/>
                  </a:lnTo>
                  <a:close/>
                </a:path>
              </a:pathLst>
            </a:custGeom>
            <a:solidFill>
              <a:srgbClr val="002800"/>
            </a:solidFill>
            <a:ln w="9525">
              <a:noFill/>
              <a:round/>
              <a:headEnd/>
              <a:tailEnd/>
            </a:ln>
          </p:spPr>
          <p:txBody>
            <a:bodyPr/>
            <a:lstStyle/>
            <a:p>
              <a:endParaRPr lang="en-US"/>
            </a:p>
          </p:txBody>
        </p:sp>
        <p:sp>
          <p:nvSpPr>
            <p:cNvPr id="8504" name="Rectangle 325"/>
            <p:cNvSpPr>
              <a:spLocks noChangeArrowheads="1"/>
            </p:cNvSpPr>
            <p:nvPr/>
          </p:nvSpPr>
          <p:spPr bwMode="auto">
            <a:xfrm>
              <a:off x="3735" y="2453"/>
              <a:ext cx="40" cy="31"/>
            </a:xfrm>
            <a:prstGeom prst="rect">
              <a:avLst/>
            </a:prstGeom>
            <a:solidFill>
              <a:srgbClr val="002800"/>
            </a:solidFill>
            <a:ln w="9525">
              <a:noFill/>
              <a:miter lim="800000"/>
              <a:headEnd/>
              <a:tailEnd/>
            </a:ln>
          </p:spPr>
          <p:txBody>
            <a:bodyPr/>
            <a:lstStyle/>
            <a:p>
              <a:endParaRPr lang="en-US"/>
            </a:p>
          </p:txBody>
        </p:sp>
        <p:sp>
          <p:nvSpPr>
            <p:cNvPr id="8505" name="Freeform 326"/>
            <p:cNvSpPr>
              <a:spLocks/>
            </p:cNvSpPr>
            <p:nvPr/>
          </p:nvSpPr>
          <p:spPr bwMode="auto">
            <a:xfrm>
              <a:off x="3805" y="2486"/>
              <a:ext cx="262" cy="162"/>
            </a:xfrm>
            <a:custGeom>
              <a:avLst/>
              <a:gdLst>
                <a:gd name="T0" fmla="*/ 0 w 525"/>
                <a:gd name="T1" fmla="*/ 0 h 325"/>
                <a:gd name="T2" fmla="*/ 0 w 525"/>
                <a:gd name="T3" fmla="*/ 159 h 325"/>
                <a:gd name="T4" fmla="*/ 15 w 525"/>
                <a:gd name="T5" fmla="*/ 162 h 325"/>
                <a:gd name="T6" fmla="*/ 15 w 525"/>
                <a:gd name="T7" fmla="*/ 15 h 325"/>
                <a:gd name="T8" fmla="*/ 248 w 525"/>
                <a:gd name="T9" fmla="*/ 15 h 325"/>
                <a:gd name="T10" fmla="*/ 248 w 525"/>
                <a:gd name="T11" fmla="*/ 159 h 325"/>
                <a:gd name="T12" fmla="*/ 262 w 525"/>
                <a:gd name="T13" fmla="*/ 159 h 325"/>
                <a:gd name="T14" fmla="*/ 262 w 525"/>
                <a:gd name="T15" fmla="*/ 0 h 325"/>
                <a:gd name="T16" fmla="*/ 0 w 52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5" h="325">
                  <a:moveTo>
                    <a:pt x="0" y="0"/>
                  </a:moveTo>
                  <a:lnTo>
                    <a:pt x="0" y="318"/>
                  </a:lnTo>
                  <a:lnTo>
                    <a:pt x="30" y="325"/>
                  </a:lnTo>
                  <a:lnTo>
                    <a:pt x="30" y="30"/>
                  </a:lnTo>
                  <a:lnTo>
                    <a:pt x="497" y="30"/>
                  </a:lnTo>
                  <a:lnTo>
                    <a:pt x="497" y="318"/>
                  </a:lnTo>
                  <a:lnTo>
                    <a:pt x="525" y="318"/>
                  </a:lnTo>
                  <a:lnTo>
                    <a:pt x="525" y="0"/>
                  </a:lnTo>
                  <a:lnTo>
                    <a:pt x="0" y="0"/>
                  </a:lnTo>
                  <a:close/>
                </a:path>
              </a:pathLst>
            </a:custGeom>
            <a:solidFill>
              <a:srgbClr val="002800"/>
            </a:solidFill>
            <a:ln w="9525">
              <a:noFill/>
              <a:round/>
              <a:headEnd/>
              <a:tailEnd/>
            </a:ln>
          </p:spPr>
          <p:txBody>
            <a:bodyPr/>
            <a:lstStyle/>
            <a:p>
              <a:endParaRPr lang="en-US"/>
            </a:p>
          </p:txBody>
        </p:sp>
        <p:sp>
          <p:nvSpPr>
            <p:cNvPr id="8506" name="Freeform 327"/>
            <p:cNvSpPr>
              <a:spLocks/>
            </p:cNvSpPr>
            <p:nvPr/>
          </p:nvSpPr>
          <p:spPr bwMode="auto">
            <a:xfrm>
              <a:off x="3902" y="2706"/>
              <a:ext cx="69" cy="118"/>
            </a:xfrm>
            <a:custGeom>
              <a:avLst/>
              <a:gdLst>
                <a:gd name="T0" fmla="*/ 0 w 137"/>
                <a:gd name="T1" fmla="*/ 23 h 237"/>
                <a:gd name="T2" fmla="*/ 0 w 137"/>
                <a:gd name="T3" fmla="*/ 34 h 237"/>
                <a:gd name="T4" fmla="*/ 9 w 137"/>
                <a:gd name="T5" fmla="*/ 48 h 237"/>
                <a:gd name="T6" fmla="*/ 9 w 137"/>
                <a:gd name="T7" fmla="*/ 75 h 237"/>
                <a:gd name="T8" fmla="*/ 2 w 137"/>
                <a:gd name="T9" fmla="*/ 88 h 237"/>
                <a:gd name="T10" fmla="*/ 2 w 137"/>
                <a:gd name="T11" fmla="*/ 101 h 237"/>
                <a:gd name="T12" fmla="*/ 12 w 137"/>
                <a:gd name="T13" fmla="*/ 108 h 237"/>
                <a:gd name="T14" fmla="*/ 20 w 137"/>
                <a:gd name="T15" fmla="*/ 113 h 237"/>
                <a:gd name="T16" fmla="*/ 29 w 137"/>
                <a:gd name="T17" fmla="*/ 117 h 237"/>
                <a:gd name="T18" fmla="*/ 37 w 137"/>
                <a:gd name="T19" fmla="*/ 118 h 237"/>
                <a:gd name="T20" fmla="*/ 45 w 137"/>
                <a:gd name="T21" fmla="*/ 117 h 237"/>
                <a:gd name="T22" fmla="*/ 53 w 137"/>
                <a:gd name="T23" fmla="*/ 113 h 237"/>
                <a:gd name="T24" fmla="*/ 61 w 137"/>
                <a:gd name="T25" fmla="*/ 105 h 237"/>
                <a:gd name="T26" fmla="*/ 69 w 137"/>
                <a:gd name="T27" fmla="*/ 94 h 237"/>
                <a:gd name="T28" fmla="*/ 58 w 137"/>
                <a:gd name="T29" fmla="*/ 75 h 237"/>
                <a:gd name="T30" fmla="*/ 58 w 137"/>
                <a:gd name="T31" fmla="*/ 37 h 237"/>
                <a:gd name="T32" fmla="*/ 66 w 137"/>
                <a:gd name="T33" fmla="*/ 26 h 237"/>
                <a:gd name="T34" fmla="*/ 60 w 137"/>
                <a:gd name="T35" fmla="*/ 16 h 237"/>
                <a:gd name="T36" fmla="*/ 52 w 137"/>
                <a:gd name="T37" fmla="*/ 7 h 237"/>
                <a:gd name="T38" fmla="*/ 42 w 137"/>
                <a:gd name="T39" fmla="*/ 2 h 237"/>
                <a:gd name="T40" fmla="*/ 33 w 137"/>
                <a:gd name="T41" fmla="*/ 0 h 237"/>
                <a:gd name="T42" fmla="*/ 23 w 137"/>
                <a:gd name="T43" fmla="*/ 1 h 237"/>
                <a:gd name="T44" fmla="*/ 14 w 137"/>
                <a:gd name="T45" fmla="*/ 5 h 237"/>
                <a:gd name="T46" fmla="*/ 7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7" y="96"/>
                  </a:lnTo>
                  <a:lnTo>
                    <a:pt x="17" y="151"/>
                  </a:lnTo>
                  <a:lnTo>
                    <a:pt x="3" y="176"/>
                  </a:lnTo>
                  <a:lnTo>
                    <a:pt x="3" y="202"/>
                  </a:lnTo>
                  <a:lnTo>
                    <a:pt x="23" y="216"/>
                  </a:lnTo>
                  <a:lnTo>
                    <a:pt x="40" y="227"/>
                  </a:lnTo>
                  <a:lnTo>
                    <a:pt x="58" y="234"/>
                  </a:lnTo>
                  <a:lnTo>
                    <a:pt x="74" y="237"/>
                  </a:lnTo>
                  <a:lnTo>
                    <a:pt x="89" y="234"/>
                  </a:lnTo>
                  <a:lnTo>
                    <a:pt x="105" y="226"/>
                  </a:lnTo>
                  <a:lnTo>
                    <a:pt x="121" y="211"/>
                  </a:lnTo>
                  <a:lnTo>
                    <a:pt x="137" y="189"/>
                  </a:lnTo>
                  <a:lnTo>
                    <a:pt x="115" y="151"/>
                  </a:lnTo>
                  <a:lnTo>
                    <a:pt x="115" y="74"/>
                  </a:lnTo>
                  <a:lnTo>
                    <a:pt x="131" y="53"/>
                  </a:lnTo>
                  <a:lnTo>
                    <a:pt x="119" y="32"/>
                  </a:lnTo>
                  <a:lnTo>
                    <a:pt x="103" y="15"/>
                  </a:lnTo>
                  <a:lnTo>
                    <a:pt x="84" y="5"/>
                  </a:lnTo>
                  <a:lnTo>
                    <a:pt x="66" y="0"/>
                  </a:lnTo>
                  <a:lnTo>
                    <a:pt x="46" y="3"/>
                  </a:lnTo>
                  <a:lnTo>
                    <a:pt x="28" y="11"/>
                  </a:lnTo>
                  <a:lnTo>
                    <a:pt x="13" y="26"/>
                  </a:lnTo>
                  <a:lnTo>
                    <a:pt x="0" y="47"/>
                  </a:lnTo>
                  <a:close/>
                </a:path>
              </a:pathLst>
            </a:custGeom>
            <a:solidFill>
              <a:srgbClr val="000000"/>
            </a:solidFill>
            <a:ln w="9525">
              <a:noFill/>
              <a:round/>
              <a:headEnd/>
              <a:tailEnd/>
            </a:ln>
          </p:spPr>
          <p:txBody>
            <a:bodyPr/>
            <a:lstStyle/>
            <a:p>
              <a:endParaRPr lang="en-US"/>
            </a:p>
          </p:txBody>
        </p:sp>
      </p:grpSp>
      <p:grpSp>
        <p:nvGrpSpPr>
          <p:cNvPr id="8205" name="Group 328"/>
          <p:cNvGrpSpPr>
            <a:grpSpLocks/>
          </p:cNvGrpSpPr>
          <p:nvPr/>
        </p:nvGrpSpPr>
        <p:grpSpPr bwMode="auto">
          <a:xfrm rot="-1356087">
            <a:off x="5935663" y="5224463"/>
            <a:ext cx="228600" cy="381000"/>
            <a:chOff x="3620" y="1973"/>
            <a:chExt cx="670" cy="879"/>
          </a:xfrm>
        </p:grpSpPr>
        <p:sp>
          <p:nvSpPr>
            <p:cNvPr id="8347" name="Freeform 329"/>
            <p:cNvSpPr>
              <a:spLocks/>
            </p:cNvSpPr>
            <p:nvPr/>
          </p:nvSpPr>
          <p:spPr bwMode="auto">
            <a:xfrm>
              <a:off x="3642" y="1973"/>
              <a:ext cx="648" cy="872"/>
            </a:xfrm>
            <a:custGeom>
              <a:avLst/>
              <a:gdLst>
                <a:gd name="T0" fmla="*/ 27 w 1296"/>
                <a:gd name="T1" fmla="*/ 25 h 1743"/>
                <a:gd name="T2" fmla="*/ 59 w 1296"/>
                <a:gd name="T3" fmla="*/ 1 h 1743"/>
                <a:gd name="T4" fmla="*/ 580 w 1296"/>
                <a:gd name="T5" fmla="*/ 0 h 1743"/>
                <a:gd name="T6" fmla="*/ 606 w 1296"/>
                <a:gd name="T7" fmla="*/ 25 h 1743"/>
                <a:gd name="T8" fmla="*/ 603 w 1296"/>
                <a:gd name="T9" fmla="*/ 670 h 1743"/>
                <a:gd name="T10" fmla="*/ 605 w 1296"/>
                <a:gd name="T11" fmla="*/ 708 h 1743"/>
                <a:gd name="T12" fmla="*/ 648 w 1296"/>
                <a:gd name="T13" fmla="*/ 825 h 1743"/>
                <a:gd name="T14" fmla="*/ 628 w 1296"/>
                <a:gd name="T15" fmla="*/ 832 h 1743"/>
                <a:gd name="T16" fmla="*/ 606 w 1296"/>
                <a:gd name="T17" fmla="*/ 839 h 1743"/>
                <a:gd name="T18" fmla="*/ 585 w 1296"/>
                <a:gd name="T19" fmla="*/ 845 h 1743"/>
                <a:gd name="T20" fmla="*/ 563 w 1296"/>
                <a:gd name="T21" fmla="*/ 850 h 1743"/>
                <a:gd name="T22" fmla="*/ 541 w 1296"/>
                <a:gd name="T23" fmla="*/ 855 h 1743"/>
                <a:gd name="T24" fmla="*/ 518 w 1296"/>
                <a:gd name="T25" fmla="*/ 859 h 1743"/>
                <a:gd name="T26" fmla="*/ 495 w 1296"/>
                <a:gd name="T27" fmla="*/ 863 h 1743"/>
                <a:gd name="T28" fmla="*/ 472 w 1296"/>
                <a:gd name="T29" fmla="*/ 865 h 1743"/>
                <a:gd name="T30" fmla="*/ 449 w 1296"/>
                <a:gd name="T31" fmla="*/ 868 h 1743"/>
                <a:gd name="T32" fmla="*/ 426 w 1296"/>
                <a:gd name="T33" fmla="*/ 869 h 1743"/>
                <a:gd name="T34" fmla="*/ 403 w 1296"/>
                <a:gd name="T35" fmla="*/ 871 h 1743"/>
                <a:gd name="T36" fmla="*/ 379 w 1296"/>
                <a:gd name="T37" fmla="*/ 872 h 1743"/>
                <a:gd name="T38" fmla="*/ 356 w 1296"/>
                <a:gd name="T39" fmla="*/ 872 h 1743"/>
                <a:gd name="T40" fmla="*/ 334 w 1296"/>
                <a:gd name="T41" fmla="*/ 872 h 1743"/>
                <a:gd name="T42" fmla="*/ 311 w 1296"/>
                <a:gd name="T43" fmla="*/ 871 h 1743"/>
                <a:gd name="T44" fmla="*/ 288 w 1296"/>
                <a:gd name="T45" fmla="*/ 870 h 1743"/>
                <a:gd name="T46" fmla="*/ 267 w 1296"/>
                <a:gd name="T47" fmla="*/ 869 h 1743"/>
                <a:gd name="T48" fmla="*/ 245 w 1296"/>
                <a:gd name="T49" fmla="*/ 867 h 1743"/>
                <a:gd name="T50" fmla="*/ 223 w 1296"/>
                <a:gd name="T51" fmla="*/ 865 h 1743"/>
                <a:gd name="T52" fmla="*/ 202 w 1296"/>
                <a:gd name="T53" fmla="*/ 863 h 1743"/>
                <a:gd name="T54" fmla="*/ 181 w 1296"/>
                <a:gd name="T55" fmla="*/ 860 h 1743"/>
                <a:gd name="T56" fmla="*/ 161 w 1296"/>
                <a:gd name="T57" fmla="*/ 857 h 1743"/>
                <a:gd name="T58" fmla="*/ 142 w 1296"/>
                <a:gd name="T59" fmla="*/ 854 h 1743"/>
                <a:gd name="T60" fmla="*/ 123 w 1296"/>
                <a:gd name="T61" fmla="*/ 852 h 1743"/>
                <a:gd name="T62" fmla="*/ 105 w 1296"/>
                <a:gd name="T63" fmla="*/ 848 h 1743"/>
                <a:gd name="T64" fmla="*/ 87 w 1296"/>
                <a:gd name="T65" fmla="*/ 845 h 1743"/>
                <a:gd name="T66" fmla="*/ 71 w 1296"/>
                <a:gd name="T67" fmla="*/ 841 h 1743"/>
                <a:gd name="T68" fmla="*/ 55 w 1296"/>
                <a:gd name="T69" fmla="*/ 837 h 1743"/>
                <a:gd name="T70" fmla="*/ 40 w 1296"/>
                <a:gd name="T71" fmla="*/ 833 h 1743"/>
                <a:gd name="T72" fmla="*/ 26 w 1296"/>
                <a:gd name="T73" fmla="*/ 830 h 1743"/>
                <a:gd name="T74" fmla="*/ 13 w 1296"/>
                <a:gd name="T75" fmla="*/ 826 h 1743"/>
                <a:gd name="T76" fmla="*/ 0 w 1296"/>
                <a:gd name="T77" fmla="*/ 822 h 1743"/>
                <a:gd name="T78" fmla="*/ 7 w 1296"/>
                <a:gd name="T79" fmla="*/ 794 h 1743"/>
                <a:gd name="T80" fmla="*/ 22 w 1296"/>
                <a:gd name="T81" fmla="*/ 698 h 1743"/>
                <a:gd name="T82" fmla="*/ 27 w 1296"/>
                <a:gd name="T83" fmla="*/ 25 h 17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96" h="1743">
                  <a:moveTo>
                    <a:pt x="54" y="49"/>
                  </a:moveTo>
                  <a:lnTo>
                    <a:pt x="118" y="2"/>
                  </a:lnTo>
                  <a:lnTo>
                    <a:pt x="1160" y="0"/>
                  </a:lnTo>
                  <a:lnTo>
                    <a:pt x="1211" y="49"/>
                  </a:lnTo>
                  <a:lnTo>
                    <a:pt x="1205" y="1340"/>
                  </a:lnTo>
                  <a:lnTo>
                    <a:pt x="1209" y="1416"/>
                  </a:lnTo>
                  <a:lnTo>
                    <a:pt x="1296" y="1649"/>
                  </a:lnTo>
                  <a:lnTo>
                    <a:pt x="1255" y="1664"/>
                  </a:lnTo>
                  <a:lnTo>
                    <a:pt x="1212" y="1677"/>
                  </a:lnTo>
                  <a:lnTo>
                    <a:pt x="1170" y="1689"/>
                  </a:lnTo>
                  <a:lnTo>
                    <a:pt x="1125" y="1700"/>
                  </a:lnTo>
                  <a:lnTo>
                    <a:pt x="1081" y="1710"/>
                  </a:lnTo>
                  <a:lnTo>
                    <a:pt x="1035" y="1718"/>
                  </a:lnTo>
                  <a:lnTo>
                    <a:pt x="990" y="1725"/>
                  </a:lnTo>
                  <a:lnTo>
                    <a:pt x="944" y="1730"/>
                  </a:lnTo>
                  <a:lnTo>
                    <a:pt x="898" y="1735"/>
                  </a:lnTo>
                  <a:lnTo>
                    <a:pt x="852" y="1738"/>
                  </a:lnTo>
                  <a:lnTo>
                    <a:pt x="806" y="1741"/>
                  </a:lnTo>
                  <a:lnTo>
                    <a:pt x="758" y="1743"/>
                  </a:lnTo>
                  <a:lnTo>
                    <a:pt x="712" y="1743"/>
                  </a:lnTo>
                  <a:lnTo>
                    <a:pt x="667" y="1743"/>
                  </a:lnTo>
                  <a:lnTo>
                    <a:pt x="621" y="1742"/>
                  </a:lnTo>
                  <a:lnTo>
                    <a:pt x="576" y="1740"/>
                  </a:lnTo>
                  <a:lnTo>
                    <a:pt x="533" y="1737"/>
                  </a:lnTo>
                  <a:lnTo>
                    <a:pt x="489" y="1734"/>
                  </a:lnTo>
                  <a:lnTo>
                    <a:pt x="445" y="1730"/>
                  </a:lnTo>
                  <a:lnTo>
                    <a:pt x="404" y="1726"/>
                  </a:lnTo>
                  <a:lnTo>
                    <a:pt x="362" y="1720"/>
                  </a:lnTo>
                  <a:lnTo>
                    <a:pt x="322" y="1714"/>
                  </a:lnTo>
                  <a:lnTo>
                    <a:pt x="283" y="1708"/>
                  </a:lnTo>
                  <a:lnTo>
                    <a:pt x="246" y="1703"/>
                  </a:lnTo>
                  <a:lnTo>
                    <a:pt x="209" y="1696"/>
                  </a:lnTo>
                  <a:lnTo>
                    <a:pt x="174" y="1689"/>
                  </a:lnTo>
                  <a:lnTo>
                    <a:pt x="141" y="1681"/>
                  </a:lnTo>
                  <a:lnTo>
                    <a:pt x="109" y="1674"/>
                  </a:lnTo>
                  <a:lnTo>
                    <a:pt x="79" y="1666"/>
                  </a:lnTo>
                  <a:lnTo>
                    <a:pt x="51" y="1659"/>
                  </a:lnTo>
                  <a:lnTo>
                    <a:pt x="25" y="1651"/>
                  </a:lnTo>
                  <a:lnTo>
                    <a:pt x="0" y="1643"/>
                  </a:lnTo>
                  <a:lnTo>
                    <a:pt x="13" y="1587"/>
                  </a:lnTo>
                  <a:lnTo>
                    <a:pt x="43" y="1395"/>
                  </a:lnTo>
                  <a:lnTo>
                    <a:pt x="54" y="49"/>
                  </a:lnTo>
                  <a:close/>
                </a:path>
              </a:pathLst>
            </a:custGeom>
            <a:solidFill>
              <a:srgbClr val="00000F"/>
            </a:solidFill>
            <a:ln w="9525">
              <a:noFill/>
              <a:round/>
              <a:headEnd/>
              <a:tailEnd/>
            </a:ln>
          </p:spPr>
          <p:txBody>
            <a:bodyPr/>
            <a:lstStyle/>
            <a:p>
              <a:endParaRPr lang="en-US"/>
            </a:p>
          </p:txBody>
        </p:sp>
        <p:sp>
          <p:nvSpPr>
            <p:cNvPr id="8348" name="Freeform 330"/>
            <p:cNvSpPr>
              <a:spLocks/>
            </p:cNvSpPr>
            <p:nvPr/>
          </p:nvSpPr>
          <p:spPr bwMode="auto">
            <a:xfrm>
              <a:off x="3620" y="1988"/>
              <a:ext cx="661" cy="864"/>
            </a:xfrm>
            <a:custGeom>
              <a:avLst/>
              <a:gdLst>
                <a:gd name="T0" fmla="*/ 82 w 1321"/>
                <a:gd name="T1" fmla="*/ 0 h 1727"/>
                <a:gd name="T2" fmla="*/ 596 w 1321"/>
                <a:gd name="T3" fmla="*/ 4 h 1727"/>
                <a:gd name="T4" fmla="*/ 596 w 1321"/>
                <a:gd name="T5" fmla="*/ 606 h 1727"/>
                <a:gd name="T6" fmla="*/ 594 w 1321"/>
                <a:gd name="T7" fmla="*/ 669 h 1727"/>
                <a:gd name="T8" fmla="*/ 595 w 1321"/>
                <a:gd name="T9" fmla="*/ 685 h 1727"/>
                <a:gd name="T10" fmla="*/ 596 w 1321"/>
                <a:gd name="T11" fmla="*/ 700 h 1727"/>
                <a:gd name="T12" fmla="*/ 598 w 1321"/>
                <a:gd name="T13" fmla="*/ 716 h 1727"/>
                <a:gd name="T14" fmla="*/ 602 w 1321"/>
                <a:gd name="T15" fmla="*/ 731 h 1727"/>
                <a:gd name="T16" fmla="*/ 661 w 1321"/>
                <a:gd name="T17" fmla="*/ 807 h 1727"/>
                <a:gd name="T18" fmla="*/ 642 w 1321"/>
                <a:gd name="T19" fmla="*/ 815 h 1727"/>
                <a:gd name="T20" fmla="*/ 622 w 1321"/>
                <a:gd name="T21" fmla="*/ 823 h 1727"/>
                <a:gd name="T22" fmla="*/ 601 w 1321"/>
                <a:gd name="T23" fmla="*/ 829 h 1727"/>
                <a:gd name="T24" fmla="*/ 581 w 1321"/>
                <a:gd name="T25" fmla="*/ 836 h 1727"/>
                <a:gd name="T26" fmla="*/ 559 w 1321"/>
                <a:gd name="T27" fmla="*/ 841 h 1727"/>
                <a:gd name="T28" fmla="*/ 538 w 1321"/>
                <a:gd name="T29" fmla="*/ 845 h 1727"/>
                <a:gd name="T30" fmla="*/ 516 w 1321"/>
                <a:gd name="T31" fmla="*/ 849 h 1727"/>
                <a:gd name="T32" fmla="*/ 494 w 1321"/>
                <a:gd name="T33" fmla="*/ 853 h 1727"/>
                <a:gd name="T34" fmla="*/ 472 w 1321"/>
                <a:gd name="T35" fmla="*/ 856 h 1727"/>
                <a:gd name="T36" fmla="*/ 449 w 1321"/>
                <a:gd name="T37" fmla="*/ 859 h 1727"/>
                <a:gd name="T38" fmla="*/ 426 w 1321"/>
                <a:gd name="T39" fmla="*/ 861 h 1727"/>
                <a:gd name="T40" fmla="*/ 404 w 1321"/>
                <a:gd name="T41" fmla="*/ 862 h 1727"/>
                <a:gd name="T42" fmla="*/ 381 w 1321"/>
                <a:gd name="T43" fmla="*/ 863 h 1727"/>
                <a:gd name="T44" fmla="*/ 358 w 1321"/>
                <a:gd name="T45" fmla="*/ 864 h 1727"/>
                <a:gd name="T46" fmla="*/ 335 w 1321"/>
                <a:gd name="T47" fmla="*/ 864 h 1727"/>
                <a:gd name="T48" fmla="*/ 312 w 1321"/>
                <a:gd name="T49" fmla="*/ 863 h 1727"/>
                <a:gd name="T50" fmla="*/ 290 w 1321"/>
                <a:gd name="T51" fmla="*/ 862 h 1727"/>
                <a:gd name="T52" fmla="*/ 267 w 1321"/>
                <a:gd name="T53" fmla="*/ 861 h 1727"/>
                <a:gd name="T54" fmla="*/ 245 w 1321"/>
                <a:gd name="T55" fmla="*/ 859 h 1727"/>
                <a:gd name="T56" fmla="*/ 224 w 1321"/>
                <a:gd name="T57" fmla="*/ 856 h 1727"/>
                <a:gd name="T58" fmla="*/ 202 w 1321"/>
                <a:gd name="T59" fmla="*/ 854 h 1727"/>
                <a:gd name="T60" fmla="*/ 181 w 1321"/>
                <a:gd name="T61" fmla="*/ 851 h 1727"/>
                <a:gd name="T62" fmla="*/ 160 w 1321"/>
                <a:gd name="T63" fmla="*/ 848 h 1727"/>
                <a:gd name="T64" fmla="*/ 140 w 1321"/>
                <a:gd name="T65" fmla="*/ 844 h 1727"/>
                <a:gd name="T66" fmla="*/ 120 w 1321"/>
                <a:gd name="T67" fmla="*/ 840 h 1727"/>
                <a:gd name="T68" fmla="*/ 101 w 1321"/>
                <a:gd name="T69" fmla="*/ 836 h 1727"/>
                <a:gd name="T70" fmla="*/ 82 w 1321"/>
                <a:gd name="T71" fmla="*/ 831 h 1727"/>
                <a:gd name="T72" fmla="*/ 65 w 1321"/>
                <a:gd name="T73" fmla="*/ 826 h 1727"/>
                <a:gd name="T74" fmla="*/ 47 w 1321"/>
                <a:gd name="T75" fmla="*/ 821 h 1727"/>
                <a:gd name="T76" fmla="*/ 31 w 1321"/>
                <a:gd name="T77" fmla="*/ 815 h 1727"/>
                <a:gd name="T78" fmla="*/ 15 w 1321"/>
                <a:gd name="T79" fmla="*/ 809 h 1727"/>
                <a:gd name="T80" fmla="*/ 0 w 1321"/>
                <a:gd name="T81" fmla="*/ 803 h 1727"/>
                <a:gd name="T82" fmla="*/ 5 w 1321"/>
                <a:gd name="T83" fmla="*/ 794 h 1727"/>
                <a:gd name="T84" fmla="*/ 9 w 1321"/>
                <a:gd name="T85" fmla="*/ 785 h 1727"/>
                <a:gd name="T86" fmla="*/ 15 w 1321"/>
                <a:gd name="T87" fmla="*/ 776 h 1727"/>
                <a:gd name="T88" fmla="*/ 20 w 1321"/>
                <a:gd name="T89" fmla="*/ 766 h 1727"/>
                <a:gd name="T90" fmla="*/ 26 w 1321"/>
                <a:gd name="T91" fmla="*/ 756 h 1727"/>
                <a:gd name="T92" fmla="*/ 31 w 1321"/>
                <a:gd name="T93" fmla="*/ 744 h 1727"/>
                <a:gd name="T94" fmla="*/ 36 w 1321"/>
                <a:gd name="T95" fmla="*/ 730 h 1727"/>
                <a:gd name="T96" fmla="*/ 40 w 1321"/>
                <a:gd name="T97" fmla="*/ 713 h 1727"/>
                <a:gd name="T98" fmla="*/ 44 w 1321"/>
                <a:gd name="T99" fmla="*/ 642 h 1727"/>
                <a:gd name="T100" fmla="*/ 38 w 1321"/>
                <a:gd name="T101" fmla="*/ 34 h 1727"/>
                <a:gd name="T102" fmla="*/ 82 w 1321"/>
                <a:gd name="T103" fmla="*/ 0 h 1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1" h="1727">
                  <a:moveTo>
                    <a:pt x="164" y="0"/>
                  </a:moveTo>
                  <a:lnTo>
                    <a:pt x="1192" y="7"/>
                  </a:lnTo>
                  <a:lnTo>
                    <a:pt x="1192" y="1211"/>
                  </a:lnTo>
                  <a:lnTo>
                    <a:pt x="1187" y="1338"/>
                  </a:lnTo>
                  <a:lnTo>
                    <a:pt x="1189" y="1369"/>
                  </a:lnTo>
                  <a:lnTo>
                    <a:pt x="1191" y="1400"/>
                  </a:lnTo>
                  <a:lnTo>
                    <a:pt x="1195" y="1431"/>
                  </a:lnTo>
                  <a:lnTo>
                    <a:pt x="1204" y="1462"/>
                  </a:lnTo>
                  <a:lnTo>
                    <a:pt x="1321" y="1614"/>
                  </a:lnTo>
                  <a:lnTo>
                    <a:pt x="1283" y="1630"/>
                  </a:lnTo>
                  <a:lnTo>
                    <a:pt x="1243" y="1645"/>
                  </a:lnTo>
                  <a:lnTo>
                    <a:pt x="1202" y="1658"/>
                  </a:lnTo>
                  <a:lnTo>
                    <a:pt x="1161" y="1671"/>
                  </a:lnTo>
                  <a:lnTo>
                    <a:pt x="1118" y="1681"/>
                  </a:lnTo>
                  <a:lnTo>
                    <a:pt x="1076" y="1690"/>
                  </a:lnTo>
                  <a:lnTo>
                    <a:pt x="1032" y="1698"/>
                  </a:lnTo>
                  <a:lnTo>
                    <a:pt x="988" y="1706"/>
                  </a:lnTo>
                  <a:lnTo>
                    <a:pt x="943" y="1712"/>
                  </a:lnTo>
                  <a:lnTo>
                    <a:pt x="898" y="1717"/>
                  </a:lnTo>
                  <a:lnTo>
                    <a:pt x="852" y="1721"/>
                  </a:lnTo>
                  <a:lnTo>
                    <a:pt x="807" y="1724"/>
                  </a:lnTo>
                  <a:lnTo>
                    <a:pt x="761" y="1726"/>
                  </a:lnTo>
                  <a:lnTo>
                    <a:pt x="715" y="1727"/>
                  </a:lnTo>
                  <a:lnTo>
                    <a:pt x="670" y="1727"/>
                  </a:lnTo>
                  <a:lnTo>
                    <a:pt x="624" y="1726"/>
                  </a:lnTo>
                  <a:lnTo>
                    <a:pt x="579" y="1724"/>
                  </a:lnTo>
                  <a:lnTo>
                    <a:pt x="534" y="1721"/>
                  </a:lnTo>
                  <a:lnTo>
                    <a:pt x="490" y="1717"/>
                  </a:lnTo>
                  <a:lnTo>
                    <a:pt x="447" y="1712"/>
                  </a:lnTo>
                  <a:lnTo>
                    <a:pt x="404" y="1707"/>
                  </a:lnTo>
                  <a:lnTo>
                    <a:pt x="361" y="1702"/>
                  </a:lnTo>
                  <a:lnTo>
                    <a:pt x="320" y="1695"/>
                  </a:lnTo>
                  <a:lnTo>
                    <a:pt x="280" y="1687"/>
                  </a:lnTo>
                  <a:lnTo>
                    <a:pt x="239" y="1679"/>
                  </a:lnTo>
                  <a:lnTo>
                    <a:pt x="201" y="1671"/>
                  </a:lnTo>
                  <a:lnTo>
                    <a:pt x="164" y="1661"/>
                  </a:lnTo>
                  <a:lnTo>
                    <a:pt x="129" y="1651"/>
                  </a:lnTo>
                  <a:lnTo>
                    <a:pt x="94" y="1641"/>
                  </a:lnTo>
                  <a:lnTo>
                    <a:pt x="61" y="1629"/>
                  </a:lnTo>
                  <a:lnTo>
                    <a:pt x="30" y="1618"/>
                  </a:lnTo>
                  <a:lnTo>
                    <a:pt x="0" y="1606"/>
                  </a:lnTo>
                  <a:lnTo>
                    <a:pt x="9" y="1588"/>
                  </a:lnTo>
                  <a:lnTo>
                    <a:pt x="18" y="1569"/>
                  </a:lnTo>
                  <a:lnTo>
                    <a:pt x="29" y="1551"/>
                  </a:lnTo>
                  <a:lnTo>
                    <a:pt x="40" y="1532"/>
                  </a:lnTo>
                  <a:lnTo>
                    <a:pt x="52" y="1512"/>
                  </a:lnTo>
                  <a:lnTo>
                    <a:pt x="62" y="1487"/>
                  </a:lnTo>
                  <a:lnTo>
                    <a:pt x="71" y="1459"/>
                  </a:lnTo>
                  <a:lnTo>
                    <a:pt x="80" y="1426"/>
                  </a:lnTo>
                  <a:lnTo>
                    <a:pt x="87" y="1283"/>
                  </a:lnTo>
                  <a:lnTo>
                    <a:pt x="76" y="67"/>
                  </a:lnTo>
                  <a:lnTo>
                    <a:pt x="164" y="0"/>
                  </a:lnTo>
                  <a:close/>
                </a:path>
              </a:pathLst>
            </a:custGeom>
            <a:solidFill>
              <a:srgbClr val="33353A"/>
            </a:solidFill>
            <a:ln w="9525">
              <a:noFill/>
              <a:round/>
              <a:headEnd/>
              <a:tailEnd/>
            </a:ln>
          </p:spPr>
          <p:txBody>
            <a:bodyPr/>
            <a:lstStyle/>
            <a:p>
              <a:endParaRPr lang="en-US"/>
            </a:p>
          </p:txBody>
        </p:sp>
        <p:sp>
          <p:nvSpPr>
            <p:cNvPr id="8349" name="Freeform 331"/>
            <p:cNvSpPr>
              <a:spLocks/>
            </p:cNvSpPr>
            <p:nvPr/>
          </p:nvSpPr>
          <p:spPr bwMode="auto">
            <a:xfrm>
              <a:off x="3626" y="1989"/>
              <a:ext cx="616" cy="830"/>
            </a:xfrm>
            <a:custGeom>
              <a:avLst/>
              <a:gdLst>
                <a:gd name="T0" fmla="*/ 90 w 1232"/>
                <a:gd name="T1" fmla="*/ 0 h 1660"/>
                <a:gd name="T2" fmla="*/ 120 w 1232"/>
                <a:gd name="T3" fmla="*/ 1 h 1660"/>
                <a:gd name="T4" fmla="*/ 151 w 1232"/>
                <a:gd name="T5" fmla="*/ 1 h 1660"/>
                <a:gd name="T6" fmla="*/ 181 w 1232"/>
                <a:gd name="T7" fmla="*/ 1 h 1660"/>
                <a:gd name="T8" fmla="*/ 211 w 1232"/>
                <a:gd name="T9" fmla="*/ 1 h 1660"/>
                <a:gd name="T10" fmla="*/ 241 w 1232"/>
                <a:gd name="T11" fmla="*/ 1 h 1660"/>
                <a:gd name="T12" fmla="*/ 271 w 1232"/>
                <a:gd name="T13" fmla="*/ 1 h 1660"/>
                <a:gd name="T14" fmla="*/ 301 w 1232"/>
                <a:gd name="T15" fmla="*/ 1 h 1660"/>
                <a:gd name="T16" fmla="*/ 331 w 1232"/>
                <a:gd name="T17" fmla="*/ 2 h 1660"/>
                <a:gd name="T18" fmla="*/ 362 w 1232"/>
                <a:gd name="T19" fmla="*/ 2 h 1660"/>
                <a:gd name="T20" fmla="*/ 391 w 1232"/>
                <a:gd name="T21" fmla="*/ 2 h 1660"/>
                <a:gd name="T22" fmla="*/ 421 w 1232"/>
                <a:gd name="T23" fmla="*/ 3 h 1660"/>
                <a:gd name="T24" fmla="*/ 451 w 1232"/>
                <a:gd name="T25" fmla="*/ 3 h 1660"/>
                <a:gd name="T26" fmla="*/ 481 w 1232"/>
                <a:gd name="T27" fmla="*/ 3 h 1660"/>
                <a:gd name="T28" fmla="*/ 511 w 1232"/>
                <a:gd name="T29" fmla="*/ 3 h 1660"/>
                <a:gd name="T30" fmla="*/ 541 w 1232"/>
                <a:gd name="T31" fmla="*/ 3 h 1660"/>
                <a:gd name="T32" fmla="*/ 556 w 1232"/>
                <a:gd name="T33" fmla="*/ 145 h 1660"/>
                <a:gd name="T34" fmla="*/ 556 w 1232"/>
                <a:gd name="T35" fmla="*/ 427 h 1660"/>
                <a:gd name="T36" fmla="*/ 556 w 1232"/>
                <a:gd name="T37" fmla="*/ 583 h 1660"/>
                <a:gd name="T38" fmla="*/ 554 w 1232"/>
                <a:gd name="T39" fmla="*/ 612 h 1660"/>
                <a:gd name="T40" fmla="*/ 554 w 1232"/>
                <a:gd name="T41" fmla="*/ 641 h 1660"/>
                <a:gd name="T42" fmla="*/ 558 w 1232"/>
                <a:gd name="T43" fmla="*/ 671 h 1660"/>
                <a:gd name="T44" fmla="*/ 569 w 1232"/>
                <a:gd name="T45" fmla="*/ 694 h 1660"/>
                <a:gd name="T46" fmla="*/ 582 w 1232"/>
                <a:gd name="T47" fmla="*/ 712 h 1660"/>
                <a:gd name="T48" fmla="*/ 595 w 1232"/>
                <a:gd name="T49" fmla="*/ 730 h 1660"/>
                <a:gd name="T50" fmla="*/ 609 w 1232"/>
                <a:gd name="T51" fmla="*/ 748 h 1660"/>
                <a:gd name="T52" fmla="*/ 598 w 1232"/>
                <a:gd name="T53" fmla="*/ 764 h 1660"/>
                <a:gd name="T54" fmla="*/ 561 w 1232"/>
                <a:gd name="T55" fmla="*/ 778 h 1660"/>
                <a:gd name="T56" fmla="*/ 522 w 1232"/>
                <a:gd name="T57" fmla="*/ 790 h 1660"/>
                <a:gd name="T58" fmla="*/ 482 w 1232"/>
                <a:gd name="T59" fmla="*/ 801 h 1660"/>
                <a:gd name="T60" fmla="*/ 440 w 1232"/>
                <a:gd name="T61" fmla="*/ 810 h 1660"/>
                <a:gd name="T62" fmla="*/ 398 w 1232"/>
                <a:gd name="T63" fmla="*/ 818 h 1660"/>
                <a:gd name="T64" fmla="*/ 356 w 1232"/>
                <a:gd name="T65" fmla="*/ 823 h 1660"/>
                <a:gd name="T66" fmla="*/ 314 w 1232"/>
                <a:gd name="T67" fmla="*/ 828 h 1660"/>
                <a:gd name="T68" fmla="*/ 272 w 1232"/>
                <a:gd name="T69" fmla="*/ 830 h 1660"/>
                <a:gd name="T70" fmla="*/ 230 w 1232"/>
                <a:gd name="T71" fmla="*/ 830 h 1660"/>
                <a:gd name="T72" fmla="*/ 190 w 1232"/>
                <a:gd name="T73" fmla="*/ 830 h 1660"/>
                <a:gd name="T74" fmla="*/ 151 w 1232"/>
                <a:gd name="T75" fmla="*/ 827 h 1660"/>
                <a:gd name="T76" fmla="*/ 113 w 1232"/>
                <a:gd name="T77" fmla="*/ 822 h 1660"/>
                <a:gd name="T78" fmla="*/ 78 w 1232"/>
                <a:gd name="T79" fmla="*/ 816 h 1660"/>
                <a:gd name="T80" fmla="*/ 45 w 1232"/>
                <a:gd name="T81" fmla="*/ 809 h 1660"/>
                <a:gd name="T82" fmla="*/ 14 w 1232"/>
                <a:gd name="T83" fmla="*/ 799 h 1660"/>
                <a:gd name="T84" fmla="*/ 4 w 1232"/>
                <a:gd name="T85" fmla="*/ 784 h 1660"/>
                <a:gd name="T86" fmla="*/ 13 w 1232"/>
                <a:gd name="T87" fmla="*/ 767 h 1660"/>
                <a:gd name="T88" fmla="*/ 22 w 1232"/>
                <a:gd name="T89" fmla="*/ 748 h 1660"/>
                <a:gd name="T90" fmla="*/ 31 w 1232"/>
                <a:gd name="T91" fmla="*/ 724 h 1660"/>
                <a:gd name="T92" fmla="*/ 35 w 1232"/>
                <a:gd name="T93" fmla="*/ 682 h 1660"/>
                <a:gd name="T94" fmla="*/ 37 w 1232"/>
                <a:gd name="T95" fmla="*/ 629 h 1660"/>
                <a:gd name="T96" fmla="*/ 37 w 1232"/>
                <a:gd name="T97" fmla="*/ 461 h 1660"/>
                <a:gd name="T98" fmla="*/ 35 w 1232"/>
                <a:gd name="T99" fmla="*/ 174 h 1660"/>
                <a:gd name="T100" fmla="*/ 39 w 1232"/>
                <a:gd name="T101" fmla="*/ 27 h 1660"/>
                <a:gd name="T102" fmla="*/ 49 w 1232"/>
                <a:gd name="T103" fmla="*/ 20 h 1660"/>
                <a:gd name="T104" fmla="*/ 60 w 1232"/>
                <a:gd name="T105" fmla="*/ 12 h 1660"/>
                <a:gd name="T106" fmla="*/ 70 w 1232"/>
                <a:gd name="T107" fmla="*/ 4 h 16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2" h="1660">
                  <a:moveTo>
                    <a:pt x="150" y="0"/>
                  </a:moveTo>
                  <a:lnTo>
                    <a:pt x="180" y="0"/>
                  </a:lnTo>
                  <a:lnTo>
                    <a:pt x="210" y="0"/>
                  </a:lnTo>
                  <a:lnTo>
                    <a:pt x="240" y="1"/>
                  </a:lnTo>
                  <a:lnTo>
                    <a:pt x="271" y="1"/>
                  </a:lnTo>
                  <a:lnTo>
                    <a:pt x="301" y="1"/>
                  </a:lnTo>
                  <a:lnTo>
                    <a:pt x="331" y="1"/>
                  </a:lnTo>
                  <a:lnTo>
                    <a:pt x="361" y="1"/>
                  </a:lnTo>
                  <a:lnTo>
                    <a:pt x="391" y="1"/>
                  </a:lnTo>
                  <a:lnTo>
                    <a:pt x="421" y="1"/>
                  </a:lnTo>
                  <a:lnTo>
                    <a:pt x="452" y="2"/>
                  </a:lnTo>
                  <a:lnTo>
                    <a:pt x="482" y="2"/>
                  </a:lnTo>
                  <a:lnTo>
                    <a:pt x="512" y="2"/>
                  </a:lnTo>
                  <a:lnTo>
                    <a:pt x="542" y="2"/>
                  </a:lnTo>
                  <a:lnTo>
                    <a:pt x="572" y="2"/>
                  </a:lnTo>
                  <a:lnTo>
                    <a:pt x="602" y="2"/>
                  </a:lnTo>
                  <a:lnTo>
                    <a:pt x="632" y="2"/>
                  </a:lnTo>
                  <a:lnTo>
                    <a:pt x="661" y="3"/>
                  </a:lnTo>
                  <a:lnTo>
                    <a:pt x="691" y="3"/>
                  </a:lnTo>
                  <a:lnTo>
                    <a:pt x="723" y="3"/>
                  </a:lnTo>
                  <a:lnTo>
                    <a:pt x="752" y="3"/>
                  </a:lnTo>
                  <a:lnTo>
                    <a:pt x="782" y="3"/>
                  </a:lnTo>
                  <a:lnTo>
                    <a:pt x="812" y="3"/>
                  </a:lnTo>
                  <a:lnTo>
                    <a:pt x="842" y="5"/>
                  </a:lnTo>
                  <a:lnTo>
                    <a:pt x="872" y="5"/>
                  </a:lnTo>
                  <a:lnTo>
                    <a:pt x="902" y="5"/>
                  </a:lnTo>
                  <a:lnTo>
                    <a:pt x="932" y="5"/>
                  </a:lnTo>
                  <a:lnTo>
                    <a:pt x="962" y="5"/>
                  </a:lnTo>
                  <a:lnTo>
                    <a:pt x="992" y="5"/>
                  </a:lnTo>
                  <a:lnTo>
                    <a:pt x="1022" y="5"/>
                  </a:lnTo>
                  <a:lnTo>
                    <a:pt x="1052" y="6"/>
                  </a:lnTo>
                  <a:lnTo>
                    <a:pt x="1082" y="6"/>
                  </a:lnTo>
                  <a:lnTo>
                    <a:pt x="1112" y="6"/>
                  </a:lnTo>
                  <a:lnTo>
                    <a:pt x="1112" y="289"/>
                  </a:lnTo>
                  <a:lnTo>
                    <a:pt x="1112" y="571"/>
                  </a:lnTo>
                  <a:lnTo>
                    <a:pt x="1112" y="854"/>
                  </a:lnTo>
                  <a:lnTo>
                    <a:pt x="1112" y="1135"/>
                  </a:lnTo>
                  <a:lnTo>
                    <a:pt x="1111" y="1165"/>
                  </a:lnTo>
                  <a:lnTo>
                    <a:pt x="1110" y="1194"/>
                  </a:lnTo>
                  <a:lnTo>
                    <a:pt x="1108" y="1224"/>
                  </a:lnTo>
                  <a:lnTo>
                    <a:pt x="1107" y="1254"/>
                  </a:lnTo>
                  <a:lnTo>
                    <a:pt x="1108" y="1282"/>
                  </a:lnTo>
                  <a:lnTo>
                    <a:pt x="1111" y="1311"/>
                  </a:lnTo>
                  <a:lnTo>
                    <a:pt x="1115" y="1341"/>
                  </a:lnTo>
                  <a:lnTo>
                    <a:pt x="1123" y="1370"/>
                  </a:lnTo>
                  <a:lnTo>
                    <a:pt x="1137" y="1387"/>
                  </a:lnTo>
                  <a:lnTo>
                    <a:pt x="1150" y="1406"/>
                  </a:lnTo>
                  <a:lnTo>
                    <a:pt x="1164" y="1423"/>
                  </a:lnTo>
                  <a:lnTo>
                    <a:pt x="1178" y="1441"/>
                  </a:lnTo>
                  <a:lnTo>
                    <a:pt x="1190" y="1460"/>
                  </a:lnTo>
                  <a:lnTo>
                    <a:pt x="1204" y="1477"/>
                  </a:lnTo>
                  <a:lnTo>
                    <a:pt x="1218" y="1496"/>
                  </a:lnTo>
                  <a:lnTo>
                    <a:pt x="1232" y="1513"/>
                  </a:lnTo>
                  <a:lnTo>
                    <a:pt x="1196" y="1528"/>
                  </a:lnTo>
                  <a:lnTo>
                    <a:pt x="1159" y="1542"/>
                  </a:lnTo>
                  <a:lnTo>
                    <a:pt x="1121" y="1555"/>
                  </a:lnTo>
                  <a:lnTo>
                    <a:pt x="1083" y="1568"/>
                  </a:lnTo>
                  <a:lnTo>
                    <a:pt x="1044" y="1580"/>
                  </a:lnTo>
                  <a:lnTo>
                    <a:pt x="1004" y="1591"/>
                  </a:lnTo>
                  <a:lnTo>
                    <a:pt x="963" y="1602"/>
                  </a:lnTo>
                  <a:lnTo>
                    <a:pt x="922" y="1611"/>
                  </a:lnTo>
                  <a:lnTo>
                    <a:pt x="880" y="1620"/>
                  </a:lnTo>
                  <a:lnTo>
                    <a:pt x="839" y="1628"/>
                  </a:lnTo>
                  <a:lnTo>
                    <a:pt x="796" y="1635"/>
                  </a:lnTo>
                  <a:lnTo>
                    <a:pt x="754" y="1641"/>
                  </a:lnTo>
                  <a:lnTo>
                    <a:pt x="711" y="1646"/>
                  </a:lnTo>
                  <a:lnTo>
                    <a:pt x="670" y="1651"/>
                  </a:lnTo>
                  <a:lnTo>
                    <a:pt x="627" y="1655"/>
                  </a:lnTo>
                  <a:lnTo>
                    <a:pt x="584" y="1657"/>
                  </a:lnTo>
                  <a:lnTo>
                    <a:pt x="543" y="1659"/>
                  </a:lnTo>
                  <a:lnTo>
                    <a:pt x="501" y="1660"/>
                  </a:lnTo>
                  <a:lnTo>
                    <a:pt x="460" y="1660"/>
                  </a:lnTo>
                  <a:lnTo>
                    <a:pt x="418" y="1660"/>
                  </a:lnTo>
                  <a:lnTo>
                    <a:pt x="379" y="1659"/>
                  </a:lnTo>
                  <a:lnTo>
                    <a:pt x="339" y="1657"/>
                  </a:lnTo>
                  <a:lnTo>
                    <a:pt x="301" y="1653"/>
                  </a:lnTo>
                  <a:lnTo>
                    <a:pt x="263" y="1649"/>
                  </a:lnTo>
                  <a:lnTo>
                    <a:pt x="226" y="1644"/>
                  </a:lnTo>
                  <a:lnTo>
                    <a:pt x="190" y="1638"/>
                  </a:lnTo>
                  <a:lnTo>
                    <a:pt x="155" y="1632"/>
                  </a:lnTo>
                  <a:lnTo>
                    <a:pt x="121" y="1625"/>
                  </a:lnTo>
                  <a:lnTo>
                    <a:pt x="89" y="1617"/>
                  </a:lnTo>
                  <a:lnTo>
                    <a:pt x="58" y="1606"/>
                  </a:lnTo>
                  <a:lnTo>
                    <a:pt x="28" y="1597"/>
                  </a:lnTo>
                  <a:lnTo>
                    <a:pt x="0" y="1585"/>
                  </a:lnTo>
                  <a:lnTo>
                    <a:pt x="8" y="1568"/>
                  </a:lnTo>
                  <a:lnTo>
                    <a:pt x="16" y="1551"/>
                  </a:lnTo>
                  <a:lnTo>
                    <a:pt x="26" y="1534"/>
                  </a:lnTo>
                  <a:lnTo>
                    <a:pt x="35" y="1516"/>
                  </a:lnTo>
                  <a:lnTo>
                    <a:pt x="44" y="1496"/>
                  </a:lnTo>
                  <a:lnTo>
                    <a:pt x="53" y="1474"/>
                  </a:lnTo>
                  <a:lnTo>
                    <a:pt x="62" y="1447"/>
                  </a:lnTo>
                  <a:lnTo>
                    <a:pt x="69" y="1416"/>
                  </a:lnTo>
                  <a:lnTo>
                    <a:pt x="70" y="1363"/>
                  </a:lnTo>
                  <a:lnTo>
                    <a:pt x="73" y="1310"/>
                  </a:lnTo>
                  <a:lnTo>
                    <a:pt x="74" y="1258"/>
                  </a:lnTo>
                  <a:lnTo>
                    <a:pt x="75" y="1205"/>
                  </a:lnTo>
                  <a:lnTo>
                    <a:pt x="73" y="921"/>
                  </a:lnTo>
                  <a:lnTo>
                    <a:pt x="72" y="635"/>
                  </a:lnTo>
                  <a:lnTo>
                    <a:pt x="69" y="348"/>
                  </a:lnTo>
                  <a:lnTo>
                    <a:pt x="67" y="62"/>
                  </a:lnTo>
                  <a:lnTo>
                    <a:pt x="77" y="54"/>
                  </a:lnTo>
                  <a:lnTo>
                    <a:pt x="88" y="46"/>
                  </a:lnTo>
                  <a:lnTo>
                    <a:pt x="98" y="39"/>
                  </a:lnTo>
                  <a:lnTo>
                    <a:pt x="109" y="31"/>
                  </a:lnTo>
                  <a:lnTo>
                    <a:pt x="119" y="23"/>
                  </a:lnTo>
                  <a:lnTo>
                    <a:pt x="129" y="15"/>
                  </a:lnTo>
                  <a:lnTo>
                    <a:pt x="140" y="8"/>
                  </a:lnTo>
                  <a:lnTo>
                    <a:pt x="150" y="0"/>
                  </a:lnTo>
                  <a:close/>
                </a:path>
              </a:pathLst>
            </a:custGeom>
            <a:solidFill>
              <a:srgbClr val="3D3F44"/>
            </a:solidFill>
            <a:ln w="9525">
              <a:noFill/>
              <a:round/>
              <a:headEnd/>
              <a:tailEnd/>
            </a:ln>
          </p:spPr>
          <p:txBody>
            <a:bodyPr/>
            <a:lstStyle/>
            <a:p>
              <a:endParaRPr lang="en-US"/>
            </a:p>
          </p:txBody>
        </p:sp>
        <p:sp>
          <p:nvSpPr>
            <p:cNvPr id="8350" name="Freeform 332"/>
            <p:cNvSpPr>
              <a:spLocks/>
            </p:cNvSpPr>
            <p:nvPr/>
          </p:nvSpPr>
          <p:spPr bwMode="auto">
            <a:xfrm>
              <a:off x="3632" y="1989"/>
              <a:ext cx="571" cy="807"/>
            </a:xfrm>
            <a:custGeom>
              <a:avLst/>
              <a:gdLst>
                <a:gd name="T0" fmla="*/ 80 w 1140"/>
                <a:gd name="T1" fmla="*/ 0 h 1613"/>
                <a:gd name="T2" fmla="*/ 108 w 1140"/>
                <a:gd name="T3" fmla="*/ 1 h 1613"/>
                <a:gd name="T4" fmla="*/ 137 w 1140"/>
                <a:gd name="T5" fmla="*/ 1 h 1613"/>
                <a:gd name="T6" fmla="*/ 165 w 1140"/>
                <a:gd name="T7" fmla="*/ 1 h 1613"/>
                <a:gd name="T8" fmla="*/ 193 w 1140"/>
                <a:gd name="T9" fmla="*/ 1 h 1613"/>
                <a:gd name="T10" fmla="*/ 221 w 1140"/>
                <a:gd name="T11" fmla="*/ 1 h 1613"/>
                <a:gd name="T12" fmla="*/ 249 w 1140"/>
                <a:gd name="T13" fmla="*/ 1 h 1613"/>
                <a:gd name="T14" fmla="*/ 277 w 1140"/>
                <a:gd name="T15" fmla="*/ 2 h 1613"/>
                <a:gd name="T16" fmla="*/ 306 w 1140"/>
                <a:gd name="T17" fmla="*/ 2 h 1613"/>
                <a:gd name="T18" fmla="*/ 334 w 1140"/>
                <a:gd name="T19" fmla="*/ 3 h 1613"/>
                <a:gd name="T20" fmla="*/ 362 w 1140"/>
                <a:gd name="T21" fmla="*/ 3 h 1613"/>
                <a:gd name="T22" fmla="*/ 390 w 1140"/>
                <a:gd name="T23" fmla="*/ 3 h 1613"/>
                <a:gd name="T24" fmla="*/ 418 w 1140"/>
                <a:gd name="T25" fmla="*/ 3 h 1613"/>
                <a:gd name="T26" fmla="*/ 446 w 1140"/>
                <a:gd name="T27" fmla="*/ 3 h 1613"/>
                <a:gd name="T28" fmla="*/ 474 w 1140"/>
                <a:gd name="T29" fmla="*/ 3 h 1613"/>
                <a:gd name="T30" fmla="*/ 502 w 1140"/>
                <a:gd name="T31" fmla="*/ 4 h 1613"/>
                <a:gd name="T32" fmla="*/ 516 w 1140"/>
                <a:gd name="T33" fmla="*/ 136 h 1613"/>
                <a:gd name="T34" fmla="*/ 516 w 1140"/>
                <a:gd name="T35" fmla="*/ 399 h 1613"/>
                <a:gd name="T36" fmla="*/ 515 w 1140"/>
                <a:gd name="T37" fmla="*/ 544 h 1613"/>
                <a:gd name="T38" fmla="*/ 514 w 1140"/>
                <a:gd name="T39" fmla="*/ 572 h 1613"/>
                <a:gd name="T40" fmla="*/ 514 w 1140"/>
                <a:gd name="T41" fmla="*/ 599 h 1613"/>
                <a:gd name="T42" fmla="*/ 517 w 1140"/>
                <a:gd name="T43" fmla="*/ 626 h 1613"/>
                <a:gd name="T44" fmla="*/ 527 w 1140"/>
                <a:gd name="T45" fmla="*/ 648 h 1613"/>
                <a:gd name="T46" fmla="*/ 540 w 1140"/>
                <a:gd name="T47" fmla="*/ 665 h 1613"/>
                <a:gd name="T48" fmla="*/ 552 w 1140"/>
                <a:gd name="T49" fmla="*/ 681 h 1613"/>
                <a:gd name="T50" fmla="*/ 565 w 1140"/>
                <a:gd name="T51" fmla="*/ 698 h 1613"/>
                <a:gd name="T52" fmla="*/ 554 w 1140"/>
                <a:gd name="T53" fmla="*/ 713 h 1613"/>
                <a:gd name="T54" fmla="*/ 520 w 1140"/>
                <a:gd name="T55" fmla="*/ 727 h 1613"/>
                <a:gd name="T56" fmla="*/ 484 w 1140"/>
                <a:gd name="T57" fmla="*/ 741 h 1613"/>
                <a:gd name="T58" fmla="*/ 447 w 1140"/>
                <a:gd name="T59" fmla="*/ 753 h 1613"/>
                <a:gd name="T60" fmla="*/ 408 w 1140"/>
                <a:gd name="T61" fmla="*/ 764 h 1613"/>
                <a:gd name="T62" fmla="*/ 369 w 1140"/>
                <a:gd name="T63" fmla="*/ 775 h 1613"/>
                <a:gd name="T64" fmla="*/ 330 w 1140"/>
                <a:gd name="T65" fmla="*/ 784 h 1613"/>
                <a:gd name="T66" fmla="*/ 291 w 1140"/>
                <a:gd name="T67" fmla="*/ 792 h 1613"/>
                <a:gd name="T68" fmla="*/ 252 w 1140"/>
                <a:gd name="T69" fmla="*/ 798 h 1613"/>
                <a:gd name="T70" fmla="*/ 213 w 1140"/>
                <a:gd name="T71" fmla="*/ 803 h 1613"/>
                <a:gd name="T72" fmla="*/ 176 w 1140"/>
                <a:gd name="T73" fmla="*/ 806 h 1613"/>
                <a:gd name="T74" fmla="*/ 140 w 1140"/>
                <a:gd name="T75" fmla="*/ 807 h 1613"/>
                <a:gd name="T76" fmla="*/ 105 w 1140"/>
                <a:gd name="T77" fmla="*/ 806 h 1613"/>
                <a:gd name="T78" fmla="*/ 72 w 1140"/>
                <a:gd name="T79" fmla="*/ 802 h 1613"/>
                <a:gd name="T80" fmla="*/ 42 w 1140"/>
                <a:gd name="T81" fmla="*/ 797 h 1613"/>
                <a:gd name="T82" fmla="*/ 13 w 1140"/>
                <a:gd name="T83" fmla="*/ 789 h 1613"/>
                <a:gd name="T84" fmla="*/ 3 w 1140"/>
                <a:gd name="T85" fmla="*/ 775 h 1613"/>
                <a:gd name="T86" fmla="*/ 11 w 1140"/>
                <a:gd name="T87" fmla="*/ 759 h 1613"/>
                <a:gd name="T88" fmla="*/ 18 w 1140"/>
                <a:gd name="T89" fmla="*/ 741 h 1613"/>
                <a:gd name="T90" fmla="*/ 26 w 1140"/>
                <a:gd name="T91" fmla="*/ 718 h 1613"/>
                <a:gd name="T92" fmla="*/ 29 w 1140"/>
                <a:gd name="T93" fmla="*/ 669 h 1613"/>
                <a:gd name="T94" fmla="*/ 31 w 1140"/>
                <a:gd name="T95" fmla="*/ 599 h 1613"/>
                <a:gd name="T96" fmla="*/ 31 w 1140"/>
                <a:gd name="T97" fmla="*/ 431 h 1613"/>
                <a:gd name="T98" fmla="*/ 29 w 1140"/>
                <a:gd name="T99" fmla="*/ 164 h 1613"/>
                <a:gd name="T100" fmla="*/ 32 w 1140"/>
                <a:gd name="T101" fmla="*/ 26 h 1613"/>
                <a:gd name="T102" fmla="*/ 42 w 1140"/>
                <a:gd name="T103" fmla="*/ 19 h 1613"/>
                <a:gd name="T104" fmla="*/ 52 w 1140"/>
                <a:gd name="T105" fmla="*/ 11 h 1613"/>
                <a:gd name="T106" fmla="*/ 62 w 1140"/>
                <a:gd name="T107" fmla="*/ 4 h 16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0" h="1613">
                  <a:moveTo>
                    <a:pt x="132" y="0"/>
                  </a:moveTo>
                  <a:lnTo>
                    <a:pt x="160" y="0"/>
                  </a:lnTo>
                  <a:lnTo>
                    <a:pt x="189" y="0"/>
                  </a:lnTo>
                  <a:lnTo>
                    <a:pt x="216" y="1"/>
                  </a:lnTo>
                  <a:lnTo>
                    <a:pt x="245" y="1"/>
                  </a:lnTo>
                  <a:lnTo>
                    <a:pt x="273" y="1"/>
                  </a:lnTo>
                  <a:lnTo>
                    <a:pt x="301" y="1"/>
                  </a:lnTo>
                  <a:lnTo>
                    <a:pt x="329" y="1"/>
                  </a:lnTo>
                  <a:lnTo>
                    <a:pt x="357" y="1"/>
                  </a:lnTo>
                  <a:lnTo>
                    <a:pt x="386" y="2"/>
                  </a:lnTo>
                  <a:lnTo>
                    <a:pt x="413" y="2"/>
                  </a:lnTo>
                  <a:lnTo>
                    <a:pt x="441" y="2"/>
                  </a:lnTo>
                  <a:lnTo>
                    <a:pt x="470" y="2"/>
                  </a:lnTo>
                  <a:lnTo>
                    <a:pt x="498" y="2"/>
                  </a:lnTo>
                  <a:lnTo>
                    <a:pt x="525" y="3"/>
                  </a:lnTo>
                  <a:lnTo>
                    <a:pt x="554" y="3"/>
                  </a:lnTo>
                  <a:lnTo>
                    <a:pt x="582" y="3"/>
                  </a:lnTo>
                  <a:lnTo>
                    <a:pt x="610" y="3"/>
                  </a:lnTo>
                  <a:lnTo>
                    <a:pt x="638" y="3"/>
                  </a:lnTo>
                  <a:lnTo>
                    <a:pt x="666" y="5"/>
                  </a:lnTo>
                  <a:lnTo>
                    <a:pt x="695" y="5"/>
                  </a:lnTo>
                  <a:lnTo>
                    <a:pt x="722" y="5"/>
                  </a:lnTo>
                  <a:lnTo>
                    <a:pt x="750" y="5"/>
                  </a:lnTo>
                  <a:lnTo>
                    <a:pt x="779" y="5"/>
                  </a:lnTo>
                  <a:lnTo>
                    <a:pt x="806" y="5"/>
                  </a:lnTo>
                  <a:lnTo>
                    <a:pt x="834" y="6"/>
                  </a:lnTo>
                  <a:lnTo>
                    <a:pt x="863" y="6"/>
                  </a:lnTo>
                  <a:lnTo>
                    <a:pt x="890" y="6"/>
                  </a:lnTo>
                  <a:lnTo>
                    <a:pt x="918" y="6"/>
                  </a:lnTo>
                  <a:lnTo>
                    <a:pt x="946" y="6"/>
                  </a:lnTo>
                  <a:lnTo>
                    <a:pt x="974" y="7"/>
                  </a:lnTo>
                  <a:lnTo>
                    <a:pt x="1002" y="7"/>
                  </a:lnTo>
                  <a:lnTo>
                    <a:pt x="1030" y="7"/>
                  </a:lnTo>
                  <a:lnTo>
                    <a:pt x="1030" y="271"/>
                  </a:lnTo>
                  <a:lnTo>
                    <a:pt x="1030" y="533"/>
                  </a:lnTo>
                  <a:lnTo>
                    <a:pt x="1030" y="797"/>
                  </a:lnTo>
                  <a:lnTo>
                    <a:pt x="1030" y="1060"/>
                  </a:lnTo>
                  <a:lnTo>
                    <a:pt x="1029" y="1088"/>
                  </a:lnTo>
                  <a:lnTo>
                    <a:pt x="1029" y="1115"/>
                  </a:lnTo>
                  <a:lnTo>
                    <a:pt x="1027" y="1143"/>
                  </a:lnTo>
                  <a:lnTo>
                    <a:pt x="1026" y="1171"/>
                  </a:lnTo>
                  <a:lnTo>
                    <a:pt x="1027" y="1197"/>
                  </a:lnTo>
                  <a:lnTo>
                    <a:pt x="1030" y="1225"/>
                  </a:lnTo>
                  <a:lnTo>
                    <a:pt x="1033" y="1252"/>
                  </a:lnTo>
                  <a:lnTo>
                    <a:pt x="1040" y="1279"/>
                  </a:lnTo>
                  <a:lnTo>
                    <a:pt x="1053" y="1296"/>
                  </a:lnTo>
                  <a:lnTo>
                    <a:pt x="1065" y="1312"/>
                  </a:lnTo>
                  <a:lnTo>
                    <a:pt x="1078" y="1330"/>
                  </a:lnTo>
                  <a:lnTo>
                    <a:pt x="1091" y="1346"/>
                  </a:lnTo>
                  <a:lnTo>
                    <a:pt x="1102" y="1362"/>
                  </a:lnTo>
                  <a:lnTo>
                    <a:pt x="1115" y="1378"/>
                  </a:lnTo>
                  <a:lnTo>
                    <a:pt x="1128" y="1395"/>
                  </a:lnTo>
                  <a:lnTo>
                    <a:pt x="1140" y="1411"/>
                  </a:lnTo>
                  <a:lnTo>
                    <a:pt x="1107" y="1425"/>
                  </a:lnTo>
                  <a:lnTo>
                    <a:pt x="1074" y="1440"/>
                  </a:lnTo>
                  <a:lnTo>
                    <a:pt x="1038" y="1454"/>
                  </a:lnTo>
                  <a:lnTo>
                    <a:pt x="1002" y="1467"/>
                  </a:lnTo>
                  <a:lnTo>
                    <a:pt x="966" y="1481"/>
                  </a:lnTo>
                  <a:lnTo>
                    <a:pt x="928" y="1493"/>
                  </a:lnTo>
                  <a:lnTo>
                    <a:pt x="892" y="1505"/>
                  </a:lnTo>
                  <a:lnTo>
                    <a:pt x="854" y="1517"/>
                  </a:lnTo>
                  <a:lnTo>
                    <a:pt x="814" y="1528"/>
                  </a:lnTo>
                  <a:lnTo>
                    <a:pt x="776" y="1539"/>
                  </a:lnTo>
                  <a:lnTo>
                    <a:pt x="737" y="1549"/>
                  </a:lnTo>
                  <a:lnTo>
                    <a:pt x="698" y="1559"/>
                  </a:lnTo>
                  <a:lnTo>
                    <a:pt x="659" y="1567"/>
                  </a:lnTo>
                  <a:lnTo>
                    <a:pt x="620" y="1576"/>
                  </a:lnTo>
                  <a:lnTo>
                    <a:pt x="581" y="1583"/>
                  </a:lnTo>
                  <a:lnTo>
                    <a:pt x="541" y="1590"/>
                  </a:lnTo>
                  <a:lnTo>
                    <a:pt x="503" y="1596"/>
                  </a:lnTo>
                  <a:lnTo>
                    <a:pt x="464" y="1600"/>
                  </a:lnTo>
                  <a:lnTo>
                    <a:pt x="426" y="1605"/>
                  </a:lnTo>
                  <a:lnTo>
                    <a:pt x="389" y="1608"/>
                  </a:lnTo>
                  <a:lnTo>
                    <a:pt x="351" y="1611"/>
                  </a:lnTo>
                  <a:lnTo>
                    <a:pt x="316" y="1613"/>
                  </a:lnTo>
                  <a:lnTo>
                    <a:pt x="280" y="1613"/>
                  </a:lnTo>
                  <a:lnTo>
                    <a:pt x="244" y="1613"/>
                  </a:lnTo>
                  <a:lnTo>
                    <a:pt x="210" y="1611"/>
                  </a:lnTo>
                  <a:lnTo>
                    <a:pt x="176" y="1608"/>
                  </a:lnTo>
                  <a:lnTo>
                    <a:pt x="144" y="1604"/>
                  </a:lnTo>
                  <a:lnTo>
                    <a:pt x="113" y="1599"/>
                  </a:lnTo>
                  <a:lnTo>
                    <a:pt x="83" y="1593"/>
                  </a:lnTo>
                  <a:lnTo>
                    <a:pt x="54" y="1585"/>
                  </a:lnTo>
                  <a:lnTo>
                    <a:pt x="26" y="1577"/>
                  </a:lnTo>
                  <a:lnTo>
                    <a:pt x="0" y="1567"/>
                  </a:lnTo>
                  <a:lnTo>
                    <a:pt x="6" y="1550"/>
                  </a:lnTo>
                  <a:lnTo>
                    <a:pt x="13" y="1534"/>
                  </a:lnTo>
                  <a:lnTo>
                    <a:pt x="21" y="1517"/>
                  </a:lnTo>
                  <a:lnTo>
                    <a:pt x="29" y="1500"/>
                  </a:lnTo>
                  <a:lnTo>
                    <a:pt x="36" y="1482"/>
                  </a:lnTo>
                  <a:lnTo>
                    <a:pt x="44" y="1460"/>
                  </a:lnTo>
                  <a:lnTo>
                    <a:pt x="51" y="1436"/>
                  </a:lnTo>
                  <a:lnTo>
                    <a:pt x="56" y="1408"/>
                  </a:lnTo>
                  <a:lnTo>
                    <a:pt x="57" y="1338"/>
                  </a:lnTo>
                  <a:lnTo>
                    <a:pt x="60" y="1269"/>
                  </a:lnTo>
                  <a:lnTo>
                    <a:pt x="61" y="1198"/>
                  </a:lnTo>
                  <a:lnTo>
                    <a:pt x="62" y="1129"/>
                  </a:lnTo>
                  <a:lnTo>
                    <a:pt x="61" y="862"/>
                  </a:lnTo>
                  <a:lnTo>
                    <a:pt x="59" y="594"/>
                  </a:lnTo>
                  <a:lnTo>
                    <a:pt x="57" y="327"/>
                  </a:lnTo>
                  <a:lnTo>
                    <a:pt x="55" y="59"/>
                  </a:lnTo>
                  <a:lnTo>
                    <a:pt x="64" y="52"/>
                  </a:lnTo>
                  <a:lnTo>
                    <a:pt x="75" y="44"/>
                  </a:lnTo>
                  <a:lnTo>
                    <a:pt x="84" y="37"/>
                  </a:lnTo>
                  <a:lnTo>
                    <a:pt x="94" y="29"/>
                  </a:lnTo>
                  <a:lnTo>
                    <a:pt x="104" y="22"/>
                  </a:lnTo>
                  <a:lnTo>
                    <a:pt x="113" y="15"/>
                  </a:lnTo>
                  <a:lnTo>
                    <a:pt x="123" y="7"/>
                  </a:lnTo>
                  <a:lnTo>
                    <a:pt x="132" y="0"/>
                  </a:lnTo>
                  <a:close/>
                </a:path>
              </a:pathLst>
            </a:custGeom>
            <a:solidFill>
              <a:srgbClr val="47474C"/>
            </a:solidFill>
            <a:ln w="9525">
              <a:noFill/>
              <a:round/>
              <a:headEnd/>
              <a:tailEnd/>
            </a:ln>
          </p:spPr>
          <p:txBody>
            <a:bodyPr/>
            <a:lstStyle/>
            <a:p>
              <a:endParaRPr lang="en-US"/>
            </a:p>
          </p:txBody>
        </p:sp>
        <p:sp>
          <p:nvSpPr>
            <p:cNvPr id="8351" name="Freeform 333"/>
            <p:cNvSpPr>
              <a:spLocks/>
            </p:cNvSpPr>
            <p:nvPr/>
          </p:nvSpPr>
          <p:spPr bwMode="auto">
            <a:xfrm>
              <a:off x="3638" y="1990"/>
              <a:ext cx="526" cy="788"/>
            </a:xfrm>
            <a:custGeom>
              <a:avLst/>
              <a:gdLst>
                <a:gd name="T0" fmla="*/ 72 w 1051"/>
                <a:gd name="T1" fmla="*/ 0 h 1576"/>
                <a:gd name="T2" fmla="*/ 98 w 1051"/>
                <a:gd name="T3" fmla="*/ 1 h 1576"/>
                <a:gd name="T4" fmla="*/ 124 w 1051"/>
                <a:gd name="T5" fmla="*/ 1 h 1576"/>
                <a:gd name="T6" fmla="*/ 150 w 1051"/>
                <a:gd name="T7" fmla="*/ 1 h 1576"/>
                <a:gd name="T8" fmla="*/ 176 w 1051"/>
                <a:gd name="T9" fmla="*/ 1 h 1576"/>
                <a:gd name="T10" fmla="*/ 203 w 1051"/>
                <a:gd name="T11" fmla="*/ 1 h 1576"/>
                <a:gd name="T12" fmla="*/ 229 w 1051"/>
                <a:gd name="T13" fmla="*/ 1 h 1576"/>
                <a:gd name="T14" fmla="*/ 254 w 1051"/>
                <a:gd name="T15" fmla="*/ 1 h 1576"/>
                <a:gd name="T16" fmla="*/ 280 w 1051"/>
                <a:gd name="T17" fmla="*/ 2 h 1576"/>
                <a:gd name="T18" fmla="*/ 307 w 1051"/>
                <a:gd name="T19" fmla="*/ 2 h 1576"/>
                <a:gd name="T20" fmla="*/ 333 w 1051"/>
                <a:gd name="T21" fmla="*/ 2 h 1576"/>
                <a:gd name="T22" fmla="*/ 359 w 1051"/>
                <a:gd name="T23" fmla="*/ 3 h 1576"/>
                <a:gd name="T24" fmla="*/ 385 w 1051"/>
                <a:gd name="T25" fmla="*/ 3 h 1576"/>
                <a:gd name="T26" fmla="*/ 411 w 1051"/>
                <a:gd name="T27" fmla="*/ 3 h 1576"/>
                <a:gd name="T28" fmla="*/ 436 w 1051"/>
                <a:gd name="T29" fmla="*/ 3 h 1576"/>
                <a:gd name="T30" fmla="*/ 462 w 1051"/>
                <a:gd name="T31" fmla="*/ 3 h 1576"/>
                <a:gd name="T32" fmla="*/ 475 w 1051"/>
                <a:gd name="T33" fmla="*/ 126 h 1576"/>
                <a:gd name="T34" fmla="*/ 475 w 1051"/>
                <a:gd name="T35" fmla="*/ 370 h 1576"/>
                <a:gd name="T36" fmla="*/ 475 w 1051"/>
                <a:gd name="T37" fmla="*/ 504 h 1576"/>
                <a:gd name="T38" fmla="*/ 474 w 1051"/>
                <a:gd name="T39" fmla="*/ 530 h 1576"/>
                <a:gd name="T40" fmla="*/ 474 w 1051"/>
                <a:gd name="T41" fmla="*/ 556 h 1576"/>
                <a:gd name="T42" fmla="*/ 477 w 1051"/>
                <a:gd name="T43" fmla="*/ 581 h 1576"/>
                <a:gd name="T44" fmla="*/ 485 w 1051"/>
                <a:gd name="T45" fmla="*/ 601 h 1576"/>
                <a:gd name="T46" fmla="*/ 497 w 1051"/>
                <a:gd name="T47" fmla="*/ 617 h 1576"/>
                <a:gd name="T48" fmla="*/ 508 w 1051"/>
                <a:gd name="T49" fmla="*/ 632 h 1576"/>
                <a:gd name="T50" fmla="*/ 520 w 1051"/>
                <a:gd name="T51" fmla="*/ 648 h 1576"/>
                <a:gd name="T52" fmla="*/ 510 w 1051"/>
                <a:gd name="T53" fmla="*/ 662 h 1576"/>
                <a:gd name="T54" fmla="*/ 479 w 1051"/>
                <a:gd name="T55" fmla="*/ 676 h 1576"/>
                <a:gd name="T56" fmla="*/ 446 w 1051"/>
                <a:gd name="T57" fmla="*/ 690 h 1576"/>
                <a:gd name="T58" fmla="*/ 411 w 1051"/>
                <a:gd name="T59" fmla="*/ 704 h 1576"/>
                <a:gd name="T60" fmla="*/ 376 w 1051"/>
                <a:gd name="T61" fmla="*/ 718 h 1576"/>
                <a:gd name="T62" fmla="*/ 340 w 1051"/>
                <a:gd name="T63" fmla="*/ 731 h 1576"/>
                <a:gd name="T64" fmla="*/ 305 w 1051"/>
                <a:gd name="T65" fmla="*/ 744 h 1576"/>
                <a:gd name="T66" fmla="*/ 269 w 1051"/>
                <a:gd name="T67" fmla="*/ 756 h 1576"/>
                <a:gd name="T68" fmla="*/ 233 w 1051"/>
                <a:gd name="T69" fmla="*/ 766 h 1576"/>
                <a:gd name="T70" fmla="*/ 198 w 1051"/>
                <a:gd name="T71" fmla="*/ 775 h 1576"/>
                <a:gd name="T72" fmla="*/ 163 w 1051"/>
                <a:gd name="T73" fmla="*/ 782 h 1576"/>
                <a:gd name="T74" fmla="*/ 130 w 1051"/>
                <a:gd name="T75" fmla="*/ 786 h 1576"/>
                <a:gd name="T76" fmla="*/ 98 w 1051"/>
                <a:gd name="T77" fmla="*/ 788 h 1576"/>
                <a:gd name="T78" fmla="*/ 68 w 1051"/>
                <a:gd name="T79" fmla="*/ 788 h 1576"/>
                <a:gd name="T80" fmla="*/ 39 w 1051"/>
                <a:gd name="T81" fmla="*/ 784 h 1576"/>
                <a:gd name="T82" fmla="*/ 13 w 1051"/>
                <a:gd name="T83" fmla="*/ 778 h 1576"/>
                <a:gd name="T84" fmla="*/ 3 w 1051"/>
                <a:gd name="T85" fmla="*/ 765 h 1576"/>
                <a:gd name="T86" fmla="*/ 9 w 1051"/>
                <a:gd name="T87" fmla="*/ 750 h 1576"/>
                <a:gd name="T88" fmla="*/ 15 w 1051"/>
                <a:gd name="T89" fmla="*/ 733 h 1576"/>
                <a:gd name="T90" fmla="*/ 21 w 1051"/>
                <a:gd name="T91" fmla="*/ 712 h 1576"/>
                <a:gd name="T92" fmla="*/ 24 w 1051"/>
                <a:gd name="T93" fmla="*/ 656 h 1576"/>
                <a:gd name="T94" fmla="*/ 25 w 1051"/>
                <a:gd name="T95" fmla="*/ 569 h 1576"/>
                <a:gd name="T96" fmla="*/ 25 w 1051"/>
                <a:gd name="T97" fmla="*/ 401 h 1576"/>
                <a:gd name="T98" fmla="*/ 23 w 1051"/>
                <a:gd name="T99" fmla="*/ 152 h 1576"/>
                <a:gd name="T100" fmla="*/ 28 w 1051"/>
                <a:gd name="T101" fmla="*/ 24 h 1576"/>
                <a:gd name="T102" fmla="*/ 37 w 1051"/>
                <a:gd name="T103" fmla="*/ 18 h 1576"/>
                <a:gd name="T104" fmla="*/ 45 w 1051"/>
                <a:gd name="T105" fmla="*/ 11 h 1576"/>
                <a:gd name="T106" fmla="*/ 55 w 1051"/>
                <a:gd name="T107" fmla="*/ 4 h 15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51" h="1576">
                  <a:moveTo>
                    <a:pt x="118" y="0"/>
                  </a:moveTo>
                  <a:lnTo>
                    <a:pt x="144" y="0"/>
                  </a:lnTo>
                  <a:lnTo>
                    <a:pt x="170" y="0"/>
                  </a:lnTo>
                  <a:lnTo>
                    <a:pt x="196" y="1"/>
                  </a:lnTo>
                  <a:lnTo>
                    <a:pt x="222" y="1"/>
                  </a:lnTo>
                  <a:lnTo>
                    <a:pt x="248" y="1"/>
                  </a:lnTo>
                  <a:lnTo>
                    <a:pt x="275" y="1"/>
                  </a:lnTo>
                  <a:lnTo>
                    <a:pt x="300" y="1"/>
                  </a:lnTo>
                  <a:lnTo>
                    <a:pt x="326" y="1"/>
                  </a:lnTo>
                  <a:lnTo>
                    <a:pt x="352" y="1"/>
                  </a:lnTo>
                  <a:lnTo>
                    <a:pt x="378" y="2"/>
                  </a:lnTo>
                  <a:lnTo>
                    <a:pt x="405" y="2"/>
                  </a:lnTo>
                  <a:lnTo>
                    <a:pt x="430" y="2"/>
                  </a:lnTo>
                  <a:lnTo>
                    <a:pt x="457" y="2"/>
                  </a:lnTo>
                  <a:lnTo>
                    <a:pt x="483" y="2"/>
                  </a:lnTo>
                  <a:lnTo>
                    <a:pt x="508" y="2"/>
                  </a:lnTo>
                  <a:lnTo>
                    <a:pt x="535" y="2"/>
                  </a:lnTo>
                  <a:lnTo>
                    <a:pt x="560" y="4"/>
                  </a:lnTo>
                  <a:lnTo>
                    <a:pt x="587" y="4"/>
                  </a:lnTo>
                  <a:lnTo>
                    <a:pt x="613" y="4"/>
                  </a:lnTo>
                  <a:lnTo>
                    <a:pt x="639" y="4"/>
                  </a:lnTo>
                  <a:lnTo>
                    <a:pt x="665" y="4"/>
                  </a:lnTo>
                  <a:lnTo>
                    <a:pt x="690" y="4"/>
                  </a:lnTo>
                  <a:lnTo>
                    <a:pt x="717" y="5"/>
                  </a:lnTo>
                  <a:lnTo>
                    <a:pt x="742" y="5"/>
                  </a:lnTo>
                  <a:lnTo>
                    <a:pt x="769" y="5"/>
                  </a:lnTo>
                  <a:lnTo>
                    <a:pt x="794" y="5"/>
                  </a:lnTo>
                  <a:lnTo>
                    <a:pt x="821" y="5"/>
                  </a:lnTo>
                  <a:lnTo>
                    <a:pt x="846" y="5"/>
                  </a:lnTo>
                  <a:lnTo>
                    <a:pt x="872" y="5"/>
                  </a:lnTo>
                  <a:lnTo>
                    <a:pt x="898" y="6"/>
                  </a:lnTo>
                  <a:lnTo>
                    <a:pt x="924" y="6"/>
                  </a:lnTo>
                  <a:lnTo>
                    <a:pt x="950" y="6"/>
                  </a:lnTo>
                  <a:lnTo>
                    <a:pt x="950" y="251"/>
                  </a:lnTo>
                  <a:lnTo>
                    <a:pt x="950" y="496"/>
                  </a:lnTo>
                  <a:lnTo>
                    <a:pt x="950" y="740"/>
                  </a:lnTo>
                  <a:lnTo>
                    <a:pt x="950" y="983"/>
                  </a:lnTo>
                  <a:lnTo>
                    <a:pt x="949" y="1008"/>
                  </a:lnTo>
                  <a:lnTo>
                    <a:pt x="949" y="1035"/>
                  </a:lnTo>
                  <a:lnTo>
                    <a:pt x="947" y="1060"/>
                  </a:lnTo>
                  <a:lnTo>
                    <a:pt x="946" y="1087"/>
                  </a:lnTo>
                  <a:lnTo>
                    <a:pt x="947" y="1112"/>
                  </a:lnTo>
                  <a:lnTo>
                    <a:pt x="950" y="1136"/>
                  </a:lnTo>
                  <a:lnTo>
                    <a:pt x="953" y="1162"/>
                  </a:lnTo>
                  <a:lnTo>
                    <a:pt x="959" y="1187"/>
                  </a:lnTo>
                  <a:lnTo>
                    <a:pt x="970" y="1202"/>
                  </a:lnTo>
                  <a:lnTo>
                    <a:pt x="982" y="1218"/>
                  </a:lnTo>
                  <a:lnTo>
                    <a:pt x="993" y="1233"/>
                  </a:lnTo>
                  <a:lnTo>
                    <a:pt x="1005" y="1248"/>
                  </a:lnTo>
                  <a:lnTo>
                    <a:pt x="1016" y="1264"/>
                  </a:lnTo>
                  <a:lnTo>
                    <a:pt x="1028" y="1279"/>
                  </a:lnTo>
                  <a:lnTo>
                    <a:pt x="1040" y="1295"/>
                  </a:lnTo>
                  <a:lnTo>
                    <a:pt x="1051" y="1310"/>
                  </a:lnTo>
                  <a:lnTo>
                    <a:pt x="1020" y="1324"/>
                  </a:lnTo>
                  <a:lnTo>
                    <a:pt x="989" y="1338"/>
                  </a:lnTo>
                  <a:lnTo>
                    <a:pt x="957" y="1352"/>
                  </a:lnTo>
                  <a:lnTo>
                    <a:pt x="924" y="1365"/>
                  </a:lnTo>
                  <a:lnTo>
                    <a:pt x="891" y="1380"/>
                  </a:lnTo>
                  <a:lnTo>
                    <a:pt x="856" y="1394"/>
                  </a:lnTo>
                  <a:lnTo>
                    <a:pt x="822" y="1408"/>
                  </a:lnTo>
                  <a:lnTo>
                    <a:pt x="787" y="1422"/>
                  </a:lnTo>
                  <a:lnTo>
                    <a:pt x="752" y="1436"/>
                  </a:lnTo>
                  <a:lnTo>
                    <a:pt x="716" y="1450"/>
                  </a:lnTo>
                  <a:lnTo>
                    <a:pt x="680" y="1462"/>
                  </a:lnTo>
                  <a:lnTo>
                    <a:pt x="644" y="1476"/>
                  </a:lnTo>
                  <a:lnTo>
                    <a:pt x="609" y="1488"/>
                  </a:lnTo>
                  <a:lnTo>
                    <a:pt x="573" y="1500"/>
                  </a:lnTo>
                  <a:lnTo>
                    <a:pt x="537" y="1511"/>
                  </a:lnTo>
                  <a:lnTo>
                    <a:pt x="502" y="1521"/>
                  </a:lnTo>
                  <a:lnTo>
                    <a:pt x="466" y="1531"/>
                  </a:lnTo>
                  <a:lnTo>
                    <a:pt x="430" y="1541"/>
                  </a:lnTo>
                  <a:lnTo>
                    <a:pt x="396" y="1549"/>
                  </a:lnTo>
                  <a:lnTo>
                    <a:pt x="361" y="1556"/>
                  </a:lnTo>
                  <a:lnTo>
                    <a:pt x="326" y="1563"/>
                  </a:lnTo>
                  <a:lnTo>
                    <a:pt x="293" y="1567"/>
                  </a:lnTo>
                  <a:lnTo>
                    <a:pt x="260" y="1572"/>
                  </a:lnTo>
                  <a:lnTo>
                    <a:pt x="227" y="1574"/>
                  </a:lnTo>
                  <a:lnTo>
                    <a:pt x="196" y="1576"/>
                  </a:lnTo>
                  <a:lnTo>
                    <a:pt x="165" y="1576"/>
                  </a:lnTo>
                  <a:lnTo>
                    <a:pt x="135" y="1575"/>
                  </a:lnTo>
                  <a:lnTo>
                    <a:pt x="106" y="1573"/>
                  </a:lnTo>
                  <a:lnTo>
                    <a:pt x="78" y="1568"/>
                  </a:lnTo>
                  <a:lnTo>
                    <a:pt x="51" y="1563"/>
                  </a:lnTo>
                  <a:lnTo>
                    <a:pt x="25" y="1556"/>
                  </a:lnTo>
                  <a:lnTo>
                    <a:pt x="0" y="1546"/>
                  </a:lnTo>
                  <a:lnTo>
                    <a:pt x="5" y="1530"/>
                  </a:lnTo>
                  <a:lnTo>
                    <a:pt x="11" y="1515"/>
                  </a:lnTo>
                  <a:lnTo>
                    <a:pt x="18" y="1500"/>
                  </a:lnTo>
                  <a:lnTo>
                    <a:pt x="23" y="1484"/>
                  </a:lnTo>
                  <a:lnTo>
                    <a:pt x="30" y="1466"/>
                  </a:lnTo>
                  <a:lnTo>
                    <a:pt x="36" y="1446"/>
                  </a:lnTo>
                  <a:lnTo>
                    <a:pt x="42" y="1424"/>
                  </a:lnTo>
                  <a:lnTo>
                    <a:pt x="46" y="1398"/>
                  </a:lnTo>
                  <a:lnTo>
                    <a:pt x="48" y="1311"/>
                  </a:lnTo>
                  <a:lnTo>
                    <a:pt x="49" y="1224"/>
                  </a:lnTo>
                  <a:lnTo>
                    <a:pt x="49" y="1137"/>
                  </a:lnTo>
                  <a:lnTo>
                    <a:pt x="50" y="1051"/>
                  </a:lnTo>
                  <a:lnTo>
                    <a:pt x="49" y="802"/>
                  </a:lnTo>
                  <a:lnTo>
                    <a:pt x="48" y="553"/>
                  </a:lnTo>
                  <a:lnTo>
                    <a:pt x="46" y="304"/>
                  </a:lnTo>
                  <a:lnTo>
                    <a:pt x="45" y="54"/>
                  </a:lnTo>
                  <a:lnTo>
                    <a:pt x="55" y="47"/>
                  </a:lnTo>
                  <a:lnTo>
                    <a:pt x="64" y="42"/>
                  </a:lnTo>
                  <a:lnTo>
                    <a:pt x="73" y="35"/>
                  </a:lnTo>
                  <a:lnTo>
                    <a:pt x="82" y="28"/>
                  </a:lnTo>
                  <a:lnTo>
                    <a:pt x="90" y="21"/>
                  </a:lnTo>
                  <a:lnTo>
                    <a:pt x="99" y="14"/>
                  </a:lnTo>
                  <a:lnTo>
                    <a:pt x="109" y="7"/>
                  </a:lnTo>
                  <a:lnTo>
                    <a:pt x="118" y="0"/>
                  </a:lnTo>
                  <a:close/>
                </a:path>
              </a:pathLst>
            </a:custGeom>
            <a:solidFill>
              <a:srgbClr val="4F4F54"/>
            </a:solidFill>
            <a:ln w="9525">
              <a:noFill/>
              <a:round/>
              <a:headEnd/>
              <a:tailEnd/>
            </a:ln>
          </p:spPr>
          <p:txBody>
            <a:bodyPr/>
            <a:lstStyle/>
            <a:p>
              <a:endParaRPr lang="en-US"/>
            </a:p>
          </p:txBody>
        </p:sp>
        <p:sp>
          <p:nvSpPr>
            <p:cNvPr id="8352" name="Freeform 334"/>
            <p:cNvSpPr>
              <a:spLocks/>
            </p:cNvSpPr>
            <p:nvPr/>
          </p:nvSpPr>
          <p:spPr bwMode="auto">
            <a:xfrm>
              <a:off x="3645" y="1990"/>
              <a:ext cx="479" cy="773"/>
            </a:xfrm>
            <a:custGeom>
              <a:avLst/>
              <a:gdLst>
                <a:gd name="T0" fmla="*/ 62 w 960"/>
                <a:gd name="T1" fmla="*/ 0 h 1548"/>
                <a:gd name="T2" fmla="*/ 86 w 960"/>
                <a:gd name="T3" fmla="*/ 0 h 1548"/>
                <a:gd name="T4" fmla="*/ 110 w 960"/>
                <a:gd name="T5" fmla="*/ 0 h 1548"/>
                <a:gd name="T6" fmla="*/ 134 w 960"/>
                <a:gd name="T7" fmla="*/ 0 h 1548"/>
                <a:gd name="T8" fmla="*/ 158 w 960"/>
                <a:gd name="T9" fmla="*/ 1 h 1548"/>
                <a:gd name="T10" fmla="*/ 182 w 960"/>
                <a:gd name="T11" fmla="*/ 1 h 1548"/>
                <a:gd name="T12" fmla="*/ 206 w 960"/>
                <a:gd name="T13" fmla="*/ 1 h 1548"/>
                <a:gd name="T14" fmla="*/ 230 w 960"/>
                <a:gd name="T15" fmla="*/ 2 h 1548"/>
                <a:gd name="T16" fmla="*/ 254 w 960"/>
                <a:gd name="T17" fmla="*/ 2 h 1548"/>
                <a:gd name="T18" fmla="*/ 278 w 960"/>
                <a:gd name="T19" fmla="*/ 2 h 1548"/>
                <a:gd name="T20" fmla="*/ 302 w 960"/>
                <a:gd name="T21" fmla="*/ 2 h 1548"/>
                <a:gd name="T22" fmla="*/ 325 w 960"/>
                <a:gd name="T23" fmla="*/ 2 h 1548"/>
                <a:gd name="T24" fmla="*/ 350 w 960"/>
                <a:gd name="T25" fmla="*/ 3 h 1548"/>
                <a:gd name="T26" fmla="*/ 373 w 960"/>
                <a:gd name="T27" fmla="*/ 3 h 1548"/>
                <a:gd name="T28" fmla="*/ 397 w 960"/>
                <a:gd name="T29" fmla="*/ 3 h 1548"/>
                <a:gd name="T30" fmla="*/ 421 w 960"/>
                <a:gd name="T31" fmla="*/ 3 h 1548"/>
                <a:gd name="T32" fmla="*/ 433 w 960"/>
                <a:gd name="T33" fmla="*/ 116 h 1548"/>
                <a:gd name="T34" fmla="*/ 433 w 960"/>
                <a:gd name="T35" fmla="*/ 341 h 1548"/>
                <a:gd name="T36" fmla="*/ 432 w 960"/>
                <a:gd name="T37" fmla="*/ 465 h 1548"/>
                <a:gd name="T38" fmla="*/ 432 w 960"/>
                <a:gd name="T39" fmla="*/ 490 h 1548"/>
                <a:gd name="T40" fmla="*/ 432 w 960"/>
                <a:gd name="T41" fmla="*/ 513 h 1548"/>
                <a:gd name="T42" fmla="*/ 435 w 960"/>
                <a:gd name="T43" fmla="*/ 536 h 1548"/>
                <a:gd name="T44" fmla="*/ 443 w 960"/>
                <a:gd name="T45" fmla="*/ 554 h 1548"/>
                <a:gd name="T46" fmla="*/ 453 w 960"/>
                <a:gd name="T47" fmla="*/ 568 h 1548"/>
                <a:gd name="T48" fmla="*/ 464 w 960"/>
                <a:gd name="T49" fmla="*/ 582 h 1548"/>
                <a:gd name="T50" fmla="*/ 474 w 960"/>
                <a:gd name="T51" fmla="*/ 597 h 1548"/>
                <a:gd name="T52" fmla="*/ 465 w 960"/>
                <a:gd name="T53" fmla="*/ 610 h 1548"/>
                <a:gd name="T54" fmla="*/ 436 w 960"/>
                <a:gd name="T55" fmla="*/ 624 h 1548"/>
                <a:gd name="T56" fmla="*/ 405 w 960"/>
                <a:gd name="T57" fmla="*/ 639 h 1548"/>
                <a:gd name="T58" fmla="*/ 374 w 960"/>
                <a:gd name="T59" fmla="*/ 655 h 1548"/>
                <a:gd name="T60" fmla="*/ 342 w 960"/>
                <a:gd name="T61" fmla="*/ 672 h 1548"/>
                <a:gd name="T62" fmla="*/ 310 w 960"/>
                <a:gd name="T63" fmla="*/ 688 h 1548"/>
                <a:gd name="T64" fmla="*/ 278 w 960"/>
                <a:gd name="T65" fmla="*/ 704 h 1548"/>
                <a:gd name="T66" fmla="*/ 245 w 960"/>
                <a:gd name="T67" fmla="*/ 719 h 1548"/>
                <a:gd name="T68" fmla="*/ 213 w 960"/>
                <a:gd name="T69" fmla="*/ 733 h 1548"/>
                <a:gd name="T70" fmla="*/ 181 w 960"/>
                <a:gd name="T71" fmla="*/ 746 h 1548"/>
                <a:gd name="T72" fmla="*/ 150 w 960"/>
                <a:gd name="T73" fmla="*/ 757 h 1548"/>
                <a:gd name="T74" fmla="*/ 119 w 960"/>
                <a:gd name="T75" fmla="*/ 765 h 1548"/>
                <a:gd name="T76" fmla="*/ 90 w 960"/>
                <a:gd name="T77" fmla="*/ 771 h 1548"/>
                <a:gd name="T78" fmla="*/ 62 w 960"/>
                <a:gd name="T79" fmla="*/ 773 h 1548"/>
                <a:gd name="T80" fmla="*/ 36 w 960"/>
                <a:gd name="T81" fmla="*/ 772 h 1548"/>
                <a:gd name="T82" fmla="*/ 11 w 960"/>
                <a:gd name="T83" fmla="*/ 767 h 1548"/>
                <a:gd name="T84" fmla="*/ 4 w 960"/>
                <a:gd name="T85" fmla="*/ 748 h 1548"/>
                <a:gd name="T86" fmla="*/ 13 w 960"/>
                <a:gd name="T87" fmla="*/ 716 h 1548"/>
                <a:gd name="T88" fmla="*/ 17 w 960"/>
                <a:gd name="T89" fmla="*/ 642 h 1548"/>
                <a:gd name="T90" fmla="*/ 18 w 960"/>
                <a:gd name="T91" fmla="*/ 539 h 1548"/>
                <a:gd name="T92" fmla="*/ 18 w 960"/>
                <a:gd name="T93" fmla="*/ 372 h 1548"/>
                <a:gd name="T94" fmla="*/ 17 w 960"/>
                <a:gd name="T95" fmla="*/ 141 h 1548"/>
                <a:gd name="T96" fmla="*/ 21 w 960"/>
                <a:gd name="T97" fmla="*/ 22 h 1548"/>
                <a:gd name="T98" fmla="*/ 29 w 960"/>
                <a:gd name="T99" fmla="*/ 16 h 1548"/>
                <a:gd name="T100" fmla="*/ 37 w 960"/>
                <a:gd name="T101" fmla="*/ 10 h 1548"/>
                <a:gd name="T102" fmla="*/ 46 w 960"/>
                <a:gd name="T103" fmla="*/ 3 h 15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0" h="1548">
                  <a:moveTo>
                    <a:pt x="100" y="0"/>
                  </a:moveTo>
                  <a:lnTo>
                    <a:pt x="125" y="0"/>
                  </a:lnTo>
                  <a:lnTo>
                    <a:pt x="149" y="0"/>
                  </a:lnTo>
                  <a:lnTo>
                    <a:pt x="173" y="1"/>
                  </a:lnTo>
                  <a:lnTo>
                    <a:pt x="197" y="1"/>
                  </a:lnTo>
                  <a:lnTo>
                    <a:pt x="220" y="1"/>
                  </a:lnTo>
                  <a:lnTo>
                    <a:pt x="244" y="1"/>
                  </a:lnTo>
                  <a:lnTo>
                    <a:pt x="269" y="1"/>
                  </a:lnTo>
                  <a:lnTo>
                    <a:pt x="293" y="1"/>
                  </a:lnTo>
                  <a:lnTo>
                    <a:pt x="317" y="2"/>
                  </a:lnTo>
                  <a:lnTo>
                    <a:pt x="341" y="2"/>
                  </a:lnTo>
                  <a:lnTo>
                    <a:pt x="365" y="2"/>
                  </a:lnTo>
                  <a:lnTo>
                    <a:pt x="388" y="2"/>
                  </a:lnTo>
                  <a:lnTo>
                    <a:pt x="413" y="2"/>
                  </a:lnTo>
                  <a:lnTo>
                    <a:pt x="437" y="4"/>
                  </a:lnTo>
                  <a:lnTo>
                    <a:pt x="461" y="4"/>
                  </a:lnTo>
                  <a:lnTo>
                    <a:pt x="485" y="4"/>
                  </a:lnTo>
                  <a:lnTo>
                    <a:pt x="509" y="4"/>
                  </a:lnTo>
                  <a:lnTo>
                    <a:pt x="532" y="4"/>
                  </a:lnTo>
                  <a:lnTo>
                    <a:pt x="557" y="5"/>
                  </a:lnTo>
                  <a:lnTo>
                    <a:pt x="581" y="5"/>
                  </a:lnTo>
                  <a:lnTo>
                    <a:pt x="605" y="5"/>
                  </a:lnTo>
                  <a:lnTo>
                    <a:pt x="629" y="5"/>
                  </a:lnTo>
                  <a:lnTo>
                    <a:pt x="652" y="5"/>
                  </a:lnTo>
                  <a:lnTo>
                    <a:pt x="676" y="5"/>
                  </a:lnTo>
                  <a:lnTo>
                    <a:pt x="701" y="6"/>
                  </a:lnTo>
                  <a:lnTo>
                    <a:pt x="725" y="6"/>
                  </a:lnTo>
                  <a:lnTo>
                    <a:pt x="748" y="6"/>
                  </a:lnTo>
                  <a:lnTo>
                    <a:pt x="772" y="6"/>
                  </a:lnTo>
                  <a:lnTo>
                    <a:pt x="796" y="6"/>
                  </a:lnTo>
                  <a:lnTo>
                    <a:pt x="820" y="7"/>
                  </a:lnTo>
                  <a:lnTo>
                    <a:pt x="843" y="7"/>
                  </a:lnTo>
                  <a:lnTo>
                    <a:pt x="868" y="7"/>
                  </a:lnTo>
                  <a:lnTo>
                    <a:pt x="868" y="233"/>
                  </a:lnTo>
                  <a:lnTo>
                    <a:pt x="868" y="459"/>
                  </a:lnTo>
                  <a:lnTo>
                    <a:pt x="868" y="683"/>
                  </a:lnTo>
                  <a:lnTo>
                    <a:pt x="868" y="908"/>
                  </a:lnTo>
                  <a:lnTo>
                    <a:pt x="866" y="932"/>
                  </a:lnTo>
                  <a:lnTo>
                    <a:pt x="866" y="956"/>
                  </a:lnTo>
                  <a:lnTo>
                    <a:pt x="866" y="981"/>
                  </a:lnTo>
                  <a:lnTo>
                    <a:pt x="865" y="1004"/>
                  </a:lnTo>
                  <a:lnTo>
                    <a:pt x="866" y="1027"/>
                  </a:lnTo>
                  <a:lnTo>
                    <a:pt x="868" y="1050"/>
                  </a:lnTo>
                  <a:lnTo>
                    <a:pt x="871" y="1073"/>
                  </a:lnTo>
                  <a:lnTo>
                    <a:pt x="877" y="1096"/>
                  </a:lnTo>
                  <a:lnTo>
                    <a:pt x="887" y="1110"/>
                  </a:lnTo>
                  <a:lnTo>
                    <a:pt x="897" y="1125"/>
                  </a:lnTo>
                  <a:lnTo>
                    <a:pt x="908" y="1138"/>
                  </a:lnTo>
                  <a:lnTo>
                    <a:pt x="918" y="1152"/>
                  </a:lnTo>
                  <a:lnTo>
                    <a:pt x="929" y="1166"/>
                  </a:lnTo>
                  <a:lnTo>
                    <a:pt x="939" y="1180"/>
                  </a:lnTo>
                  <a:lnTo>
                    <a:pt x="949" y="1195"/>
                  </a:lnTo>
                  <a:lnTo>
                    <a:pt x="960" y="1209"/>
                  </a:lnTo>
                  <a:lnTo>
                    <a:pt x="932" y="1221"/>
                  </a:lnTo>
                  <a:lnTo>
                    <a:pt x="902" y="1235"/>
                  </a:lnTo>
                  <a:lnTo>
                    <a:pt x="873" y="1249"/>
                  </a:lnTo>
                  <a:lnTo>
                    <a:pt x="843" y="1264"/>
                  </a:lnTo>
                  <a:lnTo>
                    <a:pt x="812" y="1280"/>
                  </a:lnTo>
                  <a:lnTo>
                    <a:pt x="781" y="1296"/>
                  </a:lnTo>
                  <a:lnTo>
                    <a:pt x="750" y="1312"/>
                  </a:lnTo>
                  <a:lnTo>
                    <a:pt x="718" y="1329"/>
                  </a:lnTo>
                  <a:lnTo>
                    <a:pt x="686" y="1345"/>
                  </a:lnTo>
                  <a:lnTo>
                    <a:pt x="653" y="1361"/>
                  </a:lnTo>
                  <a:lnTo>
                    <a:pt x="621" y="1378"/>
                  </a:lnTo>
                  <a:lnTo>
                    <a:pt x="589" y="1394"/>
                  </a:lnTo>
                  <a:lnTo>
                    <a:pt x="557" y="1409"/>
                  </a:lnTo>
                  <a:lnTo>
                    <a:pt x="523" y="1425"/>
                  </a:lnTo>
                  <a:lnTo>
                    <a:pt x="491" y="1440"/>
                  </a:lnTo>
                  <a:lnTo>
                    <a:pt x="459" y="1454"/>
                  </a:lnTo>
                  <a:lnTo>
                    <a:pt x="426" y="1468"/>
                  </a:lnTo>
                  <a:lnTo>
                    <a:pt x="394" y="1482"/>
                  </a:lnTo>
                  <a:lnTo>
                    <a:pt x="362" y="1493"/>
                  </a:lnTo>
                  <a:lnTo>
                    <a:pt x="331" y="1505"/>
                  </a:lnTo>
                  <a:lnTo>
                    <a:pt x="300" y="1515"/>
                  </a:lnTo>
                  <a:lnTo>
                    <a:pt x="269" y="1524"/>
                  </a:lnTo>
                  <a:lnTo>
                    <a:pt x="239" y="1531"/>
                  </a:lnTo>
                  <a:lnTo>
                    <a:pt x="210" y="1538"/>
                  </a:lnTo>
                  <a:lnTo>
                    <a:pt x="181" y="1543"/>
                  </a:lnTo>
                  <a:lnTo>
                    <a:pt x="152" y="1546"/>
                  </a:lnTo>
                  <a:lnTo>
                    <a:pt x="125" y="1548"/>
                  </a:lnTo>
                  <a:lnTo>
                    <a:pt x="98" y="1548"/>
                  </a:lnTo>
                  <a:lnTo>
                    <a:pt x="72" y="1546"/>
                  </a:lnTo>
                  <a:lnTo>
                    <a:pt x="47" y="1542"/>
                  </a:lnTo>
                  <a:lnTo>
                    <a:pt x="23" y="1536"/>
                  </a:lnTo>
                  <a:lnTo>
                    <a:pt x="0" y="1528"/>
                  </a:lnTo>
                  <a:lnTo>
                    <a:pt x="8" y="1498"/>
                  </a:lnTo>
                  <a:lnTo>
                    <a:pt x="17" y="1468"/>
                  </a:lnTo>
                  <a:lnTo>
                    <a:pt x="27" y="1433"/>
                  </a:lnTo>
                  <a:lnTo>
                    <a:pt x="33" y="1389"/>
                  </a:lnTo>
                  <a:lnTo>
                    <a:pt x="35" y="1285"/>
                  </a:lnTo>
                  <a:lnTo>
                    <a:pt x="36" y="1181"/>
                  </a:lnTo>
                  <a:lnTo>
                    <a:pt x="36" y="1079"/>
                  </a:lnTo>
                  <a:lnTo>
                    <a:pt x="37" y="975"/>
                  </a:lnTo>
                  <a:lnTo>
                    <a:pt x="36" y="744"/>
                  </a:lnTo>
                  <a:lnTo>
                    <a:pt x="36" y="514"/>
                  </a:lnTo>
                  <a:lnTo>
                    <a:pt x="35" y="282"/>
                  </a:lnTo>
                  <a:lnTo>
                    <a:pt x="33" y="52"/>
                  </a:lnTo>
                  <a:lnTo>
                    <a:pt x="42" y="45"/>
                  </a:lnTo>
                  <a:lnTo>
                    <a:pt x="50" y="39"/>
                  </a:lnTo>
                  <a:lnTo>
                    <a:pt x="59" y="32"/>
                  </a:lnTo>
                  <a:lnTo>
                    <a:pt x="67" y="25"/>
                  </a:lnTo>
                  <a:lnTo>
                    <a:pt x="75" y="20"/>
                  </a:lnTo>
                  <a:lnTo>
                    <a:pt x="84" y="13"/>
                  </a:lnTo>
                  <a:lnTo>
                    <a:pt x="92" y="7"/>
                  </a:lnTo>
                  <a:lnTo>
                    <a:pt x="100" y="0"/>
                  </a:lnTo>
                  <a:close/>
                </a:path>
              </a:pathLst>
            </a:custGeom>
            <a:solidFill>
              <a:srgbClr val="56595B"/>
            </a:solidFill>
            <a:ln w="9525">
              <a:noFill/>
              <a:round/>
              <a:headEnd/>
              <a:tailEnd/>
            </a:ln>
          </p:spPr>
          <p:txBody>
            <a:bodyPr/>
            <a:lstStyle/>
            <a:p>
              <a:endParaRPr lang="en-US"/>
            </a:p>
          </p:txBody>
        </p:sp>
        <p:sp>
          <p:nvSpPr>
            <p:cNvPr id="8353" name="Freeform 335"/>
            <p:cNvSpPr>
              <a:spLocks/>
            </p:cNvSpPr>
            <p:nvPr/>
          </p:nvSpPr>
          <p:spPr bwMode="auto">
            <a:xfrm>
              <a:off x="3651" y="1990"/>
              <a:ext cx="434" cy="761"/>
            </a:xfrm>
            <a:custGeom>
              <a:avLst/>
              <a:gdLst>
                <a:gd name="T0" fmla="*/ 63 w 868"/>
                <a:gd name="T1" fmla="*/ 0 h 1521"/>
                <a:gd name="T2" fmla="*/ 108 w 868"/>
                <a:gd name="T3" fmla="*/ 1 h 1521"/>
                <a:gd name="T4" fmla="*/ 152 w 868"/>
                <a:gd name="T5" fmla="*/ 2 h 1521"/>
                <a:gd name="T6" fmla="*/ 196 w 868"/>
                <a:gd name="T7" fmla="*/ 2 h 1521"/>
                <a:gd name="T8" fmla="*/ 240 w 868"/>
                <a:gd name="T9" fmla="*/ 2 h 1521"/>
                <a:gd name="T10" fmla="*/ 284 w 868"/>
                <a:gd name="T11" fmla="*/ 3 h 1521"/>
                <a:gd name="T12" fmla="*/ 328 w 868"/>
                <a:gd name="T13" fmla="*/ 3 h 1521"/>
                <a:gd name="T14" fmla="*/ 372 w 868"/>
                <a:gd name="T15" fmla="*/ 4 h 1521"/>
                <a:gd name="T16" fmla="*/ 394 w 868"/>
                <a:gd name="T17" fmla="*/ 107 h 1521"/>
                <a:gd name="T18" fmla="*/ 394 w 868"/>
                <a:gd name="T19" fmla="*/ 314 h 1521"/>
                <a:gd name="T20" fmla="*/ 394 w 868"/>
                <a:gd name="T21" fmla="*/ 428 h 1521"/>
                <a:gd name="T22" fmla="*/ 394 w 868"/>
                <a:gd name="T23" fmla="*/ 450 h 1521"/>
                <a:gd name="T24" fmla="*/ 394 w 868"/>
                <a:gd name="T25" fmla="*/ 471 h 1521"/>
                <a:gd name="T26" fmla="*/ 396 w 868"/>
                <a:gd name="T27" fmla="*/ 492 h 1521"/>
                <a:gd name="T28" fmla="*/ 403 w 868"/>
                <a:gd name="T29" fmla="*/ 509 h 1521"/>
                <a:gd name="T30" fmla="*/ 412 w 868"/>
                <a:gd name="T31" fmla="*/ 522 h 1521"/>
                <a:gd name="T32" fmla="*/ 421 w 868"/>
                <a:gd name="T33" fmla="*/ 534 h 1521"/>
                <a:gd name="T34" fmla="*/ 430 w 868"/>
                <a:gd name="T35" fmla="*/ 547 h 1521"/>
                <a:gd name="T36" fmla="*/ 422 w 868"/>
                <a:gd name="T37" fmla="*/ 559 h 1521"/>
                <a:gd name="T38" fmla="*/ 395 w 868"/>
                <a:gd name="T39" fmla="*/ 574 h 1521"/>
                <a:gd name="T40" fmla="*/ 368 w 868"/>
                <a:gd name="T41" fmla="*/ 590 h 1521"/>
                <a:gd name="T42" fmla="*/ 339 w 868"/>
                <a:gd name="T43" fmla="*/ 607 h 1521"/>
                <a:gd name="T44" fmla="*/ 311 w 868"/>
                <a:gd name="T45" fmla="*/ 626 h 1521"/>
                <a:gd name="T46" fmla="*/ 281 w 868"/>
                <a:gd name="T47" fmla="*/ 646 h 1521"/>
                <a:gd name="T48" fmla="*/ 252 w 868"/>
                <a:gd name="T49" fmla="*/ 665 h 1521"/>
                <a:gd name="T50" fmla="*/ 223 w 868"/>
                <a:gd name="T51" fmla="*/ 684 h 1521"/>
                <a:gd name="T52" fmla="*/ 194 w 868"/>
                <a:gd name="T53" fmla="*/ 702 h 1521"/>
                <a:gd name="T54" fmla="*/ 165 w 868"/>
                <a:gd name="T55" fmla="*/ 719 h 1521"/>
                <a:gd name="T56" fmla="*/ 137 w 868"/>
                <a:gd name="T57" fmla="*/ 733 h 1521"/>
                <a:gd name="T58" fmla="*/ 109 w 868"/>
                <a:gd name="T59" fmla="*/ 745 h 1521"/>
                <a:gd name="T60" fmla="*/ 82 w 868"/>
                <a:gd name="T61" fmla="*/ 754 h 1521"/>
                <a:gd name="T62" fmla="*/ 57 w 868"/>
                <a:gd name="T63" fmla="*/ 760 h 1521"/>
                <a:gd name="T64" fmla="*/ 34 w 868"/>
                <a:gd name="T65" fmla="*/ 761 h 1521"/>
                <a:gd name="T66" fmla="*/ 10 w 868"/>
                <a:gd name="T67" fmla="*/ 757 h 1521"/>
                <a:gd name="T68" fmla="*/ 2 w 868"/>
                <a:gd name="T69" fmla="*/ 740 h 1521"/>
                <a:gd name="T70" fmla="*/ 8 w 868"/>
                <a:gd name="T71" fmla="*/ 710 h 1521"/>
                <a:gd name="T72" fmla="*/ 11 w 868"/>
                <a:gd name="T73" fmla="*/ 629 h 1521"/>
                <a:gd name="T74" fmla="*/ 12 w 868"/>
                <a:gd name="T75" fmla="*/ 509 h 1521"/>
                <a:gd name="T76" fmla="*/ 12 w 868"/>
                <a:gd name="T77" fmla="*/ 343 h 1521"/>
                <a:gd name="T78" fmla="*/ 11 w 868"/>
                <a:gd name="T79" fmla="*/ 131 h 1521"/>
                <a:gd name="T80" fmla="*/ 15 w 868"/>
                <a:gd name="T81" fmla="*/ 21 h 1521"/>
                <a:gd name="T82" fmla="*/ 23 w 868"/>
                <a:gd name="T83" fmla="*/ 15 h 1521"/>
                <a:gd name="T84" fmla="*/ 30 w 868"/>
                <a:gd name="T85" fmla="*/ 9 h 1521"/>
                <a:gd name="T86" fmla="*/ 38 w 868"/>
                <a:gd name="T87" fmla="*/ 3 h 1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8" h="1521">
                  <a:moveTo>
                    <a:pt x="83" y="0"/>
                  </a:moveTo>
                  <a:lnTo>
                    <a:pt x="126" y="0"/>
                  </a:lnTo>
                  <a:lnTo>
                    <a:pt x="171" y="1"/>
                  </a:lnTo>
                  <a:lnTo>
                    <a:pt x="215" y="1"/>
                  </a:lnTo>
                  <a:lnTo>
                    <a:pt x="259" y="1"/>
                  </a:lnTo>
                  <a:lnTo>
                    <a:pt x="303" y="3"/>
                  </a:lnTo>
                  <a:lnTo>
                    <a:pt x="348" y="3"/>
                  </a:lnTo>
                  <a:lnTo>
                    <a:pt x="391" y="4"/>
                  </a:lnTo>
                  <a:lnTo>
                    <a:pt x="435" y="4"/>
                  </a:lnTo>
                  <a:lnTo>
                    <a:pt x="479" y="4"/>
                  </a:lnTo>
                  <a:lnTo>
                    <a:pt x="524" y="5"/>
                  </a:lnTo>
                  <a:lnTo>
                    <a:pt x="568" y="5"/>
                  </a:lnTo>
                  <a:lnTo>
                    <a:pt x="611" y="5"/>
                  </a:lnTo>
                  <a:lnTo>
                    <a:pt x="655" y="6"/>
                  </a:lnTo>
                  <a:lnTo>
                    <a:pt x="700" y="6"/>
                  </a:lnTo>
                  <a:lnTo>
                    <a:pt x="744" y="7"/>
                  </a:lnTo>
                  <a:lnTo>
                    <a:pt x="788" y="7"/>
                  </a:lnTo>
                  <a:lnTo>
                    <a:pt x="788" y="213"/>
                  </a:lnTo>
                  <a:lnTo>
                    <a:pt x="788" y="421"/>
                  </a:lnTo>
                  <a:lnTo>
                    <a:pt x="788" y="627"/>
                  </a:lnTo>
                  <a:lnTo>
                    <a:pt x="788" y="834"/>
                  </a:lnTo>
                  <a:lnTo>
                    <a:pt x="788" y="856"/>
                  </a:lnTo>
                  <a:lnTo>
                    <a:pt x="787" y="877"/>
                  </a:lnTo>
                  <a:lnTo>
                    <a:pt x="787" y="899"/>
                  </a:lnTo>
                  <a:lnTo>
                    <a:pt x="785" y="921"/>
                  </a:lnTo>
                  <a:lnTo>
                    <a:pt x="787" y="942"/>
                  </a:lnTo>
                  <a:lnTo>
                    <a:pt x="788" y="962"/>
                  </a:lnTo>
                  <a:lnTo>
                    <a:pt x="791" y="983"/>
                  </a:lnTo>
                  <a:lnTo>
                    <a:pt x="796" y="1004"/>
                  </a:lnTo>
                  <a:lnTo>
                    <a:pt x="805" y="1017"/>
                  </a:lnTo>
                  <a:lnTo>
                    <a:pt x="814" y="1029"/>
                  </a:lnTo>
                  <a:lnTo>
                    <a:pt x="823" y="1043"/>
                  </a:lnTo>
                  <a:lnTo>
                    <a:pt x="833" y="1056"/>
                  </a:lnTo>
                  <a:lnTo>
                    <a:pt x="841" y="1068"/>
                  </a:lnTo>
                  <a:lnTo>
                    <a:pt x="850" y="1081"/>
                  </a:lnTo>
                  <a:lnTo>
                    <a:pt x="859" y="1094"/>
                  </a:lnTo>
                  <a:lnTo>
                    <a:pt x="868" y="1106"/>
                  </a:lnTo>
                  <a:lnTo>
                    <a:pt x="843" y="1118"/>
                  </a:lnTo>
                  <a:lnTo>
                    <a:pt x="817" y="1132"/>
                  </a:lnTo>
                  <a:lnTo>
                    <a:pt x="790" y="1147"/>
                  </a:lnTo>
                  <a:lnTo>
                    <a:pt x="762" y="1162"/>
                  </a:lnTo>
                  <a:lnTo>
                    <a:pt x="735" y="1179"/>
                  </a:lnTo>
                  <a:lnTo>
                    <a:pt x="707" y="1196"/>
                  </a:lnTo>
                  <a:lnTo>
                    <a:pt x="678" y="1214"/>
                  </a:lnTo>
                  <a:lnTo>
                    <a:pt x="649" y="1233"/>
                  </a:lnTo>
                  <a:lnTo>
                    <a:pt x="621" y="1252"/>
                  </a:lnTo>
                  <a:lnTo>
                    <a:pt x="592" y="1271"/>
                  </a:lnTo>
                  <a:lnTo>
                    <a:pt x="562" y="1291"/>
                  </a:lnTo>
                  <a:lnTo>
                    <a:pt x="533" y="1310"/>
                  </a:lnTo>
                  <a:lnTo>
                    <a:pt x="504" y="1330"/>
                  </a:lnTo>
                  <a:lnTo>
                    <a:pt x="474" y="1348"/>
                  </a:lnTo>
                  <a:lnTo>
                    <a:pt x="446" y="1368"/>
                  </a:lnTo>
                  <a:lnTo>
                    <a:pt x="416" y="1386"/>
                  </a:lnTo>
                  <a:lnTo>
                    <a:pt x="387" y="1404"/>
                  </a:lnTo>
                  <a:lnTo>
                    <a:pt x="358" y="1421"/>
                  </a:lnTo>
                  <a:lnTo>
                    <a:pt x="329" y="1437"/>
                  </a:lnTo>
                  <a:lnTo>
                    <a:pt x="300" y="1452"/>
                  </a:lnTo>
                  <a:lnTo>
                    <a:pt x="273" y="1466"/>
                  </a:lnTo>
                  <a:lnTo>
                    <a:pt x="245" y="1479"/>
                  </a:lnTo>
                  <a:lnTo>
                    <a:pt x="217" y="1490"/>
                  </a:lnTo>
                  <a:lnTo>
                    <a:pt x="191" y="1499"/>
                  </a:lnTo>
                  <a:lnTo>
                    <a:pt x="164" y="1507"/>
                  </a:lnTo>
                  <a:lnTo>
                    <a:pt x="139" y="1514"/>
                  </a:lnTo>
                  <a:lnTo>
                    <a:pt x="114" y="1519"/>
                  </a:lnTo>
                  <a:lnTo>
                    <a:pt x="90" y="1521"/>
                  </a:lnTo>
                  <a:lnTo>
                    <a:pt x="67" y="1521"/>
                  </a:lnTo>
                  <a:lnTo>
                    <a:pt x="44" y="1519"/>
                  </a:lnTo>
                  <a:lnTo>
                    <a:pt x="20" y="1514"/>
                  </a:lnTo>
                  <a:lnTo>
                    <a:pt x="0" y="1507"/>
                  </a:lnTo>
                  <a:lnTo>
                    <a:pt x="4" y="1480"/>
                  </a:lnTo>
                  <a:lnTo>
                    <a:pt x="10" y="1452"/>
                  </a:lnTo>
                  <a:lnTo>
                    <a:pt x="16" y="1420"/>
                  </a:lnTo>
                  <a:lnTo>
                    <a:pt x="20" y="1378"/>
                  </a:lnTo>
                  <a:lnTo>
                    <a:pt x="22" y="1258"/>
                  </a:lnTo>
                  <a:lnTo>
                    <a:pt x="22" y="1137"/>
                  </a:lnTo>
                  <a:lnTo>
                    <a:pt x="23" y="1018"/>
                  </a:lnTo>
                  <a:lnTo>
                    <a:pt x="23" y="897"/>
                  </a:lnTo>
                  <a:lnTo>
                    <a:pt x="23" y="686"/>
                  </a:lnTo>
                  <a:lnTo>
                    <a:pt x="23" y="474"/>
                  </a:lnTo>
                  <a:lnTo>
                    <a:pt x="22" y="261"/>
                  </a:lnTo>
                  <a:lnTo>
                    <a:pt x="22" y="47"/>
                  </a:lnTo>
                  <a:lnTo>
                    <a:pt x="30" y="42"/>
                  </a:lnTo>
                  <a:lnTo>
                    <a:pt x="37" y="36"/>
                  </a:lnTo>
                  <a:lnTo>
                    <a:pt x="45" y="29"/>
                  </a:lnTo>
                  <a:lnTo>
                    <a:pt x="53" y="23"/>
                  </a:lnTo>
                  <a:lnTo>
                    <a:pt x="60" y="17"/>
                  </a:lnTo>
                  <a:lnTo>
                    <a:pt x="68" y="12"/>
                  </a:lnTo>
                  <a:lnTo>
                    <a:pt x="75" y="6"/>
                  </a:lnTo>
                  <a:lnTo>
                    <a:pt x="83" y="0"/>
                  </a:lnTo>
                  <a:close/>
                </a:path>
              </a:pathLst>
            </a:custGeom>
            <a:solidFill>
              <a:srgbClr val="606366"/>
            </a:solidFill>
            <a:ln w="9525">
              <a:noFill/>
              <a:round/>
              <a:headEnd/>
              <a:tailEnd/>
            </a:ln>
          </p:spPr>
          <p:txBody>
            <a:bodyPr/>
            <a:lstStyle/>
            <a:p>
              <a:endParaRPr lang="en-US"/>
            </a:p>
          </p:txBody>
        </p:sp>
        <p:sp>
          <p:nvSpPr>
            <p:cNvPr id="8354" name="Freeform 336"/>
            <p:cNvSpPr>
              <a:spLocks/>
            </p:cNvSpPr>
            <p:nvPr/>
          </p:nvSpPr>
          <p:spPr bwMode="auto">
            <a:xfrm>
              <a:off x="3657" y="1990"/>
              <a:ext cx="390" cy="749"/>
            </a:xfrm>
            <a:custGeom>
              <a:avLst/>
              <a:gdLst>
                <a:gd name="T0" fmla="*/ 54 w 781"/>
                <a:gd name="T1" fmla="*/ 0 h 1498"/>
                <a:gd name="T2" fmla="*/ 94 w 781"/>
                <a:gd name="T3" fmla="*/ 1 h 1498"/>
                <a:gd name="T4" fmla="*/ 134 w 781"/>
                <a:gd name="T5" fmla="*/ 2 h 1498"/>
                <a:gd name="T6" fmla="*/ 174 w 781"/>
                <a:gd name="T7" fmla="*/ 2 h 1498"/>
                <a:gd name="T8" fmla="*/ 214 w 781"/>
                <a:gd name="T9" fmla="*/ 2 h 1498"/>
                <a:gd name="T10" fmla="*/ 254 w 781"/>
                <a:gd name="T11" fmla="*/ 3 h 1498"/>
                <a:gd name="T12" fmla="*/ 294 w 781"/>
                <a:gd name="T13" fmla="*/ 3 h 1498"/>
                <a:gd name="T14" fmla="*/ 333 w 781"/>
                <a:gd name="T15" fmla="*/ 4 h 1498"/>
                <a:gd name="T16" fmla="*/ 354 w 781"/>
                <a:gd name="T17" fmla="*/ 98 h 1498"/>
                <a:gd name="T18" fmla="*/ 354 w 781"/>
                <a:gd name="T19" fmla="*/ 286 h 1498"/>
                <a:gd name="T20" fmla="*/ 354 w 781"/>
                <a:gd name="T21" fmla="*/ 390 h 1498"/>
                <a:gd name="T22" fmla="*/ 353 w 781"/>
                <a:gd name="T23" fmla="*/ 410 h 1498"/>
                <a:gd name="T24" fmla="*/ 354 w 781"/>
                <a:gd name="T25" fmla="*/ 430 h 1498"/>
                <a:gd name="T26" fmla="*/ 355 w 781"/>
                <a:gd name="T27" fmla="*/ 447 h 1498"/>
                <a:gd name="T28" fmla="*/ 362 w 781"/>
                <a:gd name="T29" fmla="*/ 462 h 1498"/>
                <a:gd name="T30" fmla="*/ 370 w 781"/>
                <a:gd name="T31" fmla="*/ 474 h 1498"/>
                <a:gd name="T32" fmla="*/ 378 w 781"/>
                <a:gd name="T33" fmla="*/ 486 h 1498"/>
                <a:gd name="T34" fmla="*/ 386 w 781"/>
                <a:gd name="T35" fmla="*/ 498 h 1498"/>
                <a:gd name="T36" fmla="*/ 379 w 781"/>
                <a:gd name="T37" fmla="*/ 509 h 1498"/>
                <a:gd name="T38" fmla="*/ 355 w 781"/>
                <a:gd name="T39" fmla="*/ 523 h 1498"/>
                <a:gd name="T40" fmla="*/ 330 w 781"/>
                <a:gd name="T41" fmla="*/ 540 h 1498"/>
                <a:gd name="T42" fmla="*/ 305 w 781"/>
                <a:gd name="T43" fmla="*/ 559 h 1498"/>
                <a:gd name="T44" fmla="*/ 279 w 781"/>
                <a:gd name="T45" fmla="*/ 581 h 1498"/>
                <a:gd name="T46" fmla="*/ 253 w 781"/>
                <a:gd name="T47" fmla="*/ 603 h 1498"/>
                <a:gd name="T48" fmla="*/ 226 w 781"/>
                <a:gd name="T49" fmla="*/ 626 h 1498"/>
                <a:gd name="T50" fmla="*/ 200 w 781"/>
                <a:gd name="T51" fmla="*/ 649 h 1498"/>
                <a:gd name="T52" fmla="*/ 174 w 781"/>
                <a:gd name="T53" fmla="*/ 671 h 1498"/>
                <a:gd name="T54" fmla="*/ 148 w 781"/>
                <a:gd name="T55" fmla="*/ 691 h 1498"/>
                <a:gd name="T56" fmla="*/ 123 w 781"/>
                <a:gd name="T57" fmla="*/ 710 h 1498"/>
                <a:gd name="T58" fmla="*/ 99 w 781"/>
                <a:gd name="T59" fmla="*/ 725 h 1498"/>
                <a:gd name="T60" fmla="*/ 75 w 781"/>
                <a:gd name="T61" fmla="*/ 738 h 1498"/>
                <a:gd name="T62" fmla="*/ 52 w 781"/>
                <a:gd name="T63" fmla="*/ 746 h 1498"/>
                <a:gd name="T64" fmla="*/ 30 w 781"/>
                <a:gd name="T65" fmla="*/ 749 h 1498"/>
                <a:gd name="T66" fmla="*/ 10 w 781"/>
                <a:gd name="T67" fmla="*/ 748 h 1498"/>
                <a:gd name="T68" fmla="*/ 1 w 781"/>
                <a:gd name="T69" fmla="*/ 731 h 1498"/>
                <a:gd name="T70" fmla="*/ 3 w 781"/>
                <a:gd name="T71" fmla="*/ 703 h 1498"/>
                <a:gd name="T72" fmla="*/ 5 w 781"/>
                <a:gd name="T73" fmla="*/ 616 h 1498"/>
                <a:gd name="T74" fmla="*/ 5 w 781"/>
                <a:gd name="T75" fmla="*/ 480 h 1498"/>
                <a:gd name="T76" fmla="*/ 6 w 781"/>
                <a:gd name="T77" fmla="*/ 314 h 1498"/>
                <a:gd name="T78" fmla="*/ 6 w 781"/>
                <a:gd name="T79" fmla="*/ 120 h 1498"/>
                <a:gd name="T80" fmla="*/ 9 w 781"/>
                <a:gd name="T81" fmla="*/ 19 h 1498"/>
                <a:gd name="T82" fmla="*/ 16 w 781"/>
                <a:gd name="T83" fmla="*/ 14 h 1498"/>
                <a:gd name="T84" fmla="*/ 24 w 781"/>
                <a:gd name="T85" fmla="*/ 9 h 1498"/>
                <a:gd name="T86" fmla="*/ 30 w 781"/>
                <a:gd name="T87" fmla="*/ 3 h 14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1" h="1498">
                  <a:moveTo>
                    <a:pt x="68" y="0"/>
                  </a:moveTo>
                  <a:lnTo>
                    <a:pt x="109" y="0"/>
                  </a:lnTo>
                  <a:lnTo>
                    <a:pt x="148" y="1"/>
                  </a:lnTo>
                  <a:lnTo>
                    <a:pt x="188" y="1"/>
                  </a:lnTo>
                  <a:lnTo>
                    <a:pt x="228" y="1"/>
                  </a:lnTo>
                  <a:lnTo>
                    <a:pt x="268" y="3"/>
                  </a:lnTo>
                  <a:lnTo>
                    <a:pt x="308" y="3"/>
                  </a:lnTo>
                  <a:lnTo>
                    <a:pt x="348" y="4"/>
                  </a:lnTo>
                  <a:lnTo>
                    <a:pt x="389" y="4"/>
                  </a:lnTo>
                  <a:lnTo>
                    <a:pt x="428" y="4"/>
                  </a:lnTo>
                  <a:lnTo>
                    <a:pt x="468" y="5"/>
                  </a:lnTo>
                  <a:lnTo>
                    <a:pt x="508" y="5"/>
                  </a:lnTo>
                  <a:lnTo>
                    <a:pt x="547" y="5"/>
                  </a:lnTo>
                  <a:lnTo>
                    <a:pt x="588" y="6"/>
                  </a:lnTo>
                  <a:lnTo>
                    <a:pt x="628" y="6"/>
                  </a:lnTo>
                  <a:lnTo>
                    <a:pt x="667" y="7"/>
                  </a:lnTo>
                  <a:lnTo>
                    <a:pt x="708" y="7"/>
                  </a:lnTo>
                  <a:lnTo>
                    <a:pt x="708" y="195"/>
                  </a:lnTo>
                  <a:lnTo>
                    <a:pt x="708" y="383"/>
                  </a:lnTo>
                  <a:lnTo>
                    <a:pt x="708" y="571"/>
                  </a:lnTo>
                  <a:lnTo>
                    <a:pt x="708" y="758"/>
                  </a:lnTo>
                  <a:lnTo>
                    <a:pt x="708" y="779"/>
                  </a:lnTo>
                  <a:lnTo>
                    <a:pt x="708" y="799"/>
                  </a:lnTo>
                  <a:lnTo>
                    <a:pt x="706" y="819"/>
                  </a:lnTo>
                  <a:lnTo>
                    <a:pt x="706" y="840"/>
                  </a:lnTo>
                  <a:lnTo>
                    <a:pt x="708" y="859"/>
                  </a:lnTo>
                  <a:lnTo>
                    <a:pt x="709" y="876"/>
                  </a:lnTo>
                  <a:lnTo>
                    <a:pt x="711" y="894"/>
                  </a:lnTo>
                  <a:lnTo>
                    <a:pt x="716" y="913"/>
                  </a:lnTo>
                  <a:lnTo>
                    <a:pt x="724" y="924"/>
                  </a:lnTo>
                  <a:lnTo>
                    <a:pt x="732" y="936"/>
                  </a:lnTo>
                  <a:lnTo>
                    <a:pt x="740" y="947"/>
                  </a:lnTo>
                  <a:lnTo>
                    <a:pt x="749" y="959"/>
                  </a:lnTo>
                  <a:lnTo>
                    <a:pt x="757" y="972"/>
                  </a:lnTo>
                  <a:lnTo>
                    <a:pt x="765" y="983"/>
                  </a:lnTo>
                  <a:lnTo>
                    <a:pt x="773" y="995"/>
                  </a:lnTo>
                  <a:lnTo>
                    <a:pt x="781" y="1006"/>
                  </a:lnTo>
                  <a:lnTo>
                    <a:pt x="758" y="1018"/>
                  </a:lnTo>
                  <a:lnTo>
                    <a:pt x="734" y="1030"/>
                  </a:lnTo>
                  <a:lnTo>
                    <a:pt x="710" y="1045"/>
                  </a:lnTo>
                  <a:lnTo>
                    <a:pt x="685" y="1061"/>
                  </a:lnTo>
                  <a:lnTo>
                    <a:pt x="660" y="1080"/>
                  </a:lnTo>
                  <a:lnTo>
                    <a:pt x="635" y="1098"/>
                  </a:lnTo>
                  <a:lnTo>
                    <a:pt x="610" y="1118"/>
                  </a:lnTo>
                  <a:lnTo>
                    <a:pt x="583" y="1140"/>
                  </a:lnTo>
                  <a:lnTo>
                    <a:pt x="558" y="1161"/>
                  </a:lnTo>
                  <a:lnTo>
                    <a:pt x="531" y="1184"/>
                  </a:lnTo>
                  <a:lnTo>
                    <a:pt x="506" y="1205"/>
                  </a:lnTo>
                  <a:lnTo>
                    <a:pt x="480" y="1229"/>
                  </a:lnTo>
                  <a:lnTo>
                    <a:pt x="453" y="1252"/>
                  </a:lnTo>
                  <a:lnTo>
                    <a:pt x="427" y="1275"/>
                  </a:lnTo>
                  <a:lnTo>
                    <a:pt x="401" y="1297"/>
                  </a:lnTo>
                  <a:lnTo>
                    <a:pt x="375" y="1320"/>
                  </a:lnTo>
                  <a:lnTo>
                    <a:pt x="349" y="1341"/>
                  </a:lnTo>
                  <a:lnTo>
                    <a:pt x="323" y="1362"/>
                  </a:lnTo>
                  <a:lnTo>
                    <a:pt x="297" y="1382"/>
                  </a:lnTo>
                  <a:lnTo>
                    <a:pt x="272" y="1401"/>
                  </a:lnTo>
                  <a:lnTo>
                    <a:pt x="247" y="1419"/>
                  </a:lnTo>
                  <a:lnTo>
                    <a:pt x="223" y="1435"/>
                  </a:lnTo>
                  <a:lnTo>
                    <a:pt x="198" y="1450"/>
                  </a:lnTo>
                  <a:lnTo>
                    <a:pt x="174" y="1464"/>
                  </a:lnTo>
                  <a:lnTo>
                    <a:pt x="150" y="1475"/>
                  </a:lnTo>
                  <a:lnTo>
                    <a:pt x="127" y="1484"/>
                  </a:lnTo>
                  <a:lnTo>
                    <a:pt x="105" y="1491"/>
                  </a:lnTo>
                  <a:lnTo>
                    <a:pt x="82" y="1496"/>
                  </a:lnTo>
                  <a:lnTo>
                    <a:pt x="61" y="1498"/>
                  </a:lnTo>
                  <a:lnTo>
                    <a:pt x="41" y="1498"/>
                  </a:lnTo>
                  <a:lnTo>
                    <a:pt x="20" y="1495"/>
                  </a:lnTo>
                  <a:lnTo>
                    <a:pt x="0" y="1489"/>
                  </a:lnTo>
                  <a:lnTo>
                    <a:pt x="3" y="1462"/>
                  </a:lnTo>
                  <a:lnTo>
                    <a:pt x="5" y="1436"/>
                  </a:lnTo>
                  <a:lnTo>
                    <a:pt x="7" y="1406"/>
                  </a:lnTo>
                  <a:lnTo>
                    <a:pt x="9" y="1369"/>
                  </a:lnTo>
                  <a:lnTo>
                    <a:pt x="11" y="1232"/>
                  </a:lnTo>
                  <a:lnTo>
                    <a:pt x="11" y="1095"/>
                  </a:lnTo>
                  <a:lnTo>
                    <a:pt x="11" y="959"/>
                  </a:lnTo>
                  <a:lnTo>
                    <a:pt x="12" y="823"/>
                  </a:lnTo>
                  <a:lnTo>
                    <a:pt x="12" y="628"/>
                  </a:lnTo>
                  <a:lnTo>
                    <a:pt x="12" y="433"/>
                  </a:lnTo>
                  <a:lnTo>
                    <a:pt x="12" y="239"/>
                  </a:lnTo>
                  <a:lnTo>
                    <a:pt x="12" y="44"/>
                  </a:lnTo>
                  <a:lnTo>
                    <a:pt x="19" y="38"/>
                  </a:lnTo>
                  <a:lnTo>
                    <a:pt x="26" y="34"/>
                  </a:lnTo>
                  <a:lnTo>
                    <a:pt x="33" y="28"/>
                  </a:lnTo>
                  <a:lnTo>
                    <a:pt x="41" y="22"/>
                  </a:lnTo>
                  <a:lnTo>
                    <a:pt x="48" y="17"/>
                  </a:lnTo>
                  <a:lnTo>
                    <a:pt x="54" y="12"/>
                  </a:lnTo>
                  <a:lnTo>
                    <a:pt x="61" y="6"/>
                  </a:lnTo>
                  <a:lnTo>
                    <a:pt x="68" y="0"/>
                  </a:lnTo>
                  <a:close/>
                </a:path>
              </a:pathLst>
            </a:custGeom>
            <a:solidFill>
              <a:srgbClr val="6B6B6D"/>
            </a:solidFill>
            <a:ln w="9525">
              <a:noFill/>
              <a:round/>
              <a:headEnd/>
              <a:tailEnd/>
            </a:ln>
          </p:spPr>
          <p:txBody>
            <a:bodyPr/>
            <a:lstStyle/>
            <a:p>
              <a:endParaRPr lang="en-US"/>
            </a:p>
          </p:txBody>
        </p:sp>
        <p:sp>
          <p:nvSpPr>
            <p:cNvPr id="8355" name="Freeform 337"/>
            <p:cNvSpPr>
              <a:spLocks/>
            </p:cNvSpPr>
            <p:nvPr/>
          </p:nvSpPr>
          <p:spPr bwMode="auto">
            <a:xfrm>
              <a:off x="3661" y="1991"/>
              <a:ext cx="347" cy="737"/>
            </a:xfrm>
            <a:custGeom>
              <a:avLst/>
              <a:gdLst>
                <a:gd name="T0" fmla="*/ 45 w 694"/>
                <a:gd name="T1" fmla="*/ 0 h 1475"/>
                <a:gd name="T2" fmla="*/ 81 w 694"/>
                <a:gd name="T3" fmla="*/ 1 h 1475"/>
                <a:gd name="T4" fmla="*/ 117 w 694"/>
                <a:gd name="T5" fmla="*/ 1 h 1475"/>
                <a:gd name="T6" fmla="*/ 153 w 694"/>
                <a:gd name="T7" fmla="*/ 2 h 1475"/>
                <a:gd name="T8" fmla="*/ 189 w 694"/>
                <a:gd name="T9" fmla="*/ 2 h 1475"/>
                <a:gd name="T10" fmla="*/ 225 w 694"/>
                <a:gd name="T11" fmla="*/ 2 h 1475"/>
                <a:gd name="T12" fmla="*/ 261 w 694"/>
                <a:gd name="T13" fmla="*/ 3 h 1475"/>
                <a:gd name="T14" fmla="*/ 298 w 694"/>
                <a:gd name="T15" fmla="*/ 3 h 1475"/>
                <a:gd name="T16" fmla="*/ 316 w 694"/>
                <a:gd name="T17" fmla="*/ 88 h 1475"/>
                <a:gd name="T18" fmla="*/ 316 w 694"/>
                <a:gd name="T19" fmla="*/ 257 h 1475"/>
                <a:gd name="T20" fmla="*/ 315 w 694"/>
                <a:gd name="T21" fmla="*/ 350 h 1475"/>
                <a:gd name="T22" fmla="*/ 315 w 694"/>
                <a:gd name="T23" fmla="*/ 369 h 1475"/>
                <a:gd name="T24" fmla="*/ 315 w 694"/>
                <a:gd name="T25" fmla="*/ 386 h 1475"/>
                <a:gd name="T26" fmla="*/ 317 w 694"/>
                <a:gd name="T27" fmla="*/ 403 h 1475"/>
                <a:gd name="T28" fmla="*/ 322 w 694"/>
                <a:gd name="T29" fmla="*/ 416 h 1475"/>
                <a:gd name="T30" fmla="*/ 329 w 694"/>
                <a:gd name="T31" fmla="*/ 426 h 1475"/>
                <a:gd name="T32" fmla="*/ 336 w 694"/>
                <a:gd name="T33" fmla="*/ 437 h 1475"/>
                <a:gd name="T34" fmla="*/ 344 w 694"/>
                <a:gd name="T35" fmla="*/ 446 h 1475"/>
                <a:gd name="T36" fmla="*/ 326 w 694"/>
                <a:gd name="T37" fmla="*/ 463 h 1475"/>
                <a:gd name="T38" fmla="*/ 282 w 694"/>
                <a:gd name="T39" fmla="*/ 499 h 1475"/>
                <a:gd name="T40" fmla="*/ 237 w 694"/>
                <a:gd name="T41" fmla="*/ 547 h 1475"/>
                <a:gd name="T42" fmla="*/ 191 w 694"/>
                <a:gd name="T43" fmla="*/ 599 h 1475"/>
                <a:gd name="T44" fmla="*/ 146 w 694"/>
                <a:gd name="T45" fmla="*/ 650 h 1475"/>
                <a:gd name="T46" fmla="*/ 101 w 694"/>
                <a:gd name="T47" fmla="*/ 695 h 1475"/>
                <a:gd name="T48" fmla="*/ 59 w 694"/>
                <a:gd name="T49" fmla="*/ 726 h 1475"/>
                <a:gd name="T50" fmla="*/ 20 w 694"/>
                <a:gd name="T51" fmla="*/ 737 h 1475"/>
                <a:gd name="T52" fmla="*/ 2 w 694"/>
                <a:gd name="T53" fmla="*/ 722 h 1475"/>
                <a:gd name="T54" fmla="*/ 1 w 694"/>
                <a:gd name="T55" fmla="*/ 696 h 1475"/>
                <a:gd name="T56" fmla="*/ 1 w 694"/>
                <a:gd name="T57" fmla="*/ 603 h 1475"/>
                <a:gd name="T58" fmla="*/ 1 w 694"/>
                <a:gd name="T59" fmla="*/ 449 h 1475"/>
                <a:gd name="T60" fmla="*/ 2 w 694"/>
                <a:gd name="T61" fmla="*/ 285 h 1475"/>
                <a:gd name="T62" fmla="*/ 2 w 694"/>
                <a:gd name="T63" fmla="*/ 108 h 1475"/>
                <a:gd name="T64" fmla="*/ 6 w 694"/>
                <a:gd name="T65" fmla="*/ 18 h 1475"/>
                <a:gd name="T66" fmla="*/ 12 w 694"/>
                <a:gd name="T67" fmla="*/ 13 h 1475"/>
                <a:gd name="T68" fmla="*/ 18 w 694"/>
                <a:gd name="T69" fmla="*/ 7 h 1475"/>
                <a:gd name="T70" fmla="*/ 24 w 694"/>
                <a:gd name="T71" fmla="*/ 2 h 1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4" h="1475">
                  <a:moveTo>
                    <a:pt x="55" y="0"/>
                  </a:moveTo>
                  <a:lnTo>
                    <a:pt x="90" y="0"/>
                  </a:lnTo>
                  <a:lnTo>
                    <a:pt x="126" y="2"/>
                  </a:lnTo>
                  <a:lnTo>
                    <a:pt x="162" y="2"/>
                  </a:lnTo>
                  <a:lnTo>
                    <a:pt x="199" y="2"/>
                  </a:lnTo>
                  <a:lnTo>
                    <a:pt x="234" y="3"/>
                  </a:lnTo>
                  <a:lnTo>
                    <a:pt x="270" y="3"/>
                  </a:lnTo>
                  <a:lnTo>
                    <a:pt x="306" y="4"/>
                  </a:lnTo>
                  <a:lnTo>
                    <a:pt x="343" y="4"/>
                  </a:lnTo>
                  <a:lnTo>
                    <a:pt x="378" y="4"/>
                  </a:lnTo>
                  <a:lnTo>
                    <a:pt x="414" y="5"/>
                  </a:lnTo>
                  <a:lnTo>
                    <a:pt x="450" y="5"/>
                  </a:lnTo>
                  <a:lnTo>
                    <a:pt x="487" y="5"/>
                  </a:lnTo>
                  <a:lnTo>
                    <a:pt x="522" y="6"/>
                  </a:lnTo>
                  <a:lnTo>
                    <a:pt x="558" y="6"/>
                  </a:lnTo>
                  <a:lnTo>
                    <a:pt x="595" y="7"/>
                  </a:lnTo>
                  <a:lnTo>
                    <a:pt x="631" y="7"/>
                  </a:lnTo>
                  <a:lnTo>
                    <a:pt x="631" y="176"/>
                  </a:lnTo>
                  <a:lnTo>
                    <a:pt x="631" y="345"/>
                  </a:lnTo>
                  <a:lnTo>
                    <a:pt x="631" y="514"/>
                  </a:lnTo>
                  <a:lnTo>
                    <a:pt x="631" y="683"/>
                  </a:lnTo>
                  <a:lnTo>
                    <a:pt x="629" y="701"/>
                  </a:lnTo>
                  <a:lnTo>
                    <a:pt x="629" y="719"/>
                  </a:lnTo>
                  <a:lnTo>
                    <a:pt x="629" y="738"/>
                  </a:lnTo>
                  <a:lnTo>
                    <a:pt x="628" y="756"/>
                  </a:lnTo>
                  <a:lnTo>
                    <a:pt x="629" y="772"/>
                  </a:lnTo>
                  <a:lnTo>
                    <a:pt x="631" y="790"/>
                  </a:lnTo>
                  <a:lnTo>
                    <a:pt x="633" y="807"/>
                  </a:lnTo>
                  <a:lnTo>
                    <a:pt x="636" y="823"/>
                  </a:lnTo>
                  <a:lnTo>
                    <a:pt x="643" y="833"/>
                  </a:lnTo>
                  <a:lnTo>
                    <a:pt x="651" y="844"/>
                  </a:lnTo>
                  <a:lnTo>
                    <a:pt x="658" y="853"/>
                  </a:lnTo>
                  <a:lnTo>
                    <a:pt x="665" y="863"/>
                  </a:lnTo>
                  <a:lnTo>
                    <a:pt x="672" y="874"/>
                  </a:lnTo>
                  <a:lnTo>
                    <a:pt x="679" y="883"/>
                  </a:lnTo>
                  <a:lnTo>
                    <a:pt x="687" y="893"/>
                  </a:lnTo>
                  <a:lnTo>
                    <a:pt x="694" y="904"/>
                  </a:lnTo>
                  <a:lnTo>
                    <a:pt x="651" y="927"/>
                  </a:lnTo>
                  <a:lnTo>
                    <a:pt x="609" y="959"/>
                  </a:lnTo>
                  <a:lnTo>
                    <a:pt x="564" y="999"/>
                  </a:lnTo>
                  <a:lnTo>
                    <a:pt x="519" y="1044"/>
                  </a:lnTo>
                  <a:lnTo>
                    <a:pt x="474" y="1094"/>
                  </a:lnTo>
                  <a:lnTo>
                    <a:pt x="428" y="1146"/>
                  </a:lnTo>
                  <a:lnTo>
                    <a:pt x="382" y="1199"/>
                  </a:lnTo>
                  <a:lnTo>
                    <a:pt x="337" y="1251"/>
                  </a:lnTo>
                  <a:lnTo>
                    <a:pt x="291" y="1301"/>
                  </a:lnTo>
                  <a:lnTo>
                    <a:pt x="247" y="1349"/>
                  </a:lnTo>
                  <a:lnTo>
                    <a:pt x="202" y="1390"/>
                  </a:lnTo>
                  <a:lnTo>
                    <a:pt x="159" y="1426"/>
                  </a:lnTo>
                  <a:lnTo>
                    <a:pt x="118" y="1452"/>
                  </a:lnTo>
                  <a:lnTo>
                    <a:pt x="79" y="1469"/>
                  </a:lnTo>
                  <a:lnTo>
                    <a:pt x="40" y="1475"/>
                  </a:lnTo>
                  <a:lnTo>
                    <a:pt x="4" y="1468"/>
                  </a:lnTo>
                  <a:lnTo>
                    <a:pt x="3" y="1444"/>
                  </a:lnTo>
                  <a:lnTo>
                    <a:pt x="2" y="1420"/>
                  </a:lnTo>
                  <a:lnTo>
                    <a:pt x="2" y="1392"/>
                  </a:lnTo>
                  <a:lnTo>
                    <a:pt x="0" y="1359"/>
                  </a:lnTo>
                  <a:lnTo>
                    <a:pt x="2" y="1206"/>
                  </a:lnTo>
                  <a:lnTo>
                    <a:pt x="2" y="1051"/>
                  </a:lnTo>
                  <a:lnTo>
                    <a:pt x="2" y="898"/>
                  </a:lnTo>
                  <a:lnTo>
                    <a:pt x="3" y="746"/>
                  </a:lnTo>
                  <a:lnTo>
                    <a:pt x="3" y="570"/>
                  </a:lnTo>
                  <a:lnTo>
                    <a:pt x="3" y="393"/>
                  </a:lnTo>
                  <a:lnTo>
                    <a:pt x="3" y="217"/>
                  </a:lnTo>
                  <a:lnTo>
                    <a:pt x="4" y="41"/>
                  </a:lnTo>
                  <a:lnTo>
                    <a:pt x="11" y="36"/>
                  </a:lnTo>
                  <a:lnTo>
                    <a:pt x="17" y="30"/>
                  </a:lnTo>
                  <a:lnTo>
                    <a:pt x="24" y="26"/>
                  </a:lnTo>
                  <a:lnTo>
                    <a:pt x="29" y="20"/>
                  </a:lnTo>
                  <a:lnTo>
                    <a:pt x="35" y="15"/>
                  </a:lnTo>
                  <a:lnTo>
                    <a:pt x="42" y="10"/>
                  </a:lnTo>
                  <a:lnTo>
                    <a:pt x="48" y="5"/>
                  </a:lnTo>
                  <a:lnTo>
                    <a:pt x="55" y="0"/>
                  </a:lnTo>
                  <a:close/>
                </a:path>
              </a:pathLst>
            </a:custGeom>
            <a:solidFill>
              <a:srgbClr val="757577"/>
            </a:solidFill>
            <a:ln w="9525">
              <a:noFill/>
              <a:round/>
              <a:headEnd/>
              <a:tailEnd/>
            </a:ln>
          </p:spPr>
          <p:txBody>
            <a:bodyPr/>
            <a:lstStyle/>
            <a:p>
              <a:endParaRPr lang="en-US"/>
            </a:p>
          </p:txBody>
        </p:sp>
        <p:sp>
          <p:nvSpPr>
            <p:cNvPr id="8356" name="Freeform 338"/>
            <p:cNvSpPr>
              <a:spLocks/>
            </p:cNvSpPr>
            <p:nvPr/>
          </p:nvSpPr>
          <p:spPr bwMode="auto">
            <a:xfrm>
              <a:off x="3661" y="1991"/>
              <a:ext cx="307" cy="727"/>
            </a:xfrm>
            <a:custGeom>
              <a:avLst/>
              <a:gdLst>
                <a:gd name="T0" fmla="*/ 41 w 615"/>
                <a:gd name="T1" fmla="*/ 0 h 1455"/>
                <a:gd name="T2" fmla="*/ 73 w 615"/>
                <a:gd name="T3" fmla="*/ 1 h 1455"/>
                <a:gd name="T4" fmla="*/ 105 w 615"/>
                <a:gd name="T5" fmla="*/ 1 h 1455"/>
                <a:gd name="T6" fmla="*/ 137 w 615"/>
                <a:gd name="T7" fmla="*/ 2 h 1455"/>
                <a:gd name="T8" fmla="*/ 169 w 615"/>
                <a:gd name="T9" fmla="*/ 2 h 1455"/>
                <a:gd name="T10" fmla="*/ 200 w 615"/>
                <a:gd name="T11" fmla="*/ 2 h 1455"/>
                <a:gd name="T12" fmla="*/ 233 w 615"/>
                <a:gd name="T13" fmla="*/ 3 h 1455"/>
                <a:gd name="T14" fmla="*/ 264 w 615"/>
                <a:gd name="T15" fmla="*/ 3 h 1455"/>
                <a:gd name="T16" fmla="*/ 281 w 615"/>
                <a:gd name="T17" fmla="*/ 78 h 1455"/>
                <a:gd name="T18" fmla="*/ 281 w 615"/>
                <a:gd name="T19" fmla="*/ 229 h 1455"/>
                <a:gd name="T20" fmla="*/ 280 w 615"/>
                <a:gd name="T21" fmla="*/ 312 h 1455"/>
                <a:gd name="T22" fmla="*/ 280 w 615"/>
                <a:gd name="T23" fmla="*/ 328 h 1455"/>
                <a:gd name="T24" fmla="*/ 281 w 615"/>
                <a:gd name="T25" fmla="*/ 344 h 1455"/>
                <a:gd name="T26" fmla="*/ 282 w 615"/>
                <a:gd name="T27" fmla="*/ 358 h 1455"/>
                <a:gd name="T28" fmla="*/ 286 w 615"/>
                <a:gd name="T29" fmla="*/ 370 h 1455"/>
                <a:gd name="T30" fmla="*/ 293 w 615"/>
                <a:gd name="T31" fmla="*/ 380 h 1455"/>
                <a:gd name="T32" fmla="*/ 298 w 615"/>
                <a:gd name="T33" fmla="*/ 389 h 1455"/>
                <a:gd name="T34" fmla="*/ 304 w 615"/>
                <a:gd name="T35" fmla="*/ 398 h 1455"/>
                <a:gd name="T36" fmla="*/ 289 w 615"/>
                <a:gd name="T37" fmla="*/ 414 h 1455"/>
                <a:gd name="T38" fmla="*/ 251 w 615"/>
                <a:gd name="T39" fmla="*/ 451 h 1455"/>
                <a:gd name="T40" fmla="*/ 212 w 615"/>
                <a:gd name="T41" fmla="*/ 503 h 1455"/>
                <a:gd name="T42" fmla="*/ 172 w 615"/>
                <a:gd name="T43" fmla="*/ 562 h 1455"/>
                <a:gd name="T44" fmla="*/ 134 w 615"/>
                <a:gd name="T45" fmla="*/ 621 h 1455"/>
                <a:gd name="T46" fmla="*/ 96 w 615"/>
                <a:gd name="T47" fmla="*/ 673 h 1455"/>
                <a:gd name="T48" fmla="*/ 59 w 615"/>
                <a:gd name="T49" fmla="*/ 711 h 1455"/>
                <a:gd name="T50" fmla="*/ 24 w 615"/>
                <a:gd name="T51" fmla="*/ 727 h 1455"/>
                <a:gd name="T52" fmla="*/ 6 w 615"/>
                <a:gd name="T53" fmla="*/ 713 h 1455"/>
                <a:gd name="T54" fmla="*/ 2 w 615"/>
                <a:gd name="T55" fmla="*/ 690 h 1455"/>
                <a:gd name="T56" fmla="*/ 0 w 615"/>
                <a:gd name="T57" fmla="*/ 590 h 1455"/>
                <a:gd name="T58" fmla="*/ 1 w 615"/>
                <a:gd name="T59" fmla="*/ 419 h 1455"/>
                <a:gd name="T60" fmla="*/ 1 w 615"/>
                <a:gd name="T61" fmla="*/ 255 h 1455"/>
                <a:gd name="T62" fmla="*/ 2 w 615"/>
                <a:gd name="T63" fmla="*/ 97 h 1455"/>
                <a:gd name="T64" fmla="*/ 5 w 615"/>
                <a:gd name="T65" fmla="*/ 16 h 1455"/>
                <a:gd name="T66" fmla="*/ 11 w 615"/>
                <a:gd name="T67" fmla="*/ 11 h 1455"/>
                <a:gd name="T68" fmla="*/ 17 w 615"/>
                <a:gd name="T69" fmla="*/ 7 h 1455"/>
                <a:gd name="T70" fmla="*/ 22 w 615"/>
                <a:gd name="T71" fmla="*/ 2 h 1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5" h="1455">
                  <a:moveTo>
                    <a:pt x="50" y="0"/>
                  </a:moveTo>
                  <a:lnTo>
                    <a:pt x="82" y="0"/>
                  </a:lnTo>
                  <a:lnTo>
                    <a:pt x="115" y="2"/>
                  </a:lnTo>
                  <a:lnTo>
                    <a:pt x="146" y="2"/>
                  </a:lnTo>
                  <a:lnTo>
                    <a:pt x="178" y="2"/>
                  </a:lnTo>
                  <a:lnTo>
                    <a:pt x="210" y="3"/>
                  </a:lnTo>
                  <a:lnTo>
                    <a:pt x="242" y="3"/>
                  </a:lnTo>
                  <a:lnTo>
                    <a:pt x="274" y="4"/>
                  </a:lnTo>
                  <a:lnTo>
                    <a:pt x="306" y="4"/>
                  </a:lnTo>
                  <a:lnTo>
                    <a:pt x="338" y="4"/>
                  </a:lnTo>
                  <a:lnTo>
                    <a:pt x="370" y="5"/>
                  </a:lnTo>
                  <a:lnTo>
                    <a:pt x="401" y="5"/>
                  </a:lnTo>
                  <a:lnTo>
                    <a:pt x="434" y="5"/>
                  </a:lnTo>
                  <a:lnTo>
                    <a:pt x="466" y="6"/>
                  </a:lnTo>
                  <a:lnTo>
                    <a:pt x="498" y="6"/>
                  </a:lnTo>
                  <a:lnTo>
                    <a:pt x="529" y="7"/>
                  </a:lnTo>
                  <a:lnTo>
                    <a:pt x="562" y="7"/>
                  </a:lnTo>
                  <a:lnTo>
                    <a:pt x="562" y="157"/>
                  </a:lnTo>
                  <a:lnTo>
                    <a:pt x="562" y="307"/>
                  </a:lnTo>
                  <a:lnTo>
                    <a:pt x="562" y="458"/>
                  </a:lnTo>
                  <a:lnTo>
                    <a:pt x="562" y="608"/>
                  </a:lnTo>
                  <a:lnTo>
                    <a:pt x="560" y="624"/>
                  </a:lnTo>
                  <a:lnTo>
                    <a:pt x="560" y="640"/>
                  </a:lnTo>
                  <a:lnTo>
                    <a:pt x="560" y="657"/>
                  </a:lnTo>
                  <a:lnTo>
                    <a:pt x="560" y="673"/>
                  </a:lnTo>
                  <a:lnTo>
                    <a:pt x="562" y="688"/>
                  </a:lnTo>
                  <a:lnTo>
                    <a:pt x="563" y="702"/>
                  </a:lnTo>
                  <a:lnTo>
                    <a:pt x="565" y="717"/>
                  </a:lnTo>
                  <a:lnTo>
                    <a:pt x="567" y="732"/>
                  </a:lnTo>
                  <a:lnTo>
                    <a:pt x="573" y="741"/>
                  </a:lnTo>
                  <a:lnTo>
                    <a:pt x="579" y="750"/>
                  </a:lnTo>
                  <a:lnTo>
                    <a:pt x="586" y="760"/>
                  </a:lnTo>
                  <a:lnTo>
                    <a:pt x="591" y="769"/>
                  </a:lnTo>
                  <a:lnTo>
                    <a:pt x="597" y="778"/>
                  </a:lnTo>
                  <a:lnTo>
                    <a:pt x="603" y="787"/>
                  </a:lnTo>
                  <a:lnTo>
                    <a:pt x="609" y="797"/>
                  </a:lnTo>
                  <a:lnTo>
                    <a:pt x="615" y="806"/>
                  </a:lnTo>
                  <a:lnTo>
                    <a:pt x="578" y="828"/>
                  </a:lnTo>
                  <a:lnTo>
                    <a:pt x="540" y="861"/>
                  </a:lnTo>
                  <a:lnTo>
                    <a:pt x="502" y="903"/>
                  </a:lnTo>
                  <a:lnTo>
                    <a:pt x="462" y="951"/>
                  </a:lnTo>
                  <a:lnTo>
                    <a:pt x="424" y="1006"/>
                  </a:lnTo>
                  <a:lnTo>
                    <a:pt x="384" y="1064"/>
                  </a:lnTo>
                  <a:lnTo>
                    <a:pt x="345" y="1124"/>
                  </a:lnTo>
                  <a:lnTo>
                    <a:pt x="307" y="1184"/>
                  </a:lnTo>
                  <a:lnTo>
                    <a:pt x="268" y="1243"/>
                  </a:lnTo>
                  <a:lnTo>
                    <a:pt x="229" y="1297"/>
                  </a:lnTo>
                  <a:lnTo>
                    <a:pt x="192" y="1346"/>
                  </a:lnTo>
                  <a:lnTo>
                    <a:pt x="154" y="1389"/>
                  </a:lnTo>
                  <a:lnTo>
                    <a:pt x="118" y="1422"/>
                  </a:lnTo>
                  <a:lnTo>
                    <a:pt x="82" y="1444"/>
                  </a:lnTo>
                  <a:lnTo>
                    <a:pt x="49" y="1455"/>
                  </a:lnTo>
                  <a:lnTo>
                    <a:pt x="15" y="1450"/>
                  </a:lnTo>
                  <a:lnTo>
                    <a:pt x="12" y="1427"/>
                  </a:lnTo>
                  <a:lnTo>
                    <a:pt x="9" y="1404"/>
                  </a:lnTo>
                  <a:lnTo>
                    <a:pt x="5" y="1380"/>
                  </a:lnTo>
                  <a:lnTo>
                    <a:pt x="0" y="1351"/>
                  </a:lnTo>
                  <a:lnTo>
                    <a:pt x="0" y="1180"/>
                  </a:lnTo>
                  <a:lnTo>
                    <a:pt x="2" y="1009"/>
                  </a:lnTo>
                  <a:lnTo>
                    <a:pt x="2" y="838"/>
                  </a:lnTo>
                  <a:lnTo>
                    <a:pt x="2" y="669"/>
                  </a:lnTo>
                  <a:lnTo>
                    <a:pt x="3" y="511"/>
                  </a:lnTo>
                  <a:lnTo>
                    <a:pt x="4" y="353"/>
                  </a:lnTo>
                  <a:lnTo>
                    <a:pt x="4" y="195"/>
                  </a:lnTo>
                  <a:lnTo>
                    <a:pt x="5" y="37"/>
                  </a:lnTo>
                  <a:lnTo>
                    <a:pt x="11" y="33"/>
                  </a:lnTo>
                  <a:lnTo>
                    <a:pt x="17" y="28"/>
                  </a:lnTo>
                  <a:lnTo>
                    <a:pt x="22" y="23"/>
                  </a:lnTo>
                  <a:lnTo>
                    <a:pt x="28" y="19"/>
                  </a:lnTo>
                  <a:lnTo>
                    <a:pt x="34" y="14"/>
                  </a:lnTo>
                  <a:lnTo>
                    <a:pt x="39" y="10"/>
                  </a:lnTo>
                  <a:lnTo>
                    <a:pt x="44" y="5"/>
                  </a:lnTo>
                  <a:lnTo>
                    <a:pt x="50" y="0"/>
                  </a:lnTo>
                  <a:close/>
                </a:path>
              </a:pathLst>
            </a:custGeom>
            <a:solidFill>
              <a:srgbClr val="7C7F7F"/>
            </a:solidFill>
            <a:ln w="9525">
              <a:noFill/>
              <a:round/>
              <a:headEnd/>
              <a:tailEnd/>
            </a:ln>
          </p:spPr>
          <p:txBody>
            <a:bodyPr/>
            <a:lstStyle/>
            <a:p>
              <a:endParaRPr lang="en-US"/>
            </a:p>
          </p:txBody>
        </p:sp>
        <p:sp>
          <p:nvSpPr>
            <p:cNvPr id="8357" name="Freeform 339"/>
            <p:cNvSpPr>
              <a:spLocks/>
            </p:cNvSpPr>
            <p:nvPr/>
          </p:nvSpPr>
          <p:spPr bwMode="auto">
            <a:xfrm>
              <a:off x="3661" y="1991"/>
              <a:ext cx="268" cy="716"/>
            </a:xfrm>
            <a:custGeom>
              <a:avLst/>
              <a:gdLst>
                <a:gd name="T0" fmla="*/ 37 w 536"/>
                <a:gd name="T1" fmla="*/ 0 h 1431"/>
                <a:gd name="T2" fmla="*/ 66 w 536"/>
                <a:gd name="T3" fmla="*/ 1 h 1431"/>
                <a:gd name="T4" fmla="*/ 93 w 536"/>
                <a:gd name="T5" fmla="*/ 1 h 1431"/>
                <a:gd name="T6" fmla="*/ 121 w 536"/>
                <a:gd name="T7" fmla="*/ 2 h 1431"/>
                <a:gd name="T8" fmla="*/ 149 w 536"/>
                <a:gd name="T9" fmla="*/ 2 h 1431"/>
                <a:gd name="T10" fmla="*/ 177 w 536"/>
                <a:gd name="T11" fmla="*/ 2 h 1431"/>
                <a:gd name="T12" fmla="*/ 204 w 536"/>
                <a:gd name="T13" fmla="*/ 3 h 1431"/>
                <a:gd name="T14" fmla="*/ 233 w 536"/>
                <a:gd name="T15" fmla="*/ 3 h 1431"/>
                <a:gd name="T16" fmla="*/ 246 w 536"/>
                <a:gd name="T17" fmla="*/ 69 h 1431"/>
                <a:gd name="T18" fmla="*/ 246 w 536"/>
                <a:gd name="T19" fmla="*/ 200 h 1431"/>
                <a:gd name="T20" fmla="*/ 246 w 536"/>
                <a:gd name="T21" fmla="*/ 273 h 1431"/>
                <a:gd name="T22" fmla="*/ 246 w 536"/>
                <a:gd name="T23" fmla="*/ 287 h 1431"/>
                <a:gd name="T24" fmla="*/ 246 w 536"/>
                <a:gd name="T25" fmla="*/ 301 h 1431"/>
                <a:gd name="T26" fmla="*/ 248 w 536"/>
                <a:gd name="T27" fmla="*/ 313 h 1431"/>
                <a:gd name="T28" fmla="*/ 251 w 536"/>
                <a:gd name="T29" fmla="*/ 324 h 1431"/>
                <a:gd name="T30" fmla="*/ 256 w 536"/>
                <a:gd name="T31" fmla="*/ 332 h 1431"/>
                <a:gd name="T32" fmla="*/ 261 w 536"/>
                <a:gd name="T33" fmla="*/ 339 h 1431"/>
                <a:gd name="T34" fmla="*/ 266 w 536"/>
                <a:gd name="T35" fmla="*/ 347 h 1431"/>
                <a:gd name="T36" fmla="*/ 252 w 536"/>
                <a:gd name="T37" fmla="*/ 362 h 1431"/>
                <a:gd name="T38" fmla="*/ 220 w 536"/>
                <a:gd name="T39" fmla="*/ 402 h 1431"/>
                <a:gd name="T40" fmla="*/ 188 w 536"/>
                <a:gd name="T41" fmla="*/ 458 h 1431"/>
                <a:gd name="T42" fmla="*/ 155 w 536"/>
                <a:gd name="T43" fmla="*/ 524 h 1431"/>
                <a:gd name="T44" fmla="*/ 122 w 536"/>
                <a:gd name="T45" fmla="*/ 591 h 1431"/>
                <a:gd name="T46" fmla="*/ 90 w 536"/>
                <a:gd name="T47" fmla="*/ 650 h 1431"/>
                <a:gd name="T48" fmla="*/ 59 w 536"/>
                <a:gd name="T49" fmla="*/ 695 h 1431"/>
                <a:gd name="T50" fmla="*/ 29 w 536"/>
                <a:gd name="T51" fmla="*/ 716 h 1431"/>
                <a:gd name="T52" fmla="*/ 11 w 536"/>
                <a:gd name="T53" fmla="*/ 704 h 1431"/>
                <a:gd name="T54" fmla="*/ 4 w 536"/>
                <a:gd name="T55" fmla="*/ 683 h 1431"/>
                <a:gd name="T56" fmla="*/ 0 w 536"/>
                <a:gd name="T57" fmla="*/ 576 h 1431"/>
                <a:gd name="T58" fmla="*/ 1 w 536"/>
                <a:gd name="T59" fmla="*/ 389 h 1431"/>
                <a:gd name="T60" fmla="*/ 2 w 536"/>
                <a:gd name="T61" fmla="*/ 226 h 1431"/>
                <a:gd name="T62" fmla="*/ 3 w 536"/>
                <a:gd name="T63" fmla="*/ 86 h 1431"/>
                <a:gd name="T64" fmla="*/ 6 w 536"/>
                <a:gd name="T65" fmla="*/ 14 h 1431"/>
                <a:gd name="T66" fmla="*/ 11 w 536"/>
                <a:gd name="T67" fmla="*/ 10 h 1431"/>
                <a:gd name="T68" fmla="*/ 16 w 536"/>
                <a:gd name="T69" fmla="*/ 6 h 1431"/>
                <a:gd name="T70" fmla="*/ 21 w 536"/>
                <a:gd name="T71" fmla="*/ 2 h 1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6" h="1431">
                  <a:moveTo>
                    <a:pt x="47" y="0"/>
                  </a:moveTo>
                  <a:lnTo>
                    <a:pt x="74" y="0"/>
                  </a:lnTo>
                  <a:lnTo>
                    <a:pt x="102" y="1"/>
                  </a:lnTo>
                  <a:lnTo>
                    <a:pt x="131" y="1"/>
                  </a:lnTo>
                  <a:lnTo>
                    <a:pt x="158" y="1"/>
                  </a:lnTo>
                  <a:lnTo>
                    <a:pt x="186" y="2"/>
                  </a:lnTo>
                  <a:lnTo>
                    <a:pt x="214" y="2"/>
                  </a:lnTo>
                  <a:lnTo>
                    <a:pt x="241" y="3"/>
                  </a:lnTo>
                  <a:lnTo>
                    <a:pt x="270" y="3"/>
                  </a:lnTo>
                  <a:lnTo>
                    <a:pt x="298" y="3"/>
                  </a:lnTo>
                  <a:lnTo>
                    <a:pt x="325" y="4"/>
                  </a:lnTo>
                  <a:lnTo>
                    <a:pt x="353" y="4"/>
                  </a:lnTo>
                  <a:lnTo>
                    <a:pt x="381" y="4"/>
                  </a:lnTo>
                  <a:lnTo>
                    <a:pt x="408" y="5"/>
                  </a:lnTo>
                  <a:lnTo>
                    <a:pt x="437" y="5"/>
                  </a:lnTo>
                  <a:lnTo>
                    <a:pt x="465" y="6"/>
                  </a:lnTo>
                  <a:lnTo>
                    <a:pt x="492" y="6"/>
                  </a:lnTo>
                  <a:lnTo>
                    <a:pt x="492" y="137"/>
                  </a:lnTo>
                  <a:lnTo>
                    <a:pt x="492" y="268"/>
                  </a:lnTo>
                  <a:lnTo>
                    <a:pt x="492" y="399"/>
                  </a:lnTo>
                  <a:lnTo>
                    <a:pt x="492" y="530"/>
                  </a:lnTo>
                  <a:lnTo>
                    <a:pt x="492" y="545"/>
                  </a:lnTo>
                  <a:lnTo>
                    <a:pt x="492" y="558"/>
                  </a:lnTo>
                  <a:lnTo>
                    <a:pt x="491" y="573"/>
                  </a:lnTo>
                  <a:lnTo>
                    <a:pt x="491" y="588"/>
                  </a:lnTo>
                  <a:lnTo>
                    <a:pt x="492" y="601"/>
                  </a:lnTo>
                  <a:lnTo>
                    <a:pt x="494" y="614"/>
                  </a:lnTo>
                  <a:lnTo>
                    <a:pt x="495" y="626"/>
                  </a:lnTo>
                  <a:lnTo>
                    <a:pt x="497" y="639"/>
                  </a:lnTo>
                  <a:lnTo>
                    <a:pt x="502" y="647"/>
                  </a:lnTo>
                  <a:lnTo>
                    <a:pt x="507" y="655"/>
                  </a:lnTo>
                  <a:lnTo>
                    <a:pt x="512" y="663"/>
                  </a:lnTo>
                  <a:lnTo>
                    <a:pt x="517" y="670"/>
                  </a:lnTo>
                  <a:lnTo>
                    <a:pt x="522" y="678"/>
                  </a:lnTo>
                  <a:lnTo>
                    <a:pt x="527" y="686"/>
                  </a:lnTo>
                  <a:lnTo>
                    <a:pt x="532" y="694"/>
                  </a:lnTo>
                  <a:lnTo>
                    <a:pt x="536" y="702"/>
                  </a:lnTo>
                  <a:lnTo>
                    <a:pt x="504" y="724"/>
                  </a:lnTo>
                  <a:lnTo>
                    <a:pt x="473" y="758"/>
                  </a:lnTo>
                  <a:lnTo>
                    <a:pt x="439" y="803"/>
                  </a:lnTo>
                  <a:lnTo>
                    <a:pt x="407" y="856"/>
                  </a:lnTo>
                  <a:lnTo>
                    <a:pt x="375" y="916"/>
                  </a:lnTo>
                  <a:lnTo>
                    <a:pt x="341" y="981"/>
                  </a:lnTo>
                  <a:lnTo>
                    <a:pt x="309" y="1048"/>
                  </a:lnTo>
                  <a:lnTo>
                    <a:pt x="277" y="1115"/>
                  </a:lnTo>
                  <a:lnTo>
                    <a:pt x="244" y="1182"/>
                  </a:lnTo>
                  <a:lnTo>
                    <a:pt x="211" y="1244"/>
                  </a:lnTo>
                  <a:lnTo>
                    <a:pt x="180" y="1300"/>
                  </a:lnTo>
                  <a:lnTo>
                    <a:pt x="148" y="1350"/>
                  </a:lnTo>
                  <a:lnTo>
                    <a:pt x="118" y="1389"/>
                  </a:lnTo>
                  <a:lnTo>
                    <a:pt x="87" y="1417"/>
                  </a:lnTo>
                  <a:lnTo>
                    <a:pt x="57" y="1431"/>
                  </a:lnTo>
                  <a:lnTo>
                    <a:pt x="28" y="1428"/>
                  </a:lnTo>
                  <a:lnTo>
                    <a:pt x="21" y="1408"/>
                  </a:lnTo>
                  <a:lnTo>
                    <a:pt x="14" y="1387"/>
                  </a:lnTo>
                  <a:lnTo>
                    <a:pt x="7" y="1365"/>
                  </a:lnTo>
                  <a:lnTo>
                    <a:pt x="0" y="1340"/>
                  </a:lnTo>
                  <a:lnTo>
                    <a:pt x="0" y="1152"/>
                  </a:lnTo>
                  <a:lnTo>
                    <a:pt x="2" y="965"/>
                  </a:lnTo>
                  <a:lnTo>
                    <a:pt x="2" y="777"/>
                  </a:lnTo>
                  <a:lnTo>
                    <a:pt x="2" y="591"/>
                  </a:lnTo>
                  <a:lnTo>
                    <a:pt x="3" y="451"/>
                  </a:lnTo>
                  <a:lnTo>
                    <a:pt x="4" y="311"/>
                  </a:lnTo>
                  <a:lnTo>
                    <a:pt x="5" y="171"/>
                  </a:lnTo>
                  <a:lnTo>
                    <a:pt x="6" y="32"/>
                  </a:lnTo>
                  <a:lnTo>
                    <a:pt x="11" y="28"/>
                  </a:lnTo>
                  <a:lnTo>
                    <a:pt x="15" y="24"/>
                  </a:lnTo>
                  <a:lnTo>
                    <a:pt x="21" y="20"/>
                  </a:lnTo>
                  <a:lnTo>
                    <a:pt x="26" y="16"/>
                  </a:lnTo>
                  <a:lnTo>
                    <a:pt x="32" y="11"/>
                  </a:lnTo>
                  <a:lnTo>
                    <a:pt x="36" y="8"/>
                  </a:lnTo>
                  <a:lnTo>
                    <a:pt x="42" y="3"/>
                  </a:lnTo>
                  <a:lnTo>
                    <a:pt x="47" y="0"/>
                  </a:lnTo>
                  <a:close/>
                </a:path>
              </a:pathLst>
            </a:custGeom>
            <a:solidFill>
              <a:srgbClr val="848787"/>
            </a:solidFill>
            <a:ln w="9525">
              <a:noFill/>
              <a:round/>
              <a:headEnd/>
              <a:tailEnd/>
            </a:ln>
          </p:spPr>
          <p:txBody>
            <a:bodyPr/>
            <a:lstStyle/>
            <a:p>
              <a:endParaRPr lang="en-US"/>
            </a:p>
          </p:txBody>
        </p:sp>
        <p:sp>
          <p:nvSpPr>
            <p:cNvPr id="8358" name="Freeform 340"/>
            <p:cNvSpPr>
              <a:spLocks/>
            </p:cNvSpPr>
            <p:nvPr/>
          </p:nvSpPr>
          <p:spPr bwMode="auto">
            <a:xfrm>
              <a:off x="3661" y="1991"/>
              <a:ext cx="229" cy="705"/>
            </a:xfrm>
            <a:custGeom>
              <a:avLst/>
              <a:gdLst>
                <a:gd name="T0" fmla="*/ 33 w 458"/>
                <a:gd name="T1" fmla="*/ 0 h 1410"/>
                <a:gd name="T2" fmla="*/ 57 w 458"/>
                <a:gd name="T3" fmla="*/ 1 h 1410"/>
                <a:gd name="T4" fmla="*/ 81 w 458"/>
                <a:gd name="T5" fmla="*/ 1 h 1410"/>
                <a:gd name="T6" fmla="*/ 105 w 458"/>
                <a:gd name="T7" fmla="*/ 2 h 1410"/>
                <a:gd name="T8" fmla="*/ 128 w 458"/>
                <a:gd name="T9" fmla="*/ 2 h 1410"/>
                <a:gd name="T10" fmla="*/ 153 w 458"/>
                <a:gd name="T11" fmla="*/ 2 h 1410"/>
                <a:gd name="T12" fmla="*/ 176 w 458"/>
                <a:gd name="T13" fmla="*/ 3 h 1410"/>
                <a:gd name="T14" fmla="*/ 200 w 458"/>
                <a:gd name="T15" fmla="*/ 3 h 1410"/>
                <a:gd name="T16" fmla="*/ 212 w 458"/>
                <a:gd name="T17" fmla="*/ 59 h 1410"/>
                <a:gd name="T18" fmla="*/ 212 w 458"/>
                <a:gd name="T19" fmla="*/ 172 h 1410"/>
                <a:gd name="T20" fmla="*/ 212 w 458"/>
                <a:gd name="T21" fmla="*/ 234 h 1410"/>
                <a:gd name="T22" fmla="*/ 212 w 458"/>
                <a:gd name="T23" fmla="*/ 247 h 1410"/>
                <a:gd name="T24" fmla="*/ 212 w 458"/>
                <a:gd name="T25" fmla="*/ 259 h 1410"/>
                <a:gd name="T26" fmla="*/ 214 w 458"/>
                <a:gd name="T27" fmla="*/ 269 h 1410"/>
                <a:gd name="T28" fmla="*/ 218 w 458"/>
                <a:gd name="T29" fmla="*/ 281 h 1410"/>
                <a:gd name="T30" fmla="*/ 225 w 458"/>
                <a:gd name="T31" fmla="*/ 294 h 1410"/>
                <a:gd name="T32" fmla="*/ 216 w 458"/>
                <a:gd name="T33" fmla="*/ 311 h 1410"/>
                <a:gd name="T34" fmla="*/ 189 w 458"/>
                <a:gd name="T35" fmla="*/ 353 h 1410"/>
                <a:gd name="T36" fmla="*/ 163 w 458"/>
                <a:gd name="T37" fmla="*/ 414 h 1410"/>
                <a:gd name="T38" fmla="*/ 137 w 458"/>
                <a:gd name="T39" fmla="*/ 487 h 1410"/>
                <a:gd name="T40" fmla="*/ 111 w 458"/>
                <a:gd name="T41" fmla="*/ 561 h 1410"/>
                <a:gd name="T42" fmla="*/ 85 w 458"/>
                <a:gd name="T43" fmla="*/ 629 h 1410"/>
                <a:gd name="T44" fmla="*/ 59 w 458"/>
                <a:gd name="T45" fmla="*/ 680 h 1410"/>
                <a:gd name="T46" fmla="*/ 33 w 458"/>
                <a:gd name="T47" fmla="*/ 705 h 1410"/>
                <a:gd name="T48" fmla="*/ 18 w 458"/>
                <a:gd name="T49" fmla="*/ 701 h 1410"/>
                <a:gd name="T50" fmla="*/ 13 w 458"/>
                <a:gd name="T51" fmla="*/ 691 h 1410"/>
                <a:gd name="T52" fmla="*/ 8 w 458"/>
                <a:gd name="T53" fmla="*/ 681 h 1410"/>
                <a:gd name="T54" fmla="*/ 3 w 458"/>
                <a:gd name="T55" fmla="*/ 671 h 1410"/>
                <a:gd name="T56" fmla="*/ 0 w 458"/>
                <a:gd name="T57" fmla="*/ 563 h 1410"/>
                <a:gd name="T58" fmla="*/ 0 w 458"/>
                <a:gd name="T59" fmla="*/ 359 h 1410"/>
                <a:gd name="T60" fmla="*/ 2 w 458"/>
                <a:gd name="T61" fmla="*/ 196 h 1410"/>
                <a:gd name="T62" fmla="*/ 3 w 458"/>
                <a:gd name="T63" fmla="*/ 75 h 1410"/>
                <a:gd name="T64" fmla="*/ 6 w 458"/>
                <a:gd name="T65" fmla="*/ 13 h 1410"/>
                <a:gd name="T66" fmla="*/ 10 w 458"/>
                <a:gd name="T67" fmla="*/ 9 h 1410"/>
                <a:gd name="T68" fmla="*/ 15 w 458"/>
                <a:gd name="T69" fmla="*/ 6 h 1410"/>
                <a:gd name="T70" fmla="*/ 19 w 458"/>
                <a:gd name="T71" fmla="*/ 2 h 14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410">
                  <a:moveTo>
                    <a:pt x="42" y="0"/>
                  </a:moveTo>
                  <a:lnTo>
                    <a:pt x="66" y="0"/>
                  </a:lnTo>
                  <a:lnTo>
                    <a:pt x="89" y="1"/>
                  </a:lnTo>
                  <a:lnTo>
                    <a:pt x="113" y="1"/>
                  </a:lnTo>
                  <a:lnTo>
                    <a:pt x="138" y="1"/>
                  </a:lnTo>
                  <a:lnTo>
                    <a:pt x="161" y="2"/>
                  </a:lnTo>
                  <a:lnTo>
                    <a:pt x="185" y="2"/>
                  </a:lnTo>
                  <a:lnTo>
                    <a:pt x="209" y="3"/>
                  </a:lnTo>
                  <a:lnTo>
                    <a:pt x="233" y="3"/>
                  </a:lnTo>
                  <a:lnTo>
                    <a:pt x="256" y="3"/>
                  </a:lnTo>
                  <a:lnTo>
                    <a:pt x="280" y="4"/>
                  </a:lnTo>
                  <a:lnTo>
                    <a:pt x="305" y="4"/>
                  </a:lnTo>
                  <a:lnTo>
                    <a:pt x="328" y="4"/>
                  </a:lnTo>
                  <a:lnTo>
                    <a:pt x="352" y="5"/>
                  </a:lnTo>
                  <a:lnTo>
                    <a:pt x="376" y="5"/>
                  </a:lnTo>
                  <a:lnTo>
                    <a:pt x="399" y="6"/>
                  </a:lnTo>
                  <a:lnTo>
                    <a:pt x="423" y="6"/>
                  </a:lnTo>
                  <a:lnTo>
                    <a:pt x="423" y="118"/>
                  </a:lnTo>
                  <a:lnTo>
                    <a:pt x="423" y="230"/>
                  </a:lnTo>
                  <a:lnTo>
                    <a:pt x="423" y="343"/>
                  </a:lnTo>
                  <a:lnTo>
                    <a:pt x="423" y="455"/>
                  </a:lnTo>
                  <a:lnTo>
                    <a:pt x="423" y="467"/>
                  </a:lnTo>
                  <a:lnTo>
                    <a:pt x="423" y="480"/>
                  </a:lnTo>
                  <a:lnTo>
                    <a:pt x="423" y="494"/>
                  </a:lnTo>
                  <a:lnTo>
                    <a:pt x="423" y="507"/>
                  </a:lnTo>
                  <a:lnTo>
                    <a:pt x="424" y="517"/>
                  </a:lnTo>
                  <a:lnTo>
                    <a:pt x="426" y="527"/>
                  </a:lnTo>
                  <a:lnTo>
                    <a:pt x="427" y="538"/>
                  </a:lnTo>
                  <a:lnTo>
                    <a:pt x="428" y="548"/>
                  </a:lnTo>
                  <a:lnTo>
                    <a:pt x="436" y="561"/>
                  </a:lnTo>
                  <a:lnTo>
                    <a:pt x="443" y="574"/>
                  </a:lnTo>
                  <a:lnTo>
                    <a:pt x="450" y="588"/>
                  </a:lnTo>
                  <a:lnTo>
                    <a:pt x="458" y="601"/>
                  </a:lnTo>
                  <a:lnTo>
                    <a:pt x="431" y="622"/>
                  </a:lnTo>
                  <a:lnTo>
                    <a:pt x="405" y="656"/>
                  </a:lnTo>
                  <a:lnTo>
                    <a:pt x="378" y="705"/>
                  </a:lnTo>
                  <a:lnTo>
                    <a:pt x="352" y="762"/>
                  </a:lnTo>
                  <a:lnTo>
                    <a:pt x="325" y="828"/>
                  </a:lnTo>
                  <a:lnTo>
                    <a:pt x="300" y="898"/>
                  </a:lnTo>
                  <a:lnTo>
                    <a:pt x="274" y="973"/>
                  </a:lnTo>
                  <a:lnTo>
                    <a:pt x="247" y="1048"/>
                  </a:lnTo>
                  <a:lnTo>
                    <a:pt x="222" y="1122"/>
                  </a:lnTo>
                  <a:lnTo>
                    <a:pt x="195" y="1192"/>
                  </a:lnTo>
                  <a:lnTo>
                    <a:pt x="169" y="1257"/>
                  </a:lnTo>
                  <a:lnTo>
                    <a:pt x="143" y="1313"/>
                  </a:lnTo>
                  <a:lnTo>
                    <a:pt x="118" y="1359"/>
                  </a:lnTo>
                  <a:lnTo>
                    <a:pt x="92" y="1391"/>
                  </a:lnTo>
                  <a:lnTo>
                    <a:pt x="66" y="1410"/>
                  </a:lnTo>
                  <a:lnTo>
                    <a:pt x="41" y="1410"/>
                  </a:lnTo>
                  <a:lnTo>
                    <a:pt x="36" y="1401"/>
                  </a:lnTo>
                  <a:lnTo>
                    <a:pt x="30" y="1391"/>
                  </a:lnTo>
                  <a:lnTo>
                    <a:pt x="26" y="1381"/>
                  </a:lnTo>
                  <a:lnTo>
                    <a:pt x="21" y="1372"/>
                  </a:lnTo>
                  <a:lnTo>
                    <a:pt x="15" y="1361"/>
                  </a:lnTo>
                  <a:lnTo>
                    <a:pt x="11" y="1352"/>
                  </a:lnTo>
                  <a:lnTo>
                    <a:pt x="5" y="1342"/>
                  </a:lnTo>
                  <a:lnTo>
                    <a:pt x="0" y="1330"/>
                  </a:lnTo>
                  <a:lnTo>
                    <a:pt x="0" y="1126"/>
                  </a:lnTo>
                  <a:lnTo>
                    <a:pt x="0" y="921"/>
                  </a:lnTo>
                  <a:lnTo>
                    <a:pt x="0" y="717"/>
                  </a:lnTo>
                  <a:lnTo>
                    <a:pt x="0" y="513"/>
                  </a:lnTo>
                  <a:lnTo>
                    <a:pt x="3" y="392"/>
                  </a:lnTo>
                  <a:lnTo>
                    <a:pt x="4" y="271"/>
                  </a:lnTo>
                  <a:lnTo>
                    <a:pt x="6" y="150"/>
                  </a:lnTo>
                  <a:lnTo>
                    <a:pt x="7" y="29"/>
                  </a:lnTo>
                  <a:lnTo>
                    <a:pt x="12" y="26"/>
                  </a:lnTo>
                  <a:lnTo>
                    <a:pt x="17" y="21"/>
                  </a:lnTo>
                  <a:lnTo>
                    <a:pt x="20" y="18"/>
                  </a:lnTo>
                  <a:lnTo>
                    <a:pt x="25" y="14"/>
                  </a:lnTo>
                  <a:lnTo>
                    <a:pt x="29" y="11"/>
                  </a:lnTo>
                  <a:lnTo>
                    <a:pt x="34" y="8"/>
                  </a:lnTo>
                  <a:lnTo>
                    <a:pt x="37" y="3"/>
                  </a:lnTo>
                  <a:lnTo>
                    <a:pt x="42" y="0"/>
                  </a:lnTo>
                  <a:close/>
                </a:path>
              </a:pathLst>
            </a:custGeom>
            <a:solidFill>
              <a:srgbClr val="8E8E8E"/>
            </a:solidFill>
            <a:ln w="9525">
              <a:noFill/>
              <a:round/>
              <a:headEnd/>
              <a:tailEnd/>
            </a:ln>
          </p:spPr>
          <p:txBody>
            <a:bodyPr/>
            <a:lstStyle/>
            <a:p>
              <a:endParaRPr lang="en-US"/>
            </a:p>
          </p:txBody>
        </p:sp>
        <p:sp>
          <p:nvSpPr>
            <p:cNvPr id="8359" name="Freeform 341"/>
            <p:cNvSpPr>
              <a:spLocks/>
            </p:cNvSpPr>
            <p:nvPr/>
          </p:nvSpPr>
          <p:spPr bwMode="auto">
            <a:xfrm>
              <a:off x="3661" y="1992"/>
              <a:ext cx="190" cy="695"/>
            </a:xfrm>
            <a:custGeom>
              <a:avLst/>
              <a:gdLst>
                <a:gd name="T0" fmla="*/ 19 w 380"/>
                <a:gd name="T1" fmla="*/ 0 h 1389"/>
                <a:gd name="T2" fmla="*/ 177 w 380"/>
                <a:gd name="T3" fmla="*/ 4 h 1389"/>
                <a:gd name="T4" fmla="*/ 177 w 380"/>
                <a:gd name="T5" fmla="*/ 189 h 1389"/>
                <a:gd name="T6" fmla="*/ 177 w 380"/>
                <a:gd name="T7" fmla="*/ 212 h 1389"/>
                <a:gd name="T8" fmla="*/ 179 w 380"/>
                <a:gd name="T9" fmla="*/ 228 h 1389"/>
                <a:gd name="T10" fmla="*/ 190 w 380"/>
                <a:gd name="T11" fmla="*/ 250 h 1389"/>
                <a:gd name="T12" fmla="*/ 179 w 380"/>
                <a:gd name="T13" fmla="*/ 260 h 1389"/>
                <a:gd name="T14" fmla="*/ 169 w 380"/>
                <a:gd name="T15" fmla="*/ 278 h 1389"/>
                <a:gd name="T16" fmla="*/ 158 w 380"/>
                <a:gd name="T17" fmla="*/ 303 h 1389"/>
                <a:gd name="T18" fmla="*/ 149 w 380"/>
                <a:gd name="T19" fmla="*/ 334 h 1389"/>
                <a:gd name="T20" fmla="*/ 138 w 380"/>
                <a:gd name="T21" fmla="*/ 369 h 1389"/>
                <a:gd name="T22" fmla="*/ 128 w 380"/>
                <a:gd name="T23" fmla="*/ 408 h 1389"/>
                <a:gd name="T24" fmla="*/ 119 w 380"/>
                <a:gd name="T25" fmla="*/ 449 h 1389"/>
                <a:gd name="T26" fmla="*/ 109 w 380"/>
                <a:gd name="T27" fmla="*/ 490 h 1389"/>
                <a:gd name="T28" fmla="*/ 99 w 380"/>
                <a:gd name="T29" fmla="*/ 531 h 1389"/>
                <a:gd name="T30" fmla="*/ 89 w 380"/>
                <a:gd name="T31" fmla="*/ 570 h 1389"/>
                <a:gd name="T32" fmla="*/ 79 w 380"/>
                <a:gd name="T33" fmla="*/ 606 h 1389"/>
                <a:gd name="T34" fmla="*/ 69 w 380"/>
                <a:gd name="T35" fmla="*/ 638 h 1389"/>
                <a:gd name="T36" fmla="*/ 59 w 380"/>
                <a:gd name="T37" fmla="*/ 664 h 1389"/>
                <a:gd name="T38" fmla="*/ 48 w 380"/>
                <a:gd name="T39" fmla="*/ 683 h 1389"/>
                <a:gd name="T40" fmla="*/ 37 w 380"/>
                <a:gd name="T41" fmla="*/ 694 h 1389"/>
                <a:gd name="T42" fmla="*/ 26 w 380"/>
                <a:gd name="T43" fmla="*/ 695 h 1389"/>
                <a:gd name="T44" fmla="*/ 0 w 380"/>
                <a:gd name="T45" fmla="*/ 660 h 1389"/>
                <a:gd name="T46" fmla="*/ 0 w 380"/>
                <a:gd name="T47" fmla="*/ 218 h 1389"/>
                <a:gd name="T48" fmla="*/ 5 w 380"/>
                <a:gd name="T49" fmla="*/ 13 h 1389"/>
                <a:gd name="T50" fmla="*/ 19 w 380"/>
                <a:gd name="T51" fmla="*/ 0 h 13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1389">
                  <a:moveTo>
                    <a:pt x="37" y="0"/>
                  </a:moveTo>
                  <a:lnTo>
                    <a:pt x="354" y="7"/>
                  </a:lnTo>
                  <a:lnTo>
                    <a:pt x="354" y="378"/>
                  </a:lnTo>
                  <a:lnTo>
                    <a:pt x="354" y="423"/>
                  </a:lnTo>
                  <a:lnTo>
                    <a:pt x="358" y="455"/>
                  </a:lnTo>
                  <a:lnTo>
                    <a:pt x="380" y="500"/>
                  </a:lnTo>
                  <a:lnTo>
                    <a:pt x="358" y="519"/>
                  </a:lnTo>
                  <a:lnTo>
                    <a:pt x="337" y="555"/>
                  </a:lnTo>
                  <a:lnTo>
                    <a:pt x="316" y="606"/>
                  </a:lnTo>
                  <a:lnTo>
                    <a:pt x="297" y="667"/>
                  </a:lnTo>
                  <a:lnTo>
                    <a:pt x="276" y="738"/>
                  </a:lnTo>
                  <a:lnTo>
                    <a:pt x="256" y="815"/>
                  </a:lnTo>
                  <a:lnTo>
                    <a:pt x="237" y="897"/>
                  </a:lnTo>
                  <a:lnTo>
                    <a:pt x="217" y="980"/>
                  </a:lnTo>
                  <a:lnTo>
                    <a:pt x="197" y="1062"/>
                  </a:lnTo>
                  <a:lnTo>
                    <a:pt x="178" y="1140"/>
                  </a:lnTo>
                  <a:lnTo>
                    <a:pt x="158" y="1212"/>
                  </a:lnTo>
                  <a:lnTo>
                    <a:pt x="138" y="1275"/>
                  </a:lnTo>
                  <a:lnTo>
                    <a:pt x="117" y="1327"/>
                  </a:lnTo>
                  <a:lnTo>
                    <a:pt x="96" y="1365"/>
                  </a:lnTo>
                  <a:lnTo>
                    <a:pt x="74" y="1387"/>
                  </a:lnTo>
                  <a:lnTo>
                    <a:pt x="52" y="1389"/>
                  </a:lnTo>
                  <a:lnTo>
                    <a:pt x="0" y="1320"/>
                  </a:lnTo>
                  <a:lnTo>
                    <a:pt x="0" y="436"/>
                  </a:lnTo>
                  <a:lnTo>
                    <a:pt x="9" y="25"/>
                  </a:lnTo>
                  <a:lnTo>
                    <a:pt x="37" y="0"/>
                  </a:lnTo>
                  <a:close/>
                </a:path>
              </a:pathLst>
            </a:custGeom>
            <a:solidFill>
              <a:srgbClr val="999999"/>
            </a:solidFill>
            <a:ln w="9525">
              <a:noFill/>
              <a:round/>
              <a:headEnd/>
              <a:tailEnd/>
            </a:ln>
          </p:spPr>
          <p:txBody>
            <a:bodyPr/>
            <a:lstStyle/>
            <a:p>
              <a:endParaRPr lang="en-US"/>
            </a:p>
          </p:txBody>
        </p:sp>
        <p:sp>
          <p:nvSpPr>
            <p:cNvPr id="8360" name="Freeform 342"/>
            <p:cNvSpPr>
              <a:spLocks/>
            </p:cNvSpPr>
            <p:nvPr/>
          </p:nvSpPr>
          <p:spPr bwMode="auto">
            <a:xfrm>
              <a:off x="3706" y="2044"/>
              <a:ext cx="463" cy="628"/>
            </a:xfrm>
            <a:custGeom>
              <a:avLst/>
              <a:gdLst>
                <a:gd name="T0" fmla="*/ 15 w 925"/>
                <a:gd name="T1" fmla="*/ 5 h 1254"/>
                <a:gd name="T2" fmla="*/ 44 w 925"/>
                <a:gd name="T3" fmla="*/ 7 h 1254"/>
                <a:gd name="T4" fmla="*/ 72 w 925"/>
                <a:gd name="T5" fmla="*/ 8 h 1254"/>
                <a:gd name="T6" fmla="*/ 101 w 925"/>
                <a:gd name="T7" fmla="*/ 9 h 1254"/>
                <a:gd name="T8" fmla="*/ 129 w 925"/>
                <a:gd name="T9" fmla="*/ 9 h 1254"/>
                <a:gd name="T10" fmla="*/ 157 w 925"/>
                <a:gd name="T11" fmla="*/ 10 h 1254"/>
                <a:gd name="T12" fmla="*/ 185 w 925"/>
                <a:gd name="T13" fmla="*/ 10 h 1254"/>
                <a:gd name="T14" fmla="*/ 213 w 925"/>
                <a:gd name="T15" fmla="*/ 10 h 1254"/>
                <a:gd name="T16" fmla="*/ 241 w 925"/>
                <a:gd name="T17" fmla="*/ 10 h 1254"/>
                <a:gd name="T18" fmla="*/ 269 w 925"/>
                <a:gd name="T19" fmla="*/ 10 h 1254"/>
                <a:gd name="T20" fmla="*/ 298 w 925"/>
                <a:gd name="T21" fmla="*/ 9 h 1254"/>
                <a:gd name="T22" fmla="*/ 326 w 925"/>
                <a:gd name="T23" fmla="*/ 8 h 1254"/>
                <a:gd name="T24" fmla="*/ 356 w 925"/>
                <a:gd name="T25" fmla="*/ 7 h 1254"/>
                <a:gd name="T26" fmla="*/ 386 w 925"/>
                <a:gd name="T27" fmla="*/ 5 h 1254"/>
                <a:gd name="T28" fmla="*/ 416 w 925"/>
                <a:gd name="T29" fmla="*/ 3 h 1254"/>
                <a:gd name="T30" fmla="*/ 447 w 925"/>
                <a:gd name="T31" fmla="*/ 1 h 1254"/>
                <a:gd name="T32" fmla="*/ 456 w 925"/>
                <a:gd name="T33" fmla="*/ 601 h 1254"/>
                <a:gd name="T34" fmla="*/ 428 w 925"/>
                <a:gd name="T35" fmla="*/ 608 h 1254"/>
                <a:gd name="T36" fmla="*/ 400 w 925"/>
                <a:gd name="T37" fmla="*/ 614 h 1254"/>
                <a:gd name="T38" fmla="*/ 370 w 925"/>
                <a:gd name="T39" fmla="*/ 618 h 1254"/>
                <a:gd name="T40" fmla="*/ 341 w 925"/>
                <a:gd name="T41" fmla="*/ 622 h 1254"/>
                <a:gd name="T42" fmla="*/ 311 w 925"/>
                <a:gd name="T43" fmla="*/ 624 h 1254"/>
                <a:gd name="T44" fmla="*/ 282 w 925"/>
                <a:gd name="T45" fmla="*/ 626 h 1254"/>
                <a:gd name="T46" fmla="*/ 252 w 925"/>
                <a:gd name="T47" fmla="*/ 627 h 1254"/>
                <a:gd name="T48" fmla="*/ 223 w 925"/>
                <a:gd name="T49" fmla="*/ 628 h 1254"/>
                <a:gd name="T50" fmla="*/ 193 w 925"/>
                <a:gd name="T51" fmla="*/ 627 h 1254"/>
                <a:gd name="T52" fmla="*/ 164 w 925"/>
                <a:gd name="T53" fmla="*/ 626 h 1254"/>
                <a:gd name="T54" fmla="*/ 135 w 925"/>
                <a:gd name="T55" fmla="*/ 625 h 1254"/>
                <a:gd name="T56" fmla="*/ 107 w 925"/>
                <a:gd name="T57" fmla="*/ 623 h 1254"/>
                <a:gd name="T58" fmla="*/ 79 w 925"/>
                <a:gd name="T59" fmla="*/ 620 h 1254"/>
                <a:gd name="T60" fmla="*/ 52 w 925"/>
                <a:gd name="T61" fmla="*/ 618 h 1254"/>
                <a:gd name="T62" fmla="*/ 26 w 925"/>
                <a:gd name="T63" fmla="*/ 615 h 1254"/>
                <a:gd name="T64" fmla="*/ 0 w 925"/>
                <a:gd name="T65" fmla="*/ 612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1254">
                  <a:moveTo>
                    <a:pt x="0" y="9"/>
                  </a:moveTo>
                  <a:lnTo>
                    <a:pt x="29" y="10"/>
                  </a:lnTo>
                  <a:lnTo>
                    <a:pt x="58" y="11"/>
                  </a:lnTo>
                  <a:lnTo>
                    <a:pt x="87" y="13"/>
                  </a:lnTo>
                  <a:lnTo>
                    <a:pt x="116" y="15"/>
                  </a:lnTo>
                  <a:lnTo>
                    <a:pt x="144" y="16"/>
                  </a:lnTo>
                  <a:lnTo>
                    <a:pt x="173" y="16"/>
                  </a:lnTo>
                  <a:lnTo>
                    <a:pt x="201" y="17"/>
                  </a:lnTo>
                  <a:lnTo>
                    <a:pt x="228" y="18"/>
                  </a:lnTo>
                  <a:lnTo>
                    <a:pt x="257" y="18"/>
                  </a:lnTo>
                  <a:lnTo>
                    <a:pt x="285" y="19"/>
                  </a:lnTo>
                  <a:lnTo>
                    <a:pt x="313" y="19"/>
                  </a:lnTo>
                  <a:lnTo>
                    <a:pt x="341" y="20"/>
                  </a:lnTo>
                  <a:lnTo>
                    <a:pt x="369" y="20"/>
                  </a:lnTo>
                  <a:lnTo>
                    <a:pt x="397" y="20"/>
                  </a:lnTo>
                  <a:lnTo>
                    <a:pt x="425" y="20"/>
                  </a:lnTo>
                  <a:lnTo>
                    <a:pt x="453" y="20"/>
                  </a:lnTo>
                  <a:lnTo>
                    <a:pt x="481" y="20"/>
                  </a:lnTo>
                  <a:lnTo>
                    <a:pt x="510" y="19"/>
                  </a:lnTo>
                  <a:lnTo>
                    <a:pt x="537" y="19"/>
                  </a:lnTo>
                  <a:lnTo>
                    <a:pt x="566" y="18"/>
                  </a:lnTo>
                  <a:lnTo>
                    <a:pt x="595" y="18"/>
                  </a:lnTo>
                  <a:lnTo>
                    <a:pt x="624" y="17"/>
                  </a:lnTo>
                  <a:lnTo>
                    <a:pt x="652" y="16"/>
                  </a:lnTo>
                  <a:lnTo>
                    <a:pt x="682" y="15"/>
                  </a:lnTo>
                  <a:lnTo>
                    <a:pt x="711" y="13"/>
                  </a:lnTo>
                  <a:lnTo>
                    <a:pt x="741" y="11"/>
                  </a:lnTo>
                  <a:lnTo>
                    <a:pt x="771" y="10"/>
                  </a:lnTo>
                  <a:lnTo>
                    <a:pt x="801" y="9"/>
                  </a:lnTo>
                  <a:lnTo>
                    <a:pt x="832" y="6"/>
                  </a:lnTo>
                  <a:lnTo>
                    <a:pt x="863" y="4"/>
                  </a:lnTo>
                  <a:lnTo>
                    <a:pt x="894" y="2"/>
                  </a:lnTo>
                  <a:lnTo>
                    <a:pt x="925" y="0"/>
                  </a:lnTo>
                  <a:lnTo>
                    <a:pt x="912" y="1200"/>
                  </a:lnTo>
                  <a:lnTo>
                    <a:pt x="884" y="1207"/>
                  </a:lnTo>
                  <a:lnTo>
                    <a:pt x="855" y="1214"/>
                  </a:lnTo>
                  <a:lnTo>
                    <a:pt x="827" y="1220"/>
                  </a:lnTo>
                  <a:lnTo>
                    <a:pt x="799" y="1226"/>
                  </a:lnTo>
                  <a:lnTo>
                    <a:pt x="770" y="1230"/>
                  </a:lnTo>
                  <a:lnTo>
                    <a:pt x="740" y="1235"/>
                  </a:lnTo>
                  <a:lnTo>
                    <a:pt x="711" y="1238"/>
                  </a:lnTo>
                  <a:lnTo>
                    <a:pt x="682" y="1242"/>
                  </a:lnTo>
                  <a:lnTo>
                    <a:pt x="652" y="1245"/>
                  </a:lnTo>
                  <a:lnTo>
                    <a:pt x="622" y="1247"/>
                  </a:lnTo>
                  <a:lnTo>
                    <a:pt x="594" y="1250"/>
                  </a:lnTo>
                  <a:lnTo>
                    <a:pt x="564" y="1251"/>
                  </a:lnTo>
                  <a:lnTo>
                    <a:pt x="534" y="1252"/>
                  </a:lnTo>
                  <a:lnTo>
                    <a:pt x="504" y="1253"/>
                  </a:lnTo>
                  <a:lnTo>
                    <a:pt x="475" y="1254"/>
                  </a:lnTo>
                  <a:lnTo>
                    <a:pt x="445" y="1254"/>
                  </a:lnTo>
                  <a:lnTo>
                    <a:pt x="416" y="1253"/>
                  </a:lnTo>
                  <a:lnTo>
                    <a:pt x="386" y="1253"/>
                  </a:lnTo>
                  <a:lnTo>
                    <a:pt x="357" y="1252"/>
                  </a:lnTo>
                  <a:lnTo>
                    <a:pt x="328" y="1251"/>
                  </a:lnTo>
                  <a:lnTo>
                    <a:pt x="299" y="1250"/>
                  </a:lnTo>
                  <a:lnTo>
                    <a:pt x="270" y="1249"/>
                  </a:lnTo>
                  <a:lnTo>
                    <a:pt x="242" y="1246"/>
                  </a:lnTo>
                  <a:lnTo>
                    <a:pt x="213" y="1244"/>
                  </a:lnTo>
                  <a:lnTo>
                    <a:pt x="186" y="1242"/>
                  </a:lnTo>
                  <a:lnTo>
                    <a:pt x="158" y="1239"/>
                  </a:lnTo>
                  <a:lnTo>
                    <a:pt x="131" y="1237"/>
                  </a:lnTo>
                  <a:lnTo>
                    <a:pt x="104" y="1235"/>
                  </a:lnTo>
                  <a:lnTo>
                    <a:pt x="78" y="1231"/>
                  </a:lnTo>
                  <a:lnTo>
                    <a:pt x="51" y="1228"/>
                  </a:lnTo>
                  <a:lnTo>
                    <a:pt x="26" y="1226"/>
                  </a:lnTo>
                  <a:lnTo>
                    <a:pt x="0" y="1222"/>
                  </a:lnTo>
                  <a:lnTo>
                    <a:pt x="0" y="9"/>
                  </a:lnTo>
                  <a:close/>
                </a:path>
              </a:pathLst>
            </a:custGeom>
            <a:solidFill>
              <a:srgbClr val="1C0000"/>
            </a:solidFill>
            <a:ln w="9525">
              <a:noFill/>
              <a:round/>
              <a:headEnd/>
              <a:tailEnd/>
            </a:ln>
          </p:spPr>
          <p:txBody>
            <a:bodyPr/>
            <a:lstStyle/>
            <a:p>
              <a:endParaRPr lang="en-US"/>
            </a:p>
          </p:txBody>
        </p:sp>
        <p:sp>
          <p:nvSpPr>
            <p:cNvPr id="8361" name="Freeform 343"/>
            <p:cNvSpPr>
              <a:spLocks/>
            </p:cNvSpPr>
            <p:nvPr/>
          </p:nvSpPr>
          <p:spPr bwMode="auto">
            <a:xfrm>
              <a:off x="3721" y="2044"/>
              <a:ext cx="455" cy="642"/>
            </a:xfrm>
            <a:custGeom>
              <a:avLst/>
              <a:gdLst>
                <a:gd name="T0" fmla="*/ 12 w 911"/>
                <a:gd name="T1" fmla="*/ 24 h 1285"/>
                <a:gd name="T2" fmla="*/ 37 w 911"/>
                <a:gd name="T3" fmla="*/ 25 h 1285"/>
                <a:gd name="T4" fmla="*/ 63 w 911"/>
                <a:gd name="T5" fmla="*/ 27 h 1285"/>
                <a:gd name="T6" fmla="*/ 89 w 911"/>
                <a:gd name="T7" fmla="*/ 28 h 1285"/>
                <a:gd name="T8" fmla="*/ 114 w 911"/>
                <a:gd name="T9" fmla="*/ 29 h 1285"/>
                <a:gd name="T10" fmla="*/ 140 w 911"/>
                <a:gd name="T11" fmla="*/ 30 h 1285"/>
                <a:gd name="T12" fmla="*/ 167 w 911"/>
                <a:gd name="T13" fmla="*/ 30 h 1285"/>
                <a:gd name="T14" fmla="*/ 193 w 911"/>
                <a:gd name="T15" fmla="*/ 30 h 1285"/>
                <a:gd name="T16" fmla="*/ 220 w 911"/>
                <a:gd name="T17" fmla="*/ 30 h 1285"/>
                <a:gd name="T18" fmla="*/ 248 w 911"/>
                <a:gd name="T19" fmla="*/ 30 h 1285"/>
                <a:gd name="T20" fmla="*/ 275 w 911"/>
                <a:gd name="T21" fmla="*/ 29 h 1285"/>
                <a:gd name="T22" fmla="*/ 303 w 911"/>
                <a:gd name="T23" fmla="*/ 28 h 1285"/>
                <a:gd name="T24" fmla="*/ 331 w 911"/>
                <a:gd name="T25" fmla="*/ 26 h 1285"/>
                <a:gd name="T26" fmla="*/ 360 w 911"/>
                <a:gd name="T27" fmla="*/ 25 h 1285"/>
                <a:gd name="T28" fmla="*/ 388 w 911"/>
                <a:gd name="T29" fmla="*/ 23 h 1285"/>
                <a:gd name="T30" fmla="*/ 417 w 911"/>
                <a:gd name="T31" fmla="*/ 21 h 1285"/>
                <a:gd name="T32" fmla="*/ 435 w 911"/>
                <a:gd name="T33" fmla="*/ 19 h 1285"/>
                <a:gd name="T34" fmla="*/ 440 w 911"/>
                <a:gd name="T35" fmla="*/ 14 h 1285"/>
                <a:gd name="T36" fmla="*/ 447 w 911"/>
                <a:gd name="T37" fmla="*/ 6 h 1285"/>
                <a:gd name="T38" fmla="*/ 453 w 911"/>
                <a:gd name="T39" fmla="*/ 1 h 1285"/>
                <a:gd name="T40" fmla="*/ 455 w 911"/>
                <a:gd name="T41" fmla="*/ 615 h 1285"/>
                <a:gd name="T42" fmla="*/ 427 w 911"/>
                <a:gd name="T43" fmla="*/ 622 h 1285"/>
                <a:gd name="T44" fmla="*/ 399 w 911"/>
                <a:gd name="T45" fmla="*/ 628 h 1285"/>
                <a:gd name="T46" fmla="*/ 370 w 911"/>
                <a:gd name="T47" fmla="*/ 633 h 1285"/>
                <a:gd name="T48" fmla="*/ 341 w 911"/>
                <a:gd name="T49" fmla="*/ 637 h 1285"/>
                <a:gd name="T50" fmla="*/ 311 w 911"/>
                <a:gd name="T51" fmla="*/ 639 h 1285"/>
                <a:gd name="T52" fmla="*/ 281 w 911"/>
                <a:gd name="T53" fmla="*/ 641 h 1285"/>
                <a:gd name="T54" fmla="*/ 252 w 911"/>
                <a:gd name="T55" fmla="*/ 642 h 1285"/>
                <a:gd name="T56" fmla="*/ 223 w 911"/>
                <a:gd name="T57" fmla="*/ 642 h 1285"/>
                <a:gd name="T58" fmla="*/ 193 w 911"/>
                <a:gd name="T59" fmla="*/ 642 h 1285"/>
                <a:gd name="T60" fmla="*/ 164 w 911"/>
                <a:gd name="T61" fmla="*/ 641 h 1285"/>
                <a:gd name="T62" fmla="*/ 135 w 911"/>
                <a:gd name="T63" fmla="*/ 639 h 1285"/>
                <a:gd name="T64" fmla="*/ 106 w 911"/>
                <a:gd name="T65" fmla="*/ 638 h 1285"/>
                <a:gd name="T66" fmla="*/ 79 w 911"/>
                <a:gd name="T67" fmla="*/ 635 h 1285"/>
                <a:gd name="T68" fmla="*/ 52 w 911"/>
                <a:gd name="T69" fmla="*/ 633 h 1285"/>
                <a:gd name="T70" fmla="*/ 25 w 911"/>
                <a:gd name="T71" fmla="*/ 630 h 1285"/>
                <a:gd name="T72" fmla="*/ 0 w 911"/>
                <a:gd name="T73" fmla="*/ 626 h 1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1" h="1285">
                  <a:moveTo>
                    <a:pt x="0" y="45"/>
                  </a:moveTo>
                  <a:lnTo>
                    <a:pt x="25" y="48"/>
                  </a:lnTo>
                  <a:lnTo>
                    <a:pt x="50" y="50"/>
                  </a:lnTo>
                  <a:lnTo>
                    <a:pt x="75" y="51"/>
                  </a:lnTo>
                  <a:lnTo>
                    <a:pt x="100" y="53"/>
                  </a:lnTo>
                  <a:lnTo>
                    <a:pt x="126" y="55"/>
                  </a:lnTo>
                  <a:lnTo>
                    <a:pt x="151" y="56"/>
                  </a:lnTo>
                  <a:lnTo>
                    <a:pt x="178" y="57"/>
                  </a:lnTo>
                  <a:lnTo>
                    <a:pt x="203" y="58"/>
                  </a:lnTo>
                  <a:lnTo>
                    <a:pt x="229" y="59"/>
                  </a:lnTo>
                  <a:lnTo>
                    <a:pt x="255" y="60"/>
                  </a:lnTo>
                  <a:lnTo>
                    <a:pt x="281" y="60"/>
                  </a:lnTo>
                  <a:lnTo>
                    <a:pt x="308" y="60"/>
                  </a:lnTo>
                  <a:lnTo>
                    <a:pt x="334" y="61"/>
                  </a:lnTo>
                  <a:lnTo>
                    <a:pt x="361" y="61"/>
                  </a:lnTo>
                  <a:lnTo>
                    <a:pt x="387" y="61"/>
                  </a:lnTo>
                  <a:lnTo>
                    <a:pt x="415" y="61"/>
                  </a:lnTo>
                  <a:lnTo>
                    <a:pt x="441" y="61"/>
                  </a:lnTo>
                  <a:lnTo>
                    <a:pt x="469" y="60"/>
                  </a:lnTo>
                  <a:lnTo>
                    <a:pt x="496" y="60"/>
                  </a:lnTo>
                  <a:lnTo>
                    <a:pt x="523" y="59"/>
                  </a:lnTo>
                  <a:lnTo>
                    <a:pt x="551" y="58"/>
                  </a:lnTo>
                  <a:lnTo>
                    <a:pt x="578" y="57"/>
                  </a:lnTo>
                  <a:lnTo>
                    <a:pt x="606" y="57"/>
                  </a:lnTo>
                  <a:lnTo>
                    <a:pt x="635" y="55"/>
                  </a:lnTo>
                  <a:lnTo>
                    <a:pt x="663" y="53"/>
                  </a:lnTo>
                  <a:lnTo>
                    <a:pt x="691" y="52"/>
                  </a:lnTo>
                  <a:lnTo>
                    <a:pt x="720" y="51"/>
                  </a:lnTo>
                  <a:lnTo>
                    <a:pt x="748" y="49"/>
                  </a:lnTo>
                  <a:lnTo>
                    <a:pt x="777" y="46"/>
                  </a:lnTo>
                  <a:lnTo>
                    <a:pt x="805" y="45"/>
                  </a:lnTo>
                  <a:lnTo>
                    <a:pt x="835" y="43"/>
                  </a:lnTo>
                  <a:lnTo>
                    <a:pt x="864" y="41"/>
                  </a:lnTo>
                  <a:lnTo>
                    <a:pt x="870" y="38"/>
                  </a:lnTo>
                  <a:lnTo>
                    <a:pt x="876" y="34"/>
                  </a:lnTo>
                  <a:lnTo>
                    <a:pt x="881" y="28"/>
                  </a:lnTo>
                  <a:lnTo>
                    <a:pt x="888" y="20"/>
                  </a:lnTo>
                  <a:lnTo>
                    <a:pt x="894" y="13"/>
                  </a:lnTo>
                  <a:lnTo>
                    <a:pt x="900" y="7"/>
                  </a:lnTo>
                  <a:lnTo>
                    <a:pt x="906" y="3"/>
                  </a:lnTo>
                  <a:lnTo>
                    <a:pt x="911" y="0"/>
                  </a:lnTo>
                  <a:lnTo>
                    <a:pt x="911" y="1231"/>
                  </a:lnTo>
                  <a:lnTo>
                    <a:pt x="884" y="1238"/>
                  </a:lnTo>
                  <a:lnTo>
                    <a:pt x="855" y="1245"/>
                  </a:lnTo>
                  <a:lnTo>
                    <a:pt x="827" y="1251"/>
                  </a:lnTo>
                  <a:lnTo>
                    <a:pt x="798" y="1256"/>
                  </a:lnTo>
                  <a:lnTo>
                    <a:pt x="770" y="1262"/>
                  </a:lnTo>
                  <a:lnTo>
                    <a:pt x="741" y="1266"/>
                  </a:lnTo>
                  <a:lnTo>
                    <a:pt x="711" y="1270"/>
                  </a:lnTo>
                  <a:lnTo>
                    <a:pt x="682" y="1274"/>
                  </a:lnTo>
                  <a:lnTo>
                    <a:pt x="652" y="1276"/>
                  </a:lnTo>
                  <a:lnTo>
                    <a:pt x="623" y="1279"/>
                  </a:lnTo>
                  <a:lnTo>
                    <a:pt x="593" y="1281"/>
                  </a:lnTo>
                  <a:lnTo>
                    <a:pt x="563" y="1283"/>
                  </a:lnTo>
                  <a:lnTo>
                    <a:pt x="535" y="1284"/>
                  </a:lnTo>
                  <a:lnTo>
                    <a:pt x="505" y="1285"/>
                  </a:lnTo>
                  <a:lnTo>
                    <a:pt x="475" y="1285"/>
                  </a:lnTo>
                  <a:lnTo>
                    <a:pt x="446" y="1285"/>
                  </a:lnTo>
                  <a:lnTo>
                    <a:pt x="416" y="1285"/>
                  </a:lnTo>
                  <a:lnTo>
                    <a:pt x="386" y="1285"/>
                  </a:lnTo>
                  <a:lnTo>
                    <a:pt x="357" y="1284"/>
                  </a:lnTo>
                  <a:lnTo>
                    <a:pt x="328" y="1283"/>
                  </a:lnTo>
                  <a:lnTo>
                    <a:pt x="300" y="1282"/>
                  </a:lnTo>
                  <a:lnTo>
                    <a:pt x="271" y="1279"/>
                  </a:lnTo>
                  <a:lnTo>
                    <a:pt x="242" y="1278"/>
                  </a:lnTo>
                  <a:lnTo>
                    <a:pt x="213" y="1276"/>
                  </a:lnTo>
                  <a:lnTo>
                    <a:pt x="186" y="1274"/>
                  </a:lnTo>
                  <a:lnTo>
                    <a:pt x="158" y="1271"/>
                  </a:lnTo>
                  <a:lnTo>
                    <a:pt x="131" y="1268"/>
                  </a:lnTo>
                  <a:lnTo>
                    <a:pt x="104" y="1266"/>
                  </a:lnTo>
                  <a:lnTo>
                    <a:pt x="77" y="1262"/>
                  </a:lnTo>
                  <a:lnTo>
                    <a:pt x="51" y="1260"/>
                  </a:lnTo>
                  <a:lnTo>
                    <a:pt x="25" y="1256"/>
                  </a:lnTo>
                  <a:lnTo>
                    <a:pt x="0" y="1253"/>
                  </a:lnTo>
                  <a:lnTo>
                    <a:pt x="0" y="45"/>
                  </a:lnTo>
                  <a:close/>
                </a:path>
              </a:pathLst>
            </a:custGeom>
            <a:solidFill>
              <a:srgbClr val="8E7F89"/>
            </a:solidFill>
            <a:ln w="9525">
              <a:noFill/>
              <a:round/>
              <a:headEnd/>
              <a:tailEnd/>
            </a:ln>
          </p:spPr>
          <p:txBody>
            <a:bodyPr/>
            <a:lstStyle/>
            <a:p>
              <a:endParaRPr lang="en-US"/>
            </a:p>
          </p:txBody>
        </p:sp>
        <p:sp>
          <p:nvSpPr>
            <p:cNvPr id="8362" name="Freeform 344"/>
            <p:cNvSpPr>
              <a:spLocks/>
            </p:cNvSpPr>
            <p:nvPr/>
          </p:nvSpPr>
          <p:spPr bwMode="auto">
            <a:xfrm>
              <a:off x="3717" y="2063"/>
              <a:ext cx="445" cy="609"/>
            </a:xfrm>
            <a:custGeom>
              <a:avLst/>
              <a:gdLst>
                <a:gd name="T0" fmla="*/ 13 w 890"/>
                <a:gd name="T1" fmla="*/ 5 h 1218"/>
                <a:gd name="T2" fmla="*/ 39 w 890"/>
                <a:gd name="T3" fmla="*/ 7 h 1218"/>
                <a:gd name="T4" fmla="*/ 65 w 890"/>
                <a:gd name="T5" fmla="*/ 9 h 1218"/>
                <a:gd name="T6" fmla="*/ 91 w 890"/>
                <a:gd name="T7" fmla="*/ 10 h 1218"/>
                <a:gd name="T8" fmla="*/ 117 w 890"/>
                <a:gd name="T9" fmla="*/ 10 h 1218"/>
                <a:gd name="T10" fmla="*/ 144 w 890"/>
                <a:gd name="T11" fmla="*/ 11 h 1218"/>
                <a:gd name="T12" fmla="*/ 171 w 890"/>
                <a:gd name="T13" fmla="*/ 11 h 1218"/>
                <a:gd name="T14" fmla="*/ 199 w 890"/>
                <a:gd name="T15" fmla="*/ 11 h 1218"/>
                <a:gd name="T16" fmla="*/ 227 w 890"/>
                <a:gd name="T17" fmla="*/ 11 h 1218"/>
                <a:gd name="T18" fmla="*/ 254 w 890"/>
                <a:gd name="T19" fmla="*/ 10 h 1218"/>
                <a:gd name="T20" fmla="*/ 283 w 890"/>
                <a:gd name="T21" fmla="*/ 9 h 1218"/>
                <a:gd name="T22" fmla="*/ 311 w 890"/>
                <a:gd name="T23" fmla="*/ 8 h 1218"/>
                <a:gd name="T24" fmla="*/ 341 w 890"/>
                <a:gd name="T25" fmla="*/ 7 h 1218"/>
                <a:gd name="T26" fmla="*/ 370 w 890"/>
                <a:gd name="T27" fmla="*/ 5 h 1218"/>
                <a:gd name="T28" fmla="*/ 400 w 890"/>
                <a:gd name="T29" fmla="*/ 3 h 1218"/>
                <a:gd name="T30" fmla="*/ 430 w 890"/>
                <a:gd name="T31" fmla="*/ 2 h 1218"/>
                <a:gd name="T32" fmla="*/ 445 w 890"/>
                <a:gd name="T33" fmla="*/ 583 h 1218"/>
                <a:gd name="T34" fmla="*/ 417 w 890"/>
                <a:gd name="T35" fmla="*/ 590 h 1218"/>
                <a:gd name="T36" fmla="*/ 390 w 890"/>
                <a:gd name="T37" fmla="*/ 596 h 1218"/>
                <a:gd name="T38" fmla="*/ 362 w 890"/>
                <a:gd name="T39" fmla="*/ 600 h 1218"/>
                <a:gd name="T40" fmla="*/ 333 w 890"/>
                <a:gd name="T41" fmla="*/ 604 h 1218"/>
                <a:gd name="T42" fmla="*/ 304 w 890"/>
                <a:gd name="T43" fmla="*/ 607 h 1218"/>
                <a:gd name="T44" fmla="*/ 275 w 890"/>
                <a:gd name="T45" fmla="*/ 608 h 1218"/>
                <a:gd name="T46" fmla="*/ 246 w 890"/>
                <a:gd name="T47" fmla="*/ 609 h 1218"/>
                <a:gd name="T48" fmla="*/ 218 w 890"/>
                <a:gd name="T49" fmla="*/ 609 h 1218"/>
                <a:gd name="T50" fmla="*/ 189 w 890"/>
                <a:gd name="T51" fmla="*/ 609 h 1218"/>
                <a:gd name="T52" fmla="*/ 160 w 890"/>
                <a:gd name="T53" fmla="*/ 608 h 1218"/>
                <a:gd name="T54" fmla="*/ 132 w 890"/>
                <a:gd name="T55" fmla="*/ 607 h 1218"/>
                <a:gd name="T56" fmla="*/ 105 w 890"/>
                <a:gd name="T57" fmla="*/ 605 h 1218"/>
                <a:gd name="T58" fmla="*/ 78 w 890"/>
                <a:gd name="T59" fmla="*/ 603 h 1218"/>
                <a:gd name="T60" fmla="*/ 51 w 890"/>
                <a:gd name="T61" fmla="*/ 600 h 1218"/>
                <a:gd name="T62" fmla="*/ 25 w 890"/>
                <a:gd name="T63" fmla="*/ 597 h 1218"/>
                <a:gd name="T64" fmla="*/ 0 w 890"/>
                <a:gd name="T65" fmla="*/ 594 h 1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0" h="1218">
                  <a:moveTo>
                    <a:pt x="0" y="7"/>
                  </a:moveTo>
                  <a:lnTo>
                    <a:pt x="26" y="10"/>
                  </a:lnTo>
                  <a:lnTo>
                    <a:pt x="51" y="12"/>
                  </a:lnTo>
                  <a:lnTo>
                    <a:pt x="77" y="13"/>
                  </a:lnTo>
                  <a:lnTo>
                    <a:pt x="103" y="15"/>
                  </a:lnTo>
                  <a:lnTo>
                    <a:pt x="129" y="17"/>
                  </a:lnTo>
                  <a:lnTo>
                    <a:pt x="155" y="18"/>
                  </a:lnTo>
                  <a:lnTo>
                    <a:pt x="181" y="19"/>
                  </a:lnTo>
                  <a:lnTo>
                    <a:pt x="208" y="20"/>
                  </a:lnTo>
                  <a:lnTo>
                    <a:pt x="234" y="20"/>
                  </a:lnTo>
                  <a:lnTo>
                    <a:pt x="261" y="21"/>
                  </a:lnTo>
                  <a:lnTo>
                    <a:pt x="288" y="21"/>
                  </a:lnTo>
                  <a:lnTo>
                    <a:pt x="315" y="21"/>
                  </a:lnTo>
                  <a:lnTo>
                    <a:pt x="342" y="21"/>
                  </a:lnTo>
                  <a:lnTo>
                    <a:pt x="370" y="21"/>
                  </a:lnTo>
                  <a:lnTo>
                    <a:pt x="397" y="21"/>
                  </a:lnTo>
                  <a:lnTo>
                    <a:pt x="424" y="21"/>
                  </a:lnTo>
                  <a:lnTo>
                    <a:pt x="453" y="21"/>
                  </a:lnTo>
                  <a:lnTo>
                    <a:pt x="481" y="20"/>
                  </a:lnTo>
                  <a:lnTo>
                    <a:pt x="508" y="20"/>
                  </a:lnTo>
                  <a:lnTo>
                    <a:pt x="537" y="19"/>
                  </a:lnTo>
                  <a:lnTo>
                    <a:pt x="565" y="18"/>
                  </a:lnTo>
                  <a:lnTo>
                    <a:pt x="594" y="17"/>
                  </a:lnTo>
                  <a:lnTo>
                    <a:pt x="622" y="15"/>
                  </a:lnTo>
                  <a:lnTo>
                    <a:pt x="651" y="14"/>
                  </a:lnTo>
                  <a:lnTo>
                    <a:pt x="681" y="13"/>
                  </a:lnTo>
                  <a:lnTo>
                    <a:pt x="710" y="11"/>
                  </a:lnTo>
                  <a:lnTo>
                    <a:pt x="740" y="10"/>
                  </a:lnTo>
                  <a:lnTo>
                    <a:pt x="770" y="8"/>
                  </a:lnTo>
                  <a:lnTo>
                    <a:pt x="799" y="6"/>
                  </a:lnTo>
                  <a:lnTo>
                    <a:pt x="829" y="4"/>
                  </a:lnTo>
                  <a:lnTo>
                    <a:pt x="860" y="3"/>
                  </a:lnTo>
                  <a:lnTo>
                    <a:pt x="890" y="0"/>
                  </a:lnTo>
                  <a:lnTo>
                    <a:pt x="890" y="1165"/>
                  </a:lnTo>
                  <a:lnTo>
                    <a:pt x="862" y="1172"/>
                  </a:lnTo>
                  <a:lnTo>
                    <a:pt x="834" y="1179"/>
                  </a:lnTo>
                  <a:lnTo>
                    <a:pt x="807" y="1185"/>
                  </a:lnTo>
                  <a:lnTo>
                    <a:pt x="779" y="1191"/>
                  </a:lnTo>
                  <a:lnTo>
                    <a:pt x="751" y="1195"/>
                  </a:lnTo>
                  <a:lnTo>
                    <a:pt x="723" y="1200"/>
                  </a:lnTo>
                  <a:lnTo>
                    <a:pt x="694" y="1203"/>
                  </a:lnTo>
                  <a:lnTo>
                    <a:pt x="665" y="1207"/>
                  </a:lnTo>
                  <a:lnTo>
                    <a:pt x="636" y="1209"/>
                  </a:lnTo>
                  <a:lnTo>
                    <a:pt x="607" y="1213"/>
                  </a:lnTo>
                  <a:lnTo>
                    <a:pt x="579" y="1214"/>
                  </a:lnTo>
                  <a:lnTo>
                    <a:pt x="550" y="1216"/>
                  </a:lnTo>
                  <a:lnTo>
                    <a:pt x="521" y="1217"/>
                  </a:lnTo>
                  <a:lnTo>
                    <a:pt x="492" y="1218"/>
                  </a:lnTo>
                  <a:lnTo>
                    <a:pt x="463" y="1218"/>
                  </a:lnTo>
                  <a:lnTo>
                    <a:pt x="435" y="1218"/>
                  </a:lnTo>
                  <a:lnTo>
                    <a:pt x="406" y="1218"/>
                  </a:lnTo>
                  <a:lnTo>
                    <a:pt x="377" y="1218"/>
                  </a:lnTo>
                  <a:lnTo>
                    <a:pt x="348" y="1217"/>
                  </a:lnTo>
                  <a:lnTo>
                    <a:pt x="319" y="1216"/>
                  </a:lnTo>
                  <a:lnTo>
                    <a:pt x="292" y="1215"/>
                  </a:lnTo>
                  <a:lnTo>
                    <a:pt x="264" y="1214"/>
                  </a:lnTo>
                  <a:lnTo>
                    <a:pt x="236" y="1211"/>
                  </a:lnTo>
                  <a:lnTo>
                    <a:pt x="209" y="1209"/>
                  </a:lnTo>
                  <a:lnTo>
                    <a:pt x="181" y="1207"/>
                  </a:lnTo>
                  <a:lnTo>
                    <a:pt x="155" y="1205"/>
                  </a:lnTo>
                  <a:lnTo>
                    <a:pt x="128" y="1202"/>
                  </a:lnTo>
                  <a:lnTo>
                    <a:pt x="102" y="1200"/>
                  </a:lnTo>
                  <a:lnTo>
                    <a:pt x="75" y="1196"/>
                  </a:lnTo>
                  <a:lnTo>
                    <a:pt x="50" y="1193"/>
                  </a:lnTo>
                  <a:lnTo>
                    <a:pt x="24" y="1191"/>
                  </a:lnTo>
                  <a:lnTo>
                    <a:pt x="0" y="1187"/>
                  </a:lnTo>
                  <a:lnTo>
                    <a:pt x="0" y="7"/>
                  </a:lnTo>
                  <a:close/>
                </a:path>
              </a:pathLst>
            </a:custGeom>
            <a:solidFill>
              <a:srgbClr val="3A4F00"/>
            </a:solidFill>
            <a:ln w="9525">
              <a:noFill/>
              <a:round/>
              <a:headEnd/>
              <a:tailEnd/>
            </a:ln>
          </p:spPr>
          <p:txBody>
            <a:bodyPr/>
            <a:lstStyle/>
            <a:p>
              <a:endParaRPr lang="en-US"/>
            </a:p>
          </p:txBody>
        </p:sp>
        <p:sp>
          <p:nvSpPr>
            <p:cNvPr id="8363" name="Freeform 345"/>
            <p:cNvSpPr>
              <a:spLocks/>
            </p:cNvSpPr>
            <p:nvPr/>
          </p:nvSpPr>
          <p:spPr bwMode="auto">
            <a:xfrm>
              <a:off x="3737" y="2064"/>
              <a:ext cx="423" cy="580"/>
            </a:xfrm>
            <a:custGeom>
              <a:avLst/>
              <a:gdLst>
                <a:gd name="T0" fmla="*/ 12 w 845"/>
                <a:gd name="T1" fmla="*/ 5 h 1159"/>
                <a:gd name="T2" fmla="*/ 36 w 845"/>
                <a:gd name="T3" fmla="*/ 7 h 1159"/>
                <a:gd name="T4" fmla="*/ 61 w 845"/>
                <a:gd name="T5" fmla="*/ 8 h 1159"/>
                <a:gd name="T6" fmla="*/ 86 w 845"/>
                <a:gd name="T7" fmla="*/ 9 h 1159"/>
                <a:gd name="T8" fmla="*/ 111 w 845"/>
                <a:gd name="T9" fmla="*/ 10 h 1159"/>
                <a:gd name="T10" fmla="*/ 137 w 845"/>
                <a:gd name="T11" fmla="*/ 10 h 1159"/>
                <a:gd name="T12" fmla="*/ 162 w 845"/>
                <a:gd name="T13" fmla="*/ 11 h 1159"/>
                <a:gd name="T14" fmla="*/ 188 w 845"/>
                <a:gd name="T15" fmla="*/ 11 h 1159"/>
                <a:gd name="T16" fmla="*/ 215 w 845"/>
                <a:gd name="T17" fmla="*/ 10 h 1159"/>
                <a:gd name="T18" fmla="*/ 241 w 845"/>
                <a:gd name="T19" fmla="*/ 9 h 1159"/>
                <a:gd name="T20" fmla="*/ 268 w 845"/>
                <a:gd name="T21" fmla="*/ 8 h 1159"/>
                <a:gd name="T22" fmla="*/ 296 w 845"/>
                <a:gd name="T23" fmla="*/ 7 h 1159"/>
                <a:gd name="T24" fmla="*/ 324 w 845"/>
                <a:gd name="T25" fmla="*/ 6 h 1159"/>
                <a:gd name="T26" fmla="*/ 351 w 845"/>
                <a:gd name="T27" fmla="*/ 5 h 1159"/>
                <a:gd name="T28" fmla="*/ 380 w 845"/>
                <a:gd name="T29" fmla="*/ 3 h 1159"/>
                <a:gd name="T30" fmla="*/ 408 w 845"/>
                <a:gd name="T31" fmla="*/ 1 h 1159"/>
                <a:gd name="T32" fmla="*/ 423 w 845"/>
                <a:gd name="T33" fmla="*/ 139 h 1159"/>
                <a:gd name="T34" fmla="*/ 423 w 845"/>
                <a:gd name="T35" fmla="*/ 416 h 1159"/>
                <a:gd name="T36" fmla="*/ 410 w 845"/>
                <a:gd name="T37" fmla="*/ 558 h 1159"/>
                <a:gd name="T38" fmla="*/ 384 w 845"/>
                <a:gd name="T39" fmla="*/ 564 h 1159"/>
                <a:gd name="T40" fmla="*/ 357 w 845"/>
                <a:gd name="T41" fmla="*/ 569 h 1159"/>
                <a:gd name="T42" fmla="*/ 330 w 845"/>
                <a:gd name="T43" fmla="*/ 573 h 1159"/>
                <a:gd name="T44" fmla="*/ 302 w 845"/>
                <a:gd name="T45" fmla="*/ 576 h 1159"/>
                <a:gd name="T46" fmla="*/ 275 w 845"/>
                <a:gd name="T47" fmla="*/ 578 h 1159"/>
                <a:gd name="T48" fmla="*/ 248 w 845"/>
                <a:gd name="T49" fmla="*/ 579 h 1159"/>
                <a:gd name="T50" fmla="*/ 220 w 845"/>
                <a:gd name="T51" fmla="*/ 580 h 1159"/>
                <a:gd name="T52" fmla="*/ 193 w 845"/>
                <a:gd name="T53" fmla="*/ 580 h 1159"/>
                <a:gd name="T54" fmla="*/ 165 w 845"/>
                <a:gd name="T55" fmla="*/ 579 h 1159"/>
                <a:gd name="T56" fmla="*/ 139 w 845"/>
                <a:gd name="T57" fmla="*/ 578 h 1159"/>
                <a:gd name="T58" fmla="*/ 112 w 845"/>
                <a:gd name="T59" fmla="*/ 576 h 1159"/>
                <a:gd name="T60" fmla="*/ 86 w 845"/>
                <a:gd name="T61" fmla="*/ 575 h 1159"/>
                <a:gd name="T62" fmla="*/ 61 w 845"/>
                <a:gd name="T63" fmla="*/ 572 h 1159"/>
                <a:gd name="T64" fmla="*/ 36 w 845"/>
                <a:gd name="T65" fmla="*/ 569 h 1159"/>
                <a:gd name="T66" fmla="*/ 12 w 845"/>
                <a:gd name="T67" fmla="*/ 567 h 1159"/>
                <a:gd name="T68" fmla="*/ 0 w 845"/>
                <a:gd name="T69" fmla="*/ 424 h 1159"/>
                <a:gd name="T70" fmla="*/ 0 w 845"/>
                <a:gd name="T71" fmla="*/ 144 h 1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45" h="1159">
                  <a:moveTo>
                    <a:pt x="0" y="7"/>
                  </a:moveTo>
                  <a:lnTo>
                    <a:pt x="24" y="9"/>
                  </a:lnTo>
                  <a:lnTo>
                    <a:pt x="48" y="10"/>
                  </a:lnTo>
                  <a:lnTo>
                    <a:pt x="72" y="13"/>
                  </a:lnTo>
                  <a:lnTo>
                    <a:pt x="97" y="14"/>
                  </a:lnTo>
                  <a:lnTo>
                    <a:pt x="122" y="15"/>
                  </a:lnTo>
                  <a:lnTo>
                    <a:pt x="147" y="16"/>
                  </a:lnTo>
                  <a:lnTo>
                    <a:pt x="171" y="17"/>
                  </a:lnTo>
                  <a:lnTo>
                    <a:pt x="197" y="18"/>
                  </a:lnTo>
                  <a:lnTo>
                    <a:pt x="222" y="19"/>
                  </a:lnTo>
                  <a:lnTo>
                    <a:pt x="247" y="19"/>
                  </a:lnTo>
                  <a:lnTo>
                    <a:pt x="273" y="19"/>
                  </a:lnTo>
                  <a:lnTo>
                    <a:pt x="299" y="21"/>
                  </a:lnTo>
                  <a:lnTo>
                    <a:pt x="324" y="21"/>
                  </a:lnTo>
                  <a:lnTo>
                    <a:pt x="351" y="21"/>
                  </a:lnTo>
                  <a:lnTo>
                    <a:pt x="376" y="21"/>
                  </a:lnTo>
                  <a:lnTo>
                    <a:pt x="403" y="19"/>
                  </a:lnTo>
                  <a:lnTo>
                    <a:pt x="429" y="19"/>
                  </a:lnTo>
                  <a:lnTo>
                    <a:pt x="456" y="18"/>
                  </a:lnTo>
                  <a:lnTo>
                    <a:pt x="482" y="18"/>
                  </a:lnTo>
                  <a:lnTo>
                    <a:pt x="510" y="17"/>
                  </a:lnTo>
                  <a:lnTo>
                    <a:pt x="536" y="16"/>
                  </a:lnTo>
                  <a:lnTo>
                    <a:pt x="564" y="15"/>
                  </a:lnTo>
                  <a:lnTo>
                    <a:pt x="592" y="14"/>
                  </a:lnTo>
                  <a:lnTo>
                    <a:pt x="619" y="13"/>
                  </a:lnTo>
                  <a:lnTo>
                    <a:pt x="647" y="11"/>
                  </a:lnTo>
                  <a:lnTo>
                    <a:pt x="675" y="10"/>
                  </a:lnTo>
                  <a:lnTo>
                    <a:pt x="702" y="9"/>
                  </a:lnTo>
                  <a:lnTo>
                    <a:pt x="731" y="7"/>
                  </a:lnTo>
                  <a:lnTo>
                    <a:pt x="759" y="6"/>
                  </a:lnTo>
                  <a:lnTo>
                    <a:pt x="788" y="3"/>
                  </a:lnTo>
                  <a:lnTo>
                    <a:pt x="816" y="2"/>
                  </a:lnTo>
                  <a:lnTo>
                    <a:pt x="845" y="0"/>
                  </a:lnTo>
                  <a:lnTo>
                    <a:pt x="845" y="278"/>
                  </a:lnTo>
                  <a:lnTo>
                    <a:pt x="845" y="554"/>
                  </a:lnTo>
                  <a:lnTo>
                    <a:pt x="845" y="832"/>
                  </a:lnTo>
                  <a:lnTo>
                    <a:pt x="845" y="1109"/>
                  </a:lnTo>
                  <a:lnTo>
                    <a:pt x="820" y="1116"/>
                  </a:lnTo>
                  <a:lnTo>
                    <a:pt x="793" y="1122"/>
                  </a:lnTo>
                  <a:lnTo>
                    <a:pt x="767" y="1128"/>
                  </a:lnTo>
                  <a:lnTo>
                    <a:pt x="740" y="1133"/>
                  </a:lnTo>
                  <a:lnTo>
                    <a:pt x="714" y="1137"/>
                  </a:lnTo>
                  <a:lnTo>
                    <a:pt x="686" y="1142"/>
                  </a:lnTo>
                  <a:lnTo>
                    <a:pt x="660" y="1145"/>
                  </a:lnTo>
                  <a:lnTo>
                    <a:pt x="632" y="1149"/>
                  </a:lnTo>
                  <a:lnTo>
                    <a:pt x="604" y="1151"/>
                  </a:lnTo>
                  <a:lnTo>
                    <a:pt x="578" y="1153"/>
                  </a:lnTo>
                  <a:lnTo>
                    <a:pt x="550" y="1156"/>
                  </a:lnTo>
                  <a:lnTo>
                    <a:pt x="523" y="1157"/>
                  </a:lnTo>
                  <a:lnTo>
                    <a:pt x="495" y="1158"/>
                  </a:lnTo>
                  <a:lnTo>
                    <a:pt x="467" y="1159"/>
                  </a:lnTo>
                  <a:lnTo>
                    <a:pt x="440" y="1159"/>
                  </a:lnTo>
                  <a:lnTo>
                    <a:pt x="412" y="1159"/>
                  </a:lnTo>
                  <a:lnTo>
                    <a:pt x="385" y="1159"/>
                  </a:lnTo>
                  <a:lnTo>
                    <a:pt x="358" y="1159"/>
                  </a:lnTo>
                  <a:lnTo>
                    <a:pt x="330" y="1158"/>
                  </a:lnTo>
                  <a:lnTo>
                    <a:pt x="304" y="1157"/>
                  </a:lnTo>
                  <a:lnTo>
                    <a:pt x="277" y="1156"/>
                  </a:lnTo>
                  <a:lnTo>
                    <a:pt x="251" y="1154"/>
                  </a:lnTo>
                  <a:lnTo>
                    <a:pt x="224" y="1152"/>
                  </a:lnTo>
                  <a:lnTo>
                    <a:pt x="198" y="1151"/>
                  </a:lnTo>
                  <a:lnTo>
                    <a:pt x="171" y="1149"/>
                  </a:lnTo>
                  <a:lnTo>
                    <a:pt x="146" y="1146"/>
                  </a:lnTo>
                  <a:lnTo>
                    <a:pt x="121" y="1144"/>
                  </a:lnTo>
                  <a:lnTo>
                    <a:pt x="96" y="1141"/>
                  </a:lnTo>
                  <a:lnTo>
                    <a:pt x="71" y="1138"/>
                  </a:lnTo>
                  <a:lnTo>
                    <a:pt x="47" y="1135"/>
                  </a:lnTo>
                  <a:lnTo>
                    <a:pt x="23" y="1133"/>
                  </a:lnTo>
                  <a:lnTo>
                    <a:pt x="0" y="1129"/>
                  </a:lnTo>
                  <a:lnTo>
                    <a:pt x="0" y="848"/>
                  </a:lnTo>
                  <a:lnTo>
                    <a:pt x="0" y="568"/>
                  </a:lnTo>
                  <a:lnTo>
                    <a:pt x="0" y="288"/>
                  </a:lnTo>
                  <a:lnTo>
                    <a:pt x="0" y="7"/>
                  </a:lnTo>
                  <a:close/>
                </a:path>
              </a:pathLst>
            </a:custGeom>
            <a:solidFill>
              <a:srgbClr val="3F5100"/>
            </a:solidFill>
            <a:ln w="9525">
              <a:noFill/>
              <a:round/>
              <a:headEnd/>
              <a:tailEnd/>
            </a:ln>
          </p:spPr>
          <p:txBody>
            <a:bodyPr/>
            <a:lstStyle/>
            <a:p>
              <a:endParaRPr lang="en-US"/>
            </a:p>
          </p:txBody>
        </p:sp>
        <p:sp>
          <p:nvSpPr>
            <p:cNvPr id="8364" name="Freeform 346"/>
            <p:cNvSpPr>
              <a:spLocks/>
            </p:cNvSpPr>
            <p:nvPr/>
          </p:nvSpPr>
          <p:spPr bwMode="auto">
            <a:xfrm>
              <a:off x="3757" y="2067"/>
              <a:ext cx="401" cy="549"/>
            </a:xfrm>
            <a:custGeom>
              <a:avLst/>
              <a:gdLst>
                <a:gd name="T0" fmla="*/ 11 w 803"/>
                <a:gd name="T1" fmla="*/ 4 h 1100"/>
                <a:gd name="T2" fmla="*/ 34 w 803"/>
                <a:gd name="T3" fmla="*/ 6 h 1100"/>
                <a:gd name="T4" fmla="*/ 58 w 803"/>
                <a:gd name="T5" fmla="*/ 7 h 1100"/>
                <a:gd name="T6" fmla="*/ 81 w 803"/>
                <a:gd name="T7" fmla="*/ 8 h 1100"/>
                <a:gd name="T8" fmla="*/ 105 w 803"/>
                <a:gd name="T9" fmla="*/ 9 h 1100"/>
                <a:gd name="T10" fmla="*/ 130 w 803"/>
                <a:gd name="T11" fmla="*/ 9 h 1100"/>
                <a:gd name="T12" fmla="*/ 154 w 803"/>
                <a:gd name="T13" fmla="*/ 9 h 1100"/>
                <a:gd name="T14" fmla="*/ 179 w 803"/>
                <a:gd name="T15" fmla="*/ 9 h 1100"/>
                <a:gd name="T16" fmla="*/ 204 w 803"/>
                <a:gd name="T17" fmla="*/ 9 h 1100"/>
                <a:gd name="T18" fmla="*/ 229 w 803"/>
                <a:gd name="T19" fmla="*/ 9 h 1100"/>
                <a:gd name="T20" fmla="*/ 255 w 803"/>
                <a:gd name="T21" fmla="*/ 7 h 1100"/>
                <a:gd name="T22" fmla="*/ 281 w 803"/>
                <a:gd name="T23" fmla="*/ 7 h 1100"/>
                <a:gd name="T24" fmla="*/ 307 w 803"/>
                <a:gd name="T25" fmla="*/ 6 h 1100"/>
                <a:gd name="T26" fmla="*/ 334 w 803"/>
                <a:gd name="T27" fmla="*/ 4 h 1100"/>
                <a:gd name="T28" fmla="*/ 360 w 803"/>
                <a:gd name="T29" fmla="*/ 3 h 1100"/>
                <a:gd name="T30" fmla="*/ 387 w 803"/>
                <a:gd name="T31" fmla="*/ 1 h 1100"/>
                <a:gd name="T32" fmla="*/ 401 w 803"/>
                <a:gd name="T33" fmla="*/ 132 h 1100"/>
                <a:gd name="T34" fmla="*/ 401 w 803"/>
                <a:gd name="T35" fmla="*/ 394 h 1100"/>
                <a:gd name="T36" fmla="*/ 389 w 803"/>
                <a:gd name="T37" fmla="*/ 528 h 1100"/>
                <a:gd name="T38" fmla="*/ 364 w 803"/>
                <a:gd name="T39" fmla="*/ 534 h 1100"/>
                <a:gd name="T40" fmla="*/ 339 w 803"/>
                <a:gd name="T41" fmla="*/ 539 h 1100"/>
                <a:gd name="T42" fmla="*/ 313 w 803"/>
                <a:gd name="T43" fmla="*/ 543 h 1100"/>
                <a:gd name="T44" fmla="*/ 287 w 803"/>
                <a:gd name="T45" fmla="*/ 545 h 1100"/>
                <a:gd name="T46" fmla="*/ 261 w 803"/>
                <a:gd name="T47" fmla="*/ 547 h 1100"/>
                <a:gd name="T48" fmla="*/ 235 w 803"/>
                <a:gd name="T49" fmla="*/ 549 h 1100"/>
                <a:gd name="T50" fmla="*/ 209 w 803"/>
                <a:gd name="T51" fmla="*/ 549 h 1100"/>
                <a:gd name="T52" fmla="*/ 183 w 803"/>
                <a:gd name="T53" fmla="*/ 549 h 1100"/>
                <a:gd name="T54" fmla="*/ 157 w 803"/>
                <a:gd name="T55" fmla="*/ 549 h 1100"/>
                <a:gd name="T56" fmla="*/ 132 w 803"/>
                <a:gd name="T57" fmla="*/ 548 h 1100"/>
                <a:gd name="T58" fmla="*/ 106 w 803"/>
                <a:gd name="T59" fmla="*/ 546 h 1100"/>
                <a:gd name="T60" fmla="*/ 81 w 803"/>
                <a:gd name="T61" fmla="*/ 545 h 1100"/>
                <a:gd name="T62" fmla="*/ 57 w 803"/>
                <a:gd name="T63" fmla="*/ 542 h 1100"/>
                <a:gd name="T64" fmla="*/ 34 w 803"/>
                <a:gd name="T65" fmla="*/ 539 h 1100"/>
                <a:gd name="T66" fmla="*/ 11 w 803"/>
                <a:gd name="T67" fmla="*/ 536 h 1100"/>
                <a:gd name="T68" fmla="*/ 0 w 803"/>
                <a:gd name="T69" fmla="*/ 402 h 1100"/>
                <a:gd name="T70" fmla="*/ 0 w 803"/>
                <a:gd name="T71" fmla="*/ 137 h 1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3" h="1100">
                  <a:moveTo>
                    <a:pt x="0" y="6"/>
                  </a:moveTo>
                  <a:lnTo>
                    <a:pt x="23" y="9"/>
                  </a:lnTo>
                  <a:lnTo>
                    <a:pt x="46" y="10"/>
                  </a:lnTo>
                  <a:lnTo>
                    <a:pt x="69" y="12"/>
                  </a:lnTo>
                  <a:lnTo>
                    <a:pt x="92" y="13"/>
                  </a:lnTo>
                  <a:lnTo>
                    <a:pt x="116" y="14"/>
                  </a:lnTo>
                  <a:lnTo>
                    <a:pt x="139" y="15"/>
                  </a:lnTo>
                  <a:lnTo>
                    <a:pt x="163" y="17"/>
                  </a:lnTo>
                  <a:lnTo>
                    <a:pt x="188" y="18"/>
                  </a:lnTo>
                  <a:lnTo>
                    <a:pt x="211" y="18"/>
                  </a:lnTo>
                  <a:lnTo>
                    <a:pt x="235" y="19"/>
                  </a:lnTo>
                  <a:lnTo>
                    <a:pt x="260" y="19"/>
                  </a:lnTo>
                  <a:lnTo>
                    <a:pt x="284" y="19"/>
                  </a:lnTo>
                  <a:lnTo>
                    <a:pt x="308" y="19"/>
                  </a:lnTo>
                  <a:lnTo>
                    <a:pt x="333" y="19"/>
                  </a:lnTo>
                  <a:lnTo>
                    <a:pt x="358" y="19"/>
                  </a:lnTo>
                  <a:lnTo>
                    <a:pt x="383" y="19"/>
                  </a:lnTo>
                  <a:lnTo>
                    <a:pt x="409" y="19"/>
                  </a:lnTo>
                  <a:lnTo>
                    <a:pt x="433" y="18"/>
                  </a:lnTo>
                  <a:lnTo>
                    <a:pt x="459" y="18"/>
                  </a:lnTo>
                  <a:lnTo>
                    <a:pt x="485" y="17"/>
                  </a:lnTo>
                  <a:lnTo>
                    <a:pt x="510" y="15"/>
                  </a:lnTo>
                  <a:lnTo>
                    <a:pt x="535" y="15"/>
                  </a:lnTo>
                  <a:lnTo>
                    <a:pt x="562" y="14"/>
                  </a:lnTo>
                  <a:lnTo>
                    <a:pt x="588" y="13"/>
                  </a:lnTo>
                  <a:lnTo>
                    <a:pt x="615" y="12"/>
                  </a:lnTo>
                  <a:lnTo>
                    <a:pt x="641" y="10"/>
                  </a:lnTo>
                  <a:lnTo>
                    <a:pt x="668" y="9"/>
                  </a:lnTo>
                  <a:lnTo>
                    <a:pt x="694" y="7"/>
                  </a:lnTo>
                  <a:lnTo>
                    <a:pt x="721" y="6"/>
                  </a:lnTo>
                  <a:lnTo>
                    <a:pt x="749" y="4"/>
                  </a:lnTo>
                  <a:lnTo>
                    <a:pt x="775" y="3"/>
                  </a:lnTo>
                  <a:lnTo>
                    <a:pt x="803" y="0"/>
                  </a:lnTo>
                  <a:lnTo>
                    <a:pt x="803" y="264"/>
                  </a:lnTo>
                  <a:lnTo>
                    <a:pt x="803" y="527"/>
                  </a:lnTo>
                  <a:lnTo>
                    <a:pt x="803" y="790"/>
                  </a:lnTo>
                  <a:lnTo>
                    <a:pt x="803" y="1052"/>
                  </a:lnTo>
                  <a:lnTo>
                    <a:pt x="778" y="1058"/>
                  </a:lnTo>
                  <a:lnTo>
                    <a:pt x="753" y="1065"/>
                  </a:lnTo>
                  <a:lnTo>
                    <a:pt x="728" y="1070"/>
                  </a:lnTo>
                  <a:lnTo>
                    <a:pt x="704" y="1074"/>
                  </a:lnTo>
                  <a:lnTo>
                    <a:pt x="678" y="1079"/>
                  </a:lnTo>
                  <a:lnTo>
                    <a:pt x="652" y="1084"/>
                  </a:lnTo>
                  <a:lnTo>
                    <a:pt x="626" y="1087"/>
                  </a:lnTo>
                  <a:lnTo>
                    <a:pt x="601" y="1089"/>
                  </a:lnTo>
                  <a:lnTo>
                    <a:pt x="575" y="1092"/>
                  </a:lnTo>
                  <a:lnTo>
                    <a:pt x="548" y="1094"/>
                  </a:lnTo>
                  <a:lnTo>
                    <a:pt x="523" y="1096"/>
                  </a:lnTo>
                  <a:lnTo>
                    <a:pt x="496" y="1097"/>
                  </a:lnTo>
                  <a:lnTo>
                    <a:pt x="471" y="1099"/>
                  </a:lnTo>
                  <a:lnTo>
                    <a:pt x="444" y="1100"/>
                  </a:lnTo>
                  <a:lnTo>
                    <a:pt x="418" y="1100"/>
                  </a:lnTo>
                  <a:lnTo>
                    <a:pt x="393" y="1100"/>
                  </a:lnTo>
                  <a:lnTo>
                    <a:pt x="366" y="1100"/>
                  </a:lnTo>
                  <a:lnTo>
                    <a:pt x="341" y="1100"/>
                  </a:lnTo>
                  <a:lnTo>
                    <a:pt x="314" y="1099"/>
                  </a:lnTo>
                  <a:lnTo>
                    <a:pt x="289" y="1099"/>
                  </a:lnTo>
                  <a:lnTo>
                    <a:pt x="264" y="1097"/>
                  </a:lnTo>
                  <a:lnTo>
                    <a:pt x="238" y="1095"/>
                  </a:lnTo>
                  <a:lnTo>
                    <a:pt x="213" y="1094"/>
                  </a:lnTo>
                  <a:lnTo>
                    <a:pt x="189" y="1092"/>
                  </a:lnTo>
                  <a:lnTo>
                    <a:pt x="163" y="1091"/>
                  </a:lnTo>
                  <a:lnTo>
                    <a:pt x="139" y="1088"/>
                  </a:lnTo>
                  <a:lnTo>
                    <a:pt x="115" y="1086"/>
                  </a:lnTo>
                  <a:lnTo>
                    <a:pt x="92" y="1084"/>
                  </a:lnTo>
                  <a:lnTo>
                    <a:pt x="68" y="1080"/>
                  </a:lnTo>
                  <a:lnTo>
                    <a:pt x="45" y="1078"/>
                  </a:lnTo>
                  <a:lnTo>
                    <a:pt x="22" y="1074"/>
                  </a:lnTo>
                  <a:lnTo>
                    <a:pt x="0" y="1072"/>
                  </a:lnTo>
                  <a:lnTo>
                    <a:pt x="0" y="806"/>
                  </a:lnTo>
                  <a:lnTo>
                    <a:pt x="0" y="540"/>
                  </a:lnTo>
                  <a:lnTo>
                    <a:pt x="0" y="274"/>
                  </a:lnTo>
                  <a:lnTo>
                    <a:pt x="0" y="6"/>
                  </a:lnTo>
                  <a:close/>
                </a:path>
              </a:pathLst>
            </a:custGeom>
            <a:solidFill>
              <a:srgbClr val="475900"/>
            </a:solidFill>
            <a:ln w="9525">
              <a:noFill/>
              <a:round/>
              <a:headEnd/>
              <a:tailEnd/>
            </a:ln>
          </p:spPr>
          <p:txBody>
            <a:bodyPr/>
            <a:lstStyle/>
            <a:p>
              <a:endParaRPr lang="en-US"/>
            </a:p>
          </p:txBody>
        </p:sp>
        <p:sp>
          <p:nvSpPr>
            <p:cNvPr id="8365" name="Freeform 347"/>
            <p:cNvSpPr>
              <a:spLocks/>
            </p:cNvSpPr>
            <p:nvPr/>
          </p:nvSpPr>
          <p:spPr bwMode="auto">
            <a:xfrm>
              <a:off x="3777" y="2068"/>
              <a:ext cx="380" cy="521"/>
            </a:xfrm>
            <a:custGeom>
              <a:avLst/>
              <a:gdLst>
                <a:gd name="T0" fmla="*/ 11 w 759"/>
                <a:gd name="T1" fmla="*/ 4 h 1040"/>
                <a:gd name="T2" fmla="*/ 33 w 759"/>
                <a:gd name="T3" fmla="*/ 6 h 1040"/>
                <a:gd name="T4" fmla="*/ 55 w 759"/>
                <a:gd name="T5" fmla="*/ 7 h 1040"/>
                <a:gd name="T6" fmla="*/ 77 w 759"/>
                <a:gd name="T7" fmla="*/ 8 h 1040"/>
                <a:gd name="T8" fmla="*/ 100 w 759"/>
                <a:gd name="T9" fmla="*/ 9 h 1040"/>
                <a:gd name="T10" fmla="*/ 123 w 759"/>
                <a:gd name="T11" fmla="*/ 9 h 1040"/>
                <a:gd name="T12" fmla="*/ 146 w 759"/>
                <a:gd name="T13" fmla="*/ 9 h 1040"/>
                <a:gd name="T14" fmla="*/ 170 w 759"/>
                <a:gd name="T15" fmla="*/ 9 h 1040"/>
                <a:gd name="T16" fmla="*/ 193 w 759"/>
                <a:gd name="T17" fmla="*/ 9 h 1040"/>
                <a:gd name="T18" fmla="*/ 217 w 759"/>
                <a:gd name="T19" fmla="*/ 9 h 1040"/>
                <a:gd name="T20" fmla="*/ 242 w 759"/>
                <a:gd name="T21" fmla="*/ 8 h 1040"/>
                <a:gd name="T22" fmla="*/ 266 w 759"/>
                <a:gd name="T23" fmla="*/ 7 h 1040"/>
                <a:gd name="T24" fmla="*/ 291 w 759"/>
                <a:gd name="T25" fmla="*/ 6 h 1040"/>
                <a:gd name="T26" fmla="*/ 316 w 759"/>
                <a:gd name="T27" fmla="*/ 4 h 1040"/>
                <a:gd name="T28" fmla="*/ 341 w 759"/>
                <a:gd name="T29" fmla="*/ 3 h 1040"/>
                <a:gd name="T30" fmla="*/ 367 w 759"/>
                <a:gd name="T31" fmla="*/ 1 h 1040"/>
                <a:gd name="T32" fmla="*/ 380 w 759"/>
                <a:gd name="T33" fmla="*/ 125 h 1040"/>
                <a:gd name="T34" fmla="*/ 380 w 759"/>
                <a:gd name="T35" fmla="*/ 375 h 1040"/>
                <a:gd name="T36" fmla="*/ 368 w 759"/>
                <a:gd name="T37" fmla="*/ 501 h 1040"/>
                <a:gd name="T38" fmla="*/ 345 w 759"/>
                <a:gd name="T39" fmla="*/ 507 h 1040"/>
                <a:gd name="T40" fmla="*/ 321 w 759"/>
                <a:gd name="T41" fmla="*/ 511 h 1040"/>
                <a:gd name="T42" fmla="*/ 296 w 759"/>
                <a:gd name="T43" fmla="*/ 515 h 1040"/>
                <a:gd name="T44" fmla="*/ 272 w 759"/>
                <a:gd name="T45" fmla="*/ 517 h 1040"/>
                <a:gd name="T46" fmla="*/ 247 w 759"/>
                <a:gd name="T47" fmla="*/ 519 h 1040"/>
                <a:gd name="T48" fmla="*/ 223 w 759"/>
                <a:gd name="T49" fmla="*/ 520 h 1040"/>
                <a:gd name="T50" fmla="*/ 198 w 759"/>
                <a:gd name="T51" fmla="*/ 521 h 1040"/>
                <a:gd name="T52" fmla="*/ 173 w 759"/>
                <a:gd name="T53" fmla="*/ 521 h 1040"/>
                <a:gd name="T54" fmla="*/ 149 w 759"/>
                <a:gd name="T55" fmla="*/ 520 h 1040"/>
                <a:gd name="T56" fmla="*/ 125 w 759"/>
                <a:gd name="T57" fmla="*/ 520 h 1040"/>
                <a:gd name="T58" fmla="*/ 101 w 759"/>
                <a:gd name="T59" fmla="*/ 518 h 1040"/>
                <a:gd name="T60" fmla="*/ 77 w 759"/>
                <a:gd name="T61" fmla="*/ 516 h 1040"/>
                <a:gd name="T62" fmla="*/ 54 w 759"/>
                <a:gd name="T63" fmla="*/ 514 h 1040"/>
                <a:gd name="T64" fmla="*/ 33 w 759"/>
                <a:gd name="T65" fmla="*/ 512 h 1040"/>
                <a:gd name="T66" fmla="*/ 11 w 759"/>
                <a:gd name="T67" fmla="*/ 509 h 1040"/>
                <a:gd name="T68" fmla="*/ 0 w 759"/>
                <a:gd name="T69" fmla="*/ 382 h 1040"/>
                <a:gd name="T70" fmla="*/ 0 w 759"/>
                <a:gd name="T71" fmla="*/ 130 h 10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9" h="1040">
                  <a:moveTo>
                    <a:pt x="0" y="6"/>
                  </a:moveTo>
                  <a:lnTo>
                    <a:pt x="22" y="8"/>
                  </a:lnTo>
                  <a:lnTo>
                    <a:pt x="44" y="9"/>
                  </a:lnTo>
                  <a:lnTo>
                    <a:pt x="66" y="11"/>
                  </a:lnTo>
                  <a:lnTo>
                    <a:pt x="88" y="13"/>
                  </a:lnTo>
                  <a:lnTo>
                    <a:pt x="109" y="14"/>
                  </a:lnTo>
                  <a:lnTo>
                    <a:pt x="133" y="15"/>
                  </a:lnTo>
                  <a:lnTo>
                    <a:pt x="154" y="16"/>
                  </a:lnTo>
                  <a:lnTo>
                    <a:pt x="177" y="17"/>
                  </a:lnTo>
                  <a:lnTo>
                    <a:pt x="199" y="17"/>
                  </a:lnTo>
                  <a:lnTo>
                    <a:pt x="222" y="18"/>
                  </a:lnTo>
                  <a:lnTo>
                    <a:pt x="245" y="18"/>
                  </a:lnTo>
                  <a:lnTo>
                    <a:pt x="268" y="18"/>
                  </a:lnTo>
                  <a:lnTo>
                    <a:pt x="292" y="18"/>
                  </a:lnTo>
                  <a:lnTo>
                    <a:pt x="316" y="18"/>
                  </a:lnTo>
                  <a:lnTo>
                    <a:pt x="339" y="18"/>
                  </a:lnTo>
                  <a:lnTo>
                    <a:pt x="363" y="18"/>
                  </a:lnTo>
                  <a:lnTo>
                    <a:pt x="386" y="18"/>
                  </a:lnTo>
                  <a:lnTo>
                    <a:pt x="410" y="17"/>
                  </a:lnTo>
                  <a:lnTo>
                    <a:pt x="434" y="17"/>
                  </a:lnTo>
                  <a:lnTo>
                    <a:pt x="459" y="16"/>
                  </a:lnTo>
                  <a:lnTo>
                    <a:pt x="483" y="15"/>
                  </a:lnTo>
                  <a:lnTo>
                    <a:pt x="507" y="15"/>
                  </a:lnTo>
                  <a:lnTo>
                    <a:pt x="531" y="14"/>
                  </a:lnTo>
                  <a:lnTo>
                    <a:pt x="556" y="13"/>
                  </a:lnTo>
                  <a:lnTo>
                    <a:pt x="581" y="11"/>
                  </a:lnTo>
                  <a:lnTo>
                    <a:pt x="606" y="9"/>
                  </a:lnTo>
                  <a:lnTo>
                    <a:pt x="631" y="8"/>
                  </a:lnTo>
                  <a:lnTo>
                    <a:pt x="657" y="7"/>
                  </a:lnTo>
                  <a:lnTo>
                    <a:pt x="682" y="6"/>
                  </a:lnTo>
                  <a:lnTo>
                    <a:pt x="707" y="3"/>
                  </a:lnTo>
                  <a:lnTo>
                    <a:pt x="734" y="2"/>
                  </a:lnTo>
                  <a:lnTo>
                    <a:pt x="759" y="0"/>
                  </a:lnTo>
                  <a:lnTo>
                    <a:pt x="759" y="250"/>
                  </a:lnTo>
                  <a:lnTo>
                    <a:pt x="759" y="499"/>
                  </a:lnTo>
                  <a:lnTo>
                    <a:pt x="759" y="748"/>
                  </a:lnTo>
                  <a:lnTo>
                    <a:pt x="759" y="995"/>
                  </a:lnTo>
                  <a:lnTo>
                    <a:pt x="736" y="1001"/>
                  </a:lnTo>
                  <a:lnTo>
                    <a:pt x="712" y="1007"/>
                  </a:lnTo>
                  <a:lnTo>
                    <a:pt x="689" y="1012"/>
                  </a:lnTo>
                  <a:lnTo>
                    <a:pt x="665" y="1016"/>
                  </a:lnTo>
                  <a:lnTo>
                    <a:pt x="641" y="1021"/>
                  </a:lnTo>
                  <a:lnTo>
                    <a:pt x="616" y="1024"/>
                  </a:lnTo>
                  <a:lnTo>
                    <a:pt x="592" y="1028"/>
                  </a:lnTo>
                  <a:lnTo>
                    <a:pt x="568" y="1031"/>
                  </a:lnTo>
                  <a:lnTo>
                    <a:pt x="544" y="1033"/>
                  </a:lnTo>
                  <a:lnTo>
                    <a:pt x="518" y="1036"/>
                  </a:lnTo>
                  <a:lnTo>
                    <a:pt x="494" y="1037"/>
                  </a:lnTo>
                  <a:lnTo>
                    <a:pt x="469" y="1038"/>
                  </a:lnTo>
                  <a:lnTo>
                    <a:pt x="445" y="1039"/>
                  </a:lnTo>
                  <a:lnTo>
                    <a:pt x="419" y="1040"/>
                  </a:lnTo>
                  <a:lnTo>
                    <a:pt x="395" y="1040"/>
                  </a:lnTo>
                  <a:lnTo>
                    <a:pt x="371" y="1040"/>
                  </a:lnTo>
                  <a:lnTo>
                    <a:pt x="346" y="1040"/>
                  </a:lnTo>
                  <a:lnTo>
                    <a:pt x="321" y="1040"/>
                  </a:lnTo>
                  <a:lnTo>
                    <a:pt x="297" y="1039"/>
                  </a:lnTo>
                  <a:lnTo>
                    <a:pt x="273" y="1039"/>
                  </a:lnTo>
                  <a:lnTo>
                    <a:pt x="249" y="1038"/>
                  </a:lnTo>
                  <a:lnTo>
                    <a:pt x="225" y="1036"/>
                  </a:lnTo>
                  <a:lnTo>
                    <a:pt x="202" y="1035"/>
                  </a:lnTo>
                  <a:lnTo>
                    <a:pt x="177" y="1033"/>
                  </a:lnTo>
                  <a:lnTo>
                    <a:pt x="154" y="1031"/>
                  </a:lnTo>
                  <a:lnTo>
                    <a:pt x="131" y="1029"/>
                  </a:lnTo>
                  <a:lnTo>
                    <a:pt x="108" y="1027"/>
                  </a:lnTo>
                  <a:lnTo>
                    <a:pt x="86" y="1024"/>
                  </a:lnTo>
                  <a:lnTo>
                    <a:pt x="65" y="1022"/>
                  </a:lnTo>
                  <a:lnTo>
                    <a:pt x="43" y="1020"/>
                  </a:lnTo>
                  <a:lnTo>
                    <a:pt x="21" y="1016"/>
                  </a:lnTo>
                  <a:lnTo>
                    <a:pt x="0" y="1014"/>
                  </a:lnTo>
                  <a:lnTo>
                    <a:pt x="0" y="763"/>
                  </a:lnTo>
                  <a:lnTo>
                    <a:pt x="0" y="512"/>
                  </a:lnTo>
                  <a:lnTo>
                    <a:pt x="0" y="259"/>
                  </a:lnTo>
                  <a:lnTo>
                    <a:pt x="0" y="6"/>
                  </a:lnTo>
                  <a:close/>
                </a:path>
              </a:pathLst>
            </a:custGeom>
            <a:solidFill>
              <a:srgbClr val="495B00"/>
            </a:solidFill>
            <a:ln w="9525">
              <a:noFill/>
              <a:round/>
              <a:headEnd/>
              <a:tailEnd/>
            </a:ln>
          </p:spPr>
          <p:txBody>
            <a:bodyPr/>
            <a:lstStyle/>
            <a:p>
              <a:endParaRPr lang="en-US"/>
            </a:p>
          </p:txBody>
        </p:sp>
        <p:sp>
          <p:nvSpPr>
            <p:cNvPr id="8366" name="Freeform 348"/>
            <p:cNvSpPr>
              <a:spLocks/>
            </p:cNvSpPr>
            <p:nvPr/>
          </p:nvSpPr>
          <p:spPr bwMode="auto">
            <a:xfrm>
              <a:off x="3797" y="2071"/>
              <a:ext cx="358" cy="491"/>
            </a:xfrm>
            <a:custGeom>
              <a:avLst/>
              <a:gdLst>
                <a:gd name="T0" fmla="*/ 0 w 717"/>
                <a:gd name="T1" fmla="*/ 3 h 981"/>
                <a:gd name="T2" fmla="*/ 21 w 717"/>
                <a:gd name="T3" fmla="*/ 5 h 981"/>
                <a:gd name="T4" fmla="*/ 41 w 717"/>
                <a:gd name="T5" fmla="*/ 6 h 981"/>
                <a:gd name="T6" fmla="*/ 63 w 717"/>
                <a:gd name="T7" fmla="*/ 7 h 981"/>
                <a:gd name="T8" fmla="*/ 84 w 717"/>
                <a:gd name="T9" fmla="*/ 8 h 981"/>
                <a:gd name="T10" fmla="*/ 105 w 717"/>
                <a:gd name="T11" fmla="*/ 8 h 981"/>
                <a:gd name="T12" fmla="*/ 127 w 717"/>
                <a:gd name="T13" fmla="*/ 9 h 981"/>
                <a:gd name="T14" fmla="*/ 149 w 717"/>
                <a:gd name="T15" fmla="*/ 9 h 981"/>
                <a:gd name="T16" fmla="*/ 172 w 717"/>
                <a:gd name="T17" fmla="*/ 8 h 981"/>
                <a:gd name="T18" fmla="*/ 194 w 717"/>
                <a:gd name="T19" fmla="*/ 8 h 981"/>
                <a:gd name="T20" fmla="*/ 216 w 717"/>
                <a:gd name="T21" fmla="*/ 8 h 981"/>
                <a:gd name="T22" fmla="*/ 239 w 717"/>
                <a:gd name="T23" fmla="*/ 6 h 981"/>
                <a:gd name="T24" fmla="*/ 263 w 717"/>
                <a:gd name="T25" fmla="*/ 5 h 981"/>
                <a:gd name="T26" fmla="*/ 286 w 717"/>
                <a:gd name="T27" fmla="*/ 4 h 981"/>
                <a:gd name="T28" fmla="*/ 310 w 717"/>
                <a:gd name="T29" fmla="*/ 3 h 981"/>
                <a:gd name="T30" fmla="*/ 334 w 717"/>
                <a:gd name="T31" fmla="*/ 2 h 981"/>
                <a:gd name="T32" fmla="*/ 358 w 717"/>
                <a:gd name="T33" fmla="*/ 0 h 981"/>
                <a:gd name="T34" fmla="*/ 358 w 717"/>
                <a:gd name="T35" fmla="*/ 118 h 981"/>
                <a:gd name="T36" fmla="*/ 358 w 717"/>
                <a:gd name="T37" fmla="*/ 235 h 981"/>
                <a:gd name="T38" fmla="*/ 358 w 717"/>
                <a:gd name="T39" fmla="*/ 353 h 981"/>
                <a:gd name="T40" fmla="*/ 358 w 717"/>
                <a:gd name="T41" fmla="*/ 470 h 981"/>
                <a:gd name="T42" fmla="*/ 336 w 717"/>
                <a:gd name="T43" fmla="*/ 475 h 981"/>
                <a:gd name="T44" fmla="*/ 314 w 717"/>
                <a:gd name="T45" fmla="*/ 479 h 981"/>
                <a:gd name="T46" fmla="*/ 291 w 717"/>
                <a:gd name="T47" fmla="*/ 483 h 981"/>
                <a:gd name="T48" fmla="*/ 268 w 717"/>
                <a:gd name="T49" fmla="*/ 486 h 981"/>
                <a:gd name="T50" fmla="*/ 245 w 717"/>
                <a:gd name="T51" fmla="*/ 489 h 981"/>
                <a:gd name="T52" fmla="*/ 222 w 717"/>
                <a:gd name="T53" fmla="*/ 490 h 981"/>
                <a:gd name="T54" fmla="*/ 199 w 717"/>
                <a:gd name="T55" fmla="*/ 491 h 981"/>
                <a:gd name="T56" fmla="*/ 175 w 717"/>
                <a:gd name="T57" fmla="*/ 491 h 981"/>
                <a:gd name="T58" fmla="*/ 152 w 717"/>
                <a:gd name="T59" fmla="*/ 491 h 981"/>
                <a:gd name="T60" fmla="*/ 129 w 717"/>
                <a:gd name="T61" fmla="*/ 490 h 981"/>
                <a:gd name="T62" fmla="*/ 106 w 717"/>
                <a:gd name="T63" fmla="*/ 489 h 981"/>
                <a:gd name="T64" fmla="*/ 84 w 717"/>
                <a:gd name="T65" fmla="*/ 487 h 981"/>
                <a:gd name="T66" fmla="*/ 62 w 717"/>
                <a:gd name="T67" fmla="*/ 485 h 981"/>
                <a:gd name="T68" fmla="*/ 41 w 717"/>
                <a:gd name="T69" fmla="*/ 483 h 981"/>
                <a:gd name="T70" fmla="*/ 20 w 717"/>
                <a:gd name="T71" fmla="*/ 481 h 981"/>
                <a:gd name="T72" fmla="*/ 0 w 717"/>
                <a:gd name="T73" fmla="*/ 478 h 981"/>
                <a:gd name="T74" fmla="*/ 0 w 717"/>
                <a:gd name="T75" fmla="*/ 360 h 981"/>
                <a:gd name="T76" fmla="*/ 0 w 717"/>
                <a:gd name="T77" fmla="*/ 241 h 981"/>
                <a:gd name="T78" fmla="*/ 0 w 717"/>
                <a:gd name="T79" fmla="*/ 122 h 981"/>
                <a:gd name="T80" fmla="*/ 0 w 717"/>
                <a:gd name="T81" fmla="*/ 3 h 9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7" h="981">
                  <a:moveTo>
                    <a:pt x="0" y="5"/>
                  </a:moveTo>
                  <a:lnTo>
                    <a:pt x="42" y="9"/>
                  </a:lnTo>
                  <a:lnTo>
                    <a:pt x="83" y="11"/>
                  </a:lnTo>
                  <a:lnTo>
                    <a:pt x="126" y="13"/>
                  </a:lnTo>
                  <a:lnTo>
                    <a:pt x="168" y="15"/>
                  </a:lnTo>
                  <a:lnTo>
                    <a:pt x="211" y="16"/>
                  </a:lnTo>
                  <a:lnTo>
                    <a:pt x="255" y="17"/>
                  </a:lnTo>
                  <a:lnTo>
                    <a:pt x="299" y="17"/>
                  </a:lnTo>
                  <a:lnTo>
                    <a:pt x="344" y="16"/>
                  </a:lnTo>
                  <a:lnTo>
                    <a:pt x="388" y="16"/>
                  </a:lnTo>
                  <a:lnTo>
                    <a:pt x="433" y="15"/>
                  </a:lnTo>
                  <a:lnTo>
                    <a:pt x="479" y="12"/>
                  </a:lnTo>
                  <a:lnTo>
                    <a:pt x="526" y="10"/>
                  </a:lnTo>
                  <a:lnTo>
                    <a:pt x="573" y="8"/>
                  </a:lnTo>
                  <a:lnTo>
                    <a:pt x="620" y="5"/>
                  </a:lnTo>
                  <a:lnTo>
                    <a:pt x="668" y="3"/>
                  </a:lnTo>
                  <a:lnTo>
                    <a:pt x="717" y="0"/>
                  </a:lnTo>
                  <a:lnTo>
                    <a:pt x="717" y="235"/>
                  </a:lnTo>
                  <a:lnTo>
                    <a:pt x="717" y="470"/>
                  </a:lnTo>
                  <a:lnTo>
                    <a:pt x="717" y="705"/>
                  </a:lnTo>
                  <a:lnTo>
                    <a:pt x="717" y="939"/>
                  </a:lnTo>
                  <a:lnTo>
                    <a:pt x="673" y="949"/>
                  </a:lnTo>
                  <a:lnTo>
                    <a:pt x="628" y="958"/>
                  </a:lnTo>
                  <a:lnTo>
                    <a:pt x="583" y="966"/>
                  </a:lnTo>
                  <a:lnTo>
                    <a:pt x="537" y="972"/>
                  </a:lnTo>
                  <a:lnTo>
                    <a:pt x="491" y="977"/>
                  </a:lnTo>
                  <a:lnTo>
                    <a:pt x="444" y="979"/>
                  </a:lnTo>
                  <a:lnTo>
                    <a:pt x="398" y="981"/>
                  </a:lnTo>
                  <a:lnTo>
                    <a:pt x="350" y="981"/>
                  </a:lnTo>
                  <a:lnTo>
                    <a:pt x="304" y="981"/>
                  </a:lnTo>
                  <a:lnTo>
                    <a:pt x="258" y="979"/>
                  </a:lnTo>
                  <a:lnTo>
                    <a:pt x="213" y="977"/>
                  </a:lnTo>
                  <a:lnTo>
                    <a:pt x="168" y="974"/>
                  </a:lnTo>
                  <a:lnTo>
                    <a:pt x="125" y="970"/>
                  </a:lnTo>
                  <a:lnTo>
                    <a:pt x="82" y="966"/>
                  </a:lnTo>
                  <a:lnTo>
                    <a:pt x="41" y="961"/>
                  </a:lnTo>
                  <a:lnTo>
                    <a:pt x="0" y="956"/>
                  </a:lnTo>
                  <a:lnTo>
                    <a:pt x="0" y="719"/>
                  </a:lnTo>
                  <a:lnTo>
                    <a:pt x="0" y="481"/>
                  </a:lnTo>
                  <a:lnTo>
                    <a:pt x="0" y="243"/>
                  </a:lnTo>
                  <a:lnTo>
                    <a:pt x="0" y="5"/>
                  </a:lnTo>
                  <a:close/>
                </a:path>
              </a:pathLst>
            </a:custGeom>
            <a:solidFill>
              <a:srgbClr val="4F5E00"/>
            </a:solidFill>
            <a:ln w="9525">
              <a:noFill/>
              <a:round/>
              <a:headEnd/>
              <a:tailEnd/>
            </a:ln>
          </p:spPr>
          <p:txBody>
            <a:bodyPr/>
            <a:lstStyle/>
            <a:p>
              <a:endParaRPr lang="en-US"/>
            </a:p>
          </p:txBody>
        </p:sp>
        <p:sp>
          <p:nvSpPr>
            <p:cNvPr id="8367" name="Freeform 349"/>
            <p:cNvSpPr>
              <a:spLocks/>
            </p:cNvSpPr>
            <p:nvPr/>
          </p:nvSpPr>
          <p:spPr bwMode="auto">
            <a:xfrm>
              <a:off x="3817" y="2072"/>
              <a:ext cx="336" cy="462"/>
            </a:xfrm>
            <a:custGeom>
              <a:avLst/>
              <a:gdLst>
                <a:gd name="T0" fmla="*/ 0 w 672"/>
                <a:gd name="T1" fmla="*/ 3 h 923"/>
                <a:gd name="T2" fmla="*/ 20 w 672"/>
                <a:gd name="T3" fmla="*/ 5 h 923"/>
                <a:gd name="T4" fmla="*/ 39 w 672"/>
                <a:gd name="T5" fmla="*/ 6 h 923"/>
                <a:gd name="T6" fmla="*/ 59 w 672"/>
                <a:gd name="T7" fmla="*/ 7 h 923"/>
                <a:gd name="T8" fmla="*/ 78 w 672"/>
                <a:gd name="T9" fmla="*/ 8 h 923"/>
                <a:gd name="T10" fmla="*/ 99 w 672"/>
                <a:gd name="T11" fmla="*/ 8 h 923"/>
                <a:gd name="T12" fmla="*/ 119 w 672"/>
                <a:gd name="T13" fmla="*/ 8 h 923"/>
                <a:gd name="T14" fmla="*/ 140 w 672"/>
                <a:gd name="T15" fmla="*/ 8 h 923"/>
                <a:gd name="T16" fmla="*/ 161 w 672"/>
                <a:gd name="T17" fmla="*/ 8 h 923"/>
                <a:gd name="T18" fmla="*/ 182 w 672"/>
                <a:gd name="T19" fmla="*/ 8 h 923"/>
                <a:gd name="T20" fmla="*/ 203 w 672"/>
                <a:gd name="T21" fmla="*/ 7 h 923"/>
                <a:gd name="T22" fmla="*/ 225 w 672"/>
                <a:gd name="T23" fmla="*/ 7 h 923"/>
                <a:gd name="T24" fmla="*/ 247 w 672"/>
                <a:gd name="T25" fmla="*/ 5 h 923"/>
                <a:gd name="T26" fmla="*/ 268 w 672"/>
                <a:gd name="T27" fmla="*/ 4 h 923"/>
                <a:gd name="T28" fmla="*/ 291 w 672"/>
                <a:gd name="T29" fmla="*/ 3 h 923"/>
                <a:gd name="T30" fmla="*/ 313 w 672"/>
                <a:gd name="T31" fmla="*/ 2 h 923"/>
                <a:gd name="T32" fmla="*/ 336 w 672"/>
                <a:gd name="T33" fmla="*/ 0 h 923"/>
                <a:gd name="T34" fmla="*/ 336 w 672"/>
                <a:gd name="T35" fmla="*/ 111 h 923"/>
                <a:gd name="T36" fmla="*/ 336 w 672"/>
                <a:gd name="T37" fmla="*/ 221 h 923"/>
                <a:gd name="T38" fmla="*/ 336 w 672"/>
                <a:gd name="T39" fmla="*/ 332 h 923"/>
                <a:gd name="T40" fmla="*/ 336 w 672"/>
                <a:gd name="T41" fmla="*/ 442 h 923"/>
                <a:gd name="T42" fmla="*/ 316 w 672"/>
                <a:gd name="T43" fmla="*/ 447 h 923"/>
                <a:gd name="T44" fmla="*/ 295 w 672"/>
                <a:gd name="T45" fmla="*/ 451 h 923"/>
                <a:gd name="T46" fmla="*/ 274 w 672"/>
                <a:gd name="T47" fmla="*/ 455 h 923"/>
                <a:gd name="T48" fmla="*/ 252 w 672"/>
                <a:gd name="T49" fmla="*/ 457 h 923"/>
                <a:gd name="T50" fmla="*/ 230 w 672"/>
                <a:gd name="T51" fmla="*/ 459 h 923"/>
                <a:gd name="T52" fmla="*/ 208 w 672"/>
                <a:gd name="T53" fmla="*/ 461 h 923"/>
                <a:gd name="T54" fmla="*/ 186 w 672"/>
                <a:gd name="T55" fmla="*/ 462 h 923"/>
                <a:gd name="T56" fmla="*/ 164 w 672"/>
                <a:gd name="T57" fmla="*/ 462 h 923"/>
                <a:gd name="T58" fmla="*/ 143 w 672"/>
                <a:gd name="T59" fmla="*/ 462 h 923"/>
                <a:gd name="T60" fmla="*/ 121 w 672"/>
                <a:gd name="T61" fmla="*/ 461 h 923"/>
                <a:gd name="T62" fmla="*/ 100 w 672"/>
                <a:gd name="T63" fmla="*/ 459 h 923"/>
                <a:gd name="T64" fmla="*/ 79 w 672"/>
                <a:gd name="T65" fmla="*/ 458 h 923"/>
                <a:gd name="T66" fmla="*/ 58 w 672"/>
                <a:gd name="T67" fmla="*/ 457 h 923"/>
                <a:gd name="T68" fmla="*/ 38 w 672"/>
                <a:gd name="T69" fmla="*/ 454 h 923"/>
                <a:gd name="T70" fmla="*/ 19 w 672"/>
                <a:gd name="T71" fmla="*/ 452 h 923"/>
                <a:gd name="T72" fmla="*/ 0 w 672"/>
                <a:gd name="T73" fmla="*/ 450 h 923"/>
                <a:gd name="T74" fmla="*/ 0 w 672"/>
                <a:gd name="T75" fmla="*/ 338 h 923"/>
                <a:gd name="T76" fmla="*/ 0 w 672"/>
                <a:gd name="T77" fmla="*/ 227 h 923"/>
                <a:gd name="T78" fmla="*/ 0 w 672"/>
                <a:gd name="T79" fmla="*/ 115 h 923"/>
                <a:gd name="T80" fmla="*/ 0 w 672"/>
                <a:gd name="T81" fmla="*/ 3 h 9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923">
                  <a:moveTo>
                    <a:pt x="0" y="6"/>
                  </a:moveTo>
                  <a:lnTo>
                    <a:pt x="39" y="9"/>
                  </a:lnTo>
                  <a:lnTo>
                    <a:pt x="77" y="12"/>
                  </a:lnTo>
                  <a:lnTo>
                    <a:pt x="117" y="14"/>
                  </a:lnTo>
                  <a:lnTo>
                    <a:pt x="156" y="15"/>
                  </a:lnTo>
                  <a:lnTo>
                    <a:pt x="197" y="16"/>
                  </a:lnTo>
                  <a:lnTo>
                    <a:pt x="238" y="16"/>
                  </a:lnTo>
                  <a:lnTo>
                    <a:pt x="279" y="16"/>
                  </a:lnTo>
                  <a:lnTo>
                    <a:pt x="321" y="16"/>
                  </a:lnTo>
                  <a:lnTo>
                    <a:pt x="364" y="15"/>
                  </a:lnTo>
                  <a:lnTo>
                    <a:pt x="406" y="14"/>
                  </a:lnTo>
                  <a:lnTo>
                    <a:pt x="449" y="13"/>
                  </a:lnTo>
                  <a:lnTo>
                    <a:pt x="493" y="10"/>
                  </a:lnTo>
                  <a:lnTo>
                    <a:pt x="536" y="8"/>
                  </a:lnTo>
                  <a:lnTo>
                    <a:pt x="581" y="6"/>
                  </a:lnTo>
                  <a:lnTo>
                    <a:pt x="626" y="3"/>
                  </a:lnTo>
                  <a:lnTo>
                    <a:pt x="672" y="0"/>
                  </a:lnTo>
                  <a:lnTo>
                    <a:pt x="672" y="221"/>
                  </a:lnTo>
                  <a:lnTo>
                    <a:pt x="672" y="442"/>
                  </a:lnTo>
                  <a:lnTo>
                    <a:pt x="672" y="663"/>
                  </a:lnTo>
                  <a:lnTo>
                    <a:pt x="672" y="883"/>
                  </a:lnTo>
                  <a:lnTo>
                    <a:pt x="631" y="893"/>
                  </a:lnTo>
                  <a:lnTo>
                    <a:pt x="589" y="901"/>
                  </a:lnTo>
                  <a:lnTo>
                    <a:pt x="547" y="909"/>
                  </a:lnTo>
                  <a:lnTo>
                    <a:pt x="503" y="914"/>
                  </a:lnTo>
                  <a:lnTo>
                    <a:pt x="459" y="918"/>
                  </a:lnTo>
                  <a:lnTo>
                    <a:pt x="415" y="921"/>
                  </a:lnTo>
                  <a:lnTo>
                    <a:pt x="372" y="923"/>
                  </a:lnTo>
                  <a:lnTo>
                    <a:pt x="328" y="923"/>
                  </a:lnTo>
                  <a:lnTo>
                    <a:pt x="285" y="923"/>
                  </a:lnTo>
                  <a:lnTo>
                    <a:pt x="241" y="921"/>
                  </a:lnTo>
                  <a:lnTo>
                    <a:pt x="199" y="918"/>
                  </a:lnTo>
                  <a:lnTo>
                    <a:pt x="157" y="916"/>
                  </a:lnTo>
                  <a:lnTo>
                    <a:pt x="116" y="913"/>
                  </a:lnTo>
                  <a:lnTo>
                    <a:pt x="76" y="908"/>
                  </a:lnTo>
                  <a:lnTo>
                    <a:pt x="38" y="903"/>
                  </a:lnTo>
                  <a:lnTo>
                    <a:pt x="0" y="899"/>
                  </a:lnTo>
                  <a:lnTo>
                    <a:pt x="0" y="676"/>
                  </a:lnTo>
                  <a:lnTo>
                    <a:pt x="0" y="453"/>
                  </a:lnTo>
                  <a:lnTo>
                    <a:pt x="0" y="229"/>
                  </a:lnTo>
                  <a:lnTo>
                    <a:pt x="0" y="6"/>
                  </a:lnTo>
                  <a:close/>
                </a:path>
              </a:pathLst>
            </a:custGeom>
            <a:solidFill>
              <a:srgbClr val="546300"/>
            </a:solidFill>
            <a:ln w="9525">
              <a:noFill/>
              <a:round/>
              <a:headEnd/>
              <a:tailEnd/>
            </a:ln>
          </p:spPr>
          <p:txBody>
            <a:bodyPr/>
            <a:lstStyle/>
            <a:p>
              <a:endParaRPr lang="en-US"/>
            </a:p>
          </p:txBody>
        </p:sp>
        <p:sp>
          <p:nvSpPr>
            <p:cNvPr id="8368" name="Freeform 350"/>
            <p:cNvSpPr>
              <a:spLocks/>
            </p:cNvSpPr>
            <p:nvPr/>
          </p:nvSpPr>
          <p:spPr bwMode="auto">
            <a:xfrm>
              <a:off x="3837" y="2074"/>
              <a:ext cx="314" cy="432"/>
            </a:xfrm>
            <a:custGeom>
              <a:avLst/>
              <a:gdLst>
                <a:gd name="T0" fmla="*/ 0 w 629"/>
                <a:gd name="T1" fmla="*/ 3 h 865"/>
                <a:gd name="T2" fmla="*/ 18 w 629"/>
                <a:gd name="T3" fmla="*/ 5 h 865"/>
                <a:gd name="T4" fmla="*/ 36 w 629"/>
                <a:gd name="T5" fmla="*/ 6 h 865"/>
                <a:gd name="T6" fmla="*/ 54 w 629"/>
                <a:gd name="T7" fmla="*/ 6 h 865"/>
                <a:gd name="T8" fmla="*/ 73 w 629"/>
                <a:gd name="T9" fmla="*/ 7 h 865"/>
                <a:gd name="T10" fmla="*/ 92 w 629"/>
                <a:gd name="T11" fmla="*/ 7 h 865"/>
                <a:gd name="T12" fmla="*/ 111 w 629"/>
                <a:gd name="T13" fmla="*/ 8 h 865"/>
                <a:gd name="T14" fmla="*/ 130 w 629"/>
                <a:gd name="T15" fmla="*/ 8 h 865"/>
                <a:gd name="T16" fmla="*/ 150 w 629"/>
                <a:gd name="T17" fmla="*/ 7 h 865"/>
                <a:gd name="T18" fmla="*/ 170 w 629"/>
                <a:gd name="T19" fmla="*/ 7 h 865"/>
                <a:gd name="T20" fmla="*/ 190 w 629"/>
                <a:gd name="T21" fmla="*/ 7 h 865"/>
                <a:gd name="T22" fmla="*/ 210 w 629"/>
                <a:gd name="T23" fmla="*/ 6 h 865"/>
                <a:gd name="T24" fmla="*/ 230 w 629"/>
                <a:gd name="T25" fmla="*/ 5 h 865"/>
                <a:gd name="T26" fmla="*/ 251 w 629"/>
                <a:gd name="T27" fmla="*/ 4 h 865"/>
                <a:gd name="T28" fmla="*/ 272 w 629"/>
                <a:gd name="T29" fmla="*/ 3 h 865"/>
                <a:gd name="T30" fmla="*/ 293 w 629"/>
                <a:gd name="T31" fmla="*/ 2 h 865"/>
                <a:gd name="T32" fmla="*/ 314 w 629"/>
                <a:gd name="T33" fmla="*/ 0 h 865"/>
                <a:gd name="T34" fmla="*/ 314 w 629"/>
                <a:gd name="T35" fmla="*/ 104 h 865"/>
                <a:gd name="T36" fmla="*/ 314 w 629"/>
                <a:gd name="T37" fmla="*/ 207 h 865"/>
                <a:gd name="T38" fmla="*/ 314 w 629"/>
                <a:gd name="T39" fmla="*/ 311 h 865"/>
                <a:gd name="T40" fmla="*/ 314 w 629"/>
                <a:gd name="T41" fmla="*/ 414 h 865"/>
                <a:gd name="T42" fmla="*/ 295 w 629"/>
                <a:gd name="T43" fmla="*/ 418 h 865"/>
                <a:gd name="T44" fmla="*/ 275 w 629"/>
                <a:gd name="T45" fmla="*/ 422 h 865"/>
                <a:gd name="T46" fmla="*/ 255 w 629"/>
                <a:gd name="T47" fmla="*/ 426 h 865"/>
                <a:gd name="T48" fmla="*/ 235 w 629"/>
                <a:gd name="T49" fmla="*/ 428 h 865"/>
                <a:gd name="T50" fmla="*/ 215 w 629"/>
                <a:gd name="T51" fmla="*/ 430 h 865"/>
                <a:gd name="T52" fmla="*/ 194 w 629"/>
                <a:gd name="T53" fmla="*/ 431 h 865"/>
                <a:gd name="T54" fmla="*/ 174 w 629"/>
                <a:gd name="T55" fmla="*/ 432 h 865"/>
                <a:gd name="T56" fmla="*/ 153 w 629"/>
                <a:gd name="T57" fmla="*/ 432 h 865"/>
                <a:gd name="T58" fmla="*/ 133 w 629"/>
                <a:gd name="T59" fmla="*/ 432 h 865"/>
                <a:gd name="T60" fmla="*/ 113 w 629"/>
                <a:gd name="T61" fmla="*/ 431 h 865"/>
                <a:gd name="T62" fmla="*/ 93 w 629"/>
                <a:gd name="T63" fmla="*/ 430 h 865"/>
                <a:gd name="T64" fmla="*/ 73 w 629"/>
                <a:gd name="T65" fmla="*/ 429 h 865"/>
                <a:gd name="T66" fmla="*/ 54 w 629"/>
                <a:gd name="T67" fmla="*/ 427 h 865"/>
                <a:gd name="T68" fmla="*/ 35 w 629"/>
                <a:gd name="T69" fmla="*/ 425 h 865"/>
                <a:gd name="T70" fmla="*/ 18 w 629"/>
                <a:gd name="T71" fmla="*/ 423 h 865"/>
                <a:gd name="T72" fmla="*/ 0 w 629"/>
                <a:gd name="T73" fmla="*/ 421 h 865"/>
                <a:gd name="T74" fmla="*/ 0 w 629"/>
                <a:gd name="T75" fmla="*/ 317 h 865"/>
                <a:gd name="T76" fmla="*/ 0 w 629"/>
                <a:gd name="T77" fmla="*/ 213 h 865"/>
                <a:gd name="T78" fmla="*/ 0 w 629"/>
                <a:gd name="T79" fmla="*/ 108 h 865"/>
                <a:gd name="T80" fmla="*/ 0 w 629"/>
                <a:gd name="T81" fmla="*/ 3 h 8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9" h="865">
                  <a:moveTo>
                    <a:pt x="0" y="6"/>
                  </a:moveTo>
                  <a:lnTo>
                    <a:pt x="36" y="10"/>
                  </a:lnTo>
                  <a:lnTo>
                    <a:pt x="72" y="12"/>
                  </a:lnTo>
                  <a:lnTo>
                    <a:pt x="109" y="13"/>
                  </a:lnTo>
                  <a:lnTo>
                    <a:pt x="146" y="15"/>
                  </a:lnTo>
                  <a:lnTo>
                    <a:pt x="184" y="15"/>
                  </a:lnTo>
                  <a:lnTo>
                    <a:pt x="222" y="17"/>
                  </a:lnTo>
                  <a:lnTo>
                    <a:pt x="261" y="17"/>
                  </a:lnTo>
                  <a:lnTo>
                    <a:pt x="301" y="15"/>
                  </a:lnTo>
                  <a:lnTo>
                    <a:pt x="340" y="15"/>
                  </a:lnTo>
                  <a:lnTo>
                    <a:pt x="380" y="14"/>
                  </a:lnTo>
                  <a:lnTo>
                    <a:pt x="420" y="12"/>
                  </a:lnTo>
                  <a:lnTo>
                    <a:pt x="461" y="11"/>
                  </a:lnTo>
                  <a:lnTo>
                    <a:pt x="502" y="9"/>
                  </a:lnTo>
                  <a:lnTo>
                    <a:pt x="544" y="6"/>
                  </a:lnTo>
                  <a:lnTo>
                    <a:pt x="586" y="4"/>
                  </a:lnTo>
                  <a:lnTo>
                    <a:pt x="629" y="0"/>
                  </a:lnTo>
                  <a:lnTo>
                    <a:pt x="629" y="208"/>
                  </a:lnTo>
                  <a:lnTo>
                    <a:pt x="629" y="415"/>
                  </a:lnTo>
                  <a:lnTo>
                    <a:pt x="629" y="622"/>
                  </a:lnTo>
                  <a:lnTo>
                    <a:pt x="629" y="828"/>
                  </a:lnTo>
                  <a:lnTo>
                    <a:pt x="590" y="837"/>
                  </a:lnTo>
                  <a:lnTo>
                    <a:pt x="551" y="845"/>
                  </a:lnTo>
                  <a:lnTo>
                    <a:pt x="511" y="852"/>
                  </a:lnTo>
                  <a:lnTo>
                    <a:pt x="471" y="857"/>
                  </a:lnTo>
                  <a:lnTo>
                    <a:pt x="430" y="861"/>
                  </a:lnTo>
                  <a:lnTo>
                    <a:pt x="389" y="863"/>
                  </a:lnTo>
                  <a:lnTo>
                    <a:pt x="348" y="865"/>
                  </a:lnTo>
                  <a:lnTo>
                    <a:pt x="307" y="865"/>
                  </a:lnTo>
                  <a:lnTo>
                    <a:pt x="266" y="865"/>
                  </a:lnTo>
                  <a:lnTo>
                    <a:pt x="226" y="863"/>
                  </a:lnTo>
                  <a:lnTo>
                    <a:pt x="186" y="861"/>
                  </a:lnTo>
                  <a:lnTo>
                    <a:pt x="147" y="859"/>
                  </a:lnTo>
                  <a:lnTo>
                    <a:pt x="109" y="855"/>
                  </a:lnTo>
                  <a:lnTo>
                    <a:pt x="71" y="851"/>
                  </a:lnTo>
                  <a:lnTo>
                    <a:pt x="36" y="847"/>
                  </a:lnTo>
                  <a:lnTo>
                    <a:pt x="0" y="843"/>
                  </a:lnTo>
                  <a:lnTo>
                    <a:pt x="0" y="634"/>
                  </a:lnTo>
                  <a:lnTo>
                    <a:pt x="0" y="426"/>
                  </a:lnTo>
                  <a:lnTo>
                    <a:pt x="0" y="216"/>
                  </a:lnTo>
                  <a:lnTo>
                    <a:pt x="0" y="6"/>
                  </a:lnTo>
                  <a:close/>
                </a:path>
              </a:pathLst>
            </a:custGeom>
            <a:solidFill>
              <a:srgbClr val="5B6800"/>
            </a:solidFill>
            <a:ln w="9525">
              <a:noFill/>
              <a:round/>
              <a:headEnd/>
              <a:tailEnd/>
            </a:ln>
          </p:spPr>
          <p:txBody>
            <a:bodyPr/>
            <a:lstStyle/>
            <a:p>
              <a:endParaRPr lang="en-US"/>
            </a:p>
          </p:txBody>
        </p:sp>
        <p:sp>
          <p:nvSpPr>
            <p:cNvPr id="8369" name="Freeform 351"/>
            <p:cNvSpPr>
              <a:spLocks/>
            </p:cNvSpPr>
            <p:nvPr/>
          </p:nvSpPr>
          <p:spPr bwMode="auto">
            <a:xfrm>
              <a:off x="3857" y="2077"/>
              <a:ext cx="293" cy="402"/>
            </a:xfrm>
            <a:custGeom>
              <a:avLst/>
              <a:gdLst>
                <a:gd name="T0" fmla="*/ 0 w 586"/>
                <a:gd name="T1" fmla="*/ 3 h 804"/>
                <a:gd name="T2" fmla="*/ 17 w 586"/>
                <a:gd name="T3" fmla="*/ 4 h 804"/>
                <a:gd name="T4" fmla="*/ 34 w 586"/>
                <a:gd name="T5" fmla="*/ 5 h 804"/>
                <a:gd name="T6" fmla="*/ 52 w 586"/>
                <a:gd name="T7" fmla="*/ 6 h 804"/>
                <a:gd name="T8" fmla="*/ 69 w 586"/>
                <a:gd name="T9" fmla="*/ 7 h 804"/>
                <a:gd name="T10" fmla="*/ 87 w 586"/>
                <a:gd name="T11" fmla="*/ 7 h 804"/>
                <a:gd name="T12" fmla="*/ 105 w 586"/>
                <a:gd name="T13" fmla="*/ 7 h 804"/>
                <a:gd name="T14" fmla="*/ 122 w 586"/>
                <a:gd name="T15" fmla="*/ 7 h 804"/>
                <a:gd name="T16" fmla="*/ 141 w 586"/>
                <a:gd name="T17" fmla="*/ 7 h 804"/>
                <a:gd name="T18" fmla="*/ 159 w 586"/>
                <a:gd name="T19" fmla="*/ 7 h 804"/>
                <a:gd name="T20" fmla="*/ 178 w 586"/>
                <a:gd name="T21" fmla="*/ 7 h 804"/>
                <a:gd name="T22" fmla="*/ 197 w 586"/>
                <a:gd name="T23" fmla="*/ 6 h 804"/>
                <a:gd name="T24" fmla="*/ 216 w 586"/>
                <a:gd name="T25" fmla="*/ 5 h 804"/>
                <a:gd name="T26" fmla="*/ 235 w 586"/>
                <a:gd name="T27" fmla="*/ 4 h 804"/>
                <a:gd name="T28" fmla="*/ 254 w 586"/>
                <a:gd name="T29" fmla="*/ 3 h 804"/>
                <a:gd name="T30" fmla="*/ 274 w 586"/>
                <a:gd name="T31" fmla="*/ 1 h 804"/>
                <a:gd name="T32" fmla="*/ 293 w 586"/>
                <a:gd name="T33" fmla="*/ 0 h 804"/>
                <a:gd name="T34" fmla="*/ 293 w 586"/>
                <a:gd name="T35" fmla="*/ 96 h 804"/>
                <a:gd name="T36" fmla="*/ 293 w 586"/>
                <a:gd name="T37" fmla="*/ 193 h 804"/>
                <a:gd name="T38" fmla="*/ 293 w 586"/>
                <a:gd name="T39" fmla="*/ 289 h 804"/>
                <a:gd name="T40" fmla="*/ 293 w 586"/>
                <a:gd name="T41" fmla="*/ 385 h 804"/>
                <a:gd name="T42" fmla="*/ 276 w 586"/>
                <a:gd name="T43" fmla="*/ 390 h 804"/>
                <a:gd name="T44" fmla="*/ 257 w 586"/>
                <a:gd name="T45" fmla="*/ 393 h 804"/>
                <a:gd name="T46" fmla="*/ 239 w 586"/>
                <a:gd name="T47" fmla="*/ 397 h 804"/>
                <a:gd name="T48" fmla="*/ 220 w 586"/>
                <a:gd name="T49" fmla="*/ 399 h 804"/>
                <a:gd name="T50" fmla="*/ 201 w 586"/>
                <a:gd name="T51" fmla="*/ 401 h 804"/>
                <a:gd name="T52" fmla="*/ 182 w 586"/>
                <a:gd name="T53" fmla="*/ 402 h 804"/>
                <a:gd name="T54" fmla="*/ 163 w 586"/>
                <a:gd name="T55" fmla="*/ 402 h 804"/>
                <a:gd name="T56" fmla="*/ 144 w 586"/>
                <a:gd name="T57" fmla="*/ 402 h 804"/>
                <a:gd name="T58" fmla="*/ 125 w 586"/>
                <a:gd name="T59" fmla="*/ 402 h 804"/>
                <a:gd name="T60" fmla="*/ 106 w 586"/>
                <a:gd name="T61" fmla="*/ 402 h 804"/>
                <a:gd name="T62" fmla="*/ 87 w 586"/>
                <a:gd name="T63" fmla="*/ 401 h 804"/>
                <a:gd name="T64" fmla="*/ 69 w 586"/>
                <a:gd name="T65" fmla="*/ 400 h 804"/>
                <a:gd name="T66" fmla="*/ 52 w 586"/>
                <a:gd name="T67" fmla="*/ 398 h 804"/>
                <a:gd name="T68" fmla="*/ 34 w 586"/>
                <a:gd name="T69" fmla="*/ 396 h 804"/>
                <a:gd name="T70" fmla="*/ 17 w 586"/>
                <a:gd name="T71" fmla="*/ 394 h 804"/>
                <a:gd name="T72" fmla="*/ 0 w 586"/>
                <a:gd name="T73" fmla="*/ 392 h 804"/>
                <a:gd name="T74" fmla="*/ 0 w 586"/>
                <a:gd name="T75" fmla="*/ 295 h 804"/>
                <a:gd name="T76" fmla="*/ 0 w 586"/>
                <a:gd name="T77" fmla="*/ 198 h 804"/>
                <a:gd name="T78" fmla="*/ 0 w 586"/>
                <a:gd name="T79" fmla="*/ 100 h 804"/>
                <a:gd name="T80" fmla="*/ 0 w 586"/>
                <a:gd name="T81" fmla="*/ 3 h 8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6" h="804">
                  <a:moveTo>
                    <a:pt x="0" y="5"/>
                  </a:moveTo>
                  <a:lnTo>
                    <a:pt x="33" y="7"/>
                  </a:lnTo>
                  <a:lnTo>
                    <a:pt x="68" y="9"/>
                  </a:lnTo>
                  <a:lnTo>
                    <a:pt x="103" y="12"/>
                  </a:lnTo>
                  <a:lnTo>
                    <a:pt x="137" y="13"/>
                  </a:lnTo>
                  <a:lnTo>
                    <a:pt x="173" y="14"/>
                  </a:lnTo>
                  <a:lnTo>
                    <a:pt x="209" y="14"/>
                  </a:lnTo>
                  <a:lnTo>
                    <a:pt x="244" y="14"/>
                  </a:lnTo>
                  <a:lnTo>
                    <a:pt x="281" y="14"/>
                  </a:lnTo>
                  <a:lnTo>
                    <a:pt x="318" y="14"/>
                  </a:lnTo>
                  <a:lnTo>
                    <a:pt x="355" y="13"/>
                  </a:lnTo>
                  <a:lnTo>
                    <a:pt x="393" y="12"/>
                  </a:lnTo>
                  <a:lnTo>
                    <a:pt x="431" y="9"/>
                  </a:lnTo>
                  <a:lnTo>
                    <a:pt x="469" y="7"/>
                  </a:lnTo>
                  <a:lnTo>
                    <a:pt x="508" y="5"/>
                  </a:lnTo>
                  <a:lnTo>
                    <a:pt x="547" y="2"/>
                  </a:lnTo>
                  <a:lnTo>
                    <a:pt x="586" y="0"/>
                  </a:lnTo>
                  <a:lnTo>
                    <a:pt x="586" y="192"/>
                  </a:lnTo>
                  <a:lnTo>
                    <a:pt x="586" y="386"/>
                  </a:lnTo>
                  <a:lnTo>
                    <a:pt x="586" y="578"/>
                  </a:lnTo>
                  <a:lnTo>
                    <a:pt x="586" y="770"/>
                  </a:lnTo>
                  <a:lnTo>
                    <a:pt x="551" y="779"/>
                  </a:lnTo>
                  <a:lnTo>
                    <a:pt x="514" y="786"/>
                  </a:lnTo>
                  <a:lnTo>
                    <a:pt x="477" y="793"/>
                  </a:lnTo>
                  <a:lnTo>
                    <a:pt x="439" y="797"/>
                  </a:lnTo>
                  <a:lnTo>
                    <a:pt x="401" y="801"/>
                  </a:lnTo>
                  <a:lnTo>
                    <a:pt x="363" y="803"/>
                  </a:lnTo>
                  <a:lnTo>
                    <a:pt x="325" y="804"/>
                  </a:lnTo>
                  <a:lnTo>
                    <a:pt x="287" y="804"/>
                  </a:lnTo>
                  <a:lnTo>
                    <a:pt x="249" y="804"/>
                  </a:lnTo>
                  <a:lnTo>
                    <a:pt x="212" y="803"/>
                  </a:lnTo>
                  <a:lnTo>
                    <a:pt x="174" y="801"/>
                  </a:lnTo>
                  <a:lnTo>
                    <a:pt x="138" y="799"/>
                  </a:lnTo>
                  <a:lnTo>
                    <a:pt x="103" y="795"/>
                  </a:lnTo>
                  <a:lnTo>
                    <a:pt x="67" y="792"/>
                  </a:lnTo>
                  <a:lnTo>
                    <a:pt x="33" y="788"/>
                  </a:lnTo>
                  <a:lnTo>
                    <a:pt x="0" y="784"/>
                  </a:lnTo>
                  <a:lnTo>
                    <a:pt x="0" y="590"/>
                  </a:lnTo>
                  <a:lnTo>
                    <a:pt x="0" y="395"/>
                  </a:lnTo>
                  <a:lnTo>
                    <a:pt x="0" y="199"/>
                  </a:lnTo>
                  <a:lnTo>
                    <a:pt x="0" y="5"/>
                  </a:lnTo>
                  <a:close/>
                </a:path>
              </a:pathLst>
            </a:custGeom>
            <a:solidFill>
              <a:srgbClr val="606D00"/>
            </a:solidFill>
            <a:ln w="9525">
              <a:noFill/>
              <a:round/>
              <a:headEnd/>
              <a:tailEnd/>
            </a:ln>
          </p:spPr>
          <p:txBody>
            <a:bodyPr/>
            <a:lstStyle/>
            <a:p>
              <a:endParaRPr lang="en-US"/>
            </a:p>
          </p:txBody>
        </p:sp>
        <p:sp>
          <p:nvSpPr>
            <p:cNvPr id="8370" name="Freeform 352"/>
            <p:cNvSpPr>
              <a:spLocks/>
            </p:cNvSpPr>
            <p:nvPr/>
          </p:nvSpPr>
          <p:spPr bwMode="auto">
            <a:xfrm>
              <a:off x="3877" y="2078"/>
              <a:ext cx="271" cy="373"/>
            </a:xfrm>
            <a:custGeom>
              <a:avLst/>
              <a:gdLst>
                <a:gd name="T0" fmla="*/ 0 w 543"/>
                <a:gd name="T1" fmla="*/ 2 h 745"/>
                <a:gd name="T2" fmla="*/ 15 w 543"/>
                <a:gd name="T3" fmla="*/ 3 h 745"/>
                <a:gd name="T4" fmla="*/ 32 w 543"/>
                <a:gd name="T5" fmla="*/ 5 h 745"/>
                <a:gd name="T6" fmla="*/ 47 w 543"/>
                <a:gd name="T7" fmla="*/ 5 h 745"/>
                <a:gd name="T8" fmla="*/ 63 w 543"/>
                <a:gd name="T9" fmla="*/ 6 h 745"/>
                <a:gd name="T10" fmla="*/ 80 w 543"/>
                <a:gd name="T11" fmla="*/ 6 h 745"/>
                <a:gd name="T12" fmla="*/ 96 w 543"/>
                <a:gd name="T13" fmla="*/ 7 h 745"/>
                <a:gd name="T14" fmla="*/ 113 w 543"/>
                <a:gd name="T15" fmla="*/ 7 h 745"/>
                <a:gd name="T16" fmla="*/ 130 w 543"/>
                <a:gd name="T17" fmla="*/ 6 h 745"/>
                <a:gd name="T18" fmla="*/ 147 w 543"/>
                <a:gd name="T19" fmla="*/ 6 h 745"/>
                <a:gd name="T20" fmla="*/ 164 w 543"/>
                <a:gd name="T21" fmla="*/ 6 h 745"/>
                <a:gd name="T22" fmla="*/ 181 w 543"/>
                <a:gd name="T23" fmla="*/ 5 h 745"/>
                <a:gd name="T24" fmla="*/ 199 w 543"/>
                <a:gd name="T25" fmla="*/ 5 h 745"/>
                <a:gd name="T26" fmla="*/ 216 w 543"/>
                <a:gd name="T27" fmla="*/ 3 h 745"/>
                <a:gd name="T28" fmla="*/ 235 w 543"/>
                <a:gd name="T29" fmla="*/ 2 h 745"/>
                <a:gd name="T30" fmla="*/ 253 w 543"/>
                <a:gd name="T31" fmla="*/ 1 h 745"/>
                <a:gd name="T32" fmla="*/ 271 w 543"/>
                <a:gd name="T33" fmla="*/ 0 h 745"/>
                <a:gd name="T34" fmla="*/ 271 w 543"/>
                <a:gd name="T35" fmla="*/ 89 h 745"/>
                <a:gd name="T36" fmla="*/ 271 w 543"/>
                <a:gd name="T37" fmla="*/ 179 h 745"/>
                <a:gd name="T38" fmla="*/ 271 w 543"/>
                <a:gd name="T39" fmla="*/ 268 h 745"/>
                <a:gd name="T40" fmla="*/ 271 w 543"/>
                <a:gd name="T41" fmla="*/ 357 h 745"/>
                <a:gd name="T42" fmla="*/ 255 w 543"/>
                <a:gd name="T43" fmla="*/ 361 h 745"/>
                <a:gd name="T44" fmla="*/ 238 w 543"/>
                <a:gd name="T45" fmla="*/ 364 h 745"/>
                <a:gd name="T46" fmla="*/ 221 w 543"/>
                <a:gd name="T47" fmla="*/ 367 h 745"/>
                <a:gd name="T48" fmla="*/ 203 w 543"/>
                <a:gd name="T49" fmla="*/ 369 h 745"/>
                <a:gd name="T50" fmla="*/ 185 w 543"/>
                <a:gd name="T51" fmla="*/ 371 h 745"/>
                <a:gd name="T52" fmla="*/ 168 w 543"/>
                <a:gd name="T53" fmla="*/ 372 h 745"/>
                <a:gd name="T54" fmla="*/ 150 w 543"/>
                <a:gd name="T55" fmla="*/ 373 h 745"/>
                <a:gd name="T56" fmla="*/ 132 w 543"/>
                <a:gd name="T57" fmla="*/ 373 h 745"/>
                <a:gd name="T58" fmla="*/ 115 w 543"/>
                <a:gd name="T59" fmla="*/ 373 h 745"/>
                <a:gd name="T60" fmla="*/ 98 w 543"/>
                <a:gd name="T61" fmla="*/ 372 h 745"/>
                <a:gd name="T62" fmla="*/ 81 w 543"/>
                <a:gd name="T63" fmla="*/ 372 h 745"/>
                <a:gd name="T64" fmla="*/ 63 w 543"/>
                <a:gd name="T65" fmla="*/ 370 h 745"/>
                <a:gd name="T66" fmla="*/ 47 w 543"/>
                <a:gd name="T67" fmla="*/ 369 h 745"/>
                <a:gd name="T68" fmla="*/ 31 w 543"/>
                <a:gd name="T69" fmla="*/ 367 h 745"/>
                <a:gd name="T70" fmla="*/ 15 w 543"/>
                <a:gd name="T71" fmla="*/ 365 h 745"/>
                <a:gd name="T72" fmla="*/ 0 w 543"/>
                <a:gd name="T73" fmla="*/ 364 h 745"/>
                <a:gd name="T74" fmla="*/ 0 w 543"/>
                <a:gd name="T75" fmla="*/ 274 h 745"/>
                <a:gd name="T76" fmla="*/ 0 w 543"/>
                <a:gd name="T77" fmla="*/ 183 h 745"/>
                <a:gd name="T78" fmla="*/ 0 w 543"/>
                <a:gd name="T79" fmla="*/ 93 h 745"/>
                <a:gd name="T80" fmla="*/ 0 w 543"/>
                <a:gd name="T81" fmla="*/ 2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3" h="745">
                  <a:moveTo>
                    <a:pt x="0" y="4"/>
                  </a:moveTo>
                  <a:lnTo>
                    <a:pt x="31" y="6"/>
                  </a:lnTo>
                  <a:lnTo>
                    <a:pt x="64" y="9"/>
                  </a:lnTo>
                  <a:lnTo>
                    <a:pt x="95" y="10"/>
                  </a:lnTo>
                  <a:lnTo>
                    <a:pt x="127" y="12"/>
                  </a:lnTo>
                  <a:lnTo>
                    <a:pt x="160" y="12"/>
                  </a:lnTo>
                  <a:lnTo>
                    <a:pt x="193" y="13"/>
                  </a:lnTo>
                  <a:lnTo>
                    <a:pt x="226" y="13"/>
                  </a:lnTo>
                  <a:lnTo>
                    <a:pt x="260" y="12"/>
                  </a:lnTo>
                  <a:lnTo>
                    <a:pt x="294" y="12"/>
                  </a:lnTo>
                  <a:lnTo>
                    <a:pt x="329" y="11"/>
                  </a:lnTo>
                  <a:lnTo>
                    <a:pt x="363" y="10"/>
                  </a:lnTo>
                  <a:lnTo>
                    <a:pt x="399" y="9"/>
                  </a:lnTo>
                  <a:lnTo>
                    <a:pt x="433" y="6"/>
                  </a:lnTo>
                  <a:lnTo>
                    <a:pt x="470" y="4"/>
                  </a:lnTo>
                  <a:lnTo>
                    <a:pt x="506" y="2"/>
                  </a:lnTo>
                  <a:lnTo>
                    <a:pt x="543" y="0"/>
                  </a:lnTo>
                  <a:lnTo>
                    <a:pt x="543" y="178"/>
                  </a:lnTo>
                  <a:lnTo>
                    <a:pt x="543" y="357"/>
                  </a:lnTo>
                  <a:lnTo>
                    <a:pt x="543" y="535"/>
                  </a:lnTo>
                  <a:lnTo>
                    <a:pt x="543" y="713"/>
                  </a:lnTo>
                  <a:lnTo>
                    <a:pt x="510" y="721"/>
                  </a:lnTo>
                  <a:lnTo>
                    <a:pt x="476" y="728"/>
                  </a:lnTo>
                  <a:lnTo>
                    <a:pt x="442" y="733"/>
                  </a:lnTo>
                  <a:lnTo>
                    <a:pt x="407" y="738"/>
                  </a:lnTo>
                  <a:lnTo>
                    <a:pt x="371" y="742"/>
                  </a:lnTo>
                  <a:lnTo>
                    <a:pt x="337" y="744"/>
                  </a:lnTo>
                  <a:lnTo>
                    <a:pt x="301" y="745"/>
                  </a:lnTo>
                  <a:lnTo>
                    <a:pt x="265" y="745"/>
                  </a:lnTo>
                  <a:lnTo>
                    <a:pt x="231" y="745"/>
                  </a:lnTo>
                  <a:lnTo>
                    <a:pt x="196" y="744"/>
                  </a:lnTo>
                  <a:lnTo>
                    <a:pt x="162" y="743"/>
                  </a:lnTo>
                  <a:lnTo>
                    <a:pt x="127" y="740"/>
                  </a:lnTo>
                  <a:lnTo>
                    <a:pt x="95" y="737"/>
                  </a:lnTo>
                  <a:lnTo>
                    <a:pt x="63" y="733"/>
                  </a:lnTo>
                  <a:lnTo>
                    <a:pt x="30" y="730"/>
                  </a:lnTo>
                  <a:lnTo>
                    <a:pt x="0" y="727"/>
                  </a:lnTo>
                  <a:lnTo>
                    <a:pt x="0" y="547"/>
                  </a:lnTo>
                  <a:lnTo>
                    <a:pt x="0" y="366"/>
                  </a:lnTo>
                  <a:lnTo>
                    <a:pt x="0" y="185"/>
                  </a:lnTo>
                  <a:lnTo>
                    <a:pt x="0" y="4"/>
                  </a:lnTo>
                  <a:close/>
                </a:path>
              </a:pathLst>
            </a:custGeom>
            <a:solidFill>
              <a:srgbClr val="667000"/>
            </a:solidFill>
            <a:ln w="9525">
              <a:noFill/>
              <a:round/>
              <a:headEnd/>
              <a:tailEnd/>
            </a:ln>
          </p:spPr>
          <p:txBody>
            <a:bodyPr/>
            <a:lstStyle/>
            <a:p>
              <a:endParaRPr lang="en-US"/>
            </a:p>
          </p:txBody>
        </p:sp>
        <p:sp>
          <p:nvSpPr>
            <p:cNvPr id="8371" name="Freeform 353"/>
            <p:cNvSpPr>
              <a:spLocks/>
            </p:cNvSpPr>
            <p:nvPr/>
          </p:nvSpPr>
          <p:spPr bwMode="auto">
            <a:xfrm>
              <a:off x="3896" y="2081"/>
              <a:ext cx="251" cy="344"/>
            </a:xfrm>
            <a:custGeom>
              <a:avLst/>
              <a:gdLst>
                <a:gd name="T0" fmla="*/ 0 w 501"/>
                <a:gd name="T1" fmla="*/ 3 h 688"/>
                <a:gd name="T2" fmla="*/ 14 w 501"/>
                <a:gd name="T3" fmla="*/ 4 h 688"/>
                <a:gd name="T4" fmla="*/ 29 w 501"/>
                <a:gd name="T5" fmla="*/ 5 h 688"/>
                <a:gd name="T6" fmla="*/ 44 w 501"/>
                <a:gd name="T7" fmla="*/ 5 h 688"/>
                <a:gd name="T8" fmla="*/ 59 w 501"/>
                <a:gd name="T9" fmla="*/ 6 h 688"/>
                <a:gd name="T10" fmla="*/ 74 w 501"/>
                <a:gd name="T11" fmla="*/ 7 h 688"/>
                <a:gd name="T12" fmla="*/ 89 w 501"/>
                <a:gd name="T13" fmla="*/ 7 h 688"/>
                <a:gd name="T14" fmla="*/ 104 w 501"/>
                <a:gd name="T15" fmla="*/ 7 h 688"/>
                <a:gd name="T16" fmla="*/ 120 w 501"/>
                <a:gd name="T17" fmla="*/ 7 h 688"/>
                <a:gd name="T18" fmla="*/ 135 w 501"/>
                <a:gd name="T19" fmla="*/ 6 h 688"/>
                <a:gd name="T20" fmla="*/ 151 w 501"/>
                <a:gd name="T21" fmla="*/ 5 h 688"/>
                <a:gd name="T22" fmla="*/ 168 w 501"/>
                <a:gd name="T23" fmla="*/ 5 h 688"/>
                <a:gd name="T24" fmla="*/ 184 w 501"/>
                <a:gd name="T25" fmla="*/ 4 h 688"/>
                <a:gd name="T26" fmla="*/ 200 w 501"/>
                <a:gd name="T27" fmla="*/ 3 h 688"/>
                <a:gd name="T28" fmla="*/ 217 w 501"/>
                <a:gd name="T29" fmla="*/ 3 h 688"/>
                <a:gd name="T30" fmla="*/ 234 w 501"/>
                <a:gd name="T31" fmla="*/ 1 h 688"/>
                <a:gd name="T32" fmla="*/ 251 w 501"/>
                <a:gd name="T33" fmla="*/ 0 h 688"/>
                <a:gd name="T34" fmla="*/ 251 w 501"/>
                <a:gd name="T35" fmla="*/ 83 h 688"/>
                <a:gd name="T36" fmla="*/ 251 w 501"/>
                <a:gd name="T37" fmla="*/ 165 h 688"/>
                <a:gd name="T38" fmla="*/ 251 w 501"/>
                <a:gd name="T39" fmla="*/ 247 h 688"/>
                <a:gd name="T40" fmla="*/ 251 w 501"/>
                <a:gd name="T41" fmla="*/ 330 h 688"/>
                <a:gd name="T42" fmla="*/ 235 w 501"/>
                <a:gd name="T43" fmla="*/ 333 h 688"/>
                <a:gd name="T44" fmla="*/ 219 w 501"/>
                <a:gd name="T45" fmla="*/ 336 h 688"/>
                <a:gd name="T46" fmla="*/ 203 w 501"/>
                <a:gd name="T47" fmla="*/ 339 h 688"/>
                <a:gd name="T48" fmla="*/ 188 w 501"/>
                <a:gd name="T49" fmla="*/ 341 h 688"/>
                <a:gd name="T50" fmla="*/ 171 w 501"/>
                <a:gd name="T51" fmla="*/ 343 h 688"/>
                <a:gd name="T52" fmla="*/ 155 w 501"/>
                <a:gd name="T53" fmla="*/ 343 h 688"/>
                <a:gd name="T54" fmla="*/ 139 w 501"/>
                <a:gd name="T55" fmla="*/ 344 h 688"/>
                <a:gd name="T56" fmla="*/ 123 w 501"/>
                <a:gd name="T57" fmla="*/ 344 h 688"/>
                <a:gd name="T58" fmla="*/ 107 w 501"/>
                <a:gd name="T59" fmla="*/ 344 h 688"/>
                <a:gd name="T60" fmla="*/ 90 w 501"/>
                <a:gd name="T61" fmla="*/ 344 h 688"/>
                <a:gd name="T62" fmla="*/ 74 w 501"/>
                <a:gd name="T63" fmla="*/ 343 h 688"/>
                <a:gd name="T64" fmla="*/ 59 w 501"/>
                <a:gd name="T65" fmla="*/ 342 h 688"/>
                <a:gd name="T66" fmla="*/ 44 w 501"/>
                <a:gd name="T67" fmla="*/ 340 h 688"/>
                <a:gd name="T68" fmla="*/ 29 w 501"/>
                <a:gd name="T69" fmla="*/ 339 h 688"/>
                <a:gd name="T70" fmla="*/ 14 w 501"/>
                <a:gd name="T71" fmla="*/ 337 h 688"/>
                <a:gd name="T72" fmla="*/ 0 w 501"/>
                <a:gd name="T73" fmla="*/ 336 h 688"/>
                <a:gd name="T74" fmla="*/ 0 w 501"/>
                <a:gd name="T75" fmla="*/ 252 h 688"/>
                <a:gd name="T76" fmla="*/ 0 w 501"/>
                <a:gd name="T77" fmla="*/ 169 h 688"/>
                <a:gd name="T78" fmla="*/ 0 w 501"/>
                <a:gd name="T79" fmla="*/ 86 h 688"/>
                <a:gd name="T80" fmla="*/ 0 w 501"/>
                <a:gd name="T81" fmla="*/ 3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1" h="688">
                  <a:moveTo>
                    <a:pt x="0" y="5"/>
                  </a:moveTo>
                  <a:lnTo>
                    <a:pt x="28" y="7"/>
                  </a:lnTo>
                  <a:lnTo>
                    <a:pt x="57" y="9"/>
                  </a:lnTo>
                  <a:lnTo>
                    <a:pt x="87" y="10"/>
                  </a:lnTo>
                  <a:lnTo>
                    <a:pt x="117" y="12"/>
                  </a:lnTo>
                  <a:lnTo>
                    <a:pt x="147" y="13"/>
                  </a:lnTo>
                  <a:lnTo>
                    <a:pt x="177" y="13"/>
                  </a:lnTo>
                  <a:lnTo>
                    <a:pt x="208" y="13"/>
                  </a:lnTo>
                  <a:lnTo>
                    <a:pt x="239" y="13"/>
                  </a:lnTo>
                  <a:lnTo>
                    <a:pt x="270" y="12"/>
                  </a:lnTo>
                  <a:lnTo>
                    <a:pt x="302" y="10"/>
                  </a:lnTo>
                  <a:lnTo>
                    <a:pt x="335" y="9"/>
                  </a:lnTo>
                  <a:lnTo>
                    <a:pt x="367" y="8"/>
                  </a:lnTo>
                  <a:lnTo>
                    <a:pt x="400" y="6"/>
                  </a:lnTo>
                  <a:lnTo>
                    <a:pt x="433" y="5"/>
                  </a:lnTo>
                  <a:lnTo>
                    <a:pt x="467" y="2"/>
                  </a:lnTo>
                  <a:lnTo>
                    <a:pt x="501" y="0"/>
                  </a:lnTo>
                  <a:lnTo>
                    <a:pt x="501" y="165"/>
                  </a:lnTo>
                  <a:lnTo>
                    <a:pt x="501" y="330"/>
                  </a:lnTo>
                  <a:lnTo>
                    <a:pt x="501" y="494"/>
                  </a:lnTo>
                  <a:lnTo>
                    <a:pt x="501" y="659"/>
                  </a:lnTo>
                  <a:lnTo>
                    <a:pt x="470" y="666"/>
                  </a:lnTo>
                  <a:lnTo>
                    <a:pt x="438" y="672"/>
                  </a:lnTo>
                  <a:lnTo>
                    <a:pt x="406" y="678"/>
                  </a:lnTo>
                  <a:lnTo>
                    <a:pt x="375" y="681"/>
                  </a:lnTo>
                  <a:lnTo>
                    <a:pt x="342" y="685"/>
                  </a:lnTo>
                  <a:lnTo>
                    <a:pt x="309" y="686"/>
                  </a:lnTo>
                  <a:lnTo>
                    <a:pt x="277" y="688"/>
                  </a:lnTo>
                  <a:lnTo>
                    <a:pt x="245" y="688"/>
                  </a:lnTo>
                  <a:lnTo>
                    <a:pt x="213" y="688"/>
                  </a:lnTo>
                  <a:lnTo>
                    <a:pt x="180" y="687"/>
                  </a:lnTo>
                  <a:lnTo>
                    <a:pt x="148" y="685"/>
                  </a:lnTo>
                  <a:lnTo>
                    <a:pt x="117" y="683"/>
                  </a:lnTo>
                  <a:lnTo>
                    <a:pt x="87" y="680"/>
                  </a:lnTo>
                  <a:lnTo>
                    <a:pt x="57" y="678"/>
                  </a:lnTo>
                  <a:lnTo>
                    <a:pt x="27" y="674"/>
                  </a:lnTo>
                  <a:lnTo>
                    <a:pt x="0" y="671"/>
                  </a:lnTo>
                  <a:lnTo>
                    <a:pt x="0" y="504"/>
                  </a:lnTo>
                  <a:lnTo>
                    <a:pt x="0" y="338"/>
                  </a:lnTo>
                  <a:lnTo>
                    <a:pt x="0" y="171"/>
                  </a:lnTo>
                  <a:lnTo>
                    <a:pt x="0" y="5"/>
                  </a:lnTo>
                  <a:close/>
                </a:path>
              </a:pathLst>
            </a:custGeom>
            <a:solidFill>
              <a:srgbClr val="687200"/>
            </a:solidFill>
            <a:ln w="9525">
              <a:noFill/>
              <a:round/>
              <a:headEnd/>
              <a:tailEnd/>
            </a:ln>
          </p:spPr>
          <p:txBody>
            <a:bodyPr/>
            <a:lstStyle/>
            <a:p>
              <a:endParaRPr lang="en-US"/>
            </a:p>
          </p:txBody>
        </p:sp>
        <p:sp>
          <p:nvSpPr>
            <p:cNvPr id="8372" name="Freeform 354"/>
            <p:cNvSpPr>
              <a:spLocks/>
            </p:cNvSpPr>
            <p:nvPr/>
          </p:nvSpPr>
          <p:spPr bwMode="auto">
            <a:xfrm>
              <a:off x="3916" y="2082"/>
              <a:ext cx="229" cy="315"/>
            </a:xfrm>
            <a:custGeom>
              <a:avLst/>
              <a:gdLst>
                <a:gd name="T0" fmla="*/ 0 w 457"/>
                <a:gd name="T1" fmla="*/ 2 h 630"/>
                <a:gd name="T2" fmla="*/ 13 w 457"/>
                <a:gd name="T3" fmla="*/ 3 h 630"/>
                <a:gd name="T4" fmla="*/ 27 w 457"/>
                <a:gd name="T5" fmla="*/ 4 h 630"/>
                <a:gd name="T6" fmla="*/ 40 w 457"/>
                <a:gd name="T7" fmla="*/ 5 h 630"/>
                <a:gd name="T8" fmla="*/ 54 w 457"/>
                <a:gd name="T9" fmla="*/ 5 h 630"/>
                <a:gd name="T10" fmla="*/ 68 w 457"/>
                <a:gd name="T11" fmla="*/ 6 h 630"/>
                <a:gd name="T12" fmla="*/ 81 w 457"/>
                <a:gd name="T13" fmla="*/ 6 h 630"/>
                <a:gd name="T14" fmla="*/ 95 w 457"/>
                <a:gd name="T15" fmla="*/ 6 h 630"/>
                <a:gd name="T16" fmla="*/ 110 w 457"/>
                <a:gd name="T17" fmla="*/ 6 h 630"/>
                <a:gd name="T18" fmla="*/ 124 w 457"/>
                <a:gd name="T19" fmla="*/ 5 h 630"/>
                <a:gd name="T20" fmla="*/ 138 w 457"/>
                <a:gd name="T21" fmla="*/ 5 h 630"/>
                <a:gd name="T22" fmla="*/ 153 w 457"/>
                <a:gd name="T23" fmla="*/ 5 h 630"/>
                <a:gd name="T24" fmla="*/ 168 w 457"/>
                <a:gd name="T25" fmla="*/ 3 h 630"/>
                <a:gd name="T26" fmla="*/ 183 w 457"/>
                <a:gd name="T27" fmla="*/ 3 h 630"/>
                <a:gd name="T28" fmla="*/ 198 w 457"/>
                <a:gd name="T29" fmla="*/ 2 h 630"/>
                <a:gd name="T30" fmla="*/ 213 w 457"/>
                <a:gd name="T31" fmla="*/ 1 h 630"/>
                <a:gd name="T32" fmla="*/ 229 w 457"/>
                <a:gd name="T33" fmla="*/ 0 h 630"/>
                <a:gd name="T34" fmla="*/ 229 w 457"/>
                <a:gd name="T35" fmla="*/ 76 h 630"/>
                <a:gd name="T36" fmla="*/ 229 w 457"/>
                <a:gd name="T37" fmla="*/ 151 h 630"/>
                <a:gd name="T38" fmla="*/ 229 w 457"/>
                <a:gd name="T39" fmla="*/ 226 h 630"/>
                <a:gd name="T40" fmla="*/ 229 w 457"/>
                <a:gd name="T41" fmla="*/ 301 h 630"/>
                <a:gd name="T42" fmla="*/ 214 w 457"/>
                <a:gd name="T43" fmla="*/ 305 h 630"/>
                <a:gd name="T44" fmla="*/ 200 w 457"/>
                <a:gd name="T45" fmla="*/ 308 h 630"/>
                <a:gd name="T46" fmla="*/ 186 w 457"/>
                <a:gd name="T47" fmla="*/ 310 h 630"/>
                <a:gd name="T48" fmla="*/ 171 w 457"/>
                <a:gd name="T49" fmla="*/ 312 h 630"/>
                <a:gd name="T50" fmla="*/ 156 w 457"/>
                <a:gd name="T51" fmla="*/ 313 h 630"/>
                <a:gd name="T52" fmla="*/ 141 w 457"/>
                <a:gd name="T53" fmla="*/ 314 h 630"/>
                <a:gd name="T54" fmla="*/ 126 w 457"/>
                <a:gd name="T55" fmla="*/ 315 h 630"/>
                <a:gd name="T56" fmla="*/ 112 w 457"/>
                <a:gd name="T57" fmla="*/ 315 h 630"/>
                <a:gd name="T58" fmla="*/ 97 w 457"/>
                <a:gd name="T59" fmla="*/ 315 h 630"/>
                <a:gd name="T60" fmla="*/ 83 w 457"/>
                <a:gd name="T61" fmla="*/ 315 h 630"/>
                <a:gd name="T62" fmla="*/ 68 w 457"/>
                <a:gd name="T63" fmla="*/ 313 h 630"/>
                <a:gd name="T64" fmla="*/ 54 w 457"/>
                <a:gd name="T65" fmla="*/ 313 h 630"/>
                <a:gd name="T66" fmla="*/ 40 w 457"/>
                <a:gd name="T67" fmla="*/ 312 h 630"/>
                <a:gd name="T68" fmla="*/ 26 w 457"/>
                <a:gd name="T69" fmla="*/ 310 h 630"/>
                <a:gd name="T70" fmla="*/ 13 w 457"/>
                <a:gd name="T71" fmla="*/ 309 h 630"/>
                <a:gd name="T72" fmla="*/ 0 w 457"/>
                <a:gd name="T73" fmla="*/ 307 h 630"/>
                <a:gd name="T74" fmla="*/ 0 w 457"/>
                <a:gd name="T75" fmla="*/ 230 h 630"/>
                <a:gd name="T76" fmla="*/ 0 w 457"/>
                <a:gd name="T77" fmla="*/ 154 h 630"/>
                <a:gd name="T78" fmla="*/ 0 w 457"/>
                <a:gd name="T79" fmla="*/ 78 h 630"/>
                <a:gd name="T80" fmla="*/ 0 w 457"/>
                <a:gd name="T81" fmla="*/ 2 h 6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7" h="630">
                  <a:moveTo>
                    <a:pt x="0" y="4"/>
                  </a:moveTo>
                  <a:lnTo>
                    <a:pt x="26" y="6"/>
                  </a:lnTo>
                  <a:lnTo>
                    <a:pt x="53" y="8"/>
                  </a:lnTo>
                  <a:lnTo>
                    <a:pt x="79" y="10"/>
                  </a:lnTo>
                  <a:lnTo>
                    <a:pt x="107" y="10"/>
                  </a:lnTo>
                  <a:lnTo>
                    <a:pt x="135" y="11"/>
                  </a:lnTo>
                  <a:lnTo>
                    <a:pt x="162" y="11"/>
                  </a:lnTo>
                  <a:lnTo>
                    <a:pt x="190" y="11"/>
                  </a:lnTo>
                  <a:lnTo>
                    <a:pt x="219" y="11"/>
                  </a:lnTo>
                  <a:lnTo>
                    <a:pt x="248" y="10"/>
                  </a:lnTo>
                  <a:lnTo>
                    <a:pt x="276" y="10"/>
                  </a:lnTo>
                  <a:lnTo>
                    <a:pt x="305" y="9"/>
                  </a:lnTo>
                  <a:lnTo>
                    <a:pt x="335" y="6"/>
                  </a:lnTo>
                  <a:lnTo>
                    <a:pt x="365" y="5"/>
                  </a:lnTo>
                  <a:lnTo>
                    <a:pt x="396" y="3"/>
                  </a:lnTo>
                  <a:lnTo>
                    <a:pt x="426" y="2"/>
                  </a:lnTo>
                  <a:lnTo>
                    <a:pt x="457" y="0"/>
                  </a:lnTo>
                  <a:lnTo>
                    <a:pt x="457" y="151"/>
                  </a:lnTo>
                  <a:lnTo>
                    <a:pt x="457" y="301"/>
                  </a:lnTo>
                  <a:lnTo>
                    <a:pt x="457" y="451"/>
                  </a:lnTo>
                  <a:lnTo>
                    <a:pt x="457" y="602"/>
                  </a:lnTo>
                  <a:lnTo>
                    <a:pt x="428" y="609"/>
                  </a:lnTo>
                  <a:lnTo>
                    <a:pt x="400" y="615"/>
                  </a:lnTo>
                  <a:lnTo>
                    <a:pt x="371" y="619"/>
                  </a:lnTo>
                  <a:lnTo>
                    <a:pt x="342" y="623"/>
                  </a:lnTo>
                  <a:lnTo>
                    <a:pt x="312" y="626"/>
                  </a:lnTo>
                  <a:lnTo>
                    <a:pt x="282" y="628"/>
                  </a:lnTo>
                  <a:lnTo>
                    <a:pt x="252" y="629"/>
                  </a:lnTo>
                  <a:lnTo>
                    <a:pt x="223" y="630"/>
                  </a:lnTo>
                  <a:lnTo>
                    <a:pt x="193" y="629"/>
                  </a:lnTo>
                  <a:lnTo>
                    <a:pt x="165" y="629"/>
                  </a:lnTo>
                  <a:lnTo>
                    <a:pt x="136" y="626"/>
                  </a:lnTo>
                  <a:lnTo>
                    <a:pt x="107" y="625"/>
                  </a:lnTo>
                  <a:lnTo>
                    <a:pt x="79" y="623"/>
                  </a:lnTo>
                  <a:lnTo>
                    <a:pt x="52" y="619"/>
                  </a:lnTo>
                  <a:lnTo>
                    <a:pt x="25" y="617"/>
                  </a:lnTo>
                  <a:lnTo>
                    <a:pt x="0" y="614"/>
                  </a:lnTo>
                  <a:lnTo>
                    <a:pt x="0" y="460"/>
                  </a:lnTo>
                  <a:lnTo>
                    <a:pt x="0" y="308"/>
                  </a:lnTo>
                  <a:lnTo>
                    <a:pt x="0" y="156"/>
                  </a:lnTo>
                  <a:lnTo>
                    <a:pt x="0" y="4"/>
                  </a:lnTo>
                  <a:close/>
                </a:path>
              </a:pathLst>
            </a:custGeom>
            <a:solidFill>
              <a:srgbClr val="707A00"/>
            </a:solidFill>
            <a:ln w="9525">
              <a:noFill/>
              <a:round/>
              <a:headEnd/>
              <a:tailEnd/>
            </a:ln>
          </p:spPr>
          <p:txBody>
            <a:bodyPr/>
            <a:lstStyle/>
            <a:p>
              <a:endParaRPr lang="en-US"/>
            </a:p>
          </p:txBody>
        </p:sp>
        <p:sp>
          <p:nvSpPr>
            <p:cNvPr id="8373" name="Freeform 355"/>
            <p:cNvSpPr>
              <a:spLocks/>
            </p:cNvSpPr>
            <p:nvPr/>
          </p:nvSpPr>
          <p:spPr bwMode="auto">
            <a:xfrm>
              <a:off x="3937" y="2085"/>
              <a:ext cx="206" cy="285"/>
            </a:xfrm>
            <a:custGeom>
              <a:avLst/>
              <a:gdLst>
                <a:gd name="T0" fmla="*/ 0 w 414"/>
                <a:gd name="T1" fmla="*/ 2 h 571"/>
                <a:gd name="T2" fmla="*/ 12 w 414"/>
                <a:gd name="T3" fmla="*/ 3 h 571"/>
                <a:gd name="T4" fmla="*/ 23 w 414"/>
                <a:gd name="T5" fmla="*/ 3 h 571"/>
                <a:gd name="T6" fmla="*/ 36 w 414"/>
                <a:gd name="T7" fmla="*/ 4 h 571"/>
                <a:gd name="T8" fmla="*/ 48 w 414"/>
                <a:gd name="T9" fmla="*/ 4 h 571"/>
                <a:gd name="T10" fmla="*/ 60 w 414"/>
                <a:gd name="T11" fmla="*/ 5 h 571"/>
                <a:gd name="T12" fmla="*/ 72 w 414"/>
                <a:gd name="T13" fmla="*/ 5 h 571"/>
                <a:gd name="T14" fmla="*/ 85 w 414"/>
                <a:gd name="T15" fmla="*/ 5 h 571"/>
                <a:gd name="T16" fmla="*/ 98 w 414"/>
                <a:gd name="T17" fmla="*/ 5 h 571"/>
                <a:gd name="T18" fmla="*/ 110 w 414"/>
                <a:gd name="T19" fmla="*/ 4 h 571"/>
                <a:gd name="T20" fmla="*/ 124 w 414"/>
                <a:gd name="T21" fmla="*/ 4 h 571"/>
                <a:gd name="T22" fmla="*/ 137 w 414"/>
                <a:gd name="T23" fmla="*/ 4 h 571"/>
                <a:gd name="T24" fmla="*/ 150 w 414"/>
                <a:gd name="T25" fmla="*/ 3 h 571"/>
                <a:gd name="T26" fmla="*/ 164 w 414"/>
                <a:gd name="T27" fmla="*/ 2 h 571"/>
                <a:gd name="T28" fmla="*/ 178 w 414"/>
                <a:gd name="T29" fmla="*/ 2 h 571"/>
                <a:gd name="T30" fmla="*/ 192 w 414"/>
                <a:gd name="T31" fmla="*/ 1 h 571"/>
                <a:gd name="T32" fmla="*/ 206 w 414"/>
                <a:gd name="T33" fmla="*/ 0 h 571"/>
                <a:gd name="T34" fmla="*/ 206 w 414"/>
                <a:gd name="T35" fmla="*/ 273 h 571"/>
                <a:gd name="T36" fmla="*/ 193 w 414"/>
                <a:gd name="T37" fmla="*/ 276 h 571"/>
                <a:gd name="T38" fmla="*/ 180 w 414"/>
                <a:gd name="T39" fmla="*/ 279 h 571"/>
                <a:gd name="T40" fmla="*/ 167 w 414"/>
                <a:gd name="T41" fmla="*/ 280 h 571"/>
                <a:gd name="T42" fmla="*/ 154 w 414"/>
                <a:gd name="T43" fmla="*/ 282 h 571"/>
                <a:gd name="T44" fmla="*/ 140 w 414"/>
                <a:gd name="T45" fmla="*/ 283 h 571"/>
                <a:gd name="T46" fmla="*/ 127 w 414"/>
                <a:gd name="T47" fmla="*/ 284 h 571"/>
                <a:gd name="T48" fmla="*/ 113 w 414"/>
                <a:gd name="T49" fmla="*/ 285 h 571"/>
                <a:gd name="T50" fmla="*/ 101 w 414"/>
                <a:gd name="T51" fmla="*/ 285 h 571"/>
                <a:gd name="T52" fmla="*/ 87 w 414"/>
                <a:gd name="T53" fmla="*/ 285 h 571"/>
                <a:gd name="T54" fmla="*/ 74 w 414"/>
                <a:gd name="T55" fmla="*/ 284 h 571"/>
                <a:gd name="T56" fmla="*/ 61 w 414"/>
                <a:gd name="T57" fmla="*/ 284 h 571"/>
                <a:gd name="T58" fmla="*/ 48 w 414"/>
                <a:gd name="T59" fmla="*/ 283 h 571"/>
                <a:gd name="T60" fmla="*/ 36 w 414"/>
                <a:gd name="T61" fmla="*/ 282 h 571"/>
                <a:gd name="T62" fmla="*/ 23 w 414"/>
                <a:gd name="T63" fmla="*/ 280 h 571"/>
                <a:gd name="T64" fmla="*/ 11 w 414"/>
                <a:gd name="T65" fmla="*/ 279 h 571"/>
                <a:gd name="T66" fmla="*/ 0 w 414"/>
                <a:gd name="T67" fmla="*/ 278 h 571"/>
                <a:gd name="T68" fmla="*/ 0 w 414"/>
                <a:gd name="T69" fmla="*/ 2 h 5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4" h="571">
                  <a:moveTo>
                    <a:pt x="0" y="4"/>
                  </a:moveTo>
                  <a:lnTo>
                    <a:pt x="24" y="6"/>
                  </a:lnTo>
                  <a:lnTo>
                    <a:pt x="47" y="7"/>
                  </a:lnTo>
                  <a:lnTo>
                    <a:pt x="72" y="8"/>
                  </a:lnTo>
                  <a:lnTo>
                    <a:pt x="96" y="9"/>
                  </a:lnTo>
                  <a:lnTo>
                    <a:pt x="121" y="11"/>
                  </a:lnTo>
                  <a:lnTo>
                    <a:pt x="145" y="11"/>
                  </a:lnTo>
                  <a:lnTo>
                    <a:pt x="171" y="11"/>
                  </a:lnTo>
                  <a:lnTo>
                    <a:pt x="197" y="11"/>
                  </a:lnTo>
                  <a:lnTo>
                    <a:pt x="222" y="9"/>
                  </a:lnTo>
                  <a:lnTo>
                    <a:pt x="249" y="9"/>
                  </a:lnTo>
                  <a:lnTo>
                    <a:pt x="275" y="8"/>
                  </a:lnTo>
                  <a:lnTo>
                    <a:pt x="302" y="7"/>
                  </a:lnTo>
                  <a:lnTo>
                    <a:pt x="330" y="5"/>
                  </a:lnTo>
                  <a:lnTo>
                    <a:pt x="357" y="4"/>
                  </a:lnTo>
                  <a:lnTo>
                    <a:pt x="385" y="2"/>
                  </a:lnTo>
                  <a:lnTo>
                    <a:pt x="414" y="0"/>
                  </a:lnTo>
                  <a:lnTo>
                    <a:pt x="414" y="546"/>
                  </a:lnTo>
                  <a:lnTo>
                    <a:pt x="388" y="552"/>
                  </a:lnTo>
                  <a:lnTo>
                    <a:pt x="362" y="558"/>
                  </a:lnTo>
                  <a:lnTo>
                    <a:pt x="335" y="561"/>
                  </a:lnTo>
                  <a:lnTo>
                    <a:pt x="309" y="565"/>
                  </a:lnTo>
                  <a:lnTo>
                    <a:pt x="282" y="567"/>
                  </a:lnTo>
                  <a:lnTo>
                    <a:pt x="255" y="569"/>
                  </a:lnTo>
                  <a:lnTo>
                    <a:pt x="228" y="571"/>
                  </a:lnTo>
                  <a:lnTo>
                    <a:pt x="202" y="571"/>
                  </a:lnTo>
                  <a:lnTo>
                    <a:pt x="175" y="571"/>
                  </a:lnTo>
                  <a:lnTo>
                    <a:pt x="149" y="569"/>
                  </a:lnTo>
                  <a:lnTo>
                    <a:pt x="122" y="568"/>
                  </a:lnTo>
                  <a:lnTo>
                    <a:pt x="97" y="566"/>
                  </a:lnTo>
                  <a:lnTo>
                    <a:pt x="72" y="564"/>
                  </a:lnTo>
                  <a:lnTo>
                    <a:pt x="47" y="561"/>
                  </a:lnTo>
                  <a:lnTo>
                    <a:pt x="23" y="559"/>
                  </a:lnTo>
                  <a:lnTo>
                    <a:pt x="0" y="556"/>
                  </a:lnTo>
                  <a:lnTo>
                    <a:pt x="0" y="4"/>
                  </a:lnTo>
                  <a:close/>
                </a:path>
              </a:pathLst>
            </a:custGeom>
            <a:solidFill>
              <a:srgbClr val="757C00"/>
            </a:solidFill>
            <a:ln w="9525">
              <a:noFill/>
              <a:round/>
              <a:headEnd/>
              <a:tailEnd/>
            </a:ln>
          </p:spPr>
          <p:txBody>
            <a:bodyPr/>
            <a:lstStyle/>
            <a:p>
              <a:endParaRPr lang="en-US"/>
            </a:p>
          </p:txBody>
        </p:sp>
        <p:sp>
          <p:nvSpPr>
            <p:cNvPr id="8374" name="Freeform 356"/>
            <p:cNvSpPr>
              <a:spLocks/>
            </p:cNvSpPr>
            <p:nvPr/>
          </p:nvSpPr>
          <p:spPr bwMode="auto">
            <a:xfrm>
              <a:off x="3697" y="2699"/>
              <a:ext cx="75" cy="64"/>
            </a:xfrm>
            <a:custGeom>
              <a:avLst/>
              <a:gdLst>
                <a:gd name="T0" fmla="*/ 37 w 150"/>
                <a:gd name="T1" fmla="*/ 0 h 128"/>
                <a:gd name="T2" fmla="*/ 45 w 150"/>
                <a:gd name="T3" fmla="*/ 1 h 128"/>
                <a:gd name="T4" fmla="*/ 52 w 150"/>
                <a:gd name="T5" fmla="*/ 2 h 128"/>
                <a:gd name="T6" fmla="*/ 58 w 150"/>
                <a:gd name="T7" fmla="*/ 5 h 128"/>
                <a:gd name="T8" fmla="*/ 64 w 150"/>
                <a:gd name="T9" fmla="*/ 9 h 128"/>
                <a:gd name="T10" fmla="*/ 69 w 150"/>
                <a:gd name="T11" fmla="*/ 14 h 128"/>
                <a:gd name="T12" fmla="*/ 72 w 150"/>
                <a:gd name="T13" fmla="*/ 20 h 128"/>
                <a:gd name="T14" fmla="*/ 75 w 150"/>
                <a:gd name="T15" fmla="*/ 25 h 128"/>
                <a:gd name="T16" fmla="*/ 75 w 150"/>
                <a:gd name="T17" fmla="*/ 32 h 128"/>
                <a:gd name="T18" fmla="*/ 75 w 150"/>
                <a:gd name="T19" fmla="*/ 38 h 128"/>
                <a:gd name="T20" fmla="*/ 72 w 150"/>
                <a:gd name="T21" fmla="*/ 44 h 128"/>
                <a:gd name="T22" fmla="*/ 69 w 150"/>
                <a:gd name="T23" fmla="*/ 50 h 128"/>
                <a:gd name="T24" fmla="*/ 64 w 150"/>
                <a:gd name="T25" fmla="*/ 55 h 128"/>
                <a:gd name="T26" fmla="*/ 58 w 150"/>
                <a:gd name="T27" fmla="*/ 58 h 128"/>
                <a:gd name="T28" fmla="*/ 52 w 150"/>
                <a:gd name="T29" fmla="*/ 62 h 128"/>
                <a:gd name="T30" fmla="*/ 45 w 150"/>
                <a:gd name="T31" fmla="*/ 63 h 128"/>
                <a:gd name="T32" fmla="*/ 37 w 150"/>
                <a:gd name="T33" fmla="*/ 64 h 128"/>
                <a:gd name="T34" fmla="*/ 30 w 150"/>
                <a:gd name="T35" fmla="*/ 63 h 128"/>
                <a:gd name="T36" fmla="*/ 23 w 150"/>
                <a:gd name="T37" fmla="*/ 62 h 128"/>
                <a:gd name="T38" fmla="*/ 16 w 150"/>
                <a:gd name="T39" fmla="*/ 58 h 128"/>
                <a:gd name="T40" fmla="*/ 11 w 150"/>
                <a:gd name="T41" fmla="*/ 55 h 128"/>
                <a:gd name="T42" fmla="*/ 7 w 150"/>
                <a:gd name="T43" fmla="*/ 50 h 128"/>
                <a:gd name="T44" fmla="*/ 3 w 150"/>
                <a:gd name="T45" fmla="*/ 44 h 128"/>
                <a:gd name="T46" fmla="*/ 1 w 150"/>
                <a:gd name="T47" fmla="*/ 38 h 128"/>
                <a:gd name="T48" fmla="*/ 0 w 150"/>
                <a:gd name="T49" fmla="*/ 32 h 128"/>
                <a:gd name="T50" fmla="*/ 1 w 150"/>
                <a:gd name="T51" fmla="*/ 25 h 128"/>
                <a:gd name="T52" fmla="*/ 3 w 150"/>
                <a:gd name="T53" fmla="*/ 20 h 128"/>
                <a:gd name="T54" fmla="*/ 7 w 150"/>
                <a:gd name="T55" fmla="*/ 14 h 128"/>
                <a:gd name="T56" fmla="*/ 11 w 150"/>
                <a:gd name="T57" fmla="*/ 9 h 128"/>
                <a:gd name="T58" fmla="*/ 16 w 150"/>
                <a:gd name="T59" fmla="*/ 5 h 128"/>
                <a:gd name="T60" fmla="*/ 23 w 150"/>
                <a:gd name="T61" fmla="*/ 2 h 128"/>
                <a:gd name="T62" fmla="*/ 30 w 150"/>
                <a:gd name="T63" fmla="*/ 1 h 128"/>
                <a:gd name="T64" fmla="*/ 37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4" y="0"/>
                  </a:moveTo>
                  <a:lnTo>
                    <a:pt x="89" y="1"/>
                  </a:lnTo>
                  <a:lnTo>
                    <a:pt x="104" y="4"/>
                  </a:lnTo>
                  <a:lnTo>
                    <a:pt x="116" y="10"/>
                  </a:lnTo>
                  <a:lnTo>
                    <a:pt x="128" y="18"/>
                  </a:lnTo>
                  <a:lnTo>
                    <a:pt x="137" y="27"/>
                  </a:lnTo>
                  <a:lnTo>
                    <a:pt x="144" y="39"/>
                  </a:lnTo>
                  <a:lnTo>
                    <a:pt x="149" y="50"/>
                  </a:lnTo>
                  <a:lnTo>
                    <a:pt x="150" y="63"/>
                  </a:lnTo>
                  <a:lnTo>
                    <a:pt x="149" y="76"/>
                  </a:lnTo>
                  <a:lnTo>
                    <a:pt x="144" y="88"/>
                  </a:lnTo>
                  <a:lnTo>
                    <a:pt x="137" y="99"/>
                  </a:lnTo>
                  <a:lnTo>
                    <a:pt x="128" y="109"/>
                  </a:lnTo>
                  <a:lnTo>
                    <a:pt x="116" y="116"/>
                  </a:lnTo>
                  <a:lnTo>
                    <a:pt x="104" y="123"/>
                  </a:lnTo>
                  <a:lnTo>
                    <a:pt x="89" y="126"/>
                  </a:lnTo>
                  <a:lnTo>
                    <a:pt x="74" y="128"/>
                  </a:lnTo>
                  <a:lnTo>
                    <a:pt x="59" y="126"/>
                  </a:lnTo>
                  <a:lnTo>
                    <a:pt x="45" y="123"/>
                  </a:lnTo>
                  <a:lnTo>
                    <a:pt x="32" y="116"/>
                  </a:lnTo>
                  <a:lnTo>
                    <a:pt x="22" y="109"/>
                  </a:lnTo>
                  <a:lnTo>
                    <a:pt x="13" y="99"/>
                  </a:lnTo>
                  <a:lnTo>
                    <a:pt x="6" y="88"/>
                  </a:lnTo>
                  <a:lnTo>
                    <a:pt x="1" y="76"/>
                  </a:lnTo>
                  <a:lnTo>
                    <a:pt x="0" y="63"/>
                  </a:lnTo>
                  <a:lnTo>
                    <a:pt x="1" y="50"/>
                  </a:lnTo>
                  <a:lnTo>
                    <a:pt x="6" y="39"/>
                  </a:lnTo>
                  <a:lnTo>
                    <a:pt x="13" y="27"/>
                  </a:lnTo>
                  <a:lnTo>
                    <a:pt x="22" y="18"/>
                  </a:lnTo>
                  <a:lnTo>
                    <a:pt x="32" y="10"/>
                  </a:lnTo>
                  <a:lnTo>
                    <a:pt x="45" y="4"/>
                  </a:lnTo>
                  <a:lnTo>
                    <a:pt x="59" y="1"/>
                  </a:lnTo>
                  <a:lnTo>
                    <a:pt x="74" y="0"/>
                  </a:lnTo>
                  <a:close/>
                </a:path>
              </a:pathLst>
            </a:custGeom>
            <a:solidFill>
              <a:srgbClr val="002800"/>
            </a:solidFill>
            <a:ln w="9525">
              <a:noFill/>
              <a:round/>
              <a:headEnd/>
              <a:tailEnd/>
            </a:ln>
          </p:spPr>
          <p:txBody>
            <a:bodyPr/>
            <a:lstStyle/>
            <a:p>
              <a:endParaRPr lang="en-US"/>
            </a:p>
          </p:txBody>
        </p:sp>
        <p:sp>
          <p:nvSpPr>
            <p:cNvPr id="8375" name="Freeform 357"/>
            <p:cNvSpPr>
              <a:spLocks/>
            </p:cNvSpPr>
            <p:nvPr/>
          </p:nvSpPr>
          <p:spPr bwMode="auto">
            <a:xfrm>
              <a:off x="3806" y="2718"/>
              <a:ext cx="76" cy="64"/>
            </a:xfrm>
            <a:custGeom>
              <a:avLst/>
              <a:gdLst>
                <a:gd name="T0" fmla="*/ 38 w 151"/>
                <a:gd name="T1" fmla="*/ 0 h 129"/>
                <a:gd name="T2" fmla="*/ 45 w 151"/>
                <a:gd name="T3" fmla="*/ 0 h 129"/>
                <a:gd name="T4" fmla="*/ 53 w 151"/>
                <a:gd name="T5" fmla="*/ 2 h 129"/>
                <a:gd name="T6" fmla="*/ 59 w 151"/>
                <a:gd name="T7" fmla="*/ 5 h 129"/>
                <a:gd name="T8" fmla="*/ 65 w 151"/>
                <a:gd name="T9" fmla="*/ 9 h 129"/>
                <a:gd name="T10" fmla="*/ 69 w 151"/>
                <a:gd name="T11" fmla="*/ 13 h 129"/>
                <a:gd name="T12" fmla="*/ 73 w 151"/>
                <a:gd name="T13" fmla="*/ 19 h 129"/>
                <a:gd name="T14" fmla="*/ 75 w 151"/>
                <a:gd name="T15" fmla="*/ 25 h 129"/>
                <a:gd name="T16" fmla="*/ 76 w 151"/>
                <a:gd name="T17" fmla="*/ 31 h 129"/>
                <a:gd name="T18" fmla="*/ 75 w 151"/>
                <a:gd name="T19" fmla="*/ 38 h 129"/>
                <a:gd name="T20" fmla="*/ 73 w 151"/>
                <a:gd name="T21" fmla="*/ 44 h 129"/>
                <a:gd name="T22" fmla="*/ 69 w 151"/>
                <a:gd name="T23" fmla="*/ 50 h 129"/>
                <a:gd name="T24" fmla="*/ 65 w 151"/>
                <a:gd name="T25" fmla="*/ 54 h 129"/>
                <a:gd name="T26" fmla="*/ 59 w 151"/>
                <a:gd name="T27" fmla="*/ 58 h 129"/>
                <a:gd name="T28" fmla="*/ 53 w 151"/>
                <a:gd name="T29" fmla="*/ 62 h 129"/>
                <a:gd name="T30" fmla="*/ 45 w 151"/>
                <a:gd name="T31" fmla="*/ 63 h 129"/>
                <a:gd name="T32" fmla="*/ 38 w 151"/>
                <a:gd name="T33" fmla="*/ 64 h 129"/>
                <a:gd name="T34" fmla="*/ 30 w 151"/>
                <a:gd name="T35" fmla="*/ 63 h 129"/>
                <a:gd name="T36" fmla="*/ 23 w 151"/>
                <a:gd name="T37" fmla="*/ 62 h 129"/>
                <a:gd name="T38" fmla="*/ 17 w 151"/>
                <a:gd name="T39" fmla="*/ 58 h 129"/>
                <a:gd name="T40" fmla="*/ 11 w 151"/>
                <a:gd name="T41" fmla="*/ 54 h 129"/>
                <a:gd name="T42" fmla="*/ 6 w 151"/>
                <a:gd name="T43" fmla="*/ 50 h 129"/>
                <a:gd name="T44" fmla="*/ 3 w 151"/>
                <a:gd name="T45" fmla="*/ 44 h 129"/>
                <a:gd name="T46" fmla="*/ 1 w 151"/>
                <a:gd name="T47" fmla="*/ 38 h 129"/>
                <a:gd name="T48" fmla="*/ 0 w 151"/>
                <a:gd name="T49" fmla="*/ 31 h 129"/>
                <a:gd name="T50" fmla="*/ 1 w 151"/>
                <a:gd name="T51" fmla="*/ 25 h 129"/>
                <a:gd name="T52" fmla="*/ 3 w 151"/>
                <a:gd name="T53" fmla="*/ 19 h 129"/>
                <a:gd name="T54" fmla="*/ 6 w 151"/>
                <a:gd name="T55" fmla="*/ 13 h 129"/>
                <a:gd name="T56" fmla="*/ 11 w 151"/>
                <a:gd name="T57" fmla="*/ 9 h 129"/>
                <a:gd name="T58" fmla="*/ 17 w 151"/>
                <a:gd name="T59" fmla="*/ 5 h 129"/>
                <a:gd name="T60" fmla="*/ 23 w 151"/>
                <a:gd name="T61" fmla="*/ 2 h 129"/>
                <a:gd name="T62" fmla="*/ 30 w 151"/>
                <a:gd name="T63" fmla="*/ 0 h 129"/>
                <a:gd name="T64" fmla="*/ 38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4"/>
                  </a:lnTo>
                  <a:lnTo>
                    <a:pt x="117" y="10"/>
                  </a:lnTo>
                  <a:lnTo>
                    <a:pt x="129" y="18"/>
                  </a:lnTo>
                  <a:lnTo>
                    <a:pt x="138" y="27"/>
                  </a:lnTo>
                  <a:lnTo>
                    <a:pt x="145" y="39"/>
                  </a:lnTo>
                  <a:lnTo>
                    <a:pt x="150" y="50"/>
                  </a:lnTo>
                  <a:lnTo>
                    <a:pt x="151" y="63"/>
                  </a:lnTo>
                  <a:lnTo>
                    <a:pt x="150" y="77"/>
                  </a:lnTo>
                  <a:lnTo>
                    <a:pt x="145" y="88"/>
                  </a:lnTo>
                  <a:lnTo>
                    <a:pt x="138" y="100"/>
                  </a:lnTo>
                  <a:lnTo>
                    <a:pt x="129" y="109"/>
                  </a:lnTo>
                  <a:lnTo>
                    <a:pt x="117" y="117"/>
                  </a:lnTo>
                  <a:lnTo>
                    <a:pt x="105" y="124"/>
                  </a:lnTo>
                  <a:lnTo>
                    <a:pt x="90" y="127"/>
                  </a:lnTo>
                  <a:lnTo>
                    <a:pt x="75" y="129"/>
                  </a:lnTo>
                  <a:lnTo>
                    <a:pt x="60" y="127"/>
                  </a:lnTo>
                  <a:lnTo>
                    <a:pt x="46" y="124"/>
                  </a:lnTo>
                  <a:lnTo>
                    <a:pt x="33" y="117"/>
                  </a:lnTo>
                  <a:lnTo>
                    <a:pt x="22" y="109"/>
                  </a:lnTo>
                  <a:lnTo>
                    <a:pt x="12" y="100"/>
                  </a:lnTo>
                  <a:lnTo>
                    <a:pt x="6" y="88"/>
                  </a:lnTo>
                  <a:lnTo>
                    <a:pt x="1" y="77"/>
                  </a:lnTo>
                  <a:lnTo>
                    <a:pt x="0" y="63"/>
                  </a:lnTo>
                  <a:lnTo>
                    <a:pt x="1" y="50"/>
                  </a:lnTo>
                  <a:lnTo>
                    <a:pt x="6" y="39"/>
                  </a:lnTo>
                  <a:lnTo>
                    <a:pt x="12" y="27"/>
                  </a:lnTo>
                  <a:lnTo>
                    <a:pt x="22" y="18"/>
                  </a:lnTo>
                  <a:lnTo>
                    <a:pt x="33" y="10"/>
                  </a:lnTo>
                  <a:lnTo>
                    <a:pt x="46" y="4"/>
                  </a:lnTo>
                  <a:lnTo>
                    <a:pt x="60" y="1"/>
                  </a:lnTo>
                  <a:lnTo>
                    <a:pt x="75" y="0"/>
                  </a:lnTo>
                  <a:close/>
                </a:path>
              </a:pathLst>
            </a:custGeom>
            <a:solidFill>
              <a:srgbClr val="002800"/>
            </a:solidFill>
            <a:ln w="9525">
              <a:noFill/>
              <a:round/>
              <a:headEnd/>
              <a:tailEnd/>
            </a:ln>
          </p:spPr>
          <p:txBody>
            <a:bodyPr/>
            <a:lstStyle/>
            <a:p>
              <a:endParaRPr lang="en-US"/>
            </a:p>
          </p:txBody>
        </p:sp>
        <p:sp>
          <p:nvSpPr>
            <p:cNvPr id="8376" name="Freeform 358"/>
            <p:cNvSpPr>
              <a:spLocks/>
            </p:cNvSpPr>
            <p:nvPr/>
          </p:nvSpPr>
          <p:spPr bwMode="auto">
            <a:xfrm>
              <a:off x="3986" y="2725"/>
              <a:ext cx="75" cy="64"/>
            </a:xfrm>
            <a:custGeom>
              <a:avLst/>
              <a:gdLst>
                <a:gd name="T0" fmla="*/ 38 w 150"/>
                <a:gd name="T1" fmla="*/ 0 h 128"/>
                <a:gd name="T2" fmla="*/ 45 w 150"/>
                <a:gd name="T3" fmla="*/ 1 h 128"/>
                <a:gd name="T4" fmla="*/ 52 w 150"/>
                <a:gd name="T5" fmla="*/ 3 h 128"/>
                <a:gd name="T6" fmla="*/ 59 w 150"/>
                <a:gd name="T7" fmla="*/ 6 h 128"/>
                <a:gd name="T8" fmla="*/ 64 w 150"/>
                <a:gd name="T9" fmla="*/ 10 h 128"/>
                <a:gd name="T10" fmla="*/ 69 w 150"/>
                <a:gd name="T11" fmla="*/ 14 h 128"/>
                <a:gd name="T12" fmla="*/ 72 w 150"/>
                <a:gd name="T13" fmla="*/ 20 h 128"/>
                <a:gd name="T14" fmla="*/ 75 w 150"/>
                <a:gd name="T15" fmla="*/ 26 h 128"/>
                <a:gd name="T16" fmla="*/ 75 w 150"/>
                <a:gd name="T17" fmla="*/ 32 h 128"/>
                <a:gd name="T18" fmla="*/ 75 w 150"/>
                <a:gd name="T19" fmla="*/ 39 h 128"/>
                <a:gd name="T20" fmla="*/ 72 w 150"/>
                <a:gd name="T21" fmla="*/ 45 h 128"/>
                <a:gd name="T22" fmla="*/ 69 w 150"/>
                <a:gd name="T23" fmla="*/ 50 h 128"/>
                <a:gd name="T24" fmla="*/ 64 w 150"/>
                <a:gd name="T25" fmla="*/ 55 h 128"/>
                <a:gd name="T26" fmla="*/ 59 w 150"/>
                <a:gd name="T27" fmla="*/ 59 h 128"/>
                <a:gd name="T28" fmla="*/ 52 w 150"/>
                <a:gd name="T29" fmla="*/ 62 h 128"/>
                <a:gd name="T30" fmla="*/ 45 w 150"/>
                <a:gd name="T31" fmla="*/ 64 h 128"/>
                <a:gd name="T32" fmla="*/ 38 w 150"/>
                <a:gd name="T33" fmla="*/ 64 h 128"/>
                <a:gd name="T34" fmla="*/ 30 w 150"/>
                <a:gd name="T35" fmla="*/ 64 h 128"/>
                <a:gd name="T36" fmla="*/ 23 w 150"/>
                <a:gd name="T37" fmla="*/ 62 h 128"/>
                <a:gd name="T38" fmla="*/ 17 w 150"/>
                <a:gd name="T39" fmla="*/ 59 h 128"/>
                <a:gd name="T40" fmla="*/ 11 w 150"/>
                <a:gd name="T41" fmla="*/ 55 h 128"/>
                <a:gd name="T42" fmla="*/ 7 w 150"/>
                <a:gd name="T43" fmla="*/ 50 h 128"/>
                <a:gd name="T44" fmla="*/ 3 w 150"/>
                <a:gd name="T45" fmla="*/ 45 h 128"/>
                <a:gd name="T46" fmla="*/ 1 w 150"/>
                <a:gd name="T47" fmla="*/ 39 h 128"/>
                <a:gd name="T48" fmla="*/ 0 w 150"/>
                <a:gd name="T49" fmla="*/ 32 h 128"/>
                <a:gd name="T50" fmla="*/ 1 w 150"/>
                <a:gd name="T51" fmla="*/ 26 h 128"/>
                <a:gd name="T52" fmla="*/ 3 w 150"/>
                <a:gd name="T53" fmla="*/ 20 h 128"/>
                <a:gd name="T54" fmla="*/ 7 w 150"/>
                <a:gd name="T55" fmla="*/ 14 h 128"/>
                <a:gd name="T56" fmla="*/ 11 w 150"/>
                <a:gd name="T57" fmla="*/ 10 h 128"/>
                <a:gd name="T58" fmla="*/ 17 w 150"/>
                <a:gd name="T59" fmla="*/ 6 h 128"/>
                <a:gd name="T60" fmla="*/ 23 w 150"/>
                <a:gd name="T61" fmla="*/ 3 h 128"/>
                <a:gd name="T62" fmla="*/ 30 w 150"/>
                <a:gd name="T63" fmla="*/ 1 h 128"/>
                <a:gd name="T64" fmla="*/ 38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5" y="0"/>
                  </a:moveTo>
                  <a:lnTo>
                    <a:pt x="90" y="2"/>
                  </a:lnTo>
                  <a:lnTo>
                    <a:pt x="104" y="5"/>
                  </a:lnTo>
                  <a:lnTo>
                    <a:pt x="117" y="11"/>
                  </a:lnTo>
                  <a:lnTo>
                    <a:pt x="128" y="19"/>
                  </a:lnTo>
                  <a:lnTo>
                    <a:pt x="137" y="28"/>
                  </a:lnTo>
                  <a:lnTo>
                    <a:pt x="144" y="40"/>
                  </a:lnTo>
                  <a:lnTo>
                    <a:pt x="149" y="51"/>
                  </a:lnTo>
                  <a:lnTo>
                    <a:pt x="150" y="64"/>
                  </a:lnTo>
                  <a:lnTo>
                    <a:pt x="149" y="77"/>
                  </a:lnTo>
                  <a:lnTo>
                    <a:pt x="144" y="89"/>
                  </a:lnTo>
                  <a:lnTo>
                    <a:pt x="137" y="100"/>
                  </a:lnTo>
                  <a:lnTo>
                    <a:pt x="128" y="110"/>
                  </a:lnTo>
                  <a:lnTo>
                    <a:pt x="117" y="117"/>
                  </a:lnTo>
                  <a:lnTo>
                    <a:pt x="104" y="124"/>
                  </a:lnTo>
                  <a:lnTo>
                    <a:pt x="90" y="127"/>
                  </a:lnTo>
                  <a:lnTo>
                    <a:pt x="75" y="128"/>
                  </a:lnTo>
                  <a:lnTo>
                    <a:pt x="60" y="127"/>
                  </a:lnTo>
                  <a:lnTo>
                    <a:pt x="46" y="124"/>
                  </a:lnTo>
                  <a:lnTo>
                    <a:pt x="34" y="117"/>
                  </a:lnTo>
                  <a:lnTo>
                    <a:pt x="22" y="110"/>
                  </a:lnTo>
                  <a:lnTo>
                    <a:pt x="13" y="100"/>
                  </a:lnTo>
                  <a:lnTo>
                    <a:pt x="6" y="89"/>
                  </a:lnTo>
                  <a:lnTo>
                    <a:pt x="1" y="77"/>
                  </a:lnTo>
                  <a:lnTo>
                    <a:pt x="0" y="64"/>
                  </a:lnTo>
                  <a:lnTo>
                    <a:pt x="1" y="51"/>
                  </a:lnTo>
                  <a:lnTo>
                    <a:pt x="6" y="40"/>
                  </a:lnTo>
                  <a:lnTo>
                    <a:pt x="13" y="28"/>
                  </a:lnTo>
                  <a:lnTo>
                    <a:pt x="22" y="19"/>
                  </a:lnTo>
                  <a:lnTo>
                    <a:pt x="34" y="11"/>
                  </a:lnTo>
                  <a:lnTo>
                    <a:pt x="46" y="5"/>
                  </a:lnTo>
                  <a:lnTo>
                    <a:pt x="60" y="2"/>
                  </a:lnTo>
                  <a:lnTo>
                    <a:pt x="75" y="0"/>
                  </a:lnTo>
                  <a:close/>
                </a:path>
              </a:pathLst>
            </a:custGeom>
            <a:solidFill>
              <a:srgbClr val="002800"/>
            </a:solidFill>
            <a:ln w="9525">
              <a:noFill/>
              <a:round/>
              <a:headEnd/>
              <a:tailEnd/>
            </a:ln>
          </p:spPr>
          <p:txBody>
            <a:bodyPr/>
            <a:lstStyle/>
            <a:p>
              <a:endParaRPr lang="en-US"/>
            </a:p>
          </p:txBody>
        </p:sp>
        <p:sp>
          <p:nvSpPr>
            <p:cNvPr id="8377" name="Freeform 359"/>
            <p:cNvSpPr>
              <a:spLocks/>
            </p:cNvSpPr>
            <p:nvPr/>
          </p:nvSpPr>
          <p:spPr bwMode="auto">
            <a:xfrm>
              <a:off x="4098" y="2708"/>
              <a:ext cx="75" cy="64"/>
            </a:xfrm>
            <a:custGeom>
              <a:avLst/>
              <a:gdLst>
                <a:gd name="T0" fmla="*/ 37 w 151"/>
                <a:gd name="T1" fmla="*/ 0 h 129"/>
                <a:gd name="T2" fmla="*/ 45 w 151"/>
                <a:gd name="T3" fmla="*/ 0 h 129"/>
                <a:gd name="T4" fmla="*/ 52 w 151"/>
                <a:gd name="T5" fmla="*/ 2 h 129"/>
                <a:gd name="T6" fmla="*/ 58 w 151"/>
                <a:gd name="T7" fmla="*/ 5 h 129"/>
                <a:gd name="T8" fmla="*/ 64 w 151"/>
                <a:gd name="T9" fmla="*/ 9 h 129"/>
                <a:gd name="T10" fmla="*/ 69 w 151"/>
                <a:gd name="T11" fmla="*/ 14 h 129"/>
                <a:gd name="T12" fmla="*/ 72 w 151"/>
                <a:gd name="T13" fmla="*/ 19 h 129"/>
                <a:gd name="T14" fmla="*/ 74 w 151"/>
                <a:gd name="T15" fmla="*/ 26 h 129"/>
                <a:gd name="T16" fmla="*/ 75 w 151"/>
                <a:gd name="T17" fmla="*/ 32 h 129"/>
                <a:gd name="T18" fmla="*/ 74 w 151"/>
                <a:gd name="T19" fmla="*/ 38 h 129"/>
                <a:gd name="T20" fmla="*/ 72 w 151"/>
                <a:gd name="T21" fmla="*/ 45 h 129"/>
                <a:gd name="T22" fmla="*/ 69 w 151"/>
                <a:gd name="T23" fmla="*/ 50 h 129"/>
                <a:gd name="T24" fmla="*/ 64 w 151"/>
                <a:gd name="T25" fmla="*/ 55 h 129"/>
                <a:gd name="T26" fmla="*/ 58 w 151"/>
                <a:gd name="T27" fmla="*/ 58 h 129"/>
                <a:gd name="T28" fmla="*/ 52 w 151"/>
                <a:gd name="T29" fmla="*/ 62 h 129"/>
                <a:gd name="T30" fmla="*/ 45 w 151"/>
                <a:gd name="T31" fmla="*/ 64 h 129"/>
                <a:gd name="T32" fmla="*/ 37 w 151"/>
                <a:gd name="T33" fmla="*/ 64 h 129"/>
                <a:gd name="T34" fmla="*/ 30 w 151"/>
                <a:gd name="T35" fmla="*/ 64 h 129"/>
                <a:gd name="T36" fmla="*/ 23 w 151"/>
                <a:gd name="T37" fmla="*/ 62 h 129"/>
                <a:gd name="T38" fmla="*/ 16 w 151"/>
                <a:gd name="T39" fmla="*/ 58 h 129"/>
                <a:gd name="T40" fmla="*/ 11 w 151"/>
                <a:gd name="T41" fmla="*/ 55 h 129"/>
                <a:gd name="T42" fmla="*/ 6 w 151"/>
                <a:gd name="T43" fmla="*/ 50 h 129"/>
                <a:gd name="T44" fmla="*/ 2 w 151"/>
                <a:gd name="T45" fmla="*/ 45 h 129"/>
                <a:gd name="T46" fmla="*/ 0 w 151"/>
                <a:gd name="T47" fmla="*/ 38 h 129"/>
                <a:gd name="T48" fmla="*/ 0 w 151"/>
                <a:gd name="T49" fmla="*/ 32 h 129"/>
                <a:gd name="T50" fmla="*/ 0 w 151"/>
                <a:gd name="T51" fmla="*/ 26 h 129"/>
                <a:gd name="T52" fmla="*/ 2 w 151"/>
                <a:gd name="T53" fmla="*/ 19 h 129"/>
                <a:gd name="T54" fmla="*/ 6 w 151"/>
                <a:gd name="T55" fmla="*/ 14 h 129"/>
                <a:gd name="T56" fmla="*/ 11 w 151"/>
                <a:gd name="T57" fmla="*/ 9 h 129"/>
                <a:gd name="T58" fmla="*/ 16 w 151"/>
                <a:gd name="T59" fmla="*/ 5 h 129"/>
                <a:gd name="T60" fmla="*/ 23 w 151"/>
                <a:gd name="T61" fmla="*/ 2 h 129"/>
                <a:gd name="T62" fmla="*/ 30 w 151"/>
                <a:gd name="T63" fmla="*/ 0 h 129"/>
                <a:gd name="T64" fmla="*/ 37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5"/>
                  </a:lnTo>
                  <a:lnTo>
                    <a:pt x="117" y="11"/>
                  </a:lnTo>
                  <a:lnTo>
                    <a:pt x="129" y="18"/>
                  </a:lnTo>
                  <a:lnTo>
                    <a:pt x="138" y="29"/>
                  </a:lnTo>
                  <a:lnTo>
                    <a:pt x="145" y="39"/>
                  </a:lnTo>
                  <a:lnTo>
                    <a:pt x="149" y="52"/>
                  </a:lnTo>
                  <a:lnTo>
                    <a:pt x="151" y="64"/>
                  </a:lnTo>
                  <a:lnTo>
                    <a:pt x="149" y="77"/>
                  </a:lnTo>
                  <a:lnTo>
                    <a:pt x="145" y="90"/>
                  </a:lnTo>
                  <a:lnTo>
                    <a:pt x="138" y="100"/>
                  </a:lnTo>
                  <a:lnTo>
                    <a:pt x="129" y="111"/>
                  </a:lnTo>
                  <a:lnTo>
                    <a:pt x="117" y="117"/>
                  </a:lnTo>
                  <a:lnTo>
                    <a:pt x="105" y="124"/>
                  </a:lnTo>
                  <a:lnTo>
                    <a:pt x="90" y="128"/>
                  </a:lnTo>
                  <a:lnTo>
                    <a:pt x="75" y="129"/>
                  </a:lnTo>
                  <a:lnTo>
                    <a:pt x="60" y="128"/>
                  </a:lnTo>
                  <a:lnTo>
                    <a:pt x="46" y="124"/>
                  </a:lnTo>
                  <a:lnTo>
                    <a:pt x="33" y="117"/>
                  </a:lnTo>
                  <a:lnTo>
                    <a:pt x="22" y="111"/>
                  </a:lnTo>
                  <a:lnTo>
                    <a:pt x="12" y="100"/>
                  </a:lnTo>
                  <a:lnTo>
                    <a:pt x="5" y="90"/>
                  </a:lnTo>
                  <a:lnTo>
                    <a:pt x="1" y="77"/>
                  </a:lnTo>
                  <a:lnTo>
                    <a:pt x="0" y="64"/>
                  </a:lnTo>
                  <a:lnTo>
                    <a:pt x="1" y="52"/>
                  </a:lnTo>
                  <a:lnTo>
                    <a:pt x="5" y="39"/>
                  </a:lnTo>
                  <a:lnTo>
                    <a:pt x="12" y="29"/>
                  </a:lnTo>
                  <a:lnTo>
                    <a:pt x="22" y="18"/>
                  </a:lnTo>
                  <a:lnTo>
                    <a:pt x="33" y="11"/>
                  </a:lnTo>
                  <a:lnTo>
                    <a:pt x="46" y="5"/>
                  </a:lnTo>
                  <a:lnTo>
                    <a:pt x="60" y="1"/>
                  </a:lnTo>
                  <a:lnTo>
                    <a:pt x="75" y="0"/>
                  </a:lnTo>
                  <a:close/>
                </a:path>
              </a:pathLst>
            </a:custGeom>
            <a:solidFill>
              <a:srgbClr val="002800"/>
            </a:solidFill>
            <a:ln w="9525">
              <a:noFill/>
              <a:round/>
              <a:headEnd/>
              <a:tailEnd/>
            </a:ln>
          </p:spPr>
          <p:txBody>
            <a:bodyPr/>
            <a:lstStyle/>
            <a:p>
              <a:endParaRPr lang="en-US"/>
            </a:p>
          </p:txBody>
        </p:sp>
        <p:sp>
          <p:nvSpPr>
            <p:cNvPr id="8378" name="Freeform 360"/>
            <p:cNvSpPr>
              <a:spLocks/>
            </p:cNvSpPr>
            <p:nvPr/>
          </p:nvSpPr>
          <p:spPr bwMode="auto">
            <a:xfrm>
              <a:off x="3715" y="2714"/>
              <a:ext cx="62" cy="53"/>
            </a:xfrm>
            <a:custGeom>
              <a:avLst/>
              <a:gdLst>
                <a:gd name="T0" fmla="*/ 31 w 123"/>
                <a:gd name="T1" fmla="*/ 0 h 104"/>
                <a:gd name="T2" fmla="*/ 37 w 123"/>
                <a:gd name="T3" fmla="*/ 1 h 104"/>
                <a:gd name="T4" fmla="*/ 43 w 123"/>
                <a:gd name="T5" fmla="*/ 2 h 104"/>
                <a:gd name="T6" fmla="*/ 48 w 123"/>
                <a:gd name="T7" fmla="*/ 5 h 104"/>
                <a:gd name="T8" fmla="*/ 53 w 123"/>
                <a:gd name="T9" fmla="*/ 8 h 104"/>
                <a:gd name="T10" fmla="*/ 57 w 123"/>
                <a:gd name="T11" fmla="*/ 12 h 104"/>
                <a:gd name="T12" fmla="*/ 59 w 123"/>
                <a:gd name="T13" fmla="*/ 16 h 104"/>
                <a:gd name="T14" fmla="*/ 61 w 123"/>
                <a:gd name="T15" fmla="*/ 21 h 104"/>
                <a:gd name="T16" fmla="*/ 62 w 123"/>
                <a:gd name="T17" fmla="*/ 27 h 104"/>
                <a:gd name="T18" fmla="*/ 61 w 123"/>
                <a:gd name="T19" fmla="*/ 32 h 104"/>
                <a:gd name="T20" fmla="*/ 59 w 123"/>
                <a:gd name="T21" fmla="*/ 37 h 104"/>
                <a:gd name="T22" fmla="*/ 57 w 123"/>
                <a:gd name="T23" fmla="*/ 41 h 104"/>
                <a:gd name="T24" fmla="*/ 53 w 123"/>
                <a:gd name="T25" fmla="*/ 45 h 104"/>
                <a:gd name="T26" fmla="*/ 48 w 123"/>
                <a:gd name="T27" fmla="*/ 48 h 104"/>
                <a:gd name="T28" fmla="*/ 43 w 123"/>
                <a:gd name="T29" fmla="*/ 51 h 104"/>
                <a:gd name="T30" fmla="*/ 37 w 123"/>
                <a:gd name="T31" fmla="*/ 52 h 104"/>
                <a:gd name="T32" fmla="*/ 31 w 123"/>
                <a:gd name="T33" fmla="*/ 53 h 104"/>
                <a:gd name="T34" fmla="*/ 24 w 123"/>
                <a:gd name="T35" fmla="*/ 52 h 104"/>
                <a:gd name="T36" fmla="*/ 19 w 123"/>
                <a:gd name="T37" fmla="*/ 51 h 104"/>
                <a:gd name="T38" fmla="*/ 13 w 123"/>
                <a:gd name="T39" fmla="*/ 48 h 104"/>
                <a:gd name="T40" fmla="*/ 9 w 123"/>
                <a:gd name="T41" fmla="*/ 45 h 104"/>
                <a:gd name="T42" fmla="*/ 5 w 123"/>
                <a:gd name="T43" fmla="*/ 41 h 104"/>
                <a:gd name="T44" fmla="*/ 2 w 123"/>
                <a:gd name="T45" fmla="*/ 37 h 104"/>
                <a:gd name="T46" fmla="*/ 1 w 123"/>
                <a:gd name="T47" fmla="*/ 32 h 104"/>
                <a:gd name="T48" fmla="*/ 0 w 123"/>
                <a:gd name="T49" fmla="*/ 27 h 104"/>
                <a:gd name="T50" fmla="*/ 1 w 123"/>
                <a:gd name="T51" fmla="*/ 21 h 104"/>
                <a:gd name="T52" fmla="*/ 2 w 123"/>
                <a:gd name="T53" fmla="*/ 16 h 104"/>
                <a:gd name="T54" fmla="*/ 5 w 123"/>
                <a:gd name="T55" fmla="*/ 12 h 104"/>
                <a:gd name="T56" fmla="*/ 9 w 123"/>
                <a:gd name="T57" fmla="*/ 8 h 104"/>
                <a:gd name="T58" fmla="*/ 13 w 123"/>
                <a:gd name="T59" fmla="*/ 5 h 104"/>
                <a:gd name="T60" fmla="*/ 19 w 123"/>
                <a:gd name="T61" fmla="*/ 2 h 104"/>
                <a:gd name="T62" fmla="*/ 24 w 123"/>
                <a:gd name="T63" fmla="*/ 1 h 104"/>
                <a:gd name="T64" fmla="*/ 31 w 123"/>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4">
                  <a:moveTo>
                    <a:pt x="61" y="0"/>
                  </a:moveTo>
                  <a:lnTo>
                    <a:pt x="74" y="1"/>
                  </a:lnTo>
                  <a:lnTo>
                    <a:pt x="85" y="4"/>
                  </a:lnTo>
                  <a:lnTo>
                    <a:pt x="95" y="9"/>
                  </a:lnTo>
                  <a:lnTo>
                    <a:pt x="105" y="15"/>
                  </a:lnTo>
                  <a:lnTo>
                    <a:pt x="113" y="23"/>
                  </a:lnTo>
                  <a:lnTo>
                    <a:pt x="118" y="32"/>
                  </a:lnTo>
                  <a:lnTo>
                    <a:pt x="122" y="42"/>
                  </a:lnTo>
                  <a:lnTo>
                    <a:pt x="123" y="53"/>
                  </a:lnTo>
                  <a:lnTo>
                    <a:pt x="122" y="63"/>
                  </a:lnTo>
                  <a:lnTo>
                    <a:pt x="118" y="73"/>
                  </a:lnTo>
                  <a:lnTo>
                    <a:pt x="113" y="81"/>
                  </a:lnTo>
                  <a:lnTo>
                    <a:pt x="105" y="89"/>
                  </a:lnTo>
                  <a:lnTo>
                    <a:pt x="95" y="95"/>
                  </a:lnTo>
                  <a:lnTo>
                    <a:pt x="85" y="100"/>
                  </a:lnTo>
                  <a:lnTo>
                    <a:pt x="74" y="103"/>
                  </a:lnTo>
                  <a:lnTo>
                    <a:pt x="61" y="104"/>
                  </a:lnTo>
                  <a:lnTo>
                    <a:pt x="48" y="103"/>
                  </a:lnTo>
                  <a:lnTo>
                    <a:pt x="37" y="100"/>
                  </a:lnTo>
                  <a:lnTo>
                    <a:pt x="26" y="95"/>
                  </a:lnTo>
                  <a:lnTo>
                    <a:pt x="18" y="89"/>
                  </a:lnTo>
                  <a:lnTo>
                    <a:pt x="10" y="81"/>
                  </a:lnTo>
                  <a:lnTo>
                    <a:pt x="4" y="73"/>
                  </a:lnTo>
                  <a:lnTo>
                    <a:pt x="1" y="63"/>
                  </a:lnTo>
                  <a:lnTo>
                    <a:pt x="0" y="53"/>
                  </a:lnTo>
                  <a:lnTo>
                    <a:pt x="1" y="42"/>
                  </a:lnTo>
                  <a:lnTo>
                    <a:pt x="4" y="32"/>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379" name="Freeform 361"/>
            <p:cNvSpPr>
              <a:spLocks/>
            </p:cNvSpPr>
            <p:nvPr/>
          </p:nvSpPr>
          <p:spPr bwMode="auto">
            <a:xfrm>
              <a:off x="3825" y="2733"/>
              <a:ext cx="63" cy="53"/>
            </a:xfrm>
            <a:custGeom>
              <a:avLst/>
              <a:gdLst>
                <a:gd name="T0" fmla="*/ 31 w 124"/>
                <a:gd name="T1" fmla="*/ 0 h 104"/>
                <a:gd name="T2" fmla="*/ 38 w 124"/>
                <a:gd name="T3" fmla="*/ 1 h 104"/>
                <a:gd name="T4" fmla="*/ 43 w 124"/>
                <a:gd name="T5" fmla="*/ 2 h 104"/>
                <a:gd name="T6" fmla="*/ 49 w 124"/>
                <a:gd name="T7" fmla="*/ 5 h 104"/>
                <a:gd name="T8" fmla="*/ 54 w 124"/>
                <a:gd name="T9" fmla="*/ 8 h 104"/>
                <a:gd name="T10" fmla="*/ 58 w 124"/>
                <a:gd name="T11" fmla="*/ 12 h 104"/>
                <a:gd name="T12" fmla="*/ 61 w 124"/>
                <a:gd name="T13" fmla="*/ 16 h 104"/>
                <a:gd name="T14" fmla="*/ 62 w 124"/>
                <a:gd name="T15" fmla="*/ 21 h 104"/>
                <a:gd name="T16" fmla="*/ 63 w 124"/>
                <a:gd name="T17" fmla="*/ 26 h 104"/>
                <a:gd name="T18" fmla="*/ 62 w 124"/>
                <a:gd name="T19" fmla="*/ 32 h 104"/>
                <a:gd name="T20" fmla="*/ 61 w 124"/>
                <a:gd name="T21" fmla="*/ 37 h 104"/>
                <a:gd name="T22" fmla="*/ 58 w 124"/>
                <a:gd name="T23" fmla="*/ 41 h 104"/>
                <a:gd name="T24" fmla="*/ 54 w 124"/>
                <a:gd name="T25" fmla="*/ 45 h 104"/>
                <a:gd name="T26" fmla="*/ 49 w 124"/>
                <a:gd name="T27" fmla="*/ 48 h 104"/>
                <a:gd name="T28" fmla="*/ 43 w 124"/>
                <a:gd name="T29" fmla="*/ 51 h 104"/>
                <a:gd name="T30" fmla="*/ 38 w 124"/>
                <a:gd name="T31" fmla="*/ 52 h 104"/>
                <a:gd name="T32" fmla="*/ 31 w 124"/>
                <a:gd name="T33" fmla="*/ 53 h 104"/>
                <a:gd name="T34" fmla="*/ 24 w 124"/>
                <a:gd name="T35" fmla="*/ 52 h 104"/>
                <a:gd name="T36" fmla="*/ 19 w 124"/>
                <a:gd name="T37" fmla="*/ 51 h 104"/>
                <a:gd name="T38" fmla="*/ 13 w 124"/>
                <a:gd name="T39" fmla="*/ 48 h 104"/>
                <a:gd name="T40" fmla="*/ 9 w 124"/>
                <a:gd name="T41" fmla="*/ 45 h 104"/>
                <a:gd name="T42" fmla="*/ 5 w 124"/>
                <a:gd name="T43" fmla="*/ 41 h 104"/>
                <a:gd name="T44" fmla="*/ 2 w 124"/>
                <a:gd name="T45" fmla="*/ 37 h 104"/>
                <a:gd name="T46" fmla="*/ 1 w 124"/>
                <a:gd name="T47" fmla="*/ 32 h 104"/>
                <a:gd name="T48" fmla="*/ 0 w 124"/>
                <a:gd name="T49" fmla="*/ 26 h 104"/>
                <a:gd name="T50" fmla="*/ 1 w 124"/>
                <a:gd name="T51" fmla="*/ 21 h 104"/>
                <a:gd name="T52" fmla="*/ 2 w 124"/>
                <a:gd name="T53" fmla="*/ 16 h 104"/>
                <a:gd name="T54" fmla="*/ 5 w 124"/>
                <a:gd name="T55" fmla="*/ 12 h 104"/>
                <a:gd name="T56" fmla="*/ 9 w 124"/>
                <a:gd name="T57" fmla="*/ 8 h 104"/>
                <a:gd name="T58" fmla="*/ 13 w 124"/>
                <a:gd name="T59" fmla="*/ 5 h 104"/>
                <a:gd name="T60" fmla="*/ 19 w 124"/>
                <a:gd name="T61" fmla="*/ 2 h 104"/>
                <a:gd name="T62" fmla="*/ 24 w 124"/>
                <a:gd name="T63" fmla="*/ 1 h 104"/>
                <a:gd name="T64" fmla="*/ 31 w 12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4">
                  <a:moveTo>
                    <a:pt x="61" y="0"/>
                  </a:moveTo>
                  <a:lnTo>
                    <a:pt x="74" y="1"/>
                  </a:lnTo>
                  <a:lnTo>
                    <a:pt x="85" y="4"/>
                  </a:lnTo>
                  <a:lnTo>
                    <a:pt x="97" y="9"/>
                  </a:lnTo>
                  <a:lnTo>
                    <a:pt x="106" y="15"/>
                  </a:lnTo>
                  <a:lnTo>
                    <a:pt x="114" y="23"/>
                  </a:lnTo>
                  <a:lnTo>
                    <a:pt x="120" y="31"/>
                  </a:lnTo>
                  <a:lnTo>
                    <a:pt x="123" y="41"/>
                  </a:lnTo>
                  <a:lnTo>
                    <a:pt x="124" y="51"/>
                  </a:lnTo>
                  <a:lnTo>
                    <a:pt x="123" y="62"/>
                  </a:lnTo>
                  <a:lnTo>
                    <a:pt x="120" y="72"/>
                  </a:lnTo>
                  <a:lnTo>
                    <a:pt x="114" y="81"/>
                  </a:lnTo>
                  <a:lnTo>
                    <a:pt x="106" y="88"/>
                  </a:lnTo>
                  <a:lnTo>
                    <a:pt x="97" y="95"/>
                  </a:lnTo>
                  <a:lnTo>
                    <a:pt x="85" y="100"/>
                  </a:lnTo>
                  <a:lnTo>
                    <a:pt x="74" y="103"/>
                  </a:lnTo>
                  <a:lnTo>
                    <a:pt x="61" y="104"/>
                  </a:lnTo>
                  <a:lnTo>
                    <a:pt x="48" y="103"/>
                  </a:lnTo>
                  <a:lnTo>
                    <a:pt x="37" y="100"/>
                  </a:lnTo>
                  <a:lnTo>
                    <a:pt x="26" y="95"/>
                  </a:lnTo>
                  <a:lnTo>
                    <a:pt x="18" y="88"/>
                  </a:lnTo>
                  <a:lnTo>
                    <a:pt x="10" y="81"/>
                  </a:lnTo>
                  <a:lnTo>
                    <a:pt x="4" y="72"/>
                  </a:lnTo>
                  <a:lnTo>
                    <a:pt x="1" y="62"/>
                  </a:lnTo>
                  <a:lnTo>
                    <a:pt x="0" y="51"/>
                  </a:lnTo>
                  <a:lnTo>
                    <a:pt x="1" y="41"/>
                  </a:lnTo>
                  <a:lnTo>
                    <a:pt x="4" y="31"/>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380" name="Freeform 362"/>
            <p:cNvSpPr>
              <a:spLocks/>
            </p:cNvSpPr>
            <p:nvPr/>
          </p:nvSpPr>
          <p:spPr bwMode="auto">
            <a:xfrm>
              <a:off x="4005" y="2740"/>
              <a:ext cx="61" cy="53"/>
            </a:xfrm>
            <a:custGeom>
              <a:avLst/>
              <a:gdLst>
                <a:gd name="T0" fmla="*/ 31 w 123"/>
                <a:gd name="T1" fmla="*/ 0 h 105"/>
                <a:gd name="T2" fmla="*/ 37 w 123"/>
                <a:gd name="T3" fmla="*/ 1 h 105"/>
                <a:gd name="T4" fmla="*/ 43 w 123"/>
                <a:gd name="T5" fmla="*/ 3 h 105"/>
                <a:gd name="T6" fmla="*/ 48 w 123"/>
                <a:gd name="T7" fmla="*/ 5 h 105"/>
                <a:gd name="T8" fmla="*/ 52 w 123"/>
                <a:gd name="T9" fmla="*/ 9 h 105"/>
                <a:gd name="T10" fmla="*/ 56 w 123"/>
                <a:gd name="T11" fmla="*/ 12 h 105"/>
                <a:gd name="T12" fmla="*/ 59 w 123"/>
                <a:gd name="T13" fmla="*/ 17 h 105"/>
                <a:gd name="T14" fmla="*/ 61 w 123"/>
                <a:gd name="T15" fmla="*/ 22 h 105"/>
                <a:gd name="T16" fmla="*/ 61 w 123"/>
                <a:gd name="T17" fmla="*/ 27 h 105"/>
                <a:gd name="T18" fmla="*/ 61 w 123"/>
                <a:gd name="T19" fmla="*/ 32 h 105"/>
                <a:gd name="T20" fmla="*/ 59 w 123"/>
                <a:gd name="T21" fmla="*/ 37 h 105"/>
                <a:gd name="T22" fmla="*/ 56 w 123"/>
                <a:gd name="T23" fmla="*/ 41 h 105"/>
                <a:gd name="T24" fmla="*/ 52 w 123"/>
                <a:gd name="T25" fmla="*/ 45 h 105"/>
                <a:gd name="T26" fmla="*/ 48 w 123"/>
                <a:gd name="T27" fmla="*/ 48 h 105"/>
                <a:gd name="T28" fmla="*/ 43 w 123"/>
                <a:gd name="T29" fmla="*/ 51 h 105"/>
                <a:gd name="T30" fmla="*/ 37 w 123"/>
                <a:gd name="T31" fmla="*/ 52 h 105"/>
                <a:gd name="T32" fmla="*/ 31 w 123"/>
                <a:gd name="T33" fmla="*/ 53 h 105"/>
                <a:gd name="T34" fmla="*/ 25 w 123"/>
                <a:gd name="T35" fmla="*/ 52 h 105"/>
                <a:gd name="T36" fmla="*/ 19 w 123"/>
                <a:gd name="T37" fmla="*/ 51 h 105"/>
                <a:gd name="T38" fmla="*/ 14 w 123"/>
                <a:gd name="T39" fmla="*/ 48 h 105"/>
                <a:gd name="T40" fmla="*/ 9 w 123"/>
                <a:gd name="T41" fmla="*/ 45 h 105"/>
                <a:gd name="T42" fmla="*/ 5 w 123"/>
                <a:gd name="T43" fmla="*/ 41 h 105"/>
                <a:gd name="T44" fmla="*/ 2 w 123"/>
                <a:gd name="T45" fmla="*/ 37 h 105"/>
                <a:gd name="T46" fmla="*/ 0 w 123"/>
                <a:gd name="T47" fmla="*/ 32 h 105"/>
                <a:gd name="T48" fmla="*/ 0 w 123"/>
                <a:gd name="T49" fmla="*/ 27 h 105"/>
                <a:gd name="T50" fmla="*/ 0 w 123"/>
                <a:gd name="T51" fmla="*/ 22 h 105"/>
                <a:gd name="T52" fmla="*/ 2 w 123"/>
                <a:gd name="T53" fmla="*/ 17 h 105"/>
                <a:gd name="T54" fmla="*/ 5 w 123"/>
                <a:gd name="T55" fmla="*/ 12 h 105"/>
                <a:gd name="T56" fmla="*/ 9 w 123"/>
                <a:gd name="T57" fmla="*/ 9 h 105"/>
                <a:gd name="T58" fmla="*/ 14 w 123"/>
                <a:gd name="T59" fmla="*/ 5 h 105"/>
                <a:gd name="T60" fmla="*/ 19 w 123"/>
                <a:gd name="T61" fmla="*/ 3 h 105"/>
                <a:gd name="T62" fmla="*/ 25 w 123"/>
                <a:gd name="T63" fmla="*/ 1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5" y="2"/>
                  </a:lnTo>
                  <a:lnTo>
                    <a:pt x="86" y="5"/>
                  </a:lnTo>
                  <a:lnTo>
                    <a:pt x="97" y="10"/>
                  </a:lnTo>
                  <a:lnTo>
                    <a:pt x="105" y="17"/>
                  </a:lnTo>
                  <a:lnTo>
                    <a:pt x="113" y="23"/>
                  </a:lnTo>
                  <a:lnTo>
                    <a:pt x="119" y="33"/>
                  </a:lnTo>
                  <a:lnTo>
                    <a:pt x="122" y="43"/>
                  </a:lnTo>
                  <a:lnTo>
                    <a:pt x="123" y="53"/>
                  </a:lnTo>
                  <a:lnTo>
                    <a:pt x="122" y="64"/>
                  </a:lnTo>
                  <a:lnTo>
                    <a:pt x="119" y="74"/>
                  </a:lnTo>
                  <a:lnTo>
                    <a:pt x="113" y="82"/>
                  </a:lnTo>
                  <a:lnTo>
                    <a:pt x="105" y="90"/>
                  </a:lnTo>
                  <a:lnTo>
                    <a:pt x="97" y="96"/>
                  </a:lnTo>
                  <a:lnTo>
                    <a:pt x="86" y="101"/>
                  </a:lnTo>
                  <a:lnTo>
                    <a:pt x="75" y="104"/>
                  </a:lnTo>
                  <a:lnTo>
                    <a:pt x="62" y="105"/>
                  </a:lnTo>
                  <a:lnTo>
                    <a:pt x="50" y="104"/>
                  </a:lnTo>
                  <a:lnTo>
                    <a:pt x="38" y="101"/>
                  </a:lnTo>
                  <a:lnTo>
                    <a:pt x="28" y="96"/>
                  </a:lnTo>
                  <a:lnTo>
                    <a:pt x="19" y="90"/>
                  </a:lnTo>
                  <a:lnTo>
                    <a:pt x="10" y="82"/>
                  </a:lnTo>
                  <a:lnTo>
                    <a:pt x="5" y="74"/>
                  </a:lnTo>
                  <a:lnTo>
                    <a:pt x="1" y="64"/>
                  </a:lnTo>
                  <a:lnTo>
                    <a:pt x="0" y="53"/>
                  </a:lnTo>
                  <a:lnTo>
                    <a:pt x="1" y="43"/>
                  </a:lnTo>
                  <a:lnTo>
                    <a:pt x="5" y="33"/>
                  </a:lnTo>
                  <a:lnTo>
                    <a:pt x="10" y="23"/>
                  </a:lnTo>
                  <a:lnTo>
                    <a:pt x="19" y="17"/>
                  </a:lnTo>
                  <a:lnTo>
                    <a:pt x="28" y="10"/>
                  </a:lnTo>
                  <a:lnTo>
                    <a:pt x="38" y="5"/>
                  </a:lnTo>
                  <a:lnTo>
                    <a:pt x="50" y="2"/>
                  </a:lnTo>
                  <a:lnTo>
                    <a:pt x="62" y="0"/>
                  </a:lnTo>
                  <a:close/>
                </a:path>
              </a:pathLst>
            </a:custGeom>
            <a:solidFill>
              <a:srgbClr val="7F686D"/>
            </a:solidFill>
            <a:ln w="9525">
              <a:noFill/>
              <a:round/>
              <a:headEnd/>
              <a:tailEnd/>
            </a:ln>
          </p:spPr>
          <p:txBody>
            <a:bodyPr/>
            <a:lstStyle/>
            <a:p>
              <a:endParaRPr lang="en-US"/>
            </a:p>
          </p:txBody>
        </p:sp>
        <p:sp>
          <p:nvSpPr>
            <p:cNvPr id="8381" name="Freeform 363"/>
            <p:cNvSpPr>
              <a:spLocks/>
            </p:cNvSpPr>
            <p:nvPr/>
          </p:nvSpPr>
          <p:spPr bwMode="auto">
            <a:xfrm>
              <a:off x="4117" y="2723"/>
              <a:ext cx="61" cy="52"/>
            </a:xfrm>
            <a:custGeom>
              <a:avLst/>
              <a:gdLst>
                <a:gd name="T0" fmla="*/ 31 w 122"/>
                <a:gd name="T1" fmla="*/ 0 h 105"/>
                <a:gd name="T2" fmla="*/ 37 w 122"/>
                <a:gd name="T3" fmla="*/ 0 h 105"/>
                <a:gd name="T4" fmla="*/ 43 w 122"/>
                <a:gd name="T5" fmla="*/ 2 h 105"/>
                <a:gd name="T6" fmla="*/ 48 w 122"/>
                <a:gd name="T7" fmla="*/ 4 h 105"/>
                <a:gd name="T8" fmla="*/ 52 w 122"/>
                <a:gd name="T9" fmla="*/ 8 h 105"/>
                <a:gd name="T10" fmla="*/ 56 w 122"/>
                <a:gd name="T11" fmla="*/ 11 h 105"/>
                <a:gd name="T12" fmla="*/ 59 w 122"/>
                <a:gd name="T13" fmla="*/ 16 h 105"/>
                <a:gd name="T14" fmla="*/ 61 w 122"/>
                <a:gd name="T15" fmla="*/ 21 h 105"/>
                <a:gd name="T16" fmla="*/ 61 w 122"/>
                <a:gd name="T17" fmla="*/ 26 h 105"/>
                <a:gd name="T18" fmla="*/ 61 w 122"/>
                <a:gd name="T19" fmla="*/ 31 h 105"/>
                <a:gd name="T20" fmla="*/ 59 w 122"/>
                <a:gd name="T21" fmla="*/ 37 h 105"/>
                <a:gd name="T22" fmla="*/ 56 w 122"/>
                <a:gd name="T23" fmla="*/ 41 h 105"/>
                <a:gd name="T24" fmla="*/ 52 w 122"/>
                <a:gd name="T25" fmla="*/ 45 h 105"/>
                <a:gd name="T26" fmla="*/ 48 w 122"/>
                <a:gd name="T27" fmla="*/ 48 h 105"/>
                <a:gd name="T28" fmla="*/ 43 w 122"/>
                <a:gd name="T29" fmla="*/ 50 h 105"/>
                <a:gd name="T30" fmla="*/ 37 w 122"/>
                <a:gd name="T31" fmla="*/ 52 h 105"/>
                <a:gd name="T32" fmla="*/ 31 w 122"/>
                <a:gd name="T33" fmla="*/ 52 h 105"/>
                <a:gd name="T34" fmla="*/ 24 w 122"/>
                <a:gd name="T35" fmla="*/ 52 h 105"/>
                <a:gd name="T36" fmla="*/ 19 w 122"/>
                <a:gd name="T37" fmla="*/ 50 h 105"/>
                <a:gd name="T38" fmla="*/ 13 w 122"/>
                <a:gd name="T39" fmla="*/ 48 h 105"/>
                <a:gd name="T40" fmla="*/ 9 w 122"/>
                <a:gd name="T41" fmla="*/ 45 h 105"/>
                <a:gd name="T42" fmla="*/ 5 w 122"/>
                <a:gd name="T43" fmla="*/ 41 h 105"/>
                <a:gd name="T44" fmla="*/ 2 w 122"/>
                <a:gd name="T45" fmla="*/ 37 h 105"/>
                <a:gd name="T46" fmla="*/ 1 w 122"/>
                <a:gd name="T47" fmla="*/ 31 h 105"/>
                <a:gd name="T48" fmla="*/ 0 w 122"/>
                <a:gd name="T49" fmla="*/ 26 h 105"/>
                <a:gd name="T50" fmla="*/ 1 w 122"/>
                <a:gd name="T51" fmla="*/ 21 h 105"/>
                <a:gd name="T52" fmla="*/ 2 w 122"/>
                <a:gd name="T53" fmla="*/ 16 h 105"/>
                <a:gd name="T54" fmla="*/ 5 w 122"/>
                <a:gd name="T55" fmla="*/ 11 h 105"/>
                <a:gd name="T56" fmla="*/ 9 w 122"/>
                <a:gd name="T57" fmla="*/ 8 h 105"/>
                <a:gd name="T58" fmla="*/ 13 w 122"/>
                <a:gd name="T59" fmla="*/ 4 h 105"/>
                <a:gd name="T60" fmla="*/ 19 w 122"/>
                <a:gd name="T61" fmla="*/ 2 h 105"/>
                <a:gd name="T62" fmla="*/ 24 w 122"/>
                <a:gd name="T63" fmla="*/ 0 h 105"/>
                <a:gd name="T64" fmla="*/ 31 w 122"/>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5">
                  <a:moveTo>
                    <a:pt x="61" y="0"/>
                  </a:moveTo>
                  <a:lnTo>
                    <a:pt x="73" y="1"/>
                  </a:lnTo>
                  <a:lnTo>
                    <a:pt x="85" y="4"/>
                  </a:lnTo>
                  <a:lnTo>
                    <a:pt x="95" y="9"/>
                  </a:lnTo>
                  <a:lnTo>
                    <a:pt x="103" y="16"/>
                  </a:lnTo>
                  <a:lnTo>
                    <a:pt x="111" y="23"/>
                  </a:lnTo>
                  <a:lnTo>
                    <a:pt x="117" y="32"/>
                  </a:lnTo>
                  <a:lnTo>
                    <a:pt x="121" y="43"/>
                  </a:lnTo>
                  <a:lnTo>
                    <a:pt x="122" y="53"/>
                  </a:lnTo>
                  <a:lnTo>
                    <a:pt x="121" y="63"/>
                  </a:lnTo>
                  <a:lnTo>
                    <a:pt x="117" y="74"/>
                  </a:lnTo>
                  <a:lnTo>
                    <a:pt x="111" y="82"/>
                  </a:lnTo>
                  <a:lnTo>
                    <a:pt x="103" y="90"/>
                  </a:lnTo>
                  <a:lnTo>
                    <a:pt x="95" y="96"/>
                  </a:lnTo>
                  <a:lnTo>
                    <a:pt x="85" y="100"/>
                  </a:lnTo>
                  <a:lnTo>
                    <a:pt x="73" y="104"/>
                  </a:lnTo>
                  <a:lnTo>
                    <a:pt x="61" y="105"/>
                  </a:lnTo>
                  <a:lnTo>
                    <a:pt x="48" y="104"/>
                  </a:lnTo>
                  <a:lnTo>
                    <a:pt x="37" y="100"/>
                  </a:lnTo>
                  <a:lnTo>
                    <a:pt x="26" y="96"/>
                  </a:lnTo>
                  <a:lnTo>
                    <a:pt x="18" y="90"/>
                  </a:lnTo>
                  <a:lnTo>
                    <a:pt x="10" y="82"/>
                  </a:lnTo>
                  <a:lnTo>
                    <a:pt x="4" y="74"/>
                  </a:lnTo>
                  <a:lnTo>
                    <a:pt x="1" y="63"/>
                  </a:lnTo>
                  <a:lnTo>
                    <a:pt x="0" y="53"/>
                  </a:lnTo>
                  <a:lnTo>
                    <a:pt x="1" y="43"/>
                  </a:lnTo>
                  <a:lnTo>
                    <a:pt x="4" y="32"/>
                  </a:lnTo>
                  <a:lnTo>
                    <a:pt x="10" y="23"/>
                  </a:lnTo>
                  <a:lnTo>
                    <a:pt x="18" y="16"/>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382" name="Freeform 364"/>
            <p:cNvSpPr>
              <a:spLocks/>
            </p:cNvSpPr>
            <p:nvPr/>
          </p:nvSpPr>
          <p:spPr bwMode="auto">
            <a:xfrm>
              <a:off x="3707" y="2704"/>
              <a:ext cx="62" cy="52"/>
            </a:xfrm>
            <a:custGeom>
              <a:avLst/>
              <a:gdLst>
                <a:gd name="T0" fmla="*/ 31 w 124"/>
                <a:gd name="T1" fmla="*/ 0 h 105"/>
                <a:gd name="T2" fmla="*/ 37 w 124"/>
                <a:gd name="T3" fmla="*/ 0 h 105"/>
                <a:gd name="T4" fmla="*/ 43 w 124"/>
                <a:gd name="T5" fmla="*/ 2 h 105"/>
                <a:gd name="T6" fmla="*/ 48 w 124"/>
                <a:gd name="T7" fmla="*/ 4 h 105"/>
                <a:gd name="T8" fmla="*/ 53 w 124"/>
                <a:gd name="T9" fmla="*/ 8 h 105"/>
                <a:gd name="T10" fmla="*/ 57 w 124"/>
                <a:gd name="T11" fmla="*/ 11 h 105"/>
                <a:gd name="T12" fmla="*/ 60 w 124"/>
                <a:gd name="T13" fmla="*/ 16 h 105"/>
                <a:gd name="T14" fmla="*/ 62 w 124"/>
                <a:gd name="T15" fmla="*/ 21 h 105"/>
                <a:gd name="T16" fmla="*/ 62 w 124"/>
                <a:gd name="T17" fmla="*/ 26 h 105"/>
                <a:gd name="T18" fmla="*/ 62 w 124"/>
                <a:gd name="T19" fmla="*/ 31 h 105"/>
                <a:gd name="T20" fmla="*/ 60 w 124"/>
                <a:gd name="T21" fmla="*/ 37 h 105"/>
                <a:gd name="T22" fmla="*/ 57 w 124"/>
                <a:gd name="T23" fmla="*/ 41 h 105"/>
                <a:gd name="T24" fmla="*/ 53 w 124"/>
                <a:gd name="T25" fmla="*/ 45 h 105"/>
                <a:gd name="T26" fmla="*/ 48 w 124"/>
                <a:gd name="T27" fmla="*/ 47 h 105"/>
                <a:gd name="T28" fmla="*/ 43 w 124"/>
                <a:gd name="T29" fmla="*/ 50 h 105"/>
                <a:gd name="T30" fmla="*/ 37 w 124"/>
                <a:gd name="T31" fmla="*/ 52 h 105"/>
                <a:gd name="T32" fmla="*/ 31 w 124"/>
                <a:gd name="T33" fmla="*/ 52 h 105"/>
                <a:gd name="T34" fmla="*/ 25 w 124"/>
                <a:gd name="T35" fmla="*/ 52 h 105"/>
                <a:gd name="T36" fmla="*/ 19 w 124"/>
                <a:gd name="T37" fmla="*/ 50 h 105"/>
                <a:gd name="T38" fmla="*/ 14 w 124"/>
                <a:gd name="T39" fmla="*/ 47 h 105"/>
                <a:gd name="T40" fmla="*/ 9 w 124"/>
                <a:gd name="T41" fmla="*/ 45 h 105"/>
                <a:gd name="T42" fmla="*/ 5 w 124"/>
                <a:gd name="T43" fmla="*/ 41 h 105"/>
                <a:gd name="T44" fmla="*/ 2 w 124"/>
                <a:gd name="T45" fmla="*/ 37 h 105"/>
                <a:gd name="T46" fmla="*/ 1 w 124"/>
                <a:gd name="T47" fmla="*/ 31 h 105"/>
                <a:gd name="T48" fmla="*/ 0 w 124"/>
                <a:gd name="T49" fmla="*/ 26 h 105"/>
                <a:gd name="T50" fmla="*/ 1 w 124"/>
                <a:gd name="T51" fmla="*/ 21 h 105"/>
                <a:gd name="T52" fmla="*/ 2 w 124"/>
                <a:gd name="T53" fmla="*/ 16 h 105"/>
                <a:gd name="T54" fmla="*/ 5 w 124"/>
                <a:gd name="T55" fmla="*/ 11 h 105"/>
                <a:gd name="T56" fmla="*/ 9 w 124"/>
                <a:gd name="T57" fmla="*/ 8 h 105"/>
                <a:gd name="T58" fmla="*/ 14 w 124"/>
                <a:gd name="T59" fmla="*/ 4 h 105"/>
                <a:gd name="T60" fmla="*/ 19 w 124"/>
                <a:gd name="T61" fmla="*/ 2 h 105"/>
                <a:gd name="T62" fmla="*/ 25 w 124"/>
                <a:gd name="T63" fmla="*/ 0 h 105"/>
                <a:gd name="T64" fmla="*/ 31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2" y="0"/>
                  </a:moveTo>
                  <a:lnTo>
                    <a:pt x="74" y="1"/>
                  </a:lnTo>
                  <a:lnTo>
                    <a:pt x="86" y="4"/>
                  </a:lnTo>
                  <a:lnTo>
                    <a:pt x="96" y="9"/>
                  </a:lnTo>
                  <a:lnTo>
                    <a:pt x="105" y="16"/>
                  </a:lnTo>
                  <a:lnTo>
                    <a:pt x="114" y="23"/>
                  </a:lnTo>
                  <a:lnTo>
                    <a:pt x="119" y="32"/>
                  </a:lnTo>
                  <a:lnTo>
                    <a:pt x="123" y="42"/>
                  </a:lnTo>
                  <a:lnTo>
                    <a:pt x="124" y="53"/>
                  </a:lnTo>
                  <a:lnTo>
                    <a:pt x="123" y="63"/>
                  </a:lnTo>
                  <a:lnTo>
                    <a:pt x="119" y="74"/>
                  </a:lnTo>
                  <a:lnTo>
                    <a:pt x="114" y="82"/>
                  </a:lnTo>
                  <a:lnTo>
                    <a:pt x="105" y="90"/>
                  </a:lnTo>
                  <a:lnTo>
                    <a:pt x="96" y="95"/>
                  </a:lnTo>
                  <a:lnTo>
                    <a:pt x="86" y="100"/>
                  </a:lnTo>
                  <a:lnTo>
                    <a:pt x="74" y="104"/>
                  </a:lnTo>
                  <a:lnTo>
                    <a:pt x="62" y="105"/>
                  </a:lnTo>
                  <a:lnTo>
                    <a:pt x="49" y="104"/>
                  </a:lnTo>
                  <a:lnTo>
                    <a:pt x="38" y="100"/>
                  </a:lnTo>
                  <a:lnTo>
                    <a:pt x="27" y="95"/>
                  </a:lnTo>
                  <a:lnTo>
                    <a:pt x="18" y="90"/>
                  </a:lnTo>
                  <a:lnTo>
                    <a:pt x="10" y="82"/>
                  </a:lnTo>
                  <a:lnTo>
                    <a:pt x="4" y="74"/>
                  </a:lnTo>
                  <a:lnTo>
                    <a:pt x="1" y="63"/>
                  </a:lnTo>
                  <a:lnTo>
                    <a:pt x="0" y="53"/>
                  </a:lnTo>
                  <a:lnTo>
                    <a:pt x="1" y="42"/>
                  </a:lnTo>
                  <a:lnTo>
                    <a:pt x="4" y="32"/>
                  </a:lnTo>
                  <a:lnTo>
                    <a:pt x="10" y="23"/>
                  </a:lnTo>
                  <a:lnTo>
                    <a:pt x="18" y="16"/>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383" name="Freeform 365"/>
            <p:cNvSpPr>
              <a:spLocks/>
            </p:cNvSpPr>
            <p:nvPr/>
          </p:nvSpPr>
          <p:spPr bwMode="auto">
            <a:xfrm>
              <a:off x="3817" y="2723"/>
              <a:ext cx="61" cy="52"/>
            </a:xfrm>
            <a:custGeom>
              <a:avLst/>
              <a:gdLst>
                <a:gd name="T0" fmla="*/ 31 w 123"/>
                <a:gd name="T1" fmla="*/ 0 h 105"/>
                <a:gd name="T2" fmla="*/ 37 w 123"/>
                <a:gd name="T3" fmla="*/ 0 h 105"/>
                <a:gd name="T4" fmla="*/ 43 w 123"/>
                <a:gd name="T5" fmla="*/ 2 h 105"/>
                <a:gd name="T6" fmla="*/ 48 w 123"/>
                <a:gd name="T7" fmla="*/ 4 h 105"/>
                <a:gd name="T8" fmla="*/ 52 w 123"/>
                <a:gd name="T9" fmla="*/ 7 h 105"/>
                <a:gd name="T10" fmla="*/ 56 w 123"/>
                <a:gd name="T11" fmla="*/ 11 h 105"/>
                <a:gd name="T12" fmla="*/ 59 w 123"/>
                <a:gd name="T13" fmla="*/ 15 h 105"/>
                <a:gd name="T14" fmla="*/ 61 w 123"/>
                <a:gd name="T15" fmla="*/ 20 h 105"/>
                <a:gd name="T16" fmla="*/ 61 w 123"/>
                <a:gd name="T17" fmla="*/ 26 h 105"/>
                <a:gd name="T18" fmla="*/ 61 w 123"/>
                <a:gd name="T19" fmla="*/ 31 h 105"/>
                <a:gd name="T20" fmla="*/ 59 w 123"/>
                <a:gd name="T21" fmla="*/ 36 h 105"/>
                <a:gd name="T22" fmla="*/ 56 w 123"/>
                <a:gd name="T23" fmla="*/ 41 h 105"/>
                <a:gd name="T24" fmla="*/ 52 w 123"/>
                <a:gd name="T25" fmla="*/ 45 h 105"/>
                <a:gd name="T26" fmla="*/ 48 w 123"/>
                <a:gd name="T27" fmla="*/ 48 h 105"/>
                <a:gd name="T28" fmla="*/ 43 w 123"/>
                <a:gd name="T29" fmla="*/ 50 h 105"/>
                <a:gd name="T30" fmla="*/ 37 w 123"/>
                <a:gd name="T31" fmla="*/ 52 h 105"/>
                <a:gd name="T32" fmla="*/ 31 w 123"/>
                <a:gd name="T33" fmla="*/ 52 h 105"/>
                <a:gd name="T34" fmla="*/ 24 w 123"/>
                <a:gd name="T35" fmla="*/ 52 h 105"/>
                <a:gd name="T36" fmla="*/ 19 w 123"/>
                <a:gd name="T37" fmla="*/ 50 h 105"/>
                <a:gd name="T38" fmla="*/ 13 w 123"/>
                <a:gd name="T39" fmla="*/ 48 h 105"/>
                <a:gd name="T40" fmla="*/ 9 w 123"/>
                <a:gd name="T41" fmla="*/ 45 h 105"/>
                <a:gd name="T42" fmla="*/ 5 w 123"/>
                <a:gd name="T43" fmla="*/ 41 h 105"/>
                <a:gd name="T44" fmla="*/ 2 w 123"/>
                <a:gd name="T45" fmla="*/ 36 h 105"/>
                <a:gd name="T46" fmla="*/ 0 w 123"/>
                <a:gd name="T47" fmla="*/ 31 h 105"/>
                <a:gd name="T48" fmla="*/ 0 w 123"/>
                <a:gd name="T49" fmla="*/ 26 h 105"/>
                <a:gd name="T50" fmla="*/ 0 w 123"/>
                <a:gd name="T51" fmla="*/ 20 h 105"/>
                <a:gd name="T52" fmla="*/ 2 w 123"/>
                <a:gd name="T53" fmla="*/ 15 h 105"/>
                <a:gd name="T54" fmla="*/ 5 w 123"/>
                <a:gd name="T55" fmla="*/ 11 h 105"/>
                <a:gd name="T56" fmla="*/ 9 w 123"/>
                <a:gd name="T57" fmla="*/ 7 h 105"/>
                <a:gd name="T58" fmla="*/ 13 w 123"/>
                <a:gd name="T59" fmla="*/ 4 h 105"/>
                <a:gd name="T60" fmla="*/ 19 w 123"/>
                <a:gd name="T61" fmla="*/ 2 h 105"/>
                <a:gd name="T62" fmla="*/ 24 w 123"/>
                <a:gd name="T63" fmla="*/ 0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4" y="1"/>
                  </a:lnTo>
                  <a:lnTo>
                    <a:pt x="86" y="4"/>
                  </a:lnTo>
                  <a:lnTo>
                    <a:pt x="96" y="9"/>
                  </a:lnTo>
                  <a:lnTo>
                    <a:pt x="104" y="15"/>
                  </a:lnTo>
                  <a:lnTo>
                    <a:pt x="112" y="23"/>
                  </a:lnTo>
                  <a:lnTo>
                    <a:pt x="118" y="31"/>
                  </a:lnTo>
                  <a:lnTo>
                    <a:pt x="122" y="41"/>
                  </a:lnTo>
                  <a:lnTo>
                    <a:pt x="123" y="52"/>
                  </a:lnTo>
                  <a:lnTo>
                    <a:pt x="122" y="62"/>
                  </a:lnTo>
                  <a:lnTo>
                    <a:pt x="118" y="72"/>
                  </a:lnTo>
                  <a:lnTo>
                    <a:pt x="112" y="82"/>
                  </a:lnTo>
                  <a:lnTo>
                    <a:pt x="104" y="90"/>
                  </a:lnTo>
                  <a:lnTo>
                    <a:pt x="96" y="96"/>
                  </a:lnTo>
                  <a:lnTo>
                    <a:pt x="86" y="100"/>
                  </a:lnTo>
                  <a:lnTo>
                    <a:pt x="74" y="104"/>
                  </a:lnTo>
                  <a:lnTo>
                    <a:pt x="62" y="105"/>
                  </a:lnTo>
                  <a:lnTo>
                    <a:pt x="49" y="104"/>
                  </a:lnTo>
                  <a:lnTo>
                    <a:pt x="38" y="100"/>
                  </a:lnTo>
                  <a:lnTo>
                    <a:pt x="27" y="96"/>
                  </a:lnTo>
                  <a:lnTo>
                    <a:pt x="18" y="90"/>
                  </a:lnTo>
                  <a:lnTo>
                    <a:pt x="10" y="82"/>
                  </a:lnTo>
                  <a:lnTo>
                    <a:pt x="4" y="72"/>
                  </a:lnTo>
                  <a:lnTo>
                    <a:pt x="1" y="62"/>
                  </a:lnTo>
                  <a:lnTo>
                    <a:pt x="0" y="52"/>
                  </a:lnTo>
                  <a:lnTo>
                    <a:pt x="1" y="41"/>
                  </a:lnTo>
                  <a:lnTo>
                    <a:pt x="4" y="31"/>
                  </a:lnTo>
                  <a:lnTo>
                    <a:pt x="10" y="23"/>
                  </a:lnTo>
                  <a:lnTo>
                    <a:pt x="18" y="15"/>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384" name="Freeform 366"/>
            <p:cNvSpPr>
              <a:spLocks/>
            </p:cNvSpPr>
            <p:nvPr/>
          </p:nvSpPr>
          <p:spPr bwMode="auto">
            <a:xfrm>
              <a:off x="3996" y="2730"/>
              <a:ext cx="62" cy="52"/>
            </a:xfrm>
            <a:custGeom>
              <a:avLst/>
              <a:gdLst>
                <a:gd name="T0" fmla="*/ 31 w 122"/>
                <a:gd name="T1" fmla="*/ 0 h 104"/>
                <a:gd name="T2" fmla="*/ 38 w 122"/>
                <a:gd name="T3" fmla="*/ 1 h 104"/>
                <a:gd name="T4" fmla="*/ 43 w 122"/>
                <a:gd name="T5" fmla="*/ 2 h 104"/>
                <a:gd name="T6" fmla="*/ 49 w 122"/>
                <a:gd name="T7" fmla="*/ 5 h 104"/>
                <a:gd name="T8" fmla="*/ 53 w 122"/>
                <a:gd name="T9" fmla="*/ 8 h 104"/>
                <a:gd name="T10" fmla="*/ 57 w 122"/>
                <a:gd name="T11" fmla="*/ 12 h 104"/>
                <a:gd name="T12" fmla="*/ 59 w 122"/>
                <a:gd name="T13" fmla="*/ 16 h 104"/>
                <a:gd name="T14" fmla="*/ 61 w 122"/>
                <a:gd name="T15" fmla="*/ 21 h 104"/>
                <a:gd name="T16" fmla="*/ 62 w 122"/>
                <a:gd name="T17" fmla="*/ 26 h 104"/>
                <a:gd name="T18" fmla="*/ 61 w 122"/>
                <a:gd name="T19" fmla="*/ 31 h 104"/>
                <a:gd name="T20" fmla="*/ 59 w 122"/>
                <a:gd name="T21" fmla="*/ 36 h 104"/>
                <a:gd name="T22" fmla="*/ 57 w 122"/>
                <a:gd name="T23" fmla="*/ 41 h 104"/>
                <a:gd name="T24" fmla="*/ 53 w 122"/>
                <a:gd name="T25" fmla="*/ 45 h 104"/>
                <a:gd name="T26" fmla="*/ 49 w 122"/>
                <a:gd name="T27" fmla="*/ 47 h 104"/>
                <a:gd name="T28" fmla="*/ 43 w 122"/>
                <a:gd name="T29" fmla="*/ 50 h 104"/>
                <a:gd name="T30" fmla="*/ 38 w 122"/>
                <a:gd name="T31" fmla="*/ 51 h 104"/>
                <a:gd name="T32" fmla="*/ 31 w 122"/>
                <a:gd name="T33" fmla="*/ 52 h 104"/>
                <a:gd name="T34" fmla="*/ 24 w 122"/>
                <a:gd name="T35" fmla="*/ 51 h 104"/>
                <a:gd name="T36" fmla="*/ 19 w 122"/>
                <a:gd name="T37" fmla="*/ 50 h 104"/>
                <a:gd name="T38" fmla="*/ 13 w 122"/>
                <a:gd name="T39" fmla="*/ 47 h 104"/>
                <a:gd name="T40" fmla="*/ 9 w 122"/>
                <a:gd name="T41" fmla="*/ 45 h 104"/>
                <a:gd name="T42" fmla="*/ 5 w 122"/>
                <a:gd name="T43" fmla="*/ 41 h 104"/>
                <a:gd name="T44" fmla="*/ 3 w 122"/>
                <a:gd name="T45" fmla="*/ 36 h 104"/>
                <a:gd name="T46" fmla="*/ 1 w 122"/>
                <a:gd name="T47" fmla="*/ 31 h 104"/>
                <a:gd name="T48" fmla="*/ 0 w 122"/>
                <a:gd name="T49" fmla="*/ 26 h 104"/>
                <a:gd name="T50" fmla="*/ 1 w 122"/>
                <a:gd name="T51" fmla="*/ 21 h 104"/>
                <a:gd name="T52" fmla="*/ 3 w 122"/>
                <a:gd name="T53" fmla="*/ 16 h 104"/>
                <a:gd name="T54" fmla="*/ 5 w 122"/>
                <a:gd name="T55" fmla="*/ 12 h 104"/>
                <a:gd name="T56" fmla="*/ 9 w 122"/>
                <a:gd name="T57" fmla="*/ 8 h 104"/>
                <a:gd name="T58" fmla="*/ 13 w 122"/>
                <a:gd name="T59" fmla="*/ 5 h 104"/>
                <a:gd name="T60" fmla="*/ 19 w 122"/>
                <a:gd name="T61" fmla="*/ 2 h 104"/>
                <a:gd name="T62" fmla="*/ 24 w 122"/>
                <a:gd name="T63" fmla="*/ 1 h 104"/>
                <a:gd name="T64" fmla="*/ 31 w 122"/>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4">
                  <a:moveTo>
                    <a:pt x="61" y="0"/>
                  </a:moveTo>
                  <a:lnTo>
                    <a:pt x="74" y="1"/>
                  </a:lnTo>
                  <a:lnTo>
                    <a:pt x="85" y="4"/>
                  </a:lnTo>
                  <a:lnTo>
                    <a:pt x="96" y="9"/>
                  </a:lnTo>
                  <a:lnTo>
                    <a:pt x="104" y="15"/>
                  </a:lnTo>
                  <a:lnTo>
                    <a:pt x="112" y="23"/>
                  </a:lnTo>
                  <a:lnTo>
                    <a:pt x="117" y="31"/>
                  </a:lnTo>
                  <a:lnTo>
                    <a:pt x="121" y="41"/>
                  </a:lnTo>
                  <a:lnTo>
                    <a:pt x="122" y="52"/>
                  </a:lnTo>
                  <a:lnTo>
                    <a:pt x="121" y="62"/>
                  </a:lnTo>
                  <a:lnTo>
                    <a:pt x="117" y="72"/>
                  </a:lnTo>
                  <a:lnTo>
                    <a:pt x="112" y="81"/>
                  </a:lnTo>
                  <a:lnTo>
                    <a:pt x="104" y="89"/>
                  </a:lnTo>
                  <a:lnTo>
                    <a:pt x="96" y="94"/>
                  </a:lnTo>
                  <a:lnTo>
                    <a:pt x="85" y="99"/>
                  </a:lnTo>
                  <a:lnTo>
                    <a:pt x="74" y="102"/>
                  </a:lnTo>
                  <a:lnTo>
                    <a:pt x="61" y="104"/>
                  </a:lnTo>
                  <a:lnTo>
                    <a:pt x="48" y="102"/>
                  </a:lnTo>
                  <a:lnTo>
                    <a:pt x="37" y="99"/>
                  </a:lnTo>
                  <a:lnTo>
                    <a:pt x="26" y="94"/>
                  </a:lnTo>
                  <a:lnTo>
                    <a:pt x="18" y="89"/>
                  </a:lnTo>
                  <a:lnTo>
                    <a:pt x="10" y="81"/>
                  </a:lnTo>
                  <a:lnTo>
                    <a:pt x="5" y="72"/>
                  </a:lnTo>
                  <a:lnTo>
                    <a:pt x="1" y="62"/>
                  </a:lnTo>
                  <a:lnTo>
                    <a:pt x="0" y="52"/>
                  </a:lnTo>
                  <a:lnTo>
                    <a:pt x="1" y="41"/>
                  </a:lnTo>
                  <a:lnTo>
                    <a:pt x="5" y="31"/>
                  </a:lnTo>
                  <a:lnTo>
                    <a:pt x="10" y="23"/>
                  </a:lnTo>
                  <a:lnTo>
                    <a:pt x="18" y="15"/>
                  </a:lnTo>
                  <a:lnTo>
                    <a:pt x="26" y="9"/>
                  </a:lnTo>
                  <a:lnTo>
                    <a:pt x="37" y="4"/>
                  </a:lnTo>
                  <a:lnTo>
                    <a:pt x="48" y="1"/>
                  </a:lnTo>
                  <a:lnTo>
                    <a:pt x="61" y="0"/>
                  </a:lnTo>
                  <a:close/>
                </a:path>
              </a:pathLst>
            </a:custGeom>
            <a:solidFill>
              <a:srgbClr val="000000"/>
            </a:solidFill>
            <a:ln w="9525">
              <a:noFill/>
              <a:round/>
              <a:headEnd/>
              <a:tailEnd/>
            </a:ln>
          </p:spPr>
          <p:txBody>
            <a:bodyPr/>
            <a:lstStyle/>
            <a:p>
              <a:endParaRPr lang="en-US"/>
            </a:p>
          </p:txBody>
        </p:sp>
        <p:sp>
          <p:nvSpPr>
            <p:cNvPr id="8385" name="Freeform 367"/>
            <p:cNvSpPr>
              <a:spLocks/>
            </p:cNvSpPr>
            <p:nvPr/>
          </p:nvSpPr>
          <p:spPr bwMode="auto">
            <a:xfrm>
              <a:off x="4108" y="2713"/>
              <a:ext cx="62" cy="53"/>
            </a:xfrm>
            <a:custGeom>
              <a:avLst/>
              <a:gdLst>
                <a:gd name="T0" fmla="*/ 32 w 124"/>
                <a:gd name="T1" fmla="*/ 0 h 105"/>
                <a:gd name="T2" fmla="*/ 38 w 124"/>
                <a:gd name="T3" fmla="*/ 1 h 105"/>
                <a:gd name="T4" fmla="*/ 44 w 124"/>
                <a:gd name="T5" fmla="*/ 3 h 105"/>
                <a:gd name="T6" fmla="*/ 49 w 124"/>
                <a:gd name="T7" fmla="*/ 5 h 105"/>
                <a:gd name="T8" fmla="*/ 53 w 124"/>
                <a:gd name="T9" fmla="*/ 8 h 105"/>
                <a:gd name="T10" fmla="*/ 57 w 124"/>
                <a:gd name="T11" fmla="*/ 12 h 105"/>
                <a:gd name="T12" fmla="*/ 60 w 124"/>
                <a:gd name="T13" fmla="*/ 16 h 105"/>
                <a:gd name="T14" fmla="*/ 62 w 124"/>
                <a:gd name="T15" fmla="*/ 21 h 105"/>
                <a:gd name="T16" fmla="*/ 62 w 124"/>
                <a:gd name="T17" fmla="*/ 26 h 105"/>
                <a:gd name="T18" fmla="*/ 62 w 124"/>
                <a:gd name="T19" fmla="*/ 32 h 105"/>
                <a:gd name="T20" fmla="*/ 60 w 124"/>
                <a:gd name="T21" fmla="*/ 37 h 105"/>
                <a:gd name="T22" fmla="*/ 57 w 124"/>
                <a:gd name="T23" fmla="*/ 41 h 105"/>
                <a:gd name="T24" fmla="*/ 53 w 124"/>
                <a:gd name="T25" fmla="*/ 45 h 105"/>
                <a:gd name="T26" fmla="*/ 49 w 124"/>
                <a:gd name="T27" fmla="*/ 48 h 105"/>
                <a:gd name="T28" fmla="*/ 44 w 124"/>
                <a:gd name="T29" fmla="*/ 51 h 105"/>
                <a:gd name="T30" fmla="*/ 38 w 124"/>
                <a:gd name="T31" fmla="*/ 52 h 105"/>
                <a:gd name="T32" fmla="*/ 32 w 124"/>
                <a:gd name="T33" fmla="*/ 53 h 105"/>
                <a:gd name="T34" fmla="*/ 25 w 124"/>
                <a:gd name="T35" fmla="*/ 52 h 105"/>
                <a:gd name="T36" fmla="*/ 19 w 124"/>
                <a:gd name="T37" fmla="*/ 51 h 105"/>
                <a:gd name="T38" fmla="*/ 14 w 124"/>
                <a:gd name="T39" fmla="*/ 48 h 105"/>
                <a:gd name="T40" fmla="*/ 10 w 124"/>
                <a:gd name="T41" fmla="*/ 45 h 105"/>
                <a:gd name="T42" fmla="*/ 6 w 124"/>
                <a:gd name="T43" fmla="*/ 41 h 105"/>
                <a:gd name="T44" fmla="*/ 3 w 124"/>
                <a:gd name="T45" fmla="*/ 37 h 105"/>
                <a:gd name="T46" fmla="*/ 1 w 124"/>
                <a:gd name="T47" fmla="*/ 32 h 105"/>
                <a:gd name="T48" fmla="*/ 0 w 124"/>
                <a:gd name="T49" fmla="*/ 26 h 105"/>
                <a:gd name="T50" fmla="*/ 1 w 124"/>
                <a:gd name="T51" fmla="*/ 21 h 105"/>
                <a:gd name="T52" fmla="*/ 3 w 124"/>
                <a:gd name="T53" fmla="*/ 16 h 105"/>
                <a:gd name="T54" fmla="*/ 6 w 124"/>
                <a:gd name="T55" fmla="*/ 12 h 105"/>
                <a:gd name="T56" fmla="*/ 10 w 124"/>
                <a:gd name="T57" fmla="*/ 8 h 105"/>
                <a:gd name="T58" fmla="*/ 14 w 124"/>
                <a:gd name="T59" fmla="*/ 5 h 105"/>
                <a:gd name="T60" fmla="*/ 19 w 124"/>
                <a:gd name="T61" fmla="*/ 3 h 105"/>
                <a:gd name="T62" fmla="*/ 25 w 124"/>
                <a:gd name="T63" fmla="*/ 1 h 105"/>
                <a:gd name="T64" fmla="*/ 32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3" y="0"/>
                  </a:moveTo>
                  <a:lnTo>
                    <a:pt x="75" y="1"/>
                  </a:lnTo>
                  <a:lnTo>
                    <a:pt x="87" y="5"/>
                  </a:lnTo>
                  <a:lnTo>
                    <a:pt x="97" y="10"/>
                  </a:lnTo>
                  <a:lnTo>
                    <a:pt x="105" y="15"/>
                  </a:lnTo>
                  <a:lnTo>
                    <a:pt x="113" y="23"/>
                  </a:lnTo>
                  <a:lnTo>
                    <a:pt x="119" y="31"/>
                  </a:lnTo>
                  <a:lnTo>
                    <a:pt x="123" y="42"/>
                  </a:lnTo>
                  <a:lnTo>
                    <a:pt x="124" y="52"/>
                  </a:lnTo>
                  <a:lnTo>
                    <a:pt x="123" y="63"/>
                  </a:lnTo>
                  <a:lnTo>
                    <a:pt x="119" y="73"/>
                  </a:lnTo>
                  <a:lnTo>
                    <a:pt x="113" y="82"/>
                  </a:lnTo>
                  <a:lnTo>
                    <a:pt x="105" y="89"/>
                  </a:lnTo>
                  <a:lnTo>
                    <a:pt x="97" y="96"/>
                  </a:lnTo>
                  <a:lnTo>
                    <a:pt x="87" y="101"/>
                  </a:lnTo>
                  <a:lnTo>
                    <a:pt x="75" y="104"/>
                  </a:lnTo>
                  <a:lnTo>
                    <a:pt x="63" y="105"/>
                  </a:lnTo>
                  <a:lnTo>
                    <a:pt x="50" y="104"/>
                  </a:lnTo>
                  <a:lnTo>
                    <a:pt x="38" y="101"/>
                  </a:lnTo>
                  <a:lnTo>
                    <a:pt x="28" y="96"/>
                  </a:lnTo>
                  <a:lnTo>
                    <a:pt x="19" y="89"/>
                  </a:lnTo>
                  <a:lnTo>
                    <a:pt x="11" y="82"/>
                  </a:lnTo>
                  <a:lnTo>
                    <a:pt x="5" y="73"/>
                  </a:lnTo>
                  <a:lnTo>
                    <a:pt x="2" y="63"/>
                  </a:lnTo>
                  <a:lnTo>
                    <a:pt x="0" y="52"/>
                  </a:lnTo>
                  <a:lnTo>
                    <a:pt x="2" y="42"/>
                  </a:lnTo>
                  <a:lnTo>
                    <a:pt x="5" y="31"/>
                  </a:lnTo>
                  <a:lnTo>
                    <a:pt x="11" y="23"/>
                  </a:lnTo>
                  <a:lnTo>
                    <a:pt x="19" y="15"/>
                  </a:lnTo>
                  <a:lnTo>
                    <a:pt x="28" y="10"/>
                  </a:lnTo>
                  <a:lnTo>
                    <a:pt x="38" y="5"/>
                  </a:lnTo>
                  <a:lnTo>
                    <a:pt x="50" y="1"/>
                  </a:lnTo>
                  <a:lnTo>
                    <a:pt x="63" y="0"/>
                  </a:lnTo>
                  <a:close/>
                </a:path>
              </a:pathLst>
            </a:custGeom>
            <a:solidFill>
              <a:srgbClr val="000000"/>
            </a:solidFill>
            <a:ln w="9525">
              <a:noFill/>
              <a:round/>
              <a:headEnd/>
              <a:tailEnd/>
            </a:ln>
          </p:spPr>
          <p:txBody>
            <a:bodyPr/>
            <a:lstStyle/>
            <a:p>
              <a:endParaRPr lang="en-US"/>
            </a:p>
          </p:txBody>
        </p:sp>
        <p:sp>
          <p:nvSpPr>
            <p:cNvPr id="8386" name="Freeform 368"/>
            <p:cNvSpPr>
              <a:spLocks/>
            </p:cNvSpPr>
            <p:nvPr/>
          </p:nvSpPr>
          <p:spPr bwMode="auto">
            <a:xfrm>
              <a:off x="3909" y="2706"/>
              <a:ext cx="68" cy="118"/>
            </a:xfrm>
            <a:custGeom>
              <a:avLst/>
              <a:gdLst>
                <a:gd name="T0" fmla="*/ 0 w 137"/>
                <a:gd name="T1" fmla="*/ 23 h 237"/>
                <a:gd name="T2" fmla="*/ 0 w 137"/>
                <a:gd name="T3" fmla="*/ 34 h 237"/>
                <a:gd name="T4" fmla="*/ 8 w 137"/>
                <a:gd name="T5" fmla="*/ 48 h 237"/>
                <a:gd name="T6" fmla="*/ 8 w 137"/>
                <a:gd name="T7" fmla="*/ 75 h 237"/>
                <a:gd name="T8" fmla="*/ 1 w 137"/>
                <a:gd name="T9" fmla="*/ 88 h 237"/>
                <a:gd name="T10" fmla="*/ 1 w 137"/>
                <a:gd name="T11" fmla="*/ 101 h 237"/>
                <a:gd name="T12" fmla="*/ 11 w 137"/>
                <a:gd name="T13" fmla="*/ 108 h 237"/>
                <a:gd name="T14" fmla="*/ 20 w 137"/>
                <a:gd name="T15" fmla="*/ 113 h 237"/>
                <a:gd name="T16" fmla="*/ 28 w 137"/>
                <a:gd name="T17" fmla="*/ 117 h 237"/>
                <a:gd name="T18" fmla="*/ 36 w 137"/>
                <a:gd name="T19" fmla="*/ 118 h 237"/>
                <a:gd name="T20" fmla="*/ 44 w 137"/>
                <a:gd name="T21" fmla="*/ 117 h 237"/>
                <a:gd name="T22" fmla="*/ 52 w 137"/>
                <a:gd name="T23" fmla="*/ 113 h 237"/>
                <a:gd name="T24" fmla="*/ 60 w 137"/>
                <a:gd name="T25" fmla="*/ 105 h 237"/>
                <a:gd name="T26" fmla="*/ 68 w 137"/>
                <a:gd name="T27" fmla="*/ 94 h 237"/>
                <a:gd name="T28" fmla="*/ 57 w 137"/>
                <a:gd name="T29" fmla="*/ 75 h 237"/>
                <a:gd name="T30" fmla="*/ 57 w 137"/>
                <a:gd name="T31" fmla="*/ 37 h 237"/>
                <a:gd name="T32" fmla="*/ 65 w 137"/>
                <a:gd name="T33" fmla="*/ 26 h 237"/>
                <a:gd name="T34" fmla="*/ 58 w 137"/>
                <a:gd name="T35" fmla="*/ 16 h 237"/>
                <a:gd name="T36" fmla="*/ 51 w 137"/>
                <a:gd name="T37" fmla="*/ 7 h 237"/>
                <a:gd name="T38" fmla="*/ 42 w 137"/>
                <a:gd name="T39" fmla="*/ 2 h 237"/>
                <a:gd name="T40" fmla="*/ 33 w 137"/>
                <a:gd name="T41" fmla="*/ 0 h 237"/>
                <a:gd name="T42" fmla="*/ 23 w 137"/>
                <a:gd name="T43" fmla="*/ 1 h 237"/>
                <a:gd name="T44" fmla="*/ 14 w 137"/>
                <a:gd name="T45" fmla="*/ 5 h 237"/>
                <a:gd name="T46" fmla="*/ 6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6" y="96"/>
                  </a:lnTo>
                  <a:lnTo>
                    <a:pt x="16" y="151"/>
                  </a:lnTo>
                  <a:lnTo>
                    <a:pt x="3" y="176"/>
                  </a:lnTo>
                  <a:lnTo>
                    <a:pt x="3" y="202"/>
                  </a:lnTo>
                  <a:lnTo>
                    <a:pt x="22" y="216"/>
                  </a:lnTo>
                  <a:lnTo>
                    <a:pt x="40" y="227"/>
                  </a:lnTo>
                  <a:lnTo>
                    <a:pt x="56" y="234"/>
                  </a:lnTo>
                  <a:lnTo>
                    <a:pt x="72" y="237"/>
                  </a:lnTo>
                  <a:lnTo>
                    <a:pt x="89" y="234"/>
                  </a:lnTo>
                  <a:lnTo>
                    <a:pt x="105" y="226"/>
                  </a:lnTo>
                  <a:lnTo>
                    <a:pt x="121" y="211"/>
                  </a:lnTo>
                  <a:lnTo>
                    <a:pt x="137" y="189"/>
                  </a:lnTo>
                  <a:lnTo>
                    <a:pt x="114" y="151"/>
                  </a:lnTo>
                  <a:lnTo>
                    <a:pt x="114" y="74"/>
                  </a:lnTo>
                  <a:lnTo>
                    <a:pt x="130" y="53"/>
                  </a:lnTo>
                  <a:lnTo>
                    <a:pt x="117" y="32"/>
                  </a:lnTo>
                  <a:lnTo>
                    <a:pt x="102" y="15"/>
                  </a:lnTo>
                  <a:lnTo>
                    <a:pt x="84" y="5"/>
                  </a:lnTo>
                  <a:lnTo>
                    <a:pt x="66" y="0"/>
                  </a:lnTo>
                  <a:lnTo>
                    <a:pt x="46" y="3"/>
                  </a:lnTo>
                  <a:lnTo>
                    <a:pt x="28" y="11"/>
                  </a:lnTo>
                  <a:lnTo>
                    <a:pt x="13" y="26"/>
                  </a:lnTo>
                  <a:lnTo>
                    <a:pt x="0" y="47"/>
                  </a:lnTo>
                  <a:close/>
                </a:path>
              </a:pathLst>
            </a:custGeom>
            <a:solidFill>
              <a:srgbClr val="7F686D"/>
            </a:solidFill>
            <a:ln w="9525">
              <a:noFill/>
              <a:round/>
              <a:headEnd/>
              <a:tailEnd/>
            </a:ln>
          </p:spPr>
          <p:txBody>
            <a:bodyPr/>
            <a:lstStyle/>
            <a:p>
              <a:endParaRPr lang="en-US"/>
            </a:p>
          </p:txBody>
        </p:sp>
        <p:sp>
          <p:nvSpPr>
            <p:cNvPr id="8387" name="Freeform 369"/>
            <p:cNvSpPr>
              <a:spLocks/>
            </p:cNvSpPr>
            <p:nvPr/>
          </p:nvSpPr>
          <p:spPr bwMode="auto">
            <a:xfrm>
              <a:off x="3727" y="2081"/>
              <a:ext cx="412" cy="37"/>
            </a:xfrm>
            <a:custGeom>
              <a:avLst/>
              <a:gdLst>
                <a:gd name="T0" fmla="*/ 0 w 825"/>
                <a:gd name="T1" fmla="*/ 4 h 75"/>
                <a:gd name="T2" fmla="*/ 0 w 825"/>
                <a:gd name="T3" fmla="*/ 37 h 75"/>
                <a:gd name="T4" fmla="*/ 412 w 825"/>
                <a:gd name="T5" fmla="*/ 34 h 75"/>
                <a:gd name="T6" fmla="*/ 412 w 825"/>
                <a:gd name="T7" fmla="*/ 0 h 75"/>
                <a:gd name="T8" fmla="*/ 0 w 825"/>
                <a:gd name="T9" fmla="*/ 4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5" h="75">
                  <a:moveTo>
                    <a:pt x="0" y="9"/>
                  </a:moveTo>
                  <a:lnTo>
                    <a:pt x="0" y="75"/>
                  </a:lnTo>
                  <a:lnTo>
                    <a:pt x="825" y="69"/>
                  </a:lnTo>
                  <a:lnTo>
                    <a:pt x="825" y="0"/>
                  </a:lnTo>
                  <a:lnTo>
                    <a:pt x="0" y="9"/>
                  </a:lnTo>
                  <a:close/>
                </a:path>
              </a:pathLst>
            </a:custGeom>
            <a:solidFill>
              <a:srgbClr val="002800"/>
            </a:solidFill>
            <a:ln w="9525">
              <a:noFill/>
              <a:round/>
              <a:headEnd/>
              <a:tailEnd/>
            </a:ln>
          </p:spPr>
          <p:txBody>
            <a:bodyPr/>
            <a:lstStyle/>
            <a:p>
              <a:endParaRPr lang="en-US"/>
            </a:p>
          </p:txBody>
        </p:sp>
        <p:sp>
          <p:nvSpPr>
            <p:cNvPr id="8388" name="Rectangle 370"/>
            <p:cNvSpPr>
              <a:spLocks noChangeArrowheads="1"/>
            </p:cNvSpPr>
            <p:nvPr/>
          </p:nvSpPr>
          <p:spPr bwMode="auto">
            <a:xfrm>
              <a:off x="3786" y="2090"/>
              <a:ext cx="15" cy="22"/>
            </a:xfrm>
            <a:prstGeom prst="rect">
              <a:avLst/>
            </a:prstGeom>
            <a:solidFill>
              <a:srgbClr val="757C00"/>
            </a:solidFill>
            <a:ln w="9525">
              <a:noFill/>
              <a:miter lim="800000"/>
              <a:headEnd/>
              <a:tailEnd/>
            </a:ln>
          </p:spPr>
          <p:txBody>
            <a:bodyPr/>
            <a:lstStyle/>
            <a:p>
              <a:endParaRPr lang="en-US"/>
            </a:p>
          </p:txBody>
        </p:sp>
        <p:sp>
          <p:nvSpPr>
            <p:cNvPr id="8389" name="Rectangle 371"/>
            <p:cNvSpPr>
              <a:spLocks noChangeArrowheads="1"/>
            </p:cNvSpPr>
            <p:nvPr/>
          </p:nvSpPr>
          <p:spPr bwMode="auto">
            <a:xfrm>
              <a:off x="3960" y="2086"/>
              <a:ext cx="92" cy="19"/>
            </a:xfrm>
            <a:prstGeom prst="rect">
              <a:avLst/>
            </a:prstGeom>
            <a:solidFill>
              <a:srgbClr val="757C00"/>
            </a:solidFill>
            <a:ln w="9525">
              <a:noFill/>
              <a:miter lim="800000"/>
              <a:headEnd/>
              <a:tailEnd/>
            </a:ln>
          </p:spPr>
          <p:txBody>
            <a:bodyPr/>
            <a:lstStyle/>
            <a:p>
              <a:endParaRPr lang="en-US"/>
            </a:p>
          </p:txBody>
        </p:sp>
        <p:sp>
          <p:nvSpPr>
            <p:cNvPr id="8390" name="Rectangle 372"/>
            <p:cNvSpPr>
              <a:spLocks noChangeArrowheads="1"/>
            </p:cNvSpPr>
            <p:nvPr/>
          </p:nvSpPr>
          <p:spPr bwMode="auto">
            <a:xfrm>
              <a:off x="4065" y="2090"/>
              <a:ext cx="18" cy="16"/>
            </a:xfrm>
            <a:prstGeom prst="rect">
              <a:avLst/>
            </a:prstGeom>
            <a:solidFill>
              <a:srgbClr val="757C00"/>
            </a:solidFill>
            <a:ln w="9525">
              <a:noFill/>
              <a:miter lim="800000"/>
              <a:headEnd/>
              <a:tailEnd/>
            </a:ln>
          </p:spPr>
          <p:txBody>
            <a:bodyPr/>
            <a:lstStyle/>
            <a:p>
              <a:endParaRPr lang="en-US"/>
            </a:p>
          </p:txBody>
        </p:sp>
        <p:sp>
          <p:nvSpPr>
            <p:cNvPr id="8391" name="Rectangle 373"/>
            <p:cNvSpPr>
              <a:spLocks noChangeArrowheads="1"/>
            </p:cNvSpPr>
            <p:nvPr/>
          </p:nvSpPr>
          <p:spPr bwMode="auto">
            <a:xfrm>
              <a:off x="4097" y="2091"/>
              <a:ext cx="26" cy="15"/>
            </a:xfrm>
            <a:prstGeom prst="rect">
              <a:avLst/>
            </a:prstGeom>
            <a:solidFill>
              <a:srgbClr val="757C00"/>
            </a:solidFill>
            <a:ln w="9525">
              <a:noFill/>
              <a:miter lim="800000"/>
              <a:headEnd/>
              <a:tailEnd/>
            </a:ln>
          </p:spPr>
          <p:txBody>
            <a:bodyPr/>
            <a:lstStyle/>
            <a:p>
              <a:endParaRPr lang="en-US"/>
            </a:p>
          </p:txBody>
        </p:sp>
        <p:sp>
          <p:nvSpPr>
            <p:cNvPr id="8392" name="Rectangle 374"/>
            <p:cNvSpPr>
              <a:spLocks noChangeArrowheads="1"/>
            </p:cNvSpPr>
            <p:nvPr/>
          </p:nvSpPr>
          <p:spPr bwMode="auto">
            <a:xfrm>
              <a:off x="3744" y="2131"/>
              <a:ext cx="30" cy="20"/>
            </a:xfrm>
            <a:prstGeom prst="rect">
              <a:avLst/>
            </a:prstGeom>
            <a:solidFill>
              <a:srgbClr val="002800"/>
            </a:solidFill>
            <a:ln w="9525">
              <a:noFill/>
              <a:miter lim="800000"/>
              <a:headEnd/>
              <a:tailEnd/>
            </a:ln>
          </p:spPr>
          <p:txBody>
            <a:bodyPr/>
            <a:lstStyle/>
            <a:p>
              <a:endParaRPr lang="en-US"/>
            </a:p>
          </p:txBody>
        </p:sp>
        <p:sp>
          <p:nvSpPr>
            <p:cNvPr id="8393" name="Rectangle 375"/>
            <p:cNvSpPr>
              <a:spLocks noChangeArrowheads="1"/>
            </p:cNvSpPr>
            <p:nvPr/>
          </p:nvSpPr>
          <p:spPr bwMode="auto">
            <a:xfrm>
              <a:off x="3744" y="2176"/>
              <a:ext cx="30" cy="19"/>
            </a:xfrm>
            <a:prstGeom prst="rect">
              <a:avLst/>
            </a:prstGeom>
            <a:solidFill>
              <a:srgbClr val="002800"/>
            </a:solidFill>
            <a:ln w="9525">
              <a:noFill/>
              <a:miter lim="800000"/>
              <a:headEnd/>
              <a:tailEnd/>
            </a:ln>
          </p:spPr>
          <p:txBody>
            <a:bodyPr/>
            <a:lstStyle/>
            <a:p>
              <a:endParaRPr lang="en-US"/>
            </a:p>
          </p:txBody>
        </p:sp>
        <p:sp>
          <p:nvSpPr>
            <p:cNvPr id="8394" name="Rectangle 376"/>
            <p:cNvSpPr>
              <a:spLocks noChangeArrowheads="1"/>
            </p:cNvSpPr>
            <p:nvPr/>
          </p:nvSpPr>
          <p:spPr bwMode="auto">
            <a:xfrm>
              <a:off x="3744" y="2212"/>
              <a:ext cx="23" cy="20"/>
            </a:xfrm>
            <a:prstGeom prst="rect">
              <a:avLst/>
            </a:prstGeom>
            <a:solidFill>
              <a:srgbClr val="002800"/>
            </a:solidFill>
            <a:ln w="9525">
              <a:noFill/>
              <a:miter lim="800000"/>
              <a:headEnd/>
              <a:tailEnd/>
            </a:ln>
          </p:spPr>
          <p:txBody>
            <a:bodyPr/>
            <a:lstStyle/>
            <a:p>
              <a:endParaRPr lang="en-US"/>
            </a:p>
          </p:txBody>
        </p:sp>
        <p:sp>
          <p:nvSpPr>
            <p:cNvPr id="8395" name="Rectangle 377"/>
            <p:cNvSpPr>
              <a:spLocks noChangeArrowheads="1"/>
            </p:cNvSpPr>
            <p:nvPr/>
          </p:nvSpPr>
          <p:spPr bwMode="auto">
            <a:xfrm>
              <a:off x="3955" y="2209"/>
              <a:ext cx="24" cy="19"/>
            </a:xfrm>
            <a:prstGeom prst="rect">
              <a:avLst/>
            </a:prstGeom>
            <a:solidFill>
              <a:srgbClr val="002800"/>
            </a:solidFill>
            <a:ln w="9525">
              <a:noFill/>
              <a:miter lim="800000"/>
              <a:headEnd/>
              <a:tailEnd/>
            </a:ln>
          </p:spPr>
          <p:txBody>
            <a:bodyPr/>
            <a:lstStyle/>
            <a:p>
              <a:endParaRPr lang="en-US"/>
            </a:p>
          </p:txBody>
        </p:sp>
        <p:sp>
          <p:nvSpPr>
            <p:cNvPr id="8396" name="Rectangle 378"/>
            <p:cNvSpPr>
              <a:spLocks noChangeArrowheads="1"/>
            </p:cNvSpPr>
            <p:nvPr/>
          </p:nvSpPr>
          <p:spPr bwMode="auto">
            <a:xfrm>
              <a:off x="3744" y="2264"/>
              <a:ext cx="36" cy="19"/>
            </a:xfrm>
            <a:prstGeom prst="rect">
              <a:avLst/>
            </a:prstGeom>
            <a:solidFill>
              <a:srgbClr val="002800"/>
            </a:solidFill>
            <a:ln w="9525">
              <a:noFill/>
              <a:miter lim="800000"/>
              <a:headEnd/>
              <a:tailEnd/>
            </a:ln>
          </p:spPr>
          <p:txBody>
            <a:bodyPr/>
            <a:lstStyle/>
            <a:p>
              <a:endParaRPr lang="en-US"/>
            </a:p>
          </p:txBody>
        </p:sp>
        <p:sp>
          <p:nvSpPr>
            <p:cNvPr id="8397" name="Rectangle 379"/>
            <p:cNvSpPr>
              <a:spLocks noChangeArrowheads="1"/>
            </p:cNvSpPr>
            <p:nvPr/>
          </p:nvSpPr>
          <p:spPr bwMode="auto">
            <a:xfrm>
              <a:off x="3744" y="2346"/>
              <a:ext cx="36" cy="19"/>
            </a:xfrm>
            <a:prstGeom prst="rect">
              <a:avLst/>
            </a:prstGeom>
            <a:solidFill>
              <a:srgbClr val="002800"/>
            </a:solidFill>
            <a:ln w="9525">
              <a:noFill/>
              <a:miter lim="800000"/>
              <a:headEnd/>
              <a:tailEnd/>
            </a:ln>
          </p:spPr>
          <p:txBody>
            <a:bodyPr/>
            <a:lstStyle/>
            <a:p>
              <a:endParaRPr lang="en-US"/>
            </a:p>
          </p:txBody>
        </p:sp>
        <p:sp>
          <p:nvSpPr>
            <p:cNvPr id="8398" name="Rectangle 380"/>
            <p:cNvSpPr>
              <a:spLocks noChangeArrowheads="1"/>
            </p:cNvSpPr>
            <p:nvPr/>
          </p:nvSpPr>
          <p:spPr bwMode="auto">
            <a:xfrm>
              <a:off x="3744" y="2397"/>
              <a:ext cx="36" cy="19"/>
            </a:xfrm>
            <a:prstGeom prst="rect">
              <a:avLst/>
            </a:prstGeom>
            <a:solidFill>
              <a:srgbClr val="002800"/>
            </a:solidFill>
            <a:ln w="9525">
              <a:noFill/>
              <a:miter lim="800000"/>
              <a:headEnd/>
              <a:tailEnd/>
            </a:ln>
          </p:spPr>
          <p:txBody>
            <a:bodyPr/>
            <a:lstStyle/>
            <a:p>
              <a:endParaRPr lang="en-US"/>
            </a:p>
          </p:txBody>
        </p:sp>
        <p:sp>
          <p:nvSpPr>
            <p:cNvPr id="8399" name="Rectangle 381"/>
            <p:cNvSpPr>
              <a:spLocks noChangeArrowheads="1"/>
            </p:cNvSpPr>
            <p:nvPr/>
          </p:nvSpPr>
          <p:spPr bwMode="auto">
            <a:xfrm>
              <a:off x="3793" y="2131"/>
              <a:ext cx="25" cy="20"/>
            </a:xfrm>
            <a:prstGeom prst="rect">
              <a:avLst/>
            </a:prstGeom>
            <a:solidFill>
              <a:srgbClr val="002800"/>
            </a:solidFill>
            <a:ln w="9525">
              <a:noFill/>
              <a:miter lim="800000"/>
              <a:headEnd/>
              <a:tailEnd/>
            </a:ln>
          </p:spPr>
          <p:txBody>
            <a:bodyPr/>
            <a:lstStyle/>
            <a:p>
              <a:endParaRPr lang="en-US"/>
            </a:p>
          </p:txBody>
        </p:sp>
        <p:sp>
          <p:nvSpPr>
            <p:cNvPr id="8400" name="Rectangle 382"/>
            <p:cNvSpPr>
              <a:spLocks noChangeArrowheads="1"/>
            </p:cNvSpPr>
            <p:nvPr/>
          </p:nvSpPr>
          <p:spPr bwMode="auto">
            <a:xfrm>
              <a:off x="3793" y="2176"/>
              <a:ext cx="25" cy="19"/>
            </a:xfrm>
            <a:prstGeom prst="rect">
              <a:avLst/>
            </a:prstGeom>
            <a:solidFill>
              <a:srgbClr val="002800"/>
            </a:solidFill>
            <a:ln w="9525">
              <a:noFill/>
              <a:miter lim="800000"/>
              <a:headEnd/>
              <a:tailEnd/>
            </a:ln>
          </p:spPr>
          <p:txBody>
            <a:bodyPr/>
            <a:lstStyle/>
            <a:p>
              <a:endParaRPr lang="en-US"/>
            </a:p>
          </p:txBody>
        </p:sp>
        <p:sp>
          <p:nvSpPr>
            <p:cNvPr id="8401" name="Rectangle 383"/>
            <p:cNvSpPr>
              <a:spLocks noChangeArrowheads="1"/>
            </p:cNvSpPr>
            <p:nvPr/>
          </p:nvSpPr>
          <p:spPr bwMode="auto">
            <a:xfrm>
              <a:off x="3782" y="2212"/>
              <a:ext cx="19" cy="20"/>
            </a:xfrm>
            <a:prstGeom prst="rect">
              <a:avLst/>
            </a:prstGeom>
            <a:solidFill>
              <a:srgbClr val="002800"/>
            </a:solidFill>
            <a:ln w="9525">
              <a:noFill/>
              <a:miter lim="800000"/>
              <a:headEnd/>
              <a:tailEnd/>
            </a:ln>
          </p:spPr>
          <p:txBody>
            <a:bodyPr/>
            <a:lstStyle/>
            <a:p>
              <a:endParaRPr lang="en-US"/>
            </a:p>
          </p:txBody>
        </p:sp>
        <p:sp>
          <p:nvSpPr>
            <p:cNvPr id="8402" name="Rectangle 384"/>
            <p:cNvSpPr>
              <a:spLocks noChangeArrowheads="1"/>
            </p:cNvSpPr>
            <p:nvPr/>
          </p:nvSpPr>
          <p:spPr bwMode="auto">
            <a:xfrm>
              <a:off x="3993" y="2209"/>
              <a:ext cx="20" cy="19"/>
            </a:xfrm>
            <a:prstGeom prst="rect">
              <a:avLst/>
            </a:prstGeom>
            <a:solidFill>
              <a:srgbClr val="002800"/>
            </a:solidFill>
            <a:ln w="9525">
              <a:noFill/>
              <a:miter lim="800000"/>
              <a:headEnd/>
              <a:tailEnd/>
            </a:ln>
          </p:spPr>
          <p:txBody>
            <a:bodyPr/>
            <a:lstStyle/>
            <a:p>
              <a:endParaRPr lang="en-US"/>
            </a:p>
          </p:txBody>
        </p:sp>
        <p:sp>
          <p:nvSpPr>
            <p:cNvPr id="8403" name="Rectangle 385"/>
            <p:cNvSpPr>
              <a:spLocks noChangeArrowheads="1"/>
            </p:cNvSpPr>
            <p:nvPr/>
          </p:nvSpPr>
          <p:spPr bwMode="auto">
            <a:xfrm>
              <a:off x="3802" y="2264"/>
              <a:ext cx="30" cy="19"/>
            </a:xfrm>
            <a:prstGeom prst="rect">
              <a:avLst/>
            </a:prstGeom>
            <a:solidFill>
              <a:srgbClr val="002800"/>
            </a:solidFill>
            <a:ln w="9525">
              <a:noFill/>
              <a:miter lim="800000"/>
              <a:headEnd/>
              <a:tailEnd/>
            </a:ln>
          </p:spPr>
          <p:txBody>
            <a:bodyPr/>
            <a:lstStyle/>
            <a:p>
              <a:endParaRPr lang="en-US"/>
            </a:p>
          </p:txBody>
        </p:sp>
        <p:sp>
          <p:nvSpPr>
            <p:cNvPr id="8404" name="Rectangle 386"/>
            <p:cNvSpPr>
              <a:spLocks noChangeArrowheads="1"/>
            </p:cNvSpPr>
            <p:nvPr/>
          </p:nvSpPr>
          <p:spPr bwMode="auto">
            <a:xfrm>
              <a:off x="3802" y="2346"/>
              <a:ext cx="30" cy="19"/>
            </a:xfrm>
            <a:prstGeom prst="rect">
              <a:avLst/>
            </a:prstGeom>
            <a:solidFill>
              <a:srgbClr val="002800"/>
            </a:solidFill>
            <a:ln w="9525">
              <a:noFill/>
              <a:miter lim="800000"/>
              <a:headEnd/>
              <a:tailEnd/>
            </a:ln>
          </p:spPr>
          <p:txBody>
            <a:bodyPr/>
            <a:lstStyle/>
            <a:p>
              <a:endParaRPr lang="en-US"/>
            </a:p>
          </p:txBody>
        </p:sp>
        <p:sp>
          <p:nvSpPr>
            <p:cNvPr id="8405" name="Rectangle 387"/>
            <p:cNvSpPr>
              <a:spLocks noChangeArrowheads="1"/>
            </p:cNvSpPr>
            <p:nvPr/>
          </p:nvSpPr>
          <p:spPr bwMode="auto">
            <a:xfrm>
              <a:off x="3802" y="2397"/>
              <a:ext cx="30" cy="19"/>
            </a:xfrm>
            <a:prstGeom prst="rect">
              <a:avLst/>
            </a:prstGeom>
            <a:solidFill>
              <a:srgbClr val="002800"/>
            </a:solidFill>
            <a:ln w="9525">
              <a:noFill/>
              <a:miter lim="800000"/>
              <a:headEnd/>
              <a:tailEnd/>
            </a:ln>
          </p:spPr>
          <p:txBody>
            <a:bodyPr/>
            <a:lstStyle/>
            <a:p>
              <a:endParaRPr lang="en-US"/>
            </a:p>
          </p:txBody>
        </p:sp>
        <p:sp>
          <p:nvSpPr>
            <p:cNvPr id="8406" name="Rectangle 388"/>
            <p:cNvSpPr>
              <a:spLocks noChangeArrowheads="1"/>
            </p:cNvSpPr>
            <p:nvPr/>
          </p:nvSpPr>
          <p:spPr bwMode="auto">
            <a:xfrm>
              <a:off x="3839" y="2133"/>
              <a:ext cx="106" cy="19"/>
            </a:xfrm>
            <a:prstGeom prst="rect">
              <a:avLst/>
            </a:prstGeom>
            <a:solidFill>
              <a:srgbClr val="002800"/>
            </a:solidFill>
            <a:ln w="9525">
              <a:noFill/>
              <a:miter lim="800000"/>
              <a:headEnd/>
              <a:tailEnd/>
            </a:ln>
          </p:spPr>
          <p:txBody>
            <a:bodyPr/>
            <a:lstStyle/>
            <a:p>
              <a:endParaRPr lang="en-US"/>
            </a:p>
          </p:txBody>
        </p:sp>
        <p:sp>
          <p:nvSpPr>
            <p:cNvPr id="8407" name="Rectangle 389"/>
            <p:cNvSpPr>
              <a:spLocks noChangeArrowheads="1"/>
            </p:cNvSpPr>
            <p:nvPr/>
          </p:nvSpPr>
          <p:spPr bwMode="auto">
            <a:xfrm>
              <a:off x="3839" y="2177"/>
              <a:ext cx="106" cy="19"/>
            </a:xfrm>
            <a:prstGeom prst="rect">
              <a:avLst/>
            </a:prstGeom>
            <a:solidFill>
              <a:srgbClr val="002800"/>
            </a:solidFill>
            <a:ln w="9525">
              <a:noFill/>
              <a:miter lim="800000"/>
              <a:headEnd/>
              <a:tailEnd/>
            </a:ln>
          </p:spPr>
          <p:txBody>
            <a:bodyPr/>
            <a:lstStyle/>
            <a:p>
              <a:endParaRPr lang="en-US"/>
            </a:p>
          </p:txBody>
        </p:sp>
        <p:sp>
          <p:nvSpPr>
            <p:cNvPr id="8408" name="Rectangle 390"/>
            <p:cNvSpPr>
              <a:spLocks noChangeArrowheads="1"/>
            </p:cNvSpPr>
            <p:nvPr/>
          </p:nvSpPr>
          <p:spPr bwMode="auto">
            <a:xfrm>
              <a:off x="3817" y="2214"/>
              <a:ext cx="81" cy="19"/>
            </a:xfrm>
            <a:prstGeom prst="rect">
              <a:avLst/>
            </a:prstGeom>
            <a:solidFill>
              <a:srgbClr val="002800"/>
            </a:solidFill>
            <a:ln w="9525">
              <a:noFill/>
              <a:miter lim="800000"/>
              <a:headEnd/>
              <a:tailEnd/>
            </a:ln>
          </p:spPr>
          <p:txBody>
            <a:bodyPr/>
            <a:lstStyle/>
            <a:p>
              <a:endParaRPr lang="en-US"/>
            </a:p>
          </p:txBody>
        </p:sp>
        <p:sp>
          <p:nvSpPr>
            <p:cNvPr id="8409" name="Rectangle 391"/>
            <p:cNvSpPr>
              <a:spLocks noChangeArrowheads="1"/>
            </p:cNvSpPr>
            <p:nvPr/>
          </p:nvSpPr>
          <p:spPr bwMode="auto">
            <a:xfrm>
              <a:off x="4028" y="2210"/>
              <a:ext cx="80" cy="20"/>
            </a:xfrm>
            <a:prstGeom prst="rect">
              <a:avLst/>
            </a:prstGeom>
            <a:solidFill>
              <a:srgbClr val="002800"/>
            </a:solidFill>
            <a:ln w="9525">
              <a:noFill/>
              <a:miter lim="800000"/>
              <a:headEnd/>
              <a:tailEnd/>
            </a:ln>
          </p:spPr>
          <p:txBody>
            <a:bodyPr/>
            <a:lstStyle/>
            <a:p>
              <a:endParaRPr lang="en-US"/>
            </a:p>
          </p:txBody>
        </p:sp>
        <p:sp>
          <p:nvSpPr>
            <p:cNvPr id="8410" name="Rectangle 392"/>
            <p:cNvSpPr>
              <a:spLocks noChangeArrowheads="1"/>
            </p:cNvSpPr>
            <p:nvPr/>
          </p:nvSpPr>
          <p:spPr bwMode="auto">
            <a:xfrm>
              <a:off x="3857" y="2265"/>
              <a:ext cx="126" cy="20"/>
            </a:xfrm>
            <a:prstGeom prst="rect">
              <a:avLst/>
            </a:prstGeom>
            <a:solidFill>
              <a:srgbClr val="002800"/>
            </a:solidFill>
            <a:ln w="9525">
              <a:noFill/>
              <a:miter lim="800000"/>
              <a:headEnd/>
              <a:tailEnd/>
            </a:ln>
          </p:spPr>
          <p:txBody>
            <a:bodyPr/>
            <a:lstStyle/>
            <a:p>
              <a:endParaRPr lang="en-US"/>
            </a:p>
          </p:txBody>
        </p:sp>
        <p:sp>
          <p:nvSpPr>
            <p:cNvPr id="8411" name="Rectangle 393"/>
            <p:cNvSpPr>
              <a:spLocks noChangeArrowheads="1"/>
            </p:cNvSpPr>
            <p:nvPr/>
          </p:nvSpPr>
          <p:spPr bwMode="auto">
            <a:xfrm>
              <a:off x="3857" y="2347"/>
              <a:ext cx="126" cy="19"/>
            </a:xfrm>
            <a:prstGeom prst="rect">
              <a:avLst/>
            </a:prstGeom>
            <a:solidFill>
              <a:srgbClr val="002800"/>
            </a:solidFill>
            <a:ln w="9525">
              <a:noFill/>
              <a:miter lim="800000"/>
              <a:headEnd/>
              <a:tailEnd/>
            </a:ln>
          </p:spPr>
          <p:txBody>
            <a:bodyPr/>
            <a:lstStyle/>
            <a:p>
              <a:endParaRPr lang="en-US"/>
            </a:p>
          </p:txBody>
        </p:sp>
        <p:sp>
          <p:nvSpPr>
            <p:cNvPr id="8412" name="Rectangle 394"/>
            <p:cNvSpPr>
              <a:spLocks noChangeArrowheads="1"/>
            </p:cNvSpPr>
            <p:nvPr/>
          </p:nvSpPr>
          <p:spPr bwMode="auto">
            <a:xfrm>
              <a:off x="3857" y="2399"/>
              <a:ext cx="126" cy="19"/>
            </a:xfrm>
            <a:prstGeom prst="rect">
              <a:avLst/>
            </a:prstGeom>
            <a:solidFill>
              <a:srgbClr val="002800"/>
            </a:solidFill>
            <a:ln w="9525">
              <a:noFill/>
              <a:miter lim="800000"/>
              <a:headEnd/>
              <a:tailEnd/>
            </a:ln>
          </p:spPr>
          <p:txBody>
            <a:bodyPr/>
            <a:lstStyle/>
            <a:p>
              <a:endParaRPr lang="en-US"/>
            </a:p>
          </p:txBody>
        </p:sp>
        <p:sp>
          <p:nvSpPr>
            <p:cNvPr id="8413" name="Rectangle 395"/>
            <p:cNvSpPr>
              <a:spLocks noChangeArrowheads="1"/>
            </p:cNvSpPr>
            <p:nvPr/>
          </p:nvSpPr>
          <p:spPr bwMode="auto">
            <a:xfrm>
              <a:off x="3976" y="2134"/>
              <a:ext cx="20" cy="14"/>
            </a:xfrm>
            <a:prstGeom prst="rect">
              <a:avLst/>
            </a:prstGeom>
            <a:solidFill>
              <a:srgbClr val="002800"/>
            </a:solidFill>
            <a:ln w="9525">
              <a:noFill/>
              <a:miter lim="800000"/>
              <a:headEnd/>
              <a:tailEnd/>
            </a:ln>
          </p:spPr>
          <p:txBody>
            <a:bodyPr/>
            <a:lstStyle/>
            <a:p>
              <a:endParaRPr lang="en-US"/>
            </a:p>
          </p:txBody>
        </p:sp>
        <p:sp>
          <p:nvSpPr>
            <p:cNvPr id="8414" name="Rectangle 396"/>
            <p:cNvSpPr>
              <a:spLocks noChangeArrowheads="1"/>
            </p:cNvSpPr>
            <p:nvPr/>
          </p:nvSpPr>
          <p:spPr bwMode="auto">
            <a:xfrm>
              <a:off x="3976" y="2179"/>
              <a:ext cx="20" cy="13"/>
            </a:xfrm>
            <a:prstGeom prst="rect">
              <a:avLst/>
            </a:prstGeom>
            <a:solidFill>
              <a:srgbClr val="002800"/>
            </a:solidFill>
            <a:ln w="9525">
              <a:noFill/>
              <a:miter lim="800000"/>
              <a:headEnd/>
              <a:tailEnd/>
            </a:ln>
          </p:spPr>
          <p:txBody>
            <a:bodyPr/>
            <a:lstStyle/>
            <a:p>
              <a:endParaRPr lang="en-US"/>
            </a:p>
          </p:txBody>
        </p:sp>
        <p:sp>
          <p:nvSpPr>
            <p:cNvPr id="8415" name="Rectangle 397"/>
            <p:cNvSpPr>
              <a:spLocks noChangeArrowheads="1"/>
            </p:cNvSpPr>
            <p:nvPr/>
          </p:nvSpPr>
          <p:spPr bwMode="auto">
            <a:xfrm>
              <a:off x="3922" y="2215"/>
              <a:ext cx="15" cy="14"/>
            </a:xfrm>
            <a:prstGeom prst="rect">
              <a:avLst/>
            </a:prstGeom>
            <a:solidFill>
              <a:srgbClr val="002800"/>
            </a:solidFill>
            <a:ln w="9525">
              <a:noFill/>
              <a:miter lim="800000"/>
              <a:headEnd/>
              <a:tailEnd/>
            </a:ln>
          </p:spPr>
          <p:txBody>
            <a:bodyPr/>
            <a:lstStyle/>
            <a:p>
              <a:endParaRPr lang="en-US"/>
            </a:p>
          </p:txBody>
        </p:sp>
        <p:sp>
          <p:nvSpPr>
            <p:cNvPr id="8416" name="Rectangle 398"/>
            <p:cNvSpPr>
              <a:spLocks noChangeArrowheads="1"/>
            </p:cNvSpPr>
            <p:nvPr/>
          </p:nvSpPr>
          <p:spPr bwMode="auto">
            <a:xfrm>
              <a:off x="4132" y="2212"/>
              <a:ext cx="15" cy="13"/>
            </a:xfrm>
            <a:prstGeom prst="rect">
              <a:avLst/>
            </a:prstGeom>
            <a:solidFill>
              <a:srgbClr val="002800"/>
            </a:solidFill>
            <a:ln w="9525">
              <a:noFill/>
              <a:miter lim="800000"/>
              <a:headEnd/>
              <a:tailEnd/>
            </a:ln>
          </p:spPr>
          <p:txBody>
            <a:bodyPr/>
            <a:lstStyle/>
            <a:p>
              <a:endParaRPr lang="en-US"/>
            </a:p>
          </p:txBody>
        </p:sp>
        <p:sp>
          <p:nvSpPr>
            <p:cNvPr id="8417" name="Rectangle 399"/>
            <p:cNvSpPr>
              <a:spLocks noChangeArrowheads="1"/>
            </p:cNvSpPr>
            <p:nvPr/>
          </p:nvSpPr>
          <p:spPr bwMode="auto">
            <a:xfrm>
              <a:off x="4020" y="2267"/>
              <a:ext cx="22" cy="13"/>
            </a:xfrm>
            <a:prstGeom prst="rect">
              <a:avLst/>
            </a:prstGeom>
            <a:solidFill>
              <a:srgbClr val="002800"/>
            </a:solidFill>
            <a:ln w="9525">
              <a:noFill/>
              <a:miter lim="800000"/>
              <a:headEnd/>
              <a:tailEnd/>
            </a:ln>
          </p:spPr>
          <p:txBody>
            <a:bodyPr/>
            <a:lstStyle/>
            <a:p>
              <a:endParaRPr lang="en-US"/>
            </a:p>
          </p:txBody>
        </p:sp>
        <p:sp>
          <p:nvSpPr>
            <p:cNvPr id="8418" name="Rectangle 400"/>
            <p:cNvSpPr>
              <a:spLocks noChangeArrowheads="1"/>
            </p:cNvSpPr>
            <p:nvPr/>
          </p:nvSpPr>
          <p:spPr bwMode="auto">
            <a:xfrm>
              <a:off x="4020" y="2348"/>
              <a:ext cx="22" cy="14"/>
            </a:xfrm>
            <a:prstGeom prst="rect">
              <a:avLst/>
            </a:prstGeom>
            <a:solidFill>
              <a:srgbClr val="002800"/>
            </a:solidFill>
            <a:ln w="9525">
              <a:noFill/>
              <a:miter lim="800000"/>
              <a:headEnd/>
              <a:tailEnd/>
            </a:ln>
          </p:spPr>
          <p:txBody>
            <a:bodyPr/>
            <a:lstStyle/>
            <a:p>
              <a:endParaRPr lang="en-US"/>
            </a:p>
          </p:txBody>
        </p:sp>
        <p:sp>
          <p:nvSpPr>
            <p:cNvPr id="8419" name="Rectangle 401"/>
            <p:cNvSpPr>
              <a:spLocks noChangeArrowheads="1"/>
            </p:cNvSpPr>
            <p:nvPr/>
          </p:nvSpPr>
          <p:spPr bwMode="auto">
            <a:xfrm>
              <a:off x="4020" y="2400"/>
              <a:ext cx="22" cy="14"/>
            </a:xfrm>
            <a:prstGeom prst="rect">
              <a:avLst/>
            </a:prstGeom>
            <a:solidFill>
              <a:srgbClr val="002800"/>
            </a:solidFill>
            <a:ln w="9525">
              <a:noFill/>
              <a:miter lim="800000"/>
              <a:headEnd/>
              <a:tailEnd/>
            </a:ln>
          </p:spPr>
          <p:txBody>
            <a:bodyPr/>
            <a:lstStyle/>
            <a:p>
              <a:endParaRPr lang="en-US"/>
            </a:p>
          </p:txBody>
        </p:sp>
        <p:sp>
          <p:nvSpPr>
            <p:cNvPr id="8420" name="Freeform 402"/>
            <p:cNvSpPr>
              <a:spLocks/>
            </p:cNvSpPr>
            <p:nvPr/>
          </p:nvSpPr>
          <p:spPr bwMode="auto">
            <a:xfrm>
              <a:off x="4092" y="2500"/>
              <a:ext cx="51" cy="53"/>
            </a:xfrm>
            <a:custGeom>
              <a:avLst/>
              <a:gdLst>
                <a:gd name="T0" fmla="*/ 26 w 102"/>
                <a:gd name="T1" fmla="*/ 0 h 106"/>
                <a:gd name="T2" fmla="*/ 31 w 102"/>
                <a:gd name="T3" fmla="*/ 1 h 106"/>
                <a:gd name="T4" fmla="*/ 35 w 102"/>
                <a:gd name="T5" fmla="*/ 3 h 106"/>
                <a:gd name="T6" fmla="*/ 40 w 102"/>
                <a:gd name="T7" fmla="*/ 5 h 106"/>
                <a:gd name="T8" fmla="*/ 44 w 102"/>
                <a:gd name="T9" fmla="*/ 8 h 106"/>
                <a:gd name="T10" fmla="*/ 46 w 102"/>
                <a:gd name="T11" fmla="*/ 12 h 106"/>
                <a:gd name="T12" fmla="*/ 49 w 102"/>
                <a:gd name="T13" fmla="*/ 16 h 106"/>
                <a:gd name="T14" fmla="*/ 50 w 102"/>
                <a:gd name="T15" fmla="*/ 22 h 106"/>
                <a:gd name="T16" fmla="*/ 51 w 102"/>
                <a:gd name="T17" fmla="*/ 27 h 106"/>
                <a:gd name="T18" fmla="*/ 50 w 102"/>
                <a:gd name="T19" fmla="*/ 32 h 106"/>
                <a:gd name="T20" fmla="*/ 49 w 102"/>
                <a:gd name="T21" fmla="*/ 37 h 106"/>
                <a:gd name="T22" fmla="*/ 46 w 102"/>
                <a:gd name="T23" fmla="*/ 42 h 106"/>
                <a:gd name="T24" fmla="*/ 44 w 102"/>
                <a:gd name="T25" fmla="*/ 45 h 106"/>
                <a:gd name="T26" fmla="*/ 40 w 102"/>
                <a:gd name="T27" fmla="*/ 49 h 106"/>
                <a:gd name="T28" fmla="*/ 35 w 102"/>
                <a:gd name="T29" fmla="*/ 51 h 106"/>
                <a:gd name="T30" fmla="*/ 31 w 102"/>
                <a:gd name="T31" fmla="*/ 53 h 106"/>
                <a:gd name="T32" fmla="*/ 26 w 102"/>
                <a:gd name="T33" fmla="*/ 53 h 106"/>
                <a:gd name="T34" fmla="*/ 21 w 102"/>
                <a:gd name="T35" fmla="*/ 53 h 106"/>
                <a:gd name="T36" fmla="*/ 16 w 102"/>
                <a:gd name="T37" fmla="*/ 51 h 106"/>
                <a:gd name="T38" fmla="*/ 12 w 102"/>
                <a:gd name="T39" fmla="*/ 49 h 106"/>
                <a:gd name="T40" fmla="*/ 8 w 102"/>
                <a:gd name="T41" fmla="*/ 45 h 106"/>
                <a:gd name="T42" fmla="*/ 5 w 102"/>
                <a:gd name="T43" fmla="*/ 42 h 106"/>
                <a:gd name="T44" fmla="*/ 3 w 102"/>
                <a:gd name="T45" fmla="*/ 37 h 106"/>
                <a:gd name="T46" fmla="*/ 1 w 102"/>
                <a:gd name="T47" fmla="*/ 32 h 106"/>
                <a:gd name="T48" fmla="*/ 0 w 102"/>
                <a:gd name="T49" fmla="*/ 27 h 106"/>
                <a:gd name="T50" fmla="*/ 1 w 102"/>
                <a:gd name="T51" fmla="*/ 22 h 106"/>
                <a:gd name="T52" fmla="*/ 3 w 102"/>
                <a:gd name="T53" fmla="*/ 16 h 106"/>
                <a:gd name="T54" fmla="*/ 5 w 102"/>
                <a:gd name="T55" fmla="*/ 12 h 106"/>
                <a:gd name="T56" fmla="*/ 8 w 102"/>
                <a:gd name="T57" fmla="*/ 8 h 106"/>
                <a:gd name="T58" fmla="*/ 12 w 102"/>
                <a:gd name="T59" fmla="*/ 5 h 106"/>
                <a:gd name="T60" fmla="*/ 16 w 102"/>
                <a:gd name="T61" fmla="*/ 3 h 106"/>
                <a:gd name="T62" fmla="*/ 21 w 102"/>
                <a:gd name="T63" fmla="*/ 1 h 106"/>
                <a:gd name="T64" fmla="*/ 26 w 102"/>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106">
                  <a:moveTo>
                    <a:pt x="51" y="0"/>
                  </a:moveTo>
                  <a:lnTo>
                    <a:pt x="61" y="1"/>
                  </a:lnTo>
                  <a:lnTo>
                    <a:pt x="70" y="5"/>
                  </a:lnTo>
                  <a:lnTo>
                    <a:pt x="79" y="9"/>
                  </a:lnTo>
                  <a:lnTo>
                    <a:pt x="87" y="16"/>
                  </a:lnTo>
                  <a:lnTo>
                    <a:pt x="92" y="23"/>
                  </a:lnTo>
                  <a:lnTo>
                    <a:pt x="98" y="32"/>
                  </a:lnTo>
                  <a:lnTo>
                    <a:pt x="100" y="43"/>
                  </a:lnTo>
                  <a:lnTo>
                    <a:pt x="102" y="53"/>
                  </a:lnTo>
                  <a:lnTo>
                    <a:pt x="100" y="63"/>
                  </a:lnTo>
                  <a:lnTo>
                    <a:pt x="98" y="74"/>
                  </a:lnTo>
                  <a:lnTo>
                    <a:pt x="92" y="83"/>
                  </a:lnTo>
                  <a:lnTo>
                    <a:pt x="87" y="90"/>
                  </a:lnTo>
                  <a:lnTo>
                    <a:pt x="79" y="97"/>
                  </a:lnTo>
                  <a:lnTo>
                    <a:pt x="70" y="101"/>
                  </a:lnTo>
                  <a:lnTo>
                    <a:pt x="61" y="105"/>
                  </a:lnTo>
                  <a:lnTo>
                    <a:pt x="51" y="106"/>
                  </a:lnTo>
                  <a:lnTo>
                    <a:pt x="41" y="105"/>
                  </a:lnTo>
                  <a:lnTo>
                    <a:pt x="31" y="101"/>
                  </a:lnTo>
                  <a:lnTo>
                    <a:pt x="23" y="97"/>
                  </a:lnTo>
                  <a:lnTo>
                    <a:pt x="15" y="90"/>
                  </a:lnTo>
                  <a:lnTo>
                    <a:pt x="9" y="83"/>
                  </a:lnTo>
                  <a:lnTo>
                    <a:pt x="5" y="74"/>
                  </a:lnTo>
                  <a:lnTo>
                    <a:pt x="1" y="63"/>
                  </a:lnTo>
                  <a:lnTo>
                    <a:pt x="0" y="53"/>
                  </a:lnTo>
                  <a:lnTo>
                    <a:pt x="1" y="43"/>
                  </a:lnTo>
                  <a:lnTo>
                    <a:pt x="5" y="32"/>
                  </a:lnTo>
                  <a:lnTo>
                    <a:pt x="9" y="23"/>
                  </a:lnTo>
                  <a:lnTo>
                    <a:pt x="15" y="16"/>
                  </a:lnTo>
                  <a:lnTo>
                    <a:pt x="23" y="9"/>
                  </a:lnTo>
                  <a:lnTo>
                    <a:pt x="31" y="5"/>
                  </a:lnTo>
                  <a:lnTo>
                    <a:pt x="41" y="1"/>
                  </a:lnTo>
                  <a:lnTo>
                    <a:pt x="51" y="0"/>
                  </a:lnTo>
                  <a:close/>
                </a:path>
              </a:pathLst>
            </a:custGeom>
            <a:solidFill>
              <a:srgbClr val="002800"/>
            </a:solidFill>
            <a:ln w="9525">
              <a:noFill/>
              <a:round/>
              <a:headEnd/>
              <a:tailEnd/>
            </a:ln>
          </p:spPr>
          <p:txBody>
            <a:bodyPr/>
            <a:lstStyle/>
            <a:p>
              <a:endParaRPr lang="en-US"/>
            </a:p>
          </p:txBody>
        </p:sp>
        <p:sp>
          <p:nvSpPr>
            <p:cNvPr id="8421" name="Freeform 403"/>
            <p:cNvSpPr>
              <a:spLocks/>
            </p:cNvSpPr>
            <p:nvPr/>
          </p:nvSpPr>
          <p:spPr bwMode="auto">
            <a:xfrm>
              <a:off x="4094" y="2575"/>
              <a:ext cx="51"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9 w 101"/>
                <a:gd name="T13" fmla="*/ 16 h 106"/>
                <a:gd name="T14" fmla="*/ 50 w 101"/>
                <a:gd name="T15" fmla="*/ 21 h 106"/>
                <a:gd name="T16" fmla="*/ 51 w 101"/>
                <a:gd name="T17" fmla="*/ 27 h 106"/>
                <a:gd name="T18" fmla="*/ 50 w 101"/>
                <a:gd name="T19" fmla="*/ 32 h 106"/>
                <a:gd name="T20" fmla="*/ 49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8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8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0" y="0"/>
                  </a:moveTo>
                  <a:lnTo>
                    <a:pt x="61" y="1"/>
                  </a:lnTo>
                  <a:lnTo>
                    <a:pt x="70" y="4"/>
                  </a:lnTo>
                  <a:lnTo>
                    <a:pt x="78" y="9"/>
                  </a:lnTo>
                  <a:lnTo>
                    <a:pt x="86" y="15"/>
                  </a:lnTo>
                  <a:lnTo>
                    <a:pt x="92" y="23"/>
                  </a:lnTo>
                  <a:lnTo>
                    <a:pt x="98" y="32"/>
                  </a:lnTo>
                  <a:lnTo>
                    <a:pt x="100" y="42"/>
                  </a:lnTo>
                  <a:lnTo>
                    <a:pt x="101" y="53"/>
                  </a:lnTo>
                  <a:lnTo>
                    <a:pt x="100" y="63"/>
                  </a:lnTo>
                  <a:lnTo>
                    <a:pt x="98" y="74"/>
                  </a:lnTo>
                  <a:lnTo>
                    <a:pt x="92" y="83"/>
                  </a:lnTo>
                  <a:lnTo>
                    <a:pt x="86" y="90"/>
                  </a:lnTo>
                  <a:lnTo>
                    <a:pt x="78" y="97"/>
                  </a:lnTo>
                  <a:lnTo>
                    <a:pt x="70" y="101"/>
                  </a:lnTo>
                  <a:lnTo>
                    <a:pt x="61" y="105"/>
                  </a:lnTo>
                  <a:lnTo>
                    <a:pt x="50" y="106"/>
                  </a:lnTo>
                  <a:lnTo>
                    <a:pt x="40" y="105"/>
                  </a:lnTo>
                  <a:lnTo>
                    <a:pt x="31" y="101"/>
                  </a:lnTo>
                  <a:lnTo>
                    <a:pt x="23" y="97"/>
                  </a:lnTo>
                  <a:lnTo>
                    <a:pt x="15" y="90"/>
                  </a:lnTo>
                  <a:lnTo>
                    <a:pt x="9" y="83"/>
                  </a:lnTo>
                  <a:lnTo>
                    <a:pt x="4" y="74"/>
                  </a:lnTo>
                  <a:lnTo>
                    <a:pt x="1" y="63"/>
                  </a:lnTo>
                  <a:lnTo>
                    <a:pt x="0" y="53"/>
                  </a:lnTo>
                  <a:lnTo>
                    <a:pt x="1" y="42"/>
                  </a:lnTo>
                  <a:lnTo>
                    <a:pt x="4" y="32"/>
                  </a:lnTo>
                  <a:lnTo>
                    <a:pt x="9" y="23"/>
                  </a:lnTo>
                  <a:lnTo>
                    <a:pt x="15" y="15"/>
                  </a:lnTo>
                  <a:lnTo>
                    <a:pt x="23" y="9"/>
                  </a:lnTo>
                  <a:lnTo>
                    <a:pt x="31" y="4"/>
                  </a:lnTo>
                  <a:lnTo>
                    <a:pt x="40" y="1"/>
                  </a:lnTo>
                  <a:lnTo>
                    <a:pt x="50" y="0"/>
                  </a:lnTo>
                  <a:close/>
                </a:path>
              </a:pathLst>
            </a:custGeom>
            <a:solidFill>
              <a:srgbClr val="002800"/>
            </a:solidFill>
            <a:ln w="9525">
              <a:noFill/>
              <a:round/>
              <a:headEnd/>
              <a:tailEnd/>
            </a:ln>
          </p:spPr>
          <p:txBody>
            <a:bodyPr/>
            <a:lstStyle/>
            <a:p>
              <a:endParaRPr lang="en-US"/>
            </a:p>
          </p:txBody>
        </p:sp>
        <p:sp>
          <p:nvSpPr>
            <p:cNvPr id="8422" name="Freeform 404"/>
            <p:cNvSpPr>
              <a:spLocks/>
            </p:cNvSpPr>
            <p:nvPr/>
          </p:nvSpPr>
          <p:spPr bwMode="auto">
            <a:xfrm>
              <a:off x="3733" y="2495"/>
              <a:ext cx="50"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8 w 101"/>
                <a:gd name="T13" fmla="*/ 16 h 106"/>
                <a:gd name="T14" fmla="*/ 50 w 101"/>
                <a:gd name="T15" fmla="*/ 21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8 h 106"/>
                <a:gd name="T28" fmla="*/ 35 w 101"/>
                <a:gd name="T29" fmla="*/ 51 h 106"/>
                <a:gd name="T30" fmla="*/ 31 w 101"/>
                <a:gd name="T31" fmla="*/ 52 h 106"/>
                <a:gd name="T32" fmla="*/ 25 w 101"/>
                <a:gd name="T33" fmla="*/ 53 h 106"/>
                <a:gd name="T34" fmla="*/ 20 w 101"/>
                <a:gd name="T35" fmla="*/ 52 h 106"/>
                <a:gd name="T36" fmla="*/ 16 w 101"/>
                <a:gd name="T37" fmla="*/ 51 h 106"/>
                <a:gd name="T38" fmla="*/ 12 w 101"/>
                <a:gd name="T39" fmla="*/ 48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7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4"/>
                  </a:lnTo>
                  <a:lnTo>
                    <a:pt x="79" y="9"/>
                  </a:lnTo>
                  <a:lnTo>
                    <a:pt x="87" y="15"/>
                  </a:lnTo>
                  <a:lnTo>
                    <a:pt x="93" y="23"/>
                  </a:lnTo>
                  <a:lnTo>
                    <a:pt x="97" y="32"/>
                  </a:lnTo>
                  <a:lnTo>
                    <a:pt x="100" y="42"/>
                  </a:lnTo>
                  <a:lnTo>
                    <a:pt x="101" y="53"/>
                  </a:lnTo>
                  <a:lnTo>
                    <a:pt x="100" y="63"/>
                  </a:lnTo>
                  <a:lnTo>
                    <a:pt x="97" y="73"/>
                  </a:lnTo>
                  <a:lnTo>
                    <a:pt x="93" y="83"/>
                  </a:lnTo>
                  <a:lnTo>
                    <a:pt x="87" y="89"/>
                  </a:lnTo>
                  <a:lnTo>
                    <a:pt x="79" y="96"/>
                  </a:lnTo>
                  <a:lnTo>
                    <a:pt x="71" y="101"/>
                  </a:lnTo>
                  <a:lnTo>
                    <a:pt x="62" y="104"/>
                  </a:lnTo>
                  <a:lnTo>
                    <a:pt x="51" y="106"/>
                  </a:lnTo>
                  <a:lnTo>
                    <a:pt x="41" y="104"/>
                  </a:lnTo>
                  <a:lnTo>
                    <a:pt x="32" y="101"/>
                  </a:lnTo>
                  <a:lnTo>
                    <a:pt x="24" y="96"/>
                  </a:lnTo>
                  <a:lnTo>
                    <a:pt x="15" y="89"/>
                  </a:lnTo>
                  <a:lnTo>
                    <a:pt x="10" y="83"/>
                  </a:lnTo>
                  <a:lnTo>
                    <a:pt x="5" y="73"/>
                  </a:lnTo>
                  <a:lnTo>
                    <a:pt x="2" y="63"/>
                  </a:lnTo>
                  <a:lnTo>
                    <a:pt x="0" y="53"/>
                  </a:lnTo>
                  <a:lnTo>
                    <a:pt x="2" y="42"/>
                  </a:lnTo>
                  <a:lnTo>
                    <a:pt x="5" y="32"/>
                  </a:lnTo>
                  <a:lnTo>
                    <a:pt x="10" y="23"/>
                  </a:lnTo>
                  <a:lnTo>
                    <a:pt x="15" y="15"/>
                  </a:lnTo>
                  <a:lnTo>
                    <a:pt x="24" y="9"/>
                  </a:lnTo>
                  <a:lnTo>
                    <a:pt x="32" y="4"/>
                  </a:lnTo>
                  <a:lnTo>
                    <a:pt x="41" y="1"/>
                  </a:lnTo>
                  <a:lnTo>
                    <a:pt x="51" y="0"/>
                  </a:lnTo>
                  <a:close/>
                </a:path>
              </a:pathLst>
            </a:custGeom>
            <a:solidFill>
              <a:srgbClr val="002800"/>
            </a:solidFill>
            <a:ln w="9525">
              <a:noFill/>
              <a:round/>
              <a:headEnd/>
              <a:tailEnd/>
            </a:ln>
          </p:spPr>
          <p:txBody>
            <a:bodyPr/>
            <a:lstStyle/>
            <a:p>
              <a:endParaRPr lang="en-US"/>
            </a:p>
          </p:txBody>
        </p:sp>
        <p:sp>
          <p:nvSpPr>
            <p:cNvPr id="8423" name="Freeform 405"/>
            <p:cNvSpPr>
              <a:spLocks/>
            </p:cNvSpPr>
            <p:nvPr/>
          </p:nvSpPr>
          <p:spPr bwMode="auto">
            <a:xfrm>
              <a:off x="3733" y="2577"/>
              <a:ext cx="50" cy="53"/>
            </a:xfrm>
            <a:custGeom>
              <a:avLst/>
              <a:gdLst>
                <a:gd name="T0" fmla="*/ 25 w 101"/>
                <a:gd name="T1" fmla="*/ 0 h 106"/>
                <a:gd name="T2" fmla="*/ 31 w 101"/>
                <a:gd name="T3" fmla="*/ 1 h 106"/>
                <a:gd name="T4" fmla="*/ 35 w 101"/>
                <a:gd name="T5" fmla="*/ 3 h 106"/>
                <a:gd name="T6" fmla="*/ 39 w 101"/>
                <a:gd name="T7" fmla="*/ 5 h 106"/>
                <a:gd name="T8" fmla="*/ 43 w 101"/>
                <a:gd name="T9" fmla="*/ 8 h 106"/>
                <a:gd name="T10" fmla="*/ 46 w 101"/>
                <a:gd name="T11" fmla="*/ 12 h 106"/>
                <a:gd name="T12" fmla="*/ 48 w 101"/>
                <a:gd name="T13" fmla="*/ 16 h 106"/>
                <a:gd name="T14" fmla="*/ 50 w 101"/>
                <a:gd name="T15" fmla="*/ 22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2 h 106"/>
                <a:gd name="T52" fmla="*/ 2 w 101"/>
                <a:gd name="T53" fmla="*/ 16 h 106"/>
                <a:gd name="T54" fmla="*/ 5 w 101"/>
                <a:gd name="T55" fmla="*/ 12 h 106"/>
                <a:gd name="T56" fmla="*/ 7 w 101"/>
                <a:gd name="T57" fmla="*/ 8 h 106"/>
                <a:gd name="T58" fmla="*/ 12 w 101"/>
                <a:gd name="T59" fmla="*/ 5 h 106"/>
                <a:gd name="T60" fmla="*/ 16 w 101"/>
                <a:gd name="T61" fmla="*/ 3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5"/>
                  </a:lnTo>
                  <a:lnTo>
                    <a:pt x="79" y="9"/>
                  </a:lnTo>
                  <a:lnTo>
                    <a:pt x="87" y="16"/>
                  </a:lnTo>
                  <a:lnTo>
                    <a:pt x="93" y="23"/>
                  </a:lnTo>
                  <a:lnTo>
                    <a:pt x="97" y="32"/>
                  </a:lnTo>
                  <a:lnTo>
                    <a:pt x="100" y="43"/>
                  </a:lnTo>
                  <a:lnTo>
                    <a:pt x="101" y="53"/>
                  </a:lnTo>
                  <a:lnTo>
                    <a:pt x="100" y="64"/>
                  </a:lnTo>
                  <a:lnTo>
                    <a:pt x="97" y="74"/>
                  </a:lnTo>
                  <a:lnTo>
                    <a:pt x="93" y="83"/>
                  </a:lnTo>
                  <a:lnTo>
                    <a:pt x="87" y="90"/>
                  </a:lnTo>
                  <a:lnTo>
                    <a:pt x="79" y="97"/>
                  </a:lnTo>
                  <a:lnTo>
                    <a:pt x="71" y="102"/>
                  </a:lnTo>
                  <a:lnTo>
                    <a:pt x="62" y="105"/>
                  </a:lnTo>
                  <a:lnTo>
                    <a:pt x="51" y="106"/>
                  </a:lnTo>
                  <a:lnTo>
                    <a:pt x="41" y="105"/>
                  </a:lnTo>
                  <a:lnTo>
                    <a:pt x="32" y="102"/>
                  </a:lnTo>
                  <a:lnTo>
                    <a:pt x="24" y="97"/>
                  </a:lnTo>
                  <a:lnTo>
                    <a:pt x="15" y="90"/>
                  </a:lnTo>
                  <a:lnTo>
                    <a:pt x="10" y="83"/>
                  </a:lnTo>
                  <a:lnTo>
                    <a:pt x="5" y="74"/>
                  </a:lnTo>
                  <a:lnTo>
                    <a:pt x="2" y="64"/>
                  </a:lnTo>
                  <a:lnTo>
                    <a:pt x="0" y="53"/>
                  </a:lnTo>
                  <a:lnTo>
                    <a:pt x="2" y="43"/>
                  </a:lnTo>
                  <a:lnTo>
                    <a:pt x="5" y="32"/>
                  </a:lnTo>
                  <a:lnTo>
                    <a:pt x="10" y="23"/>
                  </a:lnTo>
                  <a:lnTo>
                    <a:pt x="15" y="16"/>
                  </a:lnTo>
                  <a:lnTo>
                    <a:pt x="24" y="9"/>
                  </a:lnTo>
                  <a:lnTo>
                    <a:pt x="32" y="5"/>
                  </a:lnTo>
                  <a:lnTo>
                    <a:pt x="41" y="1"/>
                  </a:lnTo>
                  <a:lnTo>
                    <a:pt x="51" y="0"/>
                  </a:lnTo>
                  <a:close/>
                </a:path>
              </a:pathLst>
            </a:custGeom>
            <a:solidFill>
              <a:srgbClr val="002800"/>
            </a:solidFill>
            <a:ln w="9525">
              <a:noFill/>
              <a:round/>
              <a:headEnd/>
              <a:tailEnd/>
            </a:ln>
          </p:spPr>
          <p:txBody>
            <a:bodyPr/>
            <a:lstStyle/>
            <a:p>
              <a:endParaRPr lang="en-US"/>
            </a:p>
          </p:txBody>
        </p:sp>
        <p:sp>
          <p:nvSpPr>
            <p:cNvPr id="8424" name="Rectangle 406"/>
            <p:cNvSpPr>
              <a:spLocks noChangeArrowheads="1"/>
            </p:cNvSpPr>
            <p:nvPr/>
          </p:nvSpPr>
          <p:spPr bwMode="auto">
            <a:xfrm>
              <a:off x="3735" y="2453"/>
              <a:ext cx="40" cy="31"/>
            </a:xfrm>
            <a:prstGeom prst="rect">
              <a:avLst/>
            </a:prstGeom>
            <a:solidFill>
              <a:srgbClr val="002800"/>
            </a:solidFill>
            <a:ln w="9525">
              <a:noFill/>
              <a:miter lim="800000"/>
              <a:headEnd/>
              <a:tailEnd/>
            </a:ln>
          </p:spPr>
          <p:txBody>
            <a:bodyPr/>
            <a:lstStyle/>
            <a:p>
              <a:endParaRPr lang="en-US"/>
            </a:p>
          </p:txBody>
        </p:sp>
        <p:sp>
          <p:nvSpPr>
            <p:cNvPr id="8425" name="Freeform 407"/>
            <p:cNvSpPr>
              <a:spLocks/>
            </p:cNvSpPr>
            <p:nvPr/>
          </p:nvSpPr>
          <p:spPr bwMode="auto">
            <a:xfrm>
              <a:off x="3805" y="2486"/>
              <a:ext cx="262" cy="162"/>
            </a:xfrm>
            <a:custGeom>
              <a:avLst/>
              <a:gdLst>
                <a:gd name="T0" fmla="*/ 0 w 525"/>
                <a:gd name="T1" fmla="*/ 0 h 325"/>
                <a:gd name="T2" fmla="*/ 0 w 525"/>
                <a:gd name="T3" fmla="*/ 159 h 325"/>
                <a:gd name="T4" fmla="*/ 15 w 525"/>
                <a:gd name="T5" fmla="*/ 162 h 325"/>
                <a:gd name="T6" fmla="*/ 15 w 525"/>
                <a:gd name="T7" fmla="*/ 15 h 325"/>
                <a:gd name="T8" fmla="*/ 248 w 525"/>
                <a:gd name="T9" fmla="*/ 15 h 325"/>
                <a:gd name="T10" fmla="*/ 248 w 525"/>
                <a:gd name="T11" fmla="*/ 159 h 325"/>
                <a:gd name="T12" fmla="*/ 262 w 525"/>
                <a:gd name="T13" fmla="*/ 159 h 325"/>
                <a:gd name="T14" fmla="*/ 262 w 525"/>
                <a:gd name="T15" fmla="*/ 0 h 325"/>
                <a:gd name="T16" fmla="*/ 0 w 52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5" h="325">
                  <a:moveTo>
                    <a:pt x="0" y="0"/>
                  </a:moveTo>
                  <a:lnTo>
                    <a:pt x="0" y="318"/>
                  </a:lnTo>
                  <a:lnTo>
                    <a:pt x="30" y="325"/>
                  </a:lnTo>
                  <a:lnTo>
                    <a:pt x="30" y="30"/>
                  </a:lnTo>
                  <a:lnTo>
                    <a:pt x="497" y="30"/>
                  </a:lnTo>
                  <a:lnTo>
                    <a:pt x="497" y="318"/>
                  </a:lnTo>
                  <a:lnTo>
                    <a:pt x="525" y="318"/>
                  </a:lnTo>
                  <a:lnTo>
                    <a:pt x="525" y="0"/>
                  </a:lnTo>
                  <a:lnTo>
                    <a:pt x="0" y="0"/>
                  </a:lnTo>
                  <a:close/>
                </a:path>
              </a:pathLst>
            </a:custGeom>
            <a:solidFill>
              <a:srgbClr val="002800"/>
            </a:solidFill>
            <a:ln w="9525">
              <a:noFill/>
              <a:round/>
              <a:headEnd/>
              <a:tailEnd/>
            </a:ln>
          </p:spPr>
          <p:txBody>
            <a:bodyPr/>
            <a:lstStyle/>
            <a:p>
              <a:endParaRPr lang="en-US"/>
            </a:p>
          </p:txBody>
        </p:sp>
        <p:sp>
          <p:nvSpPr>
            <p:cNvPr id="8426" name="Freeform 408"/>
            <p:cNvSpPr>
              <a:spLocks/>
            </p:cNvSpPr>
            <p:nvPr/>
          </p:nvSpPr>
          <p:spPr bwMode="auto">
            <a:xfrm>
              <a:off x="3902" y="2706"/>
              <a:ext cx="69" cy="118"/>
            </a:xfrm>
            <a:custGeom>
              <a:avLst/>
              <a:gdLst>
                <a:gd name="T0" fmla="*/ 0 w 137"/>
                <a:gd name="T1" fmla="*/ 23 h 237"/>
                <a:gd name="T2" fmla="*/ 0 w 137"/>
                <a:gd name="T3" fmla="*/ 34 h 237"/>
                <a:gd name="T4" fmla="*/ 9 w 137"/>
                <a:gd name="T5" fmla="*/ 48 h 237"/>
                <a:gd name="T6" fmla="*/ 9 w 137"/>
                <a:gd name="T7" fmla="*/ 75 h 237"/>
                <a:gd name="T8" fmla="*/ 2 w 137"/>
                <a:gd name="T9" fmla="*/ 88 h 237"/>
                <a:gd name="T10" fmla="*/ 2 w 137"/>
                <a:gd name="T11" fmla="*/ 101 h 237"/>
                <a:gd name="T12" fmla="*/ 12 w 137"/>
                <a:gd name="T13" fmla="*/ 108 h 237"/>
                <a:gd name="T14" fmla="*/ 20 w 137"/>
                <a:gd name="T15" fmla="*/ 113 h 237"/>
                <a:gd name="T16" fmla="*/ 29 w 137"/>
                <a:gd name="T17" fmla="*/ 117 h 237"/>
                <a:gd name="T18" fmla="*/ 37 w 137"/>
                <a:gd name="T19" fmla="*/ 118 h 237"/>
                <a:gd name="T20" fmla="*/ 45 w 137"/>
                <a:gd name="T21" fmla="*/ 117 h 237"/>
                <a:gd name="T22" fmla="*/ 53 w 137"/>
                <a:gd name="T23" fmla="*/ 113 h 237"/>
                <a:gd name="T24" fmla="*/ 61 w 137"/>
                <a:gd name="T25" fmla="*/ 105 h 237"/>
                <a:gd name="T26" fmla="*/ 69 w 137"/>
                <a:gd name="T27" fmla="*/ 94 h 237"/>
                <a:gd name="T28" fmla="*/ 58 w 137"/>
                <a:gd name="T29" fmla="*/ 75 h 237"/>
                <a:gd name="T30" fmla="*/ 58 w 137"/>
                <a:gd name="T31" fmla="*/ 37 h 237"/>
                <a:gd name="T32" fmla="*/ 66 w 137"/>
                <a:gd name="T33" fmla="*/ 26 h 237"/>
                <a:gd name="T34" fmla="*/ 60 w 137"/>
                <a:gd name="T35" fmla="*/ 16 h 237"/>
                <a:gd name="T36" fmla="*/ 52 w 137"/>
                <a:gd name="T37" fmla="*/ 7 h 237"/>
                <a:gd name="T38" fmla="*/ 42 w 137"/>
                <a:gd name="T39" fmla="*/ 2 h 237"/>
                <a:gd name="T40" fmla="*/ 33 w 137"/>
                <a:gd name="T41" fmla="*/ 0 h 237"/>
                <a:gd name="T42" fmla="*/ 23 w 137"/>
                <a:gd name="T43" fmla="*/ 1 h 237"/>
                <a:gd name="T44" fmla="*/ 14 w 137"/>
                <a:gd name="T45" fmla="*/ 5 h 237"/>
                <a:gd name="T46" fmla="*/ 7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7" y="96"/>
                  </a:lnTo>
                  <a:lnTo>
                    <a:pt x="17" y="151"/>
                  </a:lnTo>
                  <a:lnTo>
                    <a:pt x="3" y="176"/>
                  </a:lnTo>
                  <a:lnTo>
                    <a:pt x="3" y="202"/>
                  </a:lnTo>
                  <a:lnTo>
                    <a:pt x="23" y="216"/>
                  </a:lnTo>
                  <a:lnTo>
                    <a:pt x="40" y="227"/>
                  </a:lnTo>
                  <a:lnTo>
                    <a:pt x="58" y="234"/>
                  </a:lnTo>
                  <a:lnTo>
                    <a:pt x="74" y="237"/>
                  </a:lnTo>
                  <a:lnTo>
                    <a:pt x="89" y="234"/>
                  </a:lnTo>
                  <a:lnTo>
                    <a:pt x="105" y="226"/>
                  </a:lnTo>
                  <a:lnTo>
                    <a:pt x="121" y="211"/>
                  </a:lnTo>
                  <a:lnTo>
                    <a:pt x="137" y="189"/>
                  </a:lnTo>
                  <a:lnTo>
                    <a:pt x="115" y="151"/>
                  </a:lnTo>
                  <a:lnTo>
                    <a:pt x="115" y="74"/>
                  </a:lnTo>
                  <a:lnTo>
                    <a:pt x="131" y="53"/>
                  </a:lnTo>
                  <a:lnTo>
                    <a:pt x="119" y="32"/>
                  </a:lnTo>
                  <a:lnTo>
                    <a:pt x="103" y="15"/>
                  </a:lnTo>
                  <a:lnTo>
                    <a:pt x="84" y="5"/>
                  </a:lnTo>
                  <a:lnTo>
                    <a:pt x="66" y="0"/>
                  </a:lnTo>
                  <a:lnTo>
                    <a:pt x="46" y="3"/>
                  </a:lnTo>
                  <a:lnTo>
                    <a:pt x="28" y="11"/>
                  </a:lnTo>
                  <a:lnTo>
                    <a:pt x="13" y="26"/>
                  </a:lnTo>
                  <a:lnTo>
                    <a:pt x="0" y="47"/>
                  </a:lnTo>
                  <a:close/>
                </a:path>
              </a:pathLst>
            </a:custGeom>
            <a:solidFill>
              <a:srgbClr val="000000"/>
            </a:solidFill>
            <a:ln w="9525">
              <a:noFill/>
              <a:round/>
              <a:headEnd/>
              <a:tailEnd/>
            </a:ln>
          </p:spPr>
          <p:txBody>
            <a:bodyPr/>
            <a:lstStyle/>
            <a:p>
              <a:endParaRPr lang="en-US"/>
            </a:p>
          </p:txBody>
        </p:sp>
      </p:grpSp>
      <p:grpSp>
        <p:nvGrpSpPr>
          <p:cNvPr id="8206" name="Group 409"/>
          <p:cNvGrpSpPr>
            <a:grpSpLocks/>
          </p:cNvGrpSpPr>
          <p:nvPr/>
        </p:nvGrpSpPr>
        <p:grpSpPr bwMode="auto">
          <a:xfrm rot="-1356087">
            <a:off x="4792663" y="4081463"/>
            <a:ext cx="228600" cy="381000"/>
            <a:chOff x="3620" y="1973"/>
            <a:chExt cx="670" cy="879"/>
          </a:xfrm>
        </p:grpSpPr>
        <p:sp>
          <p:nvSpPr>
            <p:cNvPr id="8267" name="Freeform 410"/>
            <p:cNvSpPr>
              <a:spLocks/>
            </p:cNvSpPr>
            <p:nvPr/>
          </p:nvSpPr>
          <p:spPr bwMode="auto">
            <a:xfrm>
              <a:off x="3642" y="1973"/>
              <a:ext cx="648" cy="872"/>
            </a:xfrm>
            <a:custGeom>
              <a:avLst/>
              <a:gdLst>
                <a:gd name="T0" fmla="*/ 27 w 1296"/>
                <a:gd name="T1" fmla="*/ 25 h 1743"/>
                <a:gd name="T2" fmla="*/ 59 w 1296"/>
                <a:gd name="T3" fmla="*/ 1 h 1743"/>
                <a:gd name="T4" fmla="*/ 580 w 1296"/>
                <a:gd name="T5" fmla="*/ 0 h 1743"/>
                <a:gd name="T6" fmla="*/ 606 w 1296"/>
                <a:gd name="T7" fmla="*/ 25 h 1743"/>
                <a:gd name="T8" fmla="*/ 603 w 1296"/>
                <a:gd name="T9" fmla="*/ 670 h 1743"/>
                <a:gd name="T10" fmla="*/ 605 w 1296"/>
                <a:gd name="T11" fmla="*/ 708 h 1743"/>
                <a:gd name="T12" fmla="*/ 648 w 1296"/>
                <a:gd name="T13" fmla="*/ 825 h 1743"/>
                <a:gd name="T14" fmla="*/ 628 w 1296"/>
                <a:gd name="T15" fmla="*/ 832 h 1743"/>
                <a:gd name="T16" fmla="*/ 606 w 1296"/>
                <a:gd name="T17" fmla="*/ 839 h 1743"/>
                <a:gd name="T18" fmla="*/ 585 w 1296"/>
                <a:gd name="T19" fmla="*/ 845 h 1743"/>
                <a:gd name="T20" fmla="*/ 563 w 1296"/>
                <a:gd name="T21" fmla="*/ 850 h 1743"/>
                <a:gd name="T22" fmla="*/ 541 w 1296"/>
                <a:gd name="T23" fmla="*/ 855 h 1743"/>
                <a:gd name="T24" fmla="*/ 518 w 1296"/>
                <a:gd name="T25" fmla="*/ 859 h 1743"/>
                <a:gd name="T26" fmla="*/ 495 w 1296"/>
                <a:gd name="T27" fmla="*/ 863 h 1743"/>
                <a:gd name="T28" fmla="*/ 472 w 1296"/>
                <a:gd name="T29" fmla="*/ 865 h 1743"/>
                <a:gd name="T30" fmla="*/ 449 w 1296"/>
                <a:gd name="T31" fmla="*/ 868 h 1743"/>
                <a:gd name="T32" fmla="*/ 426 w 1296"/>
                <a:gd name="T33" fmla="*/ 869 h 1743"/>
                <a:gd name="T34" fmla="*/ 403 w 1296"/>
                <a:gd name="T35" fmla="*/ 871 h 1743"/>
                <a:gd name="T36" fmla="*/ 379 w 1296"/>
                <a:gd name="T37" fmla="*/ 872 h 1743"/>
                <a:gd name="T38" fmla="*/ 356 w 1296"/>
                <a:gd name="T39" fmla="*/ 872 h 1743"/>
                <a:gd name="T40" fmla="*/ 334 w 1296"/>
                <a:gd name="T41" fmla="*/ 872 h 1743"/>
                <a:gd name="T42" fmla="*/ 311 w 1296"/>
                <a:gd name="T43" fmla="*/ 871 h 1743"/>
                <a:gd name="T44" fmla="*/ 288 w 1296"/>
                <a:gd name="T45" fmla="*/ 870 h 1743"/>
                <a:gd name="T46" fmla="*/ 267 w 1296"/>
                <a:gd name="T47" fmla="*/ 869 h 1743"/>
                <a:gd name="T48" fmla="*/ 245 w 1296"/>
                <a:gd name="T49" fmla="*/ 867 h 1743"/>
                <a:gd name="T50" fmla="*/ 223 w 1296"/>
                <a:gd name="T51" fmla="*/ 865 h 1743"/>
                <a:gd name="T52" fmla="*/ 202 w 1296"/>
                <a:gd name="T53" fmla="*/ 863 h 1743"/>
                <a:gd name="T54" fmla="*/ 181 w 1296"/>
                <a:gd name="T55" fmla="*/ 860 h 1743"/>
                <a:gd name="T56" fmla="*/ 161 w 1296"/>
                <a:gd name="T57" fmla="*/ 857 h 1743"/>
                <a:gd name="T58" fmla="*/ 142 w 1296"/>
                <a:gd name="T59" fmla="*/ 854 h 1743"/>
                <a:gd name="T60" fmla="*/ 123 w 1296"/>
                <a:gd name="T61" fmla="*/ 852 h 1743"/>
                <a:gd name="T62" fmla="*/ 105 w 1296"/>
                <a:gd name="T63" fmla="*/ 848 h 1743"/>
                <a:gd name="T64" fmla="*/ 87 w 1296"/>
                <a:gd name="T65" fmla="*/ 845 h 1743"/>
                <a:gd name="T66" fmla="*/ 71 w 1296"/>
                <a:gd name="T67" fmla="*/ 841 h 1743"/>
                <a:gd name="T68" fmla="*/ 55 w 1296"/>
                <a:gd name="T69" fmla="*/ 837 h 1743"/>
                <a:gd name="T70" fmla="*/ 40 w 1296"/>
                <a:gd name="T71" fmla="*/ 833 h 1743"/>
                <a:gd name="T72" fmla="*/ 26 w 1296"/>
                <a:gd name="T73" fmla="*/ 830 h 1743"/>
                <a:gd name="T74" fmla="*/ 13 w 1296"/>
                <a:gd name="T75" fmla="*/ 826 h 1743"/>
                <a:gd name="T76" fmla="*/ 0 w 1296"/>
                <a:gd name="T77" fmla="*/ 822 h 1743"/>
                <a:gd name="T78" fmla="*/ 7 w 1296"/>
                <a:gd name="T79" fmla="*/ 794 h 1743"/>
                <a:gd name="T80" fmla="*/ 22 w 1296"/>
                <a:gd name="T81" fmla="*/ 698 h 1743"/>
                <a:gd name="T82" fmla="*/ 27 w 1296"/>
                <a:gd name="T83" fmla="*/ 25 h 17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96" h="1743">
                  <a:moveTo>
                    <a:pt x="54" y="49"/>
                  </a:moveTo>
                  <a:lnTo>
                    <a:pt x="118" y="2"/>
                  </a:lnTo>
                  <a:lnTo>
                    <a:pt x="1160" y="0"/>
                  </a:lnTo>
                  <a:lnTo>
                    <a:pt x="1211" y="49"/>
                  </a:lnTo>
                  <a:lnTo>
                    <a:pt x="1205" y="1340"/>
                  </a:lnTo>
                  <a:lnTo>
                    <a:pt x="1209" y="1416"/>
                  </a:lnTo>
                  <a:lnTo>
                    <a:pt x="1296" y="1649"/>
                  </a:lnTo>
                  <a:lnTo>
                    <a:pt x="1255" y="1664"/>
                  </a:lnTo>
                  <a:lnTo>
                    <a:pt x="1212" y="1677"/>
                  </a:lnTo>
                  <a:lnTo>
                    <a:pt x="1170" y="1689"/>
                  </a:lnTo>
                  <a:lnTo>
                    <a:pt x="1125" y="1700"/>
                  </a:lnTo>
                  <a:lnTo>
                    <a:pt x="1081" y="1710"/>
                  </a:lnTo>
                  <a:lnTo>
                    <a:pt x="1035" y="1718"/>
                  </a:lnTo>
                  <a:lnTo>
                    <a:pt x="990" y="1725"/>
                  </a:lnTo>
                  <a:lnTo>
                    <a:pt x="944" y="1730"/>
                  </a:lnTo>
                  <a:lnTo>
                    <a:pt x="898" y="1735"/>
                  </a:lnTo>
                  <a:lnTo>
                    <a:pt x="852" y="1738"/>
                  </a:lnTo>
                  <a:lnTo>
                    <a:pt x="806" y="1741"/>
                  </a:lnTo>
                  <a:lnTo>
                    <a:pt x="758" y="1743"/>
                  </a:lnTo>
                  <a:lnTo>
                    <a:pt x="712" y="1743"/>
                  </a:lnTo>
                  <a:lnTo>
                    <a:pt x="667" y="1743"/>
                  </a:lnTo>
                  <a:lnTo>
                    <a:pt x="621" y="1742"/>
                  </a:lnTo>
                  <a:lnTo>
                    <a:pt x="576" y="1740"/>
                  </a:lnTo>
                  <a:lnTo>
                    <a:pt x="533" y="1737"/>
                  </a:lnTo>
                  <a:lnTo>
                    <a:pt x="489" y="1734"/>
                  </a:lnTo>
                  <a:lnTo>
                    <a:pt x="445" y="1730"/>
                  </a:lnTo>
                  <a:lnTo>
                    <a:pt x="404" y="1726"/>
                  </a:lnTo>
                  <a:lnTo>
                    <a:pt x="362" y="1720"/>
                  </a:lnTo>
                  <a:lnTo>
                    <a:pt x="322" y="1714"/>
                  </a:lnTo>
                  <a:lnTo>
                    <a:pt x="283" y="1708"/>
                  </a:lnTo>
                  <a:lnTo>
                    <a:pt x="246" y="1703"/>
                  </a:lnTo>
                  <a:lnTo>
                    <a:pt x="209" y="1696"/>
                  </a:lnTo>
                  <a:lnTo>
                    <a:pt x="174" y="1689"/>
                  </a:lnTo>
                  <a:lnTo>
                    <a:pt x="141" y="1681"/>
                  </a:lnTo>
                  <a:lnTo>
                    <a:pt x="109" y="1674"/>
                  </a:lnTo>
                  <a:lnTo>
                    <a:pt x="79" y="1666"/>
                  </a:lnTo>
                  <a:lnTo>
                    <a:pt x="51" y="1659"/>
                  </a:lnTo>
                  <a:lnTo>
                    <a:pt x="25" y="1651"/>
                  </a:lnTo>
                  <a:lnTo>
                    <a:pt x="0" y="1643"/>
                  </a:lnTo>
                  <a:lnTo>
                    <a:pt x="13" y="1587"/>
                  </a:lnTo>
                  <a:lnTo>
                    <a:pt x="43" y="1395"/>
                  </a:lnTo>
                  <a:lnTo>
                    <a:pt x="54" y="49"/>
                  </a:lnTo>
                  <a:close/>
                </a:path>
              </a:pathLst>
            </a:custGeom>
            <a:solidFill>
              <a:srgbClr val="00000F"/>
            </a:solidFill>
            <a:ln w="9525">
              <a:noFill/>
              <a:round/>
              <a:headEnd/>
              <a:tailEnd/>
            </a:ln>
          </p:spPr>
          <p:txBody>
            <a:bodyPr/>
            <a:lstStyle/>
            <a:p>
              <a:endParaRPr lang="en-US"/>
            </a:p>
          </p:txBody>
        </p:sp>
        <p:sp>
          <p:nvSpPr>
            <p:cNvPr id="8268" name="Freeform 411"/>
            <p:cNvSpPr>
              <a:spLocks/>
            </p:cNvSpPr>
            <p:nvPr/>
          </p:nvSpPr>
          <p:spPr bwMode="auto">
            <a:xfrm>
              <a:off x="3620" y="1988"/>
              <a:ext cx="661" cy="864"/>
            </a:xfrm>
            <a:custGeom>
              <a:avLst/>
              <a:gdLst>
                <a:gd name="T0" fmla="*/ 82 w 1321"/>
                <a:gd name="T1" fmla="*/ 0 h 1727"/>
                <a:gd name="T2" fmla="*/ 596 w 1321"/>
                <a:gd name="T3" fmla="*/ 4 h 1727"/>
                <a:gd name="T4" fmla="*/ 596 w 1321"/>
                <a:gd name="T5" fmla="*/ 606 h 1727"/>
                <a:gd name="T6" fmla="*/ 594 w 1321"/>
                <a:gd name="T7" fmla="*/ 669 h 1727"/>
                <a:gd name="T8" fmla="*/ 595 w 1321"/>
                <a:gd name="T9" fmla="*/ 685 h 1727"/>
                <a:gd name="T10" fmla="*/ 596 w 1321"/>
                <a:gd name="T11" fmla="*/ 700 h 1727"/>
                <a:gd name="T12" fmla="*/ 598 w 1321"/>
                <a:gd name="T13" fmla="*/ 716 h 1727"/>
                <a:gd name="T14" fmla="*/ 602 w 1321"/>
                <a:gd name="T15" fmla="*/ 731 h 1727"/>
                <a:gd name="T16" fmla="*/ 661 w 1321"/>
                <a:gd name="T17" fmla="*/ 807 h 1727"/>
                <a:gd name="T18" fmla="*/ 642 w 1321"/>
                <a:gd name="T19" fmla="*/ 815 h 1727"/>
                <a:gd name="T20" fmla="*/ 622 w 1321"/>
                <a:gd name="T21" fmla="*/ 823 h 1727"/>
                <a:gd name="T22" fmla="*/ 601 w 1321"/>
                <a:gd name="T23" fmla="*/ 829 h 1727"/>
                <a:gd name="T24" fmla="*/ 581 w 1321"/>
                <a:gd name="T25" fmla="*/ 836 h 1727"/>
                <a:gd name="T26" fmla="*/ 559 w 1321"/>
                <a:gd name="T27" fmla="*/ 841 h 1727"/>
                <a:gd name="T28" fmla="*/ 538 w 1321"/>
                <a:gd name="T29" fmla="*/ 845 h 1727"/>
                <a:gd name="T30" fmla="*/ 516 w 1321"/>
                <a:gd name="T31" fmla="*/ 849 h 1727"/>
                <a:gd name="T32" fmla="*/ 494 w 1321"/>
                <a:gd name="T33" fmla="*/ 853 h 1727"/>
                <a:gd name="T34" fmla="*/ 472 w 1321"/>
                <a:gd name="T35" fmla="*/ 856 h 1727"/>
                <a:gd name="T36" fmla="*/ 449 w 1321"/>
                <a:gd name="T37" fmla="*/ 859 h 1727"/>
                <a:gd name="T38" fmla="*/ 426 w 1321"/>
                <a:gd name="T39" fmla="*/ 861 h 1727"/>
                <a:gd name="T40" fmla="*/ 404 w 1321"/>
                <a:gd name="T41" fmla="*/ 862 h 1727"/>
                <a:gd name="T42" fmla="*/ 381 w 1321"/>
                <a:gd name="T43" fmla="*/ 863 h 1727"/>
                <a:gd name="T44" fmla="*/ 358 w 1321"/>
                <a:gd name="T45" fmla="*/ 864 h 1727"/>
                <a:gd name="T46" fmla="*/ 335 w 1321"/>
                <a:gd name="T47" fmla="*/ 864 h 1727"/>
                <a:gd name="T48" fmla="*/ 312 w 1321"/>
                <a:gd name="T49" fmla="*/ 863 h 1727"/>
                <a:gd name="T50" fmla="*/ 290 w 1321"/>
                <a:gd name="T51" fmla="*/ 862 h 1727"/>
                <a:gd name="T52" fmla="*/ 267 w 1321"/>
                <a:gd name="T53" fmla="*/ 861 h 1727"/>
                <a:gd name="T54" fmla="*/ 245 w 1321"/>
                <a:gd name="T55" fmla="*/ 859 h 1727"/>
                <a:gd name="T56" fmla="*/ 224 w 1321"/>
                <a:gd name="T57" fmla="*/ 856 h 1727"/>
                <a:gd name="T58" fmla="*/ 202 w 1321"/>
                <a:gd name="T59" fmla="*/ 854 h 1727"/>
                <a:gd name="T60" fmla="*/ 181 w 1321"/>
                <a:gd name="T61" fmla="*/ 851 h 1727"/>
                <a:gd name="T62" fmla="*/ 160 w 1321"/>
                <a:gd name="T63" fmla="*/ 848 h 1727"/>
                <a:gd name="T64" fmla="*/ 140 w 1321"/>
                <a:gd name="T65" fmla="*/ 844 h 1727"/>
                <a:gd name="T66" fmla="*/ 120 w 1321"/>
                <a:gd name="T67" fmla="*/ 840 h 1727"/>
                <a:gd name="T68" fmla="*/ 101 w 1321"/>
                <a:gd name="T69" fmla="*/ 836 h 1727"/>
                <a:gd name="T70" fmla="*/ 82 w 1321"/>
                <a:gd name="T71" fmla="*/ 831 h 1727"/>
                <a:gd name="T72" fmla="*/ 65 w 1321"/>
                <a:gd name="T73" fmla="*/ 826 h 1727"/>
                <a:gd name="T74" fmla="*/ 47 w 1321"/>
                <a:gd name="T75" fmla="*/ 821 h 1727"/>
                <a:gd name="T76" fmla="*/ 31 w 1321"/>
                <a:gd name="T77" fmla="*/ 815 h 1727"/>
                <a:gd name="T78" fmla="*/ 15 w 1321"/>
                <a:gd name="T79" fmla="*/ 809 h 1727"/>
                <a:gd name="T80" fmla="*/ 0 w 1321"/>
                <a:gd name="T81" fmla="*/ 803 h 1727"/>
                <a:gd name="T82" fmla="*/ 5 w 1321"/>
                <a:gd name="T83" fmla="*/ 794 h 1727"/>
                <a:gd name="T84" fmla="*/ 9 w 1321"/>
                <a:gd name="T85" fmla="*/ 785 h 1727"/>
                <a:gd name="T86" fmla="*/ 15 w 1321"/>
                <a:gd name="T87" fmla="*/ 776 h 1727"/>
                <a:gd name="T88" fmla="*/ 20 w 1321"/>
                <a:gd name="T89" fmla="*/ 766 h 1727"/>
                <a:gd name="T90" fmla="*/ 26 w 1321"/>
                <a:gd name="T91" fmla="*/ 756 h 1727"/>
                <a:gd name="T92" fmla="*/ 31 w 1321"/>
                <a:gd name="T93" fmla="*/ 744 h 1727"/>
                <a:gd name="T94" fmla="*/ 36 w 1321"/>
                <a:gd name="T95" fmla="*/ 730 h 1727"/>
                <a:gd name="T96" fmla="*/ 40 w 1321"/>
                <a:gd name="T97" fmla="*/ 713 h 1727"/>
                <a:gd name="T98" fmla="*/ 44 w 1321"/>
                <a:gd name="T99" fmla="*/ 642 h 1727"/>
                <a:gd name="T100" fmla="*/ 38 w 1321"/>
                <a:gd name="T101" fmla="*/ 34 h 1727"/>
                <a:gd name="T102" fmla="*/ 82 w 1321"/>
                <a:gd name="T103" fmla="*/ 0 h 1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1" h="1727">
                  <a:moveTo>
                    <a:pt x="164" y="0"/>
                  </a:moveTo>
                  <a:lnTo>
                    <a:pt x="1192" y="7"/>
                  </a:lnTo>
                  <a:lnTo>
                    <a:pt x="1192" y="1211"/>
                  </a:lnTo>
                  <a:lnTo>
                    <a:pt x="1187" y="1338"/>
                  </a:lnTo>
                  <a:lnTo>
                    <a:pt x="1189" y="1369"/>
                  </a:lnTo>
                  <a:lnTo>
                    <a:pt x="1191" y="1400"/>
                  </a:lnTo>
                  <a:lnTo>
                    <a:pt x="1195" y="1431"/>
                  </a:lnTo>
                  <a:lnTo>
                    <a:pt x="1204" y="1462"/>
                  </a:lnTo>
                  <a:lnTo>
                    <a:pt x="1321" y="1614"/>
                  </a:lnTo>
                  <a:lnTo>
                    <a:pt x="1283" y="1630"/>
                  </a:lnTo>
                  <a:lnTo>
                    <a:pt x="1243" y="1645"/>
                  </a:lnTo>
                  <a:lnTo>
                    <a:pt x="1202" y="1658"/>
                  </a:lnTo>
                  <a:lnTo>
                    <a:pt x="1161" y="1671"/>
                  </a:lnTo>
                  <a:lnTo>
                    <a:pt x="1118" y="1681"/>
                  </a:lnTo>
                  <a:lnTo>
                    <a:pt x="1076" y="1690"/>
                  </a:lnTo>
                  <a:lnTo>
                    <a:pt x="1032" y="1698"/>
                  </a:lnTo>
                  <a:lnTo>
                    <a:pt x="988" y="1706"/>
                  </a:lnTo>
                  <a:lnTo>
                    <a:pt x="943" y="1712"/>
                  </a:lnTo>
                  <a:lnTo>
                    <a:pt x="898" y="1717"/>
                  </a:lnTo>
                  <a:lnTo>
                    <a:pt x="852" y="1721"/>
                  </a:lnTo>
                  <a:lnTo>
                    <a:pt x="807" y="1724"/>
                  </a:lnTo>
                  <a:lnTo>
                    <a:pt x="761" y="1726"/>
                  </a:lnTo>
                  <a:lnTo>
                    <a:pt x="715" y="1727"/>
                  </a:lnTo>
                  <a:lnTo>
                    <a:pt x="670" y="1727"/>
                  </a:lnTo>
                  <a:lnTo>
                    <a:pt x="624" y="1726"/>
                  </a:lnTo>
                  <a:lnTo>
                    <a:pt x="579" y="1724"/>
                  </a:lnTo>
                  <a:lnTo>
                    <a:pt x="534" y="1721"/>
                  </a:lnTo>
                  <a:lnTo>
                    <a:pt x="490" y="1717"/>
                  </a:lnTo>
                  <a:lnTo>
                    <a:pt x="447" y="1712"/>
                  </a:lnTo>
                  <a:lnTo>
                    <a:pt x="404" y="1707"/>
                  </a:lnTo>
                  <a:lnTo>
                    <a:pt x="361" y="1702"/>
                  </a:lnTo>
                  <a:lnTo>
                    <a:pt x="320" y="1695"/>
                  </a:lnTo>
                  <a:lnTo>
                    <a:pt x="280" y="1687"/>
                  </a:lnTo>
                  <a:lnTo>
                    <a:pt x="239" y="1679"/>
                  </a:lnTo>
                  <a:lnTo>
                    <a:pt x="201" y="1671"/>
                  </a:lnTo>
                  <a:lnTo>
                    <a:pt x="164" y="1661"/>
                  </a:lnTo>
                  <a:lnTo>
                    <a:pt x="129" y="1651"/>
                  </a:lnTo>
                  <a:lnTo>
                    <a:pt x="94" y="1641"/>
                  </a:lnTo>
                  <a:lnTo>
                    <a:pt x="61" y="1629"/>
                  </a:lnTo>
                  <a:lnTo>
                    <a:pt x="30" y="1618"/>
                  </a:lnTo>
                  <a:lnTo>
                    <a:pt x="0" y="1606"/>
                  </a:lnTo>
                  <a:lnTo>
                    <a:pt x="9" y="1588"/>
                  </a:lnTo>
                  <a:lnTo>
                    <a:pt x="18" y="1569"/>
                  </a:lnTo>
                  <a:lnTo>
                    <a:pt x="29" y="1551"/>
                  </a:lnTo>
                  <a:lnTo>
                    <a:pt x="40" y="1532"/>
                  </a:lnTo>
                  <a:lnTo>
                    <a:pt x="52" y="1512"/>
                  </a:lnTo>
                  <a:lnTo>
                    <a:pt x="62" y="1487"/>
                  </a:lnTo>
                  <a:lnTo>
                    <a:pt x="71" y="1459"/>
                  </a:lnTo>
                  <a:lnTo>
                    <a:pt x="80" y="1426"/>
                  </a:lnTo>
                  <a:lnTo>
                    <a:pt x="87" y="1283"/>
                  </a:lnTo>
                  <a:lnTo>
                    <a:pt x="76" y="67"/>
                  </a:lnTo>
                  <a:lnTo>
                    <a:pt x="164" y="0"/>
                  </a:lnTo>
                  <a:close/>
                </a:path>
              </a:pathLst>
            </a:custGeom>
            <a:solidFill>
              <a:srgbClr val="33353A"/>
            </a:solidFill>
            <a:ln w="9525">
              <a:noFill/>
              <a:round/>
              <a:headEnd/>
              <a:tailEnd/>
            </a:ln>
          </p:spPr>
          <p:txBody>
            <a:bodyPr/>
            <a:lstStyle/>
            <a:p>
              <a:endParaRPr lang="en-US"/>
            </a:p>
          </p:txBody>
        </p:sp>
        <p:sp>
          <p:nvSpPr>
            <p:cNvPr id="8269" name="Freeform 412"/>
            <p:cNvSpPr>
              <a:spLocks/>
            </p:cNvSpPr>
            <p:nvPr/>
          </p:nvSpPr>
          <p:spPr bwMode="auto">
            <a:xfrm>
              <a:off x="3626" y="1989"/>
              <a:ext cx="616" cy="830"/>
            </a:xfrm>
            <a:custGeom>
              <a:avLst/>
              <a:gdLst>
                <a:gd name="T0" fmla="*/ 90 w 1232"/>
                <a:gd name="T1" fmla="*/ 0 h 1660"/>
                <a:gd name="T2" fmla="*/ 120 w 1232"/>
                <a:gd name="T3" fmla="*/ 1 h 1660"/>
                <a:gd name="T4" fmla="*/ 151 w 1232"/>
                <a:gd name="T5" fmla="*/ 1 h 1660"/>
                <a:gd name="T6" fmla="*/ 181 w 1232"/>
                <a:gd name="T7" fmla="*/ 1 h 1660"/>
                <a:gd name="T8" fmla="*/ 211 w 1232"/>
                <a:gd name="T9" fmla="*/ 1 h 1660"/>
                <a:gd name="T10" fmla="*/ 241 w 1232"/>
                <a:gd name="T11" fmla="*/ 1 h 1660"/>
                <a:gd name="T12" fmla="*/ 271 w 1232"/>
                <a:gd name="T13" fmla="*/ 1 h 1660"/>
                <a:gd name="T14" fmla="*/ 301 w 1232"/>
                <a:gd name="T15" fmla="*/ 1 h 1660"/>
                <a:gd name="T16" fmla="*/ 331 w 1232"/>
                <a:gd name="T17" fmla="*/ 2 h 1660"/>
                <a:gd name="T18" fmla="*/ 362 w 1232"/>
                <a:gd name="T19" fmla="*/ 2 h 1660"/>
                <a:gd name="T20" fmla="*/ 391 w 1232"/>
                <a:gd name="T21" fmla="*/ 2 h 1660"/>
                <a:gd name="T22" fmla="*/ 421 w 1232"/>
                <a:gd name="T23" fmla="*/ 3 h 1660"/>
                <a:gd name="T24" fmla="*/ 451 w 1232"/>
                <a:gd name="T25" fmla="*/ 3 h 1660"/>
                <a:gd name="T26" fmla="*/ 481 w 1232"/>
                <a:gd name="T27" fmla="*/ 3 h 1660"/>
                <a:gd name="T28" fmla="*/ 511 w 1232"/>
                <a:gd name="T29" fmla="*/ 3 h 1660"/>
                <a:gd name="T30" fmla="*/ 541 w 1232"/>
                <a:gd name="T31" fmla="*/ 3 h 1660"/>
                <a:gd name="T32" fmla="*/ 556 w 1232"/>
                <a:gd name="T33" fmla="*/ 145 h 1660"/>
                <a:gd name="T34" fmla="*/ 556 w 1232"/>
                <a:gd name="T35" fmla="*/ 427 h 1660"/>
                <a:gd name="T36" fmla="*/ 556 w 1232"/>
                <a:gd name="T37" fmla="*/ 583 h 1660"/>
                <a:gd name="T38" fmla="*/ 554 w 1232"/>
                <a:gd name="T39" fmla="*/ 612 h 1660"/>
                <a:gd name="T40" fmla="*/ 554 w 1232"/>
                <a:gd name="T41" fmla="*/ 641 h 1660"/>
                <a:gd name="T42" fmla="*/ 558 w 1232"/>
                <a:gd name="T43" fmla="*/ 671 h 1660"/>
                <a:gd name="T44" fmla="*/ 569 w 1232"/>
                <a:gd name="T45" fmla="*/ 694 h 1660"/>
                <a:gd name="T46" fmla="*/ 582 w 1232"/>
                <a:gd name="T47" fmla="*/ 712 h 1660"/>
                <a:gd name="T48" fmla="*/ 595 w 1232"/>
                <a:gd name="T49" fmla="*/ 730 h 1660"/>
                <a:gd name="T50" fmla="*/ 609 w 1232"/>
                <a:gd name="T51" fmla="*/ 748 h 1660"/>
                <a:gd name="T52" fmla="*/ 598 w 1232"/>
                <a:gd name="T53" fmla="*/ 764 h 1660"/>
                <a:gd name="T54" fmla="*/ 561 w 1232"/>
                <a:gd name="T55" fmla="*/ 778 h 1660"/>
                <a:gd name="T56" fmla="*/ 522 w 1232"/>
                <a:gd name="T57" fmla="*/ 790 h 1660"/>
                <a:gd name="T58" fmla="*/ 482 w 1232"/>
                <a:gd name="T59" fmla="*/ 801 h 1660"/>
                <a:gd name="T60" fmla="*/ 440 w 1232"/>
                <a:gd name="T61" fmla="*/ 810 h 1660"/>
                <a:gd name="T62" fmla="*/ 398 w 1232"/>
                <a:gd name="T63" fmla="*/ 818 h 1660"/>
                <a:gd name="T64" fmla="*/ 356 w 1232"/>
                <a:gd name="T65" fmla="*/ 823 h 1660"/>
                <a:gd name="T66" fmla="*/ 314 w 1232"/>
                <a:gd name="T67" fmla="*/ 828 h 1660"/>
                <a:gd name="T68" fmla="*/ 272 w 1232"/>
                <a:gd name="T69" fmla="*/ 830 h 1660"/>
                <a:gd name="T70" fmla="*/ 230 w 1232"/>
                <a:gd name="T71" fmla="*/ 830 h 1660"/>
                <a:gd name="T72" fmla="*/ 190 w 1232"/>
                <a:gd name="T73" fmla="*/ 830 h 1660"/>
                <a:gd name="T74" fmla="*/ 151 w 1232"/>
                <a:gd name="T75" fmla="*/ 827 h 1660"/>
                <a:gd name="T76" fmla="*/ 113 w 1232"/>
                <a:gd name="T77" fmla="*/ 822 h 1660"/>
                <a:gd name="T78" fmla="*/ 78 w 1232"/>
                <a:gd name="T79" fmla="*/ 816 h 1660"/>
                <a:gd name="T80" fmla="*/ 45 w 1232"/>
                <a:gd name="T81" fmla="*/ 809 h 1660"/>
                <a:gd name="T82" fmla="*/ 14 w 1232"/>
                <a:gd name="T83" fmla="*/ 799 h 1660"/>
                <a:gd name="T84" fmla="*/ 4 w 1232"/>
                <a:gd name="T85" fmla="*/ 784 h 1660"/>
                <a:gd name="T86" fmla="*/ 13 w 1232"/>
                <a:gd name="T87" fmla="*/ 767 h 1660"/>
                <a:gd name="T88" fmla="*/ 22 w 1232"/>
                <a:gd name="T89" fmla="*/ 748 h 1660"/>
                <a:gd name="T90" fmla="*/ 31 w 1232"/>
                <a:gd name="T91" fmla="*/ 724 h 1660"/>
                <a:gd name="T92" fmla="*/ 35 w 1232"/>
                <a:gd name="T93" fmla="*/ 682 h 1660"/>
                <a:gd name="T94" fmla="*/ 37 w 1232"/>
                <a:gd name="T95" fmla="*/ 629 h 1660"/>
                <a:gd name="T96" fmla="*/ 37 w 1232"/>
                <a:gd name="T97" fmla="*/ 461 h 1660"/>
                <a:gd name="T98" fmla="*/ 35 w 1232"/>
                <a:gd name="T99" fmla="*/ 174 h 1660"/>
                <a:gd name="T100" fmla="*/ 39 w 1232"/>
                <a:gd name="T101" fmla="*/ 27 h 1660"/>
                <a:gd name="T102" fmla="*/ 49 w 1232"/>
                <a:gd name="T103" fmla="*/ 20 h 1660"/>
                <a:gd name="T104" fmla="*/ 60 w 1232"/>
                <a:gd name="T105" fmla="*/ 12 h 1660"/>
                <a:gd name="T106" fmla="*/ 70 w 1232"/>
                <a:gd name="T107" fmla="*/ 4 h 16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2" h="1660">
                  <a:moveTo>
                    <a:pt x="150" y="0"/>
                  </a:moveTo>
                  <a:lnTo>
                    <a:pt x="180" y="0"/>
                  </a:lnTo>
                  <a:lnTo>
                    <a:pt x="210" y="0"/>
                  </a:lnTo>
                  <a:lnTo>
                    <a:pt x="240" y="1"/>
                  </a:lnTo>
                  <a:lnTo>
                    <a:pt x="271" y="1"/>
                  </a:lnTo>
                  <a:lnTo>
                    <a:pt x="301" y="1"/>
                  </a:lnTo>
                  <a:lnTo>
                    <a:pt x="331" y="1"/>
                  </a:lnTo>
                  <a:lnTo>
                    <a:pt x="361" y="1"/>
                  </a:lnTo>
                  <a:lnTo>
                    <a:pt x="391" y="1"/>
                  </a:lnTo>
                  <a:lnTo>
                    <a:pt x="421" y="1"/>
                  </a:lnTo>
                  <a:lnTo>
                    <a:pt x="452" y="2"/>
                  </a:lnTo>
                  <a:lnTo>
                    <a:pt x="482" y="2"/>
                  </a:lnTo>
                  <a:lnTo>
                    <a:pt x="512" y="2"/>
                  </a:lnTo>
                  <a:lnTo>
                    <a:pt x="542" y="2"/>
                  </a:lnTo>
                  <a:lnTo>
                    <a:pt x="572" y="2"/>
                  </a:lnTo>
                  <a:lnTo>
                    <a:pt x="602" y="2"/>
                  </a:lnTo>
                  <a:lnTo>
                    <a:pt x="632" y="2"/>
                  </a:lnTo>
                  <a:lnTo>
                    <a:pt x="661" y="3"/>
                  </a:lnTo>
                  <a:lnTo>
                    <a:pt x="691" y="3"/>
                  </a:lnTo>
                  <a:lnTo>
                    <a:pt x="723" y="3"/>
                  </a:lnTo>
                  <a:lnTo>
                    <a:pt x="752" y="3"/>
                  </a:lnTo>
                  <a:lnTo>
                    <a:pt x="782" y="3"/>
                  </a:lnTo>
                  <a:lnTo>
                    <a:pt x="812" y="3"/>
                  </a:lnTo>
                  <a:lnTo>
                    <a:pt x="842" y="5"/>
                  </a:lnTo>
                  <a:lnTo>
                    <a:pt x="872" y="5"/>
                  </a:lnTo>
                  <a:lnTo>
                    <a:pt x="902" y="5"/>
                  </a:lnTo>
                  <a:lnTo>
                    <a:pt x="932" y="5"/>
                  </a:lnTo>
                  <a:lnTo>
                    <a:pt x="962" y="5"/>
                  </a:lnTo>
                  <a:lnTo>
                    <a:pt x="992" y="5"/>
                  </a:lnTo>
                  <a:lnTo>
                    <a:pt x="1022" y="5"/>
                  </a:lnTo>
                  <a:lnTo>
                    <a:pt x="1052" y="6"/>
                  </a:lnTo>
                  <a:lnTo>
                    <a:pt x="1082" y="6"/>
                  </a:lnTo>
                  <a:lnTo>
                    <a:pt x="1112" y="6"/>
                  </a:lnTo>
                  <a:lnTo>
                    <a:pt x="1112" y="289"/>
                  </a:lnTo>
                  <a:lnTo>
                    <a:pt x="1112" y="571"/>
                  </a:lnTo>
                  <a:lnTo>
                    <a:pt x="1112" y="854"/>
                  </a:lnTo>
                  <a:lnTo>
                    <a:pt x="1112" y="1135"/>
                  </a:lnTo>
                  <a:lnTo>
                    <a:pt x="1111" y="1165"/>
                  </a:lnTo>
                  <a:lnTo>
                    <a:pt x="1110" y="1194"/>
                  </a:lnTo>
                  <a:lnTo>
                    <a:pt x="1108" y="1224"/>
                  </a:lnTo>
                  <a:lnTo>
                    <a:pt x="1107" y="1254"/>
                  </a:lnTo>
                  <a:lnTo>
                    <a:pt x="1108" y="1282"/>
                  </a:lnTo>
                  <a:lnTo>
                    <a:pt x="1111" y="1311"/>
                  </a:lnTo>
                  <a:lnTo>
                    <a:pt x="1115" y="1341"/>
                  </a:lnTo>
                  <a:lnTo>
                    <a:pt x="1123" y="1370"/>
                  </a:lnTo>
                  <a:lnTo>
                    <a:pt x="1137" y="1387"/>
                  </a:lnTo>
                  <a:lnTo>
                    <a:pt x="1150" y="1406"/>
                  </a:lnTo>
                  <a:lnTo>
                    <a:pt x="1164" y="1423"/>
                  </a:lnTo>
                  <a:lnTo>
                    <a:pt x="1178" y="1441"/>
                  </a:lnTo>
                  <a:lnTo>
                    <a:pt x="1190" y="1460"/>
                  </a:lnTo>
                  <a:lnTo>
                    <a:pt x="1204" y="1477"/>
                  </a:lnTo>
                  <a:lnTo>
                    <a:pt x="1218" y="1496"/>
                  </a:lnTo>
                  <a:lnTo>
                    <a:pt x="1232" y="1513"/>
                  </a:lnTo>
                  <a:lnTo>
                    <a:pt x="1196" y="1528"/>
                  </a:lnTo>
                  <a:lnTo>
                    <a:pt x="1159" y="1542"/>
                  </a:lnTo>
                  <a:lnTo>
                    <a:pt x="1121" y="1555"/>
                  </a:lnTo>
                  <a:lnTo>
                    <a:pt x="1083" y="1568"/>
                  </a:lnTo>
                  <a:lnTo>
                    <a:pt x="1044" y="1580"/>
                  </a:lnTo>
                  <a:lnTo>
                    <a:pt x="1004" y="1591"/>
                  </a:lnTo>
                  <a:lnTo>
                    <a:pt x="963" y="1602"/>
                  </a:lnTo>
                  <a:lnTo>
                    <a:pt x="922" y="1611"/>
                  </a:lnTo>
                  <a:lnTo>
                    <a:pt x="880" y="1620"/>
                  </a:lnTo>
                  <a:lnTo>
                    <a:pt x="839" y="1628"/>
                  </a:lnTo>
                  <a:lnTo>
                    <a:pt x="796" y="1635"/>
                  </a:lnTo>
                  <a:lnTo>
                    <a:pt x="754" y="1641"/>
                  </a:lnTo>
                  <a:lnTo>
                    <a:pt x="711" y="1646"/>
                  </a:lnTo>
                  <a:lnTo>
                    <a:pt x="670" y="1651"/>
                  </a:lnTo>
                  <a:lnTo>
                    <a:pt x="627" y="1655"/>
                  </a:lnTo>
                  <a:lnTo>
                    <a:pt x="584" y="1657"/>
                  </a:lnTo>
                  <a:lnTo>
                    <a:pt x="543" y="1659"/>
                  </a:lnTo>
                  <a:lnTo>
                    <a:pt x="501" y="1660"/>
                  </a:lnTo>
                  <a:lnTo>
                    <a:pt x="460" y="1660"/>
                  </a:lnTo>
                  <a:lnTo>
                    <a:pt x="418" y="1660"/>
                  </a:lnTo>
                  <a:lnTo>
                    <a:pt x="379" y="1659"/>
                  </a:lnTo>
                  <a:lnTo>
                    <a:pt x="339" y="1657"/>
                  </a:lnTo>
                  <a:lnTo>
                    <a:pt x="301" y="1653"/>
                  </a:lnTo>
                  <a:lnTo>
                    <a:pt x="263" y="1649"/>
                  </a:lnTo>
                  <a:lnTo>
                    <a:pt x="226" y="1644"/>
                  </a:lnTo>
                  <a:lnTo>
                    <a:pt x="190" y="1638"/>
                  </a:lnTo>
                  <a:lnTo>
                    <a:pt x="155" y="1632"/>
                  </a:lnTo>
                  <a:lnTo>
                    <a:pt x="121" y="1625"/>
                  </a:lnTo>
                  <a:lnTo>
                    <a:pt x="89" y="1617"/>
                  </a:lnTo>
                  <a:lnTo>
                    <a:pt x="58" y="1606"/>
                  </a:lnTo>
                  <a:lnTo>
                    <a:pt x="28" y="1597"/>
                  </a:lnTo>
                  <a:lnTo>
                    <a:pt x="0" y="1585"/>
                  </a:lnTo>
                  <a:lnTo>
                    <a:pt x="8" y="1568"/>
                  </a:lnTo>
                  <a:lnTo>
                    <a:pt x="16" y="1551"/>
                  </a:lnTo>
                  <a:lnTo>
                    <a:pt x="26" y="1534"/>
                  </a:lnTo>
                  <a:lnTo>
                    <a:pt x="35" y="1516"/>
                  </a:lnTo>
                  <a:lnTo>
                    <a:pt x="44" y="1496"/>
                  </a:lnTo>
                  <a:lnTo>
                    <a:pt x="53" y="1474"/>
                  </a:lnTo>
                  <a:lnTo>
                    <a:pt x="62" y="1447"/>
                  </a:lnTo>
                  <a:lnTo>
                    <a:pt x="69" y="1416"/>
                  </a:lnTo>
                  <a:lnTo>
                    <a:pt x="70" y="1363"/>
                  </a:lnTo>
                  <a:lnTo>
                    <a:pt x="73" y="1310"/>
                  </a:lnTo>
                  <a:lnTo>
                    <a:pt x="74" y="1258"/>
                  </a:lnTo>
                  <a:lnTo>
                    <a:pt x="75" y="1205"/>
                  </a:lnTo>
                  <a:lnTo>
                    <a:pt x="73" y="921"/>
                  </a:lnTo>
                  <a:lnTo>
                    <a:pt x="72" y="635"/>
                  </a:lnTo>
                  <a:lnTo>
                    <a:pt x="69" y="348"/>
                  </a:lnTo>
                  <a:lnTo>
                    <a:pt x="67" y="62"/>
                  </a:lnTo>
                  <a:lnTo>
                    <a:pt x="77" y="54"/>
                  </a:lnTo>
                  <a:lnTo>
                    <a:pt x="88" y="46"/>
                  </a:lnTo>
                  <a:lnTo>
                    <a:pt x="98" y="39"/>
                  </a:lnTo>
                  <a:lnTo>
                    <a:pt x="109" y="31"/>
                  </a:lnTo>
                  <a:lnTo>
                    <a:pt x="119" y="23"/>
                  </a:lnTo>
                  <a:lnTo>
                    <a:pt x="129" y="15"/>
                  </a:lnTo>
                  <a:lnTo>
                    <a:pt x="140" y="8"/>
                  </a:lnTo>
                  <a:lnTo>
                    <a:pt x="150" y="0"/>
                  </a:lnTo>
                  <a:close/>
                </a:path>
              </a:pathLst>
            </a:custGeom>
            <a:solidFill>
              <a:srgbClr val="3D3F44"/>
            </a:solidFill>
            <a:ln w="9525">
              <a:noFill/>
              <a:round/>
              <a:headEnd/>
              <a:tailEnd/>
            </a:ln>
          </p:spPr>
          <p:txBody>
            <a:bodyPr/>
            <a:lstStyle/>
            <a:p>
              <a:endParaRPr lang="en-US"/>
            </a:p>
          </p:txBody>
        </p:sp>
        <p:sp>
          <p:nvSpPr>
            <p:cNvPr id="8270" name="Freeform 413"/>
            <p:cNvSpPr>
              <a:spLocks/>
            </p:cNvSpPr>
            <p:nvPr/>
          </p:nvSpPr>
          <p:spPr bwMode="auto">
            <a:xfrm>
              <a:off x="3632" y="1989"/>
              <a:ext cx="571" cy="807"/>
            </a:xfrm>
            <a:custGeom>
              <a:avLst/>
              <a:gdLst>
                <a:gd name="T0" fmla="*/ 80 w 1140"/>
                <a:gd name="T1" fmla="*/ 0 h 1613"/>
                <a:gd name="T2" fmla="*/ 108 w 1140"/>
                <a:gd name="T3" fmla="*/ 1 h 1613"/>
                <a:gd name="T4" fmla="*/ 137 w 1140"/>
                <a:gd name="T5" fmla="*/ 1 h 1613"/>
                <a:gd name="T6" fmla="*/ 165 w 1140"/>
                <a:gd name="T7" fmla="*/ 1 h 1613"/>
                <a:gd name="T8" fmla="*/ 193 w 1140"/>
                <a:gd name="T9" fmla="*/ 1 h 1613"/>
                <a:gd name="T10" fmla="*/ 221 w 1140"/>
                <a:gd name="T11" fmla="*/ 1 h 1613"/>
                <a:gd name="T12" fmla="*/ 249 w 1140"/>
                <a:gd name="T13" fmla="*/ 1 h 1613"/>
                <a:gd name="T14" fmla="*/ 277 w 1140"/>
                <a:gd name="T15" fmla="*/ 2 h 1613"/>
                <a:gd name="T16" fmla="*/ 306 w 1140"/>
                <a:gd name="T17" fmla="*/ 2 h 1613"/>
                <a:gd name="T18" fmla="*/ 334 w 1140"/>
                <a:gd name="T19" fmla="*/ 3 h 1613"/>
                <a:gd name="T20" fmla="*/ 362 w 1140"/>
                <a:gd name="T21" fmla="*/ 3 h 1613"/>
                <a:gd name="T22" fmla="*/ 390 w 1140"/>
                <a:gd name="T23" fmla="*/ 3 h 1613"/>
                <a:gd name="T24" fmla="*/ 418 w 1140"/>
                <a:gd name="T25" fmla="*/ 3 h 1613"/>
                <a:gd name="T26" fmla="*/ 446 w 1140"/>
                <a:gd name="T27" fmla="*/ 3 h 1613"/>
                <a:gd name="T28" fmla="*/ 474 w 1140"/>
                <a:gd name="T29" fmla="*/ 3 h 1613"/>
                <a:gd name="T30" fmla="*/ 502 w 1140"/>
                <a:gd name="T31" fmla="*/ 4 h 1613"/>
                <a:gd name="T32" fmla="*/ 516 w 1140"/>
                <a:gd name="T33" fmla="*/ 136 h 1613"/>
                <a:gd name="T34" fmla="*/ 516 w 1140"/>
                <a:gd name="T35" fmla="*/ 399 h 1613"/>
                <a:gd name="T36" fmla="*/ 515 w 1140"/>
                <a:gd name="T37" fmla="*/ 544 h 1613"/>
                <a:gd name="T38" fmla="*/ 514 w 1140"/>
                <a:gd name="T39" fmla="*/ 572 h 1613"/>
                <a:gd name="T40" fmla="*/ 514 w 1140"/>
                <a:gd name="T41" fmla="*/ 599 h 1613"/>
                <a:gd name="T42" fmla="*/ 517 w 1140"/>
                <a:gd name="T43" fmla="*/ 626 h 1613"/>
                <a:gd name="T44" fmla="*/ 527 w 1140"/>
                <a:gd name="T45" fmla="*/ 648 h 1613"/>
                <a:gd name="T46" fmla="*/ 540 w 1140"/>
                <a:gd name="T47" fmla="*/ 665 h 1613"/>
                <a:gd name="T48" fmla="*/ 552 w 1140"/>
                <a:gd name="T49" fmla="*/ 681 h 1613"/>
                <a:gd name="T50" fmla="*/ 565 w 1140"/>
                <a:gd name="T51" fmla="*/ 698 h 1613"/>
                <a:gd name="T52" fmla="*/ 554 w 1140"/>
                <a:gd name="T53" fmla="*/ 713 h 1613"/>
                <a:gd name="T54" fmla="*/ 520 w 1140"/>
                <a:gd name="T55" fmla="*/ 727 h 1613"/>
                <a:gd name="T56" fmla="*/ 484 w 1140"/>
                <a:gd name="T57" fmla="*/ 741 h 1613"/>
                <a:gd name="T58" fmla="*/ 447 w 1140"/>
                <a:gd name="T59" fmla="*/ 753 h 1613"/>
                <a:gd name="T60" fmla="*/ 408 w 1140"/>
                <a:gd name="T61" fmla="*/ 764 h 1613"/>
                <a:gd name="T62" fmla="*/ 369 w 1140"/>
                <a:gd name="T63" fmla="*/ 775 h 1613"/>
                <a:gd name="T64" fmla="*/ 330 w 1140"/>
                <a:gd name="T65" fmla="*/ 784 h 1613"/>
                <a:gd name="T66" fmla="*/ 291 w 1140"/>
                <a:gd name="T67" fmla="*/ 792 h 1613"/>
                <a:gd name="T68" fmla="*/ 252 w 1140"/>
                <a:gd name="T69" fmla="*/ 798 h 1613"/>
                <a:gd name="T70" fmla="*/ 213 w 1140"/>
                <a:gd name="T71" fmla="*/ 803 h 1613"/>
                <a:gd name="T72" fmla="*/ 176 w 1140"/>
                <a:gd name="T73" fmla="*/ 806 h 1613"/>
                <a:gd name="T74" fmla="*/ 140 w 1140"/>
                <a:gd name="T75" fmla="*/ 807 h 1613"/>
                <a:gd name="T76" fmla="*/ 105 w 1140"/>
                <a:gd name="T77" fmla="*/ 806 h 1613"/>
                <a:gd name="T78" fmla="*/ 72 w 1140"/>
                <a:gd name="T79" fmla="*/ 802 h 1613"/>
                <a:gd name="T80" fmla="*/ 42 w 1140"/>
                <a:gd name="T81" fmla="*/ 797 h 1613"/>
                <a:gd name="T82" fmla="*/ 13 w 1140"/>
                <a:gd name="T83" fmla="*/ 789 h 1613"/>
                <a:gd name="T84" fmla="*/ 3 w 1140"/>
                <a:gd name="T85" fmla="*/ 775 h 1613"/>
                <a:gd name="T86" fmla="*/ 11 w 1140"/>
                <a:gd name="T87" fmla="*/ 759 h 1613"/>
                <a:gd name="T88" fmla="*/ 18 w 1140"/>
                <a:gd name="T89" fmla="*/ 741 h 1613"/>
                <a:gd name="T90" fmla="*/ 26 w 1140"/>
                <a:gd name="T91" fmla="*/ 718 h 1613"/>
                <a:gd name="T92" fmla="*/ 29 w 1140"/>
                <a:gd name="T93" fmla="*/ 669 h 1613"/>
                <a:gd name="T94" fmla="*/ 31 w 1140"/>
                <a:gd name="T95" fmla="*/ 599 h 1613"/>
                <a:gd name="T96" fmla="*/ 31 w 1140"/>
                <a:gd name="T97" fmla="*/ 431 h 1613"/>
                <a:gd name="T98" fmla="*/ 29 w 1140"/>
                <a:gd name="T99" fmla="*/ 164 h 1613"/>
                <a:gd name="T100" fmla="*/ 32 w 1140"/>
                <a:gd name="T101" fmla="*/ 26 h 1613"/>
                <a:gd name="T102" fmla="*/ 42 w 1140"/>
                <a:gd name="T103" fmla="*/ 19 h 1613"/>
                <a:gd name="T104" fmla="*/ 52 w 1140"/>
                <a:gd name="T105" fmla="*/ 11 h 1613"/>
                <a:gd name="T106" fmla="*/ 62 w 1140"/>
                <a:gd name="T107" fmla="*/ 4 h 16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0" h="1613">
                  <a:moveTo>
                    <a:pt x="132" y="0"/>
                  </a:moveTo>
                  <a:lnTo>
                    <a:pt x="160" y="0"/>
                  </a:lnTo>
                  <a:lnTo>
                    <a:pt x="189" y="0"/>
                  </a:lnTo>
                  <a:lnTo>
                    <a:pt x="216" y="1"/>
                  </a:lnTo>
                  <a:lnTo>
                    <a:pt x="245" y="1"/>
                  </a:lnTo>
                  <a:lnTo>
                    <a:pt x="273" y="1"/>
                  </a:lnTo>
                  <a:lnTo>
                    <a:pt x="301" y="1"/>
                  </a:lnTo>
                  <a:lnTo>
                    <a:pt x="329" y="1"/>
                  </a:lnTo>
                  <a:lnTo>
                    <a:pt x="357" y="1"/>
                  </a:lnTo>
                  <a:lnTo>
                    <a:pt x="386" y="2"/>
                  </a:lnTo>
                  <a:lnTo>
                    <a:pt x="413" y="2"/>
                  </a:lnTo>
                  <a:lnTo>
                    <a:pt x="441" y="2"/>
                  </a:lnTo>
                  <a:lnTo>
                    <a:pt x="470" y="2"/>
                  </a:lnTo>
                  <a:lnTo>
                    <a:pt x="498" y="2"/>
                  </a:lnTo>
                  <a:lnTo>
                    <a:pt x="525" y="3"/>
                  </a:lnTo>
                  <a:lnTo>
                    <a:pt x="554" y="3"/>
                  </a:lnTo>
                  <a:lnTo>
                    <a:pt x="582" y="3"/>
                  </a:lnTo>
                  <a:lnTo>
                    <a:pt x="610" y="3"/>
                  </a:lnTo>
                  <a:lnTo>
                    <a:pt x="638" y="3"/>
                  </a:lnTo>
                  <a:lnTo>
                    <a:pt x="666" y="5"/>
                  </a:lnTo>
                  <a:lnTo>
                    <a:pt x="695" y="5"/>
                  </a:lnTo>
                  <a:lnTo>
                    <a:pt x="722" y="5"/>
                  </a:lnTo>
                  <a:lnTo>
                    <a:pt x="750" y="5"/>
                  </a:lnTo>
                  <a:lnTo>
                    <a:pt x="779" y="5"/>
                  </a:lnTo>
                  <a:lnTo>
                    <a:pt x="806" y="5"/>
                  </a:lnTo>
                  <a:lnTo>
                    <a:pt x="834" y="6"/>
                  </a:lnTo>
                  <a:lnTo>
                    <a:pt x="863" y="6"/>
                  </a:lnTo>
                  <a:lnTo>
                    <a:pt x="890" y="6"/>
                  </a:lnTo>
                  <a:lnTo>
                    <a:pt x="918" y="6"/>
                  </a:lnTo>
                  <a:lnTo>
                    <a:pt x="946" y="6"/>
                  </a:lnTo>
                  <a:lnTo>
                    <a:pt x="974" y="7"/>
                  </a:lnTo>
                  <a:lnTo>
                    <a:pt x="1002" y="7"/>
                  </a:lnTo>
                  <a:lnTo>
                    <a:pt x="1030" y="7"/>
                  </a:lnTo>
                  <a:lnTo>
                    <a:pt x="1030" y="271"/>
                  </a:lnTo>
                  <a:lnTo>
                    <a:pt x="1030" y="533"/>
                  </a:lnTo>
                  <a:lnTo>
                    <a:pt x="1030" y="797"/>
                  </a:lnTo>
                  <a:lnTo>
                    <a:pt x="1030" y="1060"/>
                  </a:lnTo>
                  <a:lnTo>
                    <a:pt x="1029" y="1088"/>
                  </a:lnTo>
                  <a:lnTo>
                    <a:pt x="1029" y="1115"/>
                  </a:lnTo>
                  <a:lnTo>
                    <a:pt x="1027" y="1143"/>
                  </a:lnTo>
                  <a:lnTo>
                    <a:pt x="1026" y="1171"/>
                  </a:lnTo>
                  <a:lnTo>
                    <a:pt x="1027" y="1197"/>
                  </a:lnTo>
                  <a:lnTo>
                    <a:pt x="1030" y="1225"/>
                  </a:lnTo>
                  <a:lnTo>
                    <a:pt x="1033" y="1252"/>
                  </a:lnTo>
                  <a:lnTo>
                    <a:pt x="1040" y="1279"/>
                  </a:lnTo>
                  <a:lnTo>
                    <a:pt x="1053" y="1296"/>
                  </a:lnTo>
                  <a:lnTo>
                    <a:pt x="1065" y="1312"/>
                  </a:lnTo>
                  <a:lnTo>
                    <a:pt x="1078" y="1330"/>
                  </a:lnTo>
                  <a:lnTo>
                    <a:pt x="1091" y="1346"/>
                  </a:lnTo>
                  <a:lnTo>
                    <a:pt x="1102" y="1362"/>
                  </a:lnTo>
                  <a:lnTo>
                    <a:pt x="1115" y="1378"/>
                  </a:lnTo>
                  <a:lnTo>
                    <a:pt x="1128" y="1395"/>
                  </a:lnTo>
                  <a:lnTo>
                    <a:pt x="1140" y="1411"/>
                  </a:lnTo>
                  <a:lnTo>
                    <a:pt x="1107" y="1425"/>
                  </a:lnTo>
                  <a:lnTo>
                    <a:pt x="1074" y="1440"/>
                  </a:lnTo>
                  <a:lnTo>
                    <a:pt x="1038" y="1454"/>
                  </a:lnTo>
                  <a:lnTo>
                    <a:pt x="1002" y="1467"/>
                  </a:lnTo>
                  <a:lnTo>
                    <a:pt x="966" y="1481"/>
                  </a:lnTo>
                  <a:lnTo>
                    <a:pt x="928" y="1493"/>
                  </a:lnTo>
                  <a:lnTo>
                    <a:pt x="892" y="1505"/>
                  </a:lnTo>
                  <a:lnTo>
                    <a:pt x="854" y="1517"/>
                  </a:lnTo>
                  <a:lnTo>
                    <a:pt x="814" y="1528"/>
                  </a:lnTo>
                  <a:lnTo>
                    <a:pt x="776" y="1539"/>
                  </a:lnTo>
                  <a:lnTo>
                    <a:pt x="737" y="1549"/>
                  </a:lnTo>
                  <a:lnTo>
                    <a:pt x="698" y="1559"/>
                  </a:lnTo>
                  <a:lnTo>
                    <a:pt x="659" y="1567"/>
                  </a:lnTo>
                  <a:lnTo>
                    <a:pt x="620" y="1576"/>
                  </a:lnTo>
                  <a:lnTo>
                    <a:pt x="581" y="1583"/>
                  </a:lnTo>
                  <a:lnTo>
                    <a:pt x="541" y="1590"/>
                  </a:lnTo>
                  <a:lnTo>
                    <a:pt x="503" y="1596"/>
                  </a:lnTo>
                  <a:lnTo>
                    <a:pt x="464" y="1600"/>
                  </a:lnTo>
                  <a:lnTo>
                    <a:pt x="426" y="1605"/>
                  </a:lnTo>
                  <a:lnTo>
                    <a:pt x="389" y="1608"/>
                  </a:lnTo>
                  <a:lnTo>
                    <a:pt x="351" y="1611"/>
                  </a:lnTo>
                  <a:lnTo>
                    <a:pt x="316" y="1613"/>
                  </a:lnTo>
                  <a:lnTo>
                    <a:pt x="280" y="1613"/>
                  </a:lnTo>
                  <a:lnTo>
                    <a:pt x="244" y="1613"/>
                  </a:lnTo>
                  <a:lnTo>
                    <a:pt x="210" y="1611"/>
                  </a:lnTo>
                  <a:lnTo>
                    <a:pt x="176" y="1608"/>
                  </a:lnTo>
                  <a:lnTo>
                    <a:pt x="144" y="1604"/>
                  </a:lnTo>
                  <a:lnTo>
                    <a:pt x="113" y="1599"/>
                  </a:lnTo>
                  <a:lnTo>
                    <a:pt x="83" y="1593"/>
                  </a:lnTo>
                  <a:lnTo>
                    <a:pt x="54" y="1585"/>
                  </a:lnTo>
                  <a:lnTo>
                    <a:pt x="26" y="1577"/>
                  </a:lnTo>
                  <a:lnTo>
                    <a:pt x="0" y="1567"/>
                  </a:lnTo>
                  <a:lnTo>
                    <a:pt x="6" y="1550"/>
                  </a:lnTo>
                  <a:lnTo>
                    <a:pt x="13" y="1534"/>
                  </a:lnTo>
                  <a:lnTo>
                    <a:pt x="21" y="1517"/>
                  </a:lnTo>
                  <a:lnTo>
                    <a:pt x="29" y="1500"/>
                  </a:lnTo>
                  <a:lnTo>
                    <a:pt x="36" y="1482"/>
                  </a:lnTo>
                  <a:lnTo>
                    <a:pt x="44" y="1460"/>
                  </a:lnTo>
                  <a:lnTo>
                    <a:pt x="51" y="1436"/>
                  </a:lnTo>
                  <a:lnTo>
                    <a:pt x="56" y="1408"/>
                  </a:lnTo>
                  <a:lnTo>
                    <a:pt x="57" y="1338"/>
                  </a:lnTo>
                  <a:lnTo>
                    <a:pt x="60" y="1269"/>
                  </a:lnTo>
                  <a:lnTo>
                    <a:pt x="61" y="1198"/>
                  </a:lnTo>
                  <a:lnTo>
                    <a:pt x="62" y="1129"/>
                  </a:lnTo>
                  <a:lnTo>
                    <a:pt x="61" y="862"/>
                  </a:lnTo>
                  <a:lnTo>
                    <a:pt x="59" y="594"/>
                  </a:lnTo>
                  <a:lnTo>
                    <a:pt x="57" y="327"/>
                  </a:lnTo>
                  <a:lnTo>
                    <a:pt x="55" y="59"/>
                  </a:lnTo>
                  <a:lnTo>
                    <a:pt x="64" y="52"/>
                  </a:lnTo>
                  <a:lnTo>
                    <a:pt x="75" y="44"/>
                  </a:lnTo>
                  <a:lnTo>
                    <a:pt x="84" y="37"/>
                  </a:lnTo>
                  <a:lnTo>
                    <a:pt x="94" y="29"/>
                  </a:lnTo>
                  <a:lnTo>
                    <a:pt x="104" y="22"/>
                  </a:lnTo>
                  <a:lnTo>
                    <a:pt x="113" y="15"/>
                  </a:lnTo>
                  <a:lnTo>
                    <a:pt x="123" y="7"/>
                  </a:lnTo>
                  <a:lnTo>
                    <a:pt x="132" y="0"/>
                  </a:lnTo>
                  <a:close/>
                </a:path>
              </a:pathLst>
            </a:custGeom>
            <a:solidFill>
              <a:srgbClr val="47474C"/>
            </a:solidFill>
            <a:ln w="9525">
              <a:noFill/>
              <a:round/>
              <a:headEnd/>
              <a:tailEnd/>
            </a:ln>
          </p:spPr>
          <p:txBody>
            <a:bodyPr/>
            <a:lstStyle/>
            <a:p>
              <a:endParaRPr lang="en-US"/>
            </a:p>
          </p:txBody>
        </p:sp>
        <p:sp>
          <p:nvSpPr>
            <p:cNvPr id="8271" name="Freeform 414"/>
            <p:cNvSpPr>
              <a:spLocks/>
            </p:cNvSpPr>
            <p:nvPr/>
          </p:nvSpPr>
          <p:spPr bwMode="auto">
            <a:xfrm>
              <a:off x="3638" y="1990"/>
              <a:ext cx="526" cy="788"/>
            </a:xfrm>
            <a:custGeom>
              <a:avLst/>
              <a:gdLst>
                <a:gd name="T0" fmla="*/ 72 w 1051"/>
                <a:gd name="T1" fmla="*/ 0 h 1576"/>
                <a:gd name="T2" fmla="*/ 98 w 1051"/>
                <a:gd name="T3" fmla="*/ 1 h 1576"/>
                <a:gd name="T4" fmla="*/ 124 w 1051"/>
                <a:gd name="T5" fmla="*/ 1 h 1576"/>
                <a:gd name="T6" fmla="*/ 150 w 1051"/>
                <a:gd name="T7" fmla="*/ 1 h 1576"/>
                <a:gd name="T8" fmla="*/ 176 w 1051"/>
                <a:gd name="T9" fmla="*/ 1 h 1576"/>
                <a:gd name="T10" fmla="*/ 203 w 1051"/>
                <a:gd name="T11" fmla="*/ 1 h 1576"/>
                <a:gd name="T12" fmla="*/ 229 w 1051"/>
                <a:gd name="T13" fmla="*/ 1 h 1576"/>
                <a:gd name="T14" fmla="*/ 254 w 1051"/>
                <a:gd name="T15" fmla="*/ 1 h 1576"/>
                <a:gd name="T16" fmla="*/ 280 w 1051"/>
                <a:gd name="T17" fmla="*/ 2 h 1576"/>
                <a:gd name="T18" fmla="*/ 307 w 1051"/>
                <a:gd name="T19" fmla="*/ 2 h 1576"/>
                <a:gd name="T20" fmla="*/ 333 w 1051"/>
                <a:gd name="T21" fmla="*/ 2 h 1576"/>
                <a:gd name="T22" fmla="*/ 359 w 1051"/>
                <a:gd name="T23" fmla="*/ 3 h 1576"/>
                <a:gd name="T24" fmla="*/ 385 w 1051"/>
                <a:gd name="T25" fmla="*/ 3 h 1576"/>
                <a:gd name="T26" fmla="*/ 411 w 1051"/>
                <a:gd name="T27" fmla="*/ 3 h 1576"/>
                <a:gd name="T28" fmla="*/ 436 w 1051"/>
                <a:gd name="T29" fmla="*/ 3 h 1576"/>
                <a:gd name="T30" fmla="*/ 462 w 1051"/>
                <a:gd name="T31" fmla="*/ 3 h 1576"/>
                <a:gd name="T32" fmla="*/ 475 w 1051"/>
                <a:gd name="T33" fmla="*/ 126 h 1576"/>
                <a:gd name="T34" fmla="*/ 475 w 1051"/>
                <a:gd name="T35" fmla="*/ 370 h 1576"/>
                <a:gd name="T36" fmla="*/ 475 w 1051"/>
                <a:gd name="T37" fmla="*/ 504 h 1576"/>
                <a:gd name="T38" fmla="*/ 474 w 1051"/>
                <a:gd name="T39" fmla="*/ 530 h 1576"/>
                <a:gd name="T40" fmla="*/ 474 w 1051"/>
                <a:gd name="T41" fmla="*/ 556 h 1576"/>
                <a:gd name="T42" fmla="*/ 477 w 1051"/>
                <a:gd name="T43" fmla="*/ 581 h 1576"/>
                <a:gd name="T44" fmla="*/ 485 w 1051"/>
                <a:gd name="T45" fmla="*/ 601 h 1576"/>
                <a:gd name="T46" fmla="*/ 497 w 1051"/>
                <a:gd name="T47" fmla="*/ 617 h 1576"/>
                <a:gd name="T48" fmla="*/ 508 w 1051"/>
                <a:gd name="T49" fmla="*/ 632 h 1576"/>
                <a:gd name="T50" fmla="*/ 520 w 1051"/>
                <a:gd name="T51" fmla="*/ 648 h 1576"/>
                <a:gd name="T52" fmla="*/ 510 w 1051"/>
                <a:gd name="T53" fmla="*/ 662 h 1576"/>
                <a:gd name="T54" fmla="*/ 479 w 1051"/>
                <a:gd name="T55" fmla="*/ 676 h 1576"/>
                <a:gd name="T56" fmla="*/ 446 w 1051"/>
                <a:gd name="T57" fmla="*/ 690 h 1576"/>
                <a:gd name="T58" fmla="*/ 411 w 1051"/>
                <a:gd name="T59" fmla="*/ 704 h 1576"/>
                <a:gd name="T60" fmla="*/ 376 w 1051"/>
                <a:gd name="T61" fmla="*/ 718 h 1576"/>
                <a:gd name="T62" fmla="*/ 340 w 1051"/>
                <a:gd name="T63" fmla="*/ 731 h 1576"/>
                <a:gd name="T64" fmla="*/ 305 w 1051"/>
                <a:gd name="T65" fmla="*/ 744 h 1576"/>
                <a:gd name="T66" fmla="*/ 269 w 1051"/>
                <a:gd name="T67" fmla="*/ 756 h 1576"/>
                <a:gd name="T68" fmla="*/ 233 w 1051"/>
                <a:gd name="T69" fmla="*/ 766 h 1576"/>
                <a:gd name="T70" fmla="*/ 198 w 1051"/>
                <a:gd name="T71" fmla="*/ 775 h 1576"/>
                <a:gd name="T72" fmla="*/ 163 w 1051"/>
                <a:gd name="T73" fmla="*/ 782 h 1576"/>
                <a:gd name="T74" fmla="*/ 130 w 1051"/>
                <a:gd name="T75" fmla="*/ 786 h 1576"/>
                <a:gd name="T76" fmla="*/ 98 w 1051"/>
                <a:gd name="T77" fmla="*/ 788 h 1576"/>
                <a:gd name="T78" fmla="*/ 68 w 1051"/>
                <a:gd name="T79" fmla="*/ 788 h 1576"/>
                <a:gd name="T80" fmla="*/ 39 w 1051"/>
                <a:gd name="T81" fmla="*/ 784 h 1576"/>
                <a:gd name="T82" fmla="*/ 13 w 1051"/>
                <a:gd name="T83" fmla="*/ 778 h 1576"/>
                <a:gd name="T84" fmla="*/ 3 w 1051"/>
                <a:gd name="T85" fmla="*/ 765 h 1576"/>
                <a:gd name="T86" fmla="*/ 9 w 1051"/>
                <a:gd name="T87" fmla="*/ 750 h 1576"/>
                <a:gd name="T88" fmla="*/ 15 w 1051"/>
                <a:gd name="T89" fmla="*/ 733 h 1576"/>
                <a:gd name="T90" fmla="*/ 21 w 1051"/>
                <a:gd name="T91" fmla="*/ 712 h 1576"/>
                <a:gd name="T92" fmla="*/ 24 w 1051"/>
                <a:gd name="T93" fmla="*/ 656 h 1576"/>
                <a:gd name="T94" fmla="*/ 25 w 1051"/>
                <a:gd name="T95" fmla="*/ 569 h 1576"/>
                <a:gd name="T96" fmla="*/ 25 w 1051"/>
                <a:gd name="T97" fmla="*/ 401 h 1576"/>
                <a:gd name="T98" fmla="*/ 23 w 1051"/>
                <a:gd name="T99" fmla="*/ 152 h 1576"/>
                <a:gd name="T100" fmla="*/ 28 w 1051"/>
                <a:gd name="T101" fmla="*/ 24 h 1576"/>
                <a:gd name="T102" fmla="*/ 37 w 1051"/>
                <a:gd name="T103" fmla="*/ 18 h 1576"/>
                <a:gd name="T104" fmla="*/ 45 w 1051"/>
                <a:gd name="T105" fmla="*/ 11 h 1576"/>
                <a:gd name="T106" fmla="*/ 55 w 1051"/>
                <a:gd name="T107" fmla="*/ 4 h 15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51" h="1576">
                  <a:moveTo>
                    <a:pt x="118" y="0"/>
                  </a:moveTo>
                  <a:lnTo>
                    <a:pt x="144" y="0"/>
                  </a:lnTo>
                  <a:lnTo>
                    <a:pt x="170" y="0"/>
                  </a:lnTo>
                  <a:lnTo>
                    <a:pt x="196" y="1"/>
                  </a:lnTo>
                  <a:lnTo>
                    <a:pt x="222" y="1"/>
                  </a:lnTo>
                  <a:lnTo>
                    <a:pt x="248" y="1"/>
                  </a:lnTo>
                  <a:lnTo>
                    <a:pt x="275" y="1"/>
                  </a:lnTo>
                  <a:lnTo>
                    <a:pt x="300" y="1"/>
                  </a:lnTo>
                  <a:lnTo>
                    <a:pt x="326" y="1"/>
                  </a:lnTo>
                  <a:lnTo>
                    <a:pt x="352" y="1"/>
                  </a:lnTo>
                  <a:lnTo>
                    <a:pt x="378" y="2"/>
                  </a:lnTo>
                  <a:lnTo>
                    <a:pt x="405" y="2"/>
                  </a:lnTo>
                  <a:lnTo>
                    <a:pt x="430" y="2"/>
                  </a:lnTo>
                  <a:lnTo>
                    <a:pt x="457" y="2"/>
                  </a:lnTo>
                  <a:lnTo>
                    <a:pt x="483" y="2"/>
                  </a:lnTo>
                  <a:lnTo>
                    <a:pt x="508" y="2"/>
                  </a:lnTo>
                  <a:lnTo>
                    <a:pt x="535" y="2"/>
                  </a:lnTo>
                  <a:lnTo>
                    <a:pt x="560" y="4"/>
                  </a:lnTo>
                  <a:lnTo>
                    <a:pt x="587" y="4"/>
                  </a:lnTo>
                  <a:lnTo>
                    <a:pt x="613" y="4"/>
                  </a:lnTo>
                  <a:lnTo>
                    <a:pt x="639" y="4"/>
                  </a:lnTo>
                  <a:lnTo>
                    <a:pt x="665" y="4"/>
                  </a:lnTo>
                  <a:lnTo>
                    <a:pt x="690" y="4"/>
                  </a:lnTo>
                  <a:lnTo>
                    <a:pt x="717" y="5"/>
                  </a:lnTo>
                  <a:lnTo>
                    <a:pt x="742" y="5"/>
                  </a:lnTo>
                  <a:lnTo>
                    <a:pt x="769" y="5"/>
                  </a:lnTo>
                  <a:lnTo>
                    <a:pt x="794" y="5"/>
                  </a:lnTo>
                  <a:lnTo>
                    <a:pt x="821" y="5"/>
                  </a:lnTo>
                  <a:lnTo>
                    <a:pt x="846" y="5"/>
                  </a:lnTo>
                  <a:lnTo>
                    <a:pt x="872" y="5"/>
                  </a:lnTo>
                  <a:lnTo>
                    <a:pt x="898" y="6"/>
                  </a:lnTo>
                  <a:lnTo>
                    <a:pt x="924" y="6"/>
                  </a:lnTo>
                  <a:lnTo>
                    <a:pt x="950" y="6"/>
                  </a:lnTo>
                  <a:lnTo>
                    <a:pt x="950" y="251"/>
                  </a:lnTo>
                  <a:lnTo>
                    <a:pt x="950" y="496"/>
                  </a:lnTo>
                  <a:lnTo>
                    <a:pt x="950" y="740"/>
                  </a:lnTo>
                  <a:lnTo>
                    <a:pt x="950" y="983"/>
                  </a:lnTo>
                  <a:lnTo>
                    <a:pt x="949" y="1008"/>
                  </a:lnTo>
                  <a:lnTo>
                    <a:pt x="949" y="1035"/>
                  </a:lnTo>
                  <a:lnTo>
                    <a:pt x="947" y="1060"/>
                  </a:lnTo>
                  <a:lnTo>
                    <a:pt x="946" y="1087"/>
                  </a:lnTo>
                  <a:lnTo>
                    <a:pt x="947" y="1112"/>
                  </a:lnTo>
                  <a:lnTo>
                    <a:pt x="950" y="1136"/>
                  </a:lnTo>
                  <a:lnTo>
                    <a:pt x="953" y="1162"/>
                  </a:lnTo>
                  <a:lnTo>
                    <a:pt x="959" y="1187"/>
                  </a:lnTo>
                  <a:lnTo>
                    <a:pt x="970" y="1202"/>
                  </a:lnTo>
                  <a:lnTo>
                    <a:pt x="982" y="1218"/>
                  </a:lnTo>
                  <a:lnTo>
                    <a:pt x="993" y="1233"/>
                  </a:lnTo>
                  <a:lnTo>
                    <a:pt x="1005" y="1248"/>
                  </a:lnTo>
                  <a:lnTo>
                    <a:pt x="1016" y="1264"/>
                  </a:lnTo>
                  <a:lnTo>
                    <a:pt x="1028" y="1279"/>
                  </a:lnTo>
                  <a:lnTo>
                    <a:pt x="1040" y="1295"/>
                  </a:lnTo>
                  <a:lnTo>
                    <a:pt x="1051" y="1310"/>
                  </a:lnTo>
                  <a:lnTo>
                    <a:pt x="1020" y="1324"/>
                  </a:lnTo>
                  <a:lnTo>
                    <a:pt x="989" y="1338"/>
                  </a:lnTo>
                  <a:lnTo>
                    <a:pt x="957" y="1352"/>
                  </a:lnTo>
                  <a:lnTo>
                    <a:pt x="924" y="1365"/>
                  </a:lnTo>
                  <a:lnTo>
                    <a:pt x="891" y="1380"/>
                  </a:lnTo>
                  <a:lnTo>
                    <a:pt x="856" y="1394"/>
                  </a:lnTo>
                  <a:lnTo>
                    <a:pt x="822" y="1408"/>
                  </a:lnTo>
                  <a:lnTo>
                    <a:pt x="787" y="1422"/>
                  </a:lnTo>
                  <a:lnTo>
                    <a:pt x="752" y="1436"/>
                  </a:lnTo>
                  <a:lnTo>
                    <a:pt x="716" y="1450"/>
                  </a:lnTo>
                  <a:lnTo>
                    <a:pt x="680" y="1462"/>
                  </a:lnTo>
                  <a:lnTo>
                    <a:pt x="644" y="1476"/>
                  </a:lnTo>
                  <a:lnTo>
                    <a:pt x="609" y="1488"/>
                  </a:lnTo>
                  <a:lnTo>
                    <a:pt x="573" y="1500"/>
                  </a:lnTo>
                  <a:lnTo>
                    <a:pt x="537" y="1511"/>
                  </a:lnTo>
                  <a:lnTo>
                    <a:pt x="502" y="1521"/>
                  </a:lnTo>
                  <a:lnTo>
                    <a:pt x="466" y="1531"/>
                  </a:lnTo>
                  <a:lnTo>
                    <a:pt x="430" y="1541"/>
                  </a:lnTo>
                  <a:lnTo>
                    <a:pt x="396" y="1549"/>
                  </a:lnTo>
                  <a:lnTo>
                    <a:pt x="361" y="1556"/>
                  </a:lnTo>
                  <a:lnTo>
                    <a:pt x="326" y="1563"/>
                  </a:lnTo>
                  <a:lnTo>
                    <a:pt x="293" y="1567"/>
                  </a:lnTo>
                  <a:lnTo>
                    <a:pt x="260" y="1572"/>
                  </a:lnTo>
                  <a:lnTo>
                    <a:pt x="227" y="1574"/>
                  </a:lnTo>
                  <a:lnTo>
                    <a:pt x="196" y="1576"/>
                  </a:lnTo>
                  <a:lnTo>
                    <a:pt x="165" y="1576"/>
                  </a:lnTo>
                  <a:lnTo>
                    <a:pt x="135" y="1575"/>
                  </a:lnTo>
                  <a:lnTo>
                    <a:pt x="106" y="1573"/>
                  </a:lnTo>
                  <a:lnTo>
                    <a:pt x="78" y="1568"/>
                  </a:lnTo>
                  <a:lnTo>
                    <a:pt x="51" y="1563"/>
                  </a:lnTo>
                  <a:lnTo>
                    <a:pt x="25" y="1556"/>
                  </a:lnTo>
                  <a:lnTo>
                    <a:pt x="0" y="1546"/>
                  </a:lnTo>
                  <a:lnTo>
                    <a:pt x="5" y="1530"/>
                  </a:lnTo>
                  <a:lnTo>
                    <a:pt x="11" y="1515"/>
                  </a:lnTo>
                  <a:lnTo>
                    <a:pt x="18" y="1500"/>
                  </a:lnTo>
                  <a:lnTo>
                    <a:pt x="23" y="1484"/>
                  </a:lnTo>
                  <a:lnTo>
                    <a:pt x="30" y="1466"/>
                  </a:lnTo>
                  <a:lnTo>
                    <a:pt x="36" y="1446"/>
                  </a:lnTo>
                  <a:lnTo>
                    <a:pt x="42" y="1424"/>
                  </a:lnTo>
                  <a:lnTo>
                    <a:pt x="46" y="1398"/>
                  </a:lnTo>
                  <a:lnTo>
                    <a:pt x="48" y="1311"/>
                  </a:lnTo>
                  <a:lnTo>
                    <a:pt x="49" y="1224"/>
                  </a:lnTo>
                  <a:lnTo>
                    <a:pt x="49" y="1137"/>
                  </a:lnTo>
                  <a:lnTo>
                    <a:pt x="50" y="1051"/>
                  </a:lnTo>
                  <a:lnTo>
                    <a:pt x="49" y="802"/>
                  </a:lnTo>
                  <a:lnTo>
                    <a:pt x="48" y="553"/>
                  </a:lnTo>
                  <a:lnTo>
                    <a:pt x="46" y="304"/>
                  </a:lnTo>
                  <a:lnTo>
                    <a:pt x="45" y="54"/>
                  </a:lnTo>
                  <a:lnTo>
                    <a:pt x="55" y="47"/>
                  </a:lnTo>
                  <a:lnTo>
                    <a:pt x="64" y="42"/>
                  </a:lnTo>
                  <a:lnTo>
                    <a:pt x="73" y="35"/>
                  </a:lnTo>
                  <a:lnTo>
                    <a:pt x="82" y="28"/>
                  </a:lnTo>
                  <a:lnTo>
                    <a:pt x="90" y="21"/>
                  </a:lnTo>
                  <a:lnTo>
                    <a:pt x="99" y="14"/>
                  </a:lnTo>
                  <a:lnTo>
                    <a:pt x="109" y="7"/>
                  </a:lnTo>
                  <a:lnTo>
                    <a:pt x="118" y="0"/>
                  </a:lnTo>
                  <a:close/>
                </a:path>
              </a:pathLst>
            </a:custGeom>
            <a:solidFill>
              <a:srgbClr val="4F4F54"/>
            </a:solidFill>
            <a:ln w="9525">
              <a:noFill/>
              <a:round/>
              <a:headEnd/>
              <a:tailEnd/>
            </a:ln>
          </p:spPr>
          <p:txBody>
            <a:bodyPr/>
            <a:lstStyle/>
            <a:p>
              <a:endParaRPr lang="en-US"/>
            </a:p>
          </p:txBody>
        </p:sp>
        <p:sp>
          <p:nvSpPr>
            <p:cNvPr id="8272" name="Freeform 415"/>
            <p:cNvSpPr>
              <a:spLocks/>
            </p:cNvSpPr>
            <p:nvPr/>
          </p:nvSpPr>
          <p:spPr bwMode="auto">
            <a:xfrm>
              <a:off x="3645" y="1990"/>
              <a:ext cx="479" cy="773"/>
            </a:xfrm>
            <a:custGeom>
              <a:avLst/>
              <a:gdLst>
                <a:gd name="T0" fmla="*/ 62 w 960"/>
                <a:gd name="T1" fmla="*/ 0 h 1548"/>
                <a:gd name="T2" fmla="*/ 86 w 960"/>
                <a:gd name="T3" fmla="*/ 0 h 1548"/>
                <a:gd name="T4" fmla="*/ 110 w 960"/>
                <a:gd name="T5" fmla="*/ 0 h 1548"/>
                <a:gd name="T6" fmla="*/ 134 w 960"/>
                <a:gd name="T7" fmla="*/ 0 h 1548"/>
                <a:gd name="T8" fmla="*/ 158 w 960"/>
                <a:gd name="T9" fmla="*/ 1 h 1548"/>
                <a:gd name="T10" fmla="*/ 182 w 960"/>
                <a:gd name="T11" fmla="*/ 1 h 1548"/>
                <a:gd name="T12" fmla="*/ 206 w 960"/>
                <a:gd name="T13" fmla="*/ 1 h 1548"/>
                <a:gd name="T14" fmla="*/ 230 w 960"/>
                <a:gd name="T15" fmla="*/ 2 h 1548"/>
                <a:gd name="T16" fmla="*/ 254 w 960"/>
                <a:gd name="T17" fmla="*/ 2 h 1548"/>
                <a:gd name="T18" fmla="*/ 278 w 960"/>
                <a:gd name="T19" fmla="*/ 2 h 1548"/>
                <a:gd name="T20" fmla="*/ 302 w 960"/>
                <a:gd name="T21" fmla="*/ 2 h 1548"/>
                <a:gd name="T22" fmla="*/ 325 w 960"/>
                <a:gd name="T23" fmla="*/ 2 h 1548"/>
                <a:gd name="T24" fmla="*/ 350 w 960"/>
                <a:gd name="T25" fmla="*/ 3 h 1548"/>
                <a:gd name="T26" fmla="*/ 373 w 960"/>
                <a:gd name="T27" fmla="*/ 3 h 1548"/>
                <a:gd name="T28" fmla="*/ 397 w 960"/>
                <a:gd name="T29" fmla="*/ 3 h 1548"/>
                <a:gd name="T30" fmla="*/ 421 w 960"/>
                <a:gd name="T31" fmla="*/ 3 h 1548"/>
                <a:gd name="T32" fmla="*/ 433 w 960"/>
                <a:gd name="T33" fmla="*/ 116 h 1548"/>
                <a:gd name="T34" fmla="*/ 433 w 960"/>
                <a:gd name="T35" fmla="*/ 341 h 1548"/>
                <a:gd name="T36" fmla="*/ 432 w 960"/>
                <a:gd name="T37" fmla="*/ 465 h 1548"/>
                <a:gd name="T38" fmla="*/ 432 w 960"/>
                <a:gd name="T39" fmla="*/ 490 h 1548"/>
                <a:gd name="T40" fmla="*/ 432 w 960"/>
                <a:gd name="T41" fmla="*/ 513 h 1548"/>
                <a:gd name="T42" fmla="*/ 435 w 960"/>
                <a:gd name="T43" fmla="*/ 536 h 1548"/>
                <a:gd name="T44" fmla="*/ 443 w 960"/>
                <a:gd name="T45" fmla="*/ 554 h 1548"/>
                <a:gd name="T46" fmla="*/ 453 w 960"/>
                <a:gd name="T47" fmla="*/ 568 h 1548"/>
                <a:gd name="T48" fmla="*/ 464 w 960"/>
                <a:gd name="T49" fmla="*/ 582 h 1548"/>
                <a:gd name="T50" fmla="*/ 474 w 960"/>
                <a:gd name="T51" fmla="*/ 597 h 1548"/>
                <a:gd name="T52" fmla="*/ 465 w 960"/>
                <a:gd name="T53" fmla="*/ 610 h 1548"/>
                <a:gd name="T54" fmla="*/ 436 w 960"/>
                <a:gd name="T55" fmla="*/ 624 h 1548"/>
                <a:gd name="T56" fmla="*/ 405 w 960"/>
                <a:gd name="T57" fmla="*/ 639 h 1548"/>
                <a:gd name="T58" fmla="*/ 374 w 960"/>
                <a:gd name="T59" fmla="*/ 655 h 1548"/>
                <a:gd name="T60" fmla="*/ 342 w 960"/>
                <a:gd name="T61" fmla="*/ 672 h 1548"/>
                <a:gd name="T62" fmla="*/ 310 w 960"/>
                <a:gd name="T63" fmla="*/ 688 h 1548"/>
                <a:gd name="T64" fmla="*/ 278 w 960"/>
                <a:gd name="T65" fmla="*/ 704 h 1548"/>
                <a:gd name="T66" fmla="*/ 245 w 960"/>
                <a:gd name="T67" fmla="*/ 719 h 1548"/>
                <a:gd name="T68" fmla="*/ 213 w 960"/>
                <a:gd name="T69" fmla="*/ 733 h 1548"/>
                <a:gd name="T70" fmla="*/ 181 w 960"/>
                <a:gd name="T71" fmla="*/ 746 h 1548"/>
                <a:gd name="T72" fmla="*/ 150 w 960"/>
                <a:gd name="T73" fmla="*/ 757 h 1548"/>
                <a:gd name="T74" fmla="*/ 119 w 960"/>
                <a:gd name="T75" fmla="*/ 765 h 1548"/>
                <a:gd name="T76" fmla="*/ 90 w 960"/>
                <a:gd name="T77" fmla="*/ 771 h 1548"/>
                <a:gd name="T78" fmla="*/ 62 w 960"/>
                <a:gd name="T79" fmla="*/ 773 h 1548"/>
                <a:gd name="T80" fmla="*/ 36 w 960"/>
                <a:gd name="T81" fmla="*/ 772 h 1548"/>
                <a:gd name="T82" fmla="*/ 11 w 960"/>
                <a:gd name="T83" fmla="*/ 767 h 1548"/>
                <a:gd name="T84" fmla="*/ 4 w 960"/>
                <a:gd name="T85" fmla="*/ 748 h 1548"/>
                <a:gd name="T86" fmla="*/ 13 w 960"/>
                <a:gd name="T87" fmla="*/ 716 h 1548"/>
                <a:gd name="T88" fmla="*/ 17 w 960"/>
                <a:gd name="T89" fmla="*/ 642 h 1548"/>
                <a:gd name="T90" fmla="*/ 18 w 960"/>
                <a:gd name="T91" fmla="*/ 539 h 1548"/>
                <a:gd name="T92" fmla="*/ 18 w 960"/>
                <a:gd name="T93" fmla="*/ 372 h 1548"/>
                <a:gd name="T94" fmla="*/ 17 w 960"/>
                <a:gd name="T95" fmla="*/ 141 h 1548"/>
                <a:gd name="T96" fmla="*/ 21 w 960"/>
                <a:gd name="T97" fmla="*/ 22 h 1548"/>
                <a:gd name="T98" fmla="*/ 29 w 960"/>
                <a:gd name="T99" fmla="*/ 16 h 1548"/>
                <a:gd name="T100" fmla="*/ 37 w 960"/>
                <a:gd name="T101" fmla="*/ 10 h 1548"/>
                <a:gd name="T102" fmla="*/ 46 w 960"/>
                <a:gd name="T103" fmla="*/ 3 h 15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60" h="1548">
                  <a:moveTo>
                    <a:pt x="100" y="0"/>
                  </a:moveTo>
                  <a:lnTo>
                    <a:pt x="125" y="0"/>
                  </a:lnTo>
                  <a:lnTo>
                    <a:pt x="149" y="0"/>
                  </a:lnTo>
                  <a:lnTo>
                    <a:pt x="173" y="1"/>
                  </a:lnTo>
                  <a:lnTo>
                    <a:pt x="197" y="1"/>
                  </a:lnTo>
                  <a:lnTo>
                    <a:pt x="220" y="1"/>
                  </a:lnTo>
                  <a:lnTo>
                    <a:pt x="244" y="1"/>
                  </a:lnTo>
                  <a:lnTo>
                    <a:pt x="269" y="1"/>
                  </a:lnTo>
                  <a:lnTo>
                    <a:pt x="293" y="1"/>
                  </a:lnTo>
                  <a:lnTo>
                    <a:pt x="317" y="2"/>
                  </a:lnTo>
                  <a:lnTo>
                    <a:pt x="341" y="2"/>
                  </a:lnTo>
                  <a:lnTo>
                    <a:pt x="365" y="2"/>
                  </a:lnTo>
                  <a:lnTo>
                    <a:pt x="388" y="2"/>
                  </a:lnTo>
                  <a:lnTo>
                    <a:pt x="413" y="2"/>
                  </a:lnTo>
                  <a:lnTo>
                    <a:pt x="437" y="4"/>
                  </a:lnTo>
                  <a:lnTo>
                    <a:pt x="461" y="4"/>
                  </a:lnTo>
                  <a:lnTo>
                    <a:pt x="485" y="4"/>
                  </a:lnTo>
                  <a:lnTo>
                    <a:pt x="509" y="4"/>
                  </a:lnTo>
                  <a:lnTo>
                    <a:pt x="532" y="4"/>
                  </a:lnTo>
                  <a:lnTo>
                    <a:pt x="557" y="5"/>
                  </a:lnTo>
                  <a:lnTo>
                    <a:pt x="581" y="5"/>
                  </a:lnTo>
                  <a:lnTo>
                    <a:pt x="605" y="5"/>
                  </a:lnTo>
                  <a:lnTo>
                    <a:pt x="629" y="5"/>
                  </a:lnTo>
                  <a:lnTo>
                    <a:pt x="652" y="5"/>
                  </a:lnTo>
                  <a:lnTo>
                    <a:pt x="676" y="5"/>
                  </a:lnTo>
                  <a:lnTo>
                    <a:pt x="701" y="6"/>
                  </a:lnTo>
                  <a:lnTo>
                    <a:pt x="725" y="6"/>
                  </a:lnTo>
                  <a:lnTo>
                    <a:pt x="748" y="6"/>
                  </a:lnTo>
                  <a:lnTo>
                    <a:pt x="772" y="6"/>
                  </a:lnTo>
                  <a:lnTo>
                    <a:pt x="796" y="6"/>
                  </a:lnTo>
                  <a:lnTo>
                    <a:pt x="820" y="7"/>
                  </a:lnTo>
                  <a:lnTo>
                    <a:pt x="843" y="7"/>
                  </a:lnTo>
                  <a:lnTo>
                    <a:pt x="868" y="7"/>
                  </a:lnTo>
                  <a:lnTo>
                    <a:pt x="868" y="233"/>
                  </a:lnTo>
                  <a:lnTo>
                    <a:pt x="868" y="459"/>
                  </a:lnTo>
                  <a:lnTo>
                    <a:pt x="868" y="683"/>
                  </a:lnTo>
                  <a:lnTo>
                    <a:pt x="868" y="908"/>
                  </a:lnTo>
                  <a:lnTo>
                    <a:pt x="866" y="932"/>
                  </a:lnTo>
                  <a:lnTo>
                    <a:pt x="866" y="956"/>
                  </a:lnTo>
                  <a:lnTo>
                    <a:pt x="866" y="981"/>
                  </a:lnTo>
                  <a:lnTo>
                    <a:pt x="865" y="1004"/>
                  </a:lnTo>
                  <a:lnTo>
                    <a:pt x="866" y="1027"/>
                  </a:lnTo>
                  <a:lnTo>
                    <a:pt x="868" y="1050"/>
                  </a:lnTo>
                  <a:lnTo>
                    <a:pt x="871" y="1073"/>
                  </a:lnTo>
                  <a:lnTo>
                    <a:pt x="877" y="1096"/>
                  </a:lnTo>
                  <a:lnTo>
                    <a:pt x="887" y="1110"/>
                  </a:lnTo>
                  <a:lnTo>
                    <a:pt x="897" y="1125"/>
                  </a:lnTo>
                  <a:lnTo>
                    <a:pt x="908" y="1138"/>
                  </a:lnTo>
                  <a:lnTo>
                    <a:pt x="918" y="1152"/>
                  </a:lnTo>
                  <a:lnTo>
                    <a:pt x="929" y="1166"/>
                  </a:lnTo>
                  <a:lnTo>
                    <a:pt x="939" y="1180"/>
                  </a:lnTo>
                  <a:lnTo>
                    <a:pt x="949" y="1195"/>
                  </a:lnTo>
                  <a:lnTo>
                    <a:pt x="960" y="1209"/>
                  </a:lnTo>
                  <a:lnTo>
                    <a:pt x="932" y="1221"/>
                  </a:lnTo>
                  <a:lnTo>
                    <a:pt x="902" y="1235"/>
                  </a:lnTo>
                  <a:lnTo>
                    <a:pt x="873" y="1249"/>
                  </a:lnTo>
                  <a:lnTo>
                    <a:pt x="843" y="1264"/>
                  </a:lnTo>
                  <a:lnTo>
                    <a:pt x="812" y="1280"/>
                  </a:lnTo>
                  <a:lnTo>
                    <a:pt x="781" y="1296"/>
                  </a:lnTo>
                  <a:lnTo>
                    <a:pt x="750" y="1312"/>
                  </a:lnTo>
                  <a:lnTo>
                    <a:pt x="718" y="1329"/>
                  </a:lnTo>
                  <a:lnTo>
                    <a:pt x="686" y="1345"/>
                  </a:lnTo>
                  <a:lnTo>
                    <a:pt x="653" y="1361"/>
                  </a:lnTo>
                  <a:lnTo>
                    <a:pt x="621" y="1378"/>
                  </a:lnTo>
                  <a:lnTo>
                    <a:pt x="589" y="1394"/>
                  </a:lnTo>
                  <a:lnTo>
                    <a:pt x="557" y="1409"/>
                  </a:lnTo>
                  <a:lnTo>
                    <a:pt x="523" y="1425"/>
                  </a:lnTo>
                  <a:lnTo>
                    <a:pt x="491" y="1440"/>
                  </a:lnTo>
                  <a:lnTo>
                    <a:pt x="459" y="1454"/>
                  </a:lnTo>
                  <a:lnTo>
                    <a:pt x="426" y="1468"/>
                  </a:lnTo>
                  <a:lnTo>
                    <a:pt x="394" y="1482"/>
                  </a:lnTo>
                  <a:lnTo>
                    <a:pt x="362" y="1493"/>
                  </a:lnTo>
                  <a:lnTo>
                    <a:pt x="331" y="1505"/>
                  </a:lnTo>
                  <a:lnTo>
                    <a:pt x="300" y="1515"/>
                  </a:lnTo>
                  <a:lnTo>
                    <a:pt x="269" y="1524"/>
                  </a:lnTo>
                  <a:lnTo>
                    <a:pt x="239" y="1531"/>
                  </a:lnTo>
                  <a:lnTo>
                    <a:pt x="210" y="1538"/>
                  </a:lnTo>
                  <a:lnTo>
                    <a:pt x="181" y="1543"/>
                  </a:lnTo>
                  <a:lnTo>
                    <a:pt x="152" y="1546"/>
                  </a:lnTo>
                  <a:lnTo>
                    <a:pt x="125" y="1548"/>
                  </a:lnTo>
                  <a:lnTo>
                    <a:pt x="98" y="1548"/>
                  </a:lnTo>
                  <a:lnTo>
                    <a:pt x="72" y="1546"/>
                  </a:lnTo>
                  <a:lnTo>
                    <a:pt x="47" y="1542"/>
                  </a:lnTo>
                  <a:lnTo>
                    <a:pt x="23" y="1536"/>
                  </a:lnTo>
                  <a:lnTo>
                    <a:pt x="0" y="1528"/>
                  </a:lnTo>
                  <a:lnTo>
                    <a:pt x="8" y="1498"/>
                  </a:lnTo>
                  <a:lnTo>
                    <a:pt x="17" y="1468"/>
                  </a:lnTo>
                  <a:lnTo>
                    <a:pt x="27" y="1433"/>
                  </a:lnTo>
                  <a:lnTo>
                    <a:pt x="33" y="1389"/>
                  </a:lnTo>
                  <a:lnTo>
                    <a:pt x="35" y="1285"/>
                  </a:lnTo>
                  <a:lnTo>
                    <a:pt x="36" y="1181"/>
                  </a:lnTo>
                  <a:lnTo>
                    <a:pt x="36" y="1079"/>
                  </a:lnTo>
                  <a:lnTo>
                    <a:pt x="37" y="975"/>
                  </a:lnTo>
                  <a:lnTo>
                    <a:pt x="36" y="744"/>
                  </a:lnTo>
                  <a:lnTo>
                    <a:pt x="36" y="514"/>
                  </a:lnTo>
                  <a:lnTo>
                    <a:pt x="35" y="282"/>
                  </a:lnTo>
                  <a:lnTo>
                    <a:pt x="33" y="52"/>
                  </a:lnTo>
                  <a:lnTo>
                    <a:pt x="42" y="45"/>
                  </a:lnTo>
                  <a:lnTo>
                    <a:pt x="50" y="39"/>
                  </a:lnTo>
                  <a:lnTo>
                    <a:pt x="59" y="32"/>
                  </a:lnTo>
                  <a:lnTo>
                    <a:pt x="67" y="25"/>
                  </a:lnTo>
                  <a:lnTo>
                    <a:pt x="75" y="20"/>
                  </a:lnTo>
                  <a:lnTo>
                    <a:pt x="84" y="13"/>
                  </a:lnTo>
                  <a:lnTo>
                    <a:pt x="92" y="7"/>
                  </a:lnTo>
                  <a:lnTo>
                    <a:pt x="100" y="0"/>
                  </a:lnTo>
                  <a:close/>
                </a:path>
              </a:pathLst>
            </a:custGeom>
            <a:solidFill>
              <a:srgbClr val="56595B"/>
            </a:solidFill>
            <a:ln w="9525">
              <a:noFill/>
              <a:round/>
              <a:headEnd/>
              <a:tailEnd/>
            </a:ln>
          </p:spPr>
          <p:txBody>
            <a:bodyPr/>
            <a:lstStyle/>
            <a:p>
              <a:endParaRPr lang="en-US"/>
            </a:p>
          </p:txBody>
        </p:sp>
        <p:sp>
          <p:nvSpPr>
            <p:cNvPr id="8273" name="Freeform 416"/>
            <p:cNvSpPr>
              <a:spLocks/>
            </p:cNvSpPr>
            <p:nvPr/>
          </p:nvSpPr>
          <p:spPr bwMode="auto">
            <a:xfrm>
              <a:off x="3651" y="1990"/>
              <a:ext cx="434" cy="761"/>
            </a:xfrm>
            <a:custGeom>
              <a:avLst/>
              <a:gdLst>
                <a:gd name="T0" fmla="*/ 63 w 868"/>
                <a:gd name="T1" fmla="*/ 0 h 1521"/>
                <a:gd name="T2" fmla="*/ 108 w 868"/>
                <a:gd name="T3" fmla="*/ 1 h 1521"/>
                <a:gd name="T4" fmla="*/ 152 w 868"/>
                <a:gd name="T5" fmla="*/ 2 h 1521"/>
                <a:gd name="T6" fmla="*/ 196 w 868"/>
                <a:gd name="T7" fmla="*/ 2 h 1521"/>
                <a:gd name="T8" fmla="*/ 240 w 868"/>
                <a:gd name="T9" fmla="*/ 2 h 1521"/>
                <a:gd name="T10" fmla="*/ 284 w 868"/>
                <a:gd name="T11" fmla="*/ 3 h 1521"/>
                <a:gd name="T12" fmla="*/ 328 w 868"/>
                <a:gd name="T13" fmla="*/ 3 h 1521"/>
                <a:gd name="T14" fmla="*/ 372 w 868"/>
                <a:gd name="T15" fmla="*/ 4 h 1521"/>
                <a:gd name="T16" fmla="*/ 394 w 868"/>
                <a:gd name="T17" fmla="*/ 107 h 1521"/>
                <a:gd name="T18" fmla="*/ 394 w 868"/>
                <a:gd name="T19" fmla="*/ 314 h 1521"/>
                <a:gd name="T20" fmla="*/ 394 w 868"/>
                <a:gd name="T21" fmla="*/ 428 h 1521"/>
                <a:gd name="T22" fmla="*/ 394 w 868"/>
                <a:gd name="T23" fmla="*/ 450 h 1521"/>
                <a:gd name="T24" fmla="*/ 394 w 868"/>
                <a:gd name="T25" fmla="*/ 471 h 1521"/>
                <a:gd name="T26" fmla="*/ 396 w 868"/>
                <a:gd name="T27" fmla="*/ 492 h 1521"/>
                <a:gd name="T28" fmla="*/ 403 w 868"/>
                <a:gd name="T29" fmla="*/ 509 h 1521"/>
                <a:gd name="T30" fmla="*/ 412 w 868"/>
                <a:gd name="T31" fmla="*/ 522 h 1521"/>
                <a:gd name="T32" fmla="*/ 421 w 868"/>
                <a:gd name="T33" fmla="*/ 534 h 1521"/>
                <a:gd name="T34" fmla="*/ 430 w 868"/>
                <a:gd name="T35" fmla="*/ 547 h 1521"/>
                <a:gd name="T36" fmla="*/ 422 w 868"/>
                <a:gd name="T37" fmla="*/ 559 h 1521"/>
                <a:gd name="T38" fmla="*/ 395 w 868"/>
                <a:gd name="T39" fmla="*/ 574 h 1521"/>
                <a:gd name="T40" fmla="*/ 368 w 868"/>
                <a:gd name="T41" fmla="*/ 590 h 1521"/>
                <a:gd name="T42" fmla="*/ 339 w 868"/>
                <a:gd name="T43" fmla="*/ 607 h 1521"/>
                <a:gd name="T44" fmla="*/ 311 w 868"/>
                <a:gd name="T45" fmla="*/ 626 h 1521"/>
                <a:gd name="T46" fmla="*/ 281 w 868"/>
                <a:gd name="T47" fmla="*/ 646 h 1521"/>
                <a:gd name="T48" fmla="*/ 252 w 868"/>
                <a:gd name="T49" fmla="*/ 665 h 1521"/>
                <a:gd name="T50" fmla="*/ 223 w 868"/>
                <a:gd name="T51" fmla="*/ 684 h 1521"/>
                <a:gd name="T52" fmla="*/ 194 w 868"/>
                <a:gd name="T53" fmla="*/ 702 h 1521"/>
                <a:gd name="T54" fmla="*/ 165 w 868"/>
                <a:gd name="T55" fmla="*/ 719 h 1521"/>
                <a:gd name="T56" fmla="*/ 137 w 868"/>
                <a:gd name="T57" fmla="*/ 733 h 1521"/>
                <a:gd name="T58" fmla="*/ 109 w 868"/>
                <a:gd name="T59" fmla="*/ 745 h 1521"/>
                <a:gd name="T60" fmla="*/ 82 w 868"/>
                <a:gd name="T61" fmla="*/ 754 h 1521"/>
                <a:gd name="T62" fmla="*/ 57 w 868"/>
                <a:gd name="T63" fmla="*/ 760 h 1521"/>
                <a:gd name="T64" fmla="*/ 34 w 868"/>
                <a:gd name="T65" fmla="*/ 761 h 1521"/>
                <a:gd name="T66" fmla="*/ 10 w 868"/>
                <a:gd name="T67" fmla="*/ 757 h 1521"/>
                <a:gd name="T68" fmla="*/ 2 w 868"/>
                <a:gd name="T69" fmla="*/ 740 h 1521"/>
                <a:gd name="T70" fmla="*/ 8 w 868"/>
                <a:gd name="T71" fmla="*/ 710 h 1521"/>
                <a:gd name="T72" fmla="*/ 11 w 868"/>
                <a:gd name="T73" fmla="*/ 629 h 1521"/>
                <a:gd name="T74" fmla="*/ 12 w 868"/>
                <a:gd name="T75" fmla="*/ 509 h 1521"/>
                <a:gd name="T76" fmla="*/ 12 w 868"/>
                <a:gd name="T77" fmla="*/ 343 h 1521"/>
                <a:gd name="T78" fmla="*/ 11 w 868"/>
                <a:gd name="T79" fmla="*/ 131 h 1521"/>
                <a:gd name="T80" fmla="*/ 15 w 868"/>
                <a:gd name="T81" fmla="*/ 21 h 1521"/>
                <a:gd name="T82" fmla="*/ 23 w 868"/>
                <a:gd name="T83" fmla="*/ 15 h 1521"/>
                <a:gd name="T84" fmla="*/ 30 w 868"/>
                <a:gd name="T85" fmla="*/ 9 h 1521"/>
                <a:gd name="T86" fmla="*/ 38 w 868"/>
                <a:gd name="T87" fmla="*/ 3 h 1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8" h="1521">
                  <a:moveTo>
                    <a:pt x="83" y="0"/>
                  </a:moveTo>
                  <a:lnTo>
                    <a:pt x="126" y="0"/>
                  </a:lnTo>
                  <a:lnTo>
                    <a:pt x="171" y="1"/>
                  </a:lnTo>
                  <a:lnTo>
                    <a:pt x="215" y="1"/>
                  </a:lnTo>
                  <a:lnTo>
                    <a:pt x="259" y="1"/>
                  </a:lnTo>
                  <a:lnTo>
                    <a:pt x="303" y="3"/>
                  </a:lnTo>
                  <a:lnTo>
                    <a:pt x="348" y="3"/>
                  </a:lnTo>
                  <a:lnTo>
                    <a:pt x="391" y="4"/>
                  </a:lnTo>
                  <a:lnTo>
                    <a:pt x="435" y="4"/>
                  </a:lnTo>
                  <a:lnTo>
                    <a:pt x="479" y="4"/>
                  </a:lnTo>
                  <a:lnTo>
                    <a:pt x="524" y="5"/>
                  </a:lnTo>
                  <a:lnTo>
                    <a:pt x="568" y="5"/>
                  </a:lnTo>
                  <a:lnTo>
                    <a:pt x="611" y="5"/>
                  </a:lnTo>
                  <a:lnTo>
                    <a:pt x="655" y="6"/>
                  </a:lnTo>
                  <a:lnTo>
                    <a:pt x="700" y="6"/>
                  </a:lnTo>
                  <a:lnTo>
                    <a:pt x="744" y="7"/>
                  </a:lnTo>
                  <a:lnTo>
                    <a:pt x="788" y="7"/>
                  </a:lnTo>
                  <a:lnTo>
                    <a:pt x="788" y="213"/>
                  </a:lnTo>
                  <a:lnTo>
                    <a:pt x="788" y="421"/>
                  </a:lnTo>
                  <a:lnTo>
                    <a:pt x="788" y="627"/>
                  </a:lnTo>
                  <a:lnTo>
                    <a:pt x="788" y="834"/>
                  </a:lnTo>
                  <a:lnTo>
                    <a:pt x="788" y="856"/>
                  </a:lnTo>
                  <a:lnTo>
                    <a:pt x="787" y="877"/>
                  </a:lnTo>
                  <a:lnTo>
                    <a:pt x="787" y="899"/>
                  </a:lnTo>
                  <a:lnTo>
                    <a:pt x="785" y="921"/>
                  </a:lnTo>
                  <a:lnTo>
                    <a:pt x="787" y="942"/>
                  </a:lnTo>
                  <a:lnTo>
                    <a:pt x="788" y="962"/>
                  </a:lnTo>
                  <a:lnTo>
                    <a:pt x="791" y="983"/>
                  </a:lnTo>
                  <a:lnTo>
                    <a:pt x="796" y="1004"/>
                  </a:lnTo>
                  <a:lnTo>
                    <a:pt x="805" y="1017"/>
                  </a:lnTo>
                  <a:lnTo>
                    <a:pt x="814" y="1029"/>
                  </a:lnTo>
                  <a:lnTo>
                    <a:pt x="823" y="1043"/>
                  </a:lnTo>
                  <a:lnTo>
                    <a:pt x="833" y="1056"/>
                  </a:lnTo>
                  <a:lnTo>
                    <a:pt x="841" y="1068"/>
                  </a:lnTo>
                  <a:lnTo>
                    <a:pt x="850" y="1081"/>
                  </a:lnTo>
                  <a:lnTo>
                    <a:pt x="859" y="1094"/>
                  </a:lnTo>
                  <a:lnTo>
                    <a:pt x="868" y="1106"/>
                  </a:lnTo>
                  <a:lnTo>
                    <a:pt x="843" y="1118"/>
                  </a:lnTo>
                  <a:lnTo>
                    <a:pt x="817" y="1132"/>
                  </a:lnTo>
                  <a:lnTo>
                    <a:pt x="790" y="1147"/>
                  </a:lnTo>
                  <a:lnTo>
                    <a:pt x="762" y="1162"/>
                  </a:lnTo>
                  <a:lnTo>
                    <a:pt x="735" y="1179"/>
                  </a:lnTo>
                  <a:lnTo>
                    <a:pt x="707" y="1196"/>
                  </a:lnTo>
                  <a:lnTo>
                    <a:pt x="678" y="1214"/>
                  </a:lnTo>
                  <a:lnTo>
                    <a:pt x="649" y="1233"/>
                  </a:lnTo>
                  <a:lnTo>
                    <a:pt x="621" y="1252"/>
                  </a:lnTo>
                  <a:lnTo>
                    <a:pt x="592" y="1271"/>
                  </a:lnTo>
                  <a:lnTo>
                    <a:pt x="562" y="1291"/>
                  </a:lnTo>
                  <a:lnTo>
                    <a:pt x="533" y="1310"/>
                  </a:lnTo>
                  <a:lnTo>
                    <a:pt x="504" y="1330"/>
                  </a:lnTo>
                  <a:lnTo>
                    <a:pt x="474" y="1348"/>
                  </a:lnTo>
                  <a:lnTo>
                    <a:pt x="446" y="1368"/>
                  </a:lnTo>
                  <a:lnTo>
                    <a:pt x="416" y="1386"/>
                  </a:lnTo>
                  <a:lnTo>
                    <a:pt x="387" y="1404"/>
                  </a:lnTo>
                  <a:lnTo>
                    <a:pt x="358" y="1421"/>
                  </a:lnTo>
                  <a:lnTo>
                    <a:pt x="329" y="1437"/>
                  </a:lnTo>
                  <a:lnTo>
                    <a:pt x="300" y="1452"/>
                  </a:lnTo>
                  <a:lnTo>
                    <a:pt x="273" y="1466"/>
                  </a:lnTo>
                  <a:lnTo>
                    <a:pt x="245" y="1479"/>
                  </a:lnTo>
                  <a:lnTo>
                    <a:pt x="217" y="1490"/>
                  </a:lnTo>
                  <a:lnTo>
                    <a:pt x="191" y="1499"/>
                  </a:lnTo>
                  <a:lnTo>
                    <a:pt x="164" y="1507"/>
                  </a:lnTo>
                  <a:lnTo>
                    <a:pt x="139" y="1514"/>
                  </a:lnTo>
                  <a:lnTo>
                    <a:pt x="114" y="1519"/>
                  </a:lnTo>
                  <a:lnTo>
                    <a:pt x="90" y="1521"/>
                  </a:lnTo>
                  <a:lnTo>
                    <a:pt x="67" y="1521"/>
                  </a:lnTo>
                  <a:lnTo>
                    <a:pt x="44" y="1519"/>
                  </a:lnTo>
                  <a:lnTo>
                    <a:pt x="20" y="1514"/>
                  </a:lnTo>
                  <a:lnTo>
                    <a:pt x="0" y="1507"/>
                  </a:lnTo>
                  <a:lnTo>
                    <a:pt x="4" y="1480"/>
                  </a:lnTo>
                  <a:lnTo>
                    <a:pt x="10" y="1452"/>
                  </a:lnTo>
                  <a:lnTo>
                    <a:pt x="16" y="1420"/>
                  </a:lnTo>
                  <a:lnTo>
                    <a:pt x="20" y="1378"/>
                  </a:lnTo>
                  <a:lnTo>
                    <a:pt x="22" y="1258"/>
                  </a:lnTo>
                  <a:lnTo>
                    <a:pt x="22" y="1137"/>
                  </a:lnTo>
                  <a:lnTo>
                    <a:pt x="23" y="1018"/>
                  </a:lnTo>
                  <a:lnTo>
                    <a:pt x="23" y="897"/>
                  </a:lnTo>
                  <a:lnTo>
                    <a:pt x="23" y="686"/>
                  </a:lnTo>
                  <a:lnTo>
                    <a:pt x="23" y="474"/>
                  </a:lnTo>
                  <a:lnTo>
                    <a:pt x="22" y="261"/>
                  </a:lnTo>
                  <a:lnTo>
                    <a:pt x="22" y="47"/>
                  </a:lnTo>
                  <a:lnTo>
                    <a:pt x="30" y="42"/>
                  </a:lnTo>
                  <a:lnTo>
                    <a:pt x="37" y="36"/>
                  </a:lnTo>
                  <a:lnTo>
                    <a:pt x="45" y="29"/>
                  </a:lnTo>
                  <a:lnTo>
                    <a:pt x="53" y="23"/>
                  </a:lnTo>
                  <a:lnTo>
                    <a:pt x="60" y="17"/>
                  </a:lnTo>
                  <a:lnTo>
                    <a:pt x="68" y="12"/>
                  </a:lnTo>
                  <a:lnTo>
                    <a:pt x="75" y="6"/>
                  </a:lnTo>
                  <a:lnTo>
                    <a:pt x="83" y="0"/>
                  </a:lnTo>
                  <a:close/>
                </a:path>
              </a:pathLst>
            </a:custGeom>
            <a:solidFill>
              <a:srgbClr val="606366"/>
            </a:solidFill>
            <a:ln w="9525">
              <a:noFill/>
              <a:round/>
              <a:headEnd/>
              <a:tailEnd/>
            </a:ln>
          </p:spPr>
          <p:txBody>
            <a:bodyPr/>
            <a:lstStyle/>
            <a:p>
              <a:endParaRPr lang="en-US"/>
            </a:p>
          </p:txBody>
        </p:sp>
        <p:sp>
          <p:nvSpPr>
            <p:cNvPr id="8274" name="Freeform 417"/>
            <p:cNvSpPr>
              <a:spLocks/>
            </p:cNvSpPr>
            <p:nvPr/>
          </p:nvSpPr>
          <p:spPr bwMode="auto">
            <a:xfrm>
              <a:off x="3657" y="1990"/>
              <a:ext cx="390" cy="749"/>
            </a:xfrm>
            <a:custGeom>
              <a:avLst/>
              <a:gdLst>
                <a:gd name="T0" fmla="*/ 54 w 781"/>
                <a:gd name="T1" fmla="*/ 0 h 1498"/>
                <a:gd name="T2" fmla="*/ 94 w 781"/>
                <a:gd name="T3" fmla="*/ 1 h 1498"/>
                <a:gd name="T4" fmla="*/ 134 w 781"/>
                <a:gd name="T5" fmla="*/ 2 h 1498"/>
                <a:gd name="T6" fmla="*/ 174 w 781"/>
                <a:gd name="T7" fmla="*/ 2 h 1498"/>
                <a:gd name="T8" fmla="*/ 214 w 781"/>
                <a:gd name="T9" fmla="*/ 2 h 1498"/>
                <a:gd name="T10" fmla="*/ 254 w 781"/>
                <a:gd name="T11" fmla="*/ 3 h 1498"/>
                <a:gd name="T12" fmla="*/ 294 w 781"/>
                <a:gd name="T13" fmla="*/ 3 h 1498"/>
                <a:gd name="T14" fmla="*/ 333 w 781"/>
                <a:gd name="T15" fmla="*/ 4 h 1498"/>
                <a:gd name="T16" fmla="*/ 354 w 781"/>
                <a:gd name="T17" fmla="*/ 98 h 1498"/>
                <a:gd name="T18" fmla="*/ 354 w 781"/>
                <a:gd name="T19" fmla="*/ 286 h 1498"/>
                <a:gd name="T20" fmla="*/ 354 w 781"/>
                <a:gd name="T21" fmla="*/ 390 h 1498"/>
                <a:gd name="T22" fmla="*/ 353 w 781"/>
                <a:gd name="T23" fmla="*/ 410 h 1498"/>
                <a:gd name="T24" fmla="*/ 354 w 781"/>
                <a:gd name="T25" fmla="*/ 430 h 1498"/>
                <a:gd name="T26" fmla="*/ 355 w 781"/>
                <a:gd name="T27" fmla="*/ 447 h 1498"/>
                <a:gd name="T28" fmla="*/ 362 w 781"/>
                <a:gd name="T29" fmla="*/ 462 h 1498"/>
                <a:gd name="T30" fmla="*/ 370 w 781"/>
                <a:gd name="T31" fmla="*/ 474 h 1498"/>
                <a:gd name="T32" fmla="*/ 378 w 781"/>
                <a:gd name="T33" fmla="*/ 486 h 1498"/>
                <a:gd name="T34" fmla="*/ 386 w 781"/>
                <a:gd name="T35" fmla="*/ 498 h 1498"/>
                <a:gd name="T36" fmla="*/ 379 w 781"/>
                <a:gd name="T37" fmla="*/ 509 h 1498"/>
                <a:gd name="T38" fmla="*/ 355 w 781"/>
                <a:gd name="T39" fmla="*/ 523 h 1498"/>
                <a:gd name="T40" fmla="*/ 330 w 781"/>
                <a:gd name="T41" fmla="*/ 540 h 1498"/>
                <a:gd name="T42" fmla="*/ 305 w 781"/>
                <a:gd name="T43" fmla="*/ 559 h 1498"/>
                <a:gd name="T44" fmla="*/ 279 w 781"/>
                <a:gd name="T45" fmla="*/ 581 h 1498"/>
                <a:gd name="T46" fmla="*/ 253 w 781"/>
                <a:gd name="T47" fmla="*/ 603 h 1498"/>
                <a:gd name="T48" fmla="*/ 226 w 781"/>
                <a:gd name="T49" fmla="*/ 626 h 1498"/>
                <a:gd name="T50" fmla="*/ 200 w 781"/>
                <a:gd name="T51" fmla="*/ 649 h 1498"/>
                <a:gd name="T52" fmla="*/ 174 w 781"/>
                <a:gd name="T53" fmla="*/ 671 h 1498"/>
                <a:gd name="T54" fmla="*/ 148 w 781"/>
                <a:gd name="T55" fmla="*/ 691 h 1498"/>
                <a:gd name="T56" fmla="*/ 123 w 781"/>
                <a:gd name="T57" fmla="*/ 710 h 1498"/>
                <a:gd name="T58" fmla="*/ 99 w 781"/>
                <a:gd name="T59" fmla="*/ 725 h 1498"/>
                <a:gd name="T60" fmla="*/ 75 w 781"/>
                <a:gd name="T61" fmla="*/ 738 h 1498"/>
                <a:gd name="T62" fmla="*/ 52 w 781"/>
                <a:gd name="T63" fmla="*/ 746 h 1498"/>
                <a:gd name="T64" fmla="*/ 30 w 781"/>
                <a:gd name="T65" fmla="*/ 749 h 1498"/>
                <a:gd name="T66" fmla="*/ 10 w 781"/>
                <a:gd name="T67" fmla="*/ 748 h 1498"/>
                <a:gd name="T68" fmla="*/ 1 w 781"/>
                <a:gd name="T69" fmla="*/ 731 h 1498"/>
                <a:gd name="T70" fmla="*/ 3 w 781"/>
                <a:gd name="T71" fmla="*/ 703 h 1498"/>
                <a:gd name="T72" fmla="*/ 5 w 781"/>
                <a:gd name="T73" fmla="*/ 616 h 1498"/>
                <a:gd name="T74" fmla="*/ 5 w 781"/>
                <a:gd name="T75" fmla="*/ 480 h 1498"/>
                <a:gd name="T76" fmla="*/ 6 w 781"/>
                <a:gd name="T77" fmla="*/ 314 h 1498"/>
                <a:gd name="T78" fmla="*/ 6 w 781"/>
                <a:gd name="T79" fmla="*/ 120 h 1498"/>
                <a:gd name="T80" fmla="*/ 9 w 781"/>
                <a:gd name="T81" fmla="*/ 19 h 1498"/>
                <a:gd name="T82" fmla="*/ 16 w 781"/>
                <a:gd name="T83" fmla="*/ 14 h 1498"/>
                <a:gd name="T84" fmla="*/ 24 w 781"/>
                <a:gd name="T85" fmla="*/ 9 h 1498"/>
                <a:gd name="T86" fmla="*/ 30 w 781"/>
                <a:gd name="T87" fmla="*/ 3 h 14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1" h="1498">
                  <a:moveTo>
                    <a:pt x="68" y="0"/>
                  </a:moveTo>
                  <a:lnTo>
                    <a:pt x="109" y="0"/>
                  </a:lnTo>
                  <a:lnTo>
                    <a:pt x="148" y="1"/>
                  </a:lnTo>
                  <a:lnTo>
                    <a:pt x="188" y="1"/>
                  </a:lnTo>
                  <a:lnTo>
                    <a:pt x="228" y="1"/>
                  </a:lnTo>
                  <a:lnTo>
                    <a:pt x="268" y="3"/>
                  </a:lnTo>
                  <a:lnTo>
                    <a:pt x="308" y="3"/>
                  </a:lnTo>
                  <a:lnTo>
                    <a:pt x="348" y="4"/>
                  </a:lnTo>
                  <a:lnTo>
                    <a:pt x="389" y="4"/>
                  </a:lnTo>
                  <a:lnTo>
                    <a:pt x="428" y="4"/>
                  </a:lnTo>
                  <a:lnTo>
                    <a:pt x="468" y="5"/>
                  </a:lnTo>
                  <a:lnTo>
                    <a:pt x="508" y="5"/>
                  </a:lnTo>
                  <a:lnTo>
                    <a:pt x="547" y="5"/>
                  </a:lnTo>
                  <a:lnTo>
                    <a:pt x="588" y="6"/>
                  </a:lnTo>
                  <a:lnTo>
                    <a:pt x="628" y="6"/>
                  </a:lnTo>
                  <a:lnTo>
                    <a:pt x="667" y="7"/>
                  </a:lnTo>
                  <a:lnTo>
                    <a:pt x="708" y="7"/>
                  </a:lnTo>
                  <a:lnTo>
                    <a:pt x="708" y="195"/>
                  </a:lnTo>
                  <a:lnTo>
                    <a:pt x="708" y="383"/>
                  </a:lnTo>
                  <a:lnTo>
                    <a:pt x="708" y="571"/>
                  </a:lnTo>
                  <a:lnTo>
                    <a:pt x="708" y="758"/>
                  </a:lnTo>
                  <a:lnTo>
                    <a:pt x="708" y="779"/>
                  </a:lnTo>
                  <a:lnTo>
                    <a:pt x="708" y="799"/>
                  </a:lnTo>
                  <a:lnTo>
                    <a:pt x="706" y="819"/>
                  </a:lnTo>
                  <a:lnTo>
                    <a:pt x="706" y="840"/>
                  </a:lnTo>
                  <a:lnTo>
                    <a:pt x="708" y="859"/>
                  </a:lnTo>
                  <a:lnTo>
                    <a:pt x="709" y="876"/>
                  </a:lnTo>
                  <a:lnTo>
                    <a:pt x="711" y="894"/>
                  </a:lnTo>
                  <a:lnTo>
                    <a:pt x="716" y="913"/>
                  </a:lnTo>
                  <a:lnTo>
                    <a:pt x="724" y="924"/>
                  </a:lnTo>
                  <a:lnTo>
                    <a:pt x="732" y="936"/>
                  </a:lnTo>
                  <a:lnTo>
                    <a:pt x="740" y="947"/>
                  </a:lnTo>
                  <a:lnTo>
                    <a:pt x="749" y="959"/>
                  </a:lnTo>
                  <a:lnTo>
                    <a:pt x="757" y="972"/>
                  </a:lnTo>
                  <a:lnTo>
                    <a:pt x="765" y="983"/>
                  </a:lnTo>
                  <a:lnTo>
                    <a:pt x="773" y="995"/>
                  </a:lnTo>
                  <a:lnTo>
                    <a:pt x="781" y="1006"/>
                  </a:lnTo>
                  <a:lnTo>
                    <a:pt x="758" y="1018"/>
                  </a:lnTo>
                  <a:lnTo>
                    <a:pt x="734" y="1030"/>
                  </a:lnTo>
                  <a:lnTo>
                    <a:pt x="710" y="1045"/>
                  </a:lnTo>
                  <a:lnTo>
                    <a:pt x="685" y="1061"/>
                  </a:lnTo>
                  <a:lnTo>
                    <a:pt x="660" y="1080"/>
                  </a:lnTo>
                  <a:lnTo>
                    <a:pt x="635" y="1098"/>
                  </a:lnTo>
                  <a:lnTo>
                    <a:pt x="610" y="1118"/>
                  </a:lnTo>
                  <a:lnTo>
                    <a:pt x="583" y="1140"/>
                  </a:lnTo>
                  <a:lnTo>
                    <a:pt x="558" y="1161"/>
                  </a:lnTo>
                  <a:lnTo>
                    <a:pt x="531" y="1184"/>
                  </a:lnTo>
                  <a:lnTo>
                    <a:pt x="506" y="1205"/>
                  </a:lnTo>
                  <a:lnTo>
                    <a:pt x="480" y="1229"/>
                  </a:lnTo>
                  <a:lnTo>
                    <a:pt x="453" y="1252"/>
                  </a:lnTo>
                  <a:lnTo>
                    <a:pt x="427" y="1275"/>
                  </a:lnTo>
                  <a:lnTo>
                    <a:pt x="401" y="1297"/>
                  </a:lnTo>
                  <a:lnTo>
                    <a:pt x="375" y="1320"/>
                  </a:lnTo>
                  <a:lnTo>
                    <a:pt x="349" y="1341"/>
                  </a:lnTo>
                  <a:lnTo>
                    <a:pt x="323" y="1362"/>
                  </a:lnTo>
                  <a:lnTo>
                    <a:pt x="297" y="1382"/>
                  </a:lnTo>
                  <a:lnTo>
                    <a:pt x="272" y="1401"/>
                  </a:lnTo>
                  <a:lnTo>
                    <a:pt x="247" y="1419"/>
                  </a:lnTo>
                  <a:lnTo>
                    <a:pt x="223" y="1435"/>
                  </a:lnTo>
                  <a:lnTo>
                    <a:pt x="198" y="1450"/>
                  </a:lnTo>
                  <a:lnTo>
                    <a:pt x="174" y="1464"/>
                  </a:lnTo>
                  <a:lnTo>
                    <a:pt x="150" y="1475"/>
                  </a:lnTo>
                  <a:lnTo>
                    <a:pt x="127" y="1484"/>
                  </a:lnTo>
                  <a:lnTo>
                    <a:pt x="105" y="1491"/>
                  </a:lnTo>
                  <a:lnTo>
                    <a:pt x="82" y="1496"/>
                  </a:lnTo>
                  <a:lnTo>
                    <a:pt x="61" y="1498"/>
                  </a:lnTo>
                  <a:lnTo>
                    <a:pt x="41" y="1498"/>
                  </a:lnTo>
                  <a:lnTo>
                    <a:pt x="20" y="1495"/>
                  </a:lnTo>
                  <a:lnTo>
                    <a:pt x="0" y="1489"/>
                  </a:lnTo>
                  <a:lnTo>
                    <a:pt x="3" y="1462"/>
                  </a:lnTo>
                  <a:lnTo>
                    <a:pt x="5" y="1436"/>
                  </a:lnTo>
                  <a:lnTo>
                    <a:pt x="7" y="1406"/>
                  </a:lnTo>
                  <a:lnTo>
                    <a:pt x="9" y="1369"/>
                  </a:lnTo>
                  <a:lnTo>
                    <a:pt x="11" y="1232"/>
                  </a:lnTo>
                  <a:lnTo>
                    <a:pt x="11" y="1095"/>
                  </a:lnTo>
                  <a:lnTo>
                    <a:pt x="11" y="959"/>
                  </a:lnTo>
                  <a:lnTo>
                    <a:pt x="12" y="823"/>
                  </a:lnTo>
                  <a:lnTo>
                    <a:pt x="12" y="628"/>
                  </a:lnTo>
                  <a:lnTo>
                    <a:pt x="12" y="433"/>
                  </a:lnTo>
                  <a:lnTo>
                    <a:pt x="12" y="239"/>
                  </a:lnTo>
                  <a:lnTo>
                    <a:pt x="12" y="44"/>
                  </a:lnTo>
                  <a:lnTo>
                    <a:pt x="19" y="38"/>
                  </a:lnTo>
                  <a:lnTo>
                    <a:pt x="26" y="34"/>
                  </a:lnTo>
                  <a:lnTo>
                    <a:pt x="33" y="28"/>
                  </a:lnTo>
                  <a:lnTo>
                    <a:pt x="41" y="22"/>
                  </a:lnTo>
                  <a:lnTo>
                    <a:pt x="48" y="17"/>
                  </a:lnTo>
                  <a:lnTo>
                    <a:pt x="54" y="12"/>
                  </a:lnTo>
                  <a:lnTo>
                    <a:pt x="61" y="6"/>
                  </a:lnTo>
                  <a:lnTo>
                    <a:pt x="68" y="0"/>
                  </a:lnTo>
                  <a:close/>
                </a:path>
              </a:pathLst>
            </a:custGeom>
            <a:solidFill>
              <a:srgbClr val="6B6B6D"/>
            </a:solidFill>
            <a:ln w="9525">
              <a:noFill/>
              <a:round/>
              <a:headEnd/>
              <a:tailEnd/>
            </a:ln>
          </p:spPr>
          <p:txBody>
            <a:bodyPr/>
            <a:lstStyle/>
            <a:p>
              <a:endParaRPr lang="en-US"/>
            </a:p>
          </p:txBody>
        </p:sp>
        <p:sp>
          <p:nvSpPr>
            <p:cNvPr id="8275" name="Freeform 418"/>
            <p:cNvSpPr>
              <a:spLocks/>
            </p:cNvSpPr>
            <p:nvPr/>
          </p:nvSpPr>
          <p:spPr bwMode="auto">
            <a:xfrm>
              <a:off x="3661" y="1991"/>
              <a:ext cx="347" cy="737"/>
            </a:xfrm>
            <a:custGeom>
              <a:avLst/>
              <a:gdLst>
                <a:gd name="T0" fmla="*/ 45 w 694"/>
                <a:gd name="T1" fmla="*/ 0 h 1475"/>
                <a:gd name="T2" fmla="*/ 81 w 694"/>
                <a:gd name="T3" fmla="*/ 1 h 1475"/>
                <a:gd name="T4" fmla="*/ 117 w 694"/>
                <a:gd name="T5" fmla="*/ 1 h 1475"/>
                <a:gd name="T6" fmla="*/ 153 w 694"/>
                <a:gd name="T7" fmla="*/ 2 h 1475"/>
                <a:gd name="T8" fmla="*/ 189 w 694"/>
                <a:gd name="T9" fmla="*/ 2 h 1475"/>
                <a:gd name="T10" fmla="*/ 225 w 694"/>
                <a:gd name="T11" fmla="*/ 2 h 1475"/>
                <a:gd name="T12" fmla="*/ 261 w 694"/>
                <a:gd name="T13" fmla="*/ 3 h 1475"/>
                <a:gd name="T14" fmla="*/ 298 w 694"/>
                <a:gd name="T15" fmla="*/ 3 h 1475"/>
                <a:gd name="T16" fmla="*/ 316 w 694"/>
                <a:gd name="T17" fmla="*/ 88 h 1475"/>
                <a:gd name="T18" fmla="*/ 316 w 694"/>
                <a:gd name="T19" fmla="*/ 257 h 1475"/>
                <a:gd name="T20" fmla="*/ 315 w 694"/>
                <a:gd name="T21" fmla="*/ 350 h 1475"/>
                <a:gd name="T22" fmla="*/ 315 w 694"/>
                <a:gd name="T23" fmla="*/ 369 h 1475"/>
                <a:gd name="T24" fmla="*/ 315 w 694"/>
                <a:gd name="T25" fmla="*/ 386 h 1475"/>
                <a:gd name="T26" fmla="*/ 317 w 694"/>
                <a:gd name="T27" fmla="*/ 403 h 1475"/>
                <a:gd name="T28" fmla="*/ 322 w 694"/>
                <a:gd name="T29" fmla="*/ 416 h 1475"/>
                <a:gd name="T30" fmla="*/ 329 w 694"/>
                <a:gd name="T31" fmla="*/ 426 h 1475"/>
                <a:gd name="T32" fmla="*/ 336 w 694"/>
                <a:gd name="T33" fmla="*/ 437 h 1475"/>
                <a:gd name="T34" fmla="*/ 344 w 694"/>
                <a:gd name="T35" fmla="*/ 446 h 1475"/>
                <a:gd name="T36" fmla="*/ 326 w 694"/>
                <a:gd name="T37" fmla="*/ 463 h 1475"/>
                <a:gd name="T38" fmla="*/ 282 w 694"/>
                <a:gd name="T39" fmla="*/ 499 h 1475"/>
                <a:gd name="T40" fmla="*/ 237 w 694"/>
                <a:gd name="T41" fmla="*/ 547 h 1475"/>
                <a:gd name="T42" fmla="*/ 191 w 694"/>
                <a:gd name="T43" fmla="*/ 599 h 1475"/>
                <a:gd name="T44" fmla="*/ 146 w 694"/>
                <a:gd name="T45" fmla="*/ 650 h 1475"/>
                <a:gd name="T46" fmla="*/ 101 w 694"/>
                <a:gd name="T47" fmla="*/ 695 h 1475"/>
                <a:gd name="T48" fmla="*/ 59 w 694"/>
                <a:gd name="T49" fmla="*/ 726 h 1475"/>
                <a:gd name="T50" fmla="*/ 20 w 694"/>
                <a:gd name="T51" fmla="*/ 737 h 1475"/>
                <a:gd name="T52" fmla="*/ 2 w 694"/>
                <a:gd name="T53" fmla="*/ 722 h 1475"/>
                <a:gd name="T54" fmla="*/ 1 w 694"/>
                <a:gd name="T55" fmla="*/ 696 h 1475"/>
                <a:gd name="T56" fmla="*/ 1 w 694"/>
                <a:gd name="T57" fmla="*/ 603 h 1475"/>
                <a:gd name="T58" fmla="*/ 1 w 694"/>
                <a:gd name="T59" fmla="*/ 449 h 1475"/>
                <a:gd name="T60" fmla="*/ 2 w 694"/>
                <a:gd name="T61" fmla="*/ 285 h 1475"/>
                <a:gd name="T62" fmla="*/ 2 w 694"/>
                <a:gd name="T63" fmla="*/ 108 h 1475"/>
                <a:gd name="T64" fmla="*/ 6 w 694"/>
                <a:gd name="T65" fmla="*/ 18 h 1475"/>
                <a:gd name="T66" fmla="*/ 12 w 694"/>
                <a:gd name="T67" fmla="*/ 13 h 1475"/>
                <a:gd name="T68" fmla="*/ 18 w 694"/>
                <a:gd name="T69" fmla="*/ 7 h 1475"/>
                <a:gd name="T70" fmla="*/ 24 w 694"/>
                <a:gd name="T71" fmla="*/ 2 h 14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4" h="1475">
                  <a:moveTo>
                    <a:pt x="55" y="0"/>
                  </a:moveTo>
                  <a:lnTo>
                    <a:pt x="90" y="0"/>
                  </a:lnTo>
                  <a:lnTo>
                    <a:pt x="126" y="2"/>
                  </a:lnTo>
                  <a:lnTo>
                    <a:pt x="162" y="2"/>
                  </a:lnTo>
                  <a:lnTo>
                    <a:pt x="199" y="2"/>
                  </a:lnTo>
                  <a:lnTo>
                    <a:pt x="234" y="3"/>
                  </a:lnTo>
                  <a:lnTo>
                    <a:pt x="270" y="3"/>
                  </a:lnTo>
                  <a:lnTo>
                    <a:pt x="306" y="4"/>
                  </a:lnTo>
                  <a:lnTo>
                    <a:pt x="343" y="4"/>
                  </a:lnTo>
                  <a:lnTo>
                    <a:pt x="378" y="4"/>
                  </a:lnTo>
                  <a:lnTo>
                    <a:pt x="414" y="5"/>
                  </a:lnTo>
                  <a:lnTo>
                    <a:pt x="450" y="5"/>
                  </a:lnTo>
                  <a:lnTo>
                    <a:pt x="487" y="5"/>
                  </a:lnTo>
                  <a:lnTo>
                    <a:pt x="522" y="6"/>
                  </a:lnTo>
                  <a:lnTo>
                    <a:pt x="558" y="6"/>
                  </a:lnTo>
                  <a:lnTo>
                    <a:pt x="595" y="7"/>
                  </a:lnTo>
                  <a:lnTo>
                    <a:pt x="631" y="7"/>
                  </a:lnTo>
                  <a:lnTo>
                    <a:pt x="631" y="176"/>
                  </a:lnTo>
                  <a:lnTo>
                    <a:pt x="631" y="345"/>
                  </a:lnTo>
                  <a:lnTo>
                    <a:pt x="631" y="514"/>
                  </a:lnTo>
                  <a:lnTo>
                    <a:pt x="631" y="683"/>
                  </a:lnTo>
                  <a:lnTo>
                    <a:pt x="629" y="701"/>
                  </a:lnTo>
                  <a:lnTo>
                    <a:pt x="629" y="719"/>
                  </a:lnTo>
                  <a:lnTo>
                    <a:pt x="629" y="738"/>
                  </a:lnTo>
                  <a:lnTo>
                    <a:pt x="628" y="756"/>
                  </a:lnTo>
                  <a:lnTo>
                    <a:pt x="629" y="772"/>
                  </a:lnTo>
                  <a:lnTo>
                    <a:pt x="631" y="790"/>
                  </a:lnTo>
                  <a:lnTo>
                    <a:pt x="633" y="807"/>
                  </a:lnTo>
                  <a:lnTo>
                    <a:pt x="636" y="823"/>
                  </a:lnTo>
                  <a:lnTo>
                    <a:pt x="643" y="833"/>
                  </a:lnTo>
                  <a:lnTo>
                    <a:pt x="651" y="844"/>
                  </a:lnTo>
                  <a:lnTo>
                    <a:pt x="658" y="853"/>
                  </a:lnTo>
                  <a:lnTo>
                    <a:pt x="665" y="863"/>
                  </a:lnTo>
                  <a:lnTo>
                    <a:pt x="672" y="874"/>
                  </a:lnTo>
                  <a:lnTo>
                    <a:pt x="679" y="883"/>
                  </a:lnTo>
                  <a:lnTo>
                    <a:pt x="687" y="893"/>
                  </a:lnTo>
                  <a:lnTo>
                    <a:pt x="694" y="904"/>
                  </a:lnTo>
                  <a:lnTo>
                    <a:pt x="651" y="927"/>
                  </a:lnTo>
                  <a:lnTo>
                    <a:pt x="609" y="959"/>
                  </a:lnTo>
                  <a:lnTo>
                    <a:pt x="564" y="999"/>
                  </a:lnTo>
                  <a:lnTo>
                    <a:pt x="519" y="1044"/>
                  </a:lnTo>
                  <a:lnTo>
                    <a:pt x="474" y="1094"/>
                  </a:lnTo>
                  <a:lnTo>
                    <a:pt x="428" y="1146"/>
                  </a:lnTo>
                  <a:lnTo>
                    <a:pt x="382" y="1199"/>
                  </a:lnTo>
                  <a:lnTo>
                    <a:pt x="337" y="1251"/>
                  </a:lnTo>
                  <a:lnTo>
                    <a:pt x="291" y="1301"/>
                  </a:lnTo>
                  <a:lnTo>
                    <a:pt x="247" y="1349"/>
                  </a:lnTo>
                  <a:lnTo>
                    <a:pt x="202" y="1390"/>
                  </a:lnTo>
                  <a:lnTo>
                    <a:pt x="159" y="1426"/>
                  </a:lnTo>
                  <a:lnTo>
                    <a:pt x="118" y="1452"/>
                  </a:lnTo>
                  <a:lnTo>
                    <a:pt x="79" y="1469"/>
                  </a:lnTo>
                  <a:lnTo>
                    <a:pt x="40" y="1475"/>
                  </a:lnTo>
                  <a:lnTo>
                    <a:pt x="4" y="1468"/>
                  </a:lnTo>
                  <a:lnTo>
                    <a:pt x="3" y="1444"/>
                  </a:lnTo>
                  <a:lnTo>
                    <a:pt x="2" y="1420"/>
                  </a:lnTo>
                  <a:lnTo>
                    <a:pt x="2" y="1392"/>
                  </a:lnTo>
                  <a:lnTo>
                    <a:pt x="0" y="1359"/>
                  </a:lnTo>
                  <a:lnTo>
                    <a:pt x="2" y="1206"/>
                  </a:lnTo>
                  <a:lnTo>
                    <a:pt x="2" y="1051"/>
                  </a:lnTo>
                  <a:lnTo>
                    <a:pt x="2" y="898"/>
                  </a:lnTo>
                  <a:lnTo>
                    <a:pt x="3" y="746"/>
                  </a:lnTo>
                  <a:lnTo>
                    <a:pt x="3" y="570"/>
                  </a:lnTo>
                  <a:lnTo>
                    <a:pt x="3" y="393"/>
                  </a:lnTo>
                  <a:lnTo>
                    <a:pt x="3" y="217"/>
                  </a:lnTo>
                  <a:lnTo>
                    <a:pt x="4" y="41"/>
                  </a:lnTo>
                  <a:lnTo>
                    <a:pt x="11" y="36"/>
                  </a:lnTo>
                  <a:lnTo>
                    <a:pt x="17" y="30"/>
                  </a:lnTo>
                  <a:lnTo>
                    <a:pt x="24" y="26"/>
                  </a:lnTo>
                  <a:lnTo>
                    <a:pt x="29" y="20"/>
                  </a:lnTo>
                  <a:lnTo>
                    <a:pt x="35" y="15"/>
                  </a:lnTo>
                  <a:lnTo>
                    <a:pt x="42" y="10"/>
                  </a:lnTo>
                  <a:lnTo>
                    <a:pt x="48" y="5"/>
                  </a:lnTo>
                  <a:lnTo>
                    <a:pt x="55" y="0"/>
                  </a:lnTo>
                  <a:close/>
                </a:path>
              </a:pathLst>
            </a:custGeom>
            <a:solidFill>
              <a:srgbClr val="757577"/>
            </a:solidFill>
            <a:ln w="9525">
              <a:noFill/>
              <a:round/>
              <a:headEnd/>
              <a:tailEnd/>
            </a:ln>
          </p:spPr>
          <p:txBody>
            <a:bodyPr/>
            <a:lstStyle/>
            <a:p>
              <a:endParaRPr lang="en-US"/>
            </a:p>
          </p:txBody>
        </p:sp>
        <p:sp>
          <p:nvSpPr>
            <p:cNvPr id="8276" name="Freeform 419"/>
            <p:cNvSpPr>
              <a:spLocks/>
            </p:cNvSpPr>
            <p:nvPr/>
          </p:nvSpPr>
          <p:spPr bwMode="auto">
            <a:xfrm>
              <a:off x="3661" y="1991"/>
              <a:ext cx="307" cy="727"/>
            </a:xfrm>
            <a:custGeom>
              <a:avLst/>
              <a:gdLst>
                <a:gd name="T0" fmla="*/ 41 w 615"/>
                <a:gd name="T1" fmla="*/ 0 h 1455"/>
                <a:gd name="T2" fmla="*/ 73 w 615"/>
                <a:gd name="T3" fmla="*/ 1 h 1455"/>
                <a:gd name="T4" fmla="*/ 105 w 615"/>
                <a:gd name="T5" fmla="*/ 1 h 1455"/>
                <a:gd name="T6" fmla="*/ 137 w 615"/>
                <a:gd name="T7" fmla="*/ 2 h 1455"/>
                <a:gd name="T8" fmla="*/ 169 w 615"/>
                <a:gd name="T9" fmla="*/ 2 h 1455"/>
                <a:gd name="T10" fmla="*/ 200 w 615"/>
                <a:gd name="T11" fmla="*/ 2 h 1455"/>
                <a:gd name="T12" fmla="*/ 233 w 615"/>
                <a:gd name="T13" fmla="*/ 3 h 1455"/>
                <a:gd name="T14" fmla="*/ 264 w 615"/>
                <a:gd name="T15" fmla="*/ 3 h 1455"/>
                <a:gd name="T16" fmla="*/ 281 w 615"/>
                <a:gd name="T17" fmla="*/ 78 h 1455"/>
                <a:gd name="T18" fmla="*/ 281 w 615"/>
                <a:gd name="T19" fmla="*/ 229 h 1455"/>
                <a:gd name="T20" fmla="*/ 280 w 615"/>
                <a:gd name="T21" fmla="*/ 312 h 1455"/>
                <a:gd name="T22" fmla="*/ 280 w 615"/>
                <a:gd name="T23" fmla="*/ 328 h 1455"/>
                <a:gd name="T24" fmla="*/ 281 w 615"/>
                <a:gd name="T25" fmla="*/ 344 h 1455"/>
                <a:gd name="T26" fmla="*/ 282 w 615"/>
                <a:gd name="T27" fmla="*/ 358 h 1455"/>
                <a:gd name="T28" fmla="*/ 286 w 615"/>
                <a:gd name="T29" fmla="*/ 370 h 1455"/>
                <a:gd name="T30" fmla="*/ 293 w 615"/>
                <a:gd name="T31" fmla="*/ 380 h 1455"/>
                <a:gd name="T32" fmla="*/ 298 w 615"/>
                <a:gd name="T33" fmla="*/ 389 h 1455"/>
                <a:gd name="T34" fmla="*/ 304 w 615"/>
                <a:gd name="T35" fmla="*/ 398 h 1455"/>
                <a:gd name="T36" fmla="*/ 289 w 615"/>
                <a:gd name="T37" fmla="*/ 414 h 1455"/>
                <a:gd name="T38" fmla="*/ 251 w 615"/>
                <a:gd name="T39" fmla="*/ 451 h 1455"/>
                <a:gd name="T40" fmla="*/ 212 w 615"/>
                <a:gd name="T41" fmla="*/ 503 h 1455"/>
                <a:gd name="T42" fmla="*/ 172 w 615"/>
                <a:gd name="T43" fmla="*/ 562 h 1455"/>
                <a:gd name="T44" fmla="*/ 134 w 615"/>
                <a:gd name="T45" fmla="*/ 621 h 1455"/>
                <a:gd name="T46" fmla="*/ 96 w 615"/>
                <a:gd name="T47" fmla="*/ 673 h 1455"/>
                <a:gd name="T48" fmla="*/ 59 w 615"/>
                <a:gd name="T49" fmla="*/ 711 h 1455"/>
                <a:gd name="T50" fmla="*/ 24 w 615"/>
                <a:gd name="T51" fmla="*/ 727 h 1455"/>
                <a:gd name="T52" fmla="*/ 6 w 615"/>
                <a:gd name="T53" fmla="*/ 713 h 1455"/>
                <a:gd name="T54" fmla="*/ 2 w 615"/>
                <a:gd name="T55" fmla="*/ 690 h 1455"/>
                <a:gd name="T56" fmla="*/ 0 w 615"/>
                <a:gd name="T57" fmla="*/ 590 h 1455"/>
                <a:gd name="T58" fmla="*/ 1 w 615"/>
                <a:gd name="T59" fmla="*/ 419 h 1455"/>
                <a:gd name="T60" fmla="*/ 1 w 615"/>
                <a:gd name="T61" fmla="*/ 255 h 1455"/>
                <a:gd name="T62" fmla="*/ 2 w 615"/>
                <a:gd name="T63" fmla="*/ 97 h 1455"/>
                <a:gd name="T64" fmla="*/ 5 w 615"/>
                <a:gd name="T65" fmla="*/ 16 h 1455"/>
                <a:gd name="T66" fmla="*/ 11 w 615"/>
                <a:gd name="T67" fmla="*/ 11 h 1455"/>
                <a:gd name="T68" fmla="*/ 17 w 615"/>
                <a:gd name="T69" fmla="*/ 7 h 1455"/>
                <a:gd name="T70" fmla="*/ 22 w 615"/>
                <a:gd name="T71" fmla="*/ 2 h 1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5" h="1455">
                  <a:moveTo>
                    <a:pt x="50" y="0"/>
                  </a:moveTo>
                  <a:lnTo>
                    <a:pt x="82" y="0"/>
                  </a:lnTo>
                  <a:lnTo>
                    <a:pt x="115" y="2"/>
                  </a:lnTo>
                  <a:lnTo>
                    <a:pt x="146" y="2"/>
                  </a:lnTo>
                  <a:lnTo>
                    <a:pt x="178" y="2"/>
                  </a:lnTo>
                  <a:lnTo>
                    <a:pt x="210" y="3"/>
                  </a:lnTo>
                  <a:lnTo>
                    <a:pt x="242" y="3"/>
                  </a:lnTo>
                  <a:lnTo>
                    <a:pt x="274" y="4"/>
                  </a:lnTo>
                  <a:lnTo>
                    <a:pt x="306" y="4"/>
                  </a:lnTo>
                  <a:lnTo>
                    <a:pt x="338" y="4"/>
                  </a:lnTo>
                  <a:lnTo>
                    <a:pt x="370" y="5"/>
                  </a:lnTo>
                  <a:lnTo>
                    <a:pt x="401" y="5"/>
                  </a:lnTo>
                  <a:lnTo>
                    <a:pt x="434" y="5"/>
                  </a:lnTo>
                  <a:lnTo>
                    <a:pt x="466" y="6"/>
                  </a:lnTo>
                  <a:lnTo>
                    <a:pt x="498" y="6"/>
                  </a:lnTo>
                  <a:lnTo>
                    <a:pt x="529" y="7"/>
                  </a:lnTo>
                  <a:lnTo>
                    <a:pt x="562" y="7"/>
                  </a:lnTo>
                  <a:lnTo>
                    <a:pt x="562" y="157"/>
                  </a:lnTo>
                  <a:lnTo>
                    <a:pt x="562" y="307"/>
                  </a:lnTo>
                  <a:lnTo>
                    <a:pt x="562" y="458"/>
                  </a:lnTo>
                  <a:lnTo>
                    <a:pt x="562" y="608"/>
                  </a:lnTo>
                  <a:lnTo>
                    <a:pt x="560" y="624"/>
                  </a:lnTo>
                  <a:lnTo>
                    <a:pt x="560" y="640"/>
                  </a:lnTo>
                  <a:lnTo>
                    <a:pt x="560" y="657"/>
                  </a:lnTo>
                  <a:lnTo>
                    <a:pt x="560" y="673"/>
                  </a:lnTo>
                  <a:lnTo>
                    <a:pt x="562" y="688"/>
                  </a:lnTo>
                  <a:lnTo>
                    <a:pt x="563" y="702"/>
                  </a:lnTo>
                  <a:lnTo>
                    <a:pt x="565" y="717"/>
                  </a:lnTo>
                  <a:lnTo>
                    <a:pt x="567" y="732"/>
                  </a:lnTo>
                  <a:lnTo>
                    <a:pt x="573" y="741"/>
                  </a:lnTo>
                  <a:lnTo>
                    <a:pt x="579" y="750"/>
                  </a:lnTo>
                  <a:lnTo>
                    <a:pt x="586" y="760"/>
                  </a:lnTo>
                  <a:lnTo>
                    <a:pt x="591" y="769"/>
                  </a:lnTo>
                  <a:lnTo>
                    <a:pt x="597" y="778"/>
                  </a:lnTo>
                  <a:lnTo>
                    <a:pt x="603" y="787"/>
                  </a:lnTo>
                  <a:lnTo>
                    <a:pt x="609" y="797"/>
                  </a:lnTo>
                  <a:lnTo>
                    <a:pt x="615" y="806"/>
                  </a:lnTo>
                  <a:lnTo>
                    <a:pt x="578" y="828"/>
                  </a:lnTo>
                  <a:lnTo>
                    <a:pt x="540" y="861"/>
                  </a:lnTo>
                  <a:lnTo>
                    <a:pt x="502" y="903"/>
                  </a:lnTo>
                  <a:lnTo>
                    <a:pt x="462" y="951"/>
                  </a:lnTo>
                  <a:lnTo>
                    <a:pt x="424" y="1006"/>
                  </a:lnTo>
                  <a:lnTo>
                    <a:pt x="384" y="1064"/>
                  </a:lnTo>
                  <a:lnTo>
                    <a:pt x="345" y="1124"/>
                  </a:lnTo>
                  <a:lnTo>
                    <a:pt x="307" y="1184"/>
                  </a:lnTo>
                  <a:lnTo>
                    <a:pt x="268" y="1243"/>
                  </a:lnTo>
                  <a:lnTo>
                    <a:pt x="229" y="1297"/>
                  </a:lnTo>
                  <a:lnTo>
                    <a:pt x="192" y="1346"/>
                  </a:lnTo>
                  <a:lnTo>
                    <a:pt x="154" y="1389"/>
                  </a:lnTo>
                  <a:lnTo>
                    <a:pt x="118" y="1422"/>
                  </a:lnTo>
                  <a:lnTo>
                    <a:pt x="82" y="1444"/>
                  </a:lnTo>
                  <a:lnTo>
                    <a:pt x="49" y="1455"/>
                  </a:lnTo>
                  <a:lnTo>
                    <a:pt x="15" y="1450"/>
                  </a:lnTo>
                  <a:lnTo>
                    <a:pt x="12" y="1427"/>
                  </a:lnTo>
                  <a:lnTo>
                    <a:pt x="9" y="1404"/>
                  </a:lnTo>
                  <a:lnTo>
                    <a:pt x="5" y="1380"/>
                  </a:lnTo>
                  <a:lnTo>
                    <a:pt x="0" y="1351"/>
                  </a:lnTo>
                  <a:lnTo>
                    <a:pt x="0" y="1180"/>
                  </a:lnTo>
                  <a:lnTo>
                    <a:pt x="2" y="1009"/>
                  </a:lnTo>
                  <a:lnTo>
                    <a:pt x="2" y="838"/>
                  </a:lnTo>
                  <a:lnTo>
                    <a:pt x="2" y="669"/>
                  </a:lnTo>
                  <a:lnTo>
                    <a:pt x="3" y="511"/>
                  </a:lnTo>
                  <a:lnTo>
                    <a:pt x="4" y="353"/>
                  </a:lnTo>
                  <a:lnTo>
                    <a:pt x="4" y="195"/>
                  </a:lnTo>
                  <a:lnTo>
                    <a:pt x="5" y="37"/>
                  </a:lnTo>
                  <a:lnTo>
                    <a:pt x="11" y="33"/>
                  </a:lnTo>
                  <a:lnTo>
                    <a:pt x="17" y="28"/>
                  </a:lnTo>
                  <a:lnTo>
                    <a:pt x="22" y="23"/>
                  </a:lnTo>
                  <a:lnTo>
                    <a:pt x="28" y="19"/>
                  </a:lnTo>
                  <a:lnTo>
                    <a:pt x="34" y="14"/>
                  </a:lnTo>
                  <a:lnTo>
                    <a:pt x="39" y="10"/>
                  </a:lnTo>
                  <a:lnTo>
                    <a:pt x="44" y="5"/>
                  </a:lnTo>
                  <a:lnTo>
                    <a:pt x="50" y="0"/>
                  </a:lnTo>
                  <a:close/>
                </a:path>
              </a:pathLst>
            </a:custGeom>
            <a:solidFill>
              <a:srgbClr val="7C7F7F"/>
            </a:solidFill>
            <a:ln w="9525">
              <a:noFill/>
              <a:round/>
              <a:headEnd/>
              <a:tailEnd/>
            </a:ln>
          </p:spPr>
          <p:txBody>
            <a:bodyPr/>
            <a:lstStyle/>
            <a:p>
              <a:endParaRPr lang="en-US"/>
            </a:p>
          </p:txBody>
        </p:sp>
        <p:sp>
          <p:nvSpPr>
            <p:cNvPr id="8277" name="Freeform 420"/>
            <p:cNvSpPr>
              <a:spLocks/>
            </p:cNvSpPr>
            <p:nvPr/>
          </p:nvSpPr>
          <p:spPr bwMode="auto">
            <a:xfrm>
              <a:off x="3661" y="1991"/>
              <a:ext cx="268" cy="716"/>
            </a:xfrm>
            <a:custGeom>
              <a:avLst/>
              <a:gdLst>
                <a:gd name="T0" fmla="*/ 37 w 536"/>
                <a:gd name="T1" fmla="*/ 0 h 1431"/>
                <a:gd name="T2" fmla="*/ 66 w 536"/>
                <a:gd name="T3" fmla="*/ 1 h 1431"/>
                <a:gd name="T4" fmla="*/ 93 w 536"/>
                <a:gd name="T5" fmla="*/ 1 h 1431"/>
                <a:gd name="T6" fmla="*/ 121 w 536"/>
                <a:gd name="T7" fmla="*/ 2 h 1431"/>
                <a:gd name="T8" fmla="*/ 149 w 536"/>
                <a:gd name="T9" fmla="*/ 2 h 1431"/>
                <a:gd name="T10" fmla="*/ 177 w 536"/>
                <a:gd name="T11" fmla="*/ 2 h 1431"/>
                <a:gd name="T12" fmla="*/ 204 w 536"/>
                <a:gd name="T13" fmla="*/ 3 h 1431"/>
                <a:gd name="T14" fmla="*/ 233 w 536"/>
                <a:gd name="T15" fmla="*/ 3 h 1431"/>
                <a:gd name="T16" fmla="*/ 246 w 536"/>
                <a:gd name="T17" fmla="*/ 69 h 1431"/>
                <a:gd name="T18" fmla="*/ 246 w 536"/>
                <a:gd name="T19" fmla="*/ 200 h 1431"/>
                <a:gd name="T20" fmla="*/ 246 w 536"/>
                <a:gd name="T21" fmla="*/ 273 h 1431"/>
                <a:gd name="T22" fmla="*/ 246 w 536"/>
                <a:gd name="T23" fmla="*/ 287 h 1431"/>
                <a:gd name="T24" fmla="*/ 246 w 536"/>
                <a:gd name="T25" fmla="*/ 301 h 1431"/>
                <a:gd name="T26" fmla="*/ 248 w 536"/>
                <a:gd name="T27" fmla="*/ 313 h 1431"/>
                <a:gd name="T28" fmla="*/ 251 w 536"/>
                <a:gd name="T29" fmla="*/ 324 h 1431"/>
                <a:gd name="T30" fmla="*/ 256 w 536"/>
                <a:gd name="T31" fmla="*/ 332 h 1431"/>
                <a:gd name="T32" fmla="*/ 261 w 536"/>
                <a:gd name="T33" fmla="*/ 339 h 1431"/>
                <a:gd name="T34" fmla="*/ 266 w 536"/>
                <a:gd name="T35" fmla="*/ 347 h 1431"/>
                <a:gd name="T36" fmla="*/ 252 w 536"/>
                <a:gd name="T37" fmla="*/ 362 h 1431"/>
                <a:gd name="T38" fmla="*/ 220 w 536"/>
                <a:gd name="T39" fmla="*/ 402 h 1431"/>
                <a:gd name="T40" fmla="*/ 188 w 536"/>
                <a:gd name="T41" fmla="*/ 458 h 1431"/>
                <a:gd name="T42" fmla="*/ 155 w 536"/>
                <a:gd name="T43" fmla="*/ 524 h 1431"/>
                <a:gd name="T44" fmla="*/ 122 w 536"/>
                <a:gd name="T45" fmla="*/ 591 h 1431"/>
                <a:gd name="T46" fmla="*/ 90 w 536"/>
                <a:gd name="T47" fmla="*/ 650 h 1431"/>
                <a:gd name="T48" fmla="*/ 59 w 536"/>
                <a:gd name="T49" fmla="*/ 695 h 1431"/>
                <a:gd name="T50" fmla="*/ 29 w 536"/>
                <a:gd name="T51" fmla="*/ 716 h 1431"/>
                <a:gd name="T52" fmla="*/ 11 w 536"/>
                <a:gd name="T53" fmla="*/ 704 h 1431"/>
                <a:gd name="T54" fmla="*/ 4 w 536"/>
                <a:gd name="T55" fmla="*/ 683 h 1431"/>
                <a:gd name="T56" fmla="*/ 0 w 536"/>
                <a:gd name="T57" fmla="*/ 576 h 1431"/>
                <a:gd name="T58" fmla="*/ 1 w 536"/>
                <a:gd name="T59" fmla="*/ 389 h 1431"/>
                <a:gd name="T60" fmla="*/ 2 w 536"/>
                <a:gd name="T61" fmla="*/ 226 h 1431"/>
                <a:gd name="T62" fmla="*/ 3 w 536"/>
                <a:gd name="T63" fmla="*/ 86 h 1431"/>
                <a:gd name="T64" fmla="*/ 6 w 536"/>
                <a:gd name="T65" fmla="*/ 14 h 1431"/>
                <a:gd name="T66" fmla="*/ 11 w 536"/>
                <a:gd name="T67" fmla="*/ 10 h 1431"/>
                <a:gd name="T68" fmla="*/ 16 w 536"/>
                <a:gd name="T69" fmla="*/ 6 h 1431"/>
                <a:gd name="T70" fmla="*/ 21 w 536"/>
                <a:gd name="T71" fmla="*/ 2 h 14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6" h="1431">
                  <a:moveTo>
                    <a:pt x="47" y="0"/>
                  </a:moveTo>
                  <a:lnTo>
                    <a:pt x="74" y="0"/>
                  </a:lnTo>
                  <a:lnTo>
                    <a:pt x="102" y="1"/>
                  </a:lnTo>
                  <a:lnTo>
                    <a:pt x="131" y="1"/>
                  </a:lnTo>
                  <a:lnTo>
                    <a:pt x="158" y="1"/>
                  </a:lnTo>
                  <a:lnTo>
                    <a:pt x="186" y="2"/>
                  </a:lnTo>
                  <a:lnTo>
                    <a:pt x="214" y="2"/>
                  </a:lnTo>
                  <a:lnTo>
                    <a:pt x="241" y="3"/>
                  </a:lnTo>
                  <a:lnTo>
                    <a:pt x="270" y="3"/>
                  </a:lnTo>
                  <a:lnTo>
                    <a:pt x="298" y="3"/>
                  </a:lnTo>
                  <a:lnTo>
                    <a:pt x="325" y="4"/>
                  </a:lnTo>
                  <a:lnTo>
                    <a:pt x="353" y="4"/>
                  </a:lnTo>
                  <a:lnTo>
                    <a:pt x="381" y="4"/>
                  </a:lnTo>
                  <a:lnTo>
                    <a:pt x="408" y="5"/>
                  </a:lnTo>
                  <a:lnTo>
                    <a:pt x="437" y="5"/>
                  </a:lnTo>
                  <a:lnTo>
                    <a:pt x="465" y="6"/>
                  </a:lnTo>
                  <a:lnTo>
                    <a:pt x="492" y="6"/>
                  </a:lnTo>
                  <a:lnTo>
                    <a:pt x="492" y="137"/>
                  </a:lnTo>
                  <a:lnTo>
                    <a:pt x="492" y="268"/>
                  </a:lnTo>
                  <a:lnTo>
                    <a:pt x="492" y="399"/>
                  </a:lnTo>
                  <a:lnTo>
                    <a:pt x="492" y="530"/>
                  </a:lnTo>
                  <a:lnTo>
                    <a:pt x="492" y="545"/>
                  </a:lnTo>
                  <a:lnTo>
                    <a:pt x="492" y="558"/>
                  </a:lnTo>
                  <a:lnTo>
                    <a:pt x="491" y="573"/>
                  </a:lnTo>
                  <a:lnTo>
                    <a:pt x="491" y="588"/>
                  </a:lnTo>
                  <a:lnTo>
                    <a:pt x="492" y="601"/>
                  </a:lnTo>
                  <a:lnTo>
                    <a:pt x="494" y="614"/>
                  </a:lnTo>
                  <a:lnTo>
                    <a:pt x="495" y="626"/>
                  </a:lnTo>
                  <a:lnTo>
                    <a:pt x="497" y="639"/>
                  </a:lnTo>
                  <a:lnTo>
                    <a:pt x="502" y="647"/>
                  </a:lnTo>
                  <a:lnTo>
                    <a:pt x="507" y="655"/>
                  </a:lnTo>
                  <a:lnTo>
                    <a:pt x="512" y="663"/>
                  </a:lnTo>
                  <a:lnTo>
                    <a:pt x="517" y="670"/>
                  </a:lnTo>
                  <a:lnTo>
                    <a:pt x="522" y="678"/>
                  </a:lnTo>
                  <a:lnTo>
                    <a:pt x="527" y="686"/>
                  </a:lnTo>
                  <a:lnTo>
                    <a:pt x="532" y="694"/>
                  </a:lnTo>
                  <a:lnTo>
                    <a:pt x="536" y="702"/>
                  </a:lnTo>
                  <a:lnTo>
                    <a:pt x="504" y="724"/>
                  </a:lnTo>
                  <a:lnTo>
                    <a:pt x="473" y="758"/>
                  </a:lnTo>
                  <a:lnTo>
                    <a:pt x="439" y="803"/>
                  </a:lnTo>
                  <a:lnTo>
                    <a:pt x="407" y="856"/>
                  </a:lnTo>
                  <a:lnTo>
                    <a:pt x="375" y="916"/>
                  </a:lnTo>
                  <a:lnTo>
                    <a:pt x="341" y="981"/>
                  </a:lnTo>
                  <a:lnTo>
                    <a:pt x="309" y="1048"/>
                  </a:lnTo>
                  <a:lnTo>
                    <a:pt x="277" y="1115"/>
                  </a:lnTo>
                  <a:lnTo>
                    <a:pt x="244" y="1182"/>
                  </a:lnTo>
                  <a:lnTo>
                    <a:pt x="211" y="1244"/>
                  </a:lnTo>
                  <a:lnTo>
                    <a:pt x="180" y="1300"/>
                  </a:lnTo>
                  <a:lnTo>
                    <a:pt x="148" y="1350"/>
                  </a:lnTo>
                  <a:lnTo>
                    <a:pt x="118" y="1389"/>
                  </a:lnTo>
                  <a:lnTo>
                    <a:pt x="87" y="1417"/>
                  </a:lnTo>
                  <a:lnTo>
                    <a:pt x="57" y="1431"/>
                  </a:lnTo>
                  <a:lnTo>
                    <a:pt x="28" y="1428"/>
                  </a:lnTo>
                  <a:lnTo>
                    <a:pt x="21" y="1408"/>
                  </a:lnTo>
                  <a:lnTo>
                    <a:pt x="14" y="1387"/>
                  </a:lnTo>
                  <a:lnTo>
                    <a:pt x="7" y="1365"/>
                  </a:lnTo>
                  <a:lnTo>
                    <a:pt x="0" y="1340"/>
                  </a:lnTo>
                  <a:lnTo>
                    <a:pt x="0" y="1152"/>
                  </a:lnTo>
                  <a:lnTo>
                    <a:pt x="2" y="965"/>
                  </a:lnTo>
                  <a:lnTo>
                    <a:pt x="2" y="777"/>
                  </a:lnTo>
                  <a:lnTo>
                    <a:pt x="2" y="591"/>
                  </a:lnTo>
                  <a:lnTo>
                    <a:pt x="3" y="451"/>
                  </a:lnTo>
                  <a:lnTo>
                    <a:pt x="4" y="311"/>
                  </a:lnTo>
                  <a:lnTo>
                    <a:pt x="5" y="171"/>
                  </a:lnTo>
                  <a:lnTo>
                    <a:pt x="6" y="32"/>
                  </a:lnTo>
                  <a:lnTo>
                    <a:pt x="11" y="28"/>
                  </a:lnTo>
                  <a:lnTo>
                    <a:pt x="15" y="24"/>
                  </a:lnTo>
                  <a:lnTo>
                    <a:pt x="21" y="20"/>
                  </a:lnTo>
                  <a:lnTo>
                    <a:pt x="26" y="16"/>
                  </a:lnTo>
                  <a:lnTo>
                    <a:pt x="32" y="11"/>
                  </a:lnTo>
                  <a:lnTo>
                    <a:pt x="36" y="8"/>
                  </a:lnTo>
                  <a:lnTo>
                    <a:pt x="42" y="3"/>
                  </a:lnTo>
                  <a:lnTo>
                    <a:pt x="47" y="0"/>
                  </a:lnTo>
                  <a:close/>
                </a:path>
              </a:pathLst>
            </a:custGeom>
            <a:solidFill>
              <a:srgbClr val="848787"/>
            </a:solidFill>
            <a:ln w="9525">
              <a:noFill/>
              <a:round/>
              <a:headEnd/>
              <a:tailEnd/>
            </a:ln>
          </p:spPr>
          <p:txBody>
            <a:bodyPr/>
            <a:lstStyle/>
            <a:p>
              <a:endParaRPr lang="en-US"/>
            </a:p>
          </p:txBody>
        </p:sp>
        <p:sp>
          <p:nvSpPr>
            <p:cNvPr id="8278" name="Freeform 421"/>
            <p:cNvSpPr>
              <a:spLocks/>
            </p:cNvSpPr>
            <p:nvPr/>
          </p:nvSpPr>
          <p:spPr bwMode="auto">
            <a:xfrm>
              <a:off x="3661" y="1991"/>
              <a:ext cx="229" cy="705"/>
            </a:xfrm>
            <a:custGeom>
              <a:avLst/>
              <a:gdLst>
                <a:gd name="T0" fmla="*/ 33 w 458"/>
                <a:gd name="T1" fmla="*/ 0 h 1410"/>
                <a:gd name="T2" fmla="*/ 57 w 458"/>
                <a:gd name="T3" fmla="*/ 1 h 1410"/>
                <a:gd name="T4" fmla="*/ 81 w 458"/>
                <a:gd name="T5" fmla="*/ 1 h 1410"/>
                <a:gd name="T6" fmla="*/ 105 w 458"/>
                <a:gd name="T7" fmla="*/ 2 h 1410"/>
                <a:gd name="T8" fmla="*/ 128 w 458"/>
                <a:gd name="T9" fmla="*/ 2 h 1410"/>
                <a:gd name="T10" fmla="*/ 153 w 458"/>
                <a:gd name="T11" fmla="*/ 2 h 1410"/>
                <a:gd name="T12" fmla="*/ 176 w 458"/>
                <a:gd name="T13" fmla="*/ 3 h 1410"/>
                <a:gd name="T14" fmla="*/ 200 w 458"/>
                <a:gd name="T15" fmla="*/ 3 h 1410"/>
                <a:gd name="T16" fmla="*/ 212 w 458"/>
                <a:gd name="T17" fmla="*/ 59 h 1410"/>
                <a:gd name="T18" fmla="*/ 212 w 458"/>
                <a:gd name="T19" fmla="*/ 172 h 1410"/>
                <a:gd name="T20" fmla="*/ 212 w 458"/>
                <a:gd name="T21" fmla="*/ 234 h 1410"/>
                <a:gd name="T22" fmla="*/ 212 w 458"/>
                <a:gd name="T23" fmla="*/ 247 h 1410"/>
                <a:gd name="T24" fmla="*/ 212 w 458"/>
                <a:gd name="T25" fmla="*/ 259 h 1410"/>
                <a:gd name="T26" fmla="*/ 214 w 458"/>
                <a:gd name="T27" fmla="*/ 269 h 1410"/>
                <a:gd name="T28" fmla="*/ 218 w 458"/>
                <a:gd name="T29" fmla="*/ 281 h 1410"/>
                <a:gd name="T30" fmla="*/ 225 w 458"/>
                <a:gd name="T31" fmla="*/ 294 h 1410"/>
                <a:gd name="T32" fmla="*/ 216 w 458"/>
                <a:gd name="T33" fmla="*/ 311 h 1410"/>
                <a:gd name="T34" fmla="*/ 189 w 458"/>
                <a:gd name="T35" fmla="*/ 353 h 1410"/>
                <a:gd name="T36" fmla="*/ 163 w 458"/>
                <a:gd name="T37" fmla="*/ 414 h 1410"/>
                <a:gd name="T38" fmla="*/ 137 w 458"/>
                <a:gd name="T39" fmla="*/ 487 h 1410"/>
                <a:gd name="T40" fmla="*/ 111 w 458"/>
                <a:gd name="T41" fmla="*/ 561 h 1410"/>
                <a:gd name="T42" fmla="*/ 85 w 458"/>
                <a:gd name="T43" fmla="*/ 629 h 1410"/>
                <a:gd name="T44" fmla="*/ 59 w 458"/>
                <a:gd name="T45" fmla="*/ 680 h 1410"/>
                <a:gd name="T46" fmla="*/ 33 w 458"/>
                <a:gd name="T47" fmla="*/ 705 h 1410"/>
                <a:gd name="T48" fmla="*/ 18 w 458"/>
                <a:gd name="T49" fmla="*/ 701 h 1410"/>
                <a:gd name="T50" fmla="*/ 13 w 458"/>
                <a:gd name="T51" fmla="*/ 691 h 1410"/>
                <a:gd name="T52" fmla="*/ 8 w 458"/>
                <a:gd name="T53" fmla="*/ 681 h 1410"/>
                <a:gd name="T54" fmla="*/ 3 w 458"/>
                <a:gd name="T55" fmla="*/ 671 h 1410"/>
                <a:gd name="T56" fmla="*/ 0 w 458"/>
                <a:gd name="T57" fmla="*/ 563 h 1410"/>
                <a:gd name="T58" fmla="*/ 0 w 458"/>
                <a:gd name="T59" fmla="*/ 359 h 1410"/>
                <a:gd name="T60" fmla="*/ 2 w 458"/>
                <a:gd name="T61" fmla="*/ 196 h 1410"/>
                <a:gd name="T62" fmla="*/ 3 w 458"/>
                <a:gd name="T63" fmla="*/ 75 h 1410"/>
                <a:gd name="T64" fmla="*/ 6 w 458"/>
                <a:gd name="T65" fmla="*/ 13 h 1410"/>
                <a:gd name="T66" fmla="*/ 10 w 458"/>
                <a:gd name="T67" fmla="*/ 9 h 1410"/>
                <a:gd name="T68" fmla="*/ 15 w 458"/>
                <a:gd name="T69" fmla="*/ 6 h 1410"/>
                <a:gd name="T70" fmla="*/ 19 w 458"/>
                <a:gd name="T71" fmla="*/ 2 h 14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8" h="1410">
                  <a:moveTo>
                    <a:pt x="42" y="0"/>
                  </a:moveTo>
                  <a:lnTo>
                    <a:pt x="66" y="0"/>
                  </a:lnTo>
                  <a:lnTo>
                    <a:pt x="89" y="1"/>
                  </a:lnTo>
                  <a:lnTo>
                    <a:pt x="113" y="1"/>
                  </a:lnTo>
                  <a:lnTo>
                    <a:pt x="138" y="1"/>
                  </a:lnTo>
                  <a:lnTo>
                    <a:pt x="161" y="2"/>
                  </a:lnTo>
                  <a:lnTo>
                    <a:pt x="185" y="2"/>
                  </a:lnTo>
                  <a:lnTo>
                    <a:pt x="209" y="3"/>
                  </a:lnTo>
                  <a:lnTo>
                    <a:pt x="233" y="3"/>
                  </a:lnTo>
                  <a:lnTo>
                    <a:pt x="256" y="3"/>
                  </a:lnTo>
                  <a:lnTo>
                    <a:pt x="280" y="4"/>
                  </a:lnTo>
                  <a:lnTo>
                    <a:pt x="305" y="4"/>
                  </a:lnTo>
                  <a:lnTo>
                    <a:pt x="328" y="4"/>
                  </a:lnTo>
                  <a:lnTo>
                    <a:pt x="352" y="5"/>
                  </a:lnTo>
                  <a:lnTo>
                    <a:pt x="376" y="5"/>
                  </a:lnTo>
                  <a:lnTo>
                    <a:pt x="399" y="6"/>
                  </a:lnTo>
                  <a:lnTo>
                    <a:pt x="423" y="6"/>
                  </a:lnTo>
                  <a:lnTo>
                    <a:pt x="423" y="118"/>
                  </a:lnTo>
                  <a:lnTo>
                    <a:pt x="423" y="230"/>
                  </a:lnTo>
                  <a:lnTo>
                    <a:pt x="423" y="343"/>
                  </a:lnTo>
                  <a:lnTo>
                    <a:pt x="423" y="455"/>
                  </a:lnTo>
                  <a:lnTo>
                    <a:pt x="423" y="467"/>
                  </a:lnTo>
                  <a:lnTo>
                    <a:pt x="423" y="480"/>
                  </a:lnTo>
                  <a:lnTo>
                    <a:pt x="423" y="494"/>
                  </a:lnTo>
                  <a:lnTo>
                    <a:pt x="423" y="507"/>
                  </a:lnTo>
                  <a:lnTo>
                    <a:pt x="424" y="517"/>
                  </a:lnTo>
                  <a:lnTo>
                    <a:pt x="426" y="527"/>
                  </a:lnTo>
                  <a:lnTo>
                    <a:pt x="427" y="538"/>
                  </a:lnTo>
                  <a:lnTo>
                    <a:pt x="428" y="548"/>
                  </a:lnTo>
                  <a:lnTo>
                    <a:pt x="436" y="561"/>
                  </a:lnTo>
                  <a:lnTo>
                    <a:pt x="443" y="574"/>
                  </a:lnTo>
                  <a:lnTo>
                    <a:pt x="450" y="588"/>
                  </a:lnTo>
                  <a:lnTo>
                    <a:pt x="458" y="601"/>
                  </a:lnTo>
                  <a:lnTo>
                    <a:pt x="431" y="622"/>
                  </a:lnTo>
                  <a:lnTo>
                    <a:pt x="405" y="656"/>
                  </a:lnTo>
                  <a:lnTo>
                    <a:pt x="378" y="705"/>
                  </a:lnTo>
                  <a:lnTo>
                    <a:pt x="352" y="762"/>
                  </a:lnTo>
                  <a:lnTo>
                    <a:pt x="325" y="828"/>
                  </a:lnTo>
                  <a:lnTo>
                    <a:pt x="300" y="898"/>
                  </a:lnTo>
                  <a:lnTo>
                    <a:pt x="274" y="973"/>
                  </a:lnTo>
                  <a:lnTo>
                    <a:pt x="247" y="1048"/>
                  </a:lnTo>
                  <a:lnTo>
                    <a:pt x="222" y="1122"/>
                  </a:lnTo>
                  <a:lnTo>
                    <a:pt x="195" y="1192"/>
                  </a:lnTo>
                  <a:lnTo>
                    <a:pt x="169" y="1257"/>
                  </a:lnTo>
                  <a:lnTo>
                    <a:pt x="143" y="1313"/>
                  </a:lnTo>
                  <a:lnTo>
                    <a:pt x="118" y="1359"/>
                  </a:lnTo>
                  <a:lnTo>
                    <a:pt x="92" y="1391"/>
                  </a:lnTo>
                  <a:lnTo>
                    <a:pt x="66" y="1410"/>
                  </a:lnTo>
                  <a:lnTo>
                    <a:pt x="41" y="1410"/>
                  </a:lnTo>
                  <a:lnTo>
                    <a:pt x="36" y="1401"/>
                  </a:lnTo>
                  <a:lnTo>
                    <a:pt x="30" y="1391"/>
                  </a:lnTo>
                  <a:lnTo>
                    <a:pt x="26" y="1381"/>
                  </a:lnTo>
                  <a:lnTo>
                    <a:pt x="21" y="1372"/>
                  </a:lnTo>
                  <a:lnTo>
                    <a:pt x="15" y="1361"/>
                  </a:lnTo>
                  <a:lnTo>
                    <a:pt x="11" y="1352"/>
                  </a:lnTo>
                  <a:lnTo>
                    <a:pt x="5" y="1342"/>
                  </a:lnTo>
                  <a:lnTo>
                    <a:pt x="0" y="1330"/>
                  </a:lnTo>
                  <a:lnTo>
                    <a:pt x="0" y="1126"/>
                  </a:lnTo>
                  <a:lnTo>
                    <a:pt x="0" y="921"/>
                  </a:lnTo>
                  <a:lnTo>
                    <a:pt x="0" y="717"/>
                  </a:lnTo>
                  <a:lnTo>
                    <a:pt x="0" y="513"/>
                  </a:lnTo>
                  <a:lnTo>
                    <a:pt x="3" y="392"/>
                  </a:lnTo>
                  <a:lnTo>
                    <a:pt x="4" y="271"/>
                  </a:lnTo>
                  <a:lnTo>
                    <a:pt x="6" y="150"/>
                  </a:lnTo>
                  <a:lnTo>
                    <a:pt x="7" y="29"/>
                  </a:lnTo>
                  <a:lnTo>
                    <a:pt x="12" y="26"/>
                  </a:lnTo>
                  <a:lnTo>
                    <a:pt x="17" y="21"/>
                  </a:lnTo>
                  <a:lnTo>
                    <a:pt x="20" y="18"/>
                  </a:lnTo>
                  <a:lnTo>
                    <a:pt x="25" y="14"/>
                  </a:lnTo>
                  <a:lnTo>
                    <a:pt x="29" y="11"/>
                  </a:lnTo>
                  <a:lnTo>
                    <a:pt x="34" y="8"/>
                  </a:lnTo>
                  <a:lnTo>
                    <a:pt x="37" y="3"/>
                  </a:lnTo>
                  <a:lnTo>
                    <a:pt x="42" y="0"/>
                  </a:lnTo>
                  <a:close/>
                </a:path>
              </a:pathLst>
            </a:custGeom>
            <a:solidFill>
              <a:srgbClr val="8E8E8E"/>
            </a:solidFill>
            <a:ln w="9525">
              <a:noFill/>
              <a:round/>
              <a:headEnd/>
              <a:tailEnd/>
            </a:ln>
          </p:spPr>
          <p:txBody>
            <a:bodyPr/>
            <a:lstStyle/>
            <a:p>
              <a:endParaRPr lang="en-US"/>
            </a:p>
          </p:txBody>
        </p:sp>
        <p:sp>
          <p:nvSpPr>
            <p:cNvPr id="8279" name="Freeform 422"/>
            <p:cNvSpPr>
              <a:spLocks/>
            </p:cNvSpPr>
            <p:nvPr/>
          </p:nvSpPr>
          <p:spPr bwMode="auto">
            <a:xfrm>
              <a:off x="3661" y="1992"/>
              <a:ext cx="190" cy="695"/>
            </a:xfrm>
            <a:custGeom>
              <a:avLst/>
              <a:gdLst>
                <a:gd name="T0" fmla="*/ 19 w 380"/>
                <a:gd name="T1" fmla="*/ 0 h 1389"/>
                <a:gd name="T2" fmla="*/ 177 w 380"/>
                <a:gd name="T3" fmla="*/ 4 h 1389"/>
                <a:gd name="T4" fmla="*/ 177 w 380"/>
                <a:gd name="T5" fmla="*/ 189 h 1389"/>
                <a:gd name="T6" fmla="*/ 177 w 380"/>
                <a:gd name="T7" fmla="*/ 212 h 1389"/>
                <a:gd name="T8" fmla="*/ 179 w 380"/>
                <a:gd name="T9" fmla="*/ 228 h 1389"/>
                <a:gd name="T10" fmla="*/ 190 w 380"/>
                <a:gd name="T11" fmla="*/ 250 h 1389"/>
                <a:gd name="T12" fmla="*/ 179 w 380"/>
                <a:gd name="T13" fmla="*/ 260 h 1389"/>
                <a:gd name="T14" fmla="*/ 169 w 380"/>
                <a:gd name="T15" fmla="*/ 278 h 1389"/>
                <a:gd name="T16" fmla="*/ 158 w 380"/>
                <a:gd name="T17" fmla="*/ 303 h 1389"/>
                <a:gd name="T18" fmla="*/ 149 w 380"/>
                <a:gd name="T19" fmla="*/ 334 h 1389"/>
                <a:gd name="T20" fmla="*/ 138 w 380"/>
                <a:gd name="T21" fmla="*/ 369 h 1389"/>
                <a:gd name="T22" fmla="*/ 128 w 380"/>
                <a:gd name="T23" fmla="*/ 408 h 1389"/>
                <a:gd name="T24" fmla="*/ 119 w 380"/>
                <a:gd name="T25" fmla="*/ 449 h 1389"/>
                <a:gd name="T26" fmla="*/ 109 w 380"/>
                <a:gd name="T27" fmla="*/ 490 h 1389"/>
                <a:gd name="T28" fmla="*/ 99 w 380"/>
                <a:gd name="T29" fmla="*/ 531 h 1389"/>
                <a:gd name="T30" fmla="*/ 89 w 380"/>
                <a:gd name="T31" fmla="*/ 570 h 1389"/>
                <a:gd name="T32" fmla="*/ 79 w 380"/>
                <a:gd name="T33" fmla="*/ 606 h 1389"/>
                <a:gd name="T34" fmla="*/ 69 w 380"/>
                <a:gd name="T35" fmla="*/ 638 h 1389"/>
                <a:gd name="T36" fmla="*/ 59 w 380"/>
                <a:gd name="T37" fmla="*/ 664 h 1389"/>
                <a:gd name="T38" fmla="*/ 48 w 380"/>
                <a:gd name="T39" fmla="*/ 683 h 1389"/>
                <a:gd name="T40" fmla="*/ 37 w 380"/>
                <a:gd name="T41" fmla="*/ 694 h 1389"/>
                <a:gd name="T42" fmla="*/ 26 w 380"/>
                <a:gd name="T43" fmla="*/ 695 h 1389"/>
                <a:gd name="T44" fmla="*/ 0 w 380"/>
                <a:gd name="T45" fmla="*/ 660 h 1389"/>
                <a:gd name="T46" fmla="*/ 0 w 380"/>
                <a:gd name="T47" fmla="*/ 218 h 1389"/>
                <a:gd name="T48" fmla="*/ 5 w 380"/>
                <a:gd name="T49" fmla="*/ 13 h 1389"/>
                <a:gd name="T50" fmla="*/ 19 w 380"/>
                <a:gd name="T51" fmla="*/ 0 h 13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0" h="1389">
                  <a:moveTo>
                    <a:pt x="37" y="0"/>
                  </a:moveTo>
                  <a:lnTo>
                    <a:pt x="354" y="7"/>
                  </a:lnTo>
                  <a:lnTo>
                    <a:pt x="354" y="378"/>
                  </a:lnTo>
                  <a:lnTo>
                    <a:pt x="354" y="423"/>
                  </a:lnTo>
                  <a:lnTo>
                    <a:pt x="358" y="455"/>
                  </a:lnTo>
                  <a:lnTo>
                    <a:pt x="380" y="500"/>
                  </a:lnTo>
                  <a:lnTo>
                    <a:pt x="358" y="519"/>
                  </a:lnTo>
                  <a:lnTo>
                    <a:pt x="337" y="555"/>
                  </a:lnTo>
                  <a:lnTo>
                    <a:pt x="316" y="606"/>
                  </a:lnTo>
                  <a:lnTo>
                    <a:pt x="297" y="667"/>
                  </a:lnTo>
                  <a:lnTo>
                    <a:pt x="276" y="738"/>
                  </a:lnTo>
                  <a:lnTo>
                    <a:pt x="256" y="815"/>
                  </a:lnTo>
                  <a:lnTo>
                    <a:pt x="237" y="897"/>
                  </a:lnTo>
                  <a:lnTo>
                    <a:pt x="217" y="980"/>
                  </a:lnTo>
                  <a:lnTo>
                    <a:pt x="197" y="1062"/>
                  </a:lnTo>
                  <a:lnTo>
                    <a:pt x="178" y="1140"/>
                  </a:lnTo>
                  <a:lnTo>
                    <a:pt x="158" y="1212"/>
                  </a:lnTo>
                  <a:lnTo>
                    <a:pt x="138" y="1275"/>
                  </a:lnTo>
                  <a:lnTo>
                    <a:pt x="117" y="1327"/>
                  </a:lnTo>
                  <a:lnTo>
                    <a:pt x="96" y="1365"/>
                  </a:lnTo>
                  <a:lnTo>
                    <a:pt x="74" y="1387"/>
                  </a:lnTo>
                  <a:lnTo>
                    <a:pt x="52" y="1389"/>
                  </a:lnTo>
                  <a:lnTo>
                    <a:pt x="0" y="1320"/>
                  </a:lnTo>
                  <a:lnTo>
                    <a:pt x="0" y="436"/>
                  </a:lnTo>
                  <a:lnTo>
                    <a:pt x="9" y="25"/>
                  </a:lnTo>
                  <a:lnTo>
                    <a:pt x="37" y="0"/>
                  </a:lnTo>
                  <a:close/>
                </a:path>
              </a:pathLst>
            </a:custGeom>
            <a:solidFill>
              <a:srgbClr val="999999"/>
            </a:solidFill>
            <a:ln w="9525">
              <a:noFill/>
              <a:round/>
              <a:headEnd/>
              <a:tailEnd/>
            </a:ln>
          </p:spPr>
          <p:txBody>
            <a:bodyPr/>
            <a:lstStyle/>
            <a:p>
              <a:endParaRPr lang="en-US"/>
            </a:p>
          </p:txBody>
        </p:sp>
        <p:sp>
          <p:nvSpPr>
            <p:cNvPr id="8280" name="Freeform 423"/>
            <p:cNvSpPr>
              <a:spLocks/>
            </p:cNvSpPr>
            <p:nvPr/>
          </p:nvSpPr>
          <p:spPr bwMode="auto">
            <a:xfrm>
              <a:off x="3706" y="2044"/>
              <a:ext cx="463" cy="628"/>
            </a:xfrm>
            <a:custGeom>
              <a:avLst/>
              <a:gdLst>
                <a:gd name="T0" fmla="*/ 15 w 925"/>
                <a:gd name="T1" fmla="*/ 5 h 1254"/>
                <a:gd name="T2" fmla="*/ 44 w 925"/>
                <a:gd name="T3" fmla="*/ 7 h 1254"/>
                <a:gd name="T4" fmla="*/ 72 w 925"/>
                <a:gd name="T5" fmla="*/ 8 h 1254"/>
                <a:gd name="T6" fmla="*/ 101 w 925"/>
                <a:gd name="T7" fmla="*/ 9 h 1254"/>
                <a:gd name="T8" fmla="*/ 129 w 925"/>
                <a:gd name="T9" fmla="*/ 9 h 1254"/>
                <a:gd name="T10" fmla="*/ 157 w 925"/>
                <a:gd name="T11" fmla="*/ 10 h 1254"/>
                <a:gd name="T12" fmla="*/ 185 w 925"/>
                <a:gd name="T13" fmla="*/ 10 h 1254"/>
                <a:gd name="T14" fmla="*/ 213 w 925"/>
                <a:gd name="T15" fmla="*/ 10 h 1254"/>
                <a:gd name="T16" fmla="*/ 241 w 925"/>
                <a:gd name="T17" fmla="*/ 10 h 1254"/>
                <a:gd name="T18" fmla="*/ 269 w 925"/>
                <a:gd name="T19" fmla="*/ 10 h 1254"/>
                <a:gd name="T20" fmla="*/ 298 w 925"/>
                <a:gd name="T21" fmla="*/ 9 h 1254"/>
                <a:gd name="T22" fmla="*/ 326 w 925"/>
                <a:gd name="T23" fmla="*/ 8 h 1254"/>
                <a:gd name="T24" fmla="*/ 356 w 925"/>
                <a:gd name="T25" fmla="*/ 7 h 1254"/>
                <a:gd name="T26" fmla="*/ 386 w 925"/>
                <a:gd name="T27" fmla="*/ 5 h 1254"/>
                <a:gd name="T28" fmla="*/ 416 w 925"/>
                <a:gd name="T29" fmla="*/ 3 h 1254"/>
                <a:gd name="T30" fmla="*/ 447 w 925"/>
                <a:gd name="T31" fmla="*/ 1 h 1254"/>
                <a:gd name="T32" fmla="*/ 456 w 925"/>
                <a:gd name="T33" fmla="*/ 601 h 1254"/>
                <a:gd name="T34" fmla="*/ 428 w 925"/>
                <a:gd name="T35" fmla="*/ 608 h 1254"/>
                <a:gd name="T36" fmla="*/ 400 w 925"/>
                <a:gd name="T37" fmla="*/ 614 h 1254"/>
                <a:gd name="T38" fmla="*/ 370 w 925"/>
                <a:gd name="T39" fmla="*/ 618 h 1254"/>
                <a:gd name="T40" fmla="*/ 341 w 925"/>
                <a:gd name="T41" fmla="*/ 622 h 1254"/>
                <a:gd name="T42" fmla="*/ 311 w 925"/>
                <a:gd name="T43" fmla="*/ 624 h 1254"/>
                <a:gd name="T44" fmla="*/ 282 w 925"/>
                <a:gd name="T45" fmla="*/ 626 h 1254"/>
                <a:gd name="T46" fmla="*/ 252 w 925"/>
                <a:gd name="T47" fmla="*/ 627 h 1254"/>
                <a:gd name="T48" fmla="*/ 223 w 925"/>
                <a:gd name="T49" fmla="*/ 628 h 1254"/>
                <a:gd name="T50" fmla="*/ 193 w 925"/>
                <a:gd name="T51" fmla="*/ 627 h 1254"/>
                <a:gd name="T52" fmla="*/ 164 w 925"/>
                <a:gd name="T53" fmla="*/ 626 h 1254"/>
                <a:gd name="T54" fmla="*/ 135 w 925"/>
                <a:gd name="T55" fmla="*/ 625 h 1254"/>
                <a:gd name="T56" fmla="*/ 107 w 925"/>
                <a:gd name="T57" fmla="*/ 623 h 1254"/>
                <a:gd name="T58" fmla="*/ 79 w 925"/>
                <a:gd name="T59" fmla="*/ 620 h 1254"/>
                <a:gd name="T60" fmla="*/ 52 w 925"/>
                <a:gd name="T61" fmla="*/ 618 h 1254"/>
                <a:gd name="T62" fmla="*/ 26 w 925"/>
                <a:gd name="T63" fmla="*/ 615 h 1254"/>
                <a:gd name="T64" fmla="*/ 0 w 925"/>
                <a:gd name="T65" fmla="*/ 612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1254">
                  <a:moveTo>
                    <a:pt x="0" y="9"/>
                  </a:moveTo>
                  <a:lnTo>
                    <a:pt x="29" y="10"/>
                  </a:lnTo>
                  <a:lnTo>
                    <a:pt x="58" y="11"/>
                  </a:lnTo>
                  <a:lnTo>
                    <a:pt x="87" y="13"/>
                  </a:lnTo>
                  <a:lnTo>
                    <a:pt x="116" y="15"/>
                  </a:lnTo>
                  <a:lnTo>
                    <a:pt x="144" y="16"/>
                  </a:lnTo>
                  <a:lnTo>
                    <a:pt x="173" y="16"/>
                  </a:lnTo>
                  <a:lnTo>
                    <a:pt x="201" y="17"/>
                  </a:lnTo>
                  <a:lnTo>
                    <a:pt x="228" y="18"/>
                  </a:lnTo>
                  <a:lnTo>
                    <a:pt x="257" y="18"/>
                  </a:lnTo>
                  <a:lnTo>
                    <a:pt x="285" y="19"/>
                  </a:lnTo>
                  <a:lnTo>
                    <a:pt x="313" y="19"/>
                  </a:lnTo>
                  <a:lnTo>
                    <a:pt x="341" y="20"/>
                  </a:lnTo>
                  <a:lnTo>
                    <a:pt x="369" y="20"/>
                  </a:lnTo>
                  <a:lnTo>
                    <a:pt x="397" y="20"/>
                  </a:lnTo>
                  <a:lnTo>
                    <a:pt x="425" y="20"/>
                  </a:lnTo>
                  <a:lnTo>
                    <a:pt x="453" y="20"/>
                  </a:lnTo>
                  <a:lnTo>
                    <a:pt x="481" y="20"/>
                  </a:lnTo>
                  <a:lnTo>
                    <a:pt x="510" y="19"/>
                  </a:lnTo>
                  <a:lnTo>
                    <a:pt x="537" y="19"/>
                  </a:lnTo>
                  <a:lnTo>
                    <a:pt x="566" y="18"/>
                  </a:lnTo>
                  <a:lnTo>
                    <a:pt x="595" y="18"/>
                  </a:lnTo>
                  <a:lnTo>
                    <a:pt x="624" y="17"/>
                  </a:lnTo>
                  <a:lnTo>
                    <a:pt x="652" y="16"/>
                  </a:lnTo>
                  <a:lnTo>
                    <a:pt x="682" y="15"/>
                  </a:lnTo>
                  <a:lnTo>
                    <a:pt x="711" y="13"/>
                  </a:lnTo>
                  <a:lnTo>
                    <a:pt x="741" y="11"/>
                  </a:lnTo>
                  <a:lnTo>
                    <a:pt x="771" y="10"/>
                  </a:lnTo>
                  <a:lnTo>
                    <a:pt x="801" y="9"/>
                  </a:lnTo>
                  <a:lnTo>
                    <a:pt x="832" y="6"/>
                  </a:lnTo>
                  <a:lnTo>
                    <a:pt x="863" y="4"/>
                  </a:lnTo>
                  <a:lnTo>
                    <a:pt x="894" y="2"/>
                  </a:lnTo>
                  <a:lnTo>
                    <a:pt x="925" y="0"/>
                  </a:lnTo>
                  <a:lnTo>
                    <a:pt x="912" y="1200"/>
                  </a:lnTo>
                  <a:lnTo>
                    <a:pt x="884" y="1207"/>
                  </a:lnTo>
                  <a:lnTo>
                    <a:pt x="855" y="1214"/>
                  </a:lnTo>
                  <a:lnTo>
                    <a:pt x="827" y="1220"/>
                  </a:lnTo>
                  <a:lnTo>
                    <a:pt x="799" y="1226"/>
                  </a:lnTo>
                  <a:lnTo>
                    <a:pt x="770" y="1230"/>
                  </a:lnTo>
                  <a:lnTo>
                    <a:pt x="740" y="1235"/>
                  </a:lnTo>
                  <a:lnTo>
                    <a:pt x="711" y="1238"/>
                  </a:lnTo>
                  <a:lnTo>
                    <a:pt x="682" y="1242"/>
                  </a:lnTo>
                  <a:lnTo>
                    <a:pt x="652" y="1245"/>
                  </a:lnTo>
                  <a:lnTo>
                    <a:pt x="622" y="1247"/>
                  </a:lnTo>
                  <a:lnTo>
                    <a:pt x="594" y="1250"/>
                  </a:lnTo>
                  <a:lnTo>
                    <a:pt x="564" y="1251"/>
                  </a:lnTo>
                  <a:lnTo>
                    <a:pt x="534" y="1252"/>
                  </a:lnTo>
                  <a:lnTo>
                    <a:pt x="504" y="1253"/>
                  </a:lnTo>
                  <a:lnTo>
                    <a:pt x="475" y="1254"/>
                  </a:lnTo>
                  <a:lnTo>
                    <a:pt x="445" y="1254"/>
                  </a:lnTo>
                  <a:lnTo>
                    <a:pt x="416" y="1253"/>
                  </a:lnTo>
                  <a:lnTo>
                    <a:pt x="386" y="1253"/>
                  </a:lnTo>
                  <a:lnTo>
                    <a:pt x="357" y="1252"/>
                  </a:lnTo>
                  <a:lnTo>
                    <a:pt x="328" y="1251"/>
                  </a:lnTo>
                  <a:lnTo>
                    <a:pt x="299" y="1250"/>
                  </a:lnTo>
                  <a:lnTo>
                    <a:pt x="270" y="1249"/>
                  </a:lnTo>
                  <a:lnTo>
                    <a:pt x="242" y="1246"/>
                  </a:lnTo>
                  <a:lnTo>
                    <a:pt x="213" y="1244"/>
                  </a:lnTo>
                  <a:lnTo>
                    <a:pt x="186" y="1242"/>
                  </a:lnTo>
                  <a:lnTo>
                    <a:pt x="158" y="1239"/>
                  </a:lnTo>
                  <a:lnTo>
                    <a:pt x="131" y="1237"/>
                  </a:lnTo>
                  <a:lnTo>
                    <a:pt x="104" y="1235"/>
                  </a:lnTo>
                  <a:lnTo>
                    <a:pt x="78" y="1231"/>
                  </a:lnTo>
                  <a:lnTo>
                    <a:pt x="51" y="1228"/>
                  </a:lnTo>
                  <a:lnTo>
                    <a:pt x="26" y="1226"/>
                  </a:lnTo>
                  <a:lnTo>
                    <a:pt x="0" y="1222"/>
                  </a:lnTo>
                  <a:lnTo>
                    <a:pt x="0" y="9"/>
                  </a:lnTo>
                  <a:close/>
                </a:path>
              </a:pathLst>
            </a:custGeom>
            <a:solidFill>
              <a:srgbClr val="1C0000"/>
            </a:solidFill>
            <a:ln w="9525">
              <a:noFill/>
              <a:round/>
              <a:headEnd/>
              <a:tailEnd/>
            </a:ln>
          </p:spPr>
          <p:txBody>
            <a:bodyPr/>
            <a:lstStyle/>
            <a:p>
              <a:endParaRPr lang="en-US"/>
            </a:p>
          </p:txBody>
        </p:sp>
        <p:sp>
          <p:nvSpPr>
            <p:cNvPr id="8281" name="Freeform 424"/>
            <p:cNvSpPr>
              <a:spLocks/>
            </p:cNvSpPr>
            <p:nvPr/>
          </p:nvSpPr>
          <p:spPr bwMode="auto">
            <a:xfrm>
              <a:off x="3721" y="2044"/>
              <a:ext cx="455" cy="642"/>
            </a:xfrm>
            <a:custGeom>
              <a:avLst/>
              <a:gdLst>
                <a:gd name="T0" fmla="*/ 12 w 911"/>
                <a:gd name="T1" fmla="*/ 24 h 1285"/>
                <a:gd name="T2" fmla="*/ 37 w 911"/>
                <a:gd name="T3" fmla="*/ 25 h 1285"/>
                <a:gd name="T4" fmla="*/ 63 w 911"/>
                <a:gd name="T5" fmla="*/ 27 h 1285"/>
                <a:gd name="T6" fmla="*/ 89 w 911"/>
                <a:gd name="T7" fmla="*/ 28 h 1285"/>
                <a:gd name="T8" fmla="*/ 114 w 911"/>
                <a:gd name="T9" fmla="*/ 29 h 1285"/>
                <a:gd name="T10" fmla="*/ 140 w 911"/>
                <a:gd name="T11" fmla="*/ 30 h 1285"/>
                <a:gd name="T12" fmla="*/ 167 w 911"/>
                <a:gd name="T13" fmla="*/ 30 h 1285"/>
                <a:gd name="T14" fmla="*/ 193 w 911"/>
                <a:gd name="T15" fmla="*/ 30 h 1285"/>
                <a:gd name="T16" fmla="*/ 220 w 911"/>
                <a:gd name="T17" fmla="*/ 30 h 1285"/>
                <a:gd name="T18" fmla="*/ 248 w 911"/>
                <a:gd name="T19" fmla="*/ 30 h 1285"/>
                <a:gd name="T20" fmla="*/ 275 w 911"/>
                <a:gd name="T21" fmla="*/ 29 h 1285"/>
                <a:gd name="T22" fmla="*/ 303 w 911"/>
                <a:gd name="T23" fmla="*/ 28 h 1285"/>
                <a:gd name="T24" fmla="*/ 331 w 911"/>
                <a:gd name="T25" fmla="*/ 26 h 1285"/>
                <a:gd name="T26" fmla="*/ 360 w 911"/>
                <a:gd name="T27" fmla="*/ 25 h 1285"/>
                <a:gd name="T28" fmla="*/ 388 w 911"/>
                <a:gd name="T29" fmla="*/ 23 h 1285"/>
                <a:gd name="T30" fmla="*/ 417 w 911"/>
                <a:gd name="T31" fmla="*/ 21 h 1285"/>
                <a:gd name="T32" fmla="*/ 435 w 911"/>
                <a:gd name="T33" fmla="*/ 19 h 1285"/>
                <a:gd name="T34" fmla="*/ 440 w 911"/>
                <a:gd name="T35" fmla="*/ 14 h 1285"/>
                <a:gd name="T36" fmla="*/ 447 w 911"/>
                <a:gd name="T37" fmla="*/ 6 h 1285"/>
                <a:gd name="T38" fmla="*/ 453 w 911"/>
                <a:gd name="T39" fmla="*/ 1 h 1285"/>
                <a:gd name="T40" fmla="*/ 455 w 911"/>
                <a:gd name="T41" fmla="*/ 615 h 1285"/>
                <a:gd name="T42" fmla="*/ 427 w 911"/>
                <a:gd name="T43" fmla="*/ 622 h 1285"/>
                <a:gd name="T44" fmla="*/ 399 w 911"/>
                <a:gd name="T45" fmla="*/ 628 h 1285"/>
                <a:gd name="T46" fmla="*/ 370 w 911"/>
                <a:gd name="T47" fmla="*/ 633 h 1285"/>
                <a:gd name="T48" fmla="*/ 341 w 911"/>
                <a:gd name="T49" fmla="*/ 637 h 1285"/>
                <a:gd name="T50" fmla="*/ 311 w 911"/>
                <a:gd name="T51" fmla="*/ 639 h 1285"/>
                <a:gd name="T52" fmla="*/ 281 w 911"/>
                <a:gd name="T53" fmla="*/ 641 h 1285"/>
                <a:gd name="T54" fmla="*/ 252 w 911"/>
                <a:gd name="T55" fmla="*/ 642 h 1285"/>
                <a:gd name="T56" fmla="*/ 223 w 911"/>
                <a:gd name="T57" fmla="*/ 642 h 1285"/>
                <a:gd name="T58" fmla="*/ 193 w 911"/>
                <a:gd name="T59" fmla="*/ 642 h 1285"/>
                <a:gd name="T60" fmla="*/ 164 w 911"/>
                <a:gd name="T61" fmla="*/ 641 h 1285"/>
                <a:gd name="T62" fmla="*/ 135 w 911"/>
                <a:gd name="T63" fmla="*/ 639 h 1285"/>
                <a:gd name="T64" fmla="*/ 106 w 911"/>
                <a:gd name="T65" fmla="*/ 638 h 1285"/>
                <a:gd name="T66" fmla="*/ 79 w 911"/>
                <a:gd name="T67" fmla="*/ 635 h 1285"/>
                <a:gd name="T68" fmla="*/ 52 w 911"/>
                <a:gd name="T69" fmla="*/ 633 h 1285"/>
                <a:gd name="T70" fmla="*/ 25 w 911"/>
                <a:gd name="T71" fmla="*/ 630 h 1285"/>
                <a:gd name="T72" fmla="*/ 0 w 911"/>
                <a:gd name="T73" fmla="*/ 626 h 1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1" h="1285">
                  <a:moveTo>
                    <a:pt x="0" y="45"/>
                  </a:moveTo>
                  <a:lnTo>
                    <a:pt x="25" y="48"/>
                  </a:lnTo>
                  <a:lnTo>
                    <a:pt x="50" y="50"/>
                  </a:lnTo>
                  <a:lnTo>
                    <a:pt x="75" y="51"/>
                  </a:lnTo>
                  <a:lnTo>
                    <a:pt x="100" y="53"/>
                  </a:lnTo>
                  <a:lnTo>
                    <a:pt x="126" y="55"/>
                  </a:lnTo>
                  <a:lnTo>
                    <a:pt x="151" y="56"/>
                  </a:lnTo>
                  <a:lnTo>
                    <a:pt x="178" y="57"/>
                  </a:lnTo>
                  <a:lnTo>
                    <a:pt x="203" y="58"/>
                  </a:lnTo>
                  <a:lnTo>
                    <a:pt x="229" y="59"/>
                  </a:lnTo>
                  <a:lnTo>
                    <a:pt x="255" y="60"/>
                  </a:lnTo>
                  <a:lnTo>
                    <a:pt x="281" y="60"/>
                  </a:lnTo>
                  <a:lnTo>
                    <a:pt x="308" y="60"/>
                  </a:lnTo>
                  <a:lnTo>
                    <a:pt x="334" y="61"/>
                  </a:lnTo>
                  <a:lnTo>
                    <a:pt x="361" y="61"/>
                  </a:lnTo>
                  <a:lnTo>
                    <a:pt x="387" y="61"/>
                  </a:lnTo>
                  <a:lnTo>
                    <a:pt x="415" y="61"/>
                  </a:lnTo>
                  <a:lnTo>
                    <a:pt x="441" y="61"/>
                  </a:lnTo>
                  <a:lnTo>
                    <a:pt x="469" y="60"/>
                  </a:lnTo>
                  <a:lnTo>
                    <a:pt x="496" y="60"/>
                  </a:lnTo>
                  <a:lnTo>
                    <a:pt x="523" y="59"/>
                  </a:lnTo>
                  <a:lnTo>
                    <a:pt x="551" y="58"/>
                  </a:lnTo>
                  <a:lnTo>
                    <a:pt x="578" y="57"/>
                  </a:lnTo>
                  <a:lnTo>
                    <a:pt x="606" y="57"/>
                  </a:lnTo>
                  <a:lnTo>
                    <a:pt x="635" y="55"/>
                  </a:lnTo>
                  <a:lnTo>
                    <a:pt x="663" y="53"/>
                  </a:lnTo>
                  <a:lnTo>
                    <a:pt x="691" y="52"/>
                  </a:lnTo>
                  <a:lnTo>
                    <a:pt x="720" y="51"/>
                  </a:lnTo>
                  <a:lnTo>
                    <a:pt x="748" y="49"/>
                  </a:lnTo>
                  <a:lnTo>
                    <a:pt x="777" y="46"/>
                  </a:lnTo>
                  <a:lnTo>
                    <a:pt x="805" y="45"/>
                  </a:lnTo>
                  <a:lnTo>
                    <a:pt x="835" y="43"/>
                  </a:lnTo>
                  <a:lnTo>
                    <a:pt x="864" y="41"/>
                  </a:lnTo>
                  <a:lnTo>
                    <a:pt x="870" y="38"/>
                  </a:lnTo>
                  <a:lnTo>
                    <a:pt x="876" y="34"/>
                  </a:lnTo>
                  <a:lnTo>
                    <a:pt x="881" y="28"/>
                  </a:lnTo>
                  <a:lnTo>
                    <a:pt x="888" y="20"/>
                  </a:lnTo>
                  <a:lnTo>
                    <a:pt x="894" y="13"/>
                  </a:lnTo>
                  <a:lnTo>
                    <a:pt x="900" y="7"/>
                  </a:lnTo>
                  <a:lnTo>
                    <a:pt x="906" y="3"/>
                  </a:lnTo>
                  <a:lnTo>
                    <a:pt x="911" y="0"/>
                  </a:lnTo>
                  <a:lnTo>
                    <a:pt x="911" y="1231"/>
                  </a:lnTo>
                  <a:lnTo>
                    <a:pt x="884" y="1238"/>
                  </a:lnTo>
                  <a:lnTo>
                    <a:pt x="855" y="1245"/>
                  </a:lnTo>
                  <a:lnTo>
                    <a:pt x="827" y="1251"/>
                  </a:lnTo>
                  <a:lnTo>
                    <a:pt x="798" y="1256"/>
                  </a:lnTo>
                  <a:lnTo>
                    <a:pt x="770" y="1262"/>
                  </a:lnTo>
                  <a:lnTo>
                    <a:pt x="741" y="1266"/>
                  </a:lnTo>
                  <a:lnTo>
                    <a:pt x="711" y="1270"/>
                  </a:lnTo>
                  <a:lnTo>
                    <a:pt x="682" y="1274"/>
                  </a:lnTo>
                  <a:lnTo>
                    <a:pt x="652" y="1276"/>
                  </a:lnTo>
                  <a:lnTo>
                    <a:pt x="623" y="1279"/>
                  </a:lnTo>
                  <a:lnTo>
                    <a:pt x="593" y="1281"/>
                  </a:lnTo>
                  <a:lnTo>
                    <a:pt x="563" y="1283"/>
                  </a:lnTo>
                  <a:lnTo>
                    <a:pt x="535" y="1284"/>
                  </a:lnTo>
                  <a:lnTo>
                    <a:pt x="505" y="1285"/>
                  </a:lnTo>
                  <a:lnTo>
                    <a:pt x="475" y="1285"/>
                  </a:lnTo>
                  <a:lnTo>
                    <a:pt x="446" y="1285"/>
                  </a:lnTo>
                  <a:lnTo>
                    <a:pt x="416" y="1285"/>
                  </a:lnTo>
                  <a:lnTo>
                    <a:pt x="386" y="1285"/>
                  </a:lnTo>
                  <a:lnTo>
                    <a:pt x="357" y="1284"/>
                  </a:lnTo>
                  <a:lnTo>
                    <a:pt x="328" y="1283"/>
                  </a:lnTo>
                  <a:lnTo>
                    <a:pt x="300" y="1282"/>
                  </a:lnTo>
                  <a:lnTo>
                    <a:pt x="271" y="1279"/>
                  </a:lnTo>
                  <a:lnTo>
                    <a:pt x="242" y="1278"/>
                  </a:lnTo>
                  <a:lnTo>
                    <a:pt x="213" y="1276"/>
                  </a:lnTo>
                  <a:lnTo>
                    <a:pt x="186" y="1274"/>
                  </a:lnTo>
                  <a:lnTo>
                    <a:pt x="158" y="1271"/>
                  </a:lnTo>
                  <a:lnTo>
                    <a:pt x="131" y="1268"/>
                  </a:lnTo>
                  <a:lnTo>
                    <a:pt x="104" y="1266"/>
                  </a:lnTo>
                  <a:lnTo>
                    <a:pt x="77" y="1262"/>
                  </a:lnTo>
                  <a:lnTo>
                    <a:pt x="51" y="1260"/>
                  </a:lnTo>
                  <a:lnTo>
                    <a:pt x="25" y="1256"/>
                  </a:lnTo>
                  <a:lnTo>
                    <a:pt x="0" y="1253"/>
                  </a:lnTo>
                  <a:lnTo>
                    <a:pt x="0" y="45"/>
                  </a:lnTo>
                  <a:close/>
                </a:path>
              </a:pathLst>
            </a:custGeom>
            <a:solidFill>
              <a:srgbClr val="8E7F89"/>
            </a:solidFill>
            <a:ln w="9525">
              <a:noFill/>
              <a:round/>
              <a:headEnd/>
              <a:tailEnd/>
            </a:ln>
          </p:spPr>
          <p:txBody>
            <a:bodyPr/>
            <a:lstStyle/>
            <a:p>
              <a:endParaRPr lang="en-US"/>
            </a:p>
          </p:txBody>
        </p:sp>
        <p:sp>
          <p:nvSpPr>
            <p:cNvPr id="8282" name="Freeform 425"/>
            <p:cNvSpPr>
              <a:spLocks/>
            </p:cNvSpPr>
            <p:nvPr/>
          </p:nvSpPr>
          <p:spPr bwMode="auto">
            <a:xfrm>
              <a:off x="3717" y="2063"/>
              <a:ext cx="445" cy="609"/>
            </a:xfrm>
            <a:custGeom>
              <a:avLst/>
              <a:gdLst>
                <a:gd name="T0" fmla="*/ 13 w 890"/>
                <a:gd name="T1" fmla="*/ 5 h 1218"/>
                <a:gd name="T2" fmla="*/ 39 w 890"/>
                <a:gd name="T3" fmla="*/ 7 h 1218"/>
                <a:gd name="T4" fmla="*/ 65 w 890"/>
                <a:gd name="T5" fmla="*/ 9 h 1218"/>
                <a:gd name="T6" fmla="*/ 91 w 890"/>
                <a:gd name="T7" fmla="*/ 10 h 1218"/>
                <a:gd name="T8" fmla="*/ 117 w 890"/>
                <a:gd name="T9" fmla="*/ 10 h 1218"/>
                <a:gd name="T10" fmla="*/ 144 w 890"/>
                <a:gd name="T11" fmla="*/ 11 h 1218"/>
                <a:gd name="T12" fmla="*/ 171 w 890"/>
                <a:gd name="T13" fmla="*/ 11 h 1218"/>
                <a:gd name="T14" fmla="*/ 199 w 890"/>
                <a:gd name="T15" fmla="*/ 11 h 1218"/>
                <a:gd name="T16" fmla="*/ 227 w 890"/>
                <a:gd name="T17" fmla="*/ 11 h 1218"/>
                <a:gd name="T18" fmla="*/ 254 w 890"/>
                <a:gd name="T19" fmla="*/ 10 h 1218"/>
                <a:gd name="T20" fmla="*/ 283 w 890"/>
                <a:gd name="T21" fmla="*/ 9 h 1218"/>
                <a:gd name="T22" fmla="*/ 311 w 890"/>
                <a:gd name="T23" fmla="*/ 8 h 1218"/>
                <a:gd name="T24" fmla="*/ 341 w 890"/>
                <a:gd name="T25" fmla="*/ 7 h 1218"/>
                <a:gd name="T26" fmla="*/ 370 w 890"/>
                <a:gd name="T27" fmla="*/ 5 h 1218"/>
                <a:gd name="T28" fmla="*/ 400 w 890"/>
                <a:gd name="T29" fmla="*/ 3 h 1218"/>
                <a:gd name="T30" fmla="*/ 430 w 890"/>
                <a:gd name="T31" fmla="*/ 2 h 1218"/>
                <a:gd name="T32" fmla="*/ 445 w 890"/>
                <a:gd name="T33" fmla="*/ 583 h 1218"/>
                <a:gd name="T34" fmla="*/ 417 w 890"/>
                <a:gd name="T35" fmla="*/ 590 h 1218"/>
                <a:gd name="T36" fmla="*/ 390 w 890"/>
                <a:gd name="T37" fmla="*/ 596 h 1218"/>
                <a:gd name="T38" fmla="*/ 362 w 890"/>
                <a:gd name="T39" fmla="*/ 600 h 1218"/>
                <a:gd name="T40" fmla="*/ 333 w 890"/>
                <a:gd name="T41" fmla="*/ 604 h 1218"/>
                <a:gd name="T42" fmla="*/ 304 w 890"/>
                <a:gd name="T43" fmla="*/ 607 h 1218"/>
                <a:gd name="T44" fmla="*/ 275 w 890"/>
                <a:gd name="T45" fmla="*/ 608 h 1218"/>
                <a:gd name="T46" fmla="*/ 246 w 890"/>
                <a:gd name="T47" fmla="*/ 609 h 1218"/>
                <a:gd name="T48" fmla="*/ 218 w 890"/>
                <a:gd name="T49" fmla="*/ 609 h 1218"/>
                <a:gd name="T50" fmla="*/ 189 w 890"/>
                <a:gd name="T51" fmla="*/ 609 h 1218"/>
                <a:gd name="T52" fmla="*/ 160 w 890"/>
                <a:gd name="T53" fmla="*/ 608 h 1218"/>
                <a:gd name="T54" fmla="*/ 132 w 890"/>
                <a:gd name="T55" fmla="*/ 607 h 1218"/>
                <a:gd name="T56" fmla="*/ 105 w 890"/>
                <a:gd name="T57" fmla="*/ 605 h 1218"/>
                <a:gd name="T58" fmla="*/ 78 w 890"/>
                <a:gd name="T59" fmla="*/ 603 h 1218"/>
                <a:gd name="T60" fmla="*/ 51 w 890"/>
                <a:gd name="T61" fmla="*/ 600 h 1218"/>
                <a:gd name="T62" fmla="*/ 25 w 890"/>
                <a:gd name="T63" fmla="*/ 597 h 1218"/>
                <a:gd name="T64" fmla="*/ 0 w 890"/>
                <a:gd name="T65" fmla="*/ 594 h 1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0" h="1218">
                  <a:moveTo>
                    <a:pt x="0" y="7"/>
                  </a:moveTo>
                  <a:lnTo>
                    <a:pt x="26" y="10"/>
                  </a:lnTo>
                  <a:lnTo>
                    <a:pt x="51" y="12"/>
                  </a:lnTo>
                  <a:lnTo>
                    <a:pt x="77" y="13"/>
                  </a:lnTo>
                  <a:lnTo>
                    <a:pt x="103" y="15"/>
                  </a:lnTo>
                  <a:lnTo>
                    <a:pt x="129" y="17"/>
                  </a:lnTo>
                  <a:lnTo>
                    <a:pt x="155" y="18"/>
                  </a:lnTo>
                  <a:lnTo>
                    <a:pt x="181" y="19"/>
                  </a:lnTo>
                  <a:lnTo>
                    <a:pt x="208" y="20"/>
                  </a:lnTo>
                  <a:lnTo>
                    <a:pt x="234" y="20"/>
                  </a:lnTo>
                  <a:lnTo>
                    <a:pt x="261" y="21"/>
                  </a:lnTo>
                  <a:lnTo>
                    <a:pt x="288" y="21"/>
                  </a:lnTo>
                  <a:lnTo>
                    <a:pt x="315" y="21"/>
                  </a:lnTo>
                  <a:lnTo>
                    <a:pt x="342" y="21"/>
                  </a:lnTo>
                  <a:lnTo>
                    <a:pt x="370" y="21"/>
                  </a:lnTo>
                  <a:lnTo>
                    <a:pt x="397" y="21"/>
                  </a:lnTo>
                  <a:lnTo>
                    <a:pt x="424" y="21"/>
                  </a:lnTo>
                  <a:lnTo>
                    <a:pt x="453" y="21"/>
                  </a:lnTo>
                  <a:lnTo>
                    <a:pt x="481" y="20"/>
                  </a:lnTo>
                  <a:lnTo>
                    <a:pt x="508" y="20"/>
                  </a:lnTo>
                  <a:lnTo>
                    <a:pt x="537" y="19"/>
                  </a:lnTo>
                  <a:lnTo>
                    <a:pt x="565" y="18"/>
                  </a:lnTo>
                  <a:lnTo>
                    <a:pt x="594" y="17"/>
                  </a:lnTo>
                  <a:lnTo>
                    <a:pt x="622" y="15"/>
                  </a:lnTo>
                  <a:lnTo>
                    <a:pt x="651" y="14"/>
                  </a:lnTo>
                  <a:lnTo>
                    <a:pt x="681" y="13"/>
                  </a:lnTo>
                  <a:lnTo>
                    <a:pt x="710" y="11"/>
                  </a:lnTo>
                  <a:lnTo>
                    <a:pt x="740" y="10"/>
                  </a:lnTo>
                  <a:lnTo>
                    <a:pt x="770" y="8"/>
                  </a:lnTo>
                  <a:lnTo>
                    <a:pt x="799" y="6"/>
                  </a:lnTo>
                  <a:lnTo>
                    <a:pt x="829" y="4"/>
                  </a:lnTo>
                  <a:lnTo>
                    <a:pt x="860" y="3"/>
                  </a:lnTo>
                  <a:lnTo>
                    <a:pt x="890" y="0"/>
                  </a:lnTo>
                  <a:lnTo>
                    <a:pt x="890" y="1165"/>
                  </a:lnTo>
                  <a:lnTo>
                    <a:pt x="862" y="1172"/>
                  </a:lnTo>
                  <a:lnTo>
                    <a:pt x="834" y="1179"/>
                  </a:lnTo>
                  <a:lnTo>
                    <a:pt x="807" y="1185"/>
                  </a:lnTo>
                  <a:lnTo>
                    <a:pt x="779" y="1191"/>
                  </a:lnTo>
                  <a:lnTo>
                    <a:pt x="751" y="1195"/>
                  </a:lnTo>
                  <a:lnTo>
                    <a:pt x="723" y="1200"/>
                  </a:lnTo>
                  <a:lnTo>
                    <a:pt x="694" y="1203"/>
                  </a:lnTo>
                  <a:lnTo>
                    <a:pt x="665" y="1207"/>
                  </a:lnTo>
                  <a:lnTo>
                    <a:pt x="636" y="1209"/>
                  </a:lnTo>
                  <a:lnTo>
                    <a:pt x="607" y="1213"/>
                  </a:lnTo>
                  <a:lnTo>
                    <a:pt x="579" y="1214"/>
                  </a:lnTo>
                  <a:lnTo>
                    <a:pt x="550" y="1216"/>
                  </a:lnTo>
                  <a:lnTo>
                    <a:pt x="521" y="1217"/>
                  </a:lnTo>
                  <a:lnTo>
                    <a:pt x="492" y="1218"/>
                  </a:lnTo>
                  <a:lnTo>
                    <a:pt x="463" y="1218"/>
                  </a:lnTo>
                  <a:lnTo>
                    <a:pt x="435" y="1218"/>
                  </a:lnTo>
                  <a:lnTo>
                    <a:pt x="406" y="1218"/>
                  </a:lnTo>
                  <a:lnTo>
                    <a:pt x="377" y="1218"/>
                  </a:lnTo>
                  <a:lnTo>
                    <a:pt x="348" y="1217"/>
                  </a:lnTo>
                  <a:lnTo>
                    <a:pt x="319" y="1216"/>
                  </a:lnTo>
                  <a:lnTo>
                    <a:pt x="292" y="1215"/>
                  </a:lnTo>
                  <a:lnTo>
                    <a:pt x="264" y="1214"/>
                  </a:lnTo>
                  <a:lnTo>
                    <a:pt x="236" y="1211"/>
                  </a:lnTo>
                  <a:lnTo>
                    <a:pt x="209" y="1209"/>
                  </a:lnTo>
                  <a:lnTo>
                    <a:pt x="181" y="1207"/>
                  </a:lnTo>
                  <a:lnTo>
                    <a:pt x="155" y="1205"/>
                  </a:lnTo>
                  <a:lnTo>
                    <a:pt x="128" y="1202"/>
                  </a:lnTo>
                  <a:lnTo>
                    <a:pt x="102" y="1200"/>
                  </a:lnTo>
                  <a:lnTo>
                    <a:pt x="75" y="1196"/>
                  </a:lnTo>
                  <a:lnTo>
                    <a:pt x="50" y="1193"/>
                  </a:lnTo>
                  <a:lnTo>
                    <a:pt x="24" y="1191"/>
                  </a:lnTo>
                  <a:lnTo>
                    <a:pt x="0" y="1187"/>
                  </a:lnTo>
                  <a:lnTo>
                    <a:pt x="0" y="7"/>
                  </a:lnTo>
                  <a:close/>
                </a:path>
              </a:pathLst>
            </a:custGeom>
            <a:solidFill>
              <a:srgbClr val="3A4F00"/>
            </a:solidFill>
            <a:ln w="9525">
              <a:noFill/>
              <a:round/>
              <a:headEnd/>
              <a:tailEnd/>
            </a:ln>
          </p:spPr>
          <p:txBody>
            <a:bodyPr/>
            <a:lstStyle/>
            <a:p>
              <a:endParaRPr lang="en-US"/>
            </a:p>
          </p:txBody>
        </p:sp>
        <p:sp>
          <p:nvSpPr>
            <p:cNvPr id="8283" name="Freeform 426"/>
            <p:cNvSpPr>
              <a:spLocks/>
            </p:cNvSpPr>
            <p:nvPr/>
          </p:nvSpPr>
          <p:spPr bwMode="auto">
            <a:xfrm>
              <a:off x="3737" y="2064"/>
              <a:ext cx="423" cy="580"/>
            </a:xfrm>
            <a:custGeom>
              <a:avLst/>
              <a:gdLst>
                <a:gd name="T0" fmla="*/ 12 w 845"/>
                <a:gd name="T1" fmla="*/ 5 h 1159"/>
                <a:gd name="T2" fmla="*/ 36 w 845"/>
                <a:gd name="T3" fmla="*/ 7 h 1159"/>
                <a:gd name="T4" fmla="*/ 61 w 845"/>
                <a:gd name="T5" fmla="*/ 8 h 1159"/>
                <a:gd name="T6" fmla="*/ 86 w 845"/>
                <a:gd name="T7" fmla="*/ 9 h 1159"/>
                <a:gd name="T8" fmla="*/ 111 w 845"/>
                <a:gd name="T9" fmla="*/ 10 h 1159"/>
                <a:gd name="T10" fmla="*/ 137 w 845"/>
                <a:gd name="T11" fmla="*/ 10 h 1159"/>
                <a:gd name="T12" fmla="*/ 162 w 845"/>
                <a:gd name="T13" fmla="*/ 11 h 1159"/>
                <a:gd name="T14" fmla="*/ 188 w 845"/>
                <a:gd name="T15" fmla="*/ 11 h 1159"/>
                <a:gd name="T16" fmla="*/ 215 w 845"/>
                <a:gd name="T17" fmla="*/ 10 h 1159"/>
                <a:gd name="T18" fmla="*/ 241 w 845"/>
                <a:gd name="T19" fmla="*/ 9 h 1159"/>
                <a:gd name="T20" fmla="*/ 268 w 845"/>
                <a:gd name="T21" fmla="*/ 8 h 1159"/>
                <a:gd name="T22" fmla="*/ 296 w 845"/>
                <a:gd name="T23" fmla="*/ 7 h 1159"/>
                <a:gd name="T24" fmla="*/ 324 w 845"/>
                <a:gd name="T25" fmla="*/ 6 h 1159"/>
                <a:gd name="T26" fmla="*/ 351 w 845"/>
                <a:gd name="T27" fmla="*/ 5 h 1159"/>
                <a:gd name="T28" fmla="*/ 380 w 845"/>
                <a:gd name="T29" fmla="*/ 3 h 1159"/>
                <a:gd name="T30" fmla="*/ 408 w 845"/>
                <a:gd name="T31" fmla="*/ 1 h 1159"/>
                <a:gd name="T32" fmla="*/ 423 w 845"/>
                <a:gd name="T33" fmla="*/ 139 h 1159"/>
                <a:gd name="T34" fmla="*/ 423 w 845"/>
                <a:gd name="T35" fmla="*/ 416 h 1159"/>
                <a:gd name="T36" fmla="*/ 410 w 845"/>
                <a:gd name="T37" fmla="*/ 558 h 1159"/>
                <a:gd name="T38" fmla="*/ 384 w 845"/>
                <a:gd name="T39" fmla="*/ 564 h 1159"/>
                <a:gd name="T40" fmla="*/ 357 w 845"/>
                <a:gd name="T41" fmla="*/ 569 h 1159"/>
                <a:gd name="T42" fmla="*/ 330 w 845"/>
                <a:gd name="T43" fmla="*/ 573 h 1159"/>
                <a:gd name="T44" fmla="*/ 302 w 845"/>
                <a:gd name="T45" fmla="*/ 576 h 1159"/>
                <a:gd name="T46" fmla="*/ 275 w 845"/>
                <a:gd name="T47" fmla="*/ 578 h 1159"/>
                <a:gd name="T48" fmla="*/ 248 w 845"/>
                <a:gd name="T49" fmla="*/ 579 h 1159"/>
                <a:gd name="T50" fmla="*/ 220 w 845"/>
                <a:gd name="T51" fmla="*/ 580 h 1159"/>
                <a:gd name="T52" fmla="*/ 193 w 845"/>
                <a:gd name="T53" fmla="*/ 580 h 1159"/>
                <a:gd name="T54" fmla="*/ 165 w 845"/>
                <a:gd name="T55" fmla="*/ 579 h 1159"/>
                <a:gd name="T56" fmla="*/ 139 w 845"/>
                <a:gd name="T57" fmla="*/ 578 h 1159"/>
                <a:gd name="T58" fmla="*/ 112 w 845"/>
                <a:gd name="T59" fmla="*/ 576 h 1159"/>
                <a:gd name="T60" fmla="*/ 86 w 845"/>
                <a:gd name="T61" fmla="*/ 575 h 1159"/>
                <a:gd name="T62" fmla="*/ 61 w 845"/>
                <a:gd name="T63" fmla="*/ 572 h 1159"/>
                <a:gd name="T64" fmla="*/ 36 w 845"/>
                <a:gd name="T65" fmla="*/ 569 h 1159"/>
                <a:gd name="T66" fmla="*/ 12 w 845"/>
                <a:gd name="T67" fmla="*/ 567 h 1159"/>
                <a:gd name="T68" fmla="*/ 0 w 845"/>
                <a:gd name="T69" fmla="*/ 424 h 1159"/>
                <a:gd name="T70" fmla="*/ 0 w 845"/>
                <a:gd name="T71" fmla="*/ 144 h 1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45" h="1159">
                  <a:moveTo>
                    <a:pt x="0" y="7"/>
                  </a:moveTo>
                  <a:lnTo>
                    <a:pt x="24" y="9"/>
                  </a:lnTo>
                  <a:lnTo>
                    <a:pt x="48" y="10"/>
                  </a:lnTo>
                  <a:lnTo>
                    <a:pt x="72" y="13"/>
                  </a:lnTo>
                  <a:lnTo>
                    <a:pt x="97" y="14"/>
                  </a:lnTo>
                  <a:lnTo>
                    <a:pt x="122" y="15"/>
                  </a:lnTo>
                  <a:lnTo>
                    <a:pt x="147" y="16"/>
                  </a:lnTo>
                  <a:lnTo>
                    <a:pt x="171" y="17"/>
                  </a:lnTo>
                  <a:lnTo>
                    <a:pt x="197" y="18"/>
                  </a:lnTo>
                  <a:lnTo>
                    <a:pt x="222" y="19"/>
                  </a:lnTo>
                  <a:lnTo>
                    <a:pt x="247" y="19"/>
                  </a:lnTo>
                  <a:lnTo>
                    <a:pt x="273" y="19"/>
                  </a:lnTo>
                  <a:lnTo>
                    <a:pt x="299" y="21"/>
                  </a:lnTo>
                  <a:lnTo>
                    <a:pt x="324" y="21"/>
                  </a:lnTo>
                  <a:lnTo>
                    <a:pt x="351" y="21"/>
                  </a:lnTo>
                  <a:lnTo>
                    <a:pt x="376" y="21"/>
                  </a:lnTo>
                  <a:lnTo>
                    <a:pt x="403" y="19"/>
                  </a:lnTo>
                  <a:lnTo>
                    <a:pt x="429" y="19"/>
                  </a:lnTo>
                  <a:lnTo>
                    <a:pt x="456" y="18"/>
                  </a:lnTo>
                  <a:lnTo>
                    <a:pt x="482" y="18"/>
                  </a:lnTo>
                  <a:lnTo>
                    <a:pt x="510" y="17"/>
                  </a:lnTo>
                  <a:lnTo>
                    <a:pt x="536" y="16"/>
                  </a:lnTo>
                  <a:lnTo>
                    <a:pt x="564" y="15"/>
                  </a:lnTo>
                  <a:lnTo>
                    <a:pt x="592" y="14"/>
                  </a:lnTo>
                  <a:lnTo>
                    <a:pt x="619" y="13"/>
                  </a:lnTo>
                  <a:lnTo>
                    <a:pt x="647" y="11"/>
                  </a:lnTo>
                  <a:lnTo>
                    <a:pt x="675" y="10"/>
                  </a:lnTo>
                  <a:lnTo>
                    <a:pt x="702" y="9"/>
                  </a:lnTo>
                  <a:lnTo>
                    <a:pt x="731" y="7"/>
                  </a:lnTo>
                  <a:lnTo>
                    <a:pt x="759" y="6"/>
                  </a:lnTo>
                  <a:lnTo>
                    <a:pt x="788" y="3"/>
                  </a:lnTo>
                  <a:lnTo>
                    <a:pt x="816" y="2"/>
                  </a:lnTo>
                  <a:lnTo>
                    <a:pt x="845" y="0"/>
                  </a:lnTo>
                  <a:lnTo>
                    <a:pt x="845" y="278"/>
                  </a:lnTo>
                  <a:lnTo>
                    <a:pt x="845" y="554"/>
                  </a:lnTo>
                  <a:lnTo>
                    <a:pt x="845" y="832"/>
                  </a:lnTo>
                  <a:lnTo>
                    <a:pt x="845" y="1109"/>
                  </a:lnTo>
                  <a:lnTo>
                    <a:pt x="820" y="1116"/>
                  </a:lnTo>
                  <a:lnTo>
                    <a:pt x="793" y="1122"/>
                  </a:lnTo>
                  <a:lnTo>
                    <a:pt x="767" y="1128"/>
                  </a:lnTo>
                  <a:lnTo>
                    <a:pt x="740" y="1133"/>
                  </a:lnTo>
                  <a:lnTo>
                    <a:pt x="714" y="1137"/>
                  </a:lnTo>
                  <a:lnTo>
                    <a:pt x="686" y="1142"/>
                  </a:lnTo>
                  <a:lnTo>
                    <a:pt x="660" y="1145"/>
                  </a:lnTo>
                  <a:lnTo>
                    <a:pt x="632" y="1149"/>
                  </a:lnTo>
                  <a:lnTo>
                    <a:pt x="604" y="1151"/>
                  </a:lnTo>
                  <a:lnTo>
                    <a:pt x="578" y="1153"/>
                  </a:lnTo>
                  <a:lnTo>
                    <a:pt x="550" y="1156"/>
                  </a:lnTo>
                  <a:lnTo>
                    <a:pt x="523" y="1157"/>
                  </a:lnTo>
                  <a:lnTo>
                    <a:pt x="495" y="1158"/>
                  </a:lnTo>
                  <a:lnTo>
                    <a:pt x="467" y="1159"/>
                  </a:lnTo>
                  <a:lnTo>
                    <a:pt x="440" y="1159"/>
                  </a:lnTo>
                  <a:lnTo>
                    <a:pt x="412" y="1159"/>
                  </a:lnTo>
                  <a:lnTo>
                    <a:pt x="385" y="1159"/>
                  </a:lnTo>
                  <a:lnTo>
                    <a:pt x="358" y="1159"/>
                  </a:lnTo>
                  <a:lnTo>
                    <a:pt x="330" y="1158"/>
                  </a:lnTo>
                  <a:lnTo>
                    <a:pt x="304" y="1157"/>
                  </a:lnTo>
                  <a:lnTo>
                    <a:pt x="277" y="1156"/>
                  </a:lnTo>
                  <a:lnTo>
                    <a:pt x="251" y="1154"/>
                  </a:lnTo>
                  <a:lnTo>
                    <a:pt x="224" y="1152"/>
                  </a:lnTo>
                  <a:lnTo>
                    <a:pt x="198" y="1151"/>
                  </a:lnTo>
                  <a:lnTo>
                    <a:pt x="171" y="1149"/>
                  </a:lnTo>
                  <a:lnTo>
                    <a:pt x="146" y="1146"/>
                  </a:lnTo>
                  <a:lnTo>
                    <a:pt x="121" y="1144"/>
                  </a:lnTo>
                  <a:lnTo>
                    <a:pt x="96" y="1141"/>
                  </a:lnTo>
                  <a:lnTo>
                    <a:pt x="71" y="1138"/>
                  </a:lnTo>
                  <a:lnTo>
                    <a:pt x="47" y="1135"/>
                  </a:lnTo>
                  <a:lnTo>
                    <a:pt x="23" y="1133"/>
                  </a:lnTo>
                  <a:lnTo>
                    <a:pt x="0" y="1129"/>
                  </a:lnTo>
                  <a:lnTo>
                    <a:pt x="0" y="848"/>
                  </a:lnTo>
                  <a:lnTo>
                    <a:pt x="0" y="568"/>
                  </a:lnTo>
                  <a:lnTo>
                    <a:pt x="0" y="288"/>
                  </a:lnTo>
                  <a:lnTo>
                    <a:pt x="0" y="7"/>
                  </a:lnTo>
                  <a:close/>
                </a:path>
              </a:pathLst>
            </a:custGeom>
            <a:solidFill>
              <a:srgbClr val="3F5100"/>
            </a:solidFill>
            <a:ln w="9525">
              <a:noFill/>
              <a:round/>
              <a:headEnd/>
              <a:tailEnd/>
            </a:ln>
          </p:spPr>
          <p:txBody>
            <a:bodyPr/>
            <a:lstStyle/>
            <a:p>
              <a:endParaRPr lang="en-US"/>
            </a:p>
          </p:txBody>
        </p:sp>
        <p:sp>
          <p:nvSpPr>
            <p:cNvPr id="8284" name="Freeform 427"/>
            <p:cNvSpPr>
              <a:spLocks/>
            </p:cNvSpPr>
            <p:nvPr/>
          </p:nvSpPr>
          <p:spPr bwMode="auto">
            <a:xfrm>
              <a:off x="3757" y="2067"/>
              <a:ext cx="401" cy="549"/>
            </a:xfrm>
            <a:custGeom>
              <a:avLst/>
              <a:gdLst>
                <a:gd name="T0" fmla="*/ 11 w 803"/>
                <a:gd name="T1" fmla="*/ 4 h 1100"/>
                <a:gd name="T2" fmla="*/ 34 w 803"/>
                <a:gd name="T3" fmla="*/ 6 h 1100"/>
                <a:gd name="T4" fmla="*/ 58 w 803"/>
                <a:gd name="T5" fmla="*/ 7 h 1100"/>
                <a:gd name="T6" fmla="*/ 81 w 803"/>
                <a:gd name="T7" fmla="*/ 8 h 1100"/>
                <a:gd name="T8" fmla="*/ 105 w 803"/>
                <a:gd name="T9" fmla="*/ 9 h 1100"/>
                <a:gd name="T10" fmla="*/ 130 w 803"/>
                <a:gd name="T11" fmla="*/ 9 h 1100"/>
                <a:gd name="T12" fmla="*/ 154 w 803"/>
                <a:gd name="T13" fmla="*/ 9 h 1100"/>
                <a:gd name="T14" fmla="*/ 179 w 803"/>
                <a:gd name="T15" fmla="*/ 9 h 1100"/>
                <a:gd name="T16" fmla="*/ 204 w 803"/>
                <a:gd name="T17" fmla="*/ 9 h 1100"/>
                <a:gd name="T18" fmla="*/ 229 w 803"/>
                <a:gd name="T19" fmla="*/ 9 h 1100"/>
                <a:gd name="T20" fmla="*/ 255 w 803"/>
                <a:gd name="T21" fmla="*/ 7 h 1100"/>
                <a:gd name="T22" fmla="*/ 281 w 803"/>
                <a:gd name="T23" fmla="*/ 7 h 1100"/>
                <a:gd name="T24" fmla="*/ 307 w 803"/>
                <a:gd name="T25" fmla="*/ 6 h 1100"/>
                <a:gd name="T26" fmla="*/ 334 w 803"/>
                <a:gd name="T27" fmla="*/ 4 h 1100"/>
                <a:gd name="T28" fmla="*/ 360 w 803"/>
                <a:gd name="T29" fmla="*/ 3 h 1100"/>
                <a:gd name="T30" fmla="*/ 387 w 803"/>
                <a:gd name="T31" fmla="*/ 1 h 1100"/>
                <a:gd name="T32" fmla="*/ 401 w 803"/>
                <a:gd name="T33" fmla="*/ 132 h 1100"/>
                <a:gd name="T34" fmla="*/ 401 w 803"/>
                <a:gd name="T35" fmla="*/ 394 h 1100"/>
                <a:gd name="T36" fmla="*/ 389 w 803"/>
                <a:gd name="T37" fmla="*/ 528 h 1100"/>
                <a:gd name="T38" fmla="*/ 364 w 803"/>
                <a:gd name="T39" fmla="*/ 534 h 1100"/>
                <a:gd name="T40" fmla="*/ 339 w 803"/>
                <a:gd name="T41" fmla="*/ 539 h 1100"/>
                <a:gd name="T42" fmla="*/ 313 w 803"/>
                <a:gd name="T43" fmla="*/ 543 h 1100"/>
                <a:gd name="T44" fmla="*/ 287 w 803"/>
                <a:gd name="T45" fmla="*/ 545 h 1100"/>
                <a:gd name="T46" fmla="*/ 261 w 803"/>
                <a:gd name="T47" fmla="*/ 547 h 1100"/>
                <a:gd name="T48" fmla="*/ 235 w 803"/>
                <a:gd name="T49" fmla="*/ 549 h 1100"/>
                <a:gd name="T50" fmla="*/ 209 w 803"/>
                <a:gd name="T51" fmla="*/ 549 h 1100"/>
                <a:gd name="T52" fmla="*/ 183 w 803"/>
                <a:gd name="T53" fmla="*/ 549 h 1100"/>
                <a:gd name="T54" fmla="*/ 157 w 803"/>
                <a:gd name="T55" fmla="*/ 549 h 1100"/>
                <a:gd name="T56" fmla="*/ 132 w 803"/>
                <a:gd name="T57" fmla="*/ 548 h 1100"/>
                <a:gd name="T58" fmla="*/ 106 w 803"/>
                <a:gd name="T59" fmla="*/ 546 h 1100"/>
                <a:gd name="T60" fmla="*/ 81 w 803"/>
                <a:gd name="T61" fmla="*/ 545 h 1100"/>
                <a:gd name="T62" fmla="*/ 57 w 803"/>
                <a:gd name="T63" fmla="*/ 542 h 1100"/>
                <a:gd name="T64" fmla="*/ 34 w 803"/>
                <a:gd name="T65" fmla="*/ 539 h 1100"/>
                <a:gd name="T66" fmla="*/ 11 w 803"/>
                <a:gd name="T67" fmla="*/ 536 h 1100"/>
                <a:gd name="T68" fmla="*/ 0 w 803"/>
                <a:gd name="T69" fmla="*/ 402 h 1100"/>
                <a:gd name="T70" fmla="*/ 0 w 803"/>
                <a:gd name="T71" fmla="*/ 137 h 1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3" h="1100">
                  <a:moveTo>
                    <a:pt x="0" y="6"/>
                  </a:moveTo>
                  <a:lnTo>
                    <a:pt x="23" y="9"/>
                  </a:lnTo>
                  <a:lnTo>
                    <a:pt x="46" y="10"/>
                  </a:lnTo>
                  <a:lnTo>
                    <a:pt x="69" y="12"/>
                  </a:lnTo>
                  <a:lnTo>
                    <a:pt x="92" y="13"/>
                  </a:lnTo>
                  <a:lnTo>
                    <a:pt x="116" y="14"/>
                  </a:lnTo>
                  <a:lnTo>
                    <a:pt x="139" y="15"/>
                  </a:lnTo>
                  <a:lnTo>
                    <a:pt x="163" y="17"/>
                  </a:lnTo>
                  <a:lnTo>
                    <a:pt x="188" y="18"/>
                  </a:lnTo>
                  <a:lnTo>
                    <a:pt x="211" y="18"/>
                  </a:lnTo>
                  <a:lnTo>
                    <a:pt x="235" y="19"/>
                  </a:lnTo>
                  <a:lnTo>
                    <a:pt x="260" y="19"/>
                  </a:lnTo>
                  <a:lnTo>
                    <a:pt x="284" y="19"/>
                  </a:lnTo>
                  <a:lnTo>
                    <a:pt x="308" y="19"/>
                  </a:lnTo>
                  <a:lnTo>
                    <a:pt x="333" y="19"/>
                  </a:lnTo>
                  <a:lnTo>
                    <a:pt x="358" y="19"/>
                  </a:lnTo>
                  <a:lnTo>
                    <a:pt x="383" y="19"/>
                  </a:lnTo>
                  <a:lnTo>
                    <a:pt x="409" y="19"/>
                  </a:lnTo>
                  <a:lnTo>
                    <a:pt x="433" y="18"/>
                  </a:lnTo>
                  <a:lnTo>
                    <a:pt x="459" y="18"/>
                  </a:lnTo>
                  <a:lnTo>
                    <a:pt x="485" y="17"/>
                  </a:lnTo>
                  <a:lnTo>
                    <a:pt x="510" y="15"/>
                  </a:lnTo>
                  <a:lnTo>
                    <a:pt x="535" y="15"/>
                  </a:lnTo>
                  <a:lnTo>
                    <a:pt x="562" y="14"/>
                  </a:lnTo>
                  <a:lnTo>
                    <a:pt x="588" y="13"/>
                  </a:lnTo>
                  <a:lnTo>
                    <a:pt x="615" y="12"/>
                  </a:lnTo>
                  <a:lnTo>
                    <a:pt x="641" y="10"/>
                  </a:lnTo>
                  <a:lnTo>
                    <a:pt x="668" y="9"/>
                  </a:lnTo>
                  <a:lnTo>
                    <a:pt x="694" y="7"/>
                  </a:lnTo>
                  <a:lnTo>
                    <a:pt x="721" y="6"/>
                  </a:lnTo>
                  <a:lnTo>
                    <a:pt x="749" y="4"/>
                  </a:lnTo>
                  <a:lnTo>
                    <a:pt x="775" y="3"/>
                  </a:lnTo>
                  <a:lnTo>
                    <a:pt x="803" y="0"/>
                  </a:lnTo>
                  <a:lnTo>
                    <a:pt x="803" y="264"/>
                  </a:lnTo>
                  <a:lnTo>
                    <a:pt x="803" y="527"/>
                  </a:lnTo>
                  <a:lnTo>
                    <a:pt x="803" y="790"/>
                  </a:lnTo>
                  <a:lnTo>
                    <a:pt x="803" y="1052"/>
                  </a:lnTo>
                  <a:lnTo>
                    <a:pt x="778" y="1058"/>
                  </a:lnTo>
                  <a:lnTo>
                    <a:pt x="753" y="1065"/>
                  </a:lnTo>
                  <a:lnTo>
                    <a:pt x="728" y="1070"/>
                  </a:lnTo>
                  <a:lnTo>
                    <a:pt x="704" y="1074"/>
                  </a:lnTo>
                  <a:lnTo>
                    <a:pt x="678" y="1079"/>
                  </a:lnTo>
                  <a:lnTo>
                    <a:pt x="652" y="1084"/>
                  </a:lnTo>
                  <a:lnTo>
                    <a:pt x="626" y="1087"/>
                  </a:lnTo>
                  <a:lnTo>
                    <a:pt x="601" y="1089"/>
                  </a:lnTo>
                  <a:lnTo>
                    <a:pt x="575" y="1092"/>
                  </a:lnTo>
                  <a:lnTo>
                    <a:pt x="548" y="1094"/>
                  </a:lnTo>
                  <a:lnTo>
                    <a:pt x="523" y="1096"/>
                  </a:lnTo>
                  <a:lnTo>
                    <a:pt x="496" y="1097"/>
                  </a:lnTo>
                  <a:lnTo>
                    <a:pt x="471" y="1099"/>
                  </a:lnTo>
                  <a:lnTo>
                    <a:pt x="444" y="1100"/>
                  </a:lnTo>
                  <a:lnTo>
                    <a:pt x="418" y="1100"/>
                  </a:lnTo>
                  <a:lnTo>
                    <a:pt x="393" y="1100"/>
                  </a:lnTo>
                  <a:lnTo>
                    <a:pt x="366" y="1100"/>
                  </a:lnTo>
                  <a:lnTo>
                    <a:pt x="341" y="1100"/>
                  </a:lnTo>
                  <a:lnTo>
                    <a:pt x="314" y="1099"/>
                  </a:lnTo>
                  <a:lnTo>
                    <a:pt x="289" y="1099"/>
                  </a:lnTo>
                  <a:lnTo>
                    <a:pt x="264" y="1097"/>
                  </a:lnTo>
                  <a:lnTo>
                    <a:pt x="238" y="1095"/>
                  </a:lnTo>
                  <a:lnTo>
                    <a:pt x="213" y="1094"/>
                  </a:lnTo>
                  <a:lnTo>
                    <a:pt x="189" y="1092"/>
                  </a:lnTo>
                  <a:lnTo>
                    <a:pt x="163" y="1091"/>
                  </a:lnTo>
                  <a:lnTo>
                    <a:pt x="139" y="1088"/>
                  </a:lnTo>
                  <a:lnTo>
                    <a:pt x="115" y="1086"/>
                  </a:lnTo>
                  <a:lnTo>
                    <a:pt x="92" y="1084"/>
                  </a:lnTo>
                  <a:lnTo>
                    <a:pt x="68" y="1080"/>
                  </a:lnTo>
                  <a:lnTo>
                    <a:pt x="45" y="1078"/>
                  </a:lnTo>
                  <a:lnTo>
                    <a:pt x="22" y="1074"/>
                  </a:lnTo>
                  <a:lnTo>
                    <a:pt x="0" y="1072"/>
                  </a:lnTo>
                  <a:lnTo>
                    <a:pt x="0" y="806"/>
                  </a:lnTo>
                  <a:lnTo>
                    <a:pt x="0" y="540"/>
                  </a:lnTo>
                  <a:lnTo>
                    <a:pt x="0" y="274"/>
                  </a:lnTo>
                  <a:lnTo>
                    <a:pt x="0" y="6"/>
                  </a:lnTo>
                  <a:close/>
                </a:path>
              </a:pathLst>
            </a:custGeom>
            <a:solidFill>
              <a:srgbClr val="475900"/>
            </a:solidFill>
            <a:ln w="9525">
              <a:noFill/>
              <a:round/>
              <a:headEnd/>
              <a:tailEnd/>
            </a:ln>
          </p:spPr>
          <p:txBody>
            <a:bodyPr/>
            <a:lstStyle/>
            <a:p>
              <a:endParaRPr lang="en-US"/>
            </a:p>
          </p:txBody>
        </p:sp>
        <p:sp>
          <p:nvSpPr>
            <p:cNvPr id="8285" name="Freeform 428"/>
            <p:cNvSpPr>
              <a:spLocks/>
            </p:cNvSpPr>
            <p:nvPr/>
          </p:nvSpPr>
          <p:spPr bwMode="auto">
            <a:xfrm>
              <a:off x="3777" y="2068"/>
              <a:ext cx="380" cy="521"/>
            </a:xfrm>
            <a:custGeom>
              <a:avLst/>
              <a:gdLst>
                <a:gd name="T0" fmla="*/ 11 w 759"/>
                <a:gd name="T1" fmla="*/ 4 h 1040"/>
                <a:gd name="T2" fmla="*/ 33 w 759"/>
                <a:gd name="T3" fmla="*/ 6 h 1040"/>
                <a:gd name="T4" fmla="*/ 55 w 759"/>
                <a:gd name="T5" fmla="*/ 7 h 1040"/>
                <a:gd name="T6" fmla="*/ 77 w 759"/>
                <a:gd name="T7" fmla="*/ 8 h 1040"/>
                <a:gd name="T8" fmla="*/ 100 w 759"/>
                <a:gd name="T9" fmla="*/ 9 h 1040"/>
                <a:gd name="T10" fmla="*/ 123 w 759"/>
                <a:gd name="T11" fmla="*/ 9 h 1040"/>
                <a:gd name="T12" fmla="*/ 146 w 759"/>
                <a:gd name="T13" fmla="*/ 9 h 1040"/>
                <a:gd name="T14" fmla="*/ 170 w 759"/>
                <a:gd name="T15" fmla="*/ 9 h 1040"/>
                <a:gd name="T16" fmla="*/ 193 w 759"/>
                <a:gd name="T17" fmla="*/ 9 h 1040"/>
                <a:gd name="T18" fmla="*/ 217 w 759"/>
                <a:gd name="T19" fmla="*/ 9 h 1040"/>
                <a:gd name="T20" fmla="*/ 242 w 759"/>
                <a:gd name="T21" fmla="*/ 8 h 1040"/>
                <a:gd name="T22" fmla="*/ 266 w 759"/>
                <a:gd name="T23" fmla="*/ 7 h 1040"/>
                <a:gd name="T24" fmla="*/ 291 w 759"/>
                <a:gd name="T25" fmla="*/ 6 h 1040"/>
                <a:gd name="T26" fmla="*/ 316 w 759"/>
                <a:gd name="T27" fmla="*/ 4 h 1040"/>
                <a:gd name="T28" fmla="*/ 341 w 759"/>
                <a:gd name="T29" fmla="*/ 3 h 1040"/>
                <a:gd name="T30" fmla="*/ 367 w 759"/>
                <a:gd name="T31" fmla="*/ 1 h 1040"/>
                <a:gd name="T32" fmla="*/ 380 w 759"/>
                <a:gd name="T33" fmla="*/ 125 h 1040"/>
                <a:gd name="T34" fmla="*/ 380 w 759"/>
                <a:gd name="T35" fmla="*/ 375 h 1040"/>
                <a:gd name="T36" fmla="*/ 368 w 759"/>
                <a:gd name="T37" fmla="*/ 501 h 1040"/>
                <a:gd name="T38" fmla="*/ 345 w 759"/>
                <a:gd name="T39" fmla="*/ 507 h 1040"/>
                <a:gd name="T40" fmla="*/ 321 w 759"/>
                <a:gd name="T41" fmla="*/ 511 h 1040"/>
                <a:gd name="T42" fmla="*/ 296 w 759"/>
                <a:gd name="T43" fmla="*/ 515 h 1040"/>
                <a:gd name="T44" fmla="*/ 272 w 759"/>
                <a:gd name="T45" fmla="*/ 517 h 1040"/>
                <a:gd name="T46" fmla="*/ 247 w 759"/>
                <a:gd name="T47" fmla="*/ 519 h 1040"/>
                <a:gd name="T48" fmla="*/ 223 w 759"/>
                <a:gd name="T49" fmla="*/ 520 h 1040"/>
                <a:gd name="T50" fmla="*/ 198 w 759"/>
                <a:gd name="T51" fmla="*/ 521 h 1040"/>
                <a:gd name="T52" fmla="*/ 173 w 759"/>
                <a:gd name="T53" fmla="*/ 521 h 1040"/>
                <a:gd name="T54" fmla="*/ 149 w 759"/>
                <a:gd name="T55" fmla="*/ 520 h 1040"/>
                <a:gd name="T56" fmla="*/ 125 w 759"/>
                <a:gd name="T57" fmla="*/ 520 h 1040"/>
                <a:gd name="T58" fmla="*/ 101 w 759"/>
                <a:gd name="T59" fmla="*/ 518 h 1040"/>
                <a:gd name="T60" fmla="*/ 77 w 759"/>
                <a:gd name="T61" fmla="*/ 516 h 1040"/>
                <a:gd name="T62" fmla="*/ 54 w 759"/>
                <a:gd name="T63" fmla="*/ 514 h 1040"/>
                <a:gd name="T64" fmla="*/ 33 w 759"/>
                <a:gd name="T65" fmla="*/ 512 h 1040"/>
                <a:gd name="T66" fmla="*/ 11 w 759"/>
                <a:gd name="T67" fmla="*/ 509 h 1040"/>
                <a:gd name="T68" fmla="*/ 0 w 759"/>
                <a:gd name="T69" fmla="*/ 382 h 1040"/>
                <a:gd name="T70" fmla="*/ 0 w 759"/>
                <a:gd name="T71" fmla="*/ 130 h 10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9" h="1040">
                  <a:moveTo>
                    <a:pt x="0" y="6"/>
                  </a:moveTo>
                  <a:lnTo>
                    <a:pt x="22" y="8"/>
                  </a:lnTo>
                  <a:lnTo>
                    <a:pt x="44" y="9"/>
                  </a:lnTo>
                  <a:lnTo>
                    <a:pt x="66" y="11"/>
                  </a:lnTo>
                  <a:lnTo>
                    <a:pt x="88" y="13"/>
                  </a:lnTo>
                  <a:lnTo>
                    <a:pt x="109" y="14"/>
                  </a:lnTo>
                  <a:lnTo>
                    <a:pt x="133" y="15"/>
                  </a:lnTo>
                  <a:lnTo>
                    <a:pt x="154" y="16"/>
                  </a:lnTo>
                  <a:lnTo>
                    <a:pt x="177" y="17"/>
                  </a:lnTo>
                  <a:lnTo>
                    <a:pt x="199" y="17"/>
                  </a:lnTo>
                  <a:lnTo>
                    <a:pt x="222" y="18"/>
                  </a:lnTo>
                  <a:lnTo>
                    <a:pt x="245" y="18"/>
                  </a:lnTo>
                  <a:lnTo>
                    <a:pt x="268" y="18"/>
                  </a:lnTo>
                  <a:lnTo>
                    <a:pt x="292" y="18"/>
                  </a:lnTo>
                  <a:lnTo>
                    <a:pt x="316" y="18"/>
                  </a:lnTo>
                  <a:lnTo>
                    <a:pt x="339" y="18"/>
                  </a:lnTo>
                  <a:lnTo>
                    <a:pt x="363" y="18"/>
                  </a:lnTo>
                  <a:lnTo>
                    <a:pt x="386" y="18"/>
                  </a:lnTo>
                  <a:lnTo>
                    <a:pt x="410" y="17"/>
                  </a:lnTo>
                  <a:lnTo>
                    <a:pt x="434" y="17"/>
                  </a:lnTo>
                  <a:lnTo>
                    <a:pt x="459" y="16"/>
                  </a:lnTo>
                  <a:lnTo>
                    <a:pt x="483" y="15"/>
                  </a:lnTo>
                  <a:lnTo>
                    <a:pt x="507" y="15"/>
                  </a:lnTo>
                  <a:lnTo>
                    <a:pt x="531" y="14"/>
                  </a:lnTo>
                  <a:lnTo>
                    <a:pt x="556" y="13"/>
                  </a:lnTo>
                  <a:lnTo>
                    <a:pt x="581" y="11"/>
                  </a:lnTo>
                  <a:lnTo>
                    <a:pt x="606" y="9"/>
                  </a:lnTo>
                  <a:lnTo>
                    <a:pt x="631" y="8"/>
                  </a:lnTo>
                  <a:lnTo>
                    <a:pt x="657" y="7"/>
                  </a:lnTo>
                  <a:lnTo>
                    <a:pt x="682" y="6"/>
                  </a:lnTo>
                  <a:lnTo>
                    <a:pt x="707" y="3"/>
                  </a:lnTo>
                  <a:lnTo>
                    <a:pt x="734" y="2"/>
                  </a:lnTo>
                  <a:lnTo>
                    <a:pt x="759" y="0"/>
                  </a:lnTo>
                  <a:lnTo>
                    <a:pt x="759" y="250"/>
                  </a:lnTo>
                  <a:lnTo>
                    <a:pt x="759" y="499"/>
                  </a:lnTo>
                  <a:lnTo>
                    <a:pt x="759" y="748"/>
                  </a:lnTo>
                  <a:lnTo>
                    <a:pt x="759" y="995"/>
                  </a:lnTo>
                  <a:lnTo>
                    <a:pt x="736" y="1001"/>
                  </a:lnTo>
                  <a:lnTo>
                    <a:pt x="712" y="1007"/>
                  </a:lnTo>
                  <a:lnTo>
                    <a:pt x="689" y="1012"/>
                  </a:lnTo>
                  <a:lnTo>
                    <a:pt x="665" y="1016"/>
                  </a:lnTo>
                  <a:lnTo>
                    <a:pt x="641" y="1021"/>
                  </a:lnTo>
                  <a:lnTo>
                    <a:pt x="616" y="1024"/>
                  </a:lnTo>
                  <a:lnTo>
                    <a:pt x="592" y="1028"/>
                  </a:lnTo>
                  <a:lnTo>
                    <a:pt x="568" y="1031"/>
                  </a:lnTo>
                  <a:lnTo>
                    <a:pt x="544" y="1033"/>
                  </a:lnTo>
                  <a:lnTo>
                    <a:pt x="518" y="1036"/>
                  </a:lnTo>
                  <a:lnTo>
                    <a:pt x="494" y="1037"/>
                  </a:lnTo>
                  <a:lnTo>
                    <a:pt x="469" y="1038"/>
                  </a:lnTo>
                  <a:lnTo>
                    <a:pt x="445" y="1039"/>
                  </a:lnTo>
                  <a:lnTo>
                    <a:pt x="419" y="1040"/>
                  </a:lnTo>
                  <a:lnTo>
                    <a:pt x="395" y="1040"/>
                  </a:lnTo>
                  <a:lnTo>
                    <a:pt x="371" y="1040"/>
                  </a:lnTo>
                  <a:lnTo>
                    <a:pt x="346" y="1040"/>
                  </a:lnTo>
                  <a:lnTo>
                    <a:pt x="321" y="1040"/>
                  </a:lnTo>
                  <a:lnTo>
                    <a:pt x="297" y="1039"/>
                  </a:lnTo>
                  <a:lnTo>
                    <a:pt x="273" y="1039"/>
                  </a:lnTo>
                  <a:lnTo>
                    <a:pt x="249" y="1038"/>
                  </a:lnTo>
                  <a:lnTo>
                    <a:pt x="225" y="1036"/>
                  </a:lnTo>
                  <a:lnTo>
                    <a:pt x="202" y="1035"/>
                  </a:lnTo>
                  <a:lnTo>
                    <a:pt x="177" y="1033"/>
                  </a:lnTo>
                  <a:lnTo>
                    <a:pt x="154" y="1031"/>
                  </a:lnTo>
                  <a:lnTo>
                    <a:pt x="131" y="1029"/>
                  </a:lnTo>
                  <a:lnTo>
                    <a:pt x="108" y="1027"/>
                  </a:lnTo>
                  <a:lnTo>
                    <a:pt x="86" y="1024"/>
                  </a:lnTo>
                  <a:lnTo>
                    <a:pt x="65" y="1022"/>
                  </a:lnTo>
                  <a:lnTo>
                    <a:pt x="43" y="1020"/>
                  </a:lnTo>
                  <a:lnTo>
                    <a:pt x="21" y="1016"/>
                  </a:lnTo>
                  <a:lnTo>
                    <a:pt x="0" y="1014"/>
                  </a:lnTo>
                  <a:lnTo>
                    <a:pt x="0" y="763"/>
                  </a:lnTo>
                  <a:lnTo>
                    <a:pt x="0" y="512"/>
                  </a:lnTo>
                  <a:lnTo>
                    <a:pt x="0" y="259"/>
                  </a:lnTo>
                  <a:lnTo>
                    <a:pt x="0" y="6"/>
                  </a:lnTo>
                  <a:close/>
                </a:path>
              </a:pathLst>
            </a:custGeom>
            <a:solidFill>
              <a:srgbClr val="495B00"/>
            </a:solidFill>
            <a:ln w="9525">
              <a:noFill/>
              <a:round/>
              <a:headEnd/>
              <a:tailEnd/>
            </a:ln>
          </p:spPr>
          <p:txBody>
            <a:bodyPr/>
            <a:lstStyle/>
            <a:p>
              <a:endParaRPr lang="en-US"/>
            </a:p>
          </p:txBody>
        </p:sp>
        <p:sp>
          <p:nvSpPr>
            <p:cNvPr id="8286" name="Freeform 429"/>
            <p:cNvSpPr>
              <a:spLocks/>
            </p:cNvSpPr>
            <p:nvPr/>
          </p:nvSpPr>
          <p:spPr bwMode="auto">
            <a:xfrm>
              <a:off x="3797" y="2071"/>
              <a:ext cx="358" cy="491"/>
            </a:xfrm>
            <a:custGeom>
              <a:avLst/>
              <a:gdLst>
                <a:gd name="T0" fmla="*/ 0 w 717"/>
                <a:gd name="T1" fmla="*/ 3 h 981"/>
                <a:gd name="T2" fmla="*/ 21 w 717"/>
                <a:gd name="T3" fmla="*/ 5 h 981"/>
                <a:gd name="T4" fmla="*/ 41 w 717"/>
                <a:gd name="T5" fmla="*/ 6 h 981"/>
                <a:gd name="T6" fmla="*/ 63 w 717"/>
                <a:gd name="T7" fmla="*/ 7 h 981"/>
                <a:gd name="T8" fmla="*/ 84 w 717"/>
                <a:gd name="T9" fmla="*/ 8 h 981"/>
                <a:gd name="T10" fmla="*/ 105 w 717"/>
                <a:gd name="T11" fmla="*/ 8 h 981"/>
                <a:gd name="T12" fmla="*/ 127 w 717"/>
                <a:gd name="T13" fmla="*/ 9 h 981"/>
                <a:gd name="T14" fmla="*/ 149 w 717"/>
                <a:gd name="T15" fmla="*/ 9 h 981"/>
                <a:gd name="T16" fmla="*/ 172 w 717"/>
                <a:gd name="T17" fmla="*/ 8 h 981"/>
                <a:gd name="T18" fmla="*/ 194 w 717"/>
                <a:gd name="T19" fmla="*/ 8 h 981"/>
                <a:gd name="T20" fmla="*/ 216 w 717"/>
                <a:gd name="T21" fmla="*/ 8 h 981"/>
                <a:gd name="T22" fmla="*/ 239 w 717"/>
                <a:gd name="T23" fmla="*/ 6 h 981"/>
                <a:gd name="T24" fmla="*/ 263 w 717"/>
                <a:gd name="T25" fmla="*/ 5 h 981"/>
                <a:gd name="T26" fmla="*/ 286 w 717"/>
                <a:gd name="T27" fmla="*/ 4 h 981"/>
                <a:gd name="T28" fmla="*/ 310 w 717"/>
                <a:gd name="T29" fmla="*/ 3 h 981"/>
                <a:gd name="T30" fmla="*/ 334 w 717"/>
                <a:gd name="T31" fmla="*/ 2 h 981"/>
                <a:gd name="T32" fmla="*/ 358 w 717"/>
                <a:gd name="T33" fmla="*/ 0 h 981"/>
                <a:gd name="T34" fmla="*/ 358 w 717"/>
                <a:gd name="T35" fmla="*/ 118 h 981"/>
                <a:gd name="T36" fmla="*/ 358 w 717"/>
                <a:gd name="T37" fmla="*/ 235 h 981"/>
                <a:gd name="T38" fmla="*/ 358 w 717"/>
                <a:gd name="T39" fmla="*/ 353 h 981"/>
                <a:gd name="T40" fmla="*/ 358 w 717"/>
                <a:gd name="T41" fmla="*/ 470 h 981"/>
                <a:gd name="T42" fmla="*/ 336 w 717"/>
                <a:gd name="T43" fmla="*/ 475 h 981"/>
                <a:gd name="T44" fmla="*/ 314 w 717"/>
                <a:gd name="T45" fmla="*/ 479 h 981"/>
                <a:gd name="T46" fmla="*/ 291 w 717"/>
                <a:gd name="T47" fmla="*/ 483 h 981"/>
                <a:gd name="T48" fmla="*/ 268 w 717"/>
                <a:gd name="T49" fmla="*/ 486 h 981"/>
                <a:gd name="T50" fmla="*/ 245 w 717"/>
                <a:gd name="T51" fmla="*/ 489 h 981"/>
                <a:gd name="T52" fmla="*/ 222 w 717"/>
                <a:gd name="T53" fmla="*/ 490 h 981"/>
                <a:gd name="T54" fmla="*/ 199 w 717"/>
                <a:gd name="T55" fmla="*/ 491 h 981"/>
                <a:gd name="T56" fmla="*/ 175 w 717"/>
                <a:gd name="T57" fmla="*/ 491 h 981"/>
                <a:gd name="T58" fmla="*/ 152 w 717"/>
                <a:gd name="T59" fmla="*/ 491 h 981"/>
                <a:gd name="T60" fmla="*/ 129 w 717"/>
                <a:gd name="T61" fmla="*/ 490 h 981"/>
                <a:gd name="T62" fmla="*/ 106 w 717"/>
                <a:gd name="T63" fmla="*/ 489 h 981"/>
                <a:gd name="T64" fmla="*/ 84 w 717"/>
                <a:gd name="T65" fmla="*/ 487 h 981"/>
                <a:gd name="T66" fmla="*/ 62 w 717"/>
                <a:gd name="T67" fmla="*/ 485 h 981"/>
                <a:gd name="T68" fmla="*/ 41 w 717"/>
                <a:gd name="T69" fmla="*/ 483 h 981"/>
                <a:gd name="T70" fmla="*/ 20 w 717"/>
                <a:gd name="T71" fmla="*/ 481 h 981"/>
                <a:gd name="T72" fmla="*/ 0 w 717"/>
                <a:gd name="T73" fmla="*/ 478 h 981"/>
                <a:gd name="T74" fmla="*/ 0 w 717"/>
                <a:gd name="T75" fmla="*/ 360 h 981"/>
                <a:gd name="T76" fmla="*/ 0 w 717"/>
                <a:gd name="T77" fmla="*/ 241 h 981"/>
                <a:gd name="T78" fmla="*/ 0 w 717"/>
                <a:gd name="T79" fmla="*/ 122 h 981"/>
                <a:gd name="T80" fmla="*/ 0 w 717"/>
                <a:gd name="T81" fmla="*/ 3 h 9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7" h="981">
                  <a:moveTo>
                    <a:pt x="0" y="5"/>
                  </a:moveTo>
                  <a:lnTo>
                    <a:pt x="42" y="9"/>
                  </a:lnTo>
                  <a:lnTo>
                    <a:pt x="83" y="11"/>
                  </a:lnTo>
                  <a:lnTo>
                    <a:pt x="126" y="13"/>
                  </a:lnTo>
                  <a:lnTo>
                    <a:pt x="168" y="15"/>
                  </a:lnTo>
                  <a:lnTo>
                    <a:pt x="211" y="16"/>
                  </a:lnTo>
                  <a:lnTo>
                    <a:pt x="255" y="17"/>
                  </a:lnTo>
                  <a:lnTo>
                    <a:pt x="299" y="17"/>
                  </a:lnTo>
                  <a:lnTo>
                    <a:pt x="344" y="16"/>
                  </a:lnTo>
                  <a:lnTo>
                    <a:pt x="388" y="16"/>
                  </a:lnTo>
                  <a:lnTo>
                    <a:pt x="433" y="15"/>
                  </a:lnTo>
                  <a:lnTo>
                    <a:pt x="479" y="12"/>
                  </a:lnTo>
                  <a:lnTo>
                    <a:pt x="526" y="10"/>
                  </a:lnTo>
                  <a:lnTo>
                    <a:pt x="573" y="8"/>
                  </a:lnTo>
                  <a:lnTo>
                    <a:pt x="620" y="5"/>
                  </a:lnTo>
                  <a:lnTo>
                    <a:pt x="668" y="3"/>
                  </a:lnTo>
                  <a:lnTo>
                    <a:pt x="717" y="0"/>
                  </a:lnTo>
                  <a:lnTo>
                    <a:pt x="717" y="235"/>
                  </a:lnTo>
                  <a:lnTo>
                    <a:pt x="717" y="470"/>
                  </a:lnTo>
                  <a:lnTo>
                    <a:pt x="717" y="705"/>
                  </a:lnTo>
                  <a:lnTo>
                    <a:pt x="717" y="939"/>
                  </a:lnTo>
                  <a:lnTo>
                    <a:pt x="673" y="949"/>
                  </a:lnTo>
                  <a:lnTo>
                    <a:pt x="628" y="958"/>
                  </a:lnTo>
                  <a:lnTo>
                    <a:pt x="583" y="966"/>
                  </a:lnTo>
                  <a:lnTo>
                    <a:pt x="537" y="972"/>
                  </a:lnTo>
                  <a:lnTo>
                    <a:pt x="491" y="977"/>
                  </a:lnTo>
                  <a:lnTo>
                    <a:pt x="444" y="979"/>
                  </a:lnTo>
                  <a:lnTo>
                    <a:pt x="398" y="981"/>
                  </a:lnTo>
                  <a:lnTo>
                    <a:pt x="350" y="981"/>
                  </a:lnTo>
                  <a:lnTo>
                    <a:pt x="304" y="981"/>
                  </a:lnTo>
                  <a:lnTo>
                    <a:pt x="258" y="979"/>
                  </a:lnTo>
                  <a:lnTo>
                    <a:pt x="213" y="977"/>
                  </a:lnTo>
                  <a:lnTo>
                    <a:pt x="168" y="974"/>
                  </a:lnTo>
                  <a:lnTo>
                    <a:pt x="125" y="970"/>
                  </a:lnTo>
                  <a:lnTo>
                    <a:pt x="82" y="966"/>
                  </a:lnTo>
                  <a:lnTo>
                    <a:pt x="41" y="961"/>
                  </a:lnTo>
                  <a:lnTo>
                    <a:pt x="0" y="956"/>
                  </a:lnTo>
                  <a:lnTo>
                    <a:pt x="0" y="719"/>
                  </a:lnTo>
                  <a:lnTo>
                    <a:pt x="0" y="481"/>
                  </a:lnTo>
                  <a:lnTo>
                    <a:pt x="0" y="243"/>
                  </a:lnTo>
                  <a:lnTo>
                    <a:pt x="0" y="5"/>
                  </a:lnTo>
                  <a:close/>
                </a:path>
              </a:pathLst>
            </a:custGeom>
            <a:solidFill>
              <a:srgbClr val="4F5E00"/>
            </a:solidFill>
            <a:ln w="9525">
              <a:noFill/>
              <a:round/>
              <a:headEnd/>
              <a:tailEnd/>
            </a:ln>
          </p:spPr>
          <p:txBody>
            <a:bodyPr/>
            <a:lstStyle/>
            <a:p>
              <a:endParaRPr lang="en-US"/>
            </a:p>
          </p:txBody>
        </p:sp>
        <p:sp>
          <p:nvSpPr>
            <p:cNvPr id="8287" name="Freeform 430"/>
            <p:cNvSpPr>
              <a:spLocks/>
            </p:cNvSpPr>
            <p:nvPr/>
          </p:nvSpPr>
          <p:spPr bwMode="auto">
            <a:xfrm>
              <a:off x="3817" y="2072"/>
              <a:ext cx="336" cy="462"/>
            </a:xfrm>
            <a:custGeom>
              <a:avLst/>
              <a:gdLst>
                <a:gd name="T0" fmla="*/ 0 w 672"/>
                <a:gd name="T1" fmla="*/ 3 h 923"/>
                <a:gd name="T2" fmla="*/ 20 w 672"/>
                <a:gd name="T3" fmla="*/ 5 h 923"/>
                <a:gd name="T4" fmla="*/ 39 w 672"/>
                <a:gd name="T5" fmla="*/ 6 h 923"/>
                <a:gd name="T6" fmla="*/ 59 w 672"/>
                <a:gd name="T7" fmla="*/ 7 h 923"/>
                <a:gd name="T8" fmla="*/ 78 w 672"/>
                <a:gd name="T9" fmla="*/ 8 h 923"/>
                <a:gd name="T10" fmla="*/ 99 w 672"/>
                <a:gd name="T11" fmla="*/ 8 h 923"/>
                <a:gd name="T12" fmla="*/ 119 w 672"/>
                <a:gd name="T13" fmla="*/ 8 h 923"/>
                <a:gd name="T14" fmla="*/ 140 w 672"/>
                <a:gd name="T15" fmla="*/ 8 h 923"/>
                <a:gd name="T16" fmla="*/ 161 w 672"/>
                <a:gd name="T17" fmla="*/ 8 h 923"/>
                <a:gd name="T18" fmla="*/ 182 w 672"/>
                <a:gd name="T19" fmla="*/ 8 h 923"/>
                <a:gd name="T20" fmla="*/ 203 w 672"/>
                <a:gd name="T21" fmla="*/ 7 h 923"/>
                <a:gd name="T22" fmla="*/ 225 w 672"/>
                <a:gd name="T23" fmla="*/ 7 h 923"/>
                <a:gd name="T24" fmla="*/ 247 w 672"/>
                <a:gd name="T25" fmla="*/ 5 h 923"/>
                <a:gd name="T26" fmla="*/ 268 w 672"/>
                <a:gd name="T27" fmla="*/ 4 h 923"/>
                <a:gd name="T28" fmla="*/ 291 w 672"/>
                <a:gd name="T29" fmla="*/ 3 h 923"/>
                <a:gd name="T30" fmla="*/ 313 w 672"/>
                <a:gd name="T31" fmla="*/ 2 h 923"/>
                <a:gd name="T32" fmla="*/ 336 w 672"/>
                <a:gd name="T33" fmla="*/ 0 h 923"/>
                <a:gd name="T34" fmla="*/ 336 w 672"/>
                <a:gd name="T35" fmla="*/ 111 h 923"/>
                <a:gd name="T36" fmla="*/ 336 w 672"/>
                <a:gd name="T37" fmla="*/ 221 h 923"/>
                <a:gd name="T38" fmla="*/ 336 w 672"/>
                <a:gd name="T39" fmla="*/ 332 h 923"/>
                <a:gd name="T40" fmla="*/ 336 w 672"/>
                <a:gd name="T41" fmla="*/ 442 h 923"/>
                <a:gd name="T42" fmla="*/ 316 w 672"/>
                <a:gd name="T43" fmla="*/ 447 h 923"/>
                <a:gd name="T44" fmla="*/ 295 w 672"/>
                <a:gd name="T45" fmla="*/ 451 h 923"/>
                <a:gd name="T46" fmla="*/ 274 w 672"/>
                <a:gd name="T47" fmla="*/ 455 h 923"/>
                <a:gd name="T48" fmla="*/ 252 w 672"/>
                <a:gd name="T49" fmla="*/ 457 h 923"/>
                <a:gd name="T50" fmla="*/ 230 w 672"/>
                <a:gd name="T51" fmla="*/ 459 h 923"/>
                <a:gd name="T52" fmla="*/ 208 w 672"/>
                <a:gd name="T53" fmla="*/ 461 h 923"/>
                <a:gd name="T54" fmla="*/ 186 w 672"/>
                <a:gd name="T55" fmla="*/ 462 h 923"/>
                <a:gd name="T56" fmla="*/ 164 w 672"/>
                <a:gd name="T57" fmla="*/ 462 h 923"/>
                <a:gd name="T58" fmla="*/ 143 w 672"/>
                <a:gd name="T59" fmla="*/ 462 h 923"/>
                <a:gd name="T60" fmla="*/ 121 w 672"/>
                <a:gd name="T61" fmla="*/ 461 h 923"/>
                <a:gd name="T62" fmla="*/ 100 w 672"/>
                <a:gd name="T63" fmla="*/ 459 h 923"/>
                <a:gd name="T64" fmla="*/ 79 w 672"/>
                <a:gd name="T65" fmla="*/ 458 h 923"/>
                <a:gd name="T66" fmla="*/ 58 w 672"/>
                <a:gd name="T67" fmla="*/ 457 h 923"/>
                <a:gd name="T68" fmla="*/ 38 w 672"/>
                <a:gd name="T69" fmla="*/ 454 h 923"/>
                <a:gd name="T70" fmla="*/ 19 w 672"/>
                <a:gd name="T71" fmla="*/ 452 h 923"/>
                <a:gd name="T72" fmla="*/ 0 w 672"/>
                <a:gd name="T73" fmla="*/ 450 h 923"/>
                <a:gd name="T74" fmla="*/ 0 w 672"/>
                <a:gd name="T75" fmla="*/ 338 h 923"/>
                <a:gd name="T76" fmla="*/ 0 w 672"/>
                <a:gd name="T77" fmla="*/ 227 h 923"/>
                <a:gd name="T78" fmla="*/ 0 w 672"/>
                <a:gd name="T79" fmla="*/ 115 h 923"/>
                <a:gd name="T80" fmla="*/ 0 w 672"/>
                <a:gd name="T81" fmla="*/ 3 h 9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923">
                  <a:moveTo>
                    <a:pt x="0" y="6"/>
                  </a:moveTo>
                  <a:lnTo>
                    <a:pt x="39" y="9"/>
                  </a:lnTo>
                  <a:lnTo>
                    <a:pt x="77" y="12"/>
                  </a:lnTo>
                  <a:lnTo>
                    <a:pt x="117" y="14"/>
                  </a:lnTo>
                  <a:lnTo>
                    <a:pt x="156" y="15"/>
                  </a:lnTo>
                  <a:lnTo>
                    <a:pt x="197" y="16"/>
                  </a:lnTo>
                  <a:lnTo>
                    <a:pt x="238" y="16"/>
                  </a:lnTo>
                  <a:lnTo>
                    <a:pt x="279" y="16"/>
                  </a:lnTo>
                  <a:lnTo>
                    <a:pt x="321" y="16"/>
                  </a:lnTo>
                  <a:lnTo>
                    <a:pt x="364" y="15"/>
                  </a:lnTo>
                  <a:lnTo>
                    <a:pt x="406" y="14"/>
                  </a:lnTo>
                  <a:lnTo>
                    <a:pt x="449" y="13"/>
                  </a:lnTo>
                  <a:lnTo>
                    <a:pt x="493" y="10"/>
                  </a:lnTo>
                  <a:lnTo>
                    <a:pt x="536" y="8"/>
                  </a:lnTo>
                  <a:lnTo>
                    <a:pt x="581" y="6"/>
                  </a:lnTo>
                  <a:lnTo>
                    <a:pt x="626" y="3"/>
                  </a:lnTo>
                  <a:lnTo>
                    <a:pt x="672" y="0"/>
                  </a:lnTo>
                  <a:lnTo>
                    <a:pt x="672" y="221"/>
                  </a:lnTo>
                  <a:lnTo>
                    <a:pt x="672" y="442"/>
                  </a:lnTo>
                  <a:lnTo>
                    <a:pt x="672" y="663"/>
                  </a:lnTo>
                  <a:lnTo>
                    <a:pt x="672" y="883"/>
                  </a:lnTo>
                  <a:lnTo>
                    <a:pt x="631" y="893"/>
                  </a:lnTo>
                  <a:lnTo>
                    <a:pt x="589" y="901"/>
                  </a:lnTo>
                  <a:lnTo>
                    <a:pt x="547" y="909"/>
                  </a:lnTo>
                  <a:lnTo>
                    <a:pt x="503" y="914"/>
                  </a:lnTo>
                  <a:lnTo>
                    <a:pt x="459" y="918"/>
                  </a:lnTo>
                  <a:lnTo>
                    <a:pt x="415" y="921"/>
                  </a:lnTo>
                  <a:lnTo>
                    <a:pt x="372" y="923"/>
                  </a:lnTo>
                  <a:lnTo>
                    <a:pt x="328" y="923"/>
                  </a:lnTo>
                  <a:lnTo>
                    <a:pt x="285" y="923"/>
                  </a:lnTo>
                  <a:lnTo>
                    <a:pt x="241" y="921"/>
                  </a:lnTo>
                  <a:lnTo>
                    <a:pt x="199" y="918"/>
                  </a:lnTo>
                  <a:lnTo>
                    <a:pt x="157" y="916"/>
                  </a:lnTo>
                  <a:lnTo>
                    <a:pt x="116" y="913"/>
                  </a:lnTo>
                  <a:lnTo>
                    <a:pt x="76" y="908"/>
                  </a:lnTo>
                  <a:lnTo>
                    <a:pt x="38" y="903"/>
                  </a:lnTo>
                  <a:lnTo>
                    <a:pt x="0" y="899"/>
                  </a:lnTo>
                  <a:lnTo>
                    <a:pt x="0" y="676"/>
                  </a:lnTo>
                  <a:lnTo>
                    <a:pt x="0" y="453"/>
                  </a:lnTo>
                  <a:lnTo>
                    <a:pt x="0" y="229"/>
                  </a:lnTo>
                  <a:lnTo>
                    <a:pt x="0" y="6"/>
                  </a:lnTo>
                  <a:close/>
                </a:path>
              </a:pathLst>
            </a:custGeom>
            <a:solidFill>
              <a:srgbClr val="546300"/>
            </a:solidFill>
            <a:ln w="9525">
              <a:noFill/>
              <a:round/>
              <a:headEnd/>
              <a:tailEnd/>
            </a:ln>
          </p:spPr>
          <p:txBody>
            <a:bodyPr/>
            <a:lstStyle/>
            <a:p>
              <a:endParaRPr lang="en-US"/>
            </a:p>
          </p:txBody>
        </p:sp>
        <p:sp>
          <p:nvSpPr>
            <p:cNvPr id="8288" name="Freeform 431"/>
            <p:cNvSpPr>
              <a:spLocks/>
            </p:cNvSpPr>
            <p:nvPr/>
          </p:nvSpPr>
          <p:spPr bwMode="auto">
            <a:xfrm>
              <a:off x="3837" y="2074"/>
              <a:ext cx="314" cy="432"/>
            </a:xfrm>
            <a:custGeom>
              <a:avLst/>
              <a:gdLst>
                <a:gd name="T0" fmla="*/ 0 w 629"/>
                <a:gd name="T1" fmla="*/ 3 h 865"/>
                <a:gd name="T2" fmla="*/ 18 w 629"/>
                <a:gd name="T3" fmla="*/ 5 h 865"/>
                <a:gd name="T4" fmla="*/ 36 w 629"/>
                <a:gd name="T5" fmla="*/ 6 h 865"/>
                <a:gd name="T6" fmla="*/ 54 w 629"/>
                <a:gd name="T7" fmla="*/ 6 h 865"/>
                <a:gd name="T8" fmla="*/ 73 w 629"/>
                <a:gd name="T9" fmla="*/ 7 h 865"/>
                <a:gd name="T10" fmla="*/ 92 w 629"/>
                <a:gd name="T11" fmla="*/ 7 h 865"/>
                <a:gd name="T12" fmla="*/ 111 w 629"/>
                <a:gd name="T13" fmla="*/ 8 h 865"/>
                <a:gd name="T14" fmla="*/ 130 w 629"/>
                <a:gd name="T15" fmla="*/ 8 h 865"/>
                <a:gd name="T16" fmla="*/ 150 w 629"/>
                <a:gd name="T17" fmla="*/ 7 h 865"/>
                <a:gd name="T18" fmla="*/ 170 w 629"/>
                <a:gd name="T19" fmla="*/ 7 h 865"/>
                <a:gd name="T20" fmla="*/ 190 w 629"/>
                <a:gd name="T21" fmla="*/ 7 h 865"/>
                <a:gd name="T22" fmla="*/ 210 w 629"/>
                <a:gd name="T23" fmla="*/ 6 h 865"/>
                <a:gd name="T24" fmla="*/ 230 w 629"/>
                <a:gd name="T25" fmla="*/ 5 h 865"/>
                <a:gd name="T26" fmla="*/ 251 w 629"/>
                <a:gd name="T27" fmla="*/ 4 h 865"/>
                <a:gd name="T28" fmla="*/ 272 w 629"/>
                <a:gd name="T29" fmla="*/ 3 h 865"/>
                <a:gd name="T30" fmla="*/ 293 w 629"/>
                <a:gd name="T31" fmla="*/ 2 h 865"/>
                <a:gd name="T32" fmla="*/ 314 w 629"/>
                <a:gd name="T33" fmla="*/ 0 h 865"/>
                <a:gd name="T34" fmla="*/ 314 w 629"/>
                <a:gd name="T35" fmla="*/ 104 h 865"/>
                <a:gd name="T36" fmla="*/ 314 w 629"/>
                <a:gd name="T37" fmla="*/ 207 h 865"/>
                <a:gd name="T38" fmla="*/ 314 w 629"/>
                <a:gd name="T39" fmla="*/ 311 h 865"/>
                <a:gd name="T40" fmla="*/ 314 w 629"/>
                <a:gd name="T41" fmla="*/ 414 h 865"/>
                <a:gd name="T42" fmla="*/ 295 w 629"/>
                <a:gd name="T43" fmla="*/ 418 h 865"/>
                <a:gd name="T44" fmla="*/ 275 w 629"/>
                <a:gd name="T45" fmla="*/ 422 h 865"/>
                <a:gd name="T46" fmla="*/ 255 w 629"/>
                <a:gd name="T47" fmla="*/ 426 h 865"/>
                <a:gd name="T48" fmla="*/ 235 w 629"/>
                <a:gd name="T49" fmla="*/ 428 h 865"/>
                <a:gd name="T50" fmla="*/ 215 w 629"/>
                <a:gd name="T51" fmla="*/ 430 h 865"/>
                <a:gd name="T52" fmla="*/ 194 w 629"/>
                <a:gd name="T53" fmla="*/ 431 h 865"/>
                <a:gd name="T54" fmla="*/ 174 w 629"/>
                <a:gd name="T55" fmla="*/ 432 h 865"/>
                <a:gd name="T56" fmla="*/ 153 w 629"/>
                <a:gd name="T57" fmla="*/ 432 h 865"/>
                <a:gd name="T58" fmla="*/ 133 w 629"/>
                <a:gd name="T59" fmla="*/ 432 h 865"/>
                <a:gd name="T60" fmla="*/ 113 w 629"/>
                <a:gd name="T61" fmla="*/ 431 h 865"/>
                <a:gd name="T62" fmla="*/ 93 w 629"/>
                <a:gd name="T63" fmla="*/ 430 h 865"/>
                <a:gd name="T64" fmla="*/ 73 w 629"/>
                <a:gd name="T65" fmla="*/ 429 h 865"/>
                <a:gd name="T66" fmla="*/ 54 w 629"/>
                <a:gd name="T67" fmla="*/ 427 h 865"/>
                <a:gd name="T68" fmla="*/ 35 w 629"/>
                <a:gd name="T69" fmla="*/ 425 h 865"/>
                <a:gd name="T70" fmla="*/ 18 w 629"/>
                <a:gd name="T71" fmla="*/ 423 h 865"/>
                <a:gd name="T72" fmla="*/ 0 w 629"/>
                <a:gd name="T73" fmla="*/ 421 h 865"/>
                <a:gd name="T74" fmla="*/ 0 w 629"/>
                <a:gd name="T75" fmla="*/ 317 h 865"/>
                <a:gd name="T76" fmla="*/ 0 w 629"/>
                <a:gd name="T77" fmla="*/ 213 h 865"/>
                <a:gd name="T78" fmla="*/ 0 w 629"/>
                <a:gd name="T79" fmla="*/ 108 h 865"/>
                <a:gd name="T80" fmla="*/ 0 w 629"/>
                <a:gd name="T81" fmla="*/ 3 h 8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9" h="865">
                  <a:moveTo>
                    <a:pt x="0" y="6"/>
                  </a:moveTo>
                  <a:lnTo>
                    <a:pt x="36" y="10"/>
                  </a:lnTo>
                  <a:lnTo>
                    <a:pt x="72" y="12"/>
                  </a:lnTo>
                  <a:lnTo>
                    <a:pt x="109" y="13"/>
                  </a:lnTo>
                  <a:lnTo>
                    <a:pt x="146" y="15"/>
                  </a:lnTo>
                  <a:lnTo>
                    <a:pt x="184" y="15"/>
                  </a:lnTo>
                  <a:lnTo>
                    <a:pt x="222" y="17"/>
                  </a:lnTo>
                  <a:lnTo>
                    <a:pt x="261" y="17"/>
                  </a:lnTo>
                  <a:lnTo>
                    <a:pt x="301" y="15"/>
                  </a:lnTo>
                  <a:lnTo>
                    <a:pt x="340" y="15"/>
                  </a:lnTo>
                  <a:lnTo>
                    <a:pt x="380" y="14"/>
                  </a:lnTo>
                  <a:lnTo>
                    <a:pt x="420" y="12"/>
                  </a:lnTo>
                  <a:lnTo>
                    <a:pt x="461" y="11"/>
                  </a:lnTo>
                  <a:lnTo>
                    <a:pt x="502" y="9"/>
                  </a:lnTo>
                  <a:lnTo>
                    <a:pt x="544" y="6"/>
                  </a:lnTo>
                  <a:lnTo>
                    <a:pt x="586" y="4"/>
                  </a:lnTo>
                  <a:lnTo>
                    <a:pt x="629" y="0"/>
                  </a:lnTo>
                  <a:lnTo>
                    <a:pt x="629" y="208"/>
                  </a:lnTo>
                  <a:lnTo>
                    <a:pt x="629" y="415"/>
                  </a:lnTo>
                  <a:lnTo>
                    <a:pt x="629" y="622"/>
                  </a:lnTo>
                  <a:lnTo>
                    <a:pt x="629" y="828"/>
                  </a:lnTo>
                  <a:lnTo>
                    <a:pt x="590" y="837"/>
                  </a:lnTo>
                  <a:lnTo>
                    <a:pt x="551" y="845"/>
                  </a:lnTo>
                  <a:lnTo>
                    <a:pt x="511" y="852"/>
                  </a:lnTo>
                  <a:lnTo>
                    <a:pt x="471" y="857"/>
                  </a:lnTo>
                  <a:lnTo>
                    <a:pt x="430" y="861"/>
                  </a:lnTo>
                  <a:lnTo>
                    <a:pt x="389" y="863"/>
                  </a:lnTo>
                  <a:lnTo>
                    <a:pt x="348" y="865"/>
                  </a:lnTo>
                  <a:lnTo>
                    <a:pt x="307" y="865"/>
                  </a:lnTo>
                  <a:lnTo>
                    <a:pt x="266" y="865"/>
                  </a:lnTo>
                  <a:lnTo>
                    <a:pt x="226" y="863"/>
                  </a:lnTo>
                  <a:lnTo>
                    <a:pt x="186" y="861"/>
                  </a:lnTo>
                  <a:lnTo>
                    <a:pt x="147" y="859"/>
                  </a:lnTo>
                  <a:lnTo>
                    <a:pt x="109" y="855"/>
                  </a:lnTo>
                  <a:lnTo>
                    <a:pt x="71" y="851"/>
                  </a:lnTo>
                  <a:lnTo>
                    <a:pt x="36" y="847"/>
                  </a:lnTo>
                  <a:lnTo>
                    <a:pt x="0" y="843"/>
                  </a:lnTo>
                  <a:lnTo>
                    <a:pt x="0" y="634"/>
                  </a:lnTo>
                  <a:lnTo>
                    <a:pt x="0" y="426"/>
                  </a:lnTo>
                  <a:lnTo>
                    <a:pt x="0" y="216"/>
                  </a:lnTo>
                  <a:lnTo>
                    <a:pt x="0" y="6"/>
                  </a:lnTo>
                  <a:close/>
                </a:path>
              </a:pathLst>
            </a:custGeom>
            <a:solidFill>
              <a:srgbClr val="5B6800"/>
            </a:solidFill>
            <a:ln w="9525">
              <a:noFill/>
              <a:round/>
              <a:headEnd/>
              <a:tailEnd/>
            </a:ln>
          </p:spPr>
          <p:txBody>
            <a:bodyPr/>
            <a:lstStyle/>
            <a:p>
              <a:endParaRPr lang="en-US"/>
            </a:p>
          </p:txBody>
        </p:sp>
        <p:sp>
          <p:nvSpPr>
            <p:cNvPr id="8289" name="Freeform 432"/>
            <p:cNvSpPr>
              <a:spLocks/>
            </p:cNvSpPr>
            <p:nvPr/>
          </p:nvSpPr>
          <p:spPr bwMode="auto">
            <a:xfrm>
              <a:off x="3857" y="2077"/>
              <a:ext cx="293" cy="402"/>
            </a:xfrm>
            <a:custGeom>
              <a:avLst/>
              <a:gdLst>
                <a:gd name="T0" fmla="*/ 0 w 586"/>
                <a:gd name="T1" fmla="*/ 3 h 804"/>
                <a:gd name="T2" fmla="*/ 17 w 586"/>
                <a:gd name="T3" fmla="*/ 4 h 804"/>
                <a:gd name="T4" fmla="*/ 34 w 586"/>
                <a:gd name="T5" fmla="*/ 5 h 804"/>
                <a:gd name="T6" fmla="*/ 52 w 586"/>
                <a:gd name="T7" fmla="*/ 6 h 804"/>
                <a:gd name="T8" fmla="*/ 69 w 586"/>
                <a:gd name="T9" fmla="*/ 7 h 804"/>
                <a:gd name="T10" fmla="*/ 87 w 586"/>
                <a:gd name="T11" fmla="*/ 7 h 804"/>
                <a:gd name="T12" fmla="*/ 105 w 586"/>
                <a:gd name="T13" fmla="*/ 7 h 804"/>
                <a:gd name="T14" fmla="*/ 122 w 586"/>
                <a:gd name="T15" fmla="*/ 7 h 804"/>
                <a:gd name="T16" fmla="*/ 141 w 586"/>
                <a:gd name="T17" fmla="*/ 7 h 804"/>
                <a:gd name="T18" fmla="*/ 159 w 586"/>
                <a:gd name="T19" fmla="*/ 7 h 804"/>
                <a:gd name="T20" fmla="*/ 178 w 586"/>
                <a:gd name="T21" fmla="*/ 7 h 804"/>
                <a:gd name="T22" fmla="*/ 197 w 586"/>
                <a:gd name="T23" fmla="*/ 6 h 804"/>
                <a:gd name="T24" fmla="*/ 216 w 586"/>
                <a:gd name="T25" fmla="*/ 5 h 804"/>
                <a:gd name="T26" fmla="*/ 235 w 586"/>
                <a:gd name="T27" fmla="*/ 4 h 804"/>
                <a:gd name="T28" fmla="*/ 254 w 586"/>
                <a:gd name="T29" fmla="*/ 3 h 804"/>
                <a:gd name="T30" fmla="*/ 274 w 586"/>
                <a:gd name="T31" fmla="*/ 1 h 804"/>
                <a:gd name="T32" fmla="*/ 293 w 586"/>
                <a:gd name="T33" fmla="*/ 0 h 804"/>
                <a:gd name="T34" fmla="*/ 293 w 586"/>
                <a:gd name="T35" fmla="*/ 96 h 804"/>
                <a:gd name="T36" fmla="*/ 293 w 586"/>
                <a:gd name="T37" fmla="*/ 193 h 804"/>
                <a:gd name="T38" fmla="*/ 293 w 586"/>
                <a:gd name="T39" fmla="*/ 289 h 804"/>
                <a:gd name="T40" fmla="*/ 293 w 586"/>
                <a:gd name="T41" fmla="*/ 385 h 804"/>
                <a:gd name="T42" fmla="*/ 276 w 586"/>
                <a:gd name="T43" fmla="*/ 390 h 804"/>
                <a:gd name="T44" fmla="*/ 257 w 586"/>
                <a:gd name="T45" fmla="*/ 393 h 804"/>
                <a:gd name="T46" fmla="*/ 239 w 586"/>
                <a:gd name="T47" fmla="*/ 397 h 804"/>
                <a:gd name="T48" fmla="*/ 220 w 586"/>
                <a:gd name="T49" fmla="*/ 399 h 804"/>
                <a:gd name="T50" fmla="*/ 201 w 586"/>
                <a:gd name="T51" fmla="*/ 401 h 804"/>
                <a:gd name="T52" fmla="*/ 182 w 586"/>
                <a:gd name="T53" fmla="*/ 402 h 804"/>
                <a:gd name="T54" fmla="*/ 163 w 586"/>
                <a:gd name="T55" fmla="*/ 402 h 804"/>
                <a:gd name="T56" fmla="*/ 144 w 586"/>
                <a:gd name="T57" fmla="*/ 402 h 804"/>
                <a:gd name="T58" fmla="*/ 125 w 586"/>
                <a:gd name="T59" fmla="*/ 402 h 804"/>
                <a:gd name="T60" fmla="*/ 106 w 586"/>
                <a:gd name="T61" fmla="*/ 402 h 804"/>
                <a:gd name="T62" fmla="*/ 87 w 586"/>
                <a:gd name="T63" fmla="*/ 401 h 804"/>
                <a:gd name="T64" fmla="*/ 69 w 586"/>
                <a:gd name="T65" fmla="*/ 400 h 804"/>
                <a:gd name="T66" fmla="*/ 52 w 586"/>
                <a:gd name="T67" fmla="*/ 398 h 804"/>
                <a:gd name="T68" fmla="*/ 34 w 586"/>
                <a:gd name="T69" fmla="*/ 396 h 804"/>
                <a:gd name="T70" fmla="*/ 17 w 586"/>
                <a:gd name="T71" fmla="*/ 394 h 804"/>
                <a:gd name="T72" fmla="*/ 0 w 586"/>
                <a:gd name="T73" fmla="*/ 392 h 804"/>
                <a:gd name="T74" fmla="*/ 0 w 586"/>
                <a:gd name="T75" fmla="*/ 295 h 804"/>
                <a:gd name="T76" fmla="*/ 0 w 586"/>
                <a:gd name="T77" fmla="*/ 198 h 804"/>
                <a:gd name="T78" fmla="*/ 0 w 586"/>
                <a:gd name="T79" fmla="*/ 100 h 804"/>
                <a:gd name="T80" fmla="*/ 0 w 586"/>
                <a:gd name="T81" fmla="*/ 3 h 8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86" h="804">
                  <a:moveTo>
                    <a:pt x="0" y="5"/>
                  </a:moveTo>
                  <a:lnTo>
                    <a:pt x="33" y="7"/>
                  </a:lnTo>
                  <a:lnTo>
                    <a:pt x="68" y="9"/>
                  </a:lnTo>
                  <a:lnTo>
                    <a:pt x="103" y="12"/>
                  </a:lnTo>
                  <a:lnTo>
                    <a:pt x="137" y="13"/>
                  </a:lnTo>
                  <a:lnTo>
                    <a:pt x="173" y="14"/>
                  </a:lnTo>
                  <a:lnTo>
                    <a:pt x="209" y="14"/>
                  </a:lnTo>
                  <a:lnTo>
                    <a:pt x="244" y="14"/>
                  </a:lnTo>
                  <a:lnTo>
                    <a:pt x="281" y="14"/>
                  </a:lnTo>
                  <a:lnTo>
                    <a:pt x="318" y="14"/>
                  </a:lnTo>
                  <a:lnTo>
                    <a:pt x="355" y="13"/>
                  </a:lnTo>
                  <a:lnTo>
                    <a:pt x="393" y="12"/>
                  </a:lnTo>
                  <a:lnTo>
                    <a:pt x="431" y="9"/>
                  </a:lnTo>
                  <a:lnTo>
                    <a:pt x="469" y="7"/>
                  </a:lnTo>
                  <a:lnTo>
                    <a:pt x="508" y="5"/>
                  </a:lnTo>
                  <a:lnTo>
                    <a:pt x="547" y="2"/>
                  </a:lnTo>
                  <a:lnTo>
                    <a:pt x="586" y="0"/>
                  </a:lnTo>
                  <a:lnTo>
                    <a:pt x="586" y="192"/>
                  </a:lnTo>
                  <a:lnTo>
                    <a:pt x="586" y="386"/>
                  </a:lnTo>
                  <a:lnTo>
                    <a:pt x="586" y="578"/>
                  </a:lnTo>
                  <a:lnTo>
                    <a:pt x="586" y="770"/>
                  </a:lnTo>
                  <a:lnTo>
                    <a:pt x="551" y="779"/>
                  </a:lnTo>
                  <a:lnTo>
                    <a:pt x="514" y="786"/>
                  </a:lnTo>
                  <a:lnTo>
                    <a:pt x="477" y="793"/>
                  </a:lnTo>
                  <a:lnTo>
                    <a:pt x="439" y="797"/>
                  </a:lnTo>
                  <a:lnTo>
                    <a:pt x="401" y="801"/>
                  </a:lnTo>
                  <a:lnTo>
                    <a:pt x="363" y="803"/>
                  </a:lnTo>
                  <a:lnTo>
                    <a:pt x="325" y="804"/>
                  </a:lnTo>
                  <a:lnTo>
                    <a:pt x="287" y="804"/>
                  </a:lnTo>
                  <a:lnTo>
                    <a:pt x="249" y="804"/>
                  </a:lnTo>
                  <a:lnTo>
                    <a:pt x="212" y="803"/>
                  </a:lnTo>
                  <a:lnTo>
                    <a:pt x="174" y="801"/>
                  </a:lnTo>
                  <a:lnTo>
                    <a:pt x="138" y="799"/>
                  </a:lnTo>
                  <a:lnTo>
                    <a:pt x="103" y="795"/>
                  </a:lnTo>
                  <a:lnTo>
                    <a:pt x="67" y="792"/>
                  </a:lnTo>
                  <a:lnTo>
                    <a:pt x="33" y="788"/>
                  </a:lnTo>
                  <a:lnTo>
                    <a:pt x="0" y="784"/>
                  </a:lnTo>
                  <a:lnTo>
                    <a:pt x="0" y="590"/>
                  </a:lnTo>
                  <a:lnTo>
                    <a:pt x="0" y="395"/>
                  </a:lnTo>
                  <a:lnTo>
                    <a:pt x="0" y="199"/>
                  </a:lnTo>
                  <a:lnTo>
                    <a:pt x="0" y="5"/>
                  </a:lnTo>
                  <a:close/>
                </a:path>
              </a:pathLst>
            </a:custGeom>
            <a:solidFill>
              <a:srgbClr val="606D00"/>
            </a:solidFill>
            <a:ln w="9525">
              <a:noFill/>
              <a:round/>
              <a:headEnd/>
              <a:tailEnd/>
            </a:ln>
          </p:spPr>
          <p:txBody>
            <a:bodyPr/>
            <a:lstStyle/>
            <a:p>
              <a:endParaRPr lang="en-US"/>
            </a:p>
          </p:txBody>
        </p:sp>
        <p:sp>
          <p:nvSpPr>
            <p:cNvPr id="8290" name="Freeform 433"/>
            <p:cNvSpPr>
              <a:spLocks/>
            </p:cNvSpPr>
            <p:nvPr/>
          </p:nvSpPr>
          <p:spPr bwMode="auto">
            <a:xfrm>
              <a:off x="3877" y="2078"/>
              <a:ext cx="271" cy="373"/>
            </a:xfrm>
            <a:custGeom>
              <a:avLst/>
              <a:gdLst>
                <a:gd name="T0" fmla="*/ 0 w 543"/>
                <a:gd name="T1" fmla="*/ 2 h 745"/>
                <a:gd name="T2" fmla="*/ 15 w 543"/>
                <a:gd name="T3" fmla="*/ 3 h 745"/>
                <a:gd name="T4" fmla="*/ 32 w 543"/>
                <a:gd name="T5" fmla="*/ 5 h 745"/>
                <a:gd name="T6" fmla="*/ 47 w 543"/>
                <a:gd name="T7" fmla="*/ 5 h 745"/>
                <a:gd name="T8" fmla="*/ 63 w 543"/>
                <a:gd name="T9" fmla="*/ 6 h 745"/>
                <a:gd name="T10" fmla="*/ 80 w 543"/>
                <a:gd name="T11" fmla="*/ 6 h 745"/>
                <a:gd name="T12" fmla="*/ 96 w 543"/>
                <a:gd name="T13" fmla="*/ 7 h 745"/>
                <a:gd name="T14" fmla="*/ 113 w 543"/>
                <a:gd name="T15" fmla="*/ 7 h 745"/>
                <a:gd name="T16" fmla="*/ 130 w 543"/>
                <a:gd name="T17" fmla="*/ 6 h 745"/>
                <a:gd name="T18" fmla="*/ 147 w 543"/>
                <a:gd name="T19" fmla="*/ 6 h 745"/>
                <a:gd name="T20" fmla="*/ 164 w 543"/>
                <a:gd name="T21" fmla="*/ 6 h 745"/>
                <a:gd name="T22" fmla="*/ 181 w 543"/>
                <a:gd name="T23" fmla="*/ 5 h 745"/>
                <a:gd name="T24" fmla="*/ 199 w 543"/>
                <a:gd name="T25" fmla="*/ 5 h 745"/>
                <a:gd name="T26" fmla="*/ 216 w 543"/>
                <a:gd name="T27" fmla="*/ 3 h 745"/>
                <a:gd name="T28" fmla="*/ 235 w 543"/>
                <a:gd name="T29" fmla="*/ 2 h 745"/>
                <a:gd name="T30" fmla="*/ 253 w 543"/>
                <a:gd name="T31" fmla="*/ 1 h 745"/>
                <a:gd name="T32" fmla="*/ 271 w 543"/>
                <a:gd name="T33" fmla="*/ 0 h 745"/>
                <a:gd name="T34" fmla="*/ 271 w 543"/>
                <a:gd name="T35" fmla="*/ 89 h 745"/>
                <a:gd name="T36" fmla="*/ 271 w 543"/>
                <a:gd name="T37" fmla="*/ 179 h 745"/>
                <a:gd name="T38" fmla="*/ 271 w 543"/>
                <a:gd name="T39" fmla="*/ 268 h 745"/>
                <a:gd name="T40" fmla="*/ 271 w 543"/>
                <a:gd name="T41" fmla="*/ 357 h 745"/>
                <a:gd name="T42" fmla="*/ 255 w 543"/>
                <a:gd name="T43" fmla="*/ 361 h 745"/>
                <a:gd name="T44" fmla="*/ 238 w 543"/>
                <a:gd name="T45" fmla="*/ 364 h 745"/>
                <a:gd name="T46" fmla="*/ 221 w 543"/>
                <a:gd name="T47" fmla="*/ 367 h 745"/>
                <a:gd name="T48" fmla="*/ 203 w 543"/>
                <a:gd name="T49" fmla="*/ 369 h 745"/>
                <a:gd name="T50" fmla="*/ 185 w 543"/>
                <a:gd name="T51" fmla="*/ 371 h 745"/>
                <a:gd name="T52" fmla="*/ 168 w 543"/>
                <a:gd name="T53" fmla="*/ 372 h 745"/>
                <a:gd name="T54" fmla="*/ 150 w 543"/>
                <a:gd name="T55" fmla="*/ 373 h 745"/>
                <a:gd name="T56" fmla="*/ 132 w 543"/>
                <a:gd name="T57" fmla="*/ 373 h 745"/>
                <a:gd name="T58" fmla="*/ 115 w 543"/>
                <a:gd name="T59" fmla="*/ 373 h 745"/>
                <a:gd name="T60" fmla="*/ 98 w 543"/>
                <a:gd name="T61" fmla="*/ 372 h 745"/>
                <a:gd name="T62" fmla="*/ 81 w 543"/>
                <a:gd name="T63" fmla="*/ 372 h 745"/>
                <a:gd name="T64" fmla="*/ 63 w 543"/>
                <a:gd name="T65" fmla="*/ 370 h 745"/>
                <a:gd name="T66" fmla="*/ 47 w 543"/>
                <a:gd name="T67" fmla="*/ 369 h 745"/>
                <a:gd name="T68" fmla="*/ 31 w 543"/>
                <a:gd name="T69" fmla="*/ 367 h 745"/>
                <a:gd name="T70" fmla="*/ 15 w 543"/>
                <a:gd name="T71" fmla="*/ 365 h 745"/>
                <a:gd name="T72" fmla="*/ 0 w 543"/>
                <a:gd name="T73" fmla="*/ 364 h 745"/>
                <a:gd name="T74" fmla="*/ 0 w 543"/>
                <a:gd name="T75" fmla="*/ 274 h 745"/>
                <a:gd name="T76" fmla="*/ 0 w 543"/>
                <a:gd name="T77" fmla="*/ 183 h 745"/>
                <a:gd name="T78" fmla="*/ 0 w 543"/>
                <a:gd name="T79" fmla="*/ 93 h 745"/>
                <a:gd name="T80" fmla="*/ 0 w 543"/>
                <a:gd name="T81" fmla="*/ 2 h 7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3" h="745">
                  <a:moveTo>
                    <a:pt x="0" y="4"/>
                  </a:moveTo>
                  <a:lnTo>
                    <a:pt x="31" y="6"/>
                  </a:lnTo>
                  <a:lnTo>
                    <a:pt x="64" y="9"/>
                  </a:lnTo>
                  <a:lnTo>
                    <a:pt x="95" y="10"/>
                  </a:lnTo>
                  <a:lnTo>
                    <a:pt x="127" y="12"/>
                  </a:lnTo>
                  <a:lnTo>
                    <a:pt x="160" y="12"/>
                  </a:lnTo>
                  <a:lnTo>
                    <a:pt x="193" y="13"/>
                  </a:lnTo>
                  <a:lnTo>
                    <a:pt x="226" y="13"/>
                  </a:lnTo>
                  <a:lnTo>
                    <a:pt x="260" y="12"/>
                  </a:lnTo>
                  <a:lnTo>
                    <a:pt x="294" y="12"/>
                  </a:lnTo>
                  <a:lnTo>
                    <a:pt x="329" y="11"/>
                  </a:lnTo>
                  <a:lnTo>
                    <a:pt x="363" y="10"/>
                  </a:lnTo>
                  <a:lnTo>
                    <a:pt x="399" y="9"/>
                  </a:lnTo>
                  <a:lnTo>
                    <a:pt x="433" y="6"/>
                  </a:lnTo>
                  <a:lnTo>
                    <a:pt x="470" y="4"/>
                  </a:lnTo>
                  <a:lnTo>
                    <a:pt x="506" y="2"/>
                  </a:lnTo>
                  <a:lnTo>
                    <a:pt x="543" y="0"/>
                  </a:lnTo>
                  <a:lnTo>
                    <a:pt x="543" y="178"/>
                  </a:lnTo>
                  <a:lnTo>
                    <a:pt x="543" y="357"/>
                  </a:lnTo>
                  <a:lnTo>
                    <a:pt x="543" y="535"/>
                  </a:lnTo>
                  <a:lnTo>
                    <a:pt x="543" y="713"/>
                  </a:lnTo>
                  <a:lnTo>
                    <a:pt x="510" y="721"/>
                  </a:lnTo>
                  <a:lnTo>
                    <a:pt x="476" y="728"/>
                  </a:lnTo>
                  <a:lnTo>
                    <a:pt x="442" y="733"/>
                  </a:lnTo>
                  <a:lnTo>
                    <a:pt x="407" y="738"/>
                  </a:lnTo>
                  <a:lnTo>
                    <a:pt x="371" y="742"/>
                  </a:lnTo>
                  <a:lnTo>
                    <a:pt x="337" y="744"/>
                  </a:lnTo>
                  <a:lnTo>
                    <a:pt x="301" y="745"/>
                  </a:lnTo>
                  <a:lnTo>
                    <a:pt x="265" y="745"/>
                  </a:lnTo>
                  <a:lnTo>
                    <a:pt x="231" y="745"/>
                  </a:lnTo>
                  <a:lnTo>
                    <a:pt x="196" y="744"/>
                  </a:lnTo>
                  <a:lnTo>
                    <a:pt x="162" y="743"/>
                  </a:lnTo>
                  <a:lnTo>
                    <a:pt x="127" y="740"/>
                  </a:lnTo>
                  <a:lnTo>
                    <a:pt x="95" y="737"/>
                  </a:lnTo>
                  <a:lnTo>
                    <a:pt x="63" y="733"/>
                  </a:lnTo>
                  <a:lnTo>
                    <a:pt x="30" y="730"/>
                  </a:lnTo>
                  <a:lnTo>
                    <a:pt x="0" y="727"/>
                  </a:lnTo>
                  <a:lnTo>
                    <a:pt x="0" y="547"/>
                  </a:lnTo>
                  <a:lnTo>
                    <a:pt x="0" y="366"/>
                  </a:lnTo>
                  <a:lnTo>
                    <a:pt x="0" y="185"/>
                  </a:lnTo>
                  <a:lnTo>
                    <a:pt x="0" y="4"/>
                  </a:lnTo>
                  <a:close/>
                </a:path>
              </a:pathLst>
            </a:custGeom>
            <a:solidFill>
              <a:srgbClr val="667000"/>
            </a:solidFill>
            <a:ln w="9525">
              <a:noFill/>
              <a:round/>
              <a:headEnd/>
              <a:tailEnd/>
            </a:ln>
          </p:spPr>
          <p:txBody>
            <a:bodyPr/>
            <a:lstStyle/>
            <a:p>
              <a:endParaRPr lang="en-US"/>
            </a:p>
          </p:txBody>
        </p:sp>
        <p:sp>
          <p:nvSpPr>
            <p:cNvPr id="8291" name="Freeform 434"/>
            <p:cNvSpPr>
              <a:spLocks/>
            </p:cNvSpPr>
            <p:nvPr/>
          </p:nvSpPr>
          <p:spPr bwMode="auto">
            <a:xfrm>
              <a:off x="3896" y="2081"/>
              <a:ext cx="251" cy="344"/>
            </a:xfrm>
            <a:custGeom>
              <a:avLst/>
              <a:gdLst>
                <a:gd name="T0" fmla="*/ 0 w 501"/>
                <a:gd name="T1" fmla="*/ 3 h 688"/>
                <a:gd name="T2" fmla="*/ 14 w 501"/>
                <a:gd name="T3" fmla="*/ 4 h 688"/>
                <a:gd name="T4" fmla="*/ 29 w 501"/>
                <a:gd name="T5" fmla="*/ 5 h 688"/>
                <a:gd name="T6" fmla="*/ 44 w 501"/>
                <a:gd name="T7" fmla="*/ 5 h 688"/>
                <a:gd name="T8" fmla="*/ 59 w 501"/>
                <a:gd name="T9" fmla="*/ 6 h 688"/>
                <a:gd name="T10" fmla="*/ 74 w 501"/>
                <a:gd name="T11" fmla="*/ 7 h 688"/>
                <a:gd name="T12" fmla="*/ 89 w 501"/>
                <a:gd name="T13" fmla="*/ 7 h 688"/>
                <a:gd name="T14" fmla="*/ 104 w 501"/>
                <a:gd name="T15" fmla="*/ 7 h 688"/>
                <a:gd name="T16" fmla="*/ 120 w 501"/>
                <a:gd name="T17" fmla="*/ 7 h 688"/>
                <a:gd name="T18" fmla="*/ 135 w 501"/>
                <a:gd name="T19" fmla="*/ 6 h 688"/>
                <a:gd name="T20" fmla="*/ 151 w 501"/>
                <a:gd name="T21" fmla="*/ 5 h 688"/>
                <a:gd name="T22" fmla="*/ 168 w 501"/>
                <a:gd name="T23" fmla="*/ 5 h 688"/>
                <a:gd name="T24" fmla="*/ 184 w 501"/>
                <a:gd name="T25" fmla="*/ 4 h 688"/>
                <a:gd name="T26" fmla="*/ 200 w 501"/>
                <a:gd name="T27" fmla="*/ 3 h 688"/>
                <a:gd name="T28" fmla="*/ 217 w 501"/>
                <a:gd name="T29" fmla="*/ 3 h 688"/>
                <a:gd name="T30" fmla="*/ 234 w 501"/>
                <a:gd name="T31" fmla="*/ 1 h 688"/>
                <a:gd name="T32" fmla="*/ 251 w 501"/>
                <a:gd name="T33" fmla="*/ 0 h 688"/>
                <a:gd name="T34" fmla="*/ 251 w 501"/>
                <a:gd name="T35" fmla="*/ 83 h 688"/>
                <a:gd name="T36" fmla="*/ 251 w 501"/>
                <a:gd name="T37" fmla="*/ 165 h 688"/>
                <a:gd name="T38" fmla="*/ 251 w 501"/>
                <a:gd name="T39" fmla="*/ 247 h 688"/>
                <a:gd name="T40" fmla="*/ 251 w 501"/>
                <a:gd name="T41" fmla="*/ 330 h 688"/>
                <a:gd name="T42" fmla="*/ 235 w 501"/>
                <a:gd name="T43" fmla="*/ 333 h 688"/>
                <a:gd name="T44" fmla="*/ 219 w 501"/>
                <a:gd name="T45" fmla="*/ 336 h 688"/>
                <a:gd name="T46" fmla="*/ 203 w 501"/>
                <a:gd name="T47" fmla="*/ 339 h 688"/>
                <a:gd name="T48" fmla="*/ 188 w 501"/>
                <a:gd name="T49" fmla="*/ 341 h 688"/>
                <a:gd name="T50" fmla="*/ 171 w 501"/>
                <a:gd name="T51" fmla="*/ 343 h 688"/>
                <a:gd name="T52" fmla="*/ 155 w 501"/>
                <a:gd name="T53" fmla="*/ 343 h 688"/>
                <a:gd name="T54" fmla="*/ 139 w 501"/>
                <a:gd name="T55" fmla="*/ 344 h 688"/>
                <a:gd name="T56" fmla="*/ 123 w 501"/>
                <a:gd name="T57" fmla="*/ 344 h 688"/>
                <a:gd name="T58" fmla="*/ 107 w 501"/>
                <a:gd name="T59" fmla="*/ 344 h 688"/>
                <a:gd name="T60" fmla="*/ 90 w 501"/>
                <a:gd name="T61" fmla="*/ 344 h 688"/>
                <a:gd name="T62" fmla="*/ 74 w 501"/>
                <a:gd name="T63" fmla="*/ 343 h 688"/>
                <a:gd name="T64" fmla="*/ 59 w 501"/>
                <a:gd name="T65" fmla="*/ 342 h 688"/>
                <a:gd name="T66" fmla="*/ 44 w 501"/>
                <a:gd name="T67" fmla="*/ 340 h 688"/>
                <a:gd name="T68" fmla="*/ 29 w 501"/>
                <a:gd name="T69" fmla="*/ 339 h 688"/>
                <a:gd name="T70" fmla="*/ 14 w 501"/>
                <a:gd name="T71" fmla="*/ 337 h 688"/>
                <a:gd name="T72" fmla="*/ 0 w 501"/>
                <a:gd name="T73" fmla="*/ 336 h 688"/>
                <a:gd name="T74" fmla="*/ 0 w 501"/>
                <a:gd name="T75" fmla="*/ 252 h 688"/>
                <a:gd name="T76" fmla="*/ 0 w 501"/>
                <a:gd name="T77" fmla="*/ 169 h 688"/>
                <a:gd name="T78" fmla="*/ 0 w 501"/>
                <a:gd name="T79" fmla="*/ 86 h 688"/>
                <a:gd name="T80" fmla="*/ 0 w 501"/>
                <a:gd name="T81" fmla="*/ 3 h 6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1" h="688">
                  <a:moveTo>
                    <a:pt x="0" y="5"/>
                  </a:moveTo>
                  <a:lnTo>
                    <a:pt x="28" y="7"/>
                  </a:lnTo>
                  <a:lnTo>
                    <a:pt x="57" y="9"/>
                  </a:lnTo>
                  <a:lnTo>
                    <a:pt x="87" y="10"/>
                  </a:lnTo>
                  <a:lnTo>
                    <a:pt x="117" y="12"/>
                  </a:lnTo>
                  <a:lnTo>
                    <a:pt x="147" y="13"/>
                  </a:lnTo>
                  <a:lnTo>
                    <a:pt x="177" y="13"/>
                  </a:lnTo>
                  <a:lnTo>
                    <a:pt x="208" y="13"/>
                  </a:lnTo>
                  <a:lnTo>
                    <a:pt x="239" y="13"/>
                  </a:lnTo>
                  <a:lnTo>
                    <a:pt x="270" y="12"/>
                  </a:lnTo>
                  <a:lnTo>
                    <a:pt x="302" y="10"/>
                  </a:lnTo>
                  <a:lnTo>
                    <a:pt x="335" y="9"/>
                  </a:lnTo>
                  <a:lnTo>
                    <a:pt x="367" y="8"/>
                  </a:lnTo>
                  <a:lnTo>
                    <a:pt x="400" y="6"/>
                  </a:lnTo>
                  <a:lnTo>
                    <a:pt x="433" y="5"/>
                  </a:lnTo>
                  <a:lnTo>
                    <a:pt x="467" y="2"/>
                  </a:lnTo>
                  <a:lnTo>
                    <a:pt x="501" y="0"/>
                  </a:lnTo>
                  <a:lnTo>
                    <a:pt x="501" y="165"/>
                  </a:lnTo>
                  <a:lnTo>
                    <a:pt x="501" y="330"/>
                  </a:lnTo>
                  <a:lnTo>
                    <a:pt x="501" y="494"/>
                  </a:lnTo>
                  <a:lnTo>
                    <a:pt x="501" y="659"/>
                  </a:lnTo>
                  <a:lnTo>
                    <a:pt x="470" y="666"/>
                  </a:lnTo>
                  <a:lnTo>
                    <a:pt x="438" y="672"/>
                  </a:lnTo>
                  <a:lnTo>
                    <a:pt x="406" y="678"/>
                  </a:lnTo>
                  <a:lnTo>
                    <a:pt x="375" y="681"/>
                  </a:lnTo>
                  <a:lnTo>
                    <a:pt x="342" y="685"/>
                  </a:lnTo>
                  <a:lnTo>
                    <a:pt x="309" y="686"/>
                  </a:lnTo>
                  <a:lnTo>
                    <a:pt x="277" y="688"/>
                  </a:lnTo>
                  <a:lnTo>
                    <a:pt x="245" y="688"/>
                  </a:lnTo>
                  <a:lnTo>
                    <a:pt x="213" y="688"/>
                  </a:lnTo>
                  <a:lnTo>
                    <a:pt x="180" y="687"/>
                  </a:lnTo>
                  <a:lnTo>
                    <a:pt x="148" y="685"/>
                  </a:lnTo>
                  <a:lnTo>
                    <a:pt x="117" y="683"/>
                  </a:lnTo>
                  <a:lnTo>
                    <a:pt x="87" y="680"/>
                  </a:lnTo>
                  <a:lnTo>
                    <a:pt x="57" y="678"/>
                  </a:lnTo>
                  <a:lnTo>
                    <a:pt x="27" y="674"/>
                  </a:lnTo>
                  <a:lnTo>
                    <a:pt x="0" y="671"/>
                  </a:lnTo>
                  <a:lnTo>
                    <a:pt x="0" y="504"/>
                  </a:lnTo>
                  <a:lnTo>
                    <a:pt x="0" y="338"/>
                  </a:lnTo>
                  <a:lnTo>
                    <a:pt x="0" y="171"/>
                  </a:lnTo>
                  <a:lnTo>
                    <a:pt x="0" y="5"/>
                  </a:lnTo>
                  <a:close/>
                </a:path>
              </a:pathLst>
            </a:custGeom>
            <a:solidFill>
              <a:srgbClr val="687200"/>
            </a:solidFill>
            <a:ln w="9525">
              <a:noFill/>
              <a:round/>
              <a:headEnd/>
              <a:tailEnd/>
            </a:ln>
          </p:spPr>
          <p:txBody>
            <a:bodyPr/>
            <a:lstStyle/>
            <a:p>
              <a:endParaRPr lang="en-US"/>
            </a:p>
          </p:txBody>
        </p:sp>
        <p:sp>
          <p:nvSpPr>
            <p:cNvPr id="8292" name="Freeform 435"/>
            <p:cNvSpPr>
              <a:spLocks/>
            </p:cNvSpPr>
            <p:nvPr/>
          </p:nvSpPr>
          <p:spPr bwMode="auto">
            <a:xfrm>
              <a:off x="3916" y="2082"/>
              <a:ext cx="229" cy="315"/>
            </a:xfrm>
            <a:custGeom>
              <a:avLst/>
              <a:gdLst>
                <a:gd name="T0" fmla="*/ 0 w 457"/>
                <a:gd name="T1" fmla="*/ 2 h 630"/>
                <a:gd name="T2" fmla="*/ 13 w 457"/>
                <a:gd name="T3" fmla="*/ 3 h 630"/>
                <a:gd name="T4" fmla="*/ 27 w 457"/>
                <a:gd name="T5" fmla="*/ 4 h 630"/>
                <a:gd name="T6" fmla="*/ 40 w 457"/>
                <a:gd name="T7" fmla="*/ 5 h 630"/>
                <a:gd name="T8" fmla="*/ 54 w 457"/>
                <a:gd name="T9" fmla="*/ 5 h 630"/>
                <a:gd name="T10" fmla="*/ 68 w 457"/>
                <a:gd name="T11" fmla="*/ 6 h 630"/>
                <a:gd name="T12" fmla="*/ 81 w 457"/>
                <a:gd name="T13" fmla="*/ 6 h 630"/>
                <a:gd name="T14" fmla="*/ 95 w 457"/>
                <a:gd name="T15" fmla="*/ 6 h 630"/>
                <a:gd name="T16" fmla="*/ 110 w 457"/>
                <a:gd name="T17" fmla="*/ 6 h 630"/>
                <a:gd name="T18" fmla="*/ 124 w 457"/>
                <a:gd name="T19" fmla="*/ 5 h 630"/>
                <a:gd name="T20" fmla="*/ 138 w 457"/>
                <a:gd name="T21" fmla="*/ 5 h 630"/>
                <a:gd name="T22" fmla="*/ 153 w 457"/>
                <a:gd name="T23" fmla="*/ 5 h 630"/>
                <a:gd name="T24" fmla="*/ 168 w 457"/>
                <a:gd name="T25" fmla="*/ 3 h 630"/>
                <a:gd name="T26" fmla="*/ 183 w 457"/>
                <a:gd name="T27" fmla="*/ 3 h 630"/>
                <a:gd name="T28" fmla="*/ 198 w 457"/>
                <a:gd name="T29" fmla="*/ 2 h 630"/>
                <a:gd name="T30" fmla="*/ 213 w 457"/>
                <a:gd name="T31" fmla="*/ 1 h 630"/>
                <a:gd name="T32" fmla="*/ 229 w 457"/>
                <a:gd name="T33" fmla="*/ 0 h 630"/>
                <a:gd name="T34" fmla="*/ 229 w 457"/>
                <a:gd name="T35" fmla="*/ 76 h 630"/>
                <a:gd name="T36" fmla="*/ 229 w 457"/>
                <a:gd name="T37" fmla="*/ 151 h 630"/>
                <a:gd name="T38" fmla="*/ 229 w 457"/>
                <a:gd name="T39" fmla="*/ 226 h 630"/>
                <a:gd name="T40" fmla="*/ 229 w 457"/>
                <a:gd name="T41" fmla="*/ 301 h 630"/>
                <a:gd name="T42" fmla="*/ 214 w 457"/>
                <a:gd name="T43" fmla="*/ 305 h 630"/>
                <a:gd name="T44" fmla="*/ 200 w 457"/>
                <a:gd name="T45" fmla="*/ 308 h 630"/>
                <a:gd name="T46" fmla="*/ 186 w 457"/>
                <a:gd name="T47" fmla="*/ 310 h 630"/>
                <a:gd name="T48" fmla="*/ 171 w 457"/>
                <a:gd name="T49" fmla="*/ 312 h 630"/>
                <a:gd name="T50" fmla="*/ 156 w 457"/>
                <a:gd name="T51" fmla="*/ 313 h 630"/>
                <a:gd name="T52" fmla="*/ 141 w 457"/>
                <a:gd name="T53" fmla="*/ 314 h 630"/>
                <a:gd name="T54" fmla="*/ 126 w 457"/>
                <a:gd name="T55" fmla="*/ 315 h 630"/>
                <a:gd name="T56" fmla="*/ 112 w 457"/>
                <a:gd name="T57" fmla="*/ 315 h 630"/>
                <a:gd name="T58" fmla="*/ 97 w 457"/>
                <a:gd name="T59" fmla="*/ 315 h 630"/>
                <a:gd name="T60" fmla="*/ 83 w 457"/>
                <a:gd name="T61" fmla="*/ 315 h 630"/>
                <a:gd name="T62" fmla="*/ 68 w 457"/>
                <a:gd name="T63" fmla="*/ 313 h 630"/>
                <a:gd name="T64" fmla="*/ 54 w 457"/>
                <a:gd name="T65" fmla="*/ 313 h 630"/>
                <a:gd name="T66" fmla="*/ 40 w 457"/>
                <a:gd name="T67" fmla="*/ 312 h 630"/>
                <a:gd name="T68" fmla="*/ 26 w 457"/>
                <a:gd name="T69" fmla="*/ 310 h 630"/>
                <a:gd name="T70" fmla="*/ 13 w 457"/>
                <a:gd name="T71" fmla="*/ 309 h 630"/>
                <a:gd name="T72" fmla="*/ 0 w 457"/>
                <a:gd name="T73" fmla="*/ 307 h 630"/>
                <a:gd name="T74" fmla="*/ 0 w 457"/>
                <a:gd name="T75" fmla="*/ 230 h 630"/>
                <a:gd name="T76" fmla="*/ 0 w 457"/>
                <a:gd name="T77" fmla="*/ 154 h 630"/>
                <a:gd name="T78" fmla="*/ 0 w 457"/>
                <a:gd name="T79" fmla="*/ 78 h 630"/>
                <a:gd name="T80" fmla="*/ 0 w 457"/>
                <a:gd name="T81" fmla="*/ 2 h 6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57" h="630">
                  <a:moveTo>
                    <a:pt x="0" y="4"/>
                  </a:moveTo>
                  <a:lnTo>
                    <a:pt x="26" y="6"/>
                  </a:lnTo>
                  <a:lnTo>
                    <a:pt x="53" y="8"/>
                  </a:lnTo>
                  <a:lnTo>
                    <a:pt x="79" y="10"/>
                  </a:lnTo>
                  <a:lnTo>
                    <a:pt x="107" y="10"/>
                  </a:lnTo>
                  <a:lnTo>
                    <a:pt x="135" y="11"/>
                  </a:lnTo>
                  <a:lnTo>
                    <a:pt x="162" y="11"/>
                  </a:lnTo>
                  <a:lnTo>
                    <a:pt x="190" y="11"/>
                  </a:lnTo>
                  <a:lnTo>
                    <a:pt x="219" y="11"/>
                  </a:lnTo>
                  <a:lnTo>
                    <a:pt x="248" y="10"/>
                  </a:lnTo>
                  <a:lnTo>
                    <a:pt x="276" y="10"/>
                  </a:lnTo>
                  <a:lnTo>
                    <a:pt x="305" y="9"/>
                  </a:lnTo>
                  <a:lnTo>
                    <a:pt x="335" y="6"/>
                  </a:lnTo>
                  <a:lnTo>
                    <a:pt x="365" y="5"/>
                  </a:lnTo>
                  <a:lnTo>
                    <a:pt x="396" y="3"/>
                  </a:lnTo>
                  <a:lnTo>
                    <a:pt x="426" y="2"/>
                  </a:lnTo>
                  <a:lnTo>
                    <a:pt x="457" y="0"/>
                  </a:lnTo>
                  <a:lnTo>
                    <a:pt x="457" y="151"/>
                  </a:lnTo>
                  <a:lnTo>
                    <a:pt x="457" y="301"/>
                  </a:lnTo>
                  <a:lnTo>
                    <a:pt x="457" y="451"/>
                  </a:lnTo>
                  <a:lnTo>
                    <a:pt x="457" y="602"/>
                  </a:lnTo>
                  <a:lnTo>
                    <a:pt x="428" y="609"/>
                  </a:lnTo>
                  <a:lnTo>
                    <a:pt x="400" y="615"/>
                  </a:lnTo>
                  <a:lnTo>
                    <a:pt x="371" y="619"/>
                  </a:lnTo>
                  <a:lnTo>
                    <a:pt x="342" y="623"/>
                  </a:lnTo>
                  <a:lnTo>
                    <a:pt x="312" y="626"/>
                  </a:lnTo>
                  <a:lnTo>
                    <a:pt x="282" y="628"/>
                  </a:lnTo>
                  <a:lnTo>
                    <a:pt x="252" y="629"/>
                  </a:lnTo>
                  <a:lnTo>
                    <a:pt x="223" y="630"/>
                  </a:lnTo>
                  <a:lnTo>
                    <a:pt x="193" y="629"/>
                  </a:lnTo>
                  <a:lnTo>
                    <a:pt x="165" y="629"/>
                  </a:lnTo>
                  <a:lnTo>
                    <a:pt x="136" y="626"/>
                  </a:lnTo>
                  <a:lnTo>
                    <a:pt x="107" y="625"/>
                  </a:lnTo>
                  <a:lnTo>
                    <a:pt x="79" y="623"/>
                  </a:lnTo>
                  <a:lnTo>
                    <a:pt x="52" y="619"/>
                  </a:lnTo>
                  <a:lnTo>
                    <a:pt x="25" y="617"/>
                  </a:lnTo>
                  <a:lnTo>
                    <a:pt x="0" y="614"/>
                  </a:lnTo>
                  <a:lnTo>
                    <a:pt x="0" y="460"/>
                  </a:lnTo>
                  <a:lnTo>
                    <a:pt x="0" y="308"/>
                  </a:lnTo>
                  <a:lnTo>
                    <a:pt x="0" y="156"/>
                  </a:lnTo>
                  <a:lnTo>
                    <a:pt x="0" y="4"/>
                  </a:lnTo>
                  <a:close/>
                </a:path>
              </a:pathLst>
            </a:custGeom>
            <a:solidFill>
              <a:srgbClr val="707A00"/>
            </a:solidFill>
            <a:ln w="9525">
              <a:noFill/>
              <a:round/>
              <a:headEnd/>
              <a:tailEnd/>
            </a:ln>
          </p:spPr>
          <p:txBody>
            <a:bodyPr/>
            <a:lstStyle/>
            <a:p>
              <a:endParaRPr lang="en-US"/>
            </a:p>
          </p:txBody>
        </p:sp>
        <p:sp>
          <p:nvSpPr>
            <p:cNvPr id="8293" name="Freeform 436"/>
            <p:cNvSpPr>
              <a:spLocks/>
            </p:cNvSpPr>
            <p:nvPr/>
          </p:nvSpPr>
          <p:spPr bwMode="auto">
            <a:xfrm>
              <a:off x="3937" y="2085"/>
              <a:ext cx="206" cy="285"/>
            </a:xfrm>
            <a:custGeom>
              <a:avLst/>
              <a:gdLst>
                <a:gd name="T0" fmla="*/ 0 w 414"/>
                <a:gd name="T1" fmla="*/ 2 h 571"/>
                <a:gd name="T2" fmla="*/ 12 w 414"/>
                <a:gd name="T3" fmla="*/ 3 h 571"/>
                <a:gd name="T4" fmla="*/ 23 w 414"/>
                <a:gd name="T5" fmla="*/ 3 h 571"/>
                <a:gd name="T6" fmla="*/ 36 w 414"/>
                <a:gd name="T7" fmla="*/ 4 h 571"/>
                <a:gd name="T8" fmla="*/ 48 w 414"/>
                <a:gd name="T9" fmla="*/ 4 h 571"/>
                <a:gd name="T10" fmla="*/ 60 w 414"/>
                <a:gd name="T11" fmla="*/ 5 h 571"/>
                <a:gd name="T12" fmla="*/ 72 w 414"/>
                <a:gd name="T13" fmla="*/ 5 h 571"/>
                <a:gd name="T14" fmla="*/ 85 w 414"/>
                <a:gd name="T15" fmla="*/ 5 h 571"/>
                <a:gd name="T16" fmla="*/ 98 w 414"/>
                <a:gd name="T17" fmla="*/ 5 h 571"/>
                <a:gd name="T18" fmla="*/ 110 w 414"/>
                <a:gd name="T19" fmla="*/ 4 h 571"/>
                <a:gd name="T20" fmla="*/ 124 w 414"/>
                <a:gd name="T21" fmla="*/ 4 h 571"/>
                <a:gd name="T22" fmla="*/ 137 w 414"/>
                <a:gd name="T23" fmla="*/ 4 h 571"/>
                <a:gd name="T24" fmla="*/ 150 w 414"/>
                <a:gd name="T25" fmla="*/ 3 h 571"/>
                <a:gd name="T26" fmla="*/ 164 w 414"/>
                <a:gd name="T27" fmla="*/ 2 h 571"/>
                <a:gd name="T28" fmla="*/ 178 w 414"/>
                <a:gd name="T29" fmla="*/ 2 h 571"/>
                <a:gd name="T30" fmla="*/ 192 w 414"/>
                <a:gd name="T31" fmla="*/ 1 h 571"/>
                <a:gd name="T32" fmla="*/ 206 w 414"/>
                <a:gd name="T33" fmla="*/ 0 h 571"/>
                <a:gd name="T34" fmla="*/ 206 w 414"/>
                <a:gd name="T35" fmla="*/ 273 h 571"/>
                <a:gd name="T36" fmla="*/ 193 w 414"/>
                <a:gd name="T37" fmla="*/ 276 h 571"/>
                <a:gd name="T38" fmla="*/ 180 w 414"/>
                <a:gd name="T39" fmla="*/ 279 h 571"/>
                <a:gd name="T40" fmla="*/ 167 w 414"/>
                <a:gd name="T41" fmla="*/ 280 h 571"/>
                <a:gd name="T42" fmla="*/ 154 w 414"/>
                <a:gd name="T43" fmla="*/ 282 h 571"/>
                <a:gd name="T44" fmla="*/ 140 w 414"/>
                <a:gd name="T45" fmla="*/ 283 h 571"/>
                <a:gd name="T46" fmla="*/ 127 w 414"/>
                <a:gd name="T47" fmla="*/ 284 h 571"/>
                <a:gd name="T48" fmla="*/ 113 w 414"/>
                <a:gd name="T49" fmla="*/ 285 h 571"/>
                <a:gd name="T50" fmla="*/ 101 w 414"/>
                <a:gd name="T51" fmla="*/ 285 h 571"/>
                <a:gd name="T52" fmla="*/ 87 w 414"/>
                <a:gd name="T53" fmla="*/ 285 h 571"/>
                <a:gd name="T54" fmla="*/ 74 w 414"/>
                <a:gd name="T55" fmla="*/ 284 h 571"/>
                <a:gd name="T56" fmla="*/ 61 w 414"/>
                <a:gd name="T57" fmla="*/ 284 h 571"/>
                <a:gd name="T58" fmla="*/ 48 w 414"/>
                <a:gd name="T59" fmla="*/ 283 h 571"/>
                <a:gd name="T60" fmla="*/ 36 w 414"/>
                <a:gd name="T61" fmla="*/ 282 h 571"/>
                <a:gd name="T62" fmla="*/ 23 w 414"/>
                <a:gd name="T63" fmla="*/ 280 h 571"/>
                <a:gd name="T64" fmla="*/ 11 w 414"/>
                <a:gd name="T65" fmla="*/ 279 h 571"/>
                <a:gd name="T66" fmla="*/ 0 w 414"/>
                <a:gd name="T67" fmla="*/ 278 h 571"/>
                <a:gd name="T68" fmla="*/ 0 w 414"/>
                <a:gd name="T69" fmla="*/ 2 h 5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4" h="571">
                  <a:moveTo>
                    <a:pt x="0" y="4"/>
                  </a:moveTo>
                  <a:lnTo>
                    <a:pt x="24" y="6"/>
                  </a:lnTo>
                  <a:lnTo>
                    <a:pt x="47" y="7"/>
                  </a:lnTo>
                  <a:lnTo>
                    <a:pt x="72" y="8"/>
                  </a:lnTo>
                  <a:lnTo>
                    <a:pt x="96" y="9"/>
                  </a:lnTo>
                  <a:lnTo>
                    <a:pt x="121" y="11"/>
                  </a:lnTo>
                  <a:lnTo>
                    <a:pt x="145" y="11"/>
                  </a:lnTo>
                  <a:lnTo>
                    <a:pt x="171" y="11"/>
                  </a:lnTo>
                  <a:lnTo>
                    <a:pt x="197" y="11"/>
                  </a:lnTo>
                  <a:lnTo>
                    <a:pt x="222" y="9"/>
                  </a:lnTo>
                  <a:lnTo>
                    <a:pt x="249" y="9"/>
                  </a:lnTo>
                  <a:lnTo>
                    <a:pt x="275" y="8"/>
                  </a:lnTo>
                  <a:lnTo>
                    <a:pt x="302" y="7"/>
                  </a:lnTo>
                  <a:lnTo>
                    <a:pt x="330" y="5"/>
                  </a:lnTo>
                  <a:lnTo>
                    <a:pt x="357" y="4"/>
                  </a:lnTo>
                  <a:lnTo>
                    <a:pt x="385" y="2"/>
                  </a:lnTo>
                  <a:lnTo>
                    <a:pt x="414" y="0"/>
                  </a:lnTo>
                  <a:lnTo>
                    <a:pt x="414" y="546"/>
                  </a:lnTo>
                  <a:lnTo>
                    <a:pt x="388" y="552"/>
                  </a:lnTo>
                  <a:lnTo>
                    <a:pt x="362" y="558"/>
                  </a:lnTo>
                  <a:lnTo>
                    <a:pt x="335" y="561"/>
                  </a:lnTo>
                  <a:lnTo>
                    <a:pt x="309" y="565"/>
                  </a:lnTo>
                  <a:lnTo>
                    <a:pt x="282" y="567"/>
                  </a:lnTo>
                  <a:lnTo>
                    <a:pt x="255" y="569"/>
                  </a:lnTo>
                  <a:lnTo>
                    <a:pt x="228" y="571"/>
                  </a:lnTo>
                  <a:lnTo>
                    <a:pt x="202" y="571"/>
                  </a:lnTo>
                  <a:lnTo>
                    <a:pt x="175" y="571"/>
                  </a:lnTo>
                  <a:lnTo>
                    <a:pt x="149" y="569"/>
                  </a:lnTo>
                  <a:lnTo>
                    <a:pt x="122" y="568"/>
                  </a:lnTo>
                  <a:lnTo>
                    <a:pt x="97" y="566"/>
                  </a:lnTo>
                  <a:lnTo>
                    <a:pt x="72" y="564"/>
                  </a:lnTo>
                  <a:lnTo>
                    <a:pt x="47" y="561"/>
                  </a:lnTo>
                  <a:lnTo>
                    <a:pt x="23" y="559"/>
                  </a:lnTo>
                  <a:lnTo>
                    <a:pt x="0" y="556"/>
                  </a:lnTo>
                  <a:lnTo>
                    <a:pt x="0" y="4"/>
                  </a:lnTo>
                  <a:close/>
                </a:path>
              </a:pathLst>
            </a:custGeom>
            <a:solidFill>
              <a:srgbClr val="757C00"/>
            </a:solidFill>
            <a:ln w="9525">
              <a:noFill/>
              <a:round/>
              <a:headEnd/>
              <a:tailEnd/>
            </a:ln>
          </p:spPr>
          <p:txBody>
            <a:bodyPr/>
            <a:lstStyle/>
            <a:p>
              <a:endParaRPr lang="en-US"/>
            </a:p>
          </p:txBody>
        </p:sp>
        <p:sp>
          <p:nvSpPr>
            <p:cNvPr id="8294" name="Freeform 437"/>
            <p:cNvSpPr>
              <a:spLocks/>
            </p:cNvSpPr>
            <p:nvPr/>
          </p:nvSpPr>
          <p:spPr bwMode="auto">
            <a:xfrm>
              <a:off x="3697" y="2699"/>
              <a:ext cx="75" cy="64"/>
            </a:xfrm>
            <a:custGeom>
              <a:avLst/>
              <a:gdLst>
                <a:gd name="T0" fmla="*/ 37 w 150"/>
                <a:gd name="T1" fmla="*/ 0 h 128"/>
                <a:gd name="T2" fmla="*/ 45 w 150"/>
                <a:gd name="T3" fmla="*/ 1 h 128"/>
                <a:gd name="T4" fmla="*/ 52 w 150"/>
                <a:gd name="T5" fmla="*/ 2 h 128"/>
                <a:gd name="T6" fmla="*/ 58 w 150"/>
                <a:gd name="T7" fmla="*/ 5 h 128"/>
                <a:gd name="T8" fmla="*/ 64 w 150"/>
                <a:gd name="T9" fmla="*/ 9 h 128"/>
                <a:gd name="T10" fmla="*/ 69 w 150"/>
                <a:gd name="T11" fmla="*/ 14 h 128"/>
                <a:gd name="T12" fmla="*/ 72 w 150"/>
                <a:gd name="T13" fmla="*/ 20 h 128"/>
                <a:gd name="T14" fmla="*/ 75 w 150"/>
                <a:gd name="T15" fmla="*/ 25 h 128"/>
                <a:gd name="T16" fmla="*/ 75 w 150"/>
                <a:gd name="T17" fmla="*/ 32 h 128"/>
                <a:gd name="T18" fmla="*/ 75 w 150"/>
                <a:gd name="T19" fmla="*/ 38 h 128"/>
                <a:gd name="T20" fmla="*/ 72 w 150"/>
                <a:gd name="T21" fmla="*/ 44 h 128"/>
                <a:gd name="T22" fmla="*/ 69 w 150"/>
                <a:gd name="T23" fmla="*/ 50 h 128"/>
                <a:gd name="T24" fmla="*/ 64 w 150"/>
                <a:gd name="T25" fmla="*/ 55 h 128"/>
                <a:gd name="T26" fmla="*/ 58 w 150"/>
                <a:gd name="T27" fmla="*/ 58 h 128"/>
                <a:gd name="T28" fmla="*/ 52 w 150"/>
                <a:gd name="T29" fmla="*/ 62 h 128"/>
                <a:gd name="T30" fmla="*/ 45 w 150"/>
                <a:gd name="T31" fmla="*/ 63 h 128"/>
                <a:gd name="T32" fmla="*/ 37 w 150"/>
                <a:gd name="T33" fmla="*/ 64 h 128"/>
                <a:gd name="T34" fmla="*/ 30 w 150"/>
                <a:gd name="T35" fmla="*/ 63 h 128"/>
                <a:gd name="T36" fmla="*/ 23 w 150"/>
                <a:gd name="T37" fmla="*/ 62 h 128"/>
                <a:gd name="T38" fmla="*/ 16 w 150"/>
                <a:gd name="T39" fmla="*/ 58 h 128"/>
                <a:gd name="T40" fmla="*/ 11 w 150"/>
                <a:gd name="T41" fmla="*/ 55 h 128"/>
                <a:gd name="T42" fmla="*/ 7 w 150"/>
                <a:gd name="T43" fmla="*/ 50 h 128"/>
                <a:gd name="T44" fmla="*/ 3 w 150"/>
                <a:gd name="T45" fmla="*/ 44 h 128"/>
                <a:gd name="T46" fmla="*/ 1 w 150"/>
                <a:gd name="T47" fmla="*/ 38 h 128"/>
                <a:gd name="T48" fmla="*/ 0 w 150"/>
                <a:gd name="T49" fmla="*/ 32 h 128"/>
                <a:gd name="T50" fmla="*/ 1 w 150"/>
                <a:gd name="T51" fmla="*/ 25 h 128"/>
                <a:gd name="T52" fmla="*/ 3 w 150"/>
                <a:gd name="T53" fmla="*/ 20 h 128"/>
                <a:gd name="T54" fmla="*/ 7 w 150"/>
                <a:gd name="T55" fmla="*/ 14 h 128"/>
                <a:gd name="T56" fmla="*/ 11 w 150"/>
                <a:gd name="T57" fmla="*/ 9 h 128"/>
                <a:gd name="T58" fmla="*/ 16 w 150"/>
                <a:gd name="T59" fmla="*/ 5 h 128"/>
                <a:gd name="T60" fmla="*/ 23 w 150"/>
                <a:gd name="T61" fmla="*/ 2 h 128"/>
                <a:gd name="T62" fmla="*/ 30 w 150"/>
                <a:gd name="T63" fmla="*/ 1 h 128"/>
                <a:gd name="T64" fmla="*/ 37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4" y="0"/>
                  </a:moveTo>
                  <a:lnTo>
                    <a:pt x="89" y="1"/>
                  </a:lnTo>
                  <a:lnTo>
                    <a:pt x="104" y="4"/>
                  </a:lnTo>
                  <a:lnTo>
                    <a:pt x="116" y="10"/>
                  </a:lnTo>
                  <a:lnTo>
                    <a:pt x="128" y="18"/>
                  </a:lnTo>
                  <a:lnTo>
                    <a:pt x="137" y="27"/>
                  </a:lnTo>
                  <a:lnTo>
                    <a:pt x="144" y="39"/>
                  </a:lnTo>
                  <a:lnTo>
                    <a:pt x="149" y="50"/>
                  </a:lnTo>
                  <a:lnTo>
                    <a:pt x="150" y="63"/>
                  </a:lnTo>
                  <a:lnTo>
                    <a:pt x="149" y="76"/>
                  </a:lnTo>
                  <a:lnTo>
                    <a:pt x="144" y="88"/>
                  </a:lnTo>
                  <a:lnTo>
                    <a:pt x="137" y="99"/>
                  </a:lnTo>
                  <a:lnTo>
                    <a:pt x="128" y="109"/>
                  </a:lnTo>
                  <a:lnTo>
                    <a:pt x="116" y="116"/>
                  </a:lnTo>
                  <a:lnTo>
                    <a:pt x="104" y="123"/>
                  </a:lnTo>
                  <a:lnTo>
                    <a:pt x="89" y="126"/>
                  </a:lnTo>
                  <a:lnTo>
                    <a:pt x="74" y="128"/>
                  </a:lnTo>
                  <a:lnTo>
                    <a:pt x="59" y="126"/>
                  </a:lnTo>
                  <a:lnTo>
                    <a:pt x="45" y="123"/>
                  </a:lnTo>
                  <a:lnTo>
                    <a:pt x="32" y="116"/>
                  </a:lnTo>
                  <a:lnTo>
                    <a:pt x="22" y="109"/>
                  </a:lnTo>
                  <a:lnTo>
                    <a:pt x="13" y="99"/>
                  </a:lnTo>
                  <a:lnTo>
                    <a:pt x="6" y="88"/>
                  </a:lnTo>
                  <a:lnTo>
                    <a:pt x="1" y="76"/>
                  </a:lnTo>
                  <a:lnTo>
                    <a:pt x="0" y="63"/>
                  </a:lnTo>
                  <a:lnTo>
                    <a:pt x="1" y="50"/>
                  </a:lnTo>
                  <a:lnTo>
                    <a:pt x="6" y="39"/>
                  </a:lnTo>
                  <a:lnTo>
                    <a:pt x="13" y="27"/>
                  </a:lnTo>
                  <a:lnTo>
                    <a:pt x="22" y="18"/>
                  </a:lnTo>
                  <a:lnTo>
                    <a:pt x="32" y="10"/>
                  </a:lnTo>
                  <a:lnTo>
                    <a:pt x="45" y="4"/>
                  </a:lnTo>
                  <a:lnTo>
                    <a:pt x="59" y="1"/>
                  </a:lnTo>
                  <a:lnTo>
                    <a:pt x="74" y="0"/>
                  </a:lnTo>
                  <a:close/>
                </a:path>
              </a:pathLst>
            </a:custGeom>
            <a:solidFill>
              <a:srgbClr val="002800"/>
            </a:solidFill>
            <a:ln w="9525">
              <a:noFill/>
              <a:round/>
              <a:headEnd/>
              <a:tailEnd/>
            </a:ln>
          </p:spPr>
          <p:txBody>
            <a:bodyPr/>
            <a:lstStyle/>
            <a:p>
              <a:endParaRPr lang="en-US"/>
            </a:p>
          </p:txBody>
        </p:sp>
        <p:sp>
          <p:nvSpPr>
            <p:cNvPr id="8295" name="Freeform 438"/>
            <p:cNvSpPr>
              <a:spLocks/>
            </p:cNvSpPr>
            <p:nvPr/>
          </p:nvSpPr>
          <p:spPr bwMode="auto">
            <a:xfrm>
              <a:off x="3806" y="2718"/>
              <a:ext cx="76" cy="64"/>
            </a:xfrm>
            <a:custGeom>
              <a:avLst/>
              <a:gdLst>
                <a:gd name="T0" fmla="*/ 38 w 151"/>
                <a:gd name="T1" fmla="*/ 0 h 129"/>
                <a:gd name="T2" fmla="*/ 45 w 151"/>
                <a:gd name="T3" fmla="*/ 0 h 129"/>
                <a:gd name="T4" fmla="*/ 53 w 151"/>
                <a:gd name="T5" fmla="*/ 2 h 129"/>
                <a:gd name="T6" fmla="*/ 59 w 151"/>
                <a:gd name="T7" fmla="*/ 5 h 129"/>
                <a:gd name="T8" fmla="*/ 65 w 151"/>
                <a:gd name="T9" fmla="*/ 9 h 129"/>
                <a:gd name="T10" fmla="*/ 69 w 151"/>
                <a:gd name="T11" fmla="*/ 13 h 129"/>
                <a:gd name="T12" fmla="*/ 73 w 151"/>
                <a:gd name="T13" fmla="*/ 19 h 129"/>
                <a:gd name="T14" fmla="*/ 75 w 151"/>
                <a:gd name="T15" fmla="*/ 25 h 129"/>
                <a:gd name="T16" fmla="*/ 76 w 151"/>
                <a:gd name="T17" fmla="*/ 31 h 129"/>
                <a:gd name="T18" fmla="*/ 75 w 151"/>
                <a:gd name="T19" fmla="*/ 38 h 129"/>
                <a:gd name="T20" fmla="*/ 73 w 151"/>
                <a:gd name="T21" fmla="*/ 44 h 129"/>
                <a:gd name="T22" fmla="*/ 69 w 151"/>
                <a:gd name="T23" fmla="*/ 50 h 129"/>
                <a:gd name="T24" fmla="*/ 65 w 151"/>
                <a:gd name="T25" fmla="*/ 54 h 129"/>
                <a:gd name="T26" fmla="*/ 59 w 151"/>
                <a:gd name="T27" fmla="*/ 58 h 129"/>
                <a:gd name="T28" fmla="*/ 53 w 151"/>
                <a:gd name="T29" fmla="*/ 62 h 129"/>
                <a:gd name="T30" fmla="*/ 45 w 151"/>
                <a:gd name="T31" fmla="*/ 63 h 129"/>
                <a:gd name="T32" fmla="*/ 38 w 151"/>
                <a:gd name="T33" fmla="*/ 64 h 129"/>
                <a:gd name="T34" fmla="*/ 30 w 151"/>
                <a:gd name="T35" fmla="*/ 63 h 129"/>
                <a:gd name="T36" fmla="*/ 23 w 151"/>
                <a:gd name="T37" fmla="*/ 62 h 129"/>
                <a:gd name="T38" fmla="*/ 17 w 151"/>
                <a:gd name="T39" fmla="*/ 58 h 129"/>
                <a:gd name="T40" fmla="*/ 11 w 151"/>
                <a:gd name="T41" fmla="*/ 54 h 129"/>
                <a:gd name="T42" fmla="*/ 6 w 151"/>
                <a:gd name="T43" fmla="*/ 50 h 129"/>
                <a:gd name="T44" fmla="*/ 3 w 151"/>
                <a:gd name="T45" fmla="*/ 44 h 129"/>
                <a:gd name="T46" fmla="*/ 1 w 151"/>
                <a:gd name="T47" fmla="*/ 38 h 129"/>
                <a:gd name="T48" fmla="*/ 0 w 151"/>
                <a:gd name="T49" fmla="*/ 31 h 129"/>
                <a:gd name="T50" fmla="*/ 1 w 151"/>
                <a:gd name="T51" fmla="*/ 25 h 129"/>
                <a:gd name="T52" fmla="*/ 3 w 151"/>
                <a:gd name="T53" fmla="*/ 19 h 129"/>
                <a:gd name="T54" fmla="*/ 6 w 151"/>
                <a:gd name="T55" fmla="*/ 13 h 129"/>
                <a:gd name="T56" fmla="*/ 11 w 151"/>
                <a:gd name="T57" fmla="*/ 9 h 129"/>
                <a:gd name="T58" fmla="*/ 17 w 151"/>
                <a:gd name="T59" fmla="*/ 5 h 129"/>
                <a:gd name="T60" fmla="*/ 23 w 151"/>
                <a:gd name="T61" fmla="*/ 2 h 129"/>
                <a:gd name="T62" fmla="*/ 30 w 151"/>
                <a:gd name="T63" fmla="*/ 0 h 129"/>
                <a:gd name="T64" fmla="*/ 38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4"/>
                  </a:lnTo>
                  <a:lnTo>
                    <a:pt x="117" y="10"/>
                  </a:lnTo>
                  <a:lnTo>
                    <a:pt x="129" y="18"/>
                  </a:lnTo>
                  <a:lnTo>
                    <a:pt x="138" y="27"/>
                  </a:lnTo>
                  <a:lnTo>
                    <a:pt x="145" y="39"/>
                  </a:lnTo>
                  <a:lnTo>
                    <a:pt x="150" y="50"/>
                  </a:lnTo>
                  <a:lnTo>
                    <a:pt x="151" y="63"/>
                  </a:lnTo>
                  <a:lnTo>
                    <a:pt x="150" y="77"/>
                  </a:lnTo>
                  <a:lnTo>
                    <a:pt x="145" y="88"/>
                  </a:lnTo>
                  <a:lnTo>
                    <a:pt x="138" y="100"/>
                  </a:lnTo>
                  <a:lnTo>
                    <a:pt x="129" y="109"/>
                  </a:lnTo>
                  <a:lnTo>
                    <a:pt x="117" y="117"/>
                  </a:lnTo>
                  <a:lnTo>
                    <a:pt x="105" y="124"/>
                  </a:lnTo>
                  <a:lnTo>
                    <a:pt x="90" y="127"/>
                  </a:lnTo>
                  <a:lnTo>
                    <a:pt x="75" y="129"/>
                  </a:lnTo>
                  <a:lnTo>
                    <a:pt x="60" y="127"/>
                  </a:lnTo>
                  <a:lnTo>
                    <a:pt x="46" y="124"/>
                  </a:lnTo>
                  <a:lnTo>
                    <a:pt x="33" y="117"/>
                  </a:lnTo>
                  <a:lnTo>
                    <a:pt x="22" y="109"/>
                  </a:lnTo>
                  <a:lnTo>
                    <a:pt x="12" y="100"/>
                  </a:lnTo>
                  <a:lnTo>
                    <a:pt x="6" y="88"/>
                  </a:lnTo>
                  <a:lnTo>
                    <a:pt x="1" y="77"/>
                  </a:lnTo>
                  <a:lnTo>
                    <a:pt x="0" y="63"/>
                  </a:lnTo>
                  <a:lnTo>
                    <a:pt x="1" y="50"/>
                  </a:lnTo>
                  <a:lnTo>
                    <a:pt x="6" y="39"/>
                  </a:lnTo>
                  <a:lnTo>
                    <a:pt x="12" y="27"/>
                  </a:lnTo>
                  <a:lnTo>
                    <a:pt x="22" y="18"/>
                  </a:lnTo>
                  <a:lnTo>
                    <a:pt x="33" y="10"/>
                  </a:lnTo>
                  <a:lnTo>
                    <a:pt x="46" y="4"/>
                  </a:lnTo>
                  <a:lnTo>
                    <a:pt x="60" y="1"/>
                  </a:lnTo>
                  <a:lnTo>
                    <a:pt x="75" y="0"/>
                  </a:lnTo>
                  <a:close/>
                </a:path>
              </a:pathLst>
            </a:custGeom>
            <a:solidFill>
              <a:srgbClr val="002800"/>
            </a:solidFill>
            <a:ln w="9525">
              <a:noFill/>
              <a:round/>
              <a:headEnd/>
              <a:tailEnd/>
            </a:ln>
          </p:spPr>
          <p:txBody>
            <a:bodyPr/>
            <a:lstStyle/>
            <a:p>
              <a:endParaRPr lang="en-US"/>
            </a:p>
          </p:txBody>
        </p:sp>
        <p:sp>
          <p:nvSpPr>
            <p:cNvPr id="8296" name="Freeform 439"/>
            <p:cNvSpPr>
              <a:spLocks/>
            </p:cNvSpPr>
            <p:nvPr/>
          </p:nvSpPr>
          <p:spPr bwMode="auto">
            <a:xfrm>
              <a:off x="3986" y="2725"/>
              <a:ext cx="75" cy="64"/>
            </a:xfrm>
            <a:custGeom>
              <a:avLst/>
              <a:gdLst>
                <a:gd name="T0" fmla="*/ 38 w 150"/>
                <a:gd name="T1" fmla="*/ 0 h 128"/>
                <a:gd name="T2" fmla="*/ 45 w 150"/>
                <a:gd name="T3" fmla="*/ 1 h 128"/>
                <a:gd name="T4" fmla="*/ 52 w 150"/>
                <a:gd name="T5" fmla="*/ 3 h 128"/>
                <a:gd name="T6" fmla="*/ 59 w 150"/>
                <a:gd name="T7" fmla="*/ 6 h 128"/>
                <a:gd name="T8" fmla="*/ 64 w 150"/>
                <a:gd name="T9" fmla="*/ 10 h 128"/>
                <a:gd name="T10" fmla="*/ 69 w 150"/>
                <a:gd name="T11" fmla="*/ 14 h 128"/>
                <a:gd name="T12" fmla="*/ 72 w 150"/>
                <a:gd name="T13" fmla="*/ 20 h 128"/>
                <a:gd name="T14" fmla="*/ 75 w 150"/>
                <a:gd name="T15" fmla="*/ 26 h 128"/>
                <a:gd name="T16" fmla="*/ 75 w 150"/>
                <a:gd name="T17" fmla="*/ 32 h 128"/>
                <a:gd name="T18" fmla="*/ 75 w 150"/>
                <a:gd name="T19" fmla="*/ 39 h 128"/>
                <a:gd name="T20" fmla="*/ 72 w 150"/>
                <a:gd name="T21" fmla="*/ 45 h 128"/>
                <a:gd name="T22" fmla="*/ 69 w 150"/>
                <a:gd name="T23" fmla="*/ 50 h 128"/>
                <a:gd name="T24" fmla="*/ 64 w 150"/>
                <a:gd name="T25" fmla="*/ 55 h 128"/>
                <a:gd name="T26" fmla="*/ 59 w 150"/>
                <a:gd name="T27" fmla="*/ 59 h 128"/>
                <a:gd name="T28" fmla="*/ 52 w 150"/>
                <a:gd name="T29" fmla="*/ 62 h 128"/>
                <a:gd name="T30" fmla="*/ 45 w 150"/>
                <a:gd name="T31" fmla="*/ 64 h 128"/>
                <a:gd name="T32" fmla="*/ 38 w 150"/>
                <a:gd name="T33" fmla="*/ 64 h 128"/>
                <a:gd name="T34" fmla="*/ 30 w 150"/>
                <a:gd name="T35" fmla="*/ 64 h 128"/>
                <a:gd name="T36" fmla="*/ 23 w 150"/>
                <a:gd name="T37" fmla="*/ 62 h 128"/>
                <a:gd name="T38" fmla="*/ 17 w 150"/>
                <a:gd name="T39" fmla="*/ 59 h 128"/>
                <a:gd name="T40" fmla="*/ 11 w 150"/>
                <a:gd name="T41" fmla="*/ 55 h 128"/>
                <a:gd name="T42" fmla="*/ 7 w 150"/>
                <a:gd name="T43" fmla="*/ 50 h 128"/>
                <a:gd name="T44" fmla="*/ 3 w 150"/>
                <a:gd name="T45" fmla="*/ 45 h 128"/>
                <a:gd name="T46" fmla="*/ 1 w 150"/>
                <a:gd name="T47" fmla="*/ 39 h 128"/>
                <a:gd name="T48" fmla="*/ 0 w 150"/>
                <a:gd name="T49" fmla="*/ 32 h 128"/>
                <a:gd name="T50" fmla="*/ 1 w 150"/>
                <a:gd name="T51" fmla="*/ 26 h 128"/>
                <a:gd name="T52" fmla="*/ 3 w 150"/>
                <a:gd name="T53" fmla="*/ 20 h 128"/>
                <a:gd name="T54" fmla="*/ 7 w 150"/>
                <a:gd name="T55" fmla="*/ 14 h 128"/>
                <a:gd name="T56" fmla="*/ 11 w 150"/>
                <a:gd name="T57" fmla="*/ 10 h 128"/>
                <a:gd name="T58" fmla="*/ 17 w 150"/>
                <a:gd name="T59" fmla="*/ 6 h 128"/>
                <a:gd name="T60" fmla="*/ 23 w 150"/>
                <a:gd name="T61" fmla="*/ 3 h 128"/>
                <a:gd name="T62" fmla="*/ 30 w 150"/>
                <a:gd name="T63" fmla="*/ 1 h 128"/>
                <a:gd name="T64" fmla="*/ 38 w 15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0" h="128">
                  <a:moveTo>
                    <a:pt x="75" y="0"/>
                  </a:moveTo>
                  <a:lnTo>
                    <a:pt x="90" y="2"/>
                  </a:lnTo>
                  <a:lnTo>
                    <a:pt x="104" y="5"/>
                  </a:lnTo>
                  <a:lnTo>
                    <a:pt x="117" y="11"/>
                  </a:lnTo>
                  <a:lnTo>
                    <a:pt x="128" y="19"/>
                  </a:lnTo>
                  <a:lnTo>
                    <a:pt x="137" y="28"/>
                  </a:lnTo>
                  <a:lnTo>
                    <a:pt x="144" y="40"/>
                  </a:lnTo>
                  <a:lnTo>
                    <a:pt x="149" y="51"/>
                  </a:lnTo>
                  <a:lnTo>
                    <a:pt x="150" y="64"/>
                  </a:lnTo>
                  <a:lnTo>
                    <a:pt x="149" y="77"/>
                  </a:lnTo>
                  <a:lnTo>
                    <a:pt x="144" y="89"/>
                  </a:lnTo>
                  <a:lnTo>
                    <a:pt x="137" y="100"/>
                  </a:lnTo>
                  <a:lnTo>
                    <a:pt x="128" y="110"/>
                  </a:lnTo>
                  <a:lnTo>
                    <a:pt x="117" y="117"/>
                  </a:lnTo>
                  <a:lnTo>
                    <a:pt x="104" y="124"/>
                  </a:lnTo>
                  <a:lnTo>
                    <a:pt x="90" y="127"/>
                  </a:lnTo>
                  <a:lnTo>
                    <a:pt x="75" y="128"/>
                  </a:lnTo>
                  <a:lnTo>
                    <a:pt x="60" y="127"/>
                  </a:lnTo>
                  <a:lnTo>
                    <a:pt x="46" y="124"/>
                  </a:lnTo>
                  <a:lnTo>
                    <a:pt x="34" y="117"/>
                  </a:lnTo>
                  <a:lnTo>
                    <a:pt x="22" y="110"/>
                  </a:lnTo>
                  <a:lnTo>
                    <a:pt x="13" y="100"/>
                  </a:lnTo>
                  <a:lnTo>
                    <a:pt x="6" y="89"/>
                  </a:lnTo>
                  <a:lnTo>
                    <a:pt x="1" y="77"/>
                  </a:lnTo>
                  <a:lnTo>
                    <a:pt x="0" y="64"/>
                  </a:lnTo>
                  <a:lnTo>
                    <a:pt x="1" y="51"/>
                  </a:lnTo>
                  <a:lnTo>
                    <a:pt x="6" y="40"/>
                  </a:lnTo>
                  <a:lnTo>
                    <a:pt x="13" y="28"/>
                  </a:lnTo>
                  <a:lnTo>
                    <a:pt x="22" y="19"/>
                  </a:lnTo>
                  <a:lnTo>
                    <a:pt x="34" y="11"/>
                  </a:lnTo>
                  <a:lnTo>
                    <a:pt x="46" y="5"/>
                  </a:lnTo>
                  <a:lnTo>
                    <a:pt x="60" y="2"/>
                  </a:lnTo>
                  <a:lnTo>
                    <a:pt x="75" y="0"/>
                  </a:lnTo>
                  <a:close/>
                </a:path>
              </a:pathLst>
            </a:custGeom>
            <a:solidFill>
              <a:srgbClr val="002800"/>
            </a:solidFill>
            <a:ln w="9525">
              <a:noFill/>
              <a:round/>
              <a:headEnd/>
              <a:tailEnd/>
            </a:ln>
          </p:spPr>
          <p:txBody>
            <a:bodyPr/>
            <a:lstStyle/>
            <a:p>
              <a:endParaRPr lang="en-US"/>
            </a:p>
          </p:txBody>
        </p:sp>
        <p:sp>
          <p:nvSpPr>
            <p:cNvPr id="8297" name="Freeform 440"/>
            <p:cNvSpPr>
              <a:spLocks/>
            </p:cNvSpPr>
            <p:nvPr/>
          </p:nvSpPr>
          <p:spPr bwMode="auto">
            <a:xfrm>
              <a:off x="4098" y="2708"/>
              <a:ext cx="75" cy="64"/>
            </a:xfrm>
            <a:custGeom>
              <a:avLst/>
              <a:gdLst>
                <a:gd name="T0" fmla="*/ 37 w 151"/>
                <a:gd name="T1" fmla="*/ 0 h 129"/>
                <a:gd name="T2" fmla="*/ 45 w 151"/>
                <a:gd name="T3" fmla="*/ 0 h 129"/>
                <a:gd name="T4" fmla="*/ 52 w 151"/>
                <a:gd name="T5" fmla="*/ 2 h 129"/>
                <a:gd name="T6" fmla="*/ 58 w 151"/>
                <a:gd name="T7" fmla="*/ 5 h 129"/>
                <a:gd name="T8" fmla="*/ 64 w 151"/>
                <a:gd name="T9" fmla="*/ 9 h 129"/>
                <a:gd name="T10" fmla="*/ 69 w 151"/>
                <a:gd name="T11" fmla="*/ 14 h 129"/>
                <a:gd name="T12" fmla="*/ 72 w 151"/>
                <a:gd name="T13" fmla="*/ 19 h 129"/>
                <a:gd name="T14" fmla="*/ 74 w 151"/>
                <a:gd name="T15" fmla="*/ 26 h 129"/>
                <a:gd name="T16" fmla="*/ 75 w 151"/>
                <a:gd name="T17" fmla="*/ 32 h 129"/>
                <a:gd name="T18" fmla="*/ 74 w 151"/>
                <a:gd name="T19" fmla="*/ 38 h 129"/>
                <a:gd name="T20" fmla="*/ 72 w 151"/>
                <a:gd name="T21" fmla="*/ 45 h 129"/>
                <a:gd name="T22" fmla="*/ 69 w 151"/>
                <a:gd name="T23" fmla="*/ 50 h 129"/>
                <a:gd name="T24" fmla="*/ 64 w 151"/>
                <a:gd name="T25" fmla="*/ 55 h 129"/>
                <a:gd name="T26" fmla="*/ 58 w 151"/>
                <a:gd name="T27" fmla="*/ 58 h 129"/>
                <a:gd name="T28" fmla="*/ 52 w 151"/>
                <a:gd name="T29" fmla="*/ 62 h 129"/>
                <a:gd name="T30" fmla="*/ 45 w 151"/>
                <a:gd name="T31" fmla="*/ 64 h 129"/>
                <a:gd name="T32" fmla="*/ 37 w 151"/>
                <a:gd name="T33" fmla="*/ 64 h 129"/>
                <a:gd name="T34" fmla="*/ 30 w 151"/>
                <a:gd name="T35" fmla="*/ 64 h 129"/>
                <a:gd name="T36" fmla="*/ 23 w 151"/>
                <a:gd name="T37" fmla="*/ 62 h 129"/>
                <a:gd name="T38" fmla="*/ 16 w 151"/>
                <a:gd name="T39" fmla="*/ 58 h 129"/>
                <a:gd name="T40" fmla="*/ 11 w 151"/>
                <a:gd name="T41" fmla="*/ 55 h 129"/>
                <a:gd name="T42" fmla="*/ 6 w 151"/>
                <a:gd name="T43" fmla="*/ 50 h 129"/>
                <a:gd name="T44" fmla="*/ 2 w 151"/>
                <a:gd name="T45" fmla="*/ 45 h 129"/>
                <a:gd name="T46" fmla="*/ 0 w 151"/>
                <a:gd name="T47" fmla="*/ 38 h 129"/>
                <a:gd name="T48" fmla="*/ 0 w 151"/>
                <a:gd name="T49" fmla="*/ 32 h 129"/>
                <a:gd name="T50" fmla="*/ 0 w 151"/>
                <a:gd name="T51" fmla="*/ 26 h 129"/>
                <a:gd name="T52" fmla="*/ 2 w 151"/>
                <a:gd name="T53" fmla="*/ 19 h 129"/>
                <a:gd name="T54" fmla="*/ 6 w 151"/>
                <a:gd name="T55" fmla="*/ 14 h 129"/>
                <a:gd name="T56" fmla="*/ 11 w 151"/>
                <a:gd name="T57" fmla="*/ 9 h 129"/>
                <a:gd name="T58" fmla="*/ 16 w 151"/>
                <a:gd name="T59" fmla="*/ 5 h 129"/>
                <a:gd name="T60" fmla="*/ 23 w 151"/>
                <a:gd name="T61" fmla="*/ 2 h 129"/>
                <a:gd name="T62" fmla="*/ 30 w 151"/>
                <a:gd name="T63" fmla="*/ 0 h 129"/>
                <a:gd name="T64" fmla="*/ 37 w 151"/>
                <a:gd name="T65" fmla="*/ 0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1" h="129">
                  <a:moveTo>
                    <a:pt x="75" y="0"/>
                  </a:moveTo>
                  <a:lnTo>
                    <a:pt x="90" y="1"/>
                  </a:lnTo>
                  <a:lnTo>
                    <a:pt x="105" y="5"/>
                  </a:lnTo>
                  <a:lnTo>
                    <a:pt x="117" y="11"/>
                  </a:lnTo>
                  <a:lnTo>
                    <a:pt x="129" y="18"/>
                  </a:lnTo>
                  <a:lnTo>
                    <a:pt x="138" y="29"/>
                  </a:lnTo>
                  <a:lnTo>
                    <a:pt x="145" y="39"/>
                  </a:lnTo>
                  <a:lnTo>
                    <a:pt x="149" y="52"/>
                  </a:lnTo>
                  <a:lnTo>
                    <a:pt x="151" y="64"/>
                  </a:lnTo>
                  <a:lnTo>
                    <a:pt x="149" y="77"/>
                  </a:lnTo>
                  <a:lnTo>
                    <a:pt x="145" y="90"/>
                  </a:lnTo>
                  <a:lnTo>
                    <a:pt x="138" y="100"/>
                  </a:lnTo>
                  <a:lnTo>
                    <a:pt x="129" y="111"/>
                  </a:lnTo>
                  <a:lnTo>
                    <a:pt x="117" y="117"/>
                  </a:lnTo>
                  <a:lnTo>
                    <a:pt x="105" y="124"/>
                  </a:lnTo>
                  <a:lnTo>
                    <a:pt x="90" y="128"/>
                  </a:lnTo>
                  <a:lnTo>
                    <a:pt x="75" y="129"/>
                  </a:lnTo>
                  <a:lnTo>
                    <a:pt x="60" y="128"/>
                  </a:lnTo>
                  <a:lnTo>
                    <a:pt x="46" y="124"/>
                  </a:lnTo>
                  <a:lnTo>
                    <a:pt x="33" y="117"/>
                  </a:lnTo>
                  <a:lnTo>
                    <a:pt x="22" y="111"/>
                  </a:lnTo>
                  <a:lnTo>
                    <a:pt x="12" y="100"/>
                  </a:lnTo>
                  <a:lnTo>
                    <a:pt x="5" y="90"/>
                  </a:lnTo>
                  <a:lnTo>
                    <a:pt x="1" y="77"/>
                  </a:lnTo>
                  <a:lnTo>
                    <a:pt x="0" y="64"/>
                  </a:lnTo>
                  <a:lnTo>
                    <a:pt x="1" y="52"/>
                  </a:lnTo>
                  <a:lnTo>
                    <a:pt x="5" y="39"/>
                  </a:lnTo>
                  <a:lnTo>
                    <a:pt x="12" y="29"/>
                  </a:lnTo>
                  <a:lnTo>
                    <a:pt x="22" y="18"/>
                  </a:lnTo>
                  <a:lnTo>
                    <a:pt x="33" y="11"/>
                  </a:lnTo>
                  <a:lnTo>
                    <a:pt x="46" y="5"/>
                  </a:lnTo>
                  <a:lnTo>
                    <a:pt x="60" y="1"/>
                  </a:lnTo>
                  <a:lnTo>
                    <a:pt x="75" y="0"/>
                  </a:lnTo>
                  <a:close/>
                </a:path>
              </a:pathLst>
            </a:custGeom>
            <a:solidFill>
              <a:srgbClr val="002800"/>
            </a:solidFill>
            <a:ln w="9525">
              <a:noFill/>
              <a:round/>
              <a:headEnd/>
              <a:tailEnd/>
            </a:ln>
          </p:spPr>
          <p:txBody>
            <a:bodyPr/>
            <a:lstStyle/>
            <a:p>
              <a:endParaRPr lang="en-US"/>
            </a:p>
          </p:txBody>
        </p:sp>
        <p:sp>
          <p:nvSpPr>
            <p:cNvPr id="8298" name="Freeform 441"/>
            <p:cNvSpPr>
              <a:spLocks/>
            </p:cNvSpPr>
            <p:nvPr/>
          </p:nvSpPr>
          <p:spPr bwMode="auto">
            <a:xfrm>
              <a:off x="3715" y="2714"/>
              <a:ext cx="62" cy="53"/>
            </a:xfrm>
            <a:custGeom>
              <a:avLst/>
              <a:gdLst>
                <a:gd name="T0" fmla="*/ 31 w 123"/>
                <a:gd name="T1" fmla="*/ 0 h 104"/>
                <a:gd name="T2" fmla="*/ 37 w 123"/>
                <a:gd name="T3" fmla="*/ 1 h 104"/>
                <a:gd name="T4" fmla="*/ 43 w 123"/>
                <a:gd name="T5" fmla="*/ 2 h 104"/>
                <a:gd name="T6" fmla="*/ 48 w 123"/>
                <a:gd name="T7" fmla="*/ 5 h 104"/>
                <a:gd name="T8" fmla="*/ 53 w 123"/>
                <a:gd name="T9" fmla="*/ 8 h 104"/>
                <a:gd name="T10" fmla="*/ 57 w 123"/>
                <a:gd name="T11" fmla="*/ 12 h 104"/>
                <a:gd name="T12" fmla="*/ 59 w 123"/>
                <a:gd name="T13" fmla="*/ 16 h 104"/>
                <a:gd name="T14" fmla="*/ 61 w 123"/>
                <a:gd name="T15" fmla="*/ 21 h 104"/>
                <a:gd name="T16" fmla="*/ 62 w 123"/>
                <a:gd name="T17" fmla="*/ 27 h 104"/>
                <a:gd name="T18" fmla="*/ 61 w 123"/>
                <a:gd name="T19" fmla="*/ 32 h 104"/>
                <a:gd name="T20" fmla="*/ 59 w 123"/>
                <a:gd name="T21" fmla="*/ 37 h 104"/>
                <a:gd name="T22" fmla="*/ 57 w 123"/>
                <a:gd name="T23" fmla="*/ 41 h 104"/>
                <a:gd name="T24" fmla="*/ 53 w 123"/>
                <a:gd name="T25" fmla="*/ 45 h 104"/>
                <a:gd name="T26" fmla="*/ 48 w 123"/>
                <a:gd name="T27" fmla="*/ 48 h 104"/>
                <a:gd name="T28" fmla="*/ 43 w 123"/>
                <a:gd name="T29" fmla="*/ 51 h 104"/>
                <a:gd name="T30" fmla="*/ 37 w 123"/>
                <a:gd name="T31" fmla="*/ 52 h 104"/>
                <a:gd name="T32" fmla="*/ 31 w 123"/>
                <a:gd name="T33" fmla="*/ 53 h 104"/>
                <a:gd name="T34" fmla="*/ 24 w 123"/>
                <a:gd name="T35" fmla="*/ 52 h 104"/>
                <a:gd name="T36" fmla="*/ 19 w 123"/>
                <a:gd name="T37" fmla="*/ 51 h 104"/>
                <a:gd name="T38" fmla="*/ 13 w 123"/>
                <a:gd name="T39" fmla="*/ 48 h 104"/>
                <a:gd name="T40" fmla="*/ 9 w 123"/>
                <a:gd name="T41" fmla="*/ 45 h 104"/>
                <a:gd name="T42" fmla="*/ 5 w 123"/>
                <a:gd name="T43" fmla="*/ 41 h 104"/>
                <a:gd name="T44" fmla="*/ 2 w 123"/>
                <a:gd name="T45" fmla="*/ 37 h 104"/>
                <a:gd name="T46" fmla="*/ 1 w 123"/>
                <a:gd name="T47" fmla="*/ 32 h 104"/>
                <a:gd name="T48" fmla="*/ 0 w 123"/>
                <a:gd name="T49" fmla="*/ 27 h 104"/>
                <a:gd name="T50" fmla="*/ 1 w 123"/>
                <a:gd name="T51" fmla="*/ 21 h 104"/>
                <a:gd name="T52" fmla="*/ 2 w 123"/>
                <a:gd name="T53" fmla="*/ 16 h 104"/>
                <a:gd name="T54" fmla="*/ 5 w 123"/>
                <a:gd name="T55" fmla="*/ 12 h 104"/>
                <a:gd name="T56" fmla="*/ 9 w 123"/>
                <a:gd name="T57" fmla="*/ 8 h 104"/>
                <a:gd name="T58" fmla="*/ 13 w 123"/>
                <a:gd name="T59" fmla="*/ 5 h 104"/>
                <a:gd name="T60" fmla="*/ 19 w 123"/>
                <a:gd name="T61" fmla="*/ 2 h 104"/>
                <a:gd name="T62" fmla="*/ 24 w 123"/>
                <a:gd name="T63" fmla="*/ 1 h 104"/>
                <a:gd name="T64" fmla="*/ 31 w 123"/>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4">
                  <a:moveTo>
                    <a:pt x="61" y="0"/>
                  </a:moveTo>
                  <a:lnTo>
                    <a:pt x="74" y="1"/>
                  </a:lnTo>
                  <a:lnTo>
                    <a:pt x="85" y="4"/>
                  </a:lnTo>
                  <a:lnTo>
                    <a:pt x="95" y="9"/>
                  </a:lnTo>
                  <a:lnTo>
                    <a:pt x="105" y="15"/>
                  </a:lnTo>
                  <a:lnTo>
                    <a:pt x="113" y="23"/>
                  </a:lnTo>
                  <a:lnTo>
                    <a:pt x="118" y="32"/>
                  </a:lnTo>
                  <a:lnTo>
                    <a:pt x="122" y="42"/>
                  </a:lnTo>
                  <a:lnTo>
                    <a:pt x="123" y="53"/>
                  </a:lnTo>
                  <a:lnTo>
                    <a:pt x="122" y="63"/>
                  </a:lnTo>
                  <a:lnTo>
                    <a:pt x="118" y="73"/>
                  </a:lnTo>
                  <a:lnTo>
                    <a:pt x="113" y="81"/>
                  </a:lnTo>
                  <a:lnTo>
                    <a:pt x="105" y="89"/>
                  </a:lnTo>
                  <a:lnTo>
                    <a:pt x="95" y="95"/>
                  </a:lnTo>
                  <a:lnTo>
                    <a:pt x="85" y="100"/>
                  </a:lnTo>
                  <a:lnTo>
                    <a:pt x="74" y="103"/>
                  </a:lnTo>
                  <a:lnTo>
                    <a:pt x="61" y="104"/>
                  </a:lnTo>
                  <a:lnTo>
                    <a:pt x="48" y="103"/>
                  </a:lnTo>
                  <a:lnTo>
                    <a:pt x="37" y="100"/>
                  </a:lnTo>
                  <a:lnTo>
                    <a:pt x="26" y="95"/>
                  </a:lnTo>
                  <a:lnTo>
                    <a:pt x="18" y="89"/>
                  </a:lnTo>
                  <a:lnTo>
                    <a:pt x="10" y="81"/>
                  </a:lnTo>
                  <a:lnTo>
                    <a:pt x="4" y="73"/>
                  </a:lnTo>
                  <a:lnTo>
                    <a:pt x="1" y="63"/>
                  </a:lnTo>
                  <a:lnTo>
                    <a:pt x="0" y="53"/>
                  </a:lnTo>
                  <a:lnTo>
                    <a:pt x="1" y="42"/>
                  </a:lnTo>
                  <a:lnTo>
                    <a:pt x="4" y="32"/>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299" name="Freeform 442"/>
            <p:cNvSpPr>
              <a:spLocks/>
            </p:cNvSpPr>
            <p:nvPr/>
          </p:nvSpPr>
          <p:spPr bwMode="auto">
            <a:xfrm>
              <a:off x="3825" y="2733"/>
              <a:ext cx="63" cy="53"/>
            </a:xfrm>
            <a:custGeom>
              <a:avLst/>
              <a:gdLst>
                <a:gd name="T0" fmla="*/ 31 w 124"/>
                <a:gd name="T1" fmla="*/ 0 h 104"/>
                <a:gd name="T2" fmla="*/ 38 w 124"/>
                <a:gd name="T3" fmla="*/ 1 h 104"/>
                <a:gd name="T4" fmla="*/ 43 w 124"/>
                <a:gd name="T5" fmla="*/ 2 h 104"/>
                <a:gd name="T6" fmla="*/ 49 w 124"/>
                <a:gd name="T7" fmla="*/ 5 h 104"/>
                <a:gd name="T8" fmla="*/ 54 w 124"/>
                <a:gd name="T9" fmla="*/ 8 h 104"/>
                <a:gd name="T10" fmla="*/ 58 w 124"/>
                <a:gd name="T11" fmla="*/ 12 h 104"/>
                <a:gd name="T12" fmla="*/ 61 w 124"/>
                <a:gd name="T13" fmla="*/ 16 h 104"/>
                <a:gd name="T14" fmla="*/ 62 w 124"/>
                <a:gd name="T15" fmla="*/ 21 h 104"/>
                <a:gd name="T16" fmla="*/ 63 w 124"/>
                <a:gd name="T17" fmla="*/ 26 h 104"/>
                <a:gd name="T18" fmla="*/ 62 w 124"/>
                <a:gd name="T19" fmla="*/ 32 h 104"/>
                <a:gd name="T20" fmla="*/ 61 w 124"/>
                <a:gd name="T21" fmla="*/ 37 h 104"/>
                <a:gd name="T22" fmla="*/ 58 w 124"/>
                <a:gd name="T23" fmla="*/ 41 h 104"/>
                <a:gd name="T24" fmla="*/ 54 w 124"/>
                <a:gd name="T25" fmla="*/ 45 h 104"/>
                <a:gd name="T26" fmla="*/ 49 w 124"/>
                <a:gd name="T27" fmla="*/ 48 h 104"/>
                <a:gd name="T28" fmla="*/ 43 w 124"/>
                <a:gd name="T29" fmla="*/ 51 h 104"/>
                <a:gd name="T30" fmla="*/ 38 w 124"/>
                <a:gd name="T31" fmla="*/ 52 h 104"/>
                <a:gd name="T32" fmla="*/ 31 w 124"/>
                <a:gd name="T33" fmla="*/ 53 h 104"/>
                <a:gd name="T34" fmla="*/ 24 w 124"/>
                <a:gd name="T35" fmla="*/ 52 h 104"/>
                <a:gd name="T36" fmla="*/ 19 w 124"/>
                <a:gd name="T37" fmla="*/ 51 h 104"/>
                <a:gd name="T38" fmla="*/ 13 w 124"/>
                <a:gd name="T39" fmla="*/ 48 h 104"/>
                <a:gd name="T40" fmla="*/ 9 w 124"/>
                <a:gd name="T41" fmla="*/ 45 h 104"/>
                <a:gd name="T42" fmla="*/ 5 w 124"/>
                <a:gd name="T43" fmla="*/ 41 h 104"/>
                <a:gd name="T44" fmla="*/ 2 w 124"/>
                <a:gd name="T45" fmla="*/ 37 h 104"/>
                <a:gd name="T46" fmla="*/ 1 w 124"/>
                <a:gd name="T47" fmla="*/ 32 h 104"/>
                <a:gd name="T48" fmla="*/ 0 w 124"/>
                <a:gd name="T49" fmla="*/ 26 h 104"/>
                <a:gd name="T50" fmla="*/ 1 w 124"/>
                <a:gd name="T51" fmla="*/ 21 h 104"/>
                <a:gd name="T52" fmla="*/ 2 w 124"/>
                <a:gd name="T53" fmla="*/ 16 h 104"/>
                <a:gd name="T54" fmla="*/ 5 w 124"/>
                <a:gd name="T55" fmla="*/ 12 h 104"/>
                <a:gd name="T56" fmla="*/ 9 w 124"/>
                <a:gd name="T57" fmla="*/ 8 h 104"/>
                <a:gd name="T58" fmla="*/ 13 w 124"/>
                <a:gd name="T59" fmla="*/ 5 h 104"/>
                <a:gd name="T60" fmla="*/ 19 w 124"/>
                <a:gd name="T61" fmla="*/ 2 h 104"/>
                <a:gd name="T62" fmla="*/ 24 w 124"/>
                <a:gd name="T63" fmla="*/ 1 h 104"/>
                <a:gd name="T64" fmla="*/ 31 w 12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4">
                  <a:moveTo>
                    <a:pt x="61" y="0"/>
                  </a:moveTo>
                  <a:lnTo>
                    <a:pt x="74" y="1"/>
                  </a:lnTo>
                  <a:lnTo>
                    <a:pt x="85" y="4"/>
                  </a:lnTo>
                  <a:lnTo>
                    <a:pt x="97" y="9"/>
                  </a:lnTo>
                  <a:lnTo>
                    <a:pt x="106" y="15"/>
                  </a:lnTo>
                  <a:lnTo>
                    <a:pt x="114" y="23"/>
                  </a:lnTo>
                  <a:lnTo>
                    <a:pt x="120" y="31"/>
                  </a:lnTo>
                  <a:lnTo>
                    <a:pt x="123" y="41"/>
                  </a:lnTo>
                  <a:lnTo>
                    <a:pt x="124" y="51"/>
                  </a:lnTo>
                  <a:lnTo>
                    <a:pt x="123" y="62"/>
                  </a:lnTo>
                  <a:lnTo>
                    <a:pt x="120" y="72"/>
                  </a:lnTo>
                  <a:lnTo>
                    <a:pt x="114" y="81"/>
                  </a:lnTo>
                  <a:lnTo>
                    <a:pt x="106" y="88"/>
                  </a:lnTo>
                  <a:lnTo>
                    <a:pt x="97" y="95"/>
                  </a:lnTo>
                  <a:lnTo>
                    <a:pt x="85" y="100"/>
                  </a:lnTo>
                  <a:lnTo>
                    <a:pt x="74" y="103"/>
                  </a:lnTo>
                  <a:lnTo>
                    <a:pt x="61" y="104"/>
                  </a:lnTo>
                  <a:lnTo>
                    <a:pt x="48" y="103"/>
                  </a:lnTo>
                  <a:lnTo>
                    <a:pt x="37" y="100"/>
                  </a:lnTo>
                  <a:lnTo>
                    <a:pt x="26" y="95"/>
                  </a:lnTo>
                  <a:lnTo>
                    <a:pt x="18" y="88"/>
                  </a:lnTo>
                  <a:lnTo>
                    <a:pt x="10" y="81"/>
                  </a:lnTo>
                  <a:lnTo>
                    <a:pt x="4" y="72"/>
                  </a:lnTo>
                  <a:lnTo>
                    <a:pt x="1" y="62"/>
                  </a:lnTo>
                  <a:lnTo>
                    <a:pt x="0" y="51"/>
                  </a:lnTo>
                  <a:lnTo>
                    <a:pt x="1" y="41"/>
                  </a:lnTo>
                  <a:lnTo>
                    <a:pt x="4" y="31"/>
                  </a:lnTo>
                  <a:lnTo>
                    <a:pt x="10" y="23"/>
                  </a:lnTo>
                  <a:lnTo>
                    <a:pt x="18" y="15"/>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300" name="Freeform 443"/>
            <p:cNvSpPr>
              <a:spLocks/>
            </p:cNvSpPr>
            <p:nvPr/>
          </p:nvSpPr>
          <p:spPr bwMode="auto">
            <a:xfrm>
              <a:off x="4005" y="2740"/>
              <a:ext cx="61" cy="53"/>
            </a:xfrm>
            <a:custGeom>
              <a:avLst/>
              <a:gdLst>
                <a:gd name="T0" fmla="*/ 31 w 123"/>
                <a:gd name="T1" fmla="*/ 0 h 105"/>
                <a:gd name="T2" fmla="*/ 37 w 123"/>
                <a:gd name="T3" fmla="*/ 1 h 105"/>
                <a:gd name="T4" fmla="*/ 43 w 123"/>
                <a:gd name="T5" fmla="*/ 3 h 105"/>
                <a:gd name="T6" fmla="*/ 48 w 123"/>
                <a:gd name="T7" fmla="*/ 5 h 105"/>
                <a:gd name="T8" fmla="*/ 52 w 123"/>
                <a:gd name="T9" fmla="*/ 9 h 105"/>
                <a:gd name="T10" fmla="*/ 56 w 123"/>
                <a:gd name="T11" fmla="*/ 12 h 105"/>
                <a:gd name="T12" fmla="*/ 59 w 123"/>
                <a:gd name="T13" fmla="*/ 17 h 105"/>
                <a:gd name="T14" fmla="*/ 61 w 123"/>
                <a:gd name="T15" fmla="*/ 22 h 105"/>
                <a:gd name="T16" fmla="*/ 61 w 123"/>
                <a:gd name="T17" fmla="*/ 27 h 105"/>
                <a:gd name="T18" fmla="*/ 61 w 123"/>
                <a:gd name="T19" fmla="*/ 32 h 105"/>
                <a:gd name="T20" fmla="*/ 59 w 123"/>
                <a:gd name="T21" fmla="*/ 37 h 105"/>
                <a:gd name="T22" fmla="*/ 56 w 123"/>
                <a:gd name="T23" fmla="*/ 41 h 105"/>
                <a:gd name="T24" fmla="*/ 52 w 123"/>
                <a:gd name="T25" fmla="*/ 45 h 105"/>
                <a:gd name="T26" fmla="*/ 48 w 123"/>
                <a:gd name="T27" fmla="*/ 48 h 105"/>
                <a:gd name="T28" fmla="*/ 43 w 123"/>
                <a:gd name="T29" fmla="*/ 51 h 105"/>
                <a:gd name="T30" fmla="*/ 37 w 123"/>
                <a:gd name="T31" fmla="*/ 52 h 105"/>
                <a:gd name="T32" fmla="*/ 31 w 123"/>
                <a:gd name="T33" fmla="*/ 53 h 105"/>
                <a:gd name="T34" fmla="*/ 25 w 123"/>
                <a:gd name="T35" fmla="*/ 52 h 105"/>
                <a:gd name="T36" fmla="*/ 19 w 123"/>
                <a:gd name="T37" fmla="*/ 51 h 105"/>
                <a:gd name="T38" fmla="*/ 14 w 123"/>
                <a:gd name="T39" fmla="*/ 48 h 105"/>
                <a:gd name="T40" fmla="*/ 9 w 123"/>
                <a:gd name="T41" fmla="*/ 45 h 105"/>
                <a:gd name="T42" fmla="*/ 5 w 123"/>
                <a:gd name="T43" fmla="*/ 41 h 105"/>
                <a:gd name="T44" fmla="*/ 2 w 123"/>
                <a:gd name="T45" fmla="*/ 37 h 105"/>
                <a:gd name="T46" fmla="*/ 0 w 123"/>
                <a:gd name="T47" fmla="*/ 32 h 105"/>
                <a:gd name="T48" fmla="*/ 0 w 123"/>
                <a:gd name="T49" fmla="*/ 27 h 105"/>
                <a:gd name="T50" fmla="*/ 0 w 123"/>
                <a:gd name="T51" fmla="*/ 22 h 105"/>
                <a:gd name="T52" fmla="*/ 2 w 123"/>
                <a:gd name="T53" fmla="*/ 17 h 105"/>
                <a:gd name="T54" fmla="*/ 5 w 123"/>
                <a:gd name="T55" fmla="*/ 12 h 105"/>
                <a:gd name="T56" fmla="*/ 9 w 123"/>
                <a:gd name="T57" fmla="*/ 9 h 105"/>
                <a:gd name="T58" fmla="*/ 14 w 123"/>
                <a:gd name="T59" fmla="*/ 5 h 105"/>
                <a:gd name="T60" fmla="*/ 19 w 123"/>
                <a:gd name="T61" fmla="*/ 3 h 105"/>
                <a:gd name="T62" fmla="*/ 25 w 123"/>
                <a:gd name="T63" fmla="*/ 1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5" y="2"/>
                  </a:lnTo>
                  <a:lnTo>
                    <a:pt x="86" y="5"/>
                  </a:lnTo>
                  <a:lnTo>
                    <a:pt x="97" y="10"/>
                  </a:lnTo>
                  <a:lnTo>
                    <a:pt x="105" y="17"/>
                  </a:lnTo>
                  <a:lnTo>
                    <a:pt x="113" y="23"/>
                  </a:lnTo>
                  <a:lnTo>
                    <a:pt x="119" y="33"/>
                  </a:lnTo>
                  <a:lnTo>
                    <a:pt x="122" y="43"/>
                  </a:lnTo>
                  <a:lnTo>
                    <a:pt x="123" y="53"/>
                  </a:lnTo>
                  <a:lnTo>
                    <a:pt x="122" y="64"/>
                  </a:lnTo>
                  <a:lnTo>
                    <a:pt x="119" y="74"/>
                  </a:lnTo>
                  <a:lnTo>
                    <a:pt x="113" y="82"/>
                  </a:lnTo>
                  <a:lnTo>
                    <a:pt x="105" y="90"/>
                  </a:lnTo>
                  <a:lnTo>
                    <a:pt x="97" y="96"/>
                  </a:lnTo>
                  <a:lnTo>
                    <a:pt x="86" y="101"/>
                  </a:lnTo>
                  <a:lnTo>
                    <a:pt x="75" y="104"/>
                  </a:lnTo>
                  <a:lnTo>
                    <a:pt x="62" y="105"/>
                  </a:lnTo>
                  <a:lnTo>
                    <a:pt x="50" y="104"/>
                  </a:lnTo>
                  <a:lnTo>
                    <a:pt x="38" y="101"/>
                  </a:lnTo>
                  <a:lnTo>
                    <a:pt x="28" y="96"/>
                  </a:lnTo>
                  <a:lnTo>
                    <a:pt x="19" y="90"/>
                  </a:lnTo>
                  <a:lnTo>
                    <a:pt x="10" y="82"/>
                  </a:lnTo>
                  <a:lnTo>
                    <a:pt x="5" y="74"/>
                  </a:lnTo>
                  <a:lnTo>
                    <a:pt x="1" y="64"/>
                  </a:lnTo>
                  <a:lnTo>
                    <a:pt x="0" y="53"/>
                  </a:lnTo>
                  <a:lnTo>
                    <a:pt x="1" y="43"/>
                  </a:lnTo>
                  <a:lnTo>
                    <a:pt x="5" y="33"/>
                  </a:lnTo>
                  <a:lnTo>
                    <a:pt x="10" y="23"/>
                  </a:lnTo>
                  <a:lnTo>
                    <a:pt x="19" y="17"/>
                  </a:lnTo>
                  <a:lnTo>
                    <a:pt x="28" y="10"/>
                  </a:lnTo>
                  <a:lnTo>
                    <a:pt x="38" y="5"/>
                  </a:lnTo>
                  <a:lnTo>
                    <a:pt x="50" y="2"/>
                  </a:lnTo>
                  <a:lnTo>
                    <a:pt x="62" y="0"/>
                  </a:lnTo>
                  <a:close/>
                </a:path>
              </a:pathLst>
            </a:custGeom>
            <a:solidFill>
              <a:srgbClr val="7F686D"/>
            </a:solidFill>
            <a:ln w="9525">
              <a:noFill/>
              <a:round/>
              <a:headEnd/>
              <a:tailEnd/>
            </a:ln>
          </p:spPr>
          <p:txBody>
            <a:bodyPr/>
            <a:lstStyle/>
            <a:p>
              <a:endParaRPr lang="en-US"/>
            </a:p>
          </p:txBody>
        </p:sp>
        <p:sp>
          <p:nvSpPr>
            <p:cNvPr id="8301" name="Freeform 444"/>
            <p:cNvSpPr>
              <a:spLocks/>
            </p:cNvSpPr>
            <p:nvPr/>
          </p:nvSpPr>
          <p:spPr bwMode="auto">
            <a:xfrm>
              <a:off x="4117" y="2723"/>
              <a:ext cx="61" cy="52"/>
            </a:xfrm>
            <a:custGeom>
              <a:avLst/>
              <a:gdLst>
                <a:gd name="T0" fmla="*/ 31 w 122"/>
                <a:gd name="T1" fmla="*/ 0 h 105"/>
                <a:gd name="T2" fmla="*/ 37 w 122"/>
                <a:gd name="T3" fmla="*/ 0 h 105"/>
                <a:gd name="T4" fmla="*/ 43 w 122"/>
                <a:gd name="T5" fmla="*/ 2 h 105"/>
                <a:gd name="T6" fmla="*/ 48 w 122"/>
                <a:gd name="T7" fmla="*/ 4 h 105"/>
                <a:gd name="T8" fmla="*/ 52 w 122"/>
                <a:gd name="T9" fmla="*/ 8 h 105"/>
                <a:gd name="T10" fmla="*/ 56 w 122"/>
                <a:gd name="T11" fmla="*/ 11 h 105"/>
                <a:gd name="T12" fmla="*/ 59 w 122"/>
                <a:gd name="T13" fmla="*/ 16 h 105"/>
                <a:gd name="T14" fmla="*/ 61 w 122"/>
                <a:gd name="T15" fmla="*/ 21 h 105"/>
                <a:gd name="T16" fmla="*/ 61 w 122"/>
                <a:gd name="T17" fmla="*/ 26 h 105"/>
                <a:gd name="T18" fmla="*/ 61 w 122"/>
                <a:gd name="T19" fmla="*/ 31 h 105"/>
                <a:gd name="T20" fmla="*/ 59 w 122"/>
                <a:gd name="T21" fmla="*/ 37 h 105"/>
                <a:gd name="T22" fmla="*/ 56 w 122"/>
                <a:gd name="T23" fmla="*/ 41 h 105"/>
                <a:gd name="T24" fmla="*/ 52 w 122"/>
                <a:gd name="T25" fmla="*/ 45 h 105"/>
                <a:gd name="T26" fmla="*/ 48 w 122"/>
                <a:gd name="T27" fmla="*/ 48 h 105"/>
                <a:gd name="T28" fmla="*/ 43 w 122"/>
                <a:gd name="T29" fmla="*/ 50 h 105"/>
                <a:gd name="T30" fmla="*/ 37 w 122"/>
                <a:gd name="T31" fmla="*/ 52 h 105"/>
                <a:gd name="T32" fmla="*/ 31 w 122"/>
                <a:gd name="T33" fmla="*/ 52 h 105"/>
                <a:gd name="T34" fmla="*/ 24 w 122"/>
                <a:gd name="T35" fmla="*/ 52 h 105"/>
                <a:gd name="T36" fmla="*/ 19 w 122"/>
                <a:gd name="T37" fmla="*/ 50 h 105"/>
                <a:gd name="T38" fmla="*/ 13 w 122"/>
                <a:gd name="T39" fmla="*/ 48 h 105"/>
                <a:gd name="T40" fmla="*/ 9 w 122"/>
                <a:gd name="T41" fmla="*/ 45 h 105"/>
                <a:gd name="T42" fmla="*/ 5 w 122"/>
                <a:gd name="T43" fmla="*/ 41 h 105"/>
                <a:gd name="T44" fmla="*/ 2 w 122"/>
                <a:gd name="T45" fmla="*/ 37 h 105"/>
                <a:gd name="T46" fmla="*/ 1 w 122"/>
                <a:gd name="T47" fmla="*/ 31 h 105"/>
                <a:gd name="T48" fmla="*/ 0 w 122"/>
                <a:gd name="T49" fmla="*/ 26 h 105"/>
                <a:gd name="T50" fmla="*/ 1 w 122"/>
                <a:gd name="T51" fmla="*/ 21 h 105"/>
                <a:gd name="T52" fmla="*/ 2 w 122"/>
                <a:gd name="T53" fmla="*/ 16 h 105"/>
                <a:gd name="T54" fmla="*/ 5 w 122"/>
                <a:gd name="T55" fmla="*/ 11 h 105"/>
                <a:gd name="T56" fmla="*/ 9 w 122"/>
                <a:gd name="T57" fmla="*/ 8 h 105"/>
                <a:gd name="T58" fmla="*/ 13 w 122"/>
                <a:gd name="T59" fmla="*/ 4 h 105"/>
                <a:gd name="T60" fmla="*/ 19 w 122"/>
                <a:gd name="T61" fmla="*/ 2 h 105"/>
                <a:gd name="T62" fmla="*/ 24 w 122"/>
                <a:gd name="T63" fmla="*/ 0 h 105"/>
                <a:gd name="T64" fmla="*/ 31 w 122"/>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5">
                  <a:moveTo>
                    <a:pt x="61" y="0"/>
                  </a:moveTo>
                  <a:lnTo>
                    <a:pt x="73" y="1"/>
                  </a:lnTo>
                  <a:lnTo>
                    <a:pt x="85" y="4"/>
                  </a:lnTo>
                  <a:lnTo>
                    <a:pt x="95" y="9"/>
                  </a:lnTo>
                  <a:lnTo>
                    <a:pt x="103" y="16"/>
                  </a:lnTo>
                  <a:lnTo>
                    <a:pt x="111" y="23"/>
                  </a:lnTo>
                  <a:lnTo>
                    <a:pt x="117" y="32"/>
                  </a:lnTo>
                  <a:lnTo>
                    <a:pt x="121" y="43"/>
                  </a:lnTo>
                  <a:lnTo>
                    <a:pt x="122" y="53"/>
                  </a:lnTo>
                  <a:lnTo>
                    <a:pt x="121" y="63"/>
                  </a:lnTo>
                  <a:lnTo>
                    <a:pt x="117" y="74"/>
                  </a:lnTo>
                  <a:lnTo>
                    <a:pt x="111" y="82"/>
                  </a:lnTo>
                  <a:lnTo>
                    <a:pt x="103" y="90"/>
                  </a:lnTo>
                  <a:lnTo>
                    <a:pt x="95" y="96"/>
                  </a:lnTo>
                  <a:lnTo>
                    <a:pt x="85" y="100"/>
                  </a:lnTo>
                  <a:lnTo>
                    <a:pt x="73" y="104"/>
                  </a:lnTo>
                  <a:lnTo>
                    <a:pt x="61" y="105"/>
                  </a:lnTo>
                  <a:lnTo>
                    <a:pt x="48" y="104"/>
                  </a:lnTo>
                  <a:lnTo>
                    <a:pt x="37" y="100"/>
                  </a:lnTo>
                  <a:lnTo>
                    <a:pt x="26" y="96"/>
                  </a:lnTo>
                  <a:lnTo>
                    <a:pt x="18" y="90"/>
                  </a:lnTo>
                  <a:lnTo>
                    <a:pt x="10" y="82"/>
                  </a:lnTo>
                  <a:lnTo>
                    <a:pt x="4" y="74"/>
                  </a:lnTo>
                  <a:lnTo>
                    <a:pt x="1" y="63"/>
                  </a:lnTo>
                  <a:lnTo>
                    <a:pt x="0" y="53"/>
                  </a:lnTo>
                  <a:lnTo>
                    <a:pt x="1" y="43"/>
                  </a:lnTo>
                  <a:lnTo>
                    <a:pt x="4" y="32"/>
                  </a:lnTo>
                  <a:lnTo>
                    <a:pt x="10" y="23"/>
                  </a:lnTo>
                  <a:lnTo>
                    <a:pt x="18" y="16"/>
                  </a:lnTo>
                  <a:lnTo>
                    <a:pt x="26" y="9"/>
                  </a:lnTo>
                  <a:lnTo>
                    <a:pt x="37" y="4"/>
                  </a:lnTo>
                  <a:lnTo>
                    <a:pt x="48" y="1"/>
                  </a:lnTo>
                  <a:lnTo>
                    <a:pt x="61" y="0"/>
                  </a:lnTo>
                  <a:close/>
                </a:path>
              </a:pathLst>
            </a:custGeom>
            <a:solidFill>
              <a:srgbClr val="7F686D"/>
            </a:solidFill>
            <a:ln w="9525">
              <a:noFill/>
              <a:round/>
              <a:headEnd/>
              <a:tailEnd/>
            </a:ln>
          </p:spPr>
          <p:txBody>
            <a:bodyPr/>
            <a:lstStyle/>
            <a:p>
              <a:endParaRPr lang="en-US"/>
            </a:p>
          </p:txBody>
        </p:sp>
        <p:sp>
          <p:nvSpPr>
            <p:cNvPr id="8302" name="Freeform 445"/>
            <p:cNvSpPr>
              <a:spLocks/>
            </p:cNvSpPr>
            <p:nvPr/>
          </p:nvSpPr>
          <p:spPr bwMode="auto">
            <a:xfrm>
              <a:off x="3707" y="2704"/>
              <a:ext cx="62" cy="52"/>
            </a:xfrm>
            <a:custGeom>
              <a:avLst/>
              <a:gdLst>
                <a:gd name="T0" fmla="*/ 31 w 124"/>
                <a:gd name="T1" fmla="*/ 0 h 105"/>
                <a:gd name="T2" fmla="*/ 37 w 124"/>
                <a:gd name="T3" fmla="*/ 0 h 105"/>
                <a:gd name="T4" fmla="*/ 43 w 124"/>
                <a:gd name="T5" fmla="*/ 2 h 105"/>
                <a:gd name="T6" fmla="*/ 48 w 124"/>
                <a:gd name="T7" fmla="*/ 4 h 105"/>
                <a:gd name="T8" fmla="*/ 53 w 124"/>
                <a:gd name="T9" fmla="*/ 8 h 105"/>
                <a:gd name="T10" fmla="*/ 57 w 124"/>
                <a:gd name="T11" fmla="*/ 11 h 105"/>
                <a:gd name="T12" fmla="*/ 60 w 124"/>
                <a:gd name="T13" fmla="*/ 16 h 105"/>
                <a:gd name="T14" fmla="*/ 62 w 124"/>
                <a:gd name="T15" fmla="*/ 21 h 105"/>
                <a:gd name="T16" fmla="*/ 62 w 124"/>
                <a:gd name="T17" fmla="*/ 26 h 105"/>
                <a:gd name="T18" fmla="*/ 62 w 124"/>
                <a:gd name="T19" fmla="*/ 31 h 105"/>
                <a:gd name="T20" fmla="*/ 60 w 124"/>
                <a:gd name="T21" fmla="*/ 37 h 105"/>
                <a:gd name="T22" fmla="*/ 57 w 124"/>
                <a:gd name="T23" fmla="*/ 41 h 105"/>
                <a:gd name="T24" fmla="*/ 53 w 124"/>
                <a:gd name="T25" fmla="*/ 45 h 105"/>
                <a:gd name="T26" fmla="*/ 48 w 124"/>
                <a:gd name="T27" fmla="*/ 47 h 105"/>
                <a:gd name="T28" fmla="*/ 43 w 124"/>
                <a:gd name="T29" fmla="*/ 50 h 105"/>
                <a:gd name="T30" fmla="*/ 37 w 124"/>
                <a:gd name="T31" fmla="*/ 52 h 105"/>
                <a:gd name="T32" fmla="*/ 31 w 124"/>
                <a:gd name="T33" fmla="*/ 52 h 105"/>
                <a:gd name="T34" fmla="*/ 25 w 124"/>
                <a:gd name="T35" fmla="*/ 52 h 105"/>
                <a:gd name="T36" fmla="*/ 19 w 124"/>
                <a:gd name="T37" fmla="*/ 50 h 105"/>
                <a:gd name="T38" fmla="*/ 14 w 124"/>
                <a:gd name="T39" fmla="*/ 47 h 105"/>
                <a:gd name="T40" fmla="*/ 9 w 124"/>
                <a:gd name="T41" fmla="*/ 45 h 105"/>
                <a:gd name="T42" fmla="*/ 5 w 124"/>
                <a:gd name="T43" fmla="*/ 41 h 105"/>
                <a:gd name="T44" fmla="*/ 2 w 124"/>
                <a:gd name="T45" fmla="*/ 37 h 105"/>
                <a:gd name="T46" fmla="*/ 1 w 124"/>
                <a:gd name="T47" fmla="*/ 31 h 105"/>
                <a:gd name="T48" fmla="*/ 0 w 124"/>
                <a:gd name="T49" fmla="*/ 26 h 105"/>
                <a:gd name="T50" fmla="*/ 1 w 124"/>
                <a:gd name="T51" fmla="*/ 21 h 105"/>
                <a:gd name="T52" fmla="*/ 2 w 124"/>
                <a:gd name="T53" fmla="*/ 16 h 105"/>
                <a:gd name="T54" fmla="*/ 5 w 124"/>
                <a:gd name="T55" fmla="*/ 11 h 105"/>
                <a:gd name="T56" fmla="*/ 9 w 124"/>
                <a:gd name="T57" fmla="*/ 8 h 105"/>
                <a:gd name="T58" fmla="*/ 14 w 124"/>
                <a:gd name="T59" fmla="*/ 4 h 105"/>
                <a:gd name="T60" fmla="*/ 19 w 124"/>
                <a:gd name="T61" fmla="*/ 2 h 105"/>
                <a:gd name="T62" fmla="*/ 25 w 124"/>
                <a:gd name="T63" fmla="*/ 0 h 105"/>
                <a:gd name="T64" fmla="*/ 31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2" y="0"/>
                  </a:moveTo>
                  <a:lnTo>
                    <a:pt x="74" y="1"/>
                  </a:lnTo>
                  <a:lnTo>
                    <a:pt x="86" y="4"/>
                  </a:lnTo>
                  <a:lnTo>
                    <a:pt x="96" y="9"/>
                  </a:lnTo>
                  <a:lnTo>
                    <a:pt x="105" y="16"/>
                  </a:lnTo>
                  <a:lnTo>
                    <a:pt x="114" y="23"/>
                  </a:lnTo>
                  <a:lnTo>
                    <a:pt x="119" y="32"/>
                  </a:lnTo>
                  <a:lnTo>
                    <a:pt x="123" y="42"/>
                  </a:lnTo>
                  <a:lnTo>
                    <a:pt x="124" y="53"/>
                  </a:lnTo>
                  <a:lnTo>
                    <a:pt x="123" y="63"/>
                  </a:lnTo>
                  <a:lnTo>
                    <a:pt x="119" y="74"/>
                  </a:lnTo>
                  <a:lnTo>
                    <a:pt x="114" y="82"/>
                  </a:lnTo>
                  <a:lnTo>
                    <a:pt x="105" y="90"/>
                  </a:lnTo>
                  <a:lnTo>
                    <a:pt x="96" y="95"/>
                  </a:lnTo>
                  <a:lnTo>
                    <a:pt x="86" y="100"/>
                  </a:lnTo>
                  <a:lnTo>
                    <a:pt x="74" y="104"/>
                  </a:lnTo>
                  <a:lnTo>
                    <a:pt x="62" y="105"/>
                  </a:lnTo>
                  <a:lnTo>
                    <a:pt x="49" y="104"/>
                  </a:lnTo>
                  <a:lnTo>
                    <a:pt x="38" y="100"/>
                  </a:lnTo>
                  <a:lnTo>
                    <a:pt x="27" y="95"/>
                  </a:lnTo>
                  <a:lnTo>
                    <a:pt x="18" y="90"/>
                  </a:lnTo>
                  <a:lnTo>
                    <a:pt x="10" y="82"/>
                  </a:lnTo>
                  <a:lnTo>
                    <a:pt x="4" y="74"/>
                  </a:lnTo>
                  <a:lnTo>
                    <a:pt x="1" y="63"/>
                  </a:lnTo>
                  <a:lnTo>
                    <a:pt x="0" y="53"/>
                  </a:lnTo>
                  <a:lnTo>
                    <a:pt x="1" y="42"/>
                  </a:lnTo>
                  <a:lnTo>
                    <a:pt x="4" y="32"/>
                  </a:lnTo>
                  <a:lnTo>
                    <a:pt x="10" y="23"/>
                  </a:lnTo>
                  <a:lnTo>
                    <a:pt x="18" y="16"/>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303" name="Freeform 446"/>
            <p:cNvSpPr>
              <a:spLocks/>
            </p:cNvSpPr>
            <p:nvPr/>
          </p:nvSpPr>
          <p:spPr bwMode="auto">
            <a:xfrm>
              <a:off x="3817" y="2723"/>
              <a:ext cx="61" cy="52"/>
            </a:xfrm>
            <a:custGeom>
              <a:avLst/>
              <a:gdLst>
                <a:gd name="T0" fmla="*/ 31 w 123"/>
                <a:gd name="T1" fmla="*/ 0 h 105"/>
                <a:gd name="T2" fmla="*/ 37 w 123"/>
                <a:gd name="T3" fmla="*/ 0 h 105"/>
                <a:gd name="T4" fmla="*/ 43 w 123"/>
                <a:gd name="T5" fmla="*/ 2 h 105"/>
                <a:gd name="T6" fmla="*/ 48 w 123"/>
                <a:gd name="T7" fmla="*/ 4 h 105"/>
                <a:gd name="T8" fmla="*/ 52 w 123"/>
                <a:gd name="T9" fmla="*/ 7 h 105"/>
                <a:gd name="T10" fmla="*/ 56 w 123"/>
                <a:gd name="T11" fmla="*/ 11 h 105"/>
                <a:gd name="T12" fmla="*/ 59 w 123"/>
                <a:gd name="T13" fmla="*/ 15 h 105"/>
                <a:gd name="T14" fmla="*/ 61 w 123"/>
                <a:gd name="T15" fmla="*/ 20 h 105"/>
                <a:gd name="T16" fmla="*/ 61 w 123"/>
                <a:gd name="T17" fmla="*/ 26 h 105"/>
                <a:gd name="T18" fmla="*/ 61 w 123"/>
                <a:gd name="T19" fmla="*/ 31 h 105"/>
                <a:gd name="T20" fmla="*/ 59 w 123"/>
                <a:gd name="T21" fmla="*/ 36 h 105"/>
                <a:gd name="T22" fmla="*/ 56 w 123"/>
                <a:gd name="T23" fmla="*/ 41 h 105"/>
                <a:gd name="T24" fmla="*/ 52 w 123"/>
                <a:gd name="T25" fmla="*/ 45 h 105"/>
                <a:gd name="T26" fmla="*/ 48 w 123"/>
                <a:gd name="T27" fmla="*/ 48 h 105"/>
                <a:gd name="T28" fmla="*/ 43 w 123"/>
                <a:gd name="T29" fmla="*/ 50 h 105"/>
                <a:gd name="T30" fmla="*/ 37 w 123"/>
                <a:gd name="T31" fmla="*/ 52 h 105"/>
                <a:gd name="T32" fmla="*/ 31 w 123"/>
                <a:gd name="T33" fmla="*/ 52 h 105"/>
                <a:gd name="T34" fmla="*/ 24 w 123"/>
                <a:gd name="T35" fmla="*/ 52 h 105"/>
                <a:gd name="T36" fmla="*/ 19 w 123"/>
                <a:gd name="T37" fmla="*/ 50 h 105"/>
                <a:gd name="T38" fmla="*/ 13 w 123"/>
                <a:gd name="T39" fmla="*/ 48 h 105"/>
                <a:gd name="T40" fmla="*/ 9 w 123"/>
                <a:gd name="T41" fmla="*/ 45 h 105"/>
                <a:gd name="T42" fmla="*/ 5 w 123"/>
                <a:gd name="T43" fmla="*/ 41 h 105"/>
                <a:gd name="T44" fmla="*/ 2 w 123"/>
                <a:gd name="T45" fmla="*/ 36 h 105"/>
                <a:gd name="T46" fmla="*/ 0 w 123"/>
                <a:gd name="T47" fmla="*/ 31 h 105"/>
                <a:gd name="T48" fmla="*/ 0 w 123"/>
                <a:gd name="T49" fmla="*/ 26 h 105"/>
                <a:gd name="T50" fmla="*/ 0 w 123"/>
                <a:gd name="T51" fmla="*/ 20 h 105"/>
                <a:gd name="T52" fmla="*/ 2 w 123"/>
                <a:gd name="T53" fmla="*/ 15 h 105"/>
                <a:gd name="T54" fmla="*/ 5 w 123"/>
                <a:gd name="T55" fmla="*/ 11 h 105"/>
                <a:gd name="T56" fmla="*/ 9 w 123"/>
                <a:gd name="T57" fmla="*/ 7 h 105"/>
                <a:gd name="T58" fmla="*/ 13 w 123"/>
                <a:gd name="T59" fmla="*/ 4 h 105"/>
                <a:gd name="T60" fmla="*/ 19 w 123"/>
                <a:gd name="T61" fmla="*/ 2 h 105"/>
                <a:gd name="T62" fmla="*/ 24 w 123"/>
                <a:gd name="T63" fmla="*/ 0 h 105"/>
                <a:gd name="T64" fmla="*/ 31 w 12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5">
                  <a:moveTo>
                    <a:pt x="62" y="0"/>
                  </a:moveTo>
                  <a:lnTo>
                    <a:pt x="74" y="1"/>
                  </a:lnTo>
                  <a:lnTo>
                    <a:pt x="86" y="4"/>
                  </a:lnTo>
                  <a:lnTo>
                    <a:pt x="96" y="9"/>
                  </a:lnTo>
                  <a:lnTo>
                    <a:pt x="104" y="15"/>
                  </a:lnTo>
                  <a:lnTo>
                    <a:pt x="112" y="23"/>
                  </a:lnTo>
                  <a:lnTo>
                    <a:pt x="118" y="31"/>
                  </a:lnTo>
                  <a:lnTo>
                    <a:pt x="122" y="41"/>
                  </a:lnTo>
                  <a:lnTo>
                    <a:pt x="123" y="52"/>
                  </a:lnTo>
                  <a:lnTo>
                    <a:pt x="122" y="62"/>
                  </a:lnTo>
                  <a:lnTo>
                    <a:pt x="118" y="72"/>
                  </a:lnTo>
                  <a:lnTo>
                    <a:pt x="112" y="82"/>
                  </a:lnTo>
                  <a:lnTo>
                    <a:pt x="104" y="90"/>
                  </a:lnTo>
                  <a:lnTo>
                    <a:pt x="96" y="96"/>
                  </a:lnTo>
                  <a:lnTo>
                    <a:pt x="86" y="100"/>
                  </a:lnTo>
                  <a:lnTo>
                    <a:pt x="74" y="104"/>
                  </a:lnTo>
                  <a:lnTo>
                    <a:pt x="62" y="105"/>
                  </a:lnTo>
                  <a:lnTo>
                    <a:pt x="49" y="104"/>
                  </a:lnTo>
                  <a:lnTo>
                    <a:pt x="38" y="100"/>
                  </a:lnTo>
                  <a:lnTo>
                    <a:pt x="27" y="96"/>
                  </a:lnTo>
                  <a:lnTo>
                    <a:pt x="18" y="90"/>
                  </a:lnTo>
                  <a:lnTo>
                    <a:pt x="10" y="82"/>
                  </a:lnTo>
                  <a:lnTo>
                    <a:pt x="4" y="72"/>
                  </a:lnTo>
                  <a:lnTo>
                    <a:pt x="1" y="62"/>
                  </a:lnTo>
                  <a:lnTo>
                    <a:pt x="0" y="52"/>
                  </a:lnTo>
                  <a:lnTo>
                    <a:pt x="1" y="41"/>
                  </a:lnTo>
                  <a:lnTo>
                    <a:pt x="4" y="31"/>
                  </a:lnTo>
                  <a:lnTo>
                    <a:pt x="10" y="23"/>
                  </a:lnTo>
                  <a:lnTo>
                    <a:pt x="18" y="15"/>
                  </a:lnTo>
                  <a:lnTo>
                    <a:pt x="27" y="9"/>
                  </a:lnTo>
                  <a:lnTo>
                    <a:pt x="38" y="4"/>
                  </a:lnTo>
                  <a:lnTo>
                    <a:pt x="49" y="1"/>
                  </a:lnTo>
                  <a:lnTo>
                    <a:pt x="62" y="0"/>
                  </a:lnTo>
                  <a:close/>
                </a:path>
              </a:pathLst>
            </a:custGeom>
            <a:solidFill>
              <a:srgbClr val="000000"/>
            </a:solidFill>
            <a:ln w="9525">
              <a:noFill/>
              <a:round/>
              <a:headEnd/>
              <a:tailEnd/>
            </a:ln>
          </p:spPr>
          <p:txBody>
            <a:bodyPr/>
            <a:lstStyle/>
            <a:p>
              <a:endParaRPr lang="en-US"/>
            </a:p>
          </p:txBody>
        </p:sp>
        <p:sp>
          <p:nvSpPr>
            <p:cNvPr id="8304" name="Freeform 447"/>
            <p:cNvSpPr>
              <a:spLocks/>
            </p:cNvSpPr>
            <p:nvPr/>
          </p:nvSpPr>
          <p:spPr bwMode="auto">
            <a:xfrm>
              <a:off x="3996" y="2730"/>
              <a:ext cx="62" cy="52"/>
            </a:xfrm>
            <a:custGeom>
              <a:avLst/>
              <a:gdLst>
                <a:gd name="T0" fmla="*/ 31 w 122"/>
                <a:gd name="T1" fmla="*/ 0 h 104"/>
                <a:gd name="T2" fmla="*/ 38 w 122"/>
                <a:gd name="T3" fmla="*/ 1 h 104"/>
                <a:gd name="T4" fmla="*/ 43 w 122"/>
                <a:gd name="T5" fmla="*/ 2 h 104"/>
                <a:gd name="T6" fmla="*/ 49 w 122"/>
                <a:gd name="T7" fmla="*/ 5 h 104"/>
                <a:gd name="T8" fmla="*/ 53 w 122"/>
                <a:gd name="T9" fmla="*/ 8 h 104"/>
                <a:gd name="T10" fmla="*/ 57 w 122"/>
                <a:gd name="T11" fmla="*/ 12 h 104"/>
                <a:gd name="T12" fmla="*/ 59 w 122"/>
                <a:gd name="T13" fmla="*/ 16 h 104"/>
                <a:gd name="T14" fmla="*/ 61 w 122"/>
                <a:gd name="T15" fmla="*/ 21 h 104"/>
                <a:gd name="T16" fmla="*/ 62 w 122"/>
                <a:gd name="T17" fmla="*/ 26 h 104"/>
                <a:gd name="T18" fmla="*/ 61 w 122"/>
                <a:gd name="T19" fmla="*/ 31 h 104"/>
                <a:gd name="T20" fmla="*/ 59 w 122"/>
                <a:gd name="T21" fmla="*/ 36 h 104"/>
                <a:gd name="T22" fmla="*/ 57 w 122"/>
                <a:gd name="T23" fmla="*/ 41 h 104"/>
                <a:gd name="T24" fmla="*/ 53 w 122"/>
                <a:gd name="T25" fmla="*/ 45 h 104"/>
                <a:gd name="T26" fmla="*/ 49 w 122"/>
                <a:gd name="T27" fmla="*/ 47 h 104"/>
                <a:gd name="T28" fmla="*/ 43 w 122"/>
                <a:gd name="T29" fmla="*/ 50 h 104"/>
                <a:gd name="T30" fmla="*/ 38 w 122"/>
                <a:gd name="T31" fmla="*/ 51 h 104"/>
                <a:gd name="T32" fmla="*/ 31 w 122"/>
                <a:gd name="T33" fmla="*/ 52 h 104"/>
                <a:gd name="T34" fmla="*/ 24 w 122"/>
                <a:gd name="T35" fmla="*/ 51 h 104"/>
                <a:gd name="T36" fmla="*/ 19 w 122"/>
                <a:gd name="T37" fmla="*/ 50 h 104"/>
                <a:gd name="T38" fmla="*/ 13 w 122"/>
                <a:gd name="T39" fmla="*/ 47 h 104"/>
                <a:gd name="T40" fmla="*/ 9 w 122"/>
                <a:gd name="T41" fmla="*/ 45 h 104"/>
                <a:gd name="T42" fmla="*/ 5 w 122"/>
                <a:gd name="T43" fmla="*/ 41 h 104"/>
                <a:gd name="T44" fmla="*/ 3 w 122"/>
                <a:gd name="T45" fmla="*/ 36 h 104"/>
                <a:gd name="T46" fmla="*/ 1 w 122"/>
                <a:gd name="T47" fmla="*/ 31 h 104"/>
                <a:gd name="T48" fmla="*/ 0 w 122"/>
                <a:gd name="T49" fmla="*/ 26 h 104"/>
                <a:gd name="T50" fmla="*/ 1 w 122"/>
                <a:gd name="T51" fmla="*/ 21 h 104"/>
                <a:gd name="T52" fmla="*/ 3 w 122"/>
                <a:gd name="T53" fmla="*/ 16 h 104"/>
                <a:gd name="T54" fmla="*/ 5 w 122"/>
                <a:gd name="T55" fmla="*/ 12 h 104"/>
                <a:gd name="T56" fmla="*/ 9 w 122"/>
                <a:gd name="T57" fmla="*/ 8 h 104"/>
                <a:gd name="T58" fmla="*/ 13 w 122"/>
                <a:gd name="T59" fmla="*/ 5 h 104"/>
                <a:gd name="T60" fmla="*/ 19 w 122"/>
                <a:gd name="T61" fmla="*/ 2 h 104"/>
                <a:gd name="T62" fmla="*/ 24 w 122"/>
                <a:gd name="T63" fmla="*/ 1 h 104"/>
                <a:gd name="T64" fmla="*/ 31 w 122"/>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2" h="104">
                  <a:moveTo>
                    <a:pt x="61" y="0"/>
                  </a:moveTo>
                  <a:lnTo>
                    <a:pt x="74" y="1"/>
                  </a:lnTo>
                  <a:lnTo>
                    <a:pt x="85" y="4"/>
                  </a:lnTo>
                  <a:lnTo>
                    <a:pt x="96" y="9"/>
                  </a:lnTo>
                  <a:lnTo>
                    <a:pt x="104" y="15"/>
                  </a:lnTo>
                  <a:lnTo>
                    <a:pt x="112" y="23"/>
                  </a:lnTo>
                  <a:lnTo>
                    <a:pt x="117" y="31"/>
                  </a:lnTo>
                  <a:lnTo>
                    <a:pt x="121" y="41"/>
                  </a:lnTo>
                  <a:lnTo>
                    <a:pt x="122" y="52"/>
                  </a:lnTo>
                  <a:lnTo>
                    <a:pt x="121" y="62"/>
                  </a:lnTo>
                  <a:lnTo>
                    <a:pt x="117" y="72"/>
                  </a:lnTo>
                  <a:lnTo>
                    <a:pt x="112" y="81"/>
                  </a:lnTo>
                  <a:lnTo>
                    <a:pt x="104" y="89"/>
                  </a:lnTo>
                  <a:lnTo>
                    <a:pt x="96" y="94"/>
                  </a:lnTo>
                  <a:lnTo>
                    <a:pt x="85" y="99"/>
                  </a:lnTo>
                  <a:lnTo>
                    <a:pt x="74" y="102"/>
                  </a:lnTo>
                  <a:lnTo>
                    <a:pt x="61" y="104"/>
                  </a:lnTo>
                  <a:lnTo>
                    <a:pt x="48" y="102"/>
                  </a:lnTo>
                  <a:lnTo>
                    <a:pt x="37" y="99"/>
                  </a:lnTo>
                  <a:lnTo>
                    <a:pt x="26" y="94"/>
                  </a:lnTo>
                  <a:lnTo>
                    <a:pt x="18" y="89"/>
                  </a:lnTo>
                  <a:lnTo>
                    <a:pt x="10" y="81"/>
                  </a:lnTo>
                  <a:lnTo>
                    <a:pt x="5" y="72"/>
                  </a:lnTo>
                  <a:lnTo>
                    <a:pt x="1" y="62"/>
                  </a:lnTo>
                  <a:lnTo>
                    <a:pt x="0" y="52"/>
                  </a:lnTo>
                  <a:lnTo>
                    <a:pt x="1" y="41"/>
                  </a:lnTo>
                  <a:lnTo>
                    <a:pt x="5" y="31"/>
                  </a:lnTo>
                  <a:lnTo>
                    <a:pt x="10" y="23"/>
                  </a:lnTo>
                  <a:lnTo>
                    <a:pt x="18" y="15"/>
                  </a:lnTo>
                  <a:lnTo>
                    <a:pt x="26" y="9"/>
                  </a:lnTo>
                  <a:lnTo>
                    <a:pt x="37" y="4"/>
                  </a:lnTo>
                  <a:lnTo>
                    <a:pt x="48" y="1"/>
                  </a:lnTo>
                  <a:lnTo>
                    <a:pt x="61" y="0"/>
                  </a:lnTo>
                  <a:close/>
                </a:path>
              </a:pathLst>
            </a:custGeom>
            <a:solidFill>
              <a:srgbClr val="000000"/>
            </a:solidFill>
            <a:ln w="9525">
              <a:noFill/>
              <a:round/>
              <a:headEnd/>
              <a:tailEnd/>
            </a:ln>
          </p:spPr>
          <p:txBody>
            <a:bodyPr/>
            <a:lstStyle/>
            <a:p>
              <a:endParaRPr lang="en-US"/>
            </a:p>
          </p:txBody>
        </p:sp>
        <p:sp>
          <p:nvSpPr>
            <p:cNvPr id="8305" name="Freeform 448"/>
            <p:cNvSpPr>
              <a:spLocks/>
            </p:cNvSpPr>
            <p:nvPr/>
          </p:nvSpPr>
          <p:spPr bwMode="auto">
            <a:xfrm>
              <a:off x="4108" y="2713"/>
              <a:ext cx="62" cy="53"/>
            </a:xfrm>
            <a:custGeom>
              <a:avLst/>
              <a:gdLst>
                <a:gd name="T0" fmla="*/ 32 w 124"/>
                <a:gd name="T1" fmla="*/ 0 h 105"/>
                <a:gd name="T2" fmla="*/ 38 w 124"/>
                <a:gd name="T3" fmla="*/ 1 h 105"/>
                <a:gd name="T4" fmla="*/ 44 w 124"/>
                <a:gd name="T5" fmla="*/ 3 h 105"/>
                <a:gd name="T6" fmla="*/ 49 w 124"/>
                <a:gd name="T7" fmla="*/ 5 h 105"/>
                <a:gd name="T8" fmla="*/ 53 w 124"/>
                <a:gd name="T9" fmla="*/ 8 h 105"/>
                <a:gd name="T10" fmla="*/ 57 w 124"/>
                <a:gd name="T11" fmla="*/ 12 h 105"/>
                <a:gd name="T12" fmla="*/ 60 w 124"/>
                <a:gd name="T13" fmla="*/ 16 h 105"/>
                <a:gd name="T14" fmla="*/ 62 w 124"/>
                <a:gd name="T15" fmla="*/ 21 h 105"/>
                <a:gd name="T16" fmla="*/ 62 w 124"/>
                <a:gd name="T17" fmla="*/ 26 h 105"/>
                <a:gd name="T18" fmla="*/ 62 w 124"/>
                <a:gd name="T19" fmla="*/ 32 h 105"/>
                <a:gd name="T20" fmla="*/ 60 w 124"/>
                <a:gd name="T21" fmla="*/ 37 h 105"/>
                <a:gd name="T22" fmla="*/ 57 w 124"/>
                <a:gd name="T23" fmla="*/ 41 h 105"/>
                <a:gd name="T24" fmla="*/ 53 w 124"/>
                <a:gd name="T25" fmla="*/ 45 h 105"/>
                <a:gd name="T26" fmla="*/ 49 w 124"/>
                <a:gd name="T27" fmla="*/ 48 h 105"/>
                <a:gd name="T28" fmla="*/ 44 w 124"/>
                <a:gd name="T29" fmla="*/ 51 h 105"/>
                <a:gd name="T30" fmla="*/ 38 w 124"/>
                <a:gd name="T31" fmla="*/ 52 h 105"/>
                <a:gd name="T32" fmla="*/ 32 w 124"/>
                <a:gd name="T33" fmla="*/ 53 h 105"/>
                <a:gd name="T34" fmla="*/ 25 w 124"/>
                <a:gd name="T35" fmla="*/ 52 h 105"/>
                <a:gd name="T36" fmla="*/ 19 w 124"/>
                <a:gd name="T37" fmla="*/ 51 h 105"/>
                <a:gd name="T38" fmla="*/ 14 w 124"/>
                <a:gd name="T39" fmla="*/ 48 h 105"/>
                <a:gd name="T40" fmla="*/ 10 w 124"/>
                <a:gd name="T41" fmla="*/ 45 h 105"/>
                <a:gd name="T42" fmla="*/ 6 w 124"/>
                <a:gd name="T43" fmla="*/ 41 h 105"/>
                <a:gd name="T44" fmla="*/ 3 w 124"/>
                <a:gd name="T45" fmla="*/ 37 h 105"/>
                <a:gd name="T46" fmla="*/ 1 w 124"/>
                <a:gd name="T47" fmla="*/ 32 h 105"/>
                <a:gd name="T48" fmla="*/ 0 w 124"/>
                <a:gd name="T49" fmla="*/ 26 h 105"/>
                <a:gd name="T50" fmla="*/ 1 w 124"/>
                <a:gd name="T51" fmla="*/ 21 h 105"/>
                <a:gd name="T52" fmla="*/ 3 w 124"/>
                <a:gd name="T53" fmla="*/ 16 h 105"/>
                <a:gd name="T54" fmla="*/ 6 w 124"/>
                <a:gd name="T55" fmla="*/ 12 h 105"/>
                <a:gd name="T56" fmla="*/ 10 w 124"/>
                <a:gd name="T57" fmla="*/ 8 h 105"/>
                <a:gd name="T58" fmla="*/ 14 w 124"/>
                <a:gd name="T59" fmla="*/ 5 h 105"/>
                <a:gd name="T60" fmla="*/ 19 w 124"/>
                <a:gd name="T61" fmla="*/ 3 h 105"/>
                <a:gd name="T62" fmla="*/ 25 w 124"/>
                <a:gd name="T63" fmla="*/ 1 h 105"/>
                <a:gd name="T64" fmla="*/ 32 w 124"/>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05">
                  <a:moveTo>
                    <a:pt x="63" y="0"/>
                  </a:moveTo>
                  <a:lnTo>
                    <a:pt x="75" y="1"/>
                  </a:lnTo>
                  <a:lnTo>
                    <a:pt x="87" y="5"/>
                  </a:lnTo>
                  <a:lnTo>
                    <a:pt x="97" y="10"/>
                  </a:lnTo>
                  <a:lnTo>
                    <a:pt x="105" y="15"/>
                  </a:lnTo>
                  <a:lnTo>
                    <a:pt x="113" y="23"/>
                  </a:lnTo>
                  <a:lnTo>
                    <a:pt x="119" y="31"/>
                  </a:lnTo>
                  <a:lnTo>
                    <a:pt x="123" y="42"/>
                  </a:lnTo>
                  <a:lnTo>
                    <a:pt x="124" y="52"/>
                  </a:lnTo>
                  <a:lnTo>
                    <a:pt x="123" y="63"/>
                  </a:lnTo>
                  <a:lnTo>
                    <a:pt x="119" y="73"/>
                  </a:lnTo>
                  <a:lnTo>
                    <a:pt x="113" y="82"/>
                  </a:lnTo>
                  <a:lnTo>
                    <a:pt x="105" y="89"/>
                  </a:lnTo>
                  <a:lnTo>
                    <a:pt x="97" y="96"/>
                  </a:lnTo>
                  <a:lnTo>
                    <a:pt x="87" y="101"/>
                  </a:lnTo>
                  <a:lnTo>
                    <a:pt x="75" y="104"/>
                  </a:lnTo>
                  <a:lnTo>
                    <a:pt x="63" y="105"/>
                  </a:lnTo>
                  <a:lnTo>
                    <a:pt x="50" y="104"/>
                  </a:lnTo>
                  <a:lnTo>
                    <a:pt x="38" y="101"/>
                  </a:lnTo>
                  <a:lnTo>
                    <a:pt x="28" y="96"/>
                  </a:lnTo>
                  <a:lnTo>
                    <a:pt x="19" y="89"/>
                  </a:lnTo>
                  <a:lnTo>
                    <a:pt x="11" y="82"/>
                  </a:lnTo>
                  <a:lnTo>
                    <a:pt x="5" y="73"/>
                  </a:lnTo>
                  <a:lnTo>
                    <a:pt x="2" y="63"/>
                  </a:lnTo>
                  <a:lnTo>
                    <a:pt x="0" y="52"/>
                  </a:lnTo>
                  <a:lnTo>
                    <a:pt x="2" y="42"/>
                  </a:lnTo>
                  <a:lnTo>
                    <a:pt x="5" y="31"/>
                  </a:lnTo>
                  <a:lnTo>
                    <a:pt x="11" y="23"/>
                  </a:lnTo>
                  <a:lnTo>
                    <a:pt x="19" y="15"/>
                  </a:lnTo>
                  <a:lnTo>
                    <a:pt x="28" y="10"/>
                  </a:lnTo>
                  <a:lnTo>
                    <a:pt x="38" y="5"/>
                  </a:lnTo>
                  <a:lnTo>
                    <a:pt x="50" y="1"/>
                  </a:lnTo>
                  <a:lnTo>
                    <a:pt x="63" y="0"/>
                  </a:lnTo>
                  <a:close/>
                </a:path>
              </a:pathLst>
            </a:custGeom>
            <a:solidFill>
              <a:srgbClr val="000000"/>
            </a:solidFill>
            <a:ln w="9525">
              <a:noFill/>
              <a:round/>
              <a:headEnd/>
              <a:tailEnd/>
            </a:ln>
          </p:spPr>
          <p:txBody>
            <a:bodyPr/>
            <a:lstStyle/>
            <a:p>
              <a:endParaRPr lang="en-US"/>
            </a:p>
          </p:txBody>
        </p:sp>
        <p:sp>
          <p:nvSpPr>
            <p:cNvPr id="8306" name="Freeform 449"/>
            <p:cNvSpPr>
              <a:spLocks/>
            </p:cNvSpPr>
            <p:nvPr/>
          </p:nvSpPr>
          <p:spPr bwMode="auto">
            <a:xfrm>
              <a:off x="3909" y="2706"/>
              <a:ext cx="68" cy="118"/>
            </a:xfrm>
            <a:custGeom>
              <a:avLst/>
              <a:gdLst>
                <a:gd name="T0" fmla="*/ 0 w 137"/>
                <a:gd name="T1" fmla="*/ 23 h 237"/>
                <a:gd name="T2" fmla="*/ 0 w 137"/>
                <a:gd name="T3" fmla="*/ 34 h 237"/>
                <a:gd name="T4" fmla="*/ 8 w 137"/>
                <a:gd name="T5" fmla="*/ 48 h 237"/>
                <a:gd name="T6" fmla="*/ 8 w 137"/>
                <a:gd name="T7" fmla="*/ 75 h 237"/>
                <a:gd name="T8" fmla="*/ 1 w 137"/>
                <a:gd name="T9" fmla="*/ 88 h 237"/>
                <a:gd name="T10" fmla="*/ 1 w 137"/>
                <a:gd name="T11" fmla="*/ 101 h 237"/>
                <a:gd name="T12" fmla="*/ 11 w 137"/>
                <a:gd name="T13" fmla="*/ 108 h 237"/>
                <a:gd name="T14" fmla="*/ 20 w 137"/>
                <a:gd name="T15" fmla="*/ 113 h 237"/>
                <a:gd name="T16" fmla="*/ 28 w 137"/>
                <a:gd name="T17" fmla="*/ 117 h 237"/>
                <a:gd name="T18" fmla="*/ 36 w 137"/>
                <a:gd name="T19" fmla="*/ 118 h 237"/>
                <a:gd name="T20" fmla="*/ 44 w 137"/>
                <a:gd name="T21" fmla="*/ 117 h 237"/>
                <a:gd name="T22" fmla="*/ 52 w 137"/>
                <a:gd name="T23" fmla="*/ 113 h 237"/>
                <a:gd name="T24" fmla="*/ 60 w 137"/>
                <a:gd name="T25" fmla="*/ 105 h 237"/>
                <a:gd name="T26" fmla="*/ 68 w 137"/>
                <a:gd name="T27" fmla="*/ 94 h 237"/>
                <a:gd name="T28" fmla="*/ 57 w 137"/>
                <a:gd name="T29" fmla="*/ 75 h 237"/>
                <a:gd name="T30" fmla="*/ 57 w 137"/>
                <a:gd name="T31" fmla="*/ 37 h 237"/>
                <a:gd name="T32" fmla="*/ 65 w 137"/>
                <a:gd name="T33" fmla="*/ 26 h 237"/>
                <a:gd name="T34" fmla="*/ 58 w 137"/>
                <a:gd name="T35" fmla="*/ 16 h 237"/>
                <a:gd name="T36" fmla="*/ 51 w 137"/>
                <a:gd name="T37" fmla="*/ 7 h 237"/>
                <a:gd name="T38" fmla="*/ 42 w 137"/>
                <a:gd name="T39" fmla="*/ 2 h 237"/>
                <a:gd name="T40" fmla="*/ 33 w 137"/>
                <a:gd name="T41" fmla="*/ 0 h 237"/>
                <a:gd name="T42" fmla="*/ 23 w 137"/>
                <a:gd name="T43" fmla="*/ 1 h 237"/>
                <a:gd name="T44" fmla="*/ 14 w 137"/>
                <a:gd name="T45" fmla="*/ 5 h 237"/>
                <a:gd name="T46" fmla="*/ 6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6" y="96"/>
                  </a:lnTo>
                  <a:lnTo>
                    <a:pt x="16" y="151"/>
                  </a:lnTo>
                  <a:lnTo>
                    <a:pt x="3" y="176"/>
                  </a:lnTo>
                  <a:lnTo>
                    <a:pt x="3" y="202"/>
                  </a:lnTo>
                  <a:lnTo>
                    <a:pt x="22" y="216"/>
                  </a:lnTo>
                  <a:lnTo>
                    <a:pt x="40" y="227"/>
                  </a:lnTo>
                  <a:lnTo>
                    <a:pt x="56" y="234"/>
                  </a:lnTo>
                  <a:lnTo>
                    <a:pt x="72" y="237"/>
                  </a:lnTo>
                  <a:lnTo>
                    <a:pt x="89" y="234"/>
                  </a:lnTo>
                  <a:lnTo>
                    <a:pt x="105" y="226"/>
                  </a:lnTo>
                  <a:lnTo>
                    <a:pt x="121" y="211"/>
                  </a:lnTo>
                  <a:lnTo>
                    <a:pt x="137" y="189"/>
                  </a:lnTo>
                  <a:lnTo>
                    <a:pt x="114" y="151"/>
                  </a:lnTo>
                  <a:lnTo>
                    <a:pt x="114" y="74"/>
                  </a:lnTo>
                  <a:lnTo>
                    <a:pt x="130" y="53"/>
                  </a:lnTo>
                  <a:lnTo>
                    <a:pt x="117" y="32"/>
                  </a:lnTo>
                  <a:lnTo>
                    <a:pt x="102" y="15"/>
                  </a:lnTo>
                  <a:lnTo>
                    <a:pt x="84" y="5"/>
                  </a:lnTo>
                  <a:lnTo>
                    <a:pt x="66" y="0"/>
                  </a:lnTo>
                  <a:lnTo>
                    <a:pt x="46" y="3"/>
                  </a:lnTo>
                  <a:lnTo>
                    <a:pt x="28" y="11"/>
                  </a:lnTo>
                  <a:lnTo>
                    <a:pt x="13" y="26"/>
                  </a:lnTo>
                  <a:lnTo>
                    <a:pt x="0" y="47"/>
                  </a:lnTo>
                  <a:close/>
                </a:path>
              </a:pathLst>
            </a:custGeom>
            <a:solidFill>
              <a:srgbClr val="7F686D"/>
            </a:solidFill>
            <a:ln w="9525">
              <a:noFill/>
              <a:round/>
              <a:headEnd/>
              <a:tailEnd/>
            </a:ln>
          </p:spPr>
          <p:txBody>
            <a:bodyPr/>
            <a:lstStyle/>
            <a:p>
              <a:endParaRPr lang="en-US"/>
            </a:p>
          </p:txBody>
        </p:sp>
        <p:sp>
          <p:nvSpPr>
            <p:cNvPr id="8307" name="Freeform 450"/>
            <p:cNvSpPr>
              <a:spLocks/>
            </p:cNvSpPr>
            <p:nvPr/>
          </p:nvSpPr>
          <p:spPr bwMode="auto">
            <a:xfrm>
              <a:off x="3727" y="2081"/>
              <a:ext cx="412" cy="37"/>
            </a:xfrm>
            <a:custGeom>
              <a:avLst/>
              <a:gdLst>
                <a:gd name="T0" fmla="*/ 0 w 825"/>
                <a:gd name="T1" fmla="*/ 4 h 75"/>
                <a:gd name="T2" fmla="*/ 0 w 825"/>
                <a:gd name="T3" fmla="*/ 37 h 75"/>
                <a:gd name="T4" fmla="*/ 412 w 825"/>
                <a:gd name="T5" fmla="*/ 34 h 75"/>
                <a:gd name="T6" fmla="*/ 412 w 825"/>
                <a:gd name="T7" fmla="*/ 0 h 75"/>
                <a:gd name="T8" fmla="*/ 0 w 825"/>
                <a:gd name="T9" fmla="*/ 4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5" h="75">
                  <a:moveTo>
                    <a:pt x="0" y="9"/>
                  </a:moveTo>
                  <a:lnTo>
                    <a:pt x="0" y="75"/>
                  </a:lnTo>
                  <a:lnTo>
                    <a:pt x="825" y="69"/>
                  </a:lnTo>
                  <a:lnTo>
                    <a:pt x="825" y="0"/>
                  </a:lnTo>
                  <a:lnTo>
                    <a:pt x="0" y="9"/>
                  </a:lnTo>
                  <a:close/>
                </a:path>
              </a:pathLst>
            </a:custGeom>
            <a:solidFill>
              <a:srgbClr val="002800"/>
            </a:solidFill>
            <a:ln w="9525">
              <a:noFill/>
              <a:round/>
              <a:headEnd/>
              <a:tailEnd/>
            </a:ln>
          </p:spPr>
          <p:txBody>
            <a:bodyPr/>
            <a:lstStyle/>
            <a:p>
              <a:endParaRPr lang="en-US"/>
            </a:p>
          </p:txBody>
        </p:sp>
        <p:sp>
          <p:nvSpPr>
            <p:cNvPr id="8308" name="Rectangle 451"/>
            <p:cNvSpPr>
              <a:spLocks noChangeArrowheads="1"/>
            </p:cNvSpPr>
            <p:nvPr/>
          </p:nvSpPr>
          <p:spPr bwMode="auto">
            <a:xfrm>
              <a:off x="3786" y="2090"/>
              <a:ext cx="15" cy="22"/>
            </a:xfrm>
            <a:prstGeom prst="rect">
              <a:avLst/>
            </a:prstGeom>
            <a:solidFill>
              <a:srgbClr val="757C00"/>
            </a:solidFill>
            <a:ln w="9525">
              <a:noFill/>
              <a:miter lim="800000"/>
              <a:headEnd/>
              <a:tailEnd/>
            </a:ln>
          </p:spPr>
          <p:txBody>
            <a:bodyPr/>
            <a:lstStyle/>
            <a:p>
              <a:endParaRPr lang="en-US"/>
            </a:p>
          </p:txBody>
        </p:sp>
        <p:sp>
          <p:nvSpPr>
            <p:cNvPr id="8309" name="Rectangle 452"/>
            <p:cNvSpPr>
              <a:spLocks noChangeArrowheads="1"/>
            </p:cNvSpPr>
            <p:nvPr/>
          </p:nvSpPr>
          <p:spPr bwMode="auto">
            <a:xfrm>
              <a:off x="3960" y="2086"/>
              <a:ext cx="92" cy="19"/>
            </a:xfrm>
            <a:prstGeom prst="rect">
              <a:avLst/>
            </a:prstGeom>
            <a:solidFill>
              <a:srgbClr val="757C00"/>
            </a:solidFill>
            <a:ln w="9525">
              <a:noFill/>
              <a:miter lim="800000"/>
              <a:headEnd/>
              <a:tailEnd/>
            </a:ln>
          </p:spPr>
          <p:txBody>
            <a:bodyPr/>
            <a:lstStyle/>
            <a:p>
              <a:endParaRPr lang="en-US"/>
            </a:p>
          </p:txBody>
        </p:sp>
        <p:sp>
          <p:nvSpPr>
            <p:cNvPr id="8310" name="Rectangle 453"/>
            <p:cNvSpPr>
              <a:spLocks noChangeArrowheads="1"/>
            </p:cNvSpPr>
            <p:nvPr/>
          </p:nvSpPr>
          <p:spPr bwMode="auto">
            <a:xfrm>
              <a:off x="4065" y="2090"/>
              <a:ext cx="18" cy="16"/>
            </a:xfrm>
            <a:prstGeom prst="rect">
              <a:avLst/>
            </a:prstGeom>
            <a:solidFill>
              <a:srgbClr val="757C00"/>
            </a:solidFill>
            <a:ln w="9525">
              <a:noFill/>
              <a:miter lim="800000"/>
              <a:headEnd/>
              <a:tailEnd/>
            </a:ln>
          </p:spPr>
          <p:txBody>
            <a:bodyPr/>
            <a:lstStyle/>
            <a:p>
              <a:endParaRPr lang="en-US"/>
            </a:p>
          </p:txBody>
        </p:sp>
        <p:sp>
          <p:nvSpPr>
            <p:cNvPr id="8311" name="Rectangle 454"/>
            <p:cNvSpPr>
              <a:spLocks noChangeArrowheads="1"/>
            </p:cNvSpPr>
            <p:nvPr/>
          </p:nvSpPr>
          <p:spPr bwMode="auto">
            <a:xfrm>
              <a:off x="4097" y="2091"/>
              <a:ext cx="26" cy="15"/>
            </a:xfrm>
            <a:prstGeom prst="rect">
              <a:avLst/>
            </a:prstGeom>
            <a:solidFill>
              <a:srgbClr val="757C00"/>
            </a:solidFill>
            <a:ln w="9525">
              <a:noFill/>
              <a:miter lim="800000"/>
              <a:headEnd/>
              <a:tailEnd/>
            </a:ln>
          </p:spPr>
          <p:txBody>
            <a:bodyPr/>
            <a:lstStyle/>
            <a:p>
              <a:endParaRPr lang="en-US"/>
            </a:p>
          </p:txBody>
        </p:sp>
        <p:sp>
          <p:nvSpPr>
            <p:cNvPr id="8312" name="Rectangle 455"/>
            <p:cNvSpPr>
              <a:spLocks noChangeArrowheads="1"/>
            </p:cNvSpPr>
            <p:nvPr/>
          </p:nvSpPr>
          <p:spPr bwMode="auto">
            <a:xfrm>
              <a:off x="3744" y="2131"/>
              <a:ext cx="30" cy="20"/>
            </a:xfrm>
            <a:prstGeom prst="rect">
              <a:avLst/>
            </a:prstGeom>
            <a:solidFill>
              <a:srgbClr val="002800"/>
            </a:solidFill>
            <a:ln w="9525">
              <a:noFill/>
              <a:miter lim="800000"/>
              <a:headEnd/>
              <a:tailEnd/>
            </a:ln>
          </p:spPr>
          <p:txBody>
            <a:bodyPr/>
            <a:lstStyle/>
            <a:p>
              <a:endParaRPr lang="en-US"/>
            </a:p>
          </p:txBody>
        </p:sp>
        <p:sp>
          <p:nvSpPr>
            <p:cNvPr id="8313" name="Rectangle 456"/>
            <p:cNvSpPr>
              <a:spLocks noChangeArrowheads="1"/>
            </p:cNvSpPr>
            <p:nvPr/>
          </p:nvSpPr>
          <p:spPr bwMode="auto">
            <a:xfrm>
              <a:off x="3744" y="2176"/>
              <a:ext cx="30" cy="19"/>
            </a:xfrm>
            <a:prstGeom prst="rect">
              <a:avLst/>
            </a:prstGeom>
            <a:solidFill>
              <a:srgbClr val="002800"/>
            </a:solidFill>
            <a:ln w="9525">
              <a:noFill/>
              <a:miter lim="800000"/>
              <a:headEnd/>
              <a:tailEnd/>
            </a:ln>
          </p:spPr>
          <p:txBody>
            <a:bodyPr/>
            <a:lstStyle/>
            <a:p>
              <a:endParaRPr lang="en-US"/>
            </a:p>
          </p:txBody>
        </p:sp>
        <p:sp>
          <p:nvSpPr>
            <p:cNvPr id="8314" name="Rectangle 457"/>
            <p:cNvSpPr>
              <a:spLocks noChangeArrowheads="1"/>
            </p:cNvSpPr>
            <p:nvPr/>
          </p:nvSpPr>
          <p:spPr bwMode="auto">
            <a:xfrm>
              <a:off x="3744" y="2212"/>
              <a:ext cx="23" cy="20"/>
            </a:xfrm>
            <a:prstGeom prst="rect">
              <a:avLst/>
            </a:prstGeom>
            <a:solidFill>
              <a:srgbClr val="002800"/>
            </a:solidFill>
            <a:ln w="9525">
              <a:noFill/>
              <a:miter lim="800000"/>
              <a:headEnd/>
              <a:tailEnd/>
            </a:ln>
          </p:spPr>
          <p:txBody>
            <a:bodyPr/>
            <a:lstStyle/>
            <a:p>
              <a:endParaRPr lang="en-US"/>
            </a:p>
          </p:txBody>
        </p:sp>
        <p:sp>
          <p:nvSpPr>
            <p:cNvPr id="8315" name="Rectangle 458"/>
            <p:cNvSpPr>
              <a:spLocks noChangeArrowheads="1"/>
            </p:cNvSpPr>
            <p:nvPr/>
          </p:nvSpPr>
          <p:spPr bwMode="auto">
            <a:xfrm>
              <a:off x="3955" y="2209"/>
              <a:ext cx="24" cy="19"/>
            </a:xfrm>
            <a:prstGeom prst="rect">
              <a:avLst/>
            </a:prstGeom>
            <a:solidFill>
              <a:srgbClr val="002800"/>
            </a:solidFill>
            <a:ln w="9525">
              <a:noFill/>
              <a:miter lim="800000"/>
              <a:headEnd/>
              <a:tailEnd/>
            </a:ln>
          </p:spPr>
          <p:txBody>
            <a:bodyPr/>
            <a:lstStyle/>
            <a:p>
              <a:endParaRPr lang="en-US"/>
            </a:p>
          </p:txBody>
        </p:sp>
        <p:sp>
          <p:nvSpPr>
            <p:cNvPr id="8316" name="Rectangle 459"/>
            <p:cNvSpPr>
              <a:spLocks noChangeArrowheads="1"/>
            </p:cNvSpPr>
            <p:nvPr/>
          </p:nvSpPr>
          <p:spPr bwMode="auto">
            <a:xfrm>
              <a:off x="3744" y="2264"/>
              <a:ext cx="36" cy="19"/>
            </a:xfrm>
            <a:prstGeom prst="rect">
              <a:avLst/>
            </a:prstGeom>
            <a:solidFill>
              <a:srgbClr val="002800"/>
            </a:solidFill>
            <a:ln w="9525">
              <a:noFill/>
              <a:miter lim="800000"/>
              <a:headEnd/>
              <a:tailEnd/>
            </a:ln>
          </p:spPr>
          <p:txBody>
            <a:bodyPr/>
            <a:lstStyle/>
            <a:p>
              <a:endParaRPr lang="en-US"/>
            </a:p>
          </p:txBody>
        </p:sp>
        <p:sp>
          <p:nvSpPr>
            <p:cNvPr id="8317" name="Rectangle 460"/>
            <p:cNvSpPr>
              <a:spLocks noChangeArrowheads="1"/>
            </p:cNvSpPr>
            <p:nvPr/>
          </p:nvSpPr>
          <p:spPr bwMode="auto">
            <a:xfrm>
              <a:off x="3744" y="2346"/>
              <a:ext cx="36" cy="19"/>
            </a:xfrm>
            <a:prstGeom prst="rect">
              <a:avLst/>
            </a:prstGeom>
            <a:solidFill>
              <a:srgbClr val="002800"/>
            </a:solidFill>
            <a:ln w="9525">
              <a:noFill/>
              <a:miter lim="800000"/>
              <a:headEnd/>
              <a:tailEnd/>
            </a:ln>
          </p:spPr>
          <p:txBody>
            <a:bodyPr/>
            <a:lstStyle/>
            <a:p>
              <a:endParaRPr lang="en-US"/>
            </a:p>
          </p:txBody>
        </p:sp>
        <p:sp>
          <p:nvSpPr>
            <p:cNvPr id="8318" name="Rectangle 461"/>
            <p:cNvSpPr>
              <a:spLocks noChangeArrowheads="1"/>
            </p:cNvSpPr>
            <p:nvPr/>
          </p:nvSpPr>
          <p:spPr bwMode="auto">
            <a:xfrm>
              <a:off x="3744" y="2397"/>
              <a:ext cx="36" cy="19"/>
            </a:xfrm>
            <a:prstGeom prst="rect">
              <a:avLst/>
            </a:prstGeom>
            <a:solidFill>
              <a:srgbClr val="002800"/>
            </a:solidFill>
            <a:ln w="9525">
              <a:noFill/>
              <a:miter lim="800000"/>
              <a:headEnd/>
              <a:tailEnd/>
            </a:ln>
          </p:spPr>
          <p:txBody>
            <a:bodyPr/>
            <a:lstStyle/>
            <a:p>
              <a:endParaRPr lang="en-US"/>
            </a:p>
          </p:txBody>
        </p:sp>
        <p:sp>
          <p:nvSpPr>
            <p:cNvPr id="8319" name="Rectangle 462"/>
            <p:cNvSpPr>
              <a:spLocks noChangeArrowheads="1"/>
            </p:cNvSpPr>
            <p:nvPr/>
          </p:nvSpPr>
          <p:spPr bwMode="auto">
            <a:xfrm>
              <a:off x="3793" y="2131"/>
              <a:ext cx="25" cy="20"/>
            </a:xfrm>
            <a:prstGeom prst="rect">
              <a:avLst/>
            </a:prstGeom>
            <a:solidFill>
              <a:srgbClr val="002800"/>
            </a:solidFill>
            <a:ln w="9525">
              <a:noFill/>
              <a:miter lim="800000"/>
              <a:headEnd/>
              <a:tailEnd/>
            </a:ln>
          </p:spPr>
          <p:txBody>
            <a:bodyPr/>
            <a:lstStyle/>
            <a:p>
              <a:endParaRPr lang="en-US"/>
            </a:p>
          </p:txBody>
        </p:sp>
        <p:sp>
          <p:nvSpPr>
            <p:cNvPr id="8320" name="Rectangle 463"/>
            <p:cNvSpPr>
              <a:spLocks noChangeArrowheads="1"/>
            </p:cNvSpPr>
            <p:nvPr/>
          </p:nvSpPr>
          <p:spPr bwMode="auto">
            <a:xfrm>
              <a:off x="3793" y="2176"/>
              <a:ext cx="25" cy="19"/>
            </a:xfrm>
            <a:prstGeom prst="rect">
              <a:avLst/>
            </a:prstGeom>
            <a:solidFill>
              <a:srgbClr val="002800"/>
            </a:solidFill>
            <a:ln w="9525">
              <a:noFill/>
              <a:miter lim="800000"/>
              <a:headEnd/>
              <a:tailEnd/>
            </a:ln>
          </p:spPr>
          <p:txBody>
            <a:bodyPr/>
            <a:lstStyle/>
            <a:p>
              <a:endParaRPr lang="en-US"/>
            </a:p>
          </p:txBody>
        </p:sp>
        <p:sp>
          <p:nvSpPr>
            <p:cNvPr id="8321" name="Rectangle 464"/>
            <p:cNvSpPr>
              <a:spLocks noChangeArrowheads="1"/>
            </p:cNvSpPr>
            <p:nvPr/>
          </p:nvSpPr>
          <p:spPr bwMode="auto">
            <a:xfrm>
              <a:off x="3782" y="2212"/>
              <a:ext cx="19" cy="20"/>
            </a:xfrm>
            <a:prstGeom prst="rect">
              <a:avLst/>
            </a:prstGeom>
            <a:solidFill>
              <a:srgbClr val="002800"/>
            </a:solidFill>
            <a:ln w="9525">
              <a:noFill/>
              <a:miter lim="800000"/>
              <a:headEnd/>
              <a:tailEnd/>
            </a:ln>
          </p:spPr>
          <p:txBody>
            <a:bodyPr/>
            <a:lstStyle/>
            <a:p>
              <a:endParaRPr lang="en-US"/>
            </a:p>
          </p:txBody>
        </p:sp>
        <p:sp>
          <p:nvSpPr>
            <p:cNvPr id="8322" name="Rectangle 465"/>
            <p:cNvSpPr>
              <a:spLocks noChangeArrowheads="1"/>
            </p:cNvSpPr>
            <p:nvPr/>
          </p:nvSpPr>
          <p:spPr bwMode="auto">
            <a:xfrm>
              <a:off x="3993" y="2209"/>
              <a:ext cx="20" cy="19"/>
            </a:xfrm>
            <a:prstGeom prst="rect">
              <a:avLst/>
            </a:prstGeom>
            <a:solidFill>
              <a:srgbClr val="002800"/>
            </a:solidFill>
            <a:ln w="9525">
              <a:noFill/>
              <a:miter lim="800000"/>
              <a:headEnd/>
              <a:tailEnd/>
            </a:ln>
          </p:spPr>
          <p:txBody>
            <a:bodyPr/>
            <a:lstStyle/>
            <a:p>
              <a:endParaRPr lang="en-US"/>
            </a:p>
          </p:txBody>
        </p:sp>
        <p:sp>
          <p:nvSpPr>
            <p:cNvPr id="8323" name="Rectangle 466"/>
            <p:cNvSpPr>
              <a:spLocks noChangeArrowheads="1"/>
            </p:cNvSpPr>
            <p:nvPr/>
          </p:nvSpPr>
          <p:spPr bwMode="auto">
            <a:xfrm>
              <a:off x="3802" y="2264"/>
              <a:ext cx="30" cy="19"/>
            </a:xfrm>
            <a:prstGeom prst="rect">
              <a:avLst/>
            </a:prstGeom>
            <a:solidFill>
              <a:srgbClr val="002800"/>
            </a:solidFill>
            <a:ln w="9525">
              <a:noFill/>
              <a:miter lim="800000"/>
              <a:headEnd/>
              <a:tailEnd/>
            </a:ln>
          </p:spPr>
          <p:txBody>
            <a:bodyPr/>
            <a:lstStyle/>
            <a:p>
              <a:endParaRPr lang="en-US"/>
            </a:p>
          </p:txBody>
        </p:sp>
        <p:sp>
          <p:nvSpPr>
            <p:cNvPr id="8324" name="Rectangle 467"/>
            <p:cNvSpPr>
              <a:spLocks noChangeArrowheads="1"/>
            </p:cNvSpPr>
            <p:nvPr/>
          </p:nvSpPr>
          <p:spPr bwMode="auto">
            <a:xfrm>
              <a:off x="3802" y="2346"/>
              <a:ext cx="30" cy="19"/>
            </a:xfrm>
            <a:prstGeom prst="rect">
              <a:avLst/>
            </a:prstGeom>
            <a:solidFill>
              <a:srgbClr val="002800"/>
            </a:solidFill>
            <a:ln w="9525">
              <a:noFill/>
              <a:miter lim="800000"/>
              <a:headEnd/>
              <a:tailEnd/>
            </a:ln>
          </p:spPr>
          <p:txBody>
            <a:bodyPr/>
            <a:lstStyle/>
            <a:p>
              <a:endParaRPr lang="en-US"/>
            </a:p>
          </p:txBody>
        </p:sp>
        <p:sp>
          <p:nvSpPr>
            <p:cNvPr id="8325" name="Rectangle 468"/>
            <p:cNvSpPr>
              <a:spLocks noChangeArrowheads="1"/>
            </p:cNvSpPr>
            <p:nvPr/>
          </p:nvSpPr>
          <p:spPr bwMode="auto">
            <a:xfrm>
              <a:off x="3802" y="2397"/>
              <a:ext cx="30" cy="19"/>
            </a:xfrm>
            <a:prstGeom prst="rect">
              <a:avLst/>
            </a:prstGeom>
            <a:solidFill>
              <a:srgbClr val="002800"/>
            </a:solidFill>
            <a:ln w="9525">
              <a:noFill/>
              <a:miter lim="800000"/>
              <a:headEnd/>
              <a:tailEnd/>
            </a:ln>
          </p:spPr>
          <p:txBody>
            <a:bodyPr/>
            <a:lstStyle/>
            <a:p>
              <a:endParaRPr lang="en-US"/>
            </a:p>
          </p:txBody>
        </p:sp>
        <p:sp>
          <p:nvSpPr>
            <p:cNvPr id="8326" name="Rectangle 469"/>
            <p:cNvSpPr>
              <a:spLocks noChangeArrowheads="1"/>
            </p:cNvSpPr>
            <p:nvPr/>
          </p:nvSpPr>
          <p:spPr bwMode="auto">
            <a:xfrm>
              <a:off x="3839" y="2133"/>
              <a:ext cx="106" cy="19"/>
            </a:xfrm>
            <a:prstGeom prst="rect">
              <a:avLst/>
            </a:prstGeom>
            <a:solidFill>
              <a:srgbClr val="002800"/>
            </a:solidFill>
            <a:ln w="9525">
              <a:noFill/>
              <a:miter lim="800000"/>
              <a:headEnd/>
              <a:tailEnd/>
            </a:ln>
          </p:spPr>
          <p:txBody>
            <a:bodyPr/>
            <a:lstStyle/>
            <a:p>
              <a:endParaRPr lang="en-US"/>
            </a:p>
          </p:txBody>
        </p:sp>
        <p:sp>
          <p:nvSpPr>
            <p:cNvPr id="8327" name="Rectangle 470"/>
            <p:cNvSpPr>
              <a:spLocks noChangeArrowheads="1"/>
            </p:cNvSpPr>
            <p:nvPr/>
          </p:nvSpPr>
          <p:spPr bwMode="auto">
            <a:xfrm>
              <a:off x="3839" y="2177"/>
              <a:ext cx="106" cy="19"/>
            </a:xfrm>
            <a:prstGeom prst="rect">
              <a:avLst/>
            </a:prstGeom>
            <a:solidFill>
              <a:srgbClr val="002800"/>
            </a:solidFill>
            <a:ln w="9525">
              <a:noFill/>
              <a:miter lim="800000"/>
              <a:headEnd/>
              <a:tailEnd/>
            </a:ln>
          </p:spPr>
          <p:txBody>
            <a:bodyPr/>
            <a:lstStyle/>
            <a:p>
              <a:endParaRPr lang="en-US"/>
            </a:p>
          </p:txBody>
        </p:sp>
        <p:sp>
          <p:nvSpPr>
            <p:cNvPr id="8328" name="Rectangle 471"/>
            <p:cNvSpPr>
              <a:spLocks noChangeArrowheads="1"/>
            </p:cNvSpPr>
            <p:nvPr/>
          </p:nvSpPr>
          <p:spPr bwMode="auto">
            <a:xfrm>
              <a:off x="3817" y="2214"/>
              <a:ext cx="81" cy="19"/>
            </a:xfrm>
            <a:prstGeom prst="rect">
              <a:avLst/>
            </a:prstGeom>
            <a:solidFill>
              <a:srgbClr val="002800"/>
            </a:solidFill>
            <a:ln w="9525">
              <a:noFill/>
              <a:miter lim="800000"/>
              <a:headEnd/>
              <a:tailEnd/>
            </a:ln>
          </p:spPr>
          <p:txBody>
            <a:bodyPr/>
            <a:lstStyle/>
            <a:p>
              <a:endParaRPr lang="en-US"/>
            </a:p>
          </p:txBody>
        </p:sp>
        <p:sp>
          <p:nvSpPr>
            <p:cNvPr id="8329" name="Rectangle 472"/>
            <p:cNvSpPr>
              <a:spLocks noChangeArrowheads="1"/>
            </p:cNvSpPr>
            <p:nvPr/>
          </p:nvSpPr>
          <p:spPr bwMode="auto">
            <a:xfrm>
              <a:off x="4028" y="2210"/>
              <a:ext cx="80" cy="20"/>
            </a:xfrm>
            <a:prstGeom prst="rect">
              <a:avLst/>
            </a:prstGeom>
            <a:solidFill>
              <a:srgbClr val="002800"/>
            </a:solidFill>
            <a:ln w="9525">
              <a:noFill/>
              <a:miter lim="800000"/>
              <a:headEnd/>
              <a:tailEnd/>
            </a:ln>
          </p:spPr>
          <p:txBody>
            <a:bodyPr/>
            <a:lstStyle/>
            <a:p>
              <a:endParaRPr lang="en-US"/>
            </a:p>
          </p:txBody>
        </p:sp>
        <p:sp>
          <p:nvSpPr>
            <p:cNvPr id="8330" name="Rectangle 473"/>
            <p:cNvSpPr>
              <a:spLocks noChangeArrowheads="1"/>
            </p:cNvSpPr>
            <p:nvPr/>
          </p:nvSpPr>
          <p:spPr bwMode="auto">
            <a:xfrm>
              <a:off x="3857" y="2265"/>
              <a:ext cx="126" cy="20"/>
            </a:xfrm>
            <a:prstGeom prst="rect">
              <a:avLst/>
            </a:prstGeom>
            <a:solidFill>
              <a:srgbClr val="002800"/>
            </a:solidFill>
            <a:ln w="9525">
              <a:noFill/>
              <a:miter lim="800000"/>
              <a:headEnd/>
              <a:tailEnd/>
            </a:ln>
          </p:spPr>
          <p:txBody>
            <a:bodyPr/>
            <a:lstStyle/>
            <a:p>
              <a:endParaRPr lang="en-US"/>
            </a:p>
          </p:txBody>
        </p:sp>
        <p:sp>
          <p:nvSpPr>
            <p:cNvPr id="8331" name="Rectangle 474"/>
            <p:cNvSpPr>
              <a:spLocks noChangeArrowheads="1"/>
            </p:cNvSpPr>
            <p:nvPr/>
          </p:nvSpPr>
          <p:spPr bwMode="auto">
            <a:xfrm>
              <a:off x="3857" y="2347"/>
              <a:ext cx="126" cy="19"/>
            </a:xfrm>
            <a:prstGeom prst="rect">
              <a:avLst/>
            </a:prstGeom>
            <a:solidFill>
              <a:srgbClr val="002800"/>
            </a:solidFill>
            <a:ln w="9525">
              <a:noFill/>
              <a:miter lim="800000"/>
              <a:headEnd/>
              <a:tailEnd/>
            </a:ln>
          </p:spPr>
          <p:txBody>
            <a:bodyPr/>
            <a:lstStyle/>
            <a:p>
              <a:endParaRPr lang="en-US"/>
            </a:p>
          </p:txBody>
        </p:sp>
        <p:sp>
          <p:nvSpPr>
            <p:cNvPr id="8332" name="Rectangle 475"/>
            <p:cNvSpPr>
              <a:spLocks noChangeArrowheads="1"/>
            </p:cNvSpPr>
            <p:nvPr/>
          </p:nvSpPr>
          <p:spPr bwMode="auto">
            <a:xfrm>
              <a:off x="3857" y="2399"/>
              <a:ext cx="126" cy="19"/>
            </a:xfrm>
            <a:prstGeom prst="rect">
              <a:avLst/>
            </a:prstGeom>
            <a:solidFill>
              <a:srgbClr val="002800"/>
            </a:solidFill>
            <a:ln w="9525">
              <a:noFill/>
              <a:miter lim="800000"/>
              <a:headEnd/>
              <a:tailEnd/>
            </a:ln>
          </p:spPr>
          <p:txBody>
            <a:bodyPr/>
            <a:lstStyle/>
            <a:p>
              <a:endParaRPr lang="en-US"/>
            </a:p>
          </p:txBody>
        </p:sp>
        <p:sp>
          <p:nvSpPr>
            <p:cNvPr id="8333" name="Rectangle 476"/>
            <p:cNvSpPr>
              <a:spLocks noChangeArrowheads="1"/>
            </p:cNvSpPr>
            <p:nvPr/>
          </p:nvSpPr>
          <p:spPr bwMode="auto">
            <a:xfrm>
              <a:off x="3976" y="2134"/>
              <a:ext cx="20" cy="14"/>
            </a:xfrm>
            <a:prstGeom prst="rect">
              <a:avLst/>
            </a:prstGeom>
            <a:solidFill>
              <a:srgbClr val="002800"/>
            </a:solidFill>
            <a:ln w="9525">
              <a:noFill/>
              <a:miter lim="800000"/>
              <a:headEnd/>
              <a:tailEnd/>
            </a:ln>
          </p:spPr>
          <p:txBody>
            <a:bodyPr/>
            <a:lstStyle/>
            <a:p>
              <a:endParaRPr lang="en-US"/>
            </a:p>
          </p:txBody>
        </p:sp>
        <p:sp>
          <p:nvSpPr>
            <p:cNvPr id="8334" name="Rectangle 477"/>
            <p:cNvSpPr>
              <a:spLocks noChangeArrowheads="1"/>
            </p:cNvSpPr>
            <p:nvPr/>
          </p:nvSpPr>
          <p:spPr bwMode="auto">
            <a:xfrm>
              <a:off x="3976" y="2179"/>
              <a:ext cx="20" cy="13"/>
            </a:xfrm>
            <a:prstGeom prst="rect">
              <a:avLst/>
            </a:prstGeom>
            <a:solidFill>
              <a:srgbClr val="002800"/>
            </a:solidFill>
            <a:ln w="9525">
              <a:noFill/>
              <a:miter lim="800000"/>
              <a:headEnd/>
              <a:tailEnd/>
            </a:ln>
          </p:spPr>
          <p:txBody>
            <a:bodyPr/>
            <a:lstStyle/>
            <a:p>
              <a:endParaRPr lang="en-US"/>
            </a:p>
          </p:txBody>
        </p:sp>
        <p:sp>
          <p:nvSpPr>
            <p:cNvPr id="8335" name="Rectangle 478"/>
            <p:cNvSpPr>
              <a:spLocks noChangeArrowheads="1"/>
            </p:cNvSpPr>
            <p:nvPr/>
          </p:nvSpPr>
          <p:spPr bwMode="auto">
            <a:xfrm>
              <a:off x="3922" y="2215"/>
              <a:ext cx="15" cy="14"/>
            </a:xfrm>
            <a:prstGeom prst="rect">
              <a:avLst/>
            </a:prstGeom>
            <a:solidFill>
              <a:srgbClr val="002800"/>
            </a:solidFill>
            <a:ln w="9525">
              <a:noFill/>
              <a:miter lim="800000"/>
              <a:headEnd/>
              <a:tailEnd/>
            </a:ln>
          </p:spPr>
          <p:txBody>
            <a:bodyPr/>
            <a:lstStyle/>
            <a:p>
              <a:endParaRPr lang="en-US"/>
            </a:p>
          </p:txBody>
        </p:sp>
        <p:sp>
          <p:nvSpPr>
            <p:cNvPr id="8336" name="Rectangle 479"/>
            <p:cNvSpPr>
              <a:spLocks noChangeArrowheads="1"/>
            </p:cNvSpPr>
            <p:nvPr/>
          </p:nvSpPr>
          <p:spPr bwMode="auto">
            <a:xfrm>
              <a:off x="4132" y="2212"/>
              <a:ext cx="15" cy="13"/>
            </a:xfrm>
            <a:prstGeom prst="rect">
              <a:avLst/>
            </a:prstGeom>
            <a:solidFill>
              <a:srgbClr val="002800"/>
            </a:solidFill>
            <a:ln w="9525">
              <a:noFill/>
              <a:miter lim="800000"/>
              <a:headEnd/>
              <a:tailEnd/>
            </a:ln>
          </p:spPr>
          <p:txBody>
            <a:bodyPr/>
            <a:lstStyle/>
            <a:p>
              <a:endParaRPr lang="en-US"/>
            </a:p>
          </p:txBody>
        </p:sp>
        <p:sp>
          <p:nvSpPr>
            <p:cNvPr id="8337" name="Rectangle 480"/>
            <p:cNvSpPr>
              <a:spLocks noChangeArrowheads="1"/>
            </p:cNvSpPr>
            <p:nvPr/>
          </p:nvSpPr>
          <p:spPr bwMode="auto">
            <a:xfrm>
              <a:off x="4020" y="2267"/>
              <a:ext cx="22" cy="13"/>
            </a:xfrm>
            <a:prstGeom prst="rect">
              <a:avLst/>
            </a:prstGeom>
            <a:solidFill>
              <a:srgbClr val="002800"/>
            </a:solidFill>
            <a:ln w="9525">
              <a:noFill/>
              <a:miter lim="800000"/>
              <a:headEnd/>
              <a:tailEnd/>
            </a:ln>
          </p:spPr>
          <p:txBody>
            <a:bodyPr/>
            <a:lstStyle/>
            <a:p>
              <a:endParaRPr lang="en-US"/>
            </a:p>
          </p:txBody>
        </p:sp>
        <p:sp>
          <p:nvSpPr>
            <p:cNvPr id="8338" name="Rectangle 481"/>
            <p:cNvSpPr>
              <a:spLocks noChangeArrowheads="1"/>
            </p:cNvSpPr>
            <p:nvPr/>
          </p:nvSpPr>
          <p:spPr bwMode="auto">
            <a:xfrm>
              <a:off x="4020" y="2348"/>
              <a:ext cx="22" cy="14"/>
            </a:xfrm>
            <a:prstGeom prst="rect">
              <a:avLst/>
            </a:prstGeom>
            <a:solidFill>
              <a:srgbClr val="002800"/>
            </a:solidFill>
            <a:ln w="9525">
              <a:noFill/>
              <a:miter lim="800000"/>
              <a:headEnd/>
              <a:tailEnd/>
            </a:ln>
          </p:spPr>
          <p:txBody>
            <a:bodyPr/>
            <a:lstStyle/>
            <a:p>
              <a:endParaRPr lang="en-US"/>
            </a:p>
          </p:txBody>
        </p:sp>
        <p:sp>
          <p:nvSpPr>
            <p:cNvPr id="8339" name="Rectangle 482"/>
            <p:cNvSpPr>
              <a:spLocks noChangeArrowheads="1"/>
            </p:cNvSpPr>
            <p:nvPr/>
          </p:nvSpPr>
          <p:spPr bwMode="auto">
            <a:xfrm>
              <a:off x="4020" y="2400"/>
              <a:ext cx="22" cy="14"/>
            </a:xfrm>
            <a:prstGeom prst="rect">
              <a:avLst/>
            </a:prstGeom>
            <a:solidFill>
              <a:srgbClr val="002800"/>
            </a:solidFill>
            <a:ln w="9525">
              <a:noFill/>
              <a:miter lim="800000"/>
              <a:headEnd/>
              <a:tailEnd/>
            </a:ln>
          </p:spPr>
          <p:txBody>
            <a:bodyPr/>
            <a:lstStyle/>
            <a:p>
              <a:endParaRPr lang="en-US"/>
            </a:p>
          </p:txBody>
        </p:sp>
        <p:sp>
          <p:nvSpPr>
            <p:cNvPr id="8340" name="Freeform 483"/>
            <p:cNvSpPr>
              <a:spLocks/>
            </p:cNvSpPr>
            <p:nvPr/>
          </p:nvSpPr>
          <p:spPr bwMode="auto">
            <a:xfrm>
              <a:off x="4092" y="2500"/>
              <a:ext cx="51" cy="53"/>
            </a:xfrm>
            <a:custGeom>
              <a:avLst/>
              <a:gdLst>
                <a:gd name="T0" fmla="*/ 26 w 102"/>
                <a:gd name="T1" fmla="*/ 0 h 106"/>
                <a:gd name="T2" fmla="*/ 31 w 102"/>
                <a:gd name="T3" fmla="*/ 1 h 106"/>
                <a:gd name="T4" fmla="*/ 35 w 102"/>
                <a:gd name="T5" fmla="*/ 3 h 106"/>
                <a:gd name="T6" fmla="*/ 40 w 102"/>
                <a:gd name="T7" fmla="*/ 5 h 106"/>
                <a:gd name="T8" fmla="*/ 44 w 102"/>
                <a:gd name="T9" fmla="*/ 8 h 106"/>
                <a:gd name="T10" fmla="*/ 46 w 102"/>
                <a:gd name="T11" fmla="*/ 12 h 106"/>
                <a:gd name="T12" fmla="*/ 49 w 102"/>
                <a:gd name="T13" fmla="*/ 16 h 106"/>
                <a:gd name="T14" fmla="*/ 50 w 102"/>
                <a:gd name="T15" fmla="*/ 22 h 106"/>
                <a:gd name="T16" fmla="*/ 51 w 102"/>
                <a:gd name="T17" fmla="*/ 27 h 106"/>
                <a:gd name="T18" fmla="*/ 50 w 102"/>
                <a:gd name="T19" fmla="*/ 32 h 106"/>
                <a:gd name="T20" fmla="*/ 49 w 102"/>
                <a:gd name="T21" fmla="*/ 37 h 106"/>
                <a:gd name="T22" fmla="*/ 46 w 102"/>
                <a:gd name="T23" fmla="*/ 42 h 106"/>
                <a:gd name="T24" fmla="*/ 44 w 102"/>
                <a:gd name="T25" fmla="*/ 45 h 106"/>
                <a:gd name="T26" fmla="*/ 40 w 102"/>
                <a:gd name="T27" fmla="*/ 49 h 106"/>
                <a:gd name="T28" fmla="*/ 35 w 102"/>
                <a:gd name="T29" fmla="*/ 51 h 106"/>
                <a:gd name="T30" fmla="*/ 31 w 102"/>
                <a:gd name="T31" fmla="*/ 53 h 106"/>
                <a:gd name="T32" fmla="*/ 26 w 102"/>
                <a:gd name="T33" fmla="*/ 53 h 106"/>
                <a:gd name="T34" fmla="*/ 21 w 102"/>
                <a:gd name="T35" fmla="*/ 53 h 106"/>
                <a:gd name="T36" fmla="*/ 16 w 102"/>
                <a:gd name="T37" fmla="*/ 51 h 106"/>
                <a:gd name="T38" fmla="*/ 12 w 102"/>
                <a:gd name="T39" fmla="*/ 49 h 106"/>
                <a:gd name="T40" fmla="*/ 8 w 102"/>
                <a:gd name="T41" fmla="*/ 45 h 106"/>
                <a:gd name="T42" fmla="*/ 5 w 102"/>
                <a:gd name="T43" fmla="*/ 42 h 106"/>
                <a:gd name="T44" fmla="*/ 3 w 102"/>
                <a:gd name="T45" fmla="*/ 37 h 106"/>
                <a:gd name="T46" fmla="*/ 1 w 102"/>
                <a:gd name="T47" fmla="*/ 32 h 106"/>
                <a:gd name="T48" fmla="*/ 0 w 102"/>
                <a:gd name="T49" fmla="*/ 27 h 106"/>
                <a:gd name="T50" fmla="*/ 1 w 102"/>
                <a:gd name="T51" fmla="*/ 22 h 106"/>
                <a:gd name="T52" fmla="*/ 3 w 102"/>
                <a:gd name="T53" fmla="*/ 16 h 106"/>
                <a:gd name="T54" fmla="*/ 5 w 102"/>
                <a:gd name="T55" fmla="*/ 12 h 106"/>
                <a:gd name="T56" fmla="*/ 8 w 102"/>
                <a:gd name="T57" fmla="*/ 8 h 106"/>
                <a:gd name="T58" fmla="*/ 12 w 102"/>
                <a:gd name="T59" fmla="*/ 5 h 106"/>
                <a:gd name="T60" fmla="*/ 16 w 102"/>
                <a:gd name="T61" fmla="*/ 3 h 106"/>
                <a:gd name="T62" fmla="*/ 21 w 102"/>
                <a:gd name="T63" fmla="*/ 1 h 106"/>
                <a:gd name="T64" fmla="*/ 26 w 102"/>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106">
                  <a:moveTo>
                    <a:pt x="51" y="0"/>
                  </a:moveTo>
                  <a:lnTo>
                    <a:pt x="61" y="1"/>
                  </a:lnTo>
                  <a:lnTo>
                    <a:pt x="70" y="5"/>
                  </a:lnTo>
                  <a:lnTo>
                    <a:pt x="79" y="9"/>
                  </a:lnTo>
                  <a:lnTo>
                    <a:pt x="87" y="16"/>
                  </a:lnTo>
                  <a:lnTo>
                    <a:pt x="92" y="23"/>
                  </a:lnTo>
                  <a:lnTo>
                    <a:pt x="98" y="32"/>
                  </a:lnTo>
                  <a:lnTo>
                    <a:pt x="100" y="43"/>
                  </a:lnTo>
                  <a:lnTo>
                    <a:pt x="102" y="53"/>
                  </a:lnTo>
                  <a:lnTo>
                    <a:pt x="100" y="63"/>
                  </a:lnTo>
                  <a:lnTo>
                    <a:pt x="98" y="74"/>
                  </a:lnTo>
                  <a:lnTo>
                    <a:pt x="92" y="83"/>
                  </a:lnTo>
                  <a:lnTo>
                    <a:pt x="87" y="90"/>
                  </a:lnTo>
                  <a:lnTo>
                    <a:pt x="79" y="97"/>
                  </a:lnTo>
                  <a:lnTo>
                    <a:pt x="70" y="101"/>
                  </a:lnTo>
                  <a:lnTo>
                    <a:pt x="61" y="105"/>
                  </a:lnTo>
                  <a:lnTo>
                    <a:pt x="51" y="106"/>
                  </a:lnTo>
                  <a:lnTo>
                    <a:pt x="41" y="105"/>
                  </a:lnTo>
                  <a:lnTo>
                    <a:pt x="31" y="101"/>
                  </a:lnTo>
                  <a:lnTo>
                    <a:pt x="23" y="97"/>
                  </a:lnTo>
                  <a:lnTo>
                    <a:pt x="15" y="90"/>
                  </a:lnTo>
                  <a:lnTo>
                    <a:pt x="9" y="83"/>
                  </a:lnTo>
                  <a:lnTo>
                    <a:pt x="5" y="74"/>
                  </a:lnTo>
                  <a:lnTo>
                    <a:pt x="1" y="63"/>
                  </a:lnTo>
                  <a:lnTo>
                    <a:pt x="0" y="53"/>
                  </a:lnTo>
                  <a:lnTo>
                    <a:pt x="1" y="43"/>
                  </a:lnTo>
                  <a:lnTo>
                    <a:pt x="5" y="32"/>
                  </a:lnTo>
                  <a:lnTo>
                    <a:pt x="9" y="23"/>
                  </a:lnTo>
                  <a:lnTo>
                    <a:pt x="15" y="16"/>
                  </a:lnTo>
                  <a:lnTo>
                    <a:pt x="23" y="9"/>
                  </a:lnTo>
                  <a:lnTo>
                    <a:pt x="31" y="5"/>
                  </a:lnTo>
                  <a:lnTo>
                    <a:pt x="41" y="1"/>
                  </a:lnTo>
                  <a:lnTo>
                    <a:pt x="51" y="0"/>
                  </a:lnTo>
                  <a:close/>
                </a:path>
              </a:pathLst>
            </a:custGeom>
            <a:solidFill>
              <a:srgbClr val="002800"/>
            </a:solidFill>
            <a:ln w="9525">
              <a:noFill/>
              <a:round/>
              <a:headEnd/>
              <a:tailEnd/>
            </a:ln>
          </p:spPr>
          <p:txBody>
            <a:bodyPr/>
            <a:lstStyle/>
            <a:p>
              <a:endParaRPr lang="en-US"/>
            </a:p>
          </p:txBody>
        </p:sp>
        <p:sp>
          <p:nvSpPr>
            <p:cNvPr id="8341" name="Freeform 484"/>
            <p:cNvSpPr>
              <a:spLocks/>
            </p:cNvSpPr>
            <p:nvPr/>
          </p:nvSpPr>
          <p:spPr bwMode="auto">
            <a:xfrm>
              <a:off x="4094" y="2575"/>
              <a:ext cx="51"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9 w 101"/>
                <a:gd name="T13" fmla="*/ 16 h 106"/>
                <a:gd name="T14" fmla="*/ 50 w 101"/>
                <a:gd name="T15" fmla="*/ 21 h 106"/>
                <a:gd name="T16" fmla="*/ 51 w 101"/>
                <a:gd name="T17" fmla="*/ 27 h 106"/>
                <a:gd name="T18" fmla="*/ 50 w 101"/>
                <a:gd name="T19" fmla="*/ 32 h 106"/>
                <a:gd name="T20" fmla="*/ 49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8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8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0" y="0"/>
                  </a:moveTo>
                  <a:lnTo>
                    <a:pt x="61" y="1"/>
                  </a:lnTo>
                  <a:lnTo>
                    <a:pt x="70" y="4"/>
                  </a:lnTo>
                  <a:lnTo>
                    <a:pt x="78" y="9"/>
                  </a:lnTo>
                  <a:lnTo>
                    <a:pt x="86" y="15"/>
                  </a:lnTo>
                  <a:lnTo>
                    <a:pt x="92" y="23"/>
                  </a:lnTo>
                  <a:lnTo>
                    <a:pt x="98" y="32"/>
                  </a:lnTo>
                  <a:lnTo>
                    <a:pt x="100" y="42"/>
                  </a:lnTo>
                  <a:lnTo>
                    <a:pt x="101" y="53"/>
                  </a:lnTo>
                  <a:lnTo>
                    <a:pt x="100" y="63"/>
                  </a:lnTo>
                  <a:lnTo>
                    <a:pt x="98" y="74"/>
                  </a:lnTo>
                  <a:lnTo>
                    <a:pt x="92" y="83"/>
                  </a:lnTo>
                  <a:lnTo>
                    <a:pt x="86" y="90"/>
                  </a:lnTo>
                  <a:lnTo>
                    <a:pt x="78" y="97"/>
                  </a:lnTo>
                  <a:lnTo>
                    <a:pt x="70" y="101"/>
                  </a:lnTo>
                  <a:lnTo>
                    <a:pt x="61" y="105"/>
                  </a:lnTo>
                  <a:lnTo>
                    <a:pt x="50" y="106"/>
                  </a:lnTo>
                  <a:lnTo>
                    <a:pt x="40" y="105"/>
                  </a:lnTo>
                  <a:lnTo>
                    <a:pt x="31" y="101"/>
                  </a:lnTo>
                  <a:lnTo>
                    <a:pt x="23" y="97"/>
                  </a:lnTo>
                  <a:lnTo>
                    <a:pt x="15" y="90"/>
                  </a:lnTo>
                  <a:lnTo>
                    <a:pt x="9" y="83"/>
                  </a:lnTo>
                  <a:lnTo>
                    <a:pt x="4" y="74"/>
                  </a:lnTo>
                  <a:lnTo>
                    <a:pt x="1" y="63"/>
                  </a:lnTo>
                  <a:lnTo>
                    <a:pt x="0" y="53"/>
                  </a:lnTo>
                  <a:lnTo>
                    <a:pt x="1" y="42"/>
                  </a:lnTo>
                  <a:lnTo>
                    <a:pt x="4" y="32"/>
                  </a:lnTo>
                  <a:lnTo>
                    <a:pt x="9" y="23"/>
                  </a:lnTo>
                  <a:lnTo>
                    <a:pt x="15" y="15"/>
                  </a:lnTo>
                  <a:lnTo>
                    <a:pt x="23" y="9"/>
                  </a:lnTo>
                  <a:lnTo>
                    <a:pt x="31" y="4"/>
                  </a:lnTo>
                  <a:lnTo>
                    <a:pt x="40" y="1"/>
                  </a:lnTo>
                  <a:lnTo>
                    <a:pt x="50" y="0"/>
                  </a:lnTo>
                  <a:close/>
                </a:path>
              </a:pathLst>
            </a:custGeom>
            <a:solidFill>
              <a:srgbClr val="002800"/>
            </a:solidFill>
            <a:ln w="9525">
              <a:noFill/>
              <a:round/>
              <a:headEnd/>
              <a:tailEnd/>
            </a:ln>
          </p:spPr>
          <p:txBody>
            <a:bodyPr/>
            <a:lstStyle/>
            <a:p>
              <a:endParaRPr lang="en-US"/>
            </a:p>
          </p:txBody>
        </p:sp>
        <p:sp>
          <p:nvSpPr>
            <p:cNvPr id="8342" name="Freeform 485"/>
            <p:cNvSpPr>
              <a:spLocks/>
            </p:cNvSpPr>
            <p:nvPr/>
          </p:nvSpPr>
          <p:spPr bwMode="auto">
            <a:xfrm>
              <a:off x="3733" y="2495"/>
              <a:ext cx="50" cy="53"/>
            </a:xfrm>
            <a:custGeom>
              <a:avLst/>
              <a:gdLst>
                <a:gd name="T0" fmla="*/ 25 w 101"/>
                <a:gd name="T1" fmla="*/ 0 h 106"/>
                <a:gd name="T2" fmla="*/ 31 w 101"/>
                <a:gd name="T3" fmla="*/ 1 h 106"/>
                <a:gd name="T4" fmla="*/ 35 w 101"/>
                <a:gd name="T5" fmla="*/ 2 h 106"/>
                <a:gd name="T6" fmla="*/ 39 w 101"/>
                <a:gd name="T7" fmla="*/ 5 h 106"/>
                <a:gd name="T8" fmla="*/ 43 w 101"/>
                <a:gd name="T9" fmla="*/ 8 h 106"/>
                <a:gd name="T10" fmla="*/ 46 w 101"/>
                <a:gd name="T11" fmla="*/ 12 h 106"/>
                <a:gd name="T12" fmla="*/ 48 w 101"/>
                <a:gd name="T13" fmla="*/ 16 h 106"/>
                <a:gd name="T14" fmla="*/ 50 w 101"/>
                <a:gd name="T15" fmla="*/ 21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8 h 106"/>
                <a:gd name="T28" fmla="*/ 35 w 101"/>
                <a:gd name="T29" fmla="*/ 51 h 106"/>
                <a:gd name="T30" fmla="*/ 31 w 101"/>
                <a:gd name="T31" fmla="*/ 52 h 106"/>
                <a:gd name="T32" fmla="*/ 25 w 101"/>
                <a:gd name="T33" fmla="*/ 53 h 106"/>
                <a:gd name="T34" fmla="*/ 20 w 101"/>
                <a:gd name="T35" fmla="*/ 52 h 106"/>
                <a:gd name="T36" fmla="*/ 16 w 101"/>
                <a:gd name="T37" fmla="*/ 51 h 106"/>
                <a:gd name="T38" fmla="*/ 12 w 101"/>
                <a:gd name="T39" fmla="*/ 48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1 h 106"/>
                <a:gd name="T52" fmla="*/ 2 w 101"/>
                <a:gd name="T53" fmla="*/ 16 h 106"/>
                <a:gd name="T54" fmla="*/ 5 w 101"/>
                <a:gd name="T55" fmla="*/ 12 h 106"/>
                <a:gd name="T56" fmla="*/ 7 w 101"/>
                <a:gd name="T57" fmla="*/ 8 h 106"/>
                <a:gd name="T58" fmla="*/ 12 w 101"/>
                <a:gd name="T59" fmla="*/ 5 h 106"/>
                <a:gd name="T60" fmla="*/ 16 w 101"/>
                <a:gd name="T61" fmla="*/ 2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4"/>
                  </a:lnTo>
                  <a:lnTo>
                    <a:pt x="79" y="9"/>
                  </a:lnTo>
                  <a:lnTo>
                    <a:pt x="87" y="15"/>
                  </a:lnTo>
                  <a:lnTo>
                    <a:pt x="93" y="23"/>
                  </a:lnTo>
                  <a:lnTo>
                    <a:pt x="97" y="32"/>
                  </a:lnTo>
                  <a:lnTo>
                    <a:pt x="100" y="42"/>
                  </a:lnTo>
                  <a:lnTo>
                    <a:pt x="101" y="53"/>
                  </a:lnTo>
                  <a:lnTo>
                    <a:pt x="100" y="63"/>
                  </a:lnTo>
                  <a:lnTo>
                    <a:pt x="97" y="73"/>
                  </a:lnTo>
                  <a:lnTo>
                    <a:pt x="93" y="83"/>
                  </a:lnTo>
                  <a:lnTo>
                    <a:pt x="87" y="89"/>
                  </a:lnTo>
                  <a:lnTo>
                    <a:pt x="79" y="96"/>
                  </a:lnTo>
                  <a:lnTo>
                    <a:pt x="71" y="101"/>
                  </a:lnTo>
                  <a:lnTo>
                    <a:pt x="62" y="104"/>
                  </a:lnTo>
                  <a:lnTo>
                    <a:pt x="51" y="106"/>
                  </a:lnTo>
                  <a:lnTo>
                    <a:pt x="41" y="104"/>
                  </a:lnTo>
                  <a:lnTo>
                    <a:pt x="32" y="101"/>
                  </a:lnTo>
                  <a:lnTo>
                    <a:pt x="24" y="96"/>
                  </a:lnTo>
                  <a:lnTo>
                    <a:pt x="15" y="89"/>
                  </a:lnTo>
                  <a:lnTo>
                    <a:pt x="10" y="83"/>
                  </a:lnTo>
                  <a:lnTo>
                    <a:pt x="5" y="73"/>
                  </a:lnTo>
                  <a:lnTo>
                    <a:pt x="2" y="63"/>
                  </a:lnTo>
                  <a:lnTo>
                    <a:pt x="0" y="53"/>
                  </a:lnTo>
                  <a:lnTo>
                    <a:pt x="2" y="42"/>
                  </a:lnTo>
                  <a:lnTo>
                    <a:pt x="5" y="32"/>
                  </a:lnTo>
                  <a:lnTo>
                    <a:pt x="10" y="23"/>
                  </a:lnTo>
                  <a:lnTo>
                    <a:pt x="15" y="15"/>
                  </a:lnTo>
                  <a:lnTo>
                    <a:pt x="24" y="9"/>
                  </a:lnTo>
                  <a:lnTo>
                    <a:pt x="32" y="4"/>
                  </a:lnTo>
                  <a:lnTo>
                    <a:pt x="41" y="1"/>
                  </a:lnTo>
                  <a:lnTo>
                    <a:pt x="51" y="0"/>
                  </a:lnTo>
                  <a:close/>
                </a:path>
              </a:pathLst>
            </a:custGeom>
            <a:solidFill>
              <a:srgbClr val="002800"/>
            </a:solidFill>
            <a:ln w="9525">
              <a:noFill/>
              <a:round/>
              <a:headEnd/>
              <a:tailEnd/>
            </a:ln>
          </p:spPr>
          <p:txBody>
            <a:bodyPr/>
            <a:lstStyle/>
            <a:p>
              <a:endParaRPr lang="en-US"/>
            </a:p>
          </p:txBody>
        </p:sp>
        <p:sp>
          <p:nvSpPr>
            <p:cNvPr id="8343" name="Freeform 486"/>
            <p:cNvSpPr>
              <a:spLocks/>
            </p:cNvSpPr>
            <p:nvPr/>
          </p:nvSpPr>
          <p:spPr bwMode="auto">
            <a:xfrm>
              <a:off x="3733" y="2577"/>
              <a:ext cx="50" cy="53"/>
            </a:xfrm>
            <a:custGeom>
              <a:avLst/>
              <a:gdLst>
                <a:gd name="T0" fmla="*/ 25 w 101"/>
                <a:gd name="T1" fmla="*/ 0 h 106"/>
                <a:gd name="T2" fmla="*/ 31 w 101"/>
                <a:gd name="T3" fmla="*/ 1 h 106"/>
                <a:gd name="T4" fmla="*/ 35 w 101"/>
                <a:gd name="T5" fmla="*/ 3 h 106"/>
                <a:gd name="T6" fmla="*/ 39 w 101"/>
                <a:gd name="T7" fmla="*/ 5 h 106"/>
                <a:gd name="T8" fmla="*/ 43 w 101"/>
                <a:gd name="T9" fmla="*/ 8 h 106"/>
                <a:gd name="T10" fmla="*/ 46 w 101"/>
                <a:gd name="T11" fmla="*/ 12 h 106"/>
                <a:gd name="T12" fmla="*/ 48 w 101"/>
                <a:gd name="T13" fmla="*/ 16 h 106"/>
                <a:gd name="T14" fmla="*/ 50 w 101"/>
                <a:gd name="T15" fmla="*/ 22 h 106"/>
                <a:gd name="T16" fmla="*/ 50 w 101"/>
                <a:gd name="T17" fmla="*/ 27 h 106"/>
                <a:gd name="T18" fmla="*/ 50 w 101"/>
                <a:gd name="T19" fmla="*/ 32 h 106"/>
                <a:gd name="T20" fmla="*/ 48 w 101"/>
                <a:gd name="T21" fmla="*/ 37 h 106"/>
                <a:gd name="T22" fmla="*/ 46 w 101"/>
                <a:gd name="T23" fmla="*/ 42 h 106"/>
                <a:gd name="T24" fmla="*/ 43 w 101"/>
                <a:gd name="T25" fmla="*/ 45 h 106"/>
                <a:gd name="T26" fmla="*/ 39 w 101"/>
                <a:gd name="T27" fmla="*/ 49 h 106"/>
                <a:gd name="T28" fmla="*/ 35 w 101"/>
                <a:gd name="T29" fmla="*/ 51 h 106"/>
                <a:gd name="T30" fmla="*/ 31 w 101"/>
                <a:gd name="T31" fmla="*/ 53 h 106"/>
                <a:gd name="T32" fmla="*/ 25 w 101"/>
                <a:gd name="T33" fmla="*/ 53 h 106"/>
                <a:gd name="T34" fmla="*/ 20 w 101"/>
                <a:gd name="T35" fmla="*/ 53 h 106"/>
                <a:gd name="T36" fmla="*/ 16 w 101"/>
                <a:gd name="T37" fmla="*/ 51 h 106"/>
                <a:gd name="T38" fmla="*/ 12 w 101"/>
                <a:gd name="T39" fmla="*/ 49 h 106"/>
                <a:gd name="T40" fmla="*/ 7 w 101"/>
                <a:gd name="T41" fmla="*/ 45 h 106"/>
                <a:gd name="T42" fmla="*/ 5 w 101"/>
                <a:gd name="T43" fmla="*/ 42 h 106"/>
                <a:gd name="T44" fmla="*/ 2 w 101"/>
                <a:gd name="T45" fmla="*/ 37 h 106"/>
                <a:gd name="T46" fmla="*/ 1 w 101"/>
                <a:gd name="T47" fmla="*/ 32 h 106"/>
                <a:gd name="T48" fmla="*/ 0 w 101"/>
                <a:gd name="T49" fmla="*/ 27 h 106"/>
                <a:gd name="T50" fmla="*/ 1 w 101"/>
                <a:gd name="T51" fmla="*/ 22 h 106"/>
                <a:gd name="T52" fmla="*/ 2 w 101"/>
                <a:gd name="T53" fmla="*/ 16 h 106"/>
                <a:gd name="T54" fmla="*/ 5 w 101"/>
                <a:gd name="T55" fmla="*/ 12 h 106"/>
                <a:gd name="T56" fmla="*/ 7 w 101"/>
                <a:gd name="T57" fmla="*/ 8 h 106"/>
                <a:gd name="T58" fmla="*/ 12 w 101"/>
                <a:gd name="T59" fmla="*/ 5 h 106"/>
                <a:gd name="T60" fmla="*/ 16 w 101"/>
                <a:gd name="T61" fmla="*/ 3 h 106"/>
                <a:gd name="T62" fmla="*/ 20 w 101"/>
                <a:gd name="T63" fmla="*/ 1 h 106"/>
                <a:gd name="T64" fmla="*/ 25 w 101"/>
                <a:gd name="T65" fmla="*/ 0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06">
                  <a:moveTo>
                    <a:pt x="51" y="0"/>
                  </a:moveTo>
                  <a:lnTo>
                    <a:pt x="62" y="1"/>
                  </a:lnTo>
                  <a:lnTo>
                    <a:pt x="71" y="5"/>
                  </a:lnTo>
                  <a:lnTo>
                    <a:pt x="79" y="9"/>
                  </a:lnTo>
                  <a:lnTo>
                    <a:pt x="87" y="16"/>
                  </a:lnTo>
                  <a:lnTo>
                    <a:pt x="93" y="23"/>
                  </a:lnTo>
                  <a:lnTo>
                    <a:pt x="97" y="32"/>
                  </a:lnTo>
                  <a:lnTo>
                    <a:pt x="100" y="43"/>
                  </a:lnTo>
                  <a:lnTo>
                    <a:pt x="101" y="53"/>
                  </a:lnTo>
                  <a:lnTo>
                    <a:pt x="100" y="64"/>
                  </a:lnTo>
                  <a:lnTo>
                    <a:pt x="97" y="74"/>
                  </a:lnTo>
                  <a:lnTo>
                    <a:pt x="93" y="83"/>
                  </a:lnTo>
                  <a:lnTo>
                    <a:pt x="87" y="90"/>
                  </a:lnTo>
                  <a:lnTo>
                    <a:pt x="79" y="97"/>
                  </a:lnTo>
                  <a:lnTo>
                    <a:pt x="71" y="102"/>
                  </a:lnTo>
                  <a:lnTo>
                    <a:pt x="62" y="105"/>
                  </a:lnTo>
                  <a:lnTo>
                    <a:pt x="51" y="106"/>
                  </a:lnTo>
                  <a:lnTo>
                    <a:pt x="41" y="105"/>
                  </a:lnTo>
                  <a:lnTo>
                    <a:pt x="32" y="102"/>
                  </a:lnTo>
                  <a:lnTo>
                    <a:pt x="24" y="97"/>
                  </a:lnTo>
                  <a:lnTo>
                    <a:pt x="15" y="90"/>
                  </a:lnTo>
                  <a:lnTo>
                    <a:pt x="10" y="83"/>
                  </a:lnTo>
                  <a:lnTo>
                    <a:pt x="5" y="74"/>
                  </a:lnTo>
                  <a:lnTo>
                    <a:pt x="2" y="64"/>
                  </a:lnTo>
                  <a:lnTo>
                    <a:pt x="0" y="53"/>
                  </a:lnTo>
                  <a:lnTo>
                    <a:pt x="2" y="43"/>
                  </a:lnTo>
                  <a:lnTo>
                    <a:pt x="5" y="32"/>
                  </a:lnTo>
                  <a:lnTo>
                    <a:pt x="10" y="23"/>
                  </a:lnTo>
                  <a:lnTo>
                    <a:pt x="15" y="16"/>
                  </a:lnTo>
                  <a:lnTo>
                    <a:pt x="24" y="9"/>
                  </a:lnTo>
                  <a:lnTo>
                    <a:pt x="32" y="5"/>
                  </a:lnTo>
                  <a:lnTo>
                    <a:pt x="41" y="1"/>
                  </a:lnTo>
                  <a:lnTo>
                    <a:pt x="51" y="0"/>
                  </a:lnTo>
                  <a:close/>
                </a:path>
              </a:pathLst>
            </a:custGeom>
            <a:solidFill>
              <a:srgbClr val="002800"/>
            </a:solidFill>
            <a:ln w="9525">
              <a:noFill/>
              <a:round/>
              <a:headEnd/>
              <a:tailEnd/>
            </a:ln>
          </p:spPr>
          <p:txBody>
            <a:bodyPr/>
            <a:lstStyle/>
            <a:p>
              <a:endParaRPr lang="en-US"/>
            </a:p>
          </p:txBody>
        </p:sp>
        <p:sp>
          <p:nvSpPr>
            <p:cNvPr id="8344" name="Rectangle 487"/>
            <p:cNvSpPr>
              <a:spLocks noChangeArrowheads="1"/>
            </p:cNvSpPr>
            <p:nvPr/>
          </p:nvSpPr>
          <p:spPr bwMode="auto">
            <a:xfrm>
              <a:off x="3735" y="2453"/>
              <a:ext cx="40" cy="31"/>
            </a:xfrm>
            <a:prstGeom prst="rect">
              <a:avLst/>
            </a:prstGeom>
            <a:solidFill>
              <a:srgbClr val="002800"/>
            </a:solidFill>
            <a:ln w="9525">
              <a:noFill/>
              <a:miter lim="800000"/>
              <a:headEnd/>
              <a:tailEnd/>
            </a:ln>
          </p:spPr>
          <p:txBody>
            <a:bodyPr/>
            <a:lstStyle/>
            <a:p>
              <a:endParaRPr lang="en-US"/>
            </a:p>
          </p:txBody>
        </p:sp>
        <p:sp>
          <p:nvSpPr>
            <p:cNvPr id="8345" name="Freeform 488"/>
            <p:cNvSpPr>
              <a:spLocks/>
            </p:cNvSpPr>
            <p:nvPr/>
          </p:nvSpPr>
          <p:spPr bwMode="auto">
            <a:xfrm>
              <a:off x="3805" y="2486"/>
              <a:ext cx="262" cy="162"/>
            </a:xfrm>
            <a:custGeom>
              <a:avLst/>
              <a:gdLst>
                <a:gd name="T0" fmla="*/ 0 w 525"/>
                <a:gd name="T1" fmla="*/ 0 h 325"/>
                <a:gd name="T2" fmla="*/ 0 w 525"/>
                <a:gd name="T3" fmla="*/ 159 h 325"/>
                <a:gd name="T4" fmla="*/ 15 w 525"/>
                <a:gd name="T5" fmla="*/ 162 h 325"/>
                <a:gd name="T6" fmla="*/ 15 w 525"/>
                <a:gd name="T7" fmla="*/ 15 h 325"/>
                <a:gd name="T8" fmla="*/ 248 w 525"/>
                <a:gd name="T9" fmla="*/ 15 h 325"/>
                <a:gd name="T10" fmla="*/ 248 w 525"/>
                <a:gd name="T11" fmla="*/ 159 h 325"/>
                <a:gd name="T12" fmla="*/ 262 w 525"/>
                <a:gd name="T13" fmla="*/ 159 h 325"/>
                <a:gd name="T14" fmla="*/ 262 w 525"/>
                <a:gd name="T15" fmla="*/ 0 h 325"/>
                <a:gd name="T16" fmla="*/ 0 w 52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5" h="325">
                  <a:moveTo>
                    <a:pt x="0" y="0"/>
                  </a:moveTo>
                  <a:lnTo>
                    <a:pt x="0" y="318"/>
                  </a:lnTo>
                  <a:lnTo>
                    <a:pt x="30" y="325"/>
                  </a:lnTo>
                  <a:lnTo>
                    <a:pt x="30" y="30"/>
                  </a:lnTo>
                  <a:lnTo>
                    <a:pt x="497" y="30"/>
                  </a:lnTo>
                  <a:lnTo>
                    <a:pt x="497" y="318"/>
                  </a:lnTo>
                  <a:lnTo>
                    <a:pt x="525" y="318"/>
                  </a:lnTo>
                  <a:lnTo>
                    <a:pt x="525" y="0"/>
                  </a:lnTo>
                  <a:lnTo>
                    <a:pt x="0" y="0"/>
                  </a:lnTo>
                  <a:close/>
                </a:path>
              </a:pathLst>
            </a:custGeom>
            <a:solidFill>
              <a:srgbClr val="002800"/>
            </a:solidFill>
            <a:ln w="9525">
              <a:noFill/>
              <a:round/>
              <a:headEnd/>
              <a:tailEnd/>
            </a:ln>
          </p:spPr>
          <p:txBody>
            <a:bodyPr/>
            <a:lstStyle/>
            <a:p>
              <a:endParaRPr lang="en-US"/>
            </a:p>
          </p:txBody>
        </p:sp>
        <p:sp>
          <p:nvSpPr>
            <p:cNvPr id="8346" name="Freeform 489"/>
            <p:cNvSpPr>
              <a:spLocks/>
            </p:cNvSpPr>
            <p:nvPr/>
          </p:nvSpPr>
          <p:spPr bwMode="auto">
            <a:xfrm>
              <a:off x="3902" y="2706"/>
              <a:ext cx="69" cy="118"/>
            </a:xfrm>
            <a:custGeom>
              <a:avLst/>
              <a:gdLst>
                <a:gd name="T0" fmla="*/ 0 w 137"/>
                <a:gd name="T1" fmla="*/ 23 h 237"/>
                <a:gd name="T2" fmla="*/ 0 w 137"/>
                <a:gd name="T3" fmla="*/ 34 h 237"/>
                <a:gd name="T4" fmla="*/ 9 w 137"/>
                <a:gd name="T5" fmla="*/ 48 h 237"/>
                <a:gd name="T6" fmla="*/ 9 w 137"/>
                <a:gd name="T7" fmla="*/ 75 h 237"/>
                <a:gd name="T8" fmla="*/ 2 w 137"/>
                <a:gd name="T9" fmla="*/ 88 h 237"/>
                <a:gd name="T10" fmla="*/ 2 w 137"/>
                <a:gd name="T11" fmla="*/ 101 h 237"/>
                <a:gd name="T12" fmla="*/ 12 w 137"/>
                <a:gd name="T13" fmla="*/ 108 h 237"/>
                <a:gd name="T14" fmla="*/ 20 w 137"/>
                <a:gd name="T15" fmla="*/ 113 h 237"/>
                <a:gd name="T16" fmla="*/ 29 w 137"/>
                <a:gd name="T17" fmla="*/ 117 h 237"/>
                <a:gd name="T18" fmla="*/ 37 w 137"/>
                <a:gd name="T19" fmla="*/ 118 h 237"/>
                <a:gd name="T20" fmla="*/ 45 w 137"/>
                <a:gd name="T21" fmla="*/ 117 h 237"/>
                <a:gd name="T22" fmla="*/ 53 w 137"/>
                <a:gd name="T23" fmla="*/ 113 h 237"/>
                <a:gd name="T24" fmla="*/ 61 w 137"/>
                <a:gd name="T25" fmla="*/ 105 h 237"/>
                <a:gd name="T26" fmla="*/ 69 w 137"/>
                <a:gd name="T27" fmla="*/ 94 h 237"/>
                <a:gd name="T28" fmla="*/ 58 w 137"/>
                <a:gd name="T29" fmla="*/ 75 h 237"/>
                <a:gd name="T30" fmla="*/ 58 w 137"/>
                <a:gd name="T31" fmla="*/ 37 h 237"/>
                <a:gd name="T32" fmla="*/ 66 w 137"/>
                <a:gd name="T33" fmla="*/ 26 h 237"/>
                <a:gd name="T34" fmla="*/ 60 w 137"/>
                <a:gd name="T35" fmla="*/ 16 h 237"/>
                <a:gd name="T36" fmla="*/ 52 w 137"/>
                <a:gd name="T37" fmla="*/ 7 h 237"/>
                <a:gd name="T38" fmla="*/ 42 w 137"/>
                <a:gd name="T39" fmla="*/ 2 h 237"/>
                <a:gd name="T40" fmla="*/ 33 w 137"/>
                <a:gd name="T41" fmla="*/ 0 h 237"/>
                <a:gd name="T42" fmla="*/ 23 w 137"/>
                <a:gd name="T43" fmla="*/ 1 h 237"/>
                <a:gd name="T44" fmla="*/ 14 w 137"/>
                <a:gd name="T45" fmla="*/ 5 h 237"/>
                <a:gd name="T46" fmla="*/ 7 w 137"/>
                <a:gd name="T47" fmla="*/ 13 h 237"/>
                <a:gd name="T48" fmla="*/ 0 w 137"/>
                <a:gd name="T49" fmla="*/ 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37">
                  <a:moveTo>
                    <a:pt x="0" y="47"/>
                  </a:moveTo>
                  <a:lnTo>
                    <a:pt x="0" y="68"/>
                  </a:lnTo>
                  <a:lnTo>
                    <a:pt x="17" y="96"/>
                  </a:lnTo>
                  <a:lnTo>
                    <a:pt x="17" y="151"/>
                  </a:lnTo>
                  <a:lnTo>
                    <a:pt x="3" y="176"/>
                  </a:lnTo>
                  <a:lnTo>
                    <a:pt x="3" y="202"/>
                  </a:lnTo>
                  <a:lnTo>
                    <a:pt x="23" y="216"/>
                  </a:lnTo>
                  <a:lnTo>
                    <a:pt x="40" y="227"/>
                  </a:lnTo>
                  <a:lnTo>
                    <a:pt x="58" y="234"/>
                  </a:lnTo>
                  <a:lnTo>
                    <a:pt x="74" y="237"/>
                  </a:lnTo>
                  <a:lnTo>
                    <a:pt x="89" y="234"/>
                  </a:lnTo>
                  <a:lnTo>
                    <a:pt x="105" y="226"/>
                  </a:lnTo>
                  <a:lnTo>
                    <a:pt x="121" y="211"/>
                  </a:lnTo>
                  <a:lnTo>
                    <a:pt x="137" y="189"/>
                  </a:lnTo>
                  <a:lnTo>
                    <a:pt x="115" y="151"/>
                  </a:lnTo>
                  <a:lnTo>
                    <a:pt x="115" y="74"/>
                  </a:lnTo>
                  <a:lnTo>
                    <a:pt x="131" y="53"/>
                  </a:lnTo>
                  <a:lnTo>
                    <a:pt x="119" y="32"/>
                  </a:lnTo>
                  <a:lnTo>
                    <a:pt x="103" y="15"/>
                  </a:lnTo>
                  <a:lnTo>
                    <a:pt x="84" y="5"/>
                  </a:lnTo>
                  <a:lnTo>
                    <a:pt x="66" y="0"/>
                  </a:lnTo>
                  <a:lnTo>
                    <a:pt x="46" y="3"/>
                  </a:lnTo>
                  <a:lnTo>
                    <a:pt x="28" y="11"/>
                  </a:lnTo>
                  <a:lnTo>
                    <a:pt x="13" y="26"/>
                  </a:lnTo>
                  <a:lnTo>
                    <a:pt x="0" y="47"/>
                  </a:lnTo>
                  <a:close/>
                </a:path>
              </a:pathLst>
            </a:custGeom>
            <a:solidFill>
              <a:srgbClr val="000000"/>
            </a:solidFill>
            <a:ln w="9525">
              <a:noFill/>
              <a:round/>
              <a:headEnd/>
              <a:tailEnd/>
            </a:ln>
          </p:spPr>
          <p:txBody>
            <a:bodyPr/>
            <a:lstStyle/>
            <a:p>
              <a:endParaRPr lang="en-US"/>
            </a:p>
          </p:txBody>
        </p:sp>
      </p:grpSp>
      <p:grpSp>
        <p:nvGrpSpPr>
          <p:cNvPr id="8207" name="Group 490"/>
          <p:cNvGrpSpPr>
            <a:grpSpLocks/>
          </p:cNvGrpSpPr>
          <p:nvPr/>
        </p:nvGrpSpPr>
        <p:grpSpPr bwMode="auto">
          <a:xfrm>
            <a:off x="3954463" y="4691063"/>
            <a:ext cx="457200" cy="381000"/>
            <a:chOff x="1104" y="2160"/>
            <a:chExt cx="480" cy="448"/>
          </a:xfrm>
        </p:grpSpPr>
        <p:pic>
          <p:nvPicPr>
            <p:cNvPr id="8264" name="Picture 491" descr="3010CT_2"/>
            <p:cNvPicPr>
              <a:picLocks noChangeAspect="1" noChangeArrowheads="1"/>
            </p:cNvPicPr>
            <p:nvPr/>
          </p:nvPicPr>
          <p:blipFill>
            <a:blip r:embed="rId3"/>
            <a:srcRect/>
            <a:stretch>
              <a:fillRect/>
            </a:stretch>
          </p:blipFill>
          <p:spPr bwMode="auto">
            <a:xfrm>
              <a:off x="1104" y="2160"/>
              <a:ext cx="480" cy="448"/>
            </a:xfrm>
            <a:prstGeom prst="rect">
              <a:avLst/>
            </a:prstGeom>
            <a:noFill/>
            <a:ln w="9525">
              <a:noFill/>
              <a:miter lim="800000"/>
              <a:headEnd/>
              <a:tailEnd/>
            </a:ln>
          </p:spPr>
        </p:pic>
        <p:sp>
          <p:nvSpPr>
            <p:cNvPr id="8265" name="Freeform 492"/>
            <p:cNvSpPr>
              <a:spLocks/>
            </p:cNvSpPr>
            <p:nvPr/>
          </p:nvSpPr>
          <p:spPr bwMode="auto">
            <a:xfrm>
              <a:off x="1504" y="2304"/>
              <a:ext cx="80" cy="192"/>
            </a:xfrm>
            <a:custGeom>
              <a:avLst/>
              <a:gdLst>
                <a:gd name="T0" fmla="*/ 0 w 128"/>
                <a:gd name="T1" fmla="*/ 184 h 192"/>
                <a:gd name="T2" fmla="*/ 75 w 128"/>
                <a:gd name="T3" fmla="*/ 192 h 192"/>
                <a:gd name="T4" fmla="*/ 80 w 128"/>
                <a:gd name="T5" fmla="*/ 0 h 192"/>
                <a:gd name="T6" fmla="*/ 0 60000 65536"/>
                <a:gd name="T7" fmla="*/ 0 60000 65536"/>
                <a:gd name="T8" fmla="*/ 0 60000 65536"/>
              </a:gdLst>
              <a:ahLst/>
              <a:cxnLst>
                <a:cxn ang="T6">
                  <a:pos x="T0" y="T1"/>
                </a:cxn>
                <a:cxn ang="T7">
                  <a:pos x="T2" y="T3"/>
                </a:cxn>
                <a:cxn ang="T8">
                  <a:pos x="T4" y="T5"/>
                </a:cxn>
              </a:cxnLst>
              <a:rect l="0" t="0" r="r" b="b"/>
              <a:pathLst>
                <a:path w="128" h="192">
                  <a:moveTo>
                    <a:pt x="0" y="184"/>
                  </a:moveTo>
                  <a:cubicBezTo>
                    <a:pt x="109" y="192"/>
                    <a:pt x="69" y="192"/>
                    <a:pt x="120" y="192"/>
                  </a:cubicBezTo>
                  <a:lnTo>
                    <a:pt x="128" y="0"/>
                  </a:lnTo>
                </a:path>
              </a:pathLst>
            </a:custGeom>
            <a:noFill/>
            <a:ln w="28575" cmpd="sng">
              <a:solidFill>
                <a:schemeClr val="tx1"/>
              </a:solidFill>
              <a:round/>
              <a:headEnd/>
              <a:tailEnd/>
            </a:ln>
            <a:effectLst/>
          </p:spPr>
          <p:txBody>
            <a:bodyPr wrap="none" anchor="ctr"/>
            <a:lstStyle/>
            <a:p>
              <a:endParaRPr lang="en-US"/>
            </a:p>
          </p:txBody>
        </p:sp>
        <p:sp>
          <p:nvSpPr>
            <p:cNvPr id="8266" name="Oval 493"/>
            <p:cNvSpPr>
              <a:spLocks noChangeArrowheads="1"/>
            </p:cNvSpPr>
            <p:nvPr/>
          </p:nvSpPr>
          <p:spPr bwMode="auto">
            <a:xfrm>
              <a:off x="1536" y="2256"/>
              <a:ext cx="48" cy="48"/>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8208" name="Group 494"/>
          <p:cNvGrpSpPr>
            <a:grpSpLocks/>
          </p:cNvGrpSpPr>
          <p:nvPr/>
        </p:nvGrpSpPr>
        <p:grpSpPr bwMode="auto">
          <a:xfrm>
            <a:off x="6392863" y="4691063"/>
            <a:ext cx="457200" cy="381000"/>
            <a:chOff x="1104" y="2160"/>
            <a:chExt cx="480" cy="448"/>
          </a:xfrm>
        </p:grpSpPr>
        <p:pic>
          <p:nvPicPr>
            <p:cNvPr id="8261" name="Picture 495" descr="3010CT_2"/>
            <p:cNvPicPr>
              <a:picLocks noChangeAspect="1" noChangeArrowheads="1"/>
            </p:cNvPicPr>
            <p:nvPr/>
          </p:nvPicPr>
          <p:blipFill>
            <a:blip r:embed="rId3"/>
            <a:srcRect/>
            <a:stretch>
              <a:fillRect/>
            </a:stretch>
          </p:blipFill>
          <p:spPr bwMode="auto">
            <a:xfrm>
              <a:off x="1104" y="2160"/>
              <a:ext cx="480" cy="448"/>
            </a:xfrm>
            <a:prstGeom prst="rect">
              <a:avLst/>
            </a:prstGeom>
            <a:noFill/>
            <a:ln w="9525">
              <a:noFill/>
              <a:miter lim="800000"/>
              <a:headEnd/>
              <a:tailEnd/>
            </a:ln>
          </p:spPr>
        </p:pic>
        <p:sp>
          <p:nvSpPr>
            <p:cNvPr id="8262" name="Freeform 496"/>
            <p:cNvSpPr>
              <a:spLocks/>
            </p:cNvSpPr>
            <p:nvPr/>
          </p:nvSpPr>
          <p:spPr bwMode="auto">
            <a:xfrm>
              <a:off x="1504" y="2304"/>
              <a:ext cx="80" cy="192"/>
            </a:xfrm>
            <a:custGeom>
              <a:avLst/>
              <a:gdLst>
                <a:gd name="T0" fmla="*/ 0 w 128"/>
                <a:gd name="T1" fmla="*/ 184 h 192"/>
                <a:gd name="T2" fmla="*/ 75 w 128"/>
                <a:gd name="T3" fmla="*/ 192 h 192"/>
                <a:gd name="T4" fmla="*/ 80 w 128"/>
                <a:gd name="T5" fmla="*/ 0 h 192"/>
                <a:gd name="T6" fmla="*/ 0 60000 65536"/>
                <a:gd name="T7" fmla="*/ 0 60000 65536"/>
                <a:gd name="T8" fmla="*/ 0 60000 65536"/>
              </a:gdLst>
              <a:ahLst/>
              <a:cxnLst>
                <a:cxn ang="T6">
                  <a:pos x="T0" y="T1"/>
                </a:cxn>
                <a:cxn ang="T7">
                  <a:pos x="T2" y="T3"/>
                </a:cxn>
                <a:cxn ang="T8">
                  <a:pos x="T4" y="T5"/>
                </a:cxn>
              </a:cxnLst>
              <a:rect l="0" t="0" r="r" b="b"/>
              <a:pathLst>
                <a:path w="128" h="192">
                  <a:moveTo>
                    <a:pt x="0" y="184"/>
                  </a:moveTo>
                  <a:cubicBezTo>
                    <a:pt x="109" y="192"/>
                    <a:pt x="69" y="192"/>
                    <a:pt x="120" y="192"/>
                  </a:cubicBezTo>
                  <a:lnTo>
                    <a:pt x="128" y="0"/>
                  </a:lnTo>
                </a:path>
              </a:pathLst>
            </a:custGeom>
            <a:noFill/>
            <a:ln w="28575" cmpd="sng">
              <a:solidFill>
                <a:schemeClr val="tx1"/>
              </a:solidFill>
              <a:round/>
              <a:headEnd/>
              <a:tailEnd/>
            </a:ln>
            <a:effectLst/>
          </p:spPr>
          <p:txBody>
            <a:bodyPr wrap="none" anchor="ctr"/>
            <a:lstStyle/>
            <a:p>
              <a:endParaRPr lang="en-US"/>
            </a:p>
          </p:txBody>
        </p:sp>
        <p:sp>
          <p:nvSpPr>
            <p:cNvPr id="8263" name="Oval 497"/>
            <p:cNvSpPr>
              <a:spLocks noChangeArrowheads="1"/>
            </p:cNvSpPr>
            <p:nvPr/>
          </p:nvSpPr>
          <p:spPr bwMode="auto">
            <a:xfrm>
              <a:off x="1536" y="2256"/>
              <a:ext cx="48" cy="48"/>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09" name="Line 498"/>
          <p:cNvSpPr>
            <a:spLocks noChangeShapeType="1"/>
          </p:cNvSpPr>
          <p:nvPr/>
        </p:nvSpPr>
        <p:spPr bwMode="auto">
          <a:xfrm flipV="1">
            <a:off x="2430463" y="4538663"/>
            <a:ext cx="685800" cy="2286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0" name="Line 499"/>
          <p:cNvSpPr>
            <a:spLocks noChangeShapeType="1"/>
          </p:cNvSpPr>
          <p:nvPr/>
        </p:nvSpPr>
        <p:spPr bwMode="auto">
          <a:xfrm>
            <a:off x="2430463" y="5072063"/>
            <a:ext cx="609600" cy="3810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1" name="Line 500"/>
          <p:cNvSpPr>
            <a:spLocks noChangeShapeType="1"/>
          </p:cNvSpPr>
          <p:nvPr/>
        </p:nvSpPr>
        <p:spPr bwMode="auto">
          <a:xfrm>
            <a:off x="3649663" y="4462463"/>
            <a:ext cx="381000" cy="3048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2" name="Line 501"/>
          <p:cNvSpPr>
            <a:spLocks noChangeShapeType="1"/>
          </p:cNvSpPr>
          <p:nvPr/>
        </p:nvSpPr>
        <p:spPr bwMode="auto">
          <a:xfrm flipV="1">
            <a:off x="4487863" y="4462463"/>
            <a:ext cx="381000" cy="3048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3" name="Line 502"/>
          <p:cNvSpPr>
            <a:spLocks noChangeShapeType="1"/>
          </p:cNvSpPr>
          <p:nvPr/>
        </p:nvSpPr>
        <p:spPr bwMode="auto">
          <a:xfrm>
            <a:off x="4259263" y="5072063"/>
            <a:ext cx="152400" cy="3048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4" name="Line 503"/>
          <p:cNvSpPr>
            <a:spLocks noChangeShapeType="1"/>
          </p:cNvSpPr>
          <p:nvPr/>
        </p:nvSpPr>
        <p:spPr bwMode="auto">
          <a:xfrm>
            <a:off x="5173663" y="4386263"/>
            <a:ext cx="533400" cy="762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5" name="Line 504"/>
          <p:cNvSpPr>
            <a:spLocks noChangeShapeType="1"/>
          </p:cNvSpPr>
          <p:nvPr/>
        </p:nvSpPr>
        <p:spPr bwMode="auto">
          <a:xfrm flipV="1">
            <a:off x="5859463" y="4691063"/>
            <a:ext cx="0" cy="5334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6" name="Line 505"/>
          <p:cNvSpPr>
            <a:spLocks noChangeShapeType="1"/>
          </p:cNvSpPr>
          <p:nvPr/>
        </p:nvSpPr>
        <p:spPr bwMode="auto">
          <a:xfrm>
            <a:off x="6088063" y="4538663"/>
            <a:ext cx="304800" cy="3048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7" name="Line 506"/>
          <p:cNvSpPr>
            <a:spLocks noChangeShapeType="1"/>
          </p:cNvSpPr>
          <p:nvPr/>
        </p:nvSpPr>
        <p:spPr bwMode="auto">
          <a:xfrm flipV="1">
            <a:off x="6240463" y="5072063"/>
            <a:ext cx="381000" cy="3810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8" name="Line 507"/>
          <p:cNvSpPr>
            <a:spLocks noChangeShapeType="1"/>
          </p:cNvSpPr>
          <p:nvPr/>
        </p:nvSpPr>
        <p:spPr bwMode="auto">
          <a:xfrm>
            <a:off x="3725863" y="4310063"/>
            <a:ext cx="990600" cy="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19" name="Line 508"/>
          <p:cNvSpPr>
            <a:spLocks noChangeShapeType="1"/>
          </p:cNvSpPr>
          <p:nvPr/>
        </p:nvSpPr>
        <p:spPr bwMode="auto">
          <a:xfrm flipV="1">
            <a:off x="3484563" y="5135563"/>
            <a:ext cx="533400" cy="30480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20" name="Line 509"/>
          <p:cNvSpPr>
            <a:spLocks noChangeShapeType="1"/>
          </p:cNvSpPr>
          <p:nvPr/>
        </p:nvSpPr>
        <p:spPr bwMode="auto">
          <a:xfrm flipV="1">
            <a:off x="2735263" y="5757863"/>
            <a:ext cx="304800" cy="533400"/>
          </a:xfrm>
          <a:prstGeom prst="line">
            <a:avLst/>
          </a:prstGeom>
          <a:noFill/>
          <a:ln w="9525">
            <a:solidFill>
              <a:schemeClr val="tx1"/>
            </a:solidFill>
            <a:prstDash val="sysDot"/>
            <a:round/>
            <a:headEnd/>
            <a:tailEnd type="triangle" w="med" len="med"/>
          </a:ln>
          <a:effectLst/>
        </p:spPr>
        <p:txBody>
          <a:bodyPr/>
          <a:lstStyle/>
          <a:p>
            <a:endParaRPr lang="en-US"/>
          </a:p>
        </p:txBody>
      </p:sp>
      <p:sp>
        <p:nvSpPr>
          <p:cNvPr id="8221" name="Line 510"/>
          <p:cNvSpPr>
            <a:spLocks noChangeShapeType="1"/>
          </p:cNvSpPr>
          <p:nvPr/>
        </p:nvSpPr>
        <p:spPr bwMode="auto">
          <a:xfrm>
            <a:off x="3878263" y="3395663"/>
            <a:ext cx="381000" cy="1219200"/>
          </a:xfrm>
          <a:prstGeom prst="line">
            <a:avLst/>
          </a:prstGeom>
          <a:noFill/>
          <a:ln w="9525">
            <a:solidFill>
              <a:schemeClr val="tx1"/>
            </a:solidFill>
            <a:prstDash val="sysDot"/>
            <a:round/>
            <a:headEnd/>
            <a:tailEnd type="triangle" w="med" len="med"/>
          </a:ln>
          <a:effectLst/>
        </p:spPr>
        <p:txBody>
          <a:bodyPr/>
          <a:lstStyle/>
          <a:p>
            <a:endParaRPr lang="en-US"/>
          </a:p>
        </p:txBody>
      </p:sp>
      <p:grpSp>
        <p:nvGrpSpPr>
          <p:cNvPr id="8222" name="Group 511"/>
          <p:cNvGrpSpPr>
            <a:grpSpLocks/>
          </p:cNvGrpSpPr>
          <p:nvPr/>
        </p:nvGrpSpPr>
        <p:grpSpPr bwMode="auto">
          <a:xfrm flipH="1">
            <a:off x="4716463" y="5300663"/>
            <a:ext cx="228600" cy="609600"/>
            <a:chOff x="2583" y="3462"/>
            <a:chExt cx="263" cy="289"/>
          </a:xfrm>
        </p:grpSpPr>
        <p:sp>
          <p:nvSpPr>
            <p:cNvPr id="8257" name="Oval 512"/>
            <p:cNvSpPr>
              <a:spLocks noChangeArrowheads="1"/>
            </p:cNvSpPr>
            <p:nvPr/>
          </p:nvSpPr>
          <p:spPr bwMode="auto">
            <a:xfrm>
              <a:off x="2648" y="3462"/>
              <a:ext cx="132" cy="128"/>
            </a:xfrm>
            <a:prstGeom prst="ellipse">
              <a:avLst/>
            </a:prstGeom>
            <a:solidFill>
              <a:srgbClr val="FF7C80"/>
            </a:solidFill>
            <a:ln w="9525">
              <a:noFill/>
              <a:round/>
              <a:headEnd/>
              <a:tailEnd/>
            </a:ln>
            <a:effectLst/>
          </p:spPr>
          <p:txBody>
            <a:bodyPr wrap="none" anchor="ctr"/>
            <a:lstStyle/>
            <a:p>
              <a:endParaRPr lang="en-US"/>
            </a:p>
          </p:txBody>
        </p:sp>
        <p:grpSp>
          <p:nvGrpSpPr>
            <p:cNvPr id="8258" name="Group 513"/>
            <p:cNvGrpSpPr>
              <a:grpSpLocks/>
            </p:cNvGrpSpPr>
            <p:nvPr/>
          </p:nvGrpSpPr>
          <p:grpSpPr bwMode="auto">
            <a:xfrm>
              <a:off x="2583" y="3591"/>
              <a:ext cx="263" cy="160"/>
              <a:chOff x="2583" y="3591"/>
              <a:chExt cx="263" cy="160"/>
            </a:xfrm>
          </p:grpSpPr>
          <p:sp>
            <p:nvSpPr>
              <p:cNvPr id="8259" name="Arc 514"/>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rgbClr val="FF7C80"/>
              </a:solidFill>
              <a:ln w="9525" cap="rnd">
                <a:noFill/>
                <a:round/>
                <a:headEnd/>
                <a:tailEnd/>
              </a:ln>
              <a:effectLst/>
            </p:spPr>
            <p:txBody>
              <a:bodyPr wrap="none" anchor="ctr"/>
              <a:lstStyle/>
              <a:p>
                <a:endParaRPr lang="en-US"/>
              </a:p>
            </p:txBody>
          </p:sp>
          <p:sp>
            <p:nvSpPr>
              <p:cNvPr id="8260" name="Arc 515"/>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rgbClr val="FF7C80"/>
              </a:solidFill>
              <a:ln w="9525" cap="rnd">
                <a:noFill/>
                <a:round/>
                <a:headEnd/>
                <a:tailEnd/>
              </a:ln>
              <a:effectLst/>
            </p:spPr>
            <p:txBody>
              <a:bodyPr wrap="none" anchor="ctr"/>
              <a:lstStyle/>
              <a:p>
                <a:endParaRPr lang="en-US"/>
              </a:p>
            </p:txBody>
          </p:sp>
        </p:grpSp>
      </p:grpSp>
      <p:grpSp>
        <p:nvGrpSpPr>
          <p:cNvPr id="8223" name="Group 516"/>
          <p:cNvGrpSpPr>
            <a:grpSpLocks/>
          </p:cNvGrpSpPr>
          <p:nvPr/>
        </p:nvGrpSpPr>
        <p:grpSpPr bwMode="auto">
          <a:xfrm flipH="1">
            <a:off x="3040063" y="3776663"/>
            <a:ext cx="228600" cy="609600"/>
            <a:chOff x="2583" y="3462"/>
            <a:chExt cx="263" cy="289"/>
          </a:xfrm>
        </p:grpSpPr>
        <p:sp>
          <p:nvSpPr>
            <p:cNvPr id="8253" name="Oval 517"/>
            <p:cNvSpPr>
              <a:spLocks noChangeArrowheads="1"/>
            </p:cNvSpPr>
            <p:nvPr/>
          </p:nvSpPr>
          <p:spPr bwMode="auto">
            <a:xfrm>
              <a:off x="2648" y="3462"/>
              <a:ext cx="132" cy="128"/>
            </a:xfrm>
            <a:prstGeom prst="ellipse">
              <a:avLst/>
            </a:prstGeom>
            <a:solidFill>
              <a:srgbClr val="33CC33"/>
            </a:solidFill>
            <a:ln w="9525">
              <a:noFill/>
              <a:round/>
              <a:headEnd/>
              <a:tailEnd/>
            </a:ln>
            <a:effectLst/>
          </p:spPr>
          <p:txBody>
            <a:bodyPr wrap="none" anchor="ctr"/>
            <a:lstStyle/>
            <a:p>
              <a:endParaRPr lang="en-US"/>
            </a:p>
          </p:txBody>
        </p:sp>
        <p:grpSp>
          <p:nvGrpSpPr>
            <p:cNvPr id="8254" name="Group 518"/>
            <p:cNvGrpSpPr>
              <a:grpSpLocks/>
            </p:cNvGrpSpPr>
            <p:nvPr/>
          </p:nvGrpSpPr>
          <p:grpSpPr bwMode="auto">
            <a:xfrm>
              <a:off x="2583" y="3591"/>
              <a:ext cx="263" cy="160"/>
              <a:chOff x="2583" y="3591"/>
              <a:chExt cx="263" cy="160"/>
            </a:xfrm>
          </p:grpSpPr>
          <p:sp>
            <p:nvSpPr>
              <p:cNvPr id="8255" name="Arc 519"/>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rgbClr val="33CC33"/>
              </a:solidFill>
              <a:ln w="9525" cap="rnd">
                <a:noFill/>
                <a:round/>
                <a:headEnd/>
                <a:tailEnd/>
              </a:ln>
              <a:effectLst/>
            </p:spPr>
            <p:txBody>
              <a:bodyPr wrap="none" anchor="ctr"/>
              <a:lstStyle/>
              <a:p>
                <a:endParaRPr lang="en-US"/>
              </a:p>
            </p:txBody>
          </p:sp>
          <p:sp>
            <p:nvSpPr>
              <p:cNvPr id="8256" name="Arc 520"/>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rgbClr val="33CC33"/>
              </a:solidFill>
              <a:ln w="9525" cap="rnd">
                <a:noFill/>
                <a:round/>
                <a:headEnd/>
                <a:tailEnd/>
              </a:ln>
              <a:effectLst/>
            </p:spPr>
            <p:txBody>
              <a:bodyPr wrap="none" anchor="ctr"/>
              <a:lstStyle/>
              <a:p>
                <a:endParaRPr lang="en-US"/>
              </a:p>
            </p:txBody>
          </p:sp>
        </p:grpSp>
      </p:grpSp>
      <p:grpSp>
        <p:nvGrpSpPr>
          <p:cNvPr id="8224" name="Group 521"/>
          <p:cNvGrpSpPr>
            <a:grpSpLocks/>
          </p:cNvGrpSpPr>
          <p:nvPr/>
        </p:nvGrpSpPr>
        <p:grpSpPr bwMode="auto">
          <a:xfrm flipH="1">
            <a:off x="3348038" y="5589588"/>
            <a:ext cx="228600" cy="609600"/>
            <a:chOff x="2583" y="3462"/>
            <a:chExt cx="263" cy="289"/>
          </a:xfrm>
        </p:grpSpPr>
        <p:sp>
          <p:nvSpPr>
            <p:cNvPr id="8249" name="Oval 522"/>
            <p:cNvSpPr>
              <a:spLocks noChangeArrowheads="1"/>
            </p:cNvSpPr>
            <p:nvPr/>
          </p:nvSpPr>
          <p:spPr bwMode="auto">
            <a:xfrm>
              <a:off x="2648" y="3462"/>
              <a:ext cx="132" cy="128"/>
            </a:xfrm>
            <a:prstGeom prst="ellipse">
              <a:avLst/>
            </a:prstGeom>
            <a:solidFill>
              <a:srgbClr val="669900"/>
            </a:solidFill>
            <a:ln w="9525">
              <a:noFill/>
              <a:round/>
              <a:headEnd/>
              <a:tailEnd/>
            </a:ln>
            <a:effectLst/>
          </p:spPr>
          <p:txBody>
            <a:bodyPr wrap="none" anchor="ctr"/>
            <a:lstStyle/>
            <a:p>
              <a:endParaRPr lang="en-US"/>
            </a:p>
          </p:txBody>
        </p:sp>
        <p:grpSp>
          <p:nvGrpSpPr>
            <p:cNvPr id="8250" name="Group 523"/>
            <p:cNvGrpSpPr>
              <a:grpSpLocks/>
            </p:cNvGrpSpPr>
            <p:nvPr/>
          </p:nvGrpSpPr>
          <p:grpSpPr bwMode="auto">
            <a:xfrm>
              <a:off x="2583" y="3591"/>
              <a:ext cx="263" cy="160"/>
              <a:chOff x="2583" y="3591"/>
              <a:chExt cx="263" cy="160"/>
            </a:xfrm>
          </p:grpSpPr>
          <p:sp>
            <p:nvSpPr>
              <p:cNvPr id="8251" name="Arc 524"/>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rgbClr val="669900"/>
              </a:solidFill>
              <a:ln w="9525" cap="rnd">
                <a:noFill/>
                <a:round/>
                <a:headEnd/>
                <a:tailEnd/>
              </a:ln>
              <a:effectLst/>
            </p:spPr>
            <p:txBody>
              <a:bodyPr wrap="none" anchor="ctr"/>
              <a:lstStyle/>
              <a:p>
                <a:endParaRPr lang="en-US"/>
              </a:p>
            </p:txBody>
          </p:sp>
          <p:sp>
            <p:nvSpPr>
              <p:cNvPr id="8252" name="Arc 525"/>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rgbClr val="669900"/>
              </a:solidFill>
              <a:ln w="9525" cap="rnd">
                <a:noFill/>
                <a:round/>
                <a:headEnd/>
                <a:tailEnd/>
              </a:ln>
              <a:effectLst/>
            </p:spPr>
            <p:txBody>
              <a:bodyPr wrap="none" anchor="ctr"/>
              <a:lstStyle/>
              <a:p>
                <a:endParaRPr lang="en-US"/>
              </a:p>
            </p:txBody>
          </p:sp>
        </p:grpSp>
      </p:grpSp>
      <p:grpSp>
        <p:nvGrpSpPr>
          <p:cNvPr id="8225" name="Group 526"/>
          <p:cNvGrpSpPr>
            <a:grpSpLocks/>
          </p:cNvGrpSpPr>
          <p:nvPr/>
        </p:nvGrpSpPr>
        <p:grpSpPr bwMode="auto">
          <a:xfrm flipH="1">
            <a:off x="4487863" y="4614863"/>
            <a:ext cx="228600" cy="609600"/>
            <a:chOff x="2583" y="3462"/>
            <a:chExt cx="263" cy="289"/>
          </a:xfrm>
        </p:grpSpPr>
        <p:sp>
          <p:nvSpPr>
            <p:cNvPr id="8245" name="Oval 527"/>
            <p:cNvSpPr>
              <a:spLocks noChangeArrowheads="1"/>
            </p:cNvSpPr>
            <p:nvPr/>
          </p:nvSpPr>
          <p:spPr bwMode="auto">
            <a:xfrm>
              <a:off x="2648" y="3462"/>
              <a:ext cx="132" cy="128"/>
            </a:xfrm>
            <a:prstGeom prst="ellipse">
              <a:avLst/>
            </a:prstGeom>
            <a:solidFill>
              <a:srgbClr val="FF9900"/>
            </a:solidFill>
            <a:ln w="9525">
              <a:noFill/>
              <a:round/>
              <a:headEnd/>
              <a:tailEnd/>
            </a:ln>
            <a:effectLst/>
          </p:spPr>
          <p:txBody>
            <a:bodyPr wrap="none" anchor="ctr"/>
            <a:lstStyle/>
            <a:p>
              <a:endParaRPr lang="en-US"/>
            </a:p>
          </p:txBody>
        </p:sp>
        <p:grpSp>
          <p:nvGrpSpPr>
            <p:cNvPr id="8246" name="Group 528"/>
            <p:cNvGrpSpPr>
              <a:grpSpLocks/>
            </p:cNvGrpSpPr>
            <p:nvPr/>
          </p:nvGrpSpPr>
          <p:grpSpPr bwMode="auto">
            <a:xfrm>
              <a:off x="2583" y="3591"/>
              <a:ext cx="263" cy="160"/>
              <a:chOff x="2583" y="3591"/>
              <a:chExt cx="263" cy="160"/>
            </a:xfrm>
          </p:grpSpPr>
          <p:sp>
            <p:nvSpPr>
              <p:cNvPr id="8247" name="Arc 529"/>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rgbClr val="FF9900"/>
              </a:solidFill>
              <a:ln w="9525" cap="rnd">
                <a:noFill/>
                <a:round/>
                <a:headEnd/>
                <a:tailEnd/>
              </a:ln>
              <a:effectLst/>
            </p:spPr>
            <p:txBody>
              <a:bodyPr wrap="none" anchor="ctr"/>
              <a:lstStyle/>
              <a:p>
                <a:endParaRPr lang="en-US"/>
              </a:p>
            </p:txBody>
          </p:sp>
          <p:sp>
            <p:nvSpPr>
              <p:cNvPr id="8248" name="Arc 530"/>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rgbClr val="FF9900"/>
              </a:solidFill>
              <a:ln w="9525" cap="rnd">
                <a:noFill/>
                <a:round/>
                <a:headEnd/>
                <a:tailEnd/>
              </a:ln>
              <a:effectLst/>
            </p:spPr>
            <p:txBody>
              <a:bodyPr wrap="none" anchor="ctr"/>
              <a:lstStyle/>
              <a:p>
                <a:endParaRPr lang="en-US"/>
              </a:p>
            </p:txBody>
          </p:sp>
        </p:grpSp>
      </p:grpSp>
      <p:grpSp>
        <p:nvGrpSpPr>
          <p:cNvPr id="8226" name="Group 531"/>
          <p:cNvGrpSpPr>
            <a:grpSpLocks/>
          </p:cNvGrpSpPr>
          <p:nvPr/>
        </p:nvGrpSpPr>
        <p:grpSpPr bwMode="auto">
          <a:xfrm flipH="1">
            <a:off x="5097463" y="3700463"/>
            <a:ext cx="228600" cy="609600"/>
            <a:chOff x="2583" y="3462"/>
            <a:chExt cx="263" cy="289"/>
          </a:xfrm>
        </p:grpSpPr>
        <p:sp>
          <p:nvSpPr>
            <p:cNvPr id="8241" name="Oval 532"/>
            <p:cNvSpPr>
              <a:spLocks noChangeArrowheads="1"/>
            </p:cNvSpPr>
            <p:nvPr/>
          </p:nvSpPr>
          <p:spPr bwMode="auto">
            <a:xfrm>
              <a:off x="2648" y="3462"/>
              <a:ext cx="132" cy="128"/>
            </a:xfrm>
            <a:prstGeom prst="ellipse">
              <a:avLst/>
            </a:prstGeom>
            <a:solidFill>
              <a:srgbClr val="CC0000"/>
            </a:solidFill>
            <a:ln w="9525">
              <a:noFill/>
              <a:round/>
              <a:headEnd/>
              <a:tailEnd/>
            </a:ln>
            <a:effectLst/>
          </p:spPr>
          <p:txBody>
            <a:bodyPr wrap="none" anchor="ctr"/>
            <a:lstStyle/>
            <a:p>
              <a:endParaRPr lang="en-US"/>
            </a:p>
          </p:txBody>
        </p:sp>
        <p:grpSp>
          <p:nvGrpSpPr>
            <p:cNvPr id="8242" name="Group 533"/>
            <p:cNvGrpSpPr>
              <a:grpSpLocks/>
            </p:cNvGrpSpPr>
            <p:nvPr/>
          </p:nvGrpSpPr>
          <p:grpSpPr bwMode="auto">
            <a:xfrm>
              <a:off x="2583" y="3591"/>
              <a:ext cx="263" cy="160"/>
              <a:chOff x="2583" y="3591"/>
              <a:chExt cx="263" cy="160"/>
            </a:xfrm>
          </p:grpSpPr>
          <p:sp>
            <p:nvSpPr>
              <p:cNvPr id="8243" name="Arc 534"/>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rgbClr val="CC0000"/>
              </a:solidFill>
              <a:ln w="9525" cap="rnd">
                <a:noFill/>
                <a:round/>
                <a:headEnd/>
                <a:tailEnd/>
              </a:ln>
              <a:effectLst/>
            </p:spPr>
            <p:txBody>
              <a:bodyPr wrap="none" anchor="ctr"/>
              <a:lstStyle/>
              <a:p>
                <a:endParaRPr lang="en-US"/>
              </a:p>
            </p:txBody>
          </p:sp>
          <p:sp>
            <p:nvSpPr>
              <p:cNvPr id="8244" name="Arc 535"/>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rgbClr val="CC0000"/>
              </a:solidFill>
              <a:ln w="9525" cap="rnd">
                <a:noFill/>
                <a:round/>
                <a:headEnd/>
                <a:tailEnd/>
              </a:ln>
              <a:effectLst/>
            </p:spPr>
            <p:txBody>
              <a:bodyPr wrap="none" anchor="ctr"/>
              <a:lstStyle/>
              <a:p>
                <a:endParaRPr lang="en-US"/>
              </a:p>
            </p:txBody>
          </p:sp>
        </p:grpSp>
      </p:grpSp>
      <p:grpSp>
        <p:nvGrpSpPr>
          <p:cNvPr id="8227" name="Group 536"/>
          <p:cNvGrpSpPr>
            <a:grpSpLocks/>
          </p:cNvGrpSpPr>
          <p:nvPr/>
        </p:nvGrpSpPr>
        <p:grpSpPr bwMode="auto">
          <a:xfrm flipH="1">
            <a:off x="6011863" y="3852863"/>
            <a:ext cx="228600" cy="609600"/>
            <a:chOff x="2583" y="3462"/>
            <a:chExt cx="263" cy="289"/>
          </a:xfrm>
        </p:grpSpPr>
        <p:sp>
          <p:nvSpPr>
            <p:cNvPr id="8237" name="Oval 537"/>
            <p:cNvSpPr>
              <a:spLocks noChangeArrowheads="1"/>
            </p:cNvSpPr>
            <p:nvPr/>
          </p:nvSpPr>
          <p:spPr bwMode="auto">
            <a:xfrm>
              <a:off x="2648" y="3462"/>
              <a:ext cx="132" cy="128"/>
            </a:xfrm>
            <a:prstGeom prst="ellipse">
              <a:avLst/>
            </a:prstGeom>
            <a:solidFill>
              <a:schemeClr val="bg2"/>
            </a:solidFill>
            <a:ln w="9525">
              <a:noFill/>
              <a:round/>
              <a:headEnd/>
              <a:tailEnd/>
            </a:ln>
            <a:effectLst/>
          </p:spPr>
          <p:txBody>
            <a:bodyPr wrap="none" anchor="ctr"/>
            <a:lstStyle/>
            <a:p>
              <a:endParaRPr lang="en-US"/>
            </a:p>
          </p:txBody>
        </p:sp>
        <p:grpSp>
          <p:nvGrpSpPr>
            <p:cNvPr id="8238" name="Group 538"/>
            <p:cNvGrpSpPr>
              <a:grpSpLocks/>
            </p:cNvGrpSpPr>
            <p:nvPr/>
          </p:nvGrpSpPr>
          <p:grpSpPr bwMode="auto">
            <a:xfrm>
              <a:off x="2583" y="3591"/>
              <a:ext cx="263" cy="160"/>
              <a:chOff x="2583" y="3591"/>
              <a:chExt cx="263" cy="160"/>
            </a:xfrm>
          </p:grpSpPr>
          <p:sp>
            <p:nvSpPr>
              <p:cNvPr id="8239" name="Arc 539"/>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chemeClr val="bg2"/>
              </a:solidFill>
              <a:ln w="9525" cap="rnd">
                <a:noFill/>
                <a:round/>
                <a:headEnd/>
                <a:tailEnd/>
              </a:ln>
              <a:effectLst/>
            </p:spPr>
            <p:txBody>
              <a:bodyPr wrap="none" anchor="ctr"/>
              <a:lstStyle/>
              <a:p>
                <a:endParaRPr lang="en-US"/>
              </a:p>
            </p:txBody>
          </p:sp>
          <p:sp>
            <p:nvSpPr>
              <p:cNvPr id="8240" name="Arc 540"/>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chemeClr val="bg2"/>
              </a:solidFill>
              <a:ln w="9525" cap="rnd">
                <a:noFill/>
                <a:round/>
                <a:headEnd/>
                <a:tailEnd/>
              </a:ln>
              <a:effectLst/>
            </p:spPr>
            <p:txBody>
              <a:bodyPr wrap="none" anchor="ctr"/>
              <a:lstStyle/>
              <a:p>
                <a:endParaRPr lang="en-US"/>
              </a:p>
            </p:txBody>
          </p:sp>
        </p:grpSp>
      </p:grpSp>
      <p:grpSp>
        <p:nvGrpSpPr>
          <p:cNvPr id="8228" name="Group 541"/>
          <p:cNvGrpSpPr>
            <a:grpSpLocks/>
          </p:cNvGrpSpPr>
          <p:nvPr/>
        </p:nvGrpSpPr>
        <p:grpSpPr bwMode="auto">
          <a:xfrm flipH="1">
            <a:off x="6926263" y="4614863"/>
            <a:ext cx="228600" cy="609600"/>
            <a:chOff x="2583" y="3462"/>
            <a:chExt cx="263" cy="289"/>
          </a:xfrm>
        </p:grpSpPr>
        <p:sp>
          <p:nvSpPr>
            <p:cNvPr id="8233" name="Oval 542"/>
            <p:cNvSpPr>
              <a:spLocks noChangeArrowheads="1"/>
            </p:cNvSpPr>
            <p:nvPr/>
          </p:nvSpPr>
          <p:spPr bwMode="auto">
            <a:xfrm>
              <a:off x="2648" y="3462"/>
              <a:ext cx="132" cy="128"/>
            </a:xfrm>
            <a:prstGeom prst="ellipse">
              <a:avLst/>
            </a:prstGeom>
            <a:solidFill>
              <a:schemeClr val="tx2"/>
            </a:solidFill>
            <a:ln w="9525">
              <a:noFill/>
              <a:round/>
              <a:headEnd/>
              <a:tailEnd/>
            </a:ln>
            <a:effectLst/>
          </p:spPr>
          <p:txBody>
            <a:bodyPr wrap="none" anchor="ctr"/>
            <a:lstStyle/>
            <a:p>
              <a:endParaRPr lang="en-US"/>
            </a:p>
          </p:txBody>
        </p:sp>
        <p:grpSp>
          <p:nvGrpSpPr>
            <p:cNvPr id="8234" name="Group 543"/>
            <p:cNvGrpSpPr>
              <a:grpSpLocks/>
            </p:cNvGrpSpPr>
            <p:nvPr/>
          </p:nvGrpSpPr>
          <p:grpSpPr bwMode="auto">
            <a:xfrm>
              <a:off x="2583" y="3591"/>
              <a:ext cx="263" cy="160"/>
              <a:chOff x="2583" y="3591"/>
              <a:chExt cx="263" cy="160"/>
            </a:xfrm>
          </p:grpSpPr>
          <p:sp>
            <p:nvSpPr>
              <p:cNvPr id="8235" name="Arc 544"/>
              <p:cNvSpPr>
                <a:spLocks/>
              </p:cNvSpPr>
              <p:nvPr/>
            </p:nvSpPr>
            <p:spPr bwMode="auto">
              <a:xfrm>
                <a:off x="2583" y="3591"/>
                <a:ext cx="133" cy="160"/>
              </a:xfrm>
              <a:custGeom>
                <a:avLst/>
                <a:gdLst>
                  <a:gd name="T0" fmla="*/ 0 w 21600"/>
                  <a:gd name="T1" fmla="*/ 160 h 21599"/>
                  <a:gd name="T2" fmla="*/ 132 w 21600"/>
                  <a:gd name="T3" fmla="*/ 0 h 21599"/>
                  <a:gd name="T4" fmla="*/ 133 w 21600"/>
                  <a:gd name="T5" fmla="*/ 16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32"/>
                      <a:pt x="9572" y="88"/>
                      <a:pt x="21437" y="-1"/>
                    </a:cubicBezTo>
                  </a:path>
                  <a:path w="21600" h="21599" stroke="0" extrusionOk="0">
                    <a:moveTo>
                      <a:pt x="0" y="21599"/>
                    </a:moveTo>
                    <a:cubicBezTo>
                      <a:pt x="0" y="9732"/>
                      <a:pt x="9572" y="88"/>
                      <a:pt x="21437" y="-1"/>
                    </a:cubicBezTo>
                    <a:lnTo>
                      <a:pt x="21600" y="21599"/>
                    </a:lnTo>
                    <a:lnTo>
                      <a:pt x="0" y="21599"/>
                    </a:lnTo>
                    <a:close/>
                  </a:path>
                </a:pathLst>
              </a:custGeom>
              <a:solidFill>
                <a:schemeClr val="tx2"/>
              </a:solidFill>
              <a:ln w="9525" cap="rnd">
                <a:noFill/>
                <a:round/>
                <a:headEnd/>
                <a:tailEnd/>
              </a:ln>
              <a:effectLst/>
            </p:spPr>
            <p:txBody>
              <a:bodyPr wrap="none" anchor="ctr"/>
              <a:lstStyle/>
              <a:p>
                <a:endParaRPr lang="en-US"/>
              </a:p>
            </p:txBody>
          </p:sp>
          <p:sp>
            <p:nvSpPr>
              <p:cNvPr id="8236" name="Arc 545"/>
              <p:cNvSpPr>
                <a:spLocks/>
              </p:cNvSpPr>
              <p:nvPr/>
            </p:nvSpPr>
            <p:spPr bwMode="auto">
              <a:xfrm>
                <a:off x="2713" y="3591"/>
                <a:ext cx="133" cy="160"/>
              </a:xfrm>
              <a:custGeom>
                <a:avLst/>
                <a:gdLst>
                  <a:gd name="T0" fmla="*/ 0 w 21764"/>
                  <a:gd name="T1" fmla="*/ 0 h 21600"/>
                  <a:gd name="T2" fmla="*/ 133 w 21764"/>
                  <a:gd name="T3" fmla="*/ 160 h 21600"/>
                  <a:gd name="T4" fmla="*/ 1 w 21764"/>
                  <a:gd name="T5" fmla="*/ 160 h 21600"/>
                  <a:gd name="T6" fmla="*/ 0 60000 65536"/>
                  <a:gd name="T7" fmla="*/ 0 60000 65536"/>
                  <a:gd name="T8" fmla="*/ 0 60000 65536"/>
                </a:gdLst>
                <a:ahLst/>
                <a:cxnLst>
                  <a:cxn ang="T6">
                    <a:pos x="T0" y="T1"/>
                  </a:cxn>
                  <a:cxn ang="T7">
                    <a:pos x="T2" y="T3"/>
                  </a:cxn>
                  <a:cxn ang="T8">
                    <a:pos x="T4" y="T5"/>
                  </a:cxn>
                </a:cxnLst>
                <a:rect l="0" t="0" r="r" b="b"/>
                <a:pathLst>
                  <a:path w="21764" h="21600" fill="none" extrusionOk="0">
                    <a:moveTo>
                      <a:pt x="-1" y="0"/>
                    </a:moveTo>
                    <a:cubicBezTo>
                      <a:pt x="54" y="0"/>
                      <a:pt x="109" y="-1"/>
                      <a:pt x="164" y="0"/>
                    </a:cubicBezTo>
                    <a:cubicBezTo>
                      <a:pt x="12093" y="0"/>
                      <a:pt x="21764" y="9670"/>
                      <a:pt x="21764" y="21600"/>
                    </a:cubicBezTo>
                  </a:path>
                  <a:path w="21764" h="21600" stroke="0" extrusionOk="0">
                    <a:moveTo>
                      <a:pt x="-1" y="0"/>
                    </a:moveTo>
                    <a:cubicBezTo>
                      <a:pt x="54" y="0"/>
                      <a:pt x="109" y="-1"/>
                      <a:pt x="164" y="0"/>
                    </a:cubicBezTo>
                    <a:cubicBezTo>
                      <a:pt x="12093" y="0"/>
                      <a:pt x="21764" y="9670"/>
                      <a:pt x="21764" y="21600"/>
                    </a:cubicBezTo>
                    <a:lnTo>
                      <a:pt x="164" y="21600"/>
                    </a:lnTo>
                    <a:lnTo>
                      <a:pt x="-1" y="0"/>
                    </a:lnTo>
                    <a:close/>
                  </a:path>
                </a:pathLst>
              </a:custGeom>
              <a:solidFill>
                <a:schemeClr val="tx2"/>
              </a:solidFill>
              <a:ln w="9525" cap="rnd">
                <a:noFill/>
                <a:round/>
                <a:headEnd/>
                <a:tailEnd/>
              </a:ln>
              <a:effectLst/>
            </p:spPr>
            <p:txBody>
              <a:bodyPr wrap="none" anchor="ctr"/>
              <a:lstStyle/>
              <a:p>
                <a:endParaRPr lang="en-US"/>
              </a:p>
            </p:txBody>
          </p:sp>
        </p:grpSp>
      </p:grpSp>
      <p:sp>
        <p:nvSpPr>
          <p:cNvPr id="8229" name="Line 546"/>
          <p:cNvSpPr>
            <a:spLocks noChangeShapeType="1"/>
          </p:cNvSpPr>
          <p:nvPr/>
        </p:nvSpPr>
        <p:spPr bwMode="auto">
          <a:xfrm>
            <a:off x="3573463" y="5681663"/>
            <a:ext cx="762000" cy="0"/>
          </a:xfrm>
          <a:prstGeom prst="line">
            <a:avLst/>
          </a:prstGeom>
          <a:noFill/>
          <a:ln w="19050">
            <a:solidFill>
              <a:schemeClr val="tx1"/>
            </a:solidFill>
            <a:round/>
            <a:headEnd type="arrow" w="med" len="med"/>
            <a:tailEnd type="arrow" w="med" len="med"/>
          </a:ln>
          <a:effectLst/>
        </p:spPr>
        <p:txBody>
          <a:bodyPr/>
          <a:lstStyle/>
          <a:p>
            <a:endParaRPr lang="en-US"/>
          </a:p>
        </p:txBody>
      </p:sp>
      <p:sp>
        <p:nvSpPr>
          <p:cNvPr id="8230" name="Freeform 547"/>
          <p:cNvSpPr>
            <a:spLocks/>
          </p:cNvSpPr>
          <p:nvPr/>
        </p:nvSpPr>
        <p:spPr bwMode="auto">
          <a:xfrm>
            <a:off x="3649663" y="3776663"/>
            <a:ext cx="1066800" cy="304800"/>
          </a:xfrm>
          <a:custGeom>
            <a:avLst/>
            <a:gdLst>
              <a:gd name="T0" fmla="*/ 0 w 672"/>
              <a:gd name="T1" fmla="*/ 304800 h 192"/>
              <a:gd name="T2" fmla="*/ 228600 w 672"/>
              <a:gd name="T3" fmla="*/ 76200 h 192"/>
              <a:gd name="T4" fmla="*/ 533400 w 672"/>
              <a:gd name="T5" fmla="*/ 0 h 192"/>
              <a:gd name="T6" fmla="*/ 838200 w 672"/>
              <a:gd name="T7" fmla="*/ 76200 h 192"/>
              <a:gd name="T8" fmla="*/ 1066800 w 672"/>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192">
                <a:moveTo>
                  <a:pt x="0" y="192"/>
                </a:moveTo>
                <a:cubicBezTo>
                  <a:pt x="44" y="136"/>
                  <a:pt x="88" y="80"/>
                  <a:pt x="144" y="48"/>
                </a:cubicBezTo>
                <a:cubicBezTo>
                  <a:pt x="200" y="16"/>
                  <a:pt x="272" y="0"/>
                  <a:pt x="336" y="0"/>
                </a:cubicBezTo>
                <a:cubicBezTo>
                  <a:pt x="400" y="0"/>
                  <a:pt x="472" y="16"/>
                  <a:pt x="528" y="48"/>
                </a:cubicBezTo>
                <a:cubicBezTo>
                  <a:pt x="584" y="80"/>
                  <a:pt x="628" y="136"/>
                  <a:pt x="672" y="192"/>
                </a:cubicBezTo>
              </a:path>
            </a:pathLst>
          </a:custGeom>
          <a:noFill/>
          <a:ln w="28575" cmpd="sng">
            <a:solidFill>
              <a:srgbClr val="FF0000"/>
            </a:solidFill>
            <a:round/>
            <a:headEnd type="triangle" w="med" len="med"/>
            <a:tailEnd type="triangle" w="med" len="med"/>
          </a:ln>
          <a:effectLst/>
        </p:spPr>
        <p:txBody>
          <a:bodyPr/>
          <a:lstStyle/>
          <a:p>
            <a:endParaRPr lang="en-US"/>
          </a:p>
        </p:txBody>
      </p:sp>
      <p:sp>
        <p:nvSpPr>
          <p:cNvPr id="8231" name="Freeform 548"/>
          <p:cNvSpPr>
            <a:spLocks/>
          </p:cNvSpPr>
          <p:nvPr/>
        </p:nvSpPr>
        <p:spPr bwMode="auto">
          <a:xfrm rot="846243">
            <a:off x="5021263" y="3776663"/>
            <a:ext cx="838200" cy="304800"/>
          </a:xfrm>
          <a:custGeom>
            <a:avLst/>
            <a:gdLst>
              <a:gd name="T0" fmla="*/ 0 w 672"/>
              <a:gd name="T1" fmla="*/ 304800 h 192"/>
              <a:gd name="T2" fmla="*/ 179614 w 672"/>
              <a:gd name="T3" fmla="*/ 76200 h 192"/>
              <a:gd name="T4" fmla="*/ 419100 w 672"/>
              <a:gd name="T5" fmla="*/ 0 h 192"/>
              <a:gd name="T6" fmla="*/ 658586 w 672"/>
              <a:gd name="T7" fmla="*/ 76200 h 192"/>
              <a:gd name="T8" fmla="*/ 838200 w 672"/>
              <a:gd name="T9" fmla="*/ 30480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192">
                <a:moveTo>
                  <a:pt x="0" y="192"/>
                </a:moveTo>
                <a:cubicBezTo>
                  <a:pt x="44" y="136"/>
                  <a:pt x="88" y="80"/>
                  <a:pt x="144" y="48"/>
                </a:cubicBezTo>
                <a:cubicBezTo>
                  <a:pt x="200" y="16"/>
                  <a:pt x="272" y="0"/>
                  <a:pt x="336" y="0"/>
                </a:cubicBezTo>
                <a:cubicBezTo>
                  <a:pt x="400" y="0"/>
                  <a:pt x="472" y="16"/>
                  <a:pt x="528" y="48"/>
                </a:cubicBezTo>
                <a:cubicBezTo>
                  <a:pt x="584" y="80"/>
                  <a:pt x="628" y="136"/>
                  <a:pt x="672" y="192"/>
                </a:cubicBezTo>
              </a:path>
            </a:pathLst>
          </a:custGeom>
          <a:noFill/>
          <a:ln w="28575" cmpd="sng">
            <a:solidFill>
              <a:srgbClr val="FF0000"/>
            </a:solidFill>
            <a:round/>
            <a:headEnd type="triangle" w="med" len="med"/>
            <a:tailEnd type="triangle" w="med" len="med"/>
          </a:ln>
          <a:effectLst/>
        </p:spPr>
        <p:txBody>
          <a:bodyPr/>
          <a:lstStyle/>
          <a:p>
            <a:endParaRPr lang="en-US"/>
          </a:p>
        </p:txBody>
      </p:sp>
      <p:sp>
        <p:nvSpPr>
          <p:cNvPr id="8232" name="Freeform 549"/>
          <p:cNvSpPr>
            <a:spLocks/>
          </p:cNvSpPr>
          <p:nvPr/>
        </p:nvSpPr>
        <p:spPr bwMode="auto">
          <a:xfrm rot="2541227">
            <a:off x="6138863" y="4100513"/>
            <a:ext cx="768350" cy="358775"/>
          </a:xfrm>
          <a:custGeom>
            <a:avLst/>
            <a:gdLst>
              <a:gd name="T0" fmla="*/ 0 w 672"/>
              <a:gd name="T1" fmla="*/ 358775 h 192"/>
              <a:gd name="T2" fmla="*/ 164646 w 672"/>
              <a:gd name="T3" fmla="*/ 89694 h 192"/>
              <a:gd name="T4" fmla="*/ 384175 w 672"/>
              <a:gd name="T5" fmla="*/ 0 h 192"/>
              <a:gd name="T6" fmla="*/ 603704 w 672"/>
              <a:gd name="T7" fmla="*/ 89694 h 192"/>
              <a:gd name="T8" fmla="*/ 768350 w 672"/>
              <a:gd name="T9" fmla="*/ 358775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192">
                <a:moveTo>
                  <a:pt x="0" y="192"/>
                </a:moveTo>
                <a:cubicBezTo>
                  <a:pt x="44" y="136"/>
                  <a:pt x="88" y="80"/>
                  <a:pt x="144" y="48"/>
                </a:cubicBezTo>
                <a:cubicBezTo>
                  <a:pt x="200" y="16"/>
                  <a:pt x="272" y="0"/>
                  <a:pt x="336" y="0"/>
                </a:cubicBezTo>
                <a:cubicBezTo>
                  <a:pt x="400" y="0"/>
                  <a:pt x="472" y="16"/>
                  <a:pt x="528" y="48"/>
                </a:cubicBezTo>
                <a:cubicBezTo>
                  <a:pt x="584" y="80"/>
                  <a:pt x="628" y="136"/>
                  <a:pt x="672" y="192"/>
                </a:cubicBezTo>
              </a:path>
            </a:pathLst>
          </a:custGeom>
          <a:noFill/>
          <a:ln w="28575" cmpd="sng">
            <a:solidFill>
              <a:srgbClr val="FF0000"/>
            </a:solidFill>
            <a:round/>
            <a:headEnd type="triangle" w="med" len="med"/>
            <a:tailEnd type="triangle" w="med" len="med"/>
          </a:ln>
          <a:effec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7813"/>
            <a:ext cx="8229600" cy="365105"/>
          </a:xfrm>
        </p:spPr>
        <p:txBody>
          <a:bodyPr/>
          <a:lstStyle/>
          <a:p>
            <a:pPr algn="ctr"/>
            <a:r>
              <a:rPr lang="en-US" dirty="0"/>
              <a:t>RREQ Message</a:t>
            </a:r>
          </a:p>
        </p:txBody>
      </p:sp>
      <p:pic>
        <p:nvPicPr>
          <p:cNvPr id="5" name="Picture 3" descr="laptop"/>
          <p:cNvPicPr>
            <a:picLocks noChangeAspect="1" noChangeArrowheads="1"/>
          </p:cNvPicPr>
          <p:nvPr/>
        </p:nvPicPr>
        <p:blipFill>
          <a:blip r:embed="rId2"/>
          <a:srcRect/>
          <a:stretch>
            <a:fillRect/>
          </a:stretch>
        </p:blipFill>
        <p:spPr bwMode="auto">
          <a:xfrm>
            <a:off x="971550" y="3284538"/>
            <a:ext cx="1014413" cy="874712"/>
          </a:xfrm>
          <a:prstGeom prst="rect">
            <a:avLst/>
          </a:prstGeom>
          <a:noFill/>
          <a:ln w="9525">
            <a:noFill/>
            <a:miter lim="800000"/>
            <a:headEnd/>
            <a:tailEnd/>
          </a:ln>
        </p:spPr>
      </p:pic>
      <p:pic>
        <p:nvPicPr>
          <p:cNvPr id="6" name="Picture 4" descr="laptop"/>
          <p:cNvPicPr>
            <a:picLocks noChangeAspect="1" noChangeArrowheads="1"/>
          </p:cNvPicPr>
          <p:nvPr/>
        </p:nvPicPr>
        <p:blipFill>
          <a:blip r:embed="rId2"/>
          <a:srcRect/>
          <a:stretch>
            <a:fillRect/>
          </a:stretch>
        </p:blipFill>
        <p:spPr bwMode="auto">
          <a:xfrm>
            <a:off x="7391400" y="5257800"/>
            <a:ext cx="1014413" cy="874713"/>
          </a:xfrm>
          <a:prstGeom prst="rect">
            <a:avLst/>
          </a:prstGeom>
          <a:noFill/>
          <a:ln w="9525">
            <a:noFill/>
            <a:miter lim="800000"/>
            <a:headEnd/>
            <a:tailEnd/>
          </a:ln>
        </p:spPr>
      </p:pic>
      <p:pic>
        <p:nvPicPr>
          <p:cNvPr id="7" name="Picture 5" descr="computer"/>
          <p:cNvPicPr>
            <a:picLocks noChangeAspect="1" noChangeArrowheads="1"/>
          </p:cNvPicPr>
          <p:nvPr/>
        </p:nvPicPr>
        <p:blipFill>
          <a:blip r:embed="rId3"/>
          <a:srcRect/>
          <a:stretch>
            <a:fillRect/>
          </a:stretch>
        </p:blipFill>
        <p:spPr bwMode="auto">
          <a:xfrm>
            <a:off x="468313" y="1412875"/>
            <a:ext cx="1377950" cy="849313"/>
          </a:xfrm>
          <a:prstGeom prst="rect">
            <a:avLst/>
          </a:prstGeom>
          <a:noFill/>
          <a:ln w="9525">
            <a:noFill/>
            <a:miter lim="800000"/>
            <a:headEnd/>
            <a:tailEnd/>
          </a:ln>
        </p:spPr>
      </p:pic>
      <p:pic>
        <p:nvPicPr>
          <p:cNvPr id="8" name="Picture 6" descr="laptop"/>
          <p:cNvPicPr>
            <a:picLocks noChangeAspect="1" noChangeArrowheads="1"/>
          </p:cNvPicPr>
          <p:nvPr/>
        </p:nvPicPr>
        <p:blipFill>
          <a:blip r:embed="rId2"/>
          <a:srcRect/>
          <a:stretch>
            <a:fillRect/>
          </a:stretch>
        </p:blipFill>
        <p:spPr bwMode="auto">
          <a:xfrm>
            <a:off x="2916238" y="2133600"/>
            <a:ext cx="1011237" cy="873125"/>
          </a:xfrm>
          <a:prstGeom prst="rect">
            <a:avLst/>
          </a:prstGeom>
          <a:noFill/>
          <a:ln w="9525">
            <a:noFill/>
            <a:miter lim="800000"/>
            <a:headEnd/>
            <a:tailEnd/>
          </a:ln>
        </p:spPr>
      </p:pic>
      <p:pic>
        <p:nvPicPr>
          <p:cNvPr id="9" name="Picture 7" descr="computer"/>
          <p:cNvPicPr>
            <a:picLocks noChangeAspect="1" noChangeArrowheads="1"/>
          </p:cNvPicPr>
          <p:nvPr/>
        </p:nvPicPr>
        <p:blipFill>
          <a:blip r:embed="rId3"/>
          <a:srcRect/>
          <a:stretch>
            <a:fillRect/>
          </a:stretch>
        </p:blipFill>
        <p:spPr bwMode="auto">
          <a:xfrm>
            <a:off x="5076825" y="4076700"/>
            <a:ext cx="1379538" cy="850900"/>
          </a:xfrm>
          <a:prstGeom prst="rect">
            <a:avLst/>
          </a:prstGeom>
          <a:noFill/>
          <a:ln w="9525">
            <a:noFill/>
            <a:miter lim="800000"/>
            <a:headEnd/>
            <a:tailEnd/>
          </a:ln>
        </p:spPr>
      </p:pic>
      <p:pic>
        <p:nvPicPr>
          <p:cNvPr id="10" name="Picture 8" descr="laptop"/>
          <p:cNvPicPr>
            <a:picLocks noChangeAspect="1" noChangeArrowheads="1"/>
          </p:cNvPicPr>
          <p:nvPr/>
        </p:nvPicPr>
        <p:blipFill>
          <a:blip r:embed="rId2"/>
          <a:srcRect/>
          <a:stretch>
            <a:fillRect/>
          </a:stretch>
        </p:blipFill>
        <p:spPr bwMode="auto">
          <a:xfrm>
            <a:off x="6372225" y="1844675"/>
            <a:ext cx="1011238" cy="873125"/>
          </a:xfrm>
          <a:prstGeom prst="rect">
            <a:avLst/>
          </a:prstGeom>
          <a:noFill/>
          <a:ln w="9525">
            <a:noFill/>
            <a:miter lim="800000"/>
            <a:headEnd/>
            <a:tailEnd/>
          </a:ln>
        </p:spPr>
      </p:pic>
      <p:pic>
        <p:nvPicPr>
          <p:cNvPr id="11" name="Picture 9" descr="computer"/>
          <p:cNvPicPr>
            <a:picLocks noChangeAspect="1" noChangeArrowheads="1"/>
          </p:cNvPicPr>
          <p:nvPr/>
        </p:nvPicPr>
        <p:blipFill>
          <a:blip r:embed="rId3"/>
          <a:srcRect/>
          <a:stretch>
            <a:fillRect/>
          </a:stretch>
        </p:blipFill>
        <p:spPr bwMode="auto">
          <a:xfrm>
            <a:off x="2771775" y="4437063"/>
            <a:ext cx="1379538" cy="850900"/>
          </a:xfrm>
          <a:prstGeom prst="rect">
            <a:avLst/>
          </a:prstGeom>
          <a:noFill/>
          <a:ln w="9525">
            <a:noFill/>
            <a:miter lim="800000"/>
            <a:headEnd/>
            <a:tailEnd/>
          </a:ln>
        </p:spPr>
      </p:pic>
      <p:sp>
        <p:nvSpPr>
          <p:cNvPr id="12" name="AutoShape 10"/>
          <p:cNvSpPr>
            <a:spLocks noChangeArrowheads="1"/>
          </p:cNvSpPr>
          <p:nvPr/>
        </p:nvSpPr>
        <p:spPr bwMode="auto">
          <a:xfrm rot="1363191">
            <a:off x="1763713" y="2060575"/>
            <a:ext cx="1152525" cy="431800"/>
          </a:xfrm>
          <a:prstGeom prst="rightArrow">
            <a:avLst>
              <a:gd name="adj1" fmla="val 50000"/>
              <a:gd name="adj2" fmla="val 66728"/>
            </a:avLst>
          </a:prstGeom>
          <a:gradFill rotWithShape="1">
            <a:gsLst>
              <a:gs pos="0">
                <a:schemeClr val="bg1"/>
              </a:gs>
              <a:gs pos="100000">
                <a:srgbClr val="FF0000"/>
              </a:gs>
            </a:gsLst>
            <a:lin ang="0" scaled="1"/>
          </a:gradFill>
          <a:ln w="9525" algn="ctr">
            <a:noFill/>
            <a:miter lim="800000"/>
            <a:headEnd/>
            <a:tailEnd/>
          </a:ln>
          <a:effectLst/>
        </p:spPr>
        <p:txBody>
          <a:bodyPr wrap="none" anchor="ctr"/>
          <a:lstStyle/>
          <a:p>
            <a:endParaRPr lang="en-US"/>
          </a:p>
        </p:txBody>
      </p:sp>
      <p:sp>
        <p:nvSpPr>
          <p:cNvPr id="13" name="AutoShape 11"/>
          <p:cNvSpPr>
            <a:spLocks noChangeArrowheads="1"/>
          </p:cNvSpPr>
          <p:nvPr/>
        </p:nvSpPr>
        <p:spPr bwMode="auto">
          <a:xfrm rot="4404044">
            <a:off x="323850" y="2709863"/>
            <a:ext cx="1152525" cy="431800"/>
          </a:xfrm>
          <a:prstGeom prst="rightArrow">
            <a:avLst>
              <a:gd name="adj1" fmla="val 50000"/>
              <a:gd name="adj2" fmla="val 66728"/>
            </a:avLst>
          </a:prstGeom>
          <a:gradFill rotWithShape="1">
            <a:gsLst>
              <a:gs pos="0">
                <a:schemeClr val="bg1"/>
              </a:gs>
              <a:gs pos="100000">
                <a:srgbClr val="FF0000"/>
              </a:gs>
            </a:gsLst>
            <a:lin ang="0" scaled="1"/>
          </a:gradFill>
          <a:ln w="9525" algn="ctr">
            <a:noFill/>
            <a:miter lim="800000"/>
            <a:headEnd/>
            <a:tailEnd/>
          </a:ln>
          <a:effectLst/>
        </p:spPr>
        <p:txBody>
          <a:bodyPr wrap="none" anchor="ctr"/>
          <a:lstStyle/>
          <a:p>
            <a:endParaRPr lang="en-US"/>
          </a:p>
        </p:txBody>
      </p:sp>
      <p:sp>
        <p:nvSpPr>
          <p:cNvPr id="14" name="Text Box 12"/>
          <p:cNvSpPr txBox="1">
            <a:spLocks noChangeArrowheads="1"/>
          </p:cNvSpPr>
          <p:nvPr/>
        </p:nvSpPr>
        <p:spPr bwMode="auto">
          <a:xfrm>
            <a:off x="2195513" y="1628775"/>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FF3939"/>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15" name="Text Box 13"/>
          <p:cNvSpPr txBox="1">
            <a:spLocks noChangeArrowheads="1"/>
          </p:cNvSpPr>
          <p:nvPr/>
        </p:nvSpPr>
        <p:spPr bwMode="auto">
          <a:xfrm>
            <a:off x="179388" y="2708275"/>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FF3939"/>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16" name="AutoShape 14"/>
          <p:cNvSpPr>
            <a:spLocks noChangeArrowheads="1"/>
          </p:cNvSpPr>
          <p:nvPr/>
        </p:nvSpPr>
        <p:spPr bwMode="auto">
          <a:xfrm rot="4909689">
            <a:off x="2843212" y="3502026"/>
            <a:ext cx="1152525" cy="431800"/>
          </a:xfrm>
          <a:prstGeom prst="rightArrow">
            <a:avLst>
              <a:gd name="adj1" fmla="val 50000"/>
              <a:gd name="adj2" fmla="val 66728"/>
            </a:avLst>
          </a:prstGeom>
          <a:gradFill rotWithShape="1">
            <a:gsLst>
              <a:gs pos="0">
                <a:schemeClr val="bg1"/>
              </a:gs>
              <a:gs pos="100000">
                <a:srgbClr val="FF0000"/>
              </a:gs>
            </a:gsLst>
            <a:lin ang="0" scaled="1"/>
          </a:gradFill>
          <a:ln w="9525" algn="ctr">
            <a:noFill/>
            <a:miter lim="800000"/>
            <a:headEnd/>
            <a:tailEnd/>
          </a:ln>
          <a:effectLst/>
        </p:spPr>
        <p:txBody>
          <a:bodyPr wrap="none" anchor="ctr"/>
          <a:lstStyle/>
          <a:p>
            <a:endParaRPr lang="en-US"/>
          </a:p>
        </p:txBody>
      </p:sp>
      <p:sp>
        <p:nvSpPr>
          <p:cNvPr id="17" name="Text Box 15"/>
          <p:cNvSpPr txBox="1">
            <a:spLocks noChangeArrowheads="1"/>
          </p:cNvSpPr>
          <p:nvPr/>
        </p:nvSpPr>
        <p:spPr bwMode="auto">
          <a:xfrm>
            <a:off x="3563938" y="3357563"/>
            <a:ext cx="647700" cy="579437"/>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FF3939"/>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18" name="AutoShape 16"/>
          <p:cNvSpPr>
            <a:spLocks noChangeArrowheads="1"/>
          </p:cNvSpPr>
          <p:nvPr/>
        </p:nvSpPr>
        <p:spPr bwMode="auto">
          <a:xfrm rot="1363191">
            <a:off x="1908175" y="3933825"/>
            <a:ext cx="1152525" cy="431800"/>
          </a:xfrm>
          <a:prstGeom prst="rightArrow">
            <a:avLst>
              <a:gd name="adj1" fmla="val 50000"/>
              <a:gd name="adj2" fmla="val 66728"/>
            </a:avLst>
          </a:prstGeom>
          <a:gradFill rotWithShape="1">
            <a:gsLst>
              <a:gs pos="0">
                <a:schemeClr val="bg1"/>
              </a:gs>
              <a:gs pos="100000">
                <a:srgbClr val="FF0000"/>
              </a:gs>
            </a:gsLst>
            <a:lin ang="0" scaled="1"/>
          </a:gradFill>
          <a:ln w="9525" algn="ctr">
            <a:noFill/>
            <a:miter lim="800000"/>
            <a:headEnd/>
            <a:tailEnd/>
          </a:ln>
          <a:effectLst/>
        </p:spPr>
        <p:txBody>
          <a:bodyPr wrap="none" anchor="ctr"/>
          <a:lstStyle/>
          <a:p>
            <a:endParaRPr lang="en-US"/>
          </a:p>
        </p:txBody>
      </p:sp>
      <p:sp>
        <p:nvSpPr>
          <p:cNvPr id="19" name="Text Box 17"/>
          <p:cNvSpPr txBox="1">
            <a:spLocks noChangeArrowheads="1"/>
          </p:cNvSpPr>
          <p:nvPr/>
        </p:nvSpPr>
        <p:spPr bwMode="auto">
          <a:xfrm>
            <a:off x="1908175" y="4292600"/>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FF3939"/>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20" name="AutoShape 18"/>
          <p:cNvSpPr>
            <a:spLocks noChangeArrowheads="1"/>
          </p:cNvSpPr>
          <p:nvPr/>
        </p:nvSpPr>
        <p:spPr bwMode="auto">
          <a:xfrm rot="18143311">
            <a:off x="5724525" y="3068638"/>
            <a:ext cx="1152525" cy="431800"/>
          </a:xfrm>
          <a:prstGeom prst="rightArrow">
            <a:avLst>
              <a:gd name="adj1" fmla="val 50000"/>
              <a:gd name="adj2" fmla="val 66728"/>
            </a:avLst>
          </a:prstGeom>
          <a:gradFill rotWithShape="1">
            <a:gsLst>
              <a:gs pos="0">
                <a:schemeClr val="bg1"/>
              </a:gs>
              <a:gs pos="100000">
                <a:srgbClr val="FF0000"/>
              </a:gs>
            </a:gsLst>
            <a:lin ang="0" scaled="1"/>
          </a:gradFill>
          <a:ln w="9525" algn="ctr">
            <a:noFill/>
            <a:miter lim="800000"/>
            <a:headEnd/>
            <a:tailEnd/>
          </a:ln>
          <a:effectLst/>
        </p:spPr>
        <p:txBody>
          <a:bodyPr wrap="none" anchor="ctr"/>
          <a:lstStyle/>
          <a:p>
            <a:endParaRPr lang="en-US"/>
          </a:p>
        </p:txBody>
      </p:sp>
      <p:sp>
        <p:nvSpPr>
          <p:cNvPr id="21" name="Text Box 19"/>
          <p:cNvSpPr txBox="1">
            <a:spLocks noChangeArrowheads="1"/>
          </p:cNvSpPr>
          <p:nvPr/>
        </p:nvSpPr>
        <p:spPr bwMode="auto">
          <a:xfrm>
            <a:off x="5580063" y="2924175"/>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FF3939"/>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22" name="AutoShape 20"/>
          <p:cNvSpPr>
            <a:spLocks noChangeArrowheads="1"/>
          </p:cNvSpPr>
          <p:nvPr/>
        </p:nvSpPr>
        <p:spPr bwMode="auto">
          <a:xfrm rot="20655389">
            <a:off x="3995738" y="4292600"/>
            <a:ext cx="1152525" cy="431800"/>
          </a:xfrm>
          <a:prstGeom prst="rightArrow">
            <a:avLst>
              <a:gd name="adj1" fmla="val 50000"/>
              <a:gd name="adj2" fmla="val 66728"/>
            </a:avLst>
          </a:prstGeom>
          <a:gradFill rotWithShape="1">
            <a:gsLst>
              <a:gs pos="0">
                <a:schemeClr val="bg1"/>
              </a:gs>
              <a:gs pos="100000">
                <a:srgbClr val="FF0000"/>
              </a:gs>
            </a:gsLst>
            <a:lin ang="0" scaled="1"/>
          </a:gradFill>
          <a:ln w="9525" algn="ctr">
            <a:noFill/>
            <a:miter lim="800000"/>
            <a:headEnd/>
            <a:tailEnd/>
          </a:ln>
          <a:effectLst/>
        </p:spPr>
        <p:txBody>
          <a:bodyPr wrap="none" anchor="ctr"/>
          <a:lstStyle/>
          <a:p>
            <a:endParaRPr lang="en-US"/>
          </a:p>
        </p:txBody>
      </p:sp>
      <p:sp>
        <p:nvSpPr>
          <p:cNvPr id="23" name="Text Box 21"/>
          <p:cNvSpPr txBox="1">
            <a:spLocks noChangeArrowheads="1"/>
          </p:cNvSpPr>
          <p:nvPr/>
        </p:nvSpPr>
        <p:spPr bwMode="auto">
          <a:xfrm>
            <a:off x="4356100" y="4581525"/>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FF3939"/>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24" name="AutoShape 22"/>
          <p:cNvSpPr>
            <a:spLocks noChangeArrowheads="1"/>
          </p:cNvSpPr>
          <p:nvPr/>
        </p:nvSpPr>
        <p:spPr bwMode="auto">
          <a:xfrm rot="1893700">
            <a:off x="6227763" y="5084763"/>
            <a:ext cx="1152525" cy="431800"/>
          </a:xfrm>
          <a:prstGeom prst="rightArrow">
            <a:avLst>
              <a:gd name="adj1" fmla="val 50000"/>
              <a:gd name="adj2" fmla="val 66728"/>
            </a:avLst>
          </a:prstGeom>
          <a:gradFill rotWithShape="1">
            <a:gsLst>
              <a:gs pos="0">
                <a:schemeClr val="bg1"/>
              </a:gs>
              <a:gs pos="100000">
                <a:srgbClr val="FF0000"/>
              </a:gs>
            </a:gsLst>
            <a:lin ang="0" scaled="1"/>
          </a:gradFill>
          <a:ln w="9525" algn="ctr">
            <a:noFill/>
            <a:miter lim="800000"/>
            <a:headEnd/>
            <a:tailEnd/>
          </a:ln>
          <a:effectLst/>
        </p:spPr>
        <p:txBody>
          <a:bodyPr wrap="none" anchor="ctr"/>
          <a:lstStyle/>
          <a:p>
            <a:endParaRPr lang="en-US"/>
          </a:p>
        </p:txBody>
      </p:sp>
      <p:sp>
        <p:nvSpPr>
          <p:cNvPr id="25" name="Text Box 23"/>
          <p:cNvSpPr txBox="1">
            <a:spLocks noChangeArrowheads="1"/>
          </p:cNvSpPr>
          <p:nvPr/>
        </p:nvSpPr>
        <p:spPr bwMode="auto">
          <a:xfrm>
            <a:off x="6804025" y="4724400"/>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FF3939"/>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26" name="Text Box 24"/>
          <p:cNvSpPr txBox="1">
            <a:spLocks noChangeArrowheads="1"/>
          </p:cNvSpPr>
          <p:nvPr/>
        </p:nvSpPr>
        <p:spPr bwMode="auto">
          <a:xfrm>
            <a:off x="8305800" y="5668963"/>
            <a:ext cx="431800" cy="579437"/>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00CC00"/>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27" name="Text Box 25"/>
          <p:cNvSpPr txBox="1">
            <a:spLocks noChangeArrowheads="1"/>
          </p:cNvSpPr>
          <p:nvPr/>
        </p:nvSpPr>
        <p:spPr bwMode="auto">
          <a:xfrm>
            <a:off x="711200" y="908050"/>
            <a:ext cx="4318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00CC00"/>
                </a:solidFill>
                <a:effectLst>
                  <a:outerShdw blurRad="38100" dist="38100" dir="2700000" algn="tl">
                    <a:srgbClr val="000000"/>
                  </a:outerShdw>
                </a:effectLst>
                <a:latin typeface="Garamond" pitchFamily="18" charset="0"/>
                <a:ea typeface="SimSun" pitchFamily="2" charset="-122"/>
                <a:cs typeface="Arial" pitchFamily="34"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p:bldP spid="18" grpId="0" animBg="1"/>
      <p:bldP spid="19" grpId="0"/>
      <p:bldP spid="20" grpId="0" animBg="1"/>
      <p:bldP spid="21" grpId="0"/>
      <p:bldP spid="22" grpId="0" animBg="1"/>
      <p:bldP spid="23" grpId="0"/>
      <p:bldP spid="24" grpId="0" animBg="1"/>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7813"/>
            <a:ext cx="8229600" cy="579419"/>
          </a:xfrm>
        </p:spPr>
        <p:txBody>
          <a:bodyPr/>
          <a:lstStyle/>
          <a:p>
            <a:pPr algn="ctr"/>
            <a:r>
              <a:rPr lang="en-US" dirty="0"/>
              <a:t>RREP Message</a:t>
            </a:r>
          </a:p>
        </p:txBody>
      </p:sp>
      <p:pic>
        <p:nvPicPr>
          <p:cNvPr id="5" name="Picture 3" descr="laptop"/>
          <p:cNvPicPr>
            <a:picLocks noChangeAspect="1" noChangeArrowheads="1"/>
          </p:cNvPicPr>
          <p:nvPr/>
        </p:nvPicPr>
        <p:blipFill>
          <a:blip r:embed="rId2"/>
          <a:srcRect/>
          <a:stretch>
            <a:fillRect/>
          </a:stretch>
        </p:blipFill>
        <p:spPr bwMode="auto">
          <a:xfrm>
            <a:off x="971550" y="3284538"/>
            <a:ext cx="1014413" cy="874712"/>
          </a:xfrm>
          <a:prstGeom prst="rect">
            <a:avLst/>
          </a:prstGeom>
          <a:noFill/>
          <a:ln w="9525">
            <a:noFill/>
            <a:miter lim="800000"/>
            <a:headEnd/>
            <a:tailEnd/>
          </a:ln>
        </p:spPr>
      </p:pic>
      <p:pic>
        <p:nvPicPr>
          <p:cNvPr id="6" name="Picture 4" descr="laptop"/>
          <p:cNvPicPr>
            <a:picLocks noChangeAspect="1" noChangeArrowheads="1"/>
          </p:cNvPicPr>
          <p:nvPr/>
        </p:nvPicPr>
        <p:blipFill>
          <a:blip r:embed="rId2"/>
          <a:srcRect/>
          <a:stretch>
            <a:fillRect/>
          </a:stretch>
        </p:blipFill>
        <p:spPr bwMode="auto">
          <a:xfrm>
            <a:off x="7524750" y="5516563"/>
            <a:ext cx="1014413" cy="874712"/>
          </a:xfrm>
          <a:prstGeom prst="rect">
            <a:avLst/>
          </a:prstGeom>
          <a:noFill/>
          <a:ln w="9525">
            <a:noFill/>
            <a:miter lim="800000"/>
            <a:headEnd/>
            <a:tailEnd/>
          </a:ln>
        </p:spPr>
      </p:pic>
      <p:pic>
        <p:nvPicPr>
          <p:cNvPr id="7" name="Picture 5" descr="computer"/>
          <p:cNvPicPr>
            <a:picLocks noChangeAspect="1" noChangeArrowheads="1"/>
          </p:cNvPicPr>
          <p:nvPr/>
        </p:nvPicPr>
        <p:blipFill>
          <a:blip r:embed="rId3"/>
          <a:srcRect/>
          <a:stretch>
            <a:fillRect/>
          </a:stretch>
        </p:blipFill>
        <p:spPr bwMode="auto">
          <a:xfrm>
            <a:off x="468313" y="1412875"/>
            <a:ext cx="1377950" cy="849313"/>
          </a:xfrm>
          <a:prstGeom prst="rect">
            <a:avLst/>
          </a:prstGeom>
          <a:noFill/>
          <a:ln w="9525">
            <a:noFill/>
            <a:miter lim="800000"/>
            <a:headEnd/>
            <a:tailEnd/>
          </a:ln>
        </p:spPr>
      </p:pic>
      <p:pic>
        <p:nvPicPr>
          <p:cNvPr id="8" name="Picture 6" descr="laptop"/>
          <p:cNvPicPr>
            <a:picLocks noChangeAspect="1" noChangeArrowheads="1"/>
          </p:cNvPicPr>
          <p:nvPr/>
        </p:nvPicPr>
        <p:blipFill>
          <a:blip r:embed="rId2"/>
          <a:srcRect/>
          <a:stretch>
            <a:fillRect/>
          </a:stretch>
        </p:blipFill>
        <p:spPr bwMode="auto">
          <a:xfrm>
            <a:off x="2916238" y="2133600"/>
            <a:ext cx="1011237" cy="873125"/>
          </a:xfrm>
          <a:prstGeom prst="rect">
            <a:avLst/>
          </a:prstGeom>
          <a:noFill/>
          <a:ln w="9525">
            <a:noFill/>
            <a:miter lim="800000"/>
            <a:headEnd/>
            <a:tailEnd/>
          </a:ln>
        </p:spPr>
      </p:pic>
      <p:pic>
        <p:nvPicPr>
          <p:cNvPr id="9" name="Picture 7" descr="computer"/>
          <p:cNvPicPr>
            <a:picLocks noChangeAspect="1" noChangeArrowheads="1"/>
          </p:cNvPicPr>
          <p:nvPr/>
        </p:nvPicPr>
        <p:blipFill>
          <a:blip r:embed="rId3"/>
          <a:srcRect/>
          <a:stretch>
            <a:fillRect/>
          </a:stretch>
        </p:blipFill>
        <p:spPr bwMode="auto">
          <a:xfrm>
            <a:off x="5076825" y="4076700"/>
            <a:ext cx="1379538" cy="850900"/>
          </a:xfrm>
          <a:prstGeom prst="rect">
            <a:avLst/>
          </a:prstGeom>
          <a:noFill/>
          <a:ln w="9525">
            <a:noFill/>
            <a:miter lim="800000"/>
            <a:headEnd/>
            <a:tailEnd/>
          </a:ln>
        </p:spPr>
      </p:pic>
      <p:pic>
        <p:nvPicPr>
          <p:cNvPr id="10" name="Picture 8" descr="laptop"/>
          <p:cNvPicPr>
            <a:picLocks noChangeAspect="1" noChangeArrowheads="1"/>
          </p:cNvPicPr>
          <p:nvPr/>
        </p:nvPicPr>
        <p:blipFill>
          <a:blip r:embed="rId2"/>
          <a:srcRect/>
          <a:stretch>
            <a:fillRect/>
          </a:stretch>
        </p:blipFill>
        <p:spPr bwMode="auto">
          <a:xfrm>
            <a:off x="6372225" y="1844675"/>
            <a:ext cx="1011238" cy="873125"/>
          </a:xfrm>
          <a:prstGeom prst="rect">
            <a:avLst/>
          </a:prstGeom>
          <a:noFill/>
          <a:ln w="9525">
            <a:noFill/>
            <a:miter lim="800000"/>
            <a:headEnd/>
            <a:tailEnd/>
          </a:ln>
        </p:spPr>
      </p:pic>
      <p:pic>
        <p:nvPicPr>
          <p:cNvPr id="11" name="Picture 9" descr="computer"/>
          <p:cNvPicPr>
            <a:picLocks noChangeAspect="1" noChangeArrowheads="1"/>
          </p:cNvPicPr>
          <p:nvPr/>
        </p:nvPicPr>
        <p:blipFill>
          <a:blip r:embed="rId3"/>
          <a:srcRect/>
          <a:stretch>
            <a:fillRect/>
          </a:stretch>
        </p:blipFill>
        <p:spPr bwMode="auto">
          <a:xfrm>
            <a:off x="2771775" y="4437063"/>
            <a:ext cx="1379538" cy="850900"/>
          </a:xfrm>
          <a:prstGeom prst="rect">
            <a:avLst/>
          </a:prstGeom>
          <a:noFill/>
          <a:ln w="9525">
            <a:noFill/>
            <a:miter lim="800000"/>
            <a:headEnd/>
            <a:tailEnd/>
          </a:ln>
        </p:spPr>
      </p:pic>
      <p:sp>
        <p:nvSpPr>
          <p:cNvPr id="12" name="AutoShape 10"/>
          <p:cNvSpPr>
            <a:spLocks noChangeArrowheads="1"/>
          </p:cNvSpPr>
          <p:nvPr/>
        </p:nvSpPr>
        <p:spPr bwMode="auto">
          <a:xfrm rot="12163191">
            <a:off x="1763713" y="2060575"/>
            <a:ext cx="1152525" cy="431800"/>
          </a:xfrm>
          <a:prstGeom prst="rightArrow">
            <a:avLst>
              <a:gd name="adj1" fmla="val 50000"/>
              <a:gd name="adj2" fmla="val 66728"/>
            </a:avLst>
          </a:prstGeom>
          <a:gradFill rotWithShape="1">
            <a:gsLst>
              <a:gs pos="0">
                <a:schemeClr val="bg1"/>
              </a:gs>
              <a:gs pos="100000">
                <a:schemeClr val="accent2"/>
              </a:gs>
            </a:gsLst>
            <a:lin ang="0" scaled="1"/>
          </a:gradFill>
          <a:ln w="9525" algn="ctr">
            <a:noFill/>
            <a:miter lim="800000"/>
            <a:headEnd/>
            <a:tailEnd/>
          </a:ln>
          <a:effectLst/>
        </p:spPr>
        <p:txBody>
          <a:bodyPr wrap="none" anchor="ctr"/>
          <a:lstStyle/>
          <a:p>
            <a:endParaRPr lang="en-US"/>
          </a:p>
        </p:txBody>
      </p:sp>
      <p:sp>
        <p:nvSpPr>
          <p:cNvPr id="13" name="Text Box 11"/>
          <p:cNvSpPr txBox="1">
            <a:spLocks noChangeArrowheads="1"/>
          </p:cNvSpPr>
          <p:nvPr/>
        </p:nvSpPr>
        <p:spPr bwMode="auto">
          <a:xfrm>
            <a:off x="8532813" y="5516563"/>
            <a:ext cx="431800" cy="579437"/>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00CC00"/>
                </a:solidFill>
                <a:effectLst>
                  <a:outerShdw blurRad="38100" dist="38100" dir="2700000" algn="tl">
                    <a:srgbClr val="000000"/>
                  </a:outerShdw>
                </a:effectLst>
                <a:latin typeface="Garamond" pitchFamily="18" charset="0"/>
                <a:ea typeface="SimSun" pitchFamily="2" charset="-122"/>
                <a:cs typeface="Arial" pitchFamily="34" charset="0"/>
              </a:rPr>
              <a:t>B</a:t>
            </a:r>
          </a:p>
        </p:txBody>
      </p:sp>
      <p:sp>
        <p:nvSpPr>
          <p:cNvPr id="14" name="Text Box 12"/>
          <p:cNvSpPr txBox="1">
            <a:spLocks noChangeArrowheads="1"/>
          </p:cNvSpPr>
          <p:nvPr/>
        </p:nvSpPr>
        <p:spPr bwMode="auto">
          <a:xfrm>
            <a:off x="2195513" y="1628775"/>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effectLst>
                  <a:outerShdw blurRad="38100" dist="38100" dir="2700000" algn="tl">
                    <a:srgbClr val="000000"/>
                  </a:outerShdw>
                </a:effectLst>
                <a:latin typeface="Garamond" pitchFamily="18" charset="0"/>
                <a:ea typeface="SimSun" pitchFamily="2" charset="-122"/>
                <a:cs typeface="Arial" pitchFamily="34" charset="0"/>
              </a:rPr>
              <a:t>A</a:t>
            </a:r>
          </a:p>
        </p:txBody>
      </p:sp>
      <p:sp>
        <p:nvSpPr>
          <p:cNvPr id="15" name="AutoShape 13"/>
          <p:cNvSpPr>
            <a:spLocks noChangeArrowheads="1"/>
          </p:cNvSpPr>
          <p:nvPr/>
        </p:nvSpPr>
        <p:spPr bwMode="auto">
          <a:xfrm rot="13940487">
            <a:off x="3711575" y="3417888"/>
            <a:ext cx="1371600" cy="431800"/>
          </a:xfrm>
          <a:prstGeom prst="rightArrow">
            <a:avLst>
              <a:gd name="adj1" fmla="val 50000"/>
              <a:gd name="adj2" fmla="val 79412"/>
            </a:avLst>
          </a:prstGeom>
          <a:gradFill rotWithShape="1">
            <a:gsLst>
              <a:gs pos="0">
                <a:schemeClr val="bg1"/>
              </a:gs>
              <a:gs pos="100000">
                <a:schemeClr val="accent2"/>
              </a:gs>
            </a:gsLst>
            <a:lin ang="0" scaled="1"/>
          </a:gradFill>
          <a:ln w="9525" algn="ctr">
            <a:noFill/>
            <a:miter lim="800000"/>
            <a:headEnd/>
            <a:tailEnd/>
          </a:ln>
          <a:effectLst/>
        </p:spPr>
        <p:txBody>
          <a:bodyPr wrap="none" anchor="ctr"/>
          <a:lstStyle/>
          <a:p>
            <a:endParaRPr lang="en-US"/>
          </a:p>
        </p:txBody>
      </p:sp>
      <p:sp>
        <p:nvSpPr>
          <p:cNvPr id="16" name="Text Box 14"/>
          <p:cNvSpPr txBox="1">
            <a:spLocks noChangeArrowheads="1"/>
          </p:cNvSpPr>
          <p:nvPr/>
        </p:nvSpPr>
        <p:spPr bwMode="auto">
          <a:xfrm>
            <a:off x="3563938" y="3357563"/>
            <a:ext cx="647700" cy="579437"/>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effectLst>
                  <a:outerShdw blurRad="38100" dist="38100" dir="2700000" algn="tl">
                    <a:srgbClr val="000000"/>
                  </a:outerShdw>
                </a:effectLst>
                <a:latin typeface="Garamond" pitchFamily="18" charset="0"/>
                <a:ea typeface="SimSun" pitchFamily="2" charset="-122"/>
                <a:cs typeface="Arial" pitchFamily="34" charset="0"/>
              </a:rPr>
              <a:t>A</a:t>
            </a:r>
          </a:p>
        </p:txBody>
      </p:sp>
      <p:sp>
        <p:nvSpPr>
          <p:cNvPr id="17" name="AutoShape 15"/>
          <p:cNvSpPr>
            <a:spLocks noChangeArrowheads="1"/>
          </p:cNvSpPr>
          <p:nvPr/>
        </p:nvSpPr>
        <p:spPr bwMode="auto">
          <a:xfrm rot="12642773">
            <a:off x="6227763" y="5084763"/>
            <a:ext cx="1152525" cy="431800"/>
          </a:xfrm>
          <a:prstGeom prst="rightArrow">
            <a:avLst>
              <a:gd name="adj1" fmla="val 50000"/>
              <a:gd name="adj2" fmla="val 66728"/>
            </a:avLst>
          </a:prstGeom>
          <a:gradFill rotWithShape="1">
            <a:gsLst>
              <a:gs pos="0">
                <a:schemeClr val="bg1"/>
              </a:gs>
              <a:gs pos="100000">
                <a:schemeClr val="accent2"/>
              </a:gs>
            </a:gsLst>
            <a:lin ang="0" scaled="1"/>
          </a:gradFill>
          <a:ln w="9525" algn="ctr">
            <a:noFill/>
            <a:miter lim="800000"/>
            <a:headEnd/>
            <a:tailEnd/>
          </a:ln>
          <a:effectLst/>
        </p:spPr>
        <p:txBody>
          <a:bodyPr wrap="none" anchor="ctr"/>
          <a:lstStyle/>
          <a:p>
            <a:endParaRPr lang="en-US"/>
          </a:p>
        </p:txBody>
      </p:sp>
      <p:sp>
        <p:nvSpPr>
          <p:cNvPr id="18" name="Text Box 16"/>
          <p:cNvSpPr txBox="1">
            <a:spLocks noChangeArrowheads="1"/>
          </p:cNvSpPr>
          <p:nvPr/>
        </p:nvSpPr>
        <p:spPr bwMode="auto">
          <a:xfrm>
            <a:off x="6804025" y="4724400"/>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effectLst>
                  <a:outerShdw blurRad="38100" dist="38100" dir="2700000" algn="tl">
                    <a:srgbClr val="000000"/>
                  </a:outerShdw>
                </a:effectLst>
                <a:latin typeface="Garamond" pitchFamily="18" charset="0"/>
                <a:ea typeface="SimSun" pitchFamily="2" charset="-122"/>
                <a:cs typeface="Arial" pitchFamily="34" charset="0"/>
              </a:rPr>
              <a:t>A</a:t>
            </a:r>
          </a:p>
        </p:txBody>
      </p:sp>
      <p:sp>
        <p:nvSpPr>
          <p:cNvPr id="19" name="Text Box 17"/>
          <p:cNvSpPr txBox="1">
            <a:spLocks noChangeArrowheads="1"/>
          </p:cNvSpPr>
          <p:nvPr/>
        </p:nvSpPr>
        <p:spPr bwMode="auto">
          <a:xfrm>
            <a:off x="609600" y="838200"/>
            <a:ext cx="4318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solidFill>
                  <a:srgbClr val="00CC00"/>
                </a:solidFill>
                <a:effectLst>
                  <a:outerShdw blurRad="38100" dist="38100" dir="2700000" algn="tl">
                    <a:srgbClr val="000000"/>
                  </a:outerShdw>
                </a:effectLst>
                <a:latin typeface="Garamond" pitchFamily="18" charset="0"/>
                <a:ea typeface="SimSun" pitchFamily="2" charset="-122"/>
                <a:cs typeface="Arial" pitchFamily="34" charset="0"/>
              </a:rPr>
              <a:t>A</a:t>
            </a:r>
          </a:p>
        </p:txBody>
      </p:sp>
      <p:pic>
        <p:nvPicPr>
          <p:cNvPr id="20" name="Picture 18" descr="computer"/>
          <p:cNvPicPr>
            <a:picLocks noChangeAspect="1" noChangeArrowheads="1"/>
          </p:cNvPicPr>
          <p:nvPr/>
        </p:nvPicPr>
        <p:blipFill>
          <a:blip r:embed="rId3"/>
          <a:srcRect/>
          <a:stretch>
            <a:fillRect/>
          </a:stretch>
        </p:blipFill>
        <p:spPr bwMode="auto">
          <a:xfrm>
            <a:off x="457200" y="1447800"/>
            <a:ext cx="1377950" cy="849313"/>
          </a:xfrm>
          <a:prstGeom prst="rect">
            <a:avLst/>
          </a:prstGeom>
          <a:noFill/>
          <a:ln w="9525">
            <a:noFill/>
            <a:miter lim="800000"/>
            <a:headEnd/>
            <a:tailEnd/>
          </a:ln>
        </p:spPr>
      </p:pic>
      <p:sp>
        <p:nvSpPr>
          <p:cNvPr id="21" name="Text Box 19"/>
          <p:cNvSpPr txBox="1">
            <a:spLocks noChangeArrowheads="1"/>
          </p:cNvSpPr>
          <p:nvPr/>
        </p:nvSpPr>
        <p:spPr bwMode="auto">
          <a:xfrm>
            <a:off x="2184400" y="1663700"/>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effectLst>
                  <a:outerShdw blurRad="38100" dist="38100" dir="2700000" algn="tl">
                    <a:srgbClr val="000000"/>
                  </a:outerShdw>
                </a:effectLst>
                <a:latin typeface="Garamond" pitchFamily="18" charset="0"/>
                <a:ea typeface="SimSun" pitchFamily="2" charset="-122"/>
                <a:cs typeface="Arial" pitchFamily="34" charset="0"/>
              </a:rPr>
              <a:t>A</a:t>
            </a:r>
          </a:p>
        </p:txBody>
      </p:sp>
      <p:sp>
        <p:nvSpPr>
          <p:cNvPr id="22" name="AutoShape 20"/>
          <p:cNvSpPr>
            <a:spLocks noChangeArrowheads="1"/>
          </p:cNvSpPr>
          <p:nvPr/>
        </p:nvSpPr>
        <p:spPr bwMode="auto">
          <a:xfrm rot="13940487">
            <a:off x="3700463" y="3452813"/>
            <a:ext cx="1371600" cy="431800"/>
          </a:xfrm>
          <a:prstGeom prst="rightArrow">
            <a:avLst>
              <a:gd name="adj1" fmla="val 50000"/>
              <a:gd name="adj2" fmla="val 79412"/>
            </a:avLst>
          </a:prstGeom>
          <a:gradFill rotWithShape="1">
            <a:gsLst>
              <a:gs pos="0">
                <a:schemeClr val="bg1"/>
              </a:gs>
              <a:gs pos="100000">
                <a:schemeClr val="accent2"/>
              </a:gs>
            </a:gsLst>
            <a:lin ang="0" scaled="1"/>
          </a:gradFill>
          <a:ln w="9525" algn="ctr">
            <a:noFill/>
            <a:miter lim="800000"/>
            <a:headEnd/>
            <a:tailEnd/>
          </a:ln>
          <a:effectLst/>
        </p:spPr>
        <p:txBody>
          <a:bodyPr wrap="none" anchor="ctr"/>
          <a:lstStyle/>
          <a:p>
            <a:endParaRPr lang="en-US"/>
          </a:p>
        </p:txBody>
      </p:sp>
      <p:sp>
        <p:nvSpPr>
          <p:cNvPr id="23" name="Text Box 21"/>
          <p:cNvSpPr txBox="1">
            <a:spLocks noChangeArrowheads="1"/>
          </p:cNvSpPr>
          <p:nvPr/>
        </p:nvSpPr>
        <p:spPr bwMode="auto">
          <a:xfrm>
            <a:off x="3552825" y="3392488"/>
            <a:ext cx="647700" cy="579437"/>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effectLst>
                  <a:outerShdw blurRad="38100" dist="38100" dir="2700000" algn="tl">
                    <a:srgbClr val="000000"/>
                  </a:outerShdw>
                </a:effectLst>
                <a:latin typeface="Garamond" pitchFamily="18" charset="0"/>
                <a:ea typeface="SimSun" pitchFamily="2" charset="-122"/>
                <a:cs typeface="Arial" pitchFamily="34" charset="0"/>
              </a:rPr>
              <a:t>A</a:t>
            </a:r>
          </a:p>
        </p:txBody>
      </p:sp>
      <p:sp>
        <p:nvSpPr>
          <p:cNvPr id="24" name="AutoShape 22"/>
          <p:cNvSpPr>
            <a:spLocks noChangeArrowheads="1"/>
          </p:cNvSpPr>
          <p:nvPr/>
        </p:nvSpPr>
        <p:spPr bwMode="auto">
          <a:xfrm rot="12642773">
            <a:off x="6216650" y="5119688"/>
            <a:ext cx="1152525" cy="431800"/>
          </a:xfrm>
          <a:prstGeom prst="rightArrow">
            <a:avLst>
              <a:gd name="adj1" fmla="val 50000"/>
              <a:gd name="adj2" fmla="val 66728"/>
            </a:avLst>
          </a:prstGeom>
          <a:gradFill rotWithShape="1">
            <a:gsLst>
              <a:gs pos="0">
                <a:schemeClr val="bg1"/>
              </a:gs>
              <a:gs pos="100000">
                <a:schemeClr val="accent2"/>
              </a:gs>
            </a:gsLst>
            <a:lin ang="0" scaled="1"/>
          </a:gradFill>
          <a:ln w="9525" algn="ctr">
            <a:noFill/>
            <a:miter lim="800000"/>
            <a:headEnd/>
            <a:tailEnd/>
          </a:ln>
          <a:effectLst/>
        </p:spPr>
        <p:txBody>
          <a:bodyPr wrap="none" anchor="ctr"/>
          <a:lstStyle/>
          <a:p>
            <a:endParaRPr lang="en-US"/>
          </a:p>
        </p:txBody>
      </p:sp>
      <p:sp>
        <p:nvSpPr>
          <p:cNvPr id="25" name="Text Box 23"/>
          <p:cNvSpPr txBox="1">
            <a:spLocks noChangeArrowheads="1"/>
          </p:cNvSpPr>
          <p:nvPr/>
        </p:nvSpPr>
        <p:spPr bwMode="auto">
          <a:xfrm>
            <a:off x="6792913" y="4759325"/>
            <a:ext cx="647700" cy="579438"/>
          </a:xfrm>
          <a:prstGeom prst="rect">
            <a:avLst/>
          </a:prstGeom>
          <a:noFill/>
          <a:ln w="9525" algn="ctr">
            <a:noFill/>
            <a:miter lim="800000"/>
            <a:headEnd/>
            <a:tailEnd/>
          </a:ln>
          <a:effectLst/>
        </p:spPr>
        <p:txBody>
          <a:bodyPr>
            <a:spAutoFit/>
          </a:bodyPr>
          <a:lstStyle/>
          <a:p>
            <a:pPr marL="609600" indent="-609600" eaLnBrk="1" hangingPunct="1">
              <a:spcBef>
                <a:spcPct val="50000"/>
              </a:spcBef>
              <a:buClr>
                <a:schemeClr val="hlink"/>
              </a:buClr>
            </a:pPr>
            <a:r>
              <a:rPr lang="en-US" sz="3200" b="1">
                <a:effectLst>
                  <a:outerShdw blurRad="38100" dist="38100" dir="2700000" algn="tl">
                    <a:srgbClr val="000000"/>
                  </a:outerShdw>
                </a:effectLst>
                <a:latin typeface="Garamond" pitchFamily="18" charset="0"/>
                <a:ea typeface="SimSun" pitchFamily="2" charset="-122"/>
                <a:cs typeface="Arial" pitchFamily="34"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6" grpId="0"/>
      <p:bldP spid="17" grpId="0" animBg="1"/>
      <p:bldP spid="18" grpId="0"/>
      <p:bldP spid="21" grpId="0"/>
      <p:bldP spid="22" grpId="0" animBg="1"/>
      <p:bldP spid="23" grpId="0"/>
      <p:bldP spid="24" grpId="0" animBg="1"/>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714348" y="0"/>
            <a:ext cx="8229600" cy="720720"/>
          </a:xfrm>
        </p:spPr>
        <p:txBody>
          <a:bodyPr/>
          <a:lstStyle/>
          <a:p>
            <a:pPr algn="ctr"/>
            <a:r>
              <a:rPr lang="en-US" dirty="0"/>
              <a:t>Message routing</a:t>
            </a:r>
          </a:p>
        </p:txBody>
      </p:sp>
      <p:sp>
        <p:nvSpPr>
          <p:cNvPr id="5" name="Oval 5"/>
          <p:cNvSpPr>
            <a:spLocks noChangeArrowheads="1"/>
          </p:cNvSpPr>
          <p:nvPr/>
        </p:nvSpPr>
        <p:spPr bwMode="auto">
          <a:xfrm>
            <a:off x="811185" y="1635109"/>
            <a:ext cx="609600" cy="609600"/>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sz="2000">
                <a:latin typeface="Arial" pitchFamily="34" charset="0"/>
              </a:rPr>
              <a:t>A</a:t>
            </a:r>
          </a:p>
        </p:txBody>
      </p:sp>
      <p:sp>
        <p:nvSpPr>
          <p:cNvPr id="6" name="Oval 7"/>
          <p:cNvSpPr>
            <a:spLocks noChangeArrowheads="1"/>
          </p:cNvSpPr>
          <p:nvPr/>
        </p:nvSpPr>
        <p:spPr bwMode="auto">
          <a:xfrm>
            <a:off x="2563785" y="2473309"/>
            <a:ext cx="609600" cy="609600"/>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sz="2000">
                <a:latin typeface="Arial" pitchFamily="34" charset="0"/>
              </a:rPr>
              <a:t>B</a:t>
            </a:r>
          </a:p>
        </p:txBody>
      </p:sp>
      <p:sp>
        <p:nvSpPr>
          <p:cNvPr id="7" name="Oval 8"/>
          <p:cNvSpPr>
            <a:spLocks noChangeArrowheads="1"/>
          </p:cNvSpPr>
          <p:nvPr/>
        </p:nvSpPr>
        <p:spPr bwMode="auto">
          <a:xfrm>
            <a:off x="4087785" y="2473309"/>
            <a:ext cx="609600" cy="609600"/>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sz="2000">
                <a:latin typeface="Arial" pitchFamily="34" charset="0"/>
              </a:rPr>
              <a:t>D</a:t>
            </a:r>
          </a:p>
        </p:txBody>
      </p:sp>
      <p:sp>
        <p:nvSpPr>
          <p:cNvPr id="8" name="Oval 9"/>
          <p:cNvSpPr>
            <a:spLocks noChangeArrowheads="1"/>
          </p:cNvSpPr>
          <p:nvPr/>
        </p:nvSpPr>
        <p:spPr bwMode="auto">
          <a:xfrm>
            <a:off x="6602385" y="3387709"/>
            <a:ext cx="609600" cy="609600"/>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sz="2000">
                <a:latin typeface="Arial" pitchFamily="34" charset="0"/>
              </a:rPr>
              <a:t>F</a:t>
            </a:r>
          </a:p>
        </p:txBody>
      </p:sp>
      <p:sp>
        <p:nvSpPr>
          <p:cNvPr id="9" name="Oval 10"/>
          <p:cNvSpPr>
            <a:spLocks noChangeArrowheads="1"/>
          </p:cNvSpPr>
          <p:nvPr/>
        </p:nvSpPr>
        <p:spPr bwMode="auto">
          <a:xfrm>
            <a:off x="1115985" y="3616309"/>
            <a:ext cx="609600" cy="609600"/>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sz="2000">
                <a:latin typeface="Arial" pitchFamily="34" charset="0"/>
              </a:rPr>
              <a:t>C</a:t>
            </a:r>
          </a:p>
        </p:txBody>
      </p:sp>
      <p:sp>
        <p:nvSpPr>
          <p:cNvPr id="10" name="Oval 11"/>
          <p:cNvSpPr>
            <a:spLocks noChangeArrowheads="1"/>
          </p:cNvSpPr>
          <p:nvPr/>
        </p:nvSpPr>
        <p:spPr bwMode="auto">
          <a:xfrm>
            <a:off x="6145185" y="1406509"/>
            <a:ext cx="609600" cy="609600"/>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sz="2000">
                <a:latin typeface="Arial" pitchFamily="34" charset="0"/>
              </a:rPr>
              <a:t>G</a:t>
            </a:r>
          </a:p>
        </p:txBody>
      </p:sp>
      <p:sp>
        <p:nvSpPr>
          <p:cNvPr id="11" name="Oval 12"/>
          <p:cNvSpPr>
            <a:spLocks noChangeArrowheads="1"/>
          </p:cNvSpPr>
          <p:nvPr/>
        </p:nvSpPr>
        <p:spPr bwMode="auto">
          <a:xfrm>
            <a:off x="4087785" y="4378309"/>
            <a:ext cx="609600" cy="609600"/>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sz="2000">
                <a:latin typeface="Arial" pitchFamily="34" charset="0"/>
              </a:rPr>
              <a:t>E</a:t>
            </a:r>
          </a:p>
        </p:txBody>
      </p:sp>
      <p:sp>
        <p:nvSpPr>
          <p:cNvPr id="12" name="Line 13"/>
          <p:cNvSpPr>
            <a:spLocks noChangeShapeType="1"/>
          </p:cNvSpPr>
          <p:nvPr/>
        </p:nvSpPr>
        <p:spPr bwMode="auto">
          <a:xfrm>
            <a:off x="1573185" y="2016109"/>
            <a:ext cx="990600" cy="457200"/>
          </a:xfrm>
          <a:prstGeom prst="line">
            <a:avLst/>
          </a:prstGeom>
          <a:noFill/>
          <a:ln w="9525">
            <a:solidFill>
              <a:schemeClr val="accent2"/>
            </a:solidFill>
            <a:round/>
            <a:headEnd/>
            <a:tailEnd type="triangle" w="med" len="med"/>
          </a:ln>
          <a:effectLst/>
        </p:spPr>
        <p:txBody>
          <a:bodyPr/>
          <a:lstStyle/>
          <a:p>
            <a:endParaRPr lang="en-US"/>
          </a:p>
        </p:txBody>
      </p:sp>
      <p:sp>
        <p:nvSpPr>
          <p:cNvPr id="13" name="Line 14"/>
          <p:cNvSpPr>
            <a:spLocks noChangeShapeType="1"/>
          </p:cNvSpPr>
          <p:nvPr/>
        </p:nvSpPr>
        <p:spPr bwMode="auto">
          <a:xfrm>
            <a:off x="3249585" y="2549509"/>
            <a:ext cx="838200" cy="0"/>
          </a:xfrm>
          <a:prstGeom prst="line">
            <a:avLst/>
          </a:prstGeom>
          <a:noFill/>
          <a:ln w="9525">
            <a:solidFill>
              <a:schemeClr val="accent2"/>
            </a:solidFill>
            <a:round/>
            <a:headEnd/>
            <a:tailEnd type="triangle" w="med" len="med"/>
          </a:ln>
          <a:effectLst/>
        </p:spPr>
        <p:txBody>
          <a:bodyPr/>
          <a:lstStyle/>
          <a:p>
            <a:endParaRPr lang="en-US"/>
          </a:p>
        </p:txBody>
      </p:sp>
      <p:sp>
        <p:nvSpPr>
          <p:cNvPr id="14" name="Line 15"/>
          <p:cNvSpPr>
            <a:spLocks noChangeShapeType="1"/>
          </p:cNvSpPr>
          <p:nvPr/>
        </p:nvSpPr>
        <p:spPr bwMode="auto">
          <a:xfrm>
            <a:off x="811185" y="2778109"/>
            <a:ext cx="304800" cy="685800"/>
          </a:xfrm>
          <a:prstGeom prst="line">
            <a:avLst/>
          </a:prstGeom>
          <a:noFill/>
          <a:ln w="9525">
            <a:solidFill>
              <a:schemeClr val="accent2"/>
            </a:solidFill>
            <a:round/>
            <a:headEnd/>
            <a:tailEnd type="triangle" w="med" len="med"/>
          </a:ln>
          <a:effectLst/>
        </p:spPr>
        <p:txBody>
          <a:bodyPr/>
          <a:lstStyle/>
          <a:p>
            <a:endParaRPr lang="en-US"/>
          </a:p>
        </p:txBody>
      </p:sp>
      <p:sp>
        <p:nvSpPr>
          <p:cNvPr id="15" name="Line 16"/>
          <p:cNvSpPr>
            <a:spLocks noChangeShapeType="1"/>
          </p:cNvSpPr>
          <p:nvPr/>
        </p:nvSpPr>
        <p:spPr bwMode="auto">
          <a:xfrm flipV="1">
            <a:off x="1801785" y="3006709"/>
            <a:ext cx="762000" cy="533400"/>
          </a:xfrm>
          <a:prstGeom prst="line">
            <a:avLst/>
          </a:prstGeom>
          <a:noFill/>
          <a:ln w="9525">
            <a:solidFill>
              <a:schemeClr val="accent2"/>
            </a:solidFill>
            <a:round/>
            <a:headEnd/>
            <a:tailEnd type="triangle" w="med" len="med"/>
          </a:ln>
          <a:effectLst/>
        </p:spPr>
        <p:txBody>
          <a:bodyPr/>
          <a:lstStyle/>
          <a:p>
            <a:endParaRPr lang="en-US"/>
          </a:p>
        </p:txBody>
      </p:sp>
      <p:sp>
        <p:nvSpPr>
          <p:cNvPr id="16" name="Line 17"/>
          <p:cNvSpPr>
            <a:spLocks noChangeShapeType="1"/>
          </p:cNvSpPr>
          <p:nvPr/>
        </p:nvSpPr>
        <p:spPr bwMode="auto">
          <a:xfrm flipV="1">
            <a:off x="4697385" y="1787509"/>
            <a:ext cx="1371600" cy="685800"/>
          </a:xfrm>
          <a:prstGeom prst="line">
            <a:avLst/>
          </a:prstGeom>
          <a:noFill/>
          <a:ln w="9525">
            <a:solidFill>
              <a:schemeClr val="accent2"/>
            </a:solidFill>
            <a:round/>
            <a:headEnd/>
            <a:tailEnd type="triangle" w="med" len="med"/>
          </a:ln>
          <a:effectLst/>
        </p:spPr>
        <p:txBody>
          <a:bodyPr/>
          <a:lstStyle/>
          <a:p>
            <a:endParaRPr lang="en-US"/>
          </a:p>
        </p:txBody>
      </p:sp>
      <p:sp>
        <p:nvSpPr>
          <p:cNvPr id="17" name="Line 18"/>
          <p:cNvSpPr>
            <a:spLocks noChangeShapeType="1"/>
          </p:cNvSpPr>
          <p:nvPr/>
        </p:nvSpPr>
        <p:spPr bwMode="auto">
          <a:xfrm>
            <a:off x="4773585" y="2778109"/>
            <a:ext cx="1752600" cy="762000"/>
          </a:xfrm>
          <a:prstGeom prst="line">
            <a:avLst/>
          </a:prstGeom>
          <a:noFill/>
          <a:ln w="9525">
            <a:solidFill>
              <a:schemeClr val="accent2"/>
            </a:solidFill>
            <a:round/>
            <a:headEnd/>
            <a:tailEnd type="triangle" w="med" len="med"/>
          </a:ln>
          <a:effectLst/>
        </p:spPr>
        <p:txBody>
          <a:bodyPr/>
          <a:lstStyle/>
          <a:p>
            <a:endParaRPr lang="en-US"/>
          </a:p>
        </p:txBody>
      </p:sp>
      <p:sp>
        <p:nvSpPr>
          <p:cNvPr id="18" name="Line 19"/>
          <p:cNvSpPr>
            <a:spLocks noChangeShapeType="1"/>
          </p:cNvSpPr>
          <p:nvPr/>
        </p:nvSpPr>
        <p:spPr bwMode="auto">
          <a:xfrm>
            <a:off x="4468785" y="3159109"/>
            <a:ext cx="0" cy="1066800"/>
          </a:xfrm>
          <a:prstGeom prst="line">
            <a:avLst/>
          </a:prstGeom>
          <a:noFill/>
          <a:ln w="9525">
            <a:solidFill>
              <a:schemeClr val="accent2"/>
            </a:solidFill>
            <a:round/>
            <a:headEnd/>
            <a:tailEnd type="triangle" w="med" len="med"/>
          </a:ln>
          <a:effectLst/>
        </p:spPr>
        <p:txBody>
          <a:bodyPr/>
          <a:lstStyle/>
          <a:p>
            <a:endParaRPr lang="en-US"/>
          </a:p>
        </p:txBody>
      </p:sp>
      <p:sp>
        <p:nvSpPr>
          <p:cNvPr id="19" name="Line 20"/>
          <p:cNvSpPr>
            <a:spLocks noChangeShapeType="1"/>
          </p:cNvSpPr>
          <p:nvPr/>
        </p:nvSpPr>
        <p:spPr bwMode="auto">
          <a:xfrm flipV="1">
            <a:off x="4773585" y="3844909"/>
            <a:ext cx="1828800" cy="685800"/>
          </a:xfrm>
          <a:prstGeom prst="line">
            <a:avLst/>
          </a:prstGeom>
          <a:noFill/>
          <a:ln w="9525">
            <a:solidFill>
              <a:schemeClr val="accent2"/>
            </a:solidFill>
            <a:round/>
            <a:headEnd/>
            <a:tailEnd type="triangle" w="med" len="med"/>
          </a:ln>
          <a:effectLst/>
        </p:spPr>
        <p:txBody>
          <a:bodyPr/>
          <a:lstStyle/>
          <a:p>
            <a:endParaRPr lang="en-US"/>
          </a:p>
        </p:txBody>
      </p:sp>
      <p:sp>
        <p:nvSpPr>
          <p:cNvPr id="20" name="Line 21"/>
          <p:cNvSpPr>
            <a:spLocks noChangeShapeType="1"/>
          </p:cNvSpPr>
          <p:nvPr/>
        </p:nvSpPr>
        <p:spPr bwMode="auto">
          <a:xfrm>
            <a:off x="6526185" y="2092309"/>
            <a:ext cx="304800" cy="1143000"/>
          </a:xfrm>
          <a:prstGeom prst="line">
            <a:avLst/>
          </a:prstGeom>
          <a:noFill/>
          <a:ln w="9525">
            <a:solidFill>
              <a:schemeClr val="accent2"/>
            </a:solidFill>
            <a:round/>
            <a:headEnd/>
            <a:tailEnd type="triangle" w="med" len="med"/>
          </a:ln>
          <a:effectLst/>
        </p:spPr>
        <p:txBody>
          <a:bodyPr/>
          <a:lstStyle/>
          <a:p>
            <a:endParaRPr lang="en-US"/>
          </a:p>
        </p:txBody>
      </p:sp>
      <p:sp>
        <p:nvSpPr>
          <p:cNvPr id="21" name="Text Box 22"/>
          <p:cNvSpPr txBox="1">
            <a:spLocks noChangeArrowheads="1"/>
          </p:cNvSpPr>
          <p:nvPr/>
        </p:nvSpPr>
        <p:spPr bwMode="auto">
          <a:xfrm>
            <a:off x="1725585" y="17875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2" name="Text Box 23"/>
          <p:cNvSpPr txBox="1">
            <a:spLocks noChangeArrowheads="1"/>
          </p:cNvSpPr>
          <p:nvPr/>
        </p:nvSpPr>
        <p:spPr bwMode="auto">
          <a:xfrm>
            <a:off x="963585" y="3020997"/>
            <a:ext cx="1066800" cy="366712"/>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3" name="Text Box 24"/>
          <p:cNvSpPr txBox="1">
            <a:spLocks noChangeArrowheads="1"/>
          </p:cNvSpPr>
          <p:nvPr/>
        </p:nvSpPr>
        <p:spPr bwMode="auto">
          <a:xfrm>
            <a:off x="3097185" y="20923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4" name="Text Box 25"/>
          <p:cNvSpPr txBox="1">
            <a:spLocks noChangeArrowheads="1"/>
          </p:cNvSpPr>
          <p:nvPr/>
        </p:nvSpPr>
        <p:spPr bwMode="auto">
          <a:xfrm>
            <a:off x="4621185" y="17113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5" name="Text Box 26"/>
          <p:cNvSpPr txBox="1">
            <a:spLocks noChangeArrowheads="1"/>
          </p:cNvSpPr>
          <p:nvPr/>
        </p:nvSpPr>
        <p:spPr bwMode="auto">
          <a:xfrm>
            <a:off x="1954185" y="33115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6" name="Text Box 27"/>
          <p:cNvSpPr txBox="1">
            <a:spLocks noChangeArrowheads="1"/>
          </p:cNvSpPr>
          <p:nvPr/>
        </p:nvSpPr>
        <p:spPr bwMode="auto">
          <a:xfrm>
            <a:off x="6602385" y="23971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7" name="Text Box 28"/>
          <p:cNvSpPr txBox="1">
            <a:spLocks noChangeArrowheads="1"/>
          </p:cNvSpPr>
          <p:nvPr/>
        </p:nvSpPr>
        <p:spPr bwMode="auto">
          <a:xfrm>
            <a:off x="5230785" y="27019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8" name="Text Box 29"/>
          <p:cNvSpPr txBox="1">
            <a:spLocks noChangeArrowheads="1"/>
          </p:cNvSpPr>
          <p:nvPr/>
        </p:nvSpPr>
        <p:spPr bwMode="auto">
          <a:xfrm>
            <a:off x="3706785" y="36925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29" name="Text Box 30"/>
          <p:cNvSpPr txBox="1">
            <a:spLocks noChangeArrowheads="1"/>
          </p:cNvSpPr>
          <p:nvPr/>
        </p:nvSpPr>
        <p:spPr bwMode="auto">
          <a:xfrm>
            <a:off x="5535585" y="41497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accent2"/>
                </a:solidFill>
                <a:latin typeface="Arial" pitchFamily="34" charset="0"/>
              </a:rPr>
              <a:t>RREQ</a:t>
            </a:r>
          </a:p>
        </p:txBody>
      </p:sp>
      <p:sp>
        <p:nvSpPr>
          <p:cNvPr id="30" name="Line 31"/>
          <p:cNvSpPr>
            <a:spLocks noChangeShapeType="1"/>
          </p:cNvSpPr>
          <p:nvPr/>
        </p:nvSpPr>
        <p:spPr bwMode="auto">
          <a:xfrm flipH="1" flipV="1">
            <a:off x="4697385" y="2930509"/>
            <a:ext cx="1752600" cy="762000"/>
          </a:xfrm>
          <a:prstGeom prst="line">
            <a:avLst/>
          </a:prstGeom>
          <a:noFill/>
          <a:ln w="9525">
            <a:solidFill>
              <a:srgbClr val="FF0000"/>
            </a:solidFill>
            <a:round/>
            <a:headEnd/>
            <a:tailEnd type="triangle" w="med" len="med"/>
          </a:ln>
          <a:effectLst/>
        </p:spPr>
        <p:txBody>
          <a:bodyPr/>
          <a:lstStyle/>
          <a:p>
            <a:endParaRPr lang="en-US"/>
          </a:p>
        </p:txBody>
      </p:sp>
      <p:sp>
        <p:nvSpPr>
          <p:cNvPr id="31" name="Line 32"/>
          <p:cNvSpPr>
            <a:spLocks noChangeShapeType="1"/>
          </p:cNvSpPr>
          <p:nvPr/>
        </p:nvSpPr>
        <p:spPr bwMode="auto">
          <a:xfrm flipH="1">
            <a:off x="3249585" y="2854309"/>
            <a:ext cx="762000" cy="0"/>
          </a:xfrm>
          <a:prstGeom prst="line">
            <a:avLst/>
          </a:prstGeom>
          <a:noFill/>
          <a:ln w="9525">
            <a:solidFill>
              <a:srgbClr val="FF0000"/>
            </a:solidFill>
            <a:round/>
            <a:headEnd/>
            <a:tailEnd type="triangle" w="med" len="med"/>
          </a:ln>
          <a:effectLst/>
        </p:spPr>
        <p:txBody>
          <a:bodyPr/>
          <a:lstStyle/>
          <a:p>
            <a:endParaRPr lang="en-US"/>
          </a:p>
        </p:txBody>
      </p:sp>
      <p:sp>
        <p:nvSpPr>
          <p:cNvPr id="32" name="Line 33"/>
          <p:cNvSpPr>
            <a:spLocks noChangeShapeType="1"/>
          </p:cNvSpPr>
          <p:nvPr/>
        </p:nvSpPr>
        <p:spPr bwMode="auto">
          <a:xfrm flipH="1" flipV="1">
            <a:off x="1420785" y="2168509"/>
            <a:ext cx="1066800" cy="533400"/>
          </a:xfrm>
          <a:prstGeom prst="line">
            <a:avLst/>
          </a:prstGeom>
          <a:noFill/>
          <a:ln w="9525">
            <a:solidFill>
              <a:srgbClr val="FF0000"/>
            </a:solidFill>
            <a:round/>
            <a:headEnd/>
            <a:tailEnd type="triangle" w="med" len="med"/>
          </a:ln>
          <a:effectLst/>
        </p:spPr>
        <p:txBody>
          <a:bodyPr/>
          <a:lstStyle/>
          <a:p>
            <a:endParaRPr lang="en-US"/>
          </a:p>
        </p:txBody>
      </p:sp>
      <p:sp>
        <p:nvSpPr>
          <p:cNvPr id="33" name="Text Box 34"/>
          <p:cNvSpPr txBox="1">
            <a:spLocks noChangeArrowheads="1"/>
          </p:cNvSpPr>
          <p:nvPr/>
        </p:nvSpPr>
        <p:spPr bwMode="auto">
          <a:xfrm>
            <a:off x="4925985" y="33115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F0000"/>
                </a:solidFill>
                <a:latin typeface="Arial" pitchFamily="34" charset="0"/>
              </a:rPr>
              <a:t>RREP</a:t>
            </a:r>
          </a:p>
        </p:txBody>
      </p:sp>
      <p:sp>
        <p:nvSpPr>
          <p:cNvPr id="34" name="Text Box 35"/>
          <p:cNvSpPr txBox="1">
            <a:spLocks noChangeArrowheads="1"/>
          </p:cNvSpPr>
          <p:nvPr/>
        </p:nvSpPr>
        <p:spPr bwMode="auto">
          <a:xfrm>
            <a:off x="3173385" y="28543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F0000"/>
                </a:solidFill>
                <a:latin typeface="Arial" pitchFamily="34" charset="0"/>
              </a:rPr>
              <a:t>RREP</a:t>
            </a:r>
          </a:p>
        </p:txBody>
      </p:sp>
      <p:sp>
        <p:nvSpPr>
          <p:cNvPr id="35" name="Text Box 36"/>
          <p:cNvSpPr txBox="1">
            <a:spLocks noChangeArrowheads="1"/>
          </p:cNvSpPr>
          <p:nvPr/>
        </p:nvSpPr>
        <p:spPr bwMode="auto">
          <a:xfrm>
            <a:off x="1192185" y="2320909"/>
            <a:ext cx="106680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F0000"/>
                </a:solidFill>
                <a:latin typeface="Arial" pitchFamily="34" charset="0"/>
              </a:rPr>
              <a:t>RREP</a:t>
            </a:r>
          </a:p>
        </p:txBody>
      </p:sp>
      <p:sp>
        <p:nvSpPr>
          <p:cNvPr id="36" name="Line 37"/>
          <p:cNvSpPr>
            <a:spLocks noChangeShapeType="1"/>
          </p:cNvSpPr>
          <p:nvPr/>
        </p:nvSpPr>
        <p:spPr bwMode="auto">
          <a:xfrm flipH="1">
            <a:off x="811185" y="2244709"/>
            <a:ext cx="152400" cy="533400"/>
          </a:xfrm>
          <a:prstGeom prst="line">
            <a:avLst/>
          </a:prstGeom>
          <a:noFill/>
          <a:ln w="9525">
            <a:solidFill>
              <a:schemeClr val="accent2"/>
            </a:solidFill>
            <a:round/>
            <a:headEnd/>
            <a:tailEnd/>
          </a:ln>
          <a:effectLst/>
        </p:spPr>
        <p:txBody>
          <a:bodyPr/>
          <a:lstStyle/>
          <a:p>
            <a:endParaRPr lang="en-US"/>
          </a:p>
        </p:txBody>
      </p:sp>
      <p:sp>
        <p:nvSpPr>
          <p:cNvPr id="37" name="Text Box 38"/>
          <p:cNvSpPr txBox="1">
            <a:spLocks noChangeArrowheads="1"/>
          </p:cNvSpPr>
          <p:nvPr/>
        </p:nvSpPr>
        <p:spPr bwMode="auto">
          <a:xfrm>
            <a:off x="642910" y="1214422"/>
            <a:ext cx="958850" cy="366712"/>
          </a:xfrm>
          <a:prstGeom prst="rect">
            <a:avLst/>
          </a:prstGeom>
          <a:noFill/>
          <a:ln w="9525">
            <a:noFill/>
            <a:miter lim="800000"/>
            <a:headEnd/>
            <a:tailEnd/>
          </a:ln>
          <a:effectLst/>
        </p:spPr>
        <p:txBody>
          <a:bodyPr wrap="none">
            <a:spAutoFit/>
          </a:bodyPr>
          <a:lstStyle/>
          <a:p>
            <a:pPr eaLnBrk="1" hangingPunct="1"/>
            <a:r>
              <a:rPr lang="en-US" b="1">
                <a:solidFill>
                  <a:schemeClr val="hlink"/>
                </a:solidFill>
                <a:latin typeface="Arial" pitchFamily="34" charset="0"/>
              </a:rPr>
              <a:t>Source</a:t>
            </a:r>
          </a:p>
        </p:txBody>
      </p:sp>
      <p:sp>
        <p:nvSpPr>
          <p:cNvPr id="38" name="Text Box 39"/>
          <p:cNvSpPr txBox="1">
            <a:spLocks noChangeArrowheads="1"/>
          </p:cNvSpPr>
          <p:nvPr/>
        </p:nvSpPr>
        <p:spPr bwMode="auto">
          <a:xfrm>
            <a:off x="7135785" y="3540109"/>
            <a:ext cx="1524000" cy="366713"/>
          </a:xfrm>
          <a:prstGeom prst="rect">
            <a:avLst/>
          </a:prstGeom>
          <a:noFill/>
          <a:ln w="9525">
            <a:noFill/>
            <a:miter lim="800000"/>
            <a:headEnd/>
            <a:tailEnd/>
          </a:ln>
          <a:effectLst/>
        </p:spPr>
        <p:txBody>
          <a:bodyPr>
            <a:spAutoFit/>
          </a:bodyPr>
          <a:lstStyle/>
          <a:p>
            <a:pPr eaLnBrk="1" hangingPunct="1"/>
            <a:r>
              <a:rPr lang="en-US" b="1">
                <a:solidFill>
                  <a:schemeClr val="hlink"/>
                </a:solidFill>
                <a:latin typeface="Arial" pitchFamily="34" charset="0"/>
              </a:rPr>
              <a:t>Destination</a:t>
            </a:r>
          </a:p>
        </p:txBody>
      </p:sp>
      <p:sp>
        <p:nvSpPr>
          <p:cNvPr id="39" name="TextBox 38"/>
          <p:cNvSpPr txBox="1"/>
          <p:nvPr/>
        </p:nvSpPr>
        <p:spPr>
          <a:xfrm>
            <a:off x="714348" y="5429264"/>
            <a:ext cx="8072494" cy="646331"/>
          </a:xfrm>
          <a:prstGeom prst="rect">
            <a:avLst/>
          </a:prstGeom>
          <a:noFill/>
        </p:spPr>
        <p:txBody>
          <a:bodyPr wrap="square" rtlCol="0">
            <a:spAutoFit/>
          </a:bodyPr>
          <a:lstStyle/>
          <a:p>
            <a:r>
              <a:rPr lang="en-US" dirty="0"/>
              <a:t>How do they decide to throw away the RREQs from C, E and G? Hop Count field in the message is the key.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DSR vs. AODV</a:t>
            </a:r>
          </a:p>
        </p:txBody>
      </p:sp>
      <p:sp>
        <p:nvSpPr>
          <p:cNvPr id="3" name="Content Placeholder 2"/>
          <p:cNvSpPr>
            <a:spLocks noGrp="1"/>
          </p:cNvSpPr>
          <p:nvPr>
            <p:ph idx="1"/>
          </p:nvPr>
        </p:nvSpPr>
        <p:spPr>
          <a:xfrm>
            <a:off x="571472" y="1500174"/>
            <a:ext cx="8001000" cy="4733941"/>
          </a:xfrm>
        </p:spPr>
        <p:txBody>
          <a:bodyPr/>
          <a:lstStyle/>
          <a:p>
            <a:pPr algn="just"/>
            <a:r>
              <a:rPr lang="en-US" sz="2400" dirty="0"/>
              <a:t>The DSR computes the routes and also updates them. The source routing is a technique in which the packet sender identifies the entire sequence of the node into which the packet has to pass through. The packet sender lists the route in the packet’s header so that the next node to which the packet has to be transmitted can be identified by the address on the way to the destination host. </a:t>
            </a:r>
          </a:p>
          <a:p>
            <a:pPr algn="just"/>
            <a:r>
              <a:rPr lang="en-US" sz="2400" dirty="0"/>
              <a:t>The AODV uses a combination of a DSR and DSDV mechanism. It uses the route discovery and route maintenance from a DSR and hop-by-hop routing, periodic advertisements, sequence numbers from DSDV</a:t>
            </a:r>
            <a:br>
              <a:rPr lang="en-US" dirty="0"/>
            </a:b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t>What is Ad-Hoc Network?</a:t>
            </a:r>
          </a:p>
        </p:txBody>
      </p:sp>
      <p:sp>
        <p:nvSpPr>
          <p:cNvPr id="9219" name="Content Placeholder 2"/>
          <p:cNvSpPr>
            <a:spLocks noGrp="1"/>
          </p:cNvSpPr>
          <p:nvPr>
            <p:ph idx="1"/>
          </p:nvPr>
        </p:nvSpPr>
        <p:spPr/>
        <p:txBody>
          <a:bodyPr/>
          <a:lstStyle/>
          <a:p>
            <a:pPr algn="just" eaLnBrk="1" hangingPunct="1">
              <a:buSzPct val="90000"/>
              <a:buFontTx/>
              <a:buChar char="•"/>
            </a:pPr>
            <a:r>
              <a:rPr lang="en-US" sz="3200">
                <a:cs typeface="Times New Roman" pitchFamily="18" charset="0"/>
              </a:rPr>
              <a:t>In Latin, ad hoc means "for this," further meaning "for this purpose only.”</a:t>
            </a:r>
          </a:p>
          <a:p>
            <a:pPr algn="just" eaLnBrk="1" hangingPunct="1">
              <a:buFontTx/>
              <a:buChar char="•"/>
            </a:pPr>
            <a:r>
              <a:rPr lang="en-US" sz="3200"/>
              <a:t>All nodes are mobile and can be connected dynamically in an arbitrary manner. </a:t>
            </a:r>
          </a:p>
          <a:p>
            <a:pPr algn="just" eaLnBrk="1" hangingPunct="1">
              <a:buFontTx/>
              <a:buChar char="•"/>
            </a:pPr>
            <a:r>
              <a:rPr lang="en-US" sz="3200"/>
              <a:t>No default router available.</a:t>
            </a:r>
          </a:p>
          <a:p>
            <a:pPr algn="just" eaLnBrk="1" hangingPunct="1">
              <a:buFontTx/>
              <a:buChar char="•"/>
            </a:pPr>
            <a:r>
              <a:rPr lang="en-US" sz="3200"/>
              <a:t>Potentially every node becomes a router: must be able to forward traffic on behalf of others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z="3200"/>
          </a:p>
        </p:txBody>
      </p:sp>
      <p:sp>
        <p:nvSpPr>
          <p:cNvPr id="10243" name="Rectangle 3"/>
          <p:cNvSpPr>
            <a:spLocks noGrp="1" noChangeArrowheads="1"/>
          </p:cNvSpPr>
          <p:nvPr>
            <p:ph type="body" idx="1"/>
          </p:nvPr>
        </p:nvSpPr>
        <p:spPr/>
        <p:txBody>
          <a:bodyPr/>
          <a:lstStyle/>
          <a:p>
            <a:pPr eaLnBrk="1" hangingPunct="1"/>
            <a:r>
              <a:rPr lang="en-US" altLang="zh-TW"/>
              <a:t>Single-Hop Ad Hoc</a:t>
            </a:r>
          </a:p>
        </p:txBody>
      </p:sp>
      <p:pic>
        <p:nvPicPr>
          <p:cNvPr id="10244" name="Picture 4"/>
          <p:cNvPicPr>
            <a:picLocks noChangeAspect="1" noChangeArrowheads="1"/>
          </p:cNvPicPr>
          <p:nvPr/>
        </p:nvPicPr>
        <p:blipFill>
          <a:blip r:embed="rId3"/>
          <a:srcRect/>
          <a:stretch>
            <a:fillRect/>
          </a:stretch>
        </p:blipFill>
        <p:spPr bwMode="auto">
          <a:xfrm>
            <a:off x="1403350" y="1484313"/>
            <a:ext cx="6038850" cy="42862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z="3200"/>
          </a:p>
        </p:txBody>
      </p:sp>
      <p:sp>
        <p:nvSpPr>
          <p:cNvPr id="11267" name="Rectangle 3"/>
          <p:cNvSpPr>
            <a:spLocks noGrp="1" noChangeArrowheads="1"/>
          </p:cNvSpPr>
          <p:nvPr>
            <p:ph type="body" idx="1"/>
          </p:nvPr>
        </p:nvSpPr>
        <p:spPr/>
        <p:txBody>
          <a:bodyPr/>
          <a:lstStyle/>
          <a:p>
            <a:pPr eaLnBrk="1" hangingPunct="1"/>
            <a:r>
              <a:rPr lang="en-US" altLang="zh-TW"/>
              <a:t>Multi-hop Ad Hoc</a:t>
            </a:r>
          </a:p>
        </p:txBody>
      </p:sp>
      <p:pic>
        <p:nvPicPr>
          <p:cNvPr id="11268" name="Picture 4"/>
          <p:cNvPicPr>
            <a:picLocks noChangeAspect="1" noChangeArrowheads="1"/>
          </p:cNvPicPr>
          <p:nvPr/>
        </p:nvPicPr>
        <p:blipFill>
          <a:blip r:embed="rId3"/>
          <a:srcRect/>
          <a:stretch>
            <a:fillRect/>
          </a:stretch>
        </p:blipFill>
        <p:spPr bwMode="auto">
          <a:xfrm>
            <a:off x="1476375" y="1557338"/>
            <a:ext cx="5976938" cy="467518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z="3200"/>
          </a:p>
        </p:txBody>
      </p:sp>
      <p:sp>
        <p:nvSpPr>
          <p:cNvPr id="12291" name="Rectangle 3"/>
          <p:cNvSpPr>
            <a:spLocks noGrp="1" noChangeArrowheads="1"/>
          </p:cNvSpPr>
          <p:nvPr>
            <p:ph type="body" idx="1"/>
          </p:nvPr>
        </p:nvSpPr>
        <p:spPr/>
        <p:txBody>
          <a:bodyPr/>
          <a:lstStyle/>
          <a:p>
            <a:pPr eaLnBrk="1" hangingPunct="1"/>
            <a:r>
              <a:rPr lang="en-US" altLang="zh-TW"/>
              <a:t>Single-hop Vs. Multi-hop systems</a:t>
            </a:r>
          </a:p>
        </p:txBody>
      </p:sp>
      <p:pic>
        <p:nvPicPr>
          <p:cNvPr id="12292" name="Picture 4"/>
          <p:cNvPicPr>
            <a:picLocks noChangeAspect="1" noChangeArrowheads="1"/>
          </p:cNvPicPr>
          <p:nvPr/>
        </p:nvPicPr>
        <p:blipFill>
          <a:blip r:embed="rId3"/>
          <a:srcRect/>
          <a:stretch>
            <a:fillRect/>
          </a:stretch>
        </p:blipFill>
        <p:spPr bwMode="auto">
          <a:xfrm>
            <a:off x="1331913" y="1773238"/>
            <a:ext cx="6480175" cy="40544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797</TotalTime>
  <Words>2371</Words>
  <Application>Microsoft Office PowerPoint</Application>
  <PresentationFormat>On-screen Show (4:3)</PresentationFormat>
  <Paragraphs>404</Paragraphs>
  <Slides>53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Comic Sans MS</vt:lpstr>
      <vt:lpstr>Garamond</vt:lpstr>
      <vt:lpstr>Times New Roman</vt:lpstr>
      <vt:lpstr>Verdana</vt:lpstr>
      <vt:lpstr>Wingdings</vt:lpstr>
      <vt:lpstr>Profile</vt:lpstr>
      <vt:lpstr>PowerPoint Presentation</vt:lpstr>
      <vt:lpstr>Introduction</vt:lpstr>
      <vt:lpstr>PowerPoint Presentation</vt:lpstr>
      <vt:lpstr>PowerPoint Presentation</vt:lpstr>
      <vt:lpstr>PowerPoint Presentation</vt:lpstr>
      <vt:lpstr>What is Ad-Hoc Network?</vt:lpstr>
      <vt:lpstr>PowerPoint Presentation</vt:lpstr>
      <vt:lpstr>PowerPoint Presentation</vt:lpstr>
      <vt:lpstr>PowerPoint Presentation</vt:lpstr>
      <vt:lpstr>Ad-Hoc typical applications</vt:lpstr>
      <vt:lpstr>PowerPoint Presentation</vt:lpstr>
      <vt:lpstr>PowerPoint Presentation</vt:lpstr>
      <vt:lpstr>Peer-to-Peer</vt:lpstr>
      <vt:lpstr>Multi-hop Peer-to-Peer</vt:lpstr>
      <vt:lpstr>Multi-hopping via Wireless Router</vt:lpstr>
      <vt:lpstr>Hopping on the Network</vt:lpstr>
      <vt:lpstr>Supports Mobility</vt:lpstr>
      <vt:lpstr>Supports Non Line-of-Sight</vt:lpstr>
      <vt:lpstr>PowerPoint Presentation</vt:lpstr>
      <vt:lpstr>PowerPoint Presentation</vt:lpstr>
      <vt:lpstr>Characteristics and requirements</vt:lpstr>
      <vt:lpstr>PowerPoint Presentation</vt:lpstr>
      <vt:lpstr>Routing Protocols</vt:lpstr>
      <vt:lpstr>Overview of Current Routing Protocols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Source Routing (DSR) </vt:lpstr>
      <vt:lpstr>Route Discovery in DSR</vt:lpstr>
      <vt:lpstr>Route Discovery in DSR</vt:lpstr>
      <vt:lpstr>Route Discovery in DSR</vt:lpstr>
      <vt:lpstr>Route Discovery in DSR</vt:lpstr>
      <vt:lpstr>Route Discovery in DSR</vt:lpstr>
      <vt:lpstr>Route Discovery in DSR</vt:lpstr>
      <vt:lpstr>Route Discovery in DSR</vt:lpstr>
      <vt:lpstr>Route Reply in DSR</vt:lpstr>
      <vt:lpstr>Dynamic Source Routing (DSR)</vt:lpstr>
      <vt:lpstr>Data Delivery in DSR</vt:lpstr>
      <vt:lpstr>DSR Optimization: Route Caching</vt:lpstr>
      <vt:lpstr>Dynamic Source Routing: Advantages</vt:lpstr>
      <vt:lpstr>Dynamic Source Routing: Disadvantages</vt:lpstr>
      <vt:lpstr>Ad hoc On-demand Distance Vector (AODV) Routing Protocol</vt:lpstr>
      <vt:lpstr>AODV Operation – Message Types</vt:lpstr>
      <vt:lpstr>RREQ Message</vt:lpstr>
      <vt:lpstr>RREP Message</vt:lpstr>
      <vt:lpstr>Message routing</vt:lpstr>
      <vt:lpstr>DSR vs. AODV</vt:lpstr>
    </vt:vector>
  </TitlesOfParts>
  <Company>My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Mobile Ad Hoc Networks</dc:title>
  <dc:creator>victor</dc:creator>
  <cp:lastModifiedBy>Sarah Dunham</cp:lastModifiedBy>
  <cp:revision>24</cp:revision>
  <dcterms:created xsi:type="dcterms:W3CDTF">2005-01-21T15:04:08Z</dcterms:created>
  <dcterms:modified xsi:type="dcterms:W3CDTF">2021-02-25T16:33:18Z</dcterms:modified>
</cp:coreProperties>
</file>