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6CA605-CFC8-403A-8B92-1397F3E40D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96490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A605-CFC8-403A-8B92-1397F3E40D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213066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A605-CFC8-403A-8B92-1397F3E40D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766654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A605-CFC8-403A-8B92-1397F3E40D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25805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6CA605-CFC8-403A-8B92-1397F3E40D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263671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6CA605-CFC8-403A-8B92-1397F3E40D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344104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6CA605-CFC8-403A-8B92-1397F3E40D4D}" type="datetimeFigureOut">
              <a:rPr lang="en-US" smtClean="0"/>
              <a:t>5/19/2021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362199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6CA605-CFC8-403A-8B92-1397F3E40D4D}" type="datetimeFigureOut">
              <a:rPr lang="en-US" smtClean="0"/>
              <a:t>5/19/2021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80472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CA605-CFC8-403A-8B92-1397F3E40D4D}" type="datetimeFigureOut">
              <a:rPr lang="en-US" smtClean="0"/>
              <a:t>5/19/2021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72586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6CA605-CFC8-403A-8B92-1397F3E40D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268078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6CA605-CFC8-403A-8B92-1397F3E40D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440E7-1BF6-4CDD-B05E-A93984682FD7}" type="slidenum">
              <a:rPr lang="en-US" smtClean="0"/>
              <a:t>‹#›</a:t>
            </a:fld>
            <a:endParaRPr lang="en-US"/>
          </a:p>
        </p:txBody>
      </p:sp>
    </p:spTree>
    <p:extLst>
      <p:ext uri="{BB962C8B-B14F-4D97-AF65-F5344CB8AC3E}">
        <p14:creationId xmlns:p14="http://schemas.microsoft.com/office/powerpoint/2010/main" val="1042300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CA605-CFC8-403A-8B92-1397F3E40D4D}" type="datetimeFigureOut">
              <a:rPr lang="en-US" smtClean="0"/>
              <a:t>5/19/2021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440E7-1BF6-4CDD-B05E-A93984682FD7}" type="slidenum">
              <a:rPr lang="en-US" smtClean="0"/>
              <a:t>‹#›</a:t>
            </a:fld>
            <a:endParaRPr lang="en-US"/>
          </a:p>
        </p:txBody>
      </p:sp>
    </p:spTree>
    <p:extLst>
      <p:ext uri="{BB962C8B-B14F-4D97-AF65-F5344CB8AC3E}">
        <p14:creationId xmlns:p14="http://schemas.microsoft.com/office/powerpoint/2010/main" val="313010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4727" y="595746"/>
            <a:ext cx="9144000" cy="2094807"/>
          </a:xfrm>
        </p:spPr>
        <p:txBody>
          <a:bodyPr>
            <a:normAutofit/>
          </a:bodyPr>
          <a:lstStyle/>
          <a:p>
            <a:r>
              <a:rPr lang="en-US" sz="4800" b="1" dirty="0">
                <a:solidFill>
                  <a:schemeClr val="accent1"/>
                </a:solidFill>
              </a:rPr>
              <a:t>Bangladesh’s Food Safety Standards with Codex Standards and international best practices</a:t>
            </a:r>
          </a:p>
        </p:txBody>
      </p:sp>
      <p:sp>
        <p:nvSpPr>
          <p:cNvPr id="3" name="Subtitle 2">
            <a:extLst>
              <a:ext uri="{FF2B5EF4-FFF2-40B4-BE49-F238E27FC236}">
                <a16:creationId xmlns:a16="http://schemas.microsoft.com/office/drawing/2014/main" id="{DE6610E0-139A-4891-8A75-674296CE9B37}"/>
              </a:ext>
            </a:extLst>
          </p:cNvPr>
          <p:cNvSpPr>
            <a:spLocks noGrp="1"/>
          </p:cNvSpPr>
          <p:nvPr>
            <p:ph type="subTitle" idx="1"/>
          </p:nvPr>
        </p:nvSpPr>
        <p:spPr>
          <a:xfrm>
            <a:off x="1454727" y="3543172"/>
            <a:ext cx="9144000" cy="2483556"/>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Professor Dr. Md. </a:t>
            </a:r>
            <a:r>
              <a:rPr lang="en-US" b="1" dirty="0" err="1" smtClean="0">
                <a:solidFill>
                  <a:srgbClr val="FF0000"/>
                </a:solidFill>
                <a:latin typeface="Times New Roman" panose="02020603050405020304" pitchFamily="18" charset="0"/>
                <a:cs typeface="Times New Roman" panose="02020603050405020304" pitchFamily="18" charset="0"/>
              </a:rPr>
              <a:t>Bellal</a:t>
            </a:r>
            <a:r>
              <a:rPr lang="en-US" b="1" dirty="0" smtClean="0">
                <a:solidFill>
                  <a:srgbClr val="FF0000"/>
                </a:solidFill>
                <a:latin typeface="Times New Roman" panose="02020603050405020304" pitchFamily="18" charset="0"/>
                <a:cs typeface="Times New Roman" panose="02020603050405020304" pitchFamily="18" charset="0"/>
              </a:rPr>
              <a:t> Hossain</a:t>
            </a:r>
          </a:p>
          <a:p>
            <a:r>
              <a:rPr lang="en-US" b="1" dirty="0" smtClean="0">
                <a:solidFill>
                  <a:srgbClr val="FF0000"/>
                </a:solidFill>
                <a:latin typeface="Times New Roman" panose="02020603050405020304" pitchFamily="18" charset="0"/>
                <a:cs typeface="Times New Roman" panose="02020603050405020304" pitchFamily="18" charset="0"/>
              </a:rPr>
              <a:t>Associate Dean</a:t>
            </a:r>
          </a:p>
          <a:p>
            <a:r>
              <a:rPr lang="en-US" b="1" dirty="0" smtClean="0">
                <a:solidFill>
                  <a:srgbClr val="FF0000"/>
                </a:solidFill>
                <a:latin typeface="Times New Roman" panose="02020603050405020304" pitchFamily="18" charset="0"/>
                <a:cs typeface="Times New Roman" panose="02020603050405020304" pitchFamily="18" charset="0"/>
              </a:rPr>
              <a:t>Faculty of Allied Health Science</a:t>
            </a:r>
          </a:p>
          <a:p>
            <a:r>
              <a:rPr lang="en-US" b="1" dirty="0" smtClean="0">
                <a:solidFill>
                  <a:srgbClr val="FF0000"/>
                </a:solidFill>
                <a:latin typeface="Times New Roman" panose="02020603050405020304" pitchFamily="18" charset="0"/>
                <a:cs typeface="Times New Roman" panose="02020603050405020304" pitchFamily="18" charset="0"/>
              </a:rPr>
              <a:t>Daffodil International University</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47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479"/>
            <a:ext cx="10515600" cy="504966"/>
          </a:xfrm>
        </p:spPr>
        <p:txBody>
          <a:bodyPr>
            <a:normAutofit fontScale="90000"/>
          </a:bodyPr>
          <a:lstStyle/>
          <a:p>
            <a:r>
              <a:rPr lang="en-US" dirty="0"/>
              <a:t>Bangladesh Food Safety Authority</a:t>
            </a:r>
          </a:p>
        </p:txBody>
      </p:sp>
      <p:sp>
        <p:nvSpPr>
          <p:cNvPr id="3" name="Content Placeholder 2"/>
          <p:cNvSpPr>
            <a:spLocks noGrp="1"/>
          </p:cNvSpPr>
          <p:nvPr>
            <p:ph idx="1"/>
          </p:nvPr>
        </p:nvSpPr>
        <p:spPr>
          <a:xfrm>
            <a:off x="838200" y="982639"/>
            <a:ext cx="10515600" cy="5194324"/>
          </a:xfrm>
        </p:spPr>
        <p:txBody>
          <a:bodyPr>
            <a:normAutofit lnSpcReduction="10000"/>
          </a:bodyPr>
          <a:lstStyle/>
          <a:p>
            <a:r>
              <a:rPr lang="en-US" dirty="0"/>
              <a:t>BFSA was established under Section 5 of The Food Safety Act, 2013 of the People's Republic of Bangladesh with the mandate of making </a:t>
            </a:r>
          </a:p>
          <a:p>
            <a:endParaRPr lang="en-US" dirty="0"/>
          </a:p>
          <a:p>
            <a:r>
              <a:rPr lang="en-US" dirty="0"/>
              <a:t>"provisions for the establishment of an efficient and effective authority and for regulating, through coordination, the activities relating to food production, import, stock supply, marketing and sales, so as to ensure the rights toward access to safe food through appropriate application of scientific process, upon repealing and enacting the existing laws connected thereto.“</a:t>
            </a:r>
          </a:p>
          <a:p>
            <a:endParaRPr lang="en-US" dirty="0"/>
          </a:p>
          <a:p>
            <a:r>
              <a:rPr lang="en-US" dirty="0"/>
              <a:t>BFSA is responsible to  make all kinds of regulations that meet the objectives of the Act and support organizations in updating and upgrading the existing standards.</a:t>
            </a:r>
          </a:p>
          <a:p>
            <a:endParaRPr lang="en-US" dirty="0"/>
          </a:p>
        </p:txBody>
      </p:sp>
    </p:spTree>
    <p:extLst>
      <p:ext uri="{BB962C8B-B14F-4D97-AF65-F5344CB8AC3E}">
        <p14:creationId xmlns:p14="http://schemas.microsoft.com/office/powerpoint/2010/main" val="3149700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4"/>
            <a:ext cx="10515600" cy="580125"/>
          </a:xfrm>
        </p:spPr>
        <p:txBody>
          <a:bodyPr>
            <a:normAutofit fontScale="90000"/>
          </a:bodyPr>
          <a:lstStyle/>
          <a:p>
            <a:r>
              <a:rPr lang="en-US" dirty="0"/>
              <a:t>BFSA</a:t>
            </a:r>
          </a:p>
        </p:txBody>
      </p:sp>
      <p:sp>
        <p:nvSpPr>
          <p:cNvPr id="3" name="Content Placeholder 2"/>
          <p:cNvSpPr>
            <a:spLocks noGrp="1"/>
          </p:cNvSpPr>
          <p:nvPr>
            <p:ph idx="1"/>
          </p:nvPr>
        </p:nvSpPr>
        <p:spPr>
          <a:xfrm>
            <a:off x="838200" y="941696"/>
            <a:ext cx="11049000" cy="5691116"/>
          </a:xfrm>
        </p:spPr>
        <p:txBody>
          <a:bodyPr>
            <a:normAutofit fontScale="92500" lnSpcReduction="20000"/>
          </a:bodyPr>
          <a:lstStyle/>
          <a:p>
            <a:r>
              <a:rPr lang="en-US" dirty="0"/>
              <a:t>Bangladesh Standards and Testing Institution (BSTI) is the regulatory body</a:t>
            </a:r>
          </a:p>
          <a:p>
            <a:endParaRPr lang="en-US" dirty="0"/>
          </a:p>
          <a:p>
            <a:r>
              <a:rPr lang="en-US" dirty="0"/>
              <a:t> The work on the standardization process has evolved globally in 2019. </a:t>
            </a:r>
          </a:p>
          <a:p>
            <a:endParaRPr lang="en-US" dirty="0"/>
          </a:p>
          <a:p>
            <a:r>
              <a:rPr lang="en-US" dirty="0"/>
              <a:t>Codex standards are used as a reference standard in the framework of WTO and are taken as international standards in the eyes of WTO.</a:t>
            </a:r>
          </a:p>
          <a:p>
            <a:endParaRPr lang="en-US" dirty="0"/>
          </a:p>
          <a:p>
            <a:r>
              <a:rPr lang="en-US" dirty="0"/>
              <a:t>Section 13(1) of Food Safety Act states that the functions of BFSA shall be "to regulate and monitor the activities related to manufacture, import, processing, storage, distribution, and sale of food so as to ensure access of safe food through exercise of appropriate of scientific methods, and to coordinate the activities of all organizations concerned with food safety management." </a:t>
            </a:r>
          </a:p>
          <a:p>
            <a:endParaRPr lang="en-US" dirty="0"/>
          </a:p>
          <a:p>
            <a:r>
              <a:rPr lang="en-US" dirty="0"/>
              <a:t>BFSA is responsible to  make all kinds of regulations that meet the objectives of the Act and support organizations in updating and upgrading the existing standards.</a:t>
            </a:r>
          </a:p>
          <a:p>
            <a:endParaRPr lang="en-US" dirty="0"/>
          </a:p>
        </p:txBody>
      </p:sp>
    </p:spTree>
    <p:extLst>
      <p:ext uri="{BB962C8B-B14F-4D97-AF65-F5344CB8AC3E}">
        <p14:creationId xmlns:p14="http://schemas.microsoft.com/office/powerpoint/2010/main" val="72169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6"/>
            <a:ext cx="10515600" cy="368490"/>
          </a:xfrm>
        </p:spPr>
        <p:txBody>
          <a:bodyPr>
            <a:normAutofit fontScale="90000"/>
          </a:bodyPr>
          <a:lstStyle/>
          <a:p>
            <a:r>
              <a:rPr lang="en-US" dirty="0"/>
              <a:t>BFSA</a:t>
            </a:r>
          </a:p>
        </p:txBody>
      </p:sp>
      <p:sp>
        <p:nvSpPr>
          <p:cNvPr id="3" name="Content Placeholder 2"/>
          <p:cNvSpPr>
            <a:spLocks noGrp="1"/>
          </p:cNvSpPr>
          <p:nvPr>
            <p:ph idx="1"/>
          </p:nvPr>
        </p:nvSpPr>
        <p:spPr>
          <a:xfrm>
            <a:off x="838200" y="887104"/>
            <a:ext cx="10515600" cy="5289859"/>
          </a:xfrm>
        </p:spPr>
        <p:txBody>
          <a:bodyPr>
            <a:normAutofit fontScale="85000" lnSpcReduction="20000"/>
          </a:bodyPr>
          <a:lstStyle/>
          <a:p>
            <a:r>
              <a:rPr lang="en-US" dirty="0"/>
              <a:t>A number of standards in Bangladesh are either outdated or are not based on scientific work. </a:t>
            </a:r>
          </a:p>
          <a:p>
            <a:r>
              <a:rPr lang="en-US" dirty="0"/>
              <a:t>Thus, there is demand for review of these standards taking into account the latest development in food science, food consumption pattern, new specifications, presence of new contaminants and toxins as well as use of new food additives and ingredients required by the producers and manufacturers. </a:t>
            </a:r>
          </a:p>
          <a:p>
            <a:endParaRPr lang="en-US" dirty="0"/>
          </a:p>
          <a:p>
            <a:r>
              <a:rPr lang="en-US" dirty="0"/>
              <a:t>Therefore food safety standards situation of Bangladesh was reviewed in accordance to WTO. </a:t>
            </a:r>
          </a:p>
          <a:p>
            <a:endParaRPr lang="en-US" dirty="0"/>
          </a:p>
          <a:p>
            <a:r>
              <a:rPr lang="en-US" dirty="0"/>
              <a:t>The WTO encourages harmonization of national food regulatory standards, guidelines and best practices with those of the Codex and provide an equal opportunity to all stakeholders in food business. </a:t>
            </a:r>
          </a:p>
          <a:p>
            <a:endParaRPr lang="en-US" dirty="0"/>
          </a:p>
          <a:p>
            <a:r>
              <a:rPr lang="en-US" dirty="0"/>
              <a:t>To address the above, BFSA has framed a strategy for taking up this work in a time bound manner. </a:t>
            </a:r>
          </a:p>
          <a:p>
            <a:endParaRPr lang="en-US" dirty="0"/>
          </a:p>
        </p:txBody>
      </p:sp>
    </p:spTree>
    <p:extLst>
      <p:ext uri="{BB962C8B-B14F-4D97-AF65-F5344CB8AC3E}">
        <p14:creationId xmlns:p14="http://schemas.microsoft.com/office/powerpoint/2010/main" val="185303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1"/>
            <a:ext cx="11559653" cy="1228298"/>
          </a:xfrm>
        </p:spPr>
        <p:txBody>
          <a:bodyPr>
            <a:normAutofit fontScale="90000"/>
          </a:bodyPr>
          <a:lstStyle/>
          <a:p>
            <a:r>
              <a:rPr lang="en-US" dirty="0"/>
              <a:t>STRATEGY FOR HARMONISATION OF BANGLADESH’s DOMESTIC FOOD STANDARDS WITH CODEX STANDARDS</a:t>
            </a:r>
          </a:p>
        </p:txBody>
      </p:sp>
      <p:sp>
        <p:nvSpPr>
          <p:cNvPr id="3" name="Content Placeholder 2"/>
          <p:cNvSpPr>
            <a:spLocks noGrp="1"/>
          </p:cNvSpPr>
          <p:nvPr>
            <p:ph idx="1"/>
          </p:nvPr>
        </p:nvSpPr>
        <p:spPr>
          <a:xfrm>
            <a:off x="532263" y="1825625"/>
            <a:ext cx="11327641" cy="4351338"/>
          </a:xfrm>
        </p:spPr>
        <p:txBody>
          <a:bodyPr>
            <a:normAutofit fontScale="92500" lnSpcReduction="20000"/>
          </a:bodyPr>
          <a:lstStyle/>
          <a:p>
            <a:r>
              <a:rPr lang="en-US" dirty="0"/>
              <a:t>Section 13(2)(a), stated that BFSA shall "scientifically define all the available food.... and provide support to the concerned authorities or organizations in updating quality parameters, and monitor the implementation of their activities to ensure food safety;“</a:t>
            </a:r>
          </a:p>
          <a:p>
            <a:endParaRPr lang="en-US" dirty="0"/>
          </a:p>
          <a:p>
            <a:r>
              <a:rPr lang="en-US" dirty="0"/>
              <a:t>Section 13(2)(b), stated that BFSA shall "render necessary support to the concerned authorities or organizations in updating and upgrading the food standards or guidelines to the highest level of safety done by the same under existing laws;“</a:t>
            </a:r>
          </a:p>
          <a:p>
            <a:endParaRPr lang="en-US" dirty="0"/>
          </a:p>
          <a:p>
            <a:r>
              <a:rPr lang="en-US" dirty="0"/>
              <a:t>Section 13(2)(c), stated that BFSA shall "specify food standards and formulate guidelines, where no quality and safety parameter or guideline of such food is determined under existing laws;"</a:t>
            </a:r>
          </a:p>
          <a:p>
            <a:endParaRPr lang="en-US" dirty="0"/>
          </a:p>
        </p:txBody>
      </p:sp>
    </p:spTree>
    <p:extLst>
      <p:ext uri="{BB962C8B-B14F-4D97-AF65-F5344CB8AC3E}">
        <p14:creationId xmlns:p14="http://schemas.microsoft.com/office/powerpoint/2010/main" val="2820349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9182"/>
            <a:ext cx="10515600" cy="477672"/>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838200" y="1173707"/>
            <a:ext cx="10515600" cy="5003256"/>
          </a:xfrm>
        </p:spPr>
        <p:txBody>
          <a:bodyPr/>
          <a:lstStyle/>
          <a:p>
            <a:r>
              <a:rPr lang="en-US" dirty="0"/>
              <a:t>Similarly, under Section 13(2) (d), (e), (f), (g), (h), (j), (k) and (l), it is stated that BFSA shall carry out similar functions in respect of various Horizontal issues</a:t>
            </a:r>
          </a:p>
          <a:p>
            <a:endParaRPr lang="en-US" dirty="0"/>
          </a:p>
          <a:p>
            <a:r>
              <a:rPr lang="en-US" dirty="0"/>
              <a:t>E.g. Food Additives, Processing Aids, Food Contaminants (heavy metals, </a:t>
            </a:r>
            <a:r>
              <a:rPr lang="en-US" dirty="0" err="1"/>
              <a:t>mycotoxins</a:t>
            </a:r>
            <a:r>
              <a:rPr lang="en-US" dirty="0"/>
              <a:t>), Pesticide Residues, Veterinary Drug Residues, microbiological contaminants, Naturally Occurring Toxic Substances, Nutrition and Functional Foods, Food Fortification, Packaging / Labelling / Claims, testing methods and procedures. sampling procedures, accreditation procedures, etc..</a:t>
            </a:r>
          </a:p>
        </p:txBody>
      </p:sp>
    </p:spTree>
    <p:extLst>
      <p:ext uri="{BB962C8B-B14F-4D97-AF65-F5344CB8AC3E}">
        <p14:creationId xmlns:p14="http://schemas.microsoft.com/office/powerpoint/2010/main" val="245402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534"/>
            <a:ext cx="10515600" cy="518615"/>
          </a:xfrm>
        </p:spPr>
        <p:txBody>
          <a:bodyPr>
            <a:normAutofit fontScale="90000"/>
          </a:bodyPr>
          <a:lstStyle/>
          <a:p>
            <a:r>
              <a:rPr lang="en-US" dirty="0"/>
              <a:t>Cont. </a:t>
            </a:r>
          </a:p>
        </p:txBody>
      </p:sp>
      <p:sp>
        <p:nvSpPr>
          <p:cNvPr id="3" name="Content Placeholder 2"/>
          <p:cNvSpPr>
            <a:spLocks noGrp="1"/>
          </p:cNvSpPr>
          <p:nvPr>
            <p:ph idx="1"/>
          </p:nvPr>
        </p:nvSpPr>
        <p:spPr>
          <a:xfrm>
            <a:off x="838200" y="614148"/>
            <a:ext cx="10515600" cy="5909481"/>
          </a:xfrm>
        </p:spPr>
        <p:txBody>
          <a:bodyPr>
            <a:normAutofit fontScale="85000" lnSpcReduction="20000"/>
          </a:bodyPr>
          <a:lstStyle/>
          <a:p>
            <a:r>
              <a:rPr lang="en-US" dirty="0"/>
              <a:t> Section 13(3) of the Act, BFSA shall take steps to provide scientific advice and technical support to the Government in formulating food and nutrition policy or rules, co-operate with international organizations in relation to food safety, quality and testing; harmonize safety and quality standards with international food articles.</a:t>
            </a:r>
          </a:p>
          <a:p>
            <a:endParaRPr lang="en-US" dirty="0"/>
          </a:p>
          <a:p>
            <a:r>
              <a:rPr lang="en-US" dirty="0"/>
              <a:t>Section 13(4) of the Act requires BFSA to make Regulations to carry out the purposes of Section 13 of the Act.</a:t>
            </a:r>
          </a:p>
          <a:p>
            <a:endParaRPr lang="en-US" dirty="0"/>
          </a:p>
          <a:p>
            <a:r>
              <a:rPr lang="en-US" dirty="0"/>
              <a:t>Section 17(1), stated that BFSA may form required number of Technical Committees consisting of subject matter experts to assist and advise the BFSA in conducting its functions. Section 17(6) also states that the composition and Terms of Reference of the Technical Committees shall be prescribed by rules.</a:t>
            </a:r>
          </a:p>
          <a:p>
            <a:endParaRPr lang="en-US" dirty="0"/>
          </a:p>
          <a:p>
            <a:r>
              <a:rPr lang="en-US" dirty="0"/>
              <a:t>Section 19(1),stated that BFSA may ”issue directives related to food safety and quality to any authority, organization or person concerned directly or indirectly with food safety management, and such authority, organization or person shall be bound to comply with such directives."</a:t>
            </a:r>
          </a:p>
          <a:p>
            <a:endParaRPr lang="en-US" dirty="0"/>
          </a:p>
        </p:txBody>
      </p:sp>
    </p:spTree>
    <p:extLst>
      <p:ext uri="{BB962C8B-B14F-4D97-AF65-F5344CB8AC3E}">
        <p14:creationId xmlns:p14="http://schemas.microsoft.com/office/powerpoint/2010/main" val="158747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773"/>
            <a:ext cx="10515600" cy="1064526"/>
          </a:xfrm>
        </p:spPr>
        <p:txBody>
          <a:bodyPr>
            <a:normAutofit fontScale="90000"/>
          </a:bodyPr>
          <a:lstStyle/>
          <a:p>
            <a:r>
              <a:rPr lang="en-US" dirty="0"/>
              <a:t>Current Status of Setting Standards in relation to the Act</a:t>
            </a:r>
          </a:p>
        </p:txBody>
      </p:sp>
      <p:sp>
        <p:nvSpPr>
          <p:cNvPr id="3" name="Content Placeholder 2"/>
          <p:cNvSpPr>
            <a:spLocks noGrp="1"/>
          </p:cNvSpPr>
          <p:nvPr>
            <p:ph idx="1"/>
          </p:nvPr>
        </p:nvSpPr>
        <p:spPr>
          <a:xfrm>
            <a:off x="838200" y="1733266"/>
            <a:ext cx="10515600" cy="4443698"/>
          </a:xfrm>
        </p:spPr>
        <p:txBody>
          <a:bodyPr>
            <a:normAutofit/>
          </a:bodyPr>
          <a:lstStyle/>
          <a:p>
            <a:r>
              <a:rPr lang="en-US" dirty="0"/>
              <a:t>The standards are, essentially, based on Codex or ISO. On the other hand, Codex standards are used as a reference standard in the framework of WTO and are taken as international standards in the eyes of WTO</a:t>
            </a:r>
          </a:p>
          <a:p>
            <a:endParaRPr lang="en-US" dirty="0"/>
          </a:p>
          <a:p>
            <a:r>
              <a:rPr lang="en-US" dirty="0"/>
              <a:t>BSTI has largely been using ISO standards as it is a member of ISO. However, ISO sets only voluntary standards.</a:t>
            </a:r>
          </a:p>
          <a:p>
            <a:endParaRPr lang="en-US" dirty="0"/>
          </a:p>
          <a:p>
            <a:r>
              <a:rPr lang="en-US" dirty="0"/>
              <a:t>It is noted that a number of Bangladesh standards are either outdated or are not based on scientific work carried out by scientific persons. </a:t>
            </a:r>
          </a:p>
        </p:txBody>
      </p:sp>
    </p:spTree>
    <p:extLst>
      <p:ext uri="{BB962C8B-B14F-4D97-AF65-F5344CB8AC3E}">
        <p14:creationId xmlns:p14="http://schemas.microsoft.com/office/powerpoint/2010/main" val="507799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479"/>
            <a:ext cx="10515600" cy="532261"/>
          </a:xfrm>
        </p:spPr>
        <p:txBody>
          <a:bodyPr>
            <a:normAutofit fontScale="90000"/>
          </a:bodyPr>
          <a:lstStyle/>
          <a:p>
            <a:r>
              <a:rPr lang="en-US" dirty="0"/>
              <a:t>Cont. </a:t>
            </a:r>
          </a:p>
        </p:txBody>
      </p:sp>
      <p:sp>
        <p:nvSpPr>
          <p:cNvPr id="3" name="Content Placeholder 2"/>
          <p:cNvSpPr>
            <a:spLocks noGrp="1"/>
          </p:cNvSpPr>
          <p:nvPr>
            <p:ph idx="1"/>
          </p:nvPr>
        </p:nvSpPr>
        <p:spPr>
          <a:xfrm>
            <a:off x="838200" y="873457"/>
            <a:ext cx="10515600" cy="5704764"/>
          </a:xfrm>
        </p:spPr>
        <p:txBody>
          <a:bodyPr>
            <a:normAutofit fontScale="92500" lnSpcReduction="20000"/>
          </a:bodyPr>
          <a:lstStyle/>
          <a:p>
            <a:r>
              <a:rPr lang="en-US" dirty="0"/>
              <a:t>There is an on-going demand for review of standards taking into account the latest development in food science, food consumption pattern, new specifications, presence of new contaminants and toxins as well as use of new food additives and ingredients required by the producers and manufacturers.</a:t>
            </a:r>
          </a:p>
          <a:p>
            <a:endParaRPr lang="en-US" dirty="0"/>
          </a:p>
          <a:p>
            <a:r>
              <a:rPr lang="en-US" dirty="0"/>
              <a:t>It is the responsibility of BFSA to promote consistency with the relevant international standards. This would facilitate trade and ensure availability of safe food to the consumers.</a:t>
            </a:r>
          </a:p>
          <a:p>
            <a:endParaRPr lang="en-US" dirty="0"/>
          </a:p>
          <a:p>
            <a:r>
              <a:rPr lang="en-US" dirty="0"/>
              <a:t>The standards and other guidance texts adopted by Codex </a:t>
            </a:r>
            <a:r>
              <a:rPr lang="en-US" dirty="0" err="1"/>
              <a:t>Alimentarius</a:t>
            </a:r>
            <a:r>
              <a:rPr lang="en-US" dirty="0"/>
              <a:t> Commission are the relevant international standards and are also the reference point within the framework of WTO. </a:t>
            </a:r>
          </a:p>
          <a:p>
            <a:endParaRPr lang="en-US" dirty="0"/>
          </a:p>
          <a:p>
            <a:r>
              <a:rPr lang="en-US" dirty="0"/>
              <a:t>The FAO and WHO of the United Nations regularly encourage countries to harmonize their standards with those of the Codex.</a:t>
            </a:r>
          </a:p>
          <a:p>
            <a:endParaRPr lang="en-US" dirty="0"/>
          </a:p>
        </p:txBody>
      </p:sp>
    </p:spTree>
    <p:extLst>
      <p:ext uri="{BB962C8B-B14F-4D97-AF65-F5344CB8AC3E}">
        <p14:creationId xmlns:p14="http://schemas.microsoft.com/office/powerpoint/2010/main" val="1371753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1069</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Bangladesh’s Food Safety Standards with Codex Standards and international best practices</vt:lpstr>
      <vt:lpstr>Bangladesh Food Safety Authority</vt:lpstr>
      <vt:lpstr>BFSA</vt:lpstr>
      <vt:lpstr>BFSA</vt:lpstr>
      <vt:lpstr>STRATEGY FOR HARMONISATION OF BANGLADESH’s DOMESTIC FOOD STANDARDS WITH CODEX STANDARDS</vt:lpstr>
      <vt:lpstr>Cont…….</vt:lpstr>
      <vt:lpstr>Cont. </vt:lpstr>
      <vt:lpstr>Current Status of Setting Standards in relation to the Act</vt:lpstr>
      <vt:lpstr>Cont.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Bangladesh’s Food Safety Standards with Codex Standards and international best practices</dc:title>
  <dc:creator>Windows User</dc:creator>
  <cp:lastModifiedBy>ASHIK</cp:lastModifiedBy>
  <cp:revision>11</cp:revision>
  <dcterms:created xsi:type="dcterms:W3CDTF">2020-07-19T10:01:38Z</dcterms:created>
  <dcterms:modified xsi:type="dcterms:W3CDTF">2021-05-18T18:30:12Z</dcterms:modified>
</cp:coreProperties>
</file>