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0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9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9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0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7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5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2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9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4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5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6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6569D-A589-40F4-94DF-D4413D014D66}" type="datetimeFigureOut">
              <a:rPr lang="en-US" smtClean="0"/>
              <a:t>07-Feb-24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CBCF2-CB2A-4F71-A541-A7693C4AB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3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6363" y="394393"/>
            <a:ext cx="9144000" cy="2153920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solidFill>
                  <a:schemeClr val="accent6"/>
                </a:solidFill>
              </a:rPr>
              <a:t>Food Control System in Bangladesh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E6610E0-139A-4891-8A75-674296CE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6291" y="3529317"/>
            <a:ext cx="9144000" cy="248355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Arif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Chowdhury </a:t>
            </a:r>
            <a:r>
              <a:rPr lang="en-US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Apou</a:t>
            </a:r>
            <a:endParaRPr lang="en-US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  <a:endParaRPr lang="en-US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Public Health</a:t>
            </a:r>
            <a:endParaRPr lang="en-US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Daffodil International University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868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626"/>
          </a:xfrm>
        </p:spPr>
        <p:txBody>
          <a:bodyPr>
            <a:normAutofit fontScale="90000"/>
          </a:bodyPr>
          <a:lstStyle/>
          <a:p>
            <a:r>
              <a:rPr lang="en-US" dirty="0"/>
              <a:t>Meat Safety Act - 2013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9242"/>
            <a:ext cx="10515600" cy="4907721"/>
          </a:xfrm>
        </p:spPr>
        <p:txBody>
          <a:bodyPr/>
          <a:lstStyle/>
          <a:p>
            <a:pPr marL="457200" lvl="1" indent="0" algn="just">
              <a:buNone/>
            </a:pPr>
            <a:endParaRPr lang="en-US" b="1" u="sng" dirty="0"/>
          </a:p>
          <a:p>
            <a:pPr marL="606425" lvl="2" indent="-342900" algn="just"/>
            <a:r>
              <a:rPr lang="en-US" sz="2400" dirty="0"/>
              <a:t>Regulates the slaughter of animals at slaughterhouses to ensure that only healthy animals are slaughtered and are handled in hygienic manner – </a:t>
            </a:r>
          </a:p>
          <a:p>
            <a:pPr marL="263525" lvl="2" indent="0" algn="just">
              <a:buNone/>
            </a:pPr>
            <a:endParaRPr lang="en-ZA" sz="2400" dirty="0"/>
          </a:p>
          <a:p>
            <a:r>
              <a:rPr lang="en-ZA" sz="2400" b="1" dirty="0">
                <a:latin typeface="Century Gothic" panose="020B0502020202020204" pitchFamily="34" charset="0"/>
              </a:rPr>
              <a:t>Food Safety Authority and BSTI</a:t>
            </a:r>
            <a:endParaRPr lang="en-ZA" sz="2400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ZA" sz="2400" dirty="0"/>
              <a:t>Provides oversight on compliance of abattoirs with essential national standard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W" sz="2400" dirty="0"/>
              <a:t>Set norms and standards for the imports and export of animal products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W" sz="2400" dirty="0"/>
              <a:t>Regulate and</a:t>
            </a:r>
            <a:r>
              <a:rPr lang="en-ZA" sz="2400" dirty="0"/>
              <a:t> promote meat safety and the </a:t>
            </a:r>
            <a:r>
              <a:rPr lang="en-ZA" sz="2400" i="1" dirty="0"/>
              <a:t>safety </a:t>
            </a:r>
            <a:r>
              <a:rPr lang="en-ZA" sz="2400" dirty="0"/>
              <a:t>of animal products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sz="2400" dirty="0"/>
              <a:t>Manages the national microbial &amp; residue monitoring programme </a:t>
            </a:r>
            <a:endParaRPr lang="en-ZW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1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64275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05469"/>
            <a:ext cx="5562600" cy="5071494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n-US" sz="5000" dirty="0"/>
              <a:t>Food insecurity, poverty &amp; malnutrition situation improved significantly over the years</a:t>
            </a:r>
          </a:p>
          <a:p>
            <a:pPr marL="0" indent="0" algn="just">
              <a:buNone/>
            </a:pPr>
            <a:endParaRPr lang="en-US" sz="5000" dirty="0"/>
          </a:p>
          <a:p>
            <a:pPr algn="just"/>
            <a:r>
              <a:rPr lang="en-US" sz="5000" dirty="0"/>
              <a:t>– Ceres Award 1999; UNMDG Award for reducing infant mortality 2010; </a:t>
            </a:r>
          </a:p>
          <a:p>
            <a:pPr algn="just"/>
            <a:r>
              <a:rPr lang="en-US" sz="5000" dirty="0"/>
              <a:t>South-South Award 2011 for improvement in health related indicators using technology; FAO Diploma Award 2013 for reduction of undernourishment;  2014</a:t>
            </a:r>
          </a:p>
          <a:p>
            <a:pPr algn="just"/>
            <a:endParaRPr lang="en-US" sz="5000" dirty="0"/>
          </a:p>
          <a:p>
            <a:pPr algn="just"/>
            <a:r>
              <a:rPr lang="en-US" sz="5000" dirty="0"/>
              <a:t>Comparable performance in social and economic indicators.  However, ~25% people are absolute poor, 16% being hardcore poor &amp; 33% children U5 malnourished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6584" y="894080"/>
            <a:ext cx="5131559" cy="528288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en-US" sz="6200"/>
              <a:t>Definition </a:t>
            </a:r>
            <a:r>
              <a:rPr lang="en-US" sz="6200" dirty="0"/>
              <a:t>of food control</a:t>
            </a:r>
          </a:p>
          <a:p>
            <a:pPr marL="0" indent="0" algn="just">
              <a:buNone/>
            </a:pPr>
            <a:endParaRPr lang="en-US" sz="6200" dirty="0"/>
          </a:p>
          <a:p>
            <a:pPr algn="just"/>
            <a:r>
              <a:rPr lang="en-US" sz="6200" dirty="0"/>
              <a:t>A mandatory regulatory activity by national or local authority to provide consumer protection and ensure that all foods during production, handling, storage, processing &amp; distribution are safe, wholesome &amp; fit for human consumption</a:t>
            </a:r>
          </a:p>
        </p:txBody>
      </p:sp>
    </p:spTree>
    <p:extLst>
      <p:ext uri="{BB962C8B-B14F-4D97-AF65-F5344CB8AC3E}">
        <p14:creationId xmlns:p14="http://schemas.microsoft.com/office/powerpoint/2010/main" val="309348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478"/>
            <a:ext cx="10515600" cy="846162"/>
          </a:xfrm>
        </p:spPr>
        <p:txBody>
          <a:bodyPr>
            <a:normAutofit/>
          </a:bodyPr>
          <a:lstStyle/>
          <a:p>
            <a:r>
              <a:rPr lang="en-US" dirty="0"/>
              <a:t>Importance of food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2640"/>
            <a:ext cx="10515600" cy="547275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Food safety and sanitation are important determinants of food utilization and nutrition. Food being the primary mode of transmission of infectious disease;</a:t>
            </a:r>
          </a:p>
          <a:p>
            <a:endParaRPr lang="en-US" dirty="0"/>
          </a:p>
          <a:p>
            <a:r>
              <a:rPr lang="en-US" dirty="0"/>
              <a:t>Complex linkage with development- governs individual and community health, national productivity, and promotes export potential;</a:t>
            </a:r>
          </a:p>
          <a:p>
            <a:endParaRPr lang="en-US" dirty="0"/>
          </a:p>
          <a:p>
            <a:r>
              <a:rPr lang="en-US" dirty="0"/>
              <a:t>Emerged as prominent source of conflict in international agricultural trade</a:t>
            </a:r>
          </a:p>
          <a:p>
            <a:endParaRPr lang="en-US" dirty="0"/>
          </a:p>
          <a:p>
            <a:r>
              <a:rPr lang="en-US" dirty="0"/>
              <a:t>Poor people tend to acquire unsafe/less quality food due to lack of purchasing power</a:t>
            </a:r>
          </a:p>
          <a:p>
            <a:endParaRPr lang="en-US" dirty="0"/>
          </a:p>
          <a:p>
            <a:r>
              <a:rPr lang="en-US" dirty="0"/>
              <a:t>National Food Policy 2006 &amp; other relevant policies &amp; plans have given importance on food safety</a:t>
            </a:r>
          </a:p>
        </p:txBody>
      </p:sp>
    </p:spTree>
    <p:extLst>
      <p:ext uri="{BB962C8B-B14F-4D97-AF65-F5344CB8AC3E}">
        <p14:creationId xmlns:p14="http://schemas.microsoft.com/office/powerpoint/2010/main" val="97476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070"/>
            <a:ext cx="10515600" cy="464024"/>
          </a:xfrm>
        </p:spPr>
        <p:txBody>
          <a:bodyPr>
            <a:normAutofit fontScale="90000"/>
          </a:bodyPr>
          <a:lstStyle/>
          <a:p>
            <a:r>
              <a:rPr lang="en-US" dirty="0"/>
              <a:t>Policy linkage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9242"/>
            <a:ext cx="10515600" cy="4907721"/>
          </a:xfrm>
        </p:spPr>
        <p:txBody>
          <a:bodyPr/>
          <a:lstStyle/>
          <a:p>
            <a:r>
              <a:rPr lang="en-US" dirty="0"/>
              <a:t>Food safety is an important part of Bangladesh National Food Policy objectives:</a:t>
            </a:r>
          </a:p>
          <a:p>
            <a:endParaRPr lang="en-US" dirty="0"/>
          </a:p>
          <a:p>
            <a:r>
              <a:rPr lang="en-US" dirty="0"/>
              <a:t>Ensuring availability of safe and nutritious food, </a:t>
            </a:r>
          </a:p>
          <a:p>
            <a:r>
              <a:rPr lang="en-US" dirty="0"/>
              <a:t>Ensuring access to safe food and </a:t>
            </a:r>
          </a:p>
          <a:p>
            <a:r>
              <a:rPr lang="en-US" dirty="0"/>
              <a:t>Ensuring utilization and nutrition especially for women and children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All three objectives have emphasized on food safety</a:t>
            </a:r>
          </a:p>
        </p:txBody>
      </p:sp>
    </p:spTree>
    <p:extLst>
      <p:ext uri="{BB962C8B-B14F-4D97-AF65-F5344CB8AC3E}">
        <p14:creationId xmlns:p14="http://schemas.microsoft.com/office/powerpoint/2010/main" val="379366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830"/>
            <a:ext cx="10515600" cy="464024"/>
          </a:xfrm>
        </p:spPr>
        <p:txBody>
          <a:bodyPr>
            <a:normAutofit fontScale="90000"/>
          </a:bodyPr>
          <a:lstStyle/>
          <a:p>
            <a:r>
              <a:rPr lang="en-US" dirty="0"/>
              <a:t>Linkage food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382" y="1255594"/>
            <a:ext cx="9097370" cy="47494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Food safety and Vision 2021</a:t>
            </a:r>
          </a:p>
          <a:p>
            <a:r>
              <a:rPr lang="en-US" dirty="0"/>
              <a:t>Poverty will be reduced to 15% by 2021</a:t>
            </a:r>
          </a:p>
          <a:p>
            <a:r>
              <a:rPr lang="en-US" dirty="0"/>
              <a:t>Self-sufficiency in food by 2013*</a:t>
            </a:r>
          </a:p>
          <a:p>
            <a:r>
              <a:rPr lang="en-US" dirty="0"/>
              <a:t>Nutrition needs of 85% of the population</a:t>
            </a:r>
          </a:p>
          <a:p>
            <a:r>
              <a:rPr lang="en-US" dirty="0"/>
              <a:t>By 2021, a minimum daily intake of 2,122 kilo calories</a:t>
            </a:r>
          </a:p>
          <a:p>
            <a:r>
              <a:rPr lang="en-US" dirty="0"/>
              <a:t>Ensure primary health care and sanitation for all</a:t>
            </a:r>
          </a:p>
          <a:p>
            <a:r>
              <a:rPr lang="en-US" dirty="0"/>
              <a:t>Average longevity will be increased to 70 </a:t>
            </a:r>
            <a:r>
              <a:rPr lang="en-US" dirty="0" err="1"/>
              <a:t>yrs</a:t>
            </a:r>
            <a:r>
              <a:rPr lang="en-US" dirty="0"/>
              <a:t>*</a:t>
            </a:r>
          </a:p>
          <a:p>
            <a:r>
              <a:rPr lang="en-US" dirty="0"/>
              <a:t>Efforts for the reduction of child and maternal mortality</a:t>
            </a:r>
          </a:p>
        </p:txBody>
      </p:sp>
    </p:spTree>
    <p:extLst>
      <p:ext uri="{BB962C8B-B14F-4D97-AF65-F5344CB8AC3E}">
        <p14:creationId xmlns:p14="http://schemas.microsoft.com/office/powerpoint/2010/main" val="290059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070"/>
            <a:ext cx="10515600" cy="477670"/>
          </a:xfrm>
        </p:spPr>
        <p:txBody>
          <a:bodyPr>
            <a:normAutofit fontScale="90000"/>
          </a:bodyPr>
          <a:lstStyle/>
          <a:p>
            <a:r>
              <a:rPr lang="en-US" dirty="0"/>
              <a:t>Animal Disease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776"/>
            <a:ext cx="10515600" cy="4812187"/>
          </a:xfrm>
        </p:spPr>
        <p:txBody>
          <a:bodyPr/>
          <a:lstStyle/>
          <a:p>
            <a:pPr marL="606425" lvl="2" indent="-342900" algn="just">
              <a:defRPr/>
            </a:pPr>
            <a:r>
              <a:rPr lang="en-US" sz="2400" dirty="0">
                <a:latin typeface="Arial" charset="0"/>
                <a:cs typeface="Arial" charset="0"/>
              </a:rPr>
              <a:t>Regulates on-farm disease control and health of the animals </a:t>
            </a:r>
          </a:p>
          <a:p>
            <a:pPr>
              <a:defRPr/>
            </a:pPr>
            <a:endParaRPr lang="en-ZA" b="1" dirty="0">
              <a:latin typeface="Century Gothic" pitchFamily="34" charset="0"/>
            </a:endParaRPr>
          </a:p>
          <a:p>
            <a:pPr>
              <a:defRPr/>
            </a:pPr>
            <a:r>
              <a:rPr lang="en-ZA" b="1" dirty="0">
                <a:latin typeface="Century Gothic" pitchFamily="34" charset="0"/>
              </a:rPr>
              <a:t>Directorate: Animal Health and BFSA</a:t>
            </a:r>
          </a:p>
          <a:p>
            <a:pPr lvl="1"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Sets norms and standards  for Animal Health</a:t>
            </a:r>
          </a:p>
          <a:p>
            <a:pPr lvl="1"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Negotiates import/ export certificates</a:t>
            </a:r>
          </a:p>
          <a:p>
            <a:pPr lvl="1"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Set import requirements </a:t>
            </a:r>
          </a:p>
          <a:p>
            <a:pPr lvl="1"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Provide animal disease surveillance and reporting with collaboration from other Livestock industry stakeholders</a:t>
            </a:r>
            <a:endParaRPr lang="en-Z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85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433" y="122831"/>
            <a:ext cx="10944367" cy="586853"/>
          </a:xfrm>
        </p:spPr>
        <p:txBody>
          <a:bodyPr>
            <a:normAutofit fontScale="90000"/>
          </a:bodyPr>
          <a:lstStyle/>
          <a:p>
            <a:r>
              <a:rPr lang="en-US" dirty="0"/>
              <a:t>Procedures for importation of food animal origin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153381"/>
          </a:xfrm>
        </p:spPr>
        <p:txBody>
          <a:bodyPr/>
          <a:lstStyle/>
          <a:p>
            <a:pPr marL="457200" lvl="1" indent="0" algn="just">
              <a:buNone/>
              <a:defRPr/>
            </a:pPr>
            <a:r>
              <a:rPr lang="en-US" dirty="0"/>
              <a:t>At the Port of Entry in Bangladesh the  Veterinarians </a:t>
            </a:r>
          </a:p>
          <a:p>
            <a:pPr marL="606425" lvl="2" indent="-342900" algn="just">
              <a:defRPr/>
            </a:pPr>
            <a:r>
              <a:rPr lang="en-US" sz="2300" dirty="0"/>
              <a:t>Detain all consignments with animal products at approved inspection sites</a:t>
            </a:r>
          </a:p>
          <a:p>
            <a:pPr marL="606425" lvl="2" indent="-342900" algn="just">
              <a:defRPr/>
            </a:pPr>
            <a:r>
              <a:rPr lang="en-US" sz="2300" dirty="0"/>
              <a:t>Evaluate the initial import permit </a:t>
            </a:r>
          </a:p>
          <a:p>
            <a:pPr marL="606425" lvl="2" indent="-342900" algn="just">
              <a:defRPr/>
            </a:pPr>
            <a:r>
              <a:rPr lang="en-US" sz="2300" dirty="0"/>
              <a:t>Evaluate the original Veterinary Certificate issued by Veterinary Authority of the Country of origin </a:t>
            </a:r>
          </a:p>
          <a:p>
            <a:pPr marL="606425" lvl="2" indent="-342900" algn="just">
              <a:defRPr/>
            </a:pPr>
            <a:r>
              <a:rPr lang="en-US" sz="2300" dirty="0"/>
              <a:t>Inspect each consignment for compliance and verification </a:t>
            </a:r>
          </a:p>
          <a:p>
            <a:pPr marL="606425" lvl="2" indent="-342900" algn="just">
              <a:defRPr/>
            </a:pPr>
            <a:r>
              <a:rPr lang="en-US" sz="2300" dirty="0"/>
              <a:t>Release the consignment to the importer or take decisions based on their evaluation of documentation or consignment (return or destroy) </a:t>
            </a:r>
          </a:p>
          <a:p>
            <a:pPr marL="606425" lvl="2" indent="-342900" algn="just">
              <a:defRPr/>
            </a:pPr>
            <a:endParaRPr lang="en-US" sz="2300" dirty="0"/>
          </a:p>
          <a:p>
            <a:pPr marL="263525" lvl="2" indent="0" algn="just">
              <a:buNone/>
              <a:defRPr/>
            </a:pPr>
            <a:r>
              <a:rPr lang="en-US" dirty="0"/>
              <a:t>Once released to the importer – the consignment assumes the status of “domestic food” and is regulated by statues governing all local foods – </a:t>
            </a:r>
          </a:p>
        </p:txBody>
      </p:sp>
    </p:spTree>
    <p:extLst>
      <p:ext uri="{BB962C8B-B14F-4D97-AF65-F5344CB8AC3E}">
        <p14:creationId xmlns:p14="http://schemas.microsoft.com/office/powerpoint/2010/main" val="162785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0125"/>
            <a:ext cx="10515600" cy="750627"/>
          </a:xfrm>
        </p:spPr>
        <p:txBody>
          <a:bodyPr/>
          <a:lstStyle/>
          <a:p>
            <a:r>
              <a:rPr lang="en-US" dirty="0"/>
              <a:t>Department of Trade and Industries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0185"/>
            <a:ext cx="10515600" cy="4866778"/>
          </a:xfrm>
        </p:spPr>
        <p:txBody>
          <a:bodyPr>
            <a:normAutofit/>
          </a:bodyPr>
          <a:lstStyle/>
          <a:p>
            <a:pPr marL="914400" lvl="2" indent="0" algn="just">
              <a:lnSpc>
                <a:spcPct val="120000"/>
              </a:lnSpc>
              <a:buClr>
                <a:srgbClr val="CC9900"/>
              </a:buClr>
              <a:buNone/>
            </a:pPr>
            <a:r>
              <a:rPr lang="en-US" altLang="en-US" dirty="0"/>
              <a:t>The </a:t>
            </a:r>
            <a:r>
              <a:rPr lang="en-US" altLang="en-US" b="1" dirty="0"/>
              <a:t>National Regulator for Compulsory Specifications (</a:t>
            </a:r>
            <a:r>
              <a:rPr lang="en-US" altLang="en-US" dirty="0"/>
              <a:t>NRCS) </a:t>
            </a:r>
            <a:r>
              <a:rPr lang="en-US" altLang="en-US" b="1" dirty="0">
                <a:solidFill>
                  <a:srgbClr val="FF3300"/>
                </a:solidFill>
              </a:rPr>
              <a:t>Enforces Compulsory Specifications for canned meat &amp; frozen/canned fish and fishery products and canned meat. Exercises import/export control over these products</a:t>
            </a:r>
          </a:p>
          <a:p>
            <a:pPr marL="914400" lvl="2" indent="0" algn="just">
              <a:lnSpc>
                <a:spcPct val="120000"/>
              </a:lnSpc>
              <a:buClr>
                <a:srgbClr val="CC9900"/>
              </a:buClr>
              <a:buNone/>
            </a:pPr>
            <a:endParaRPr lang="en-US" alt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000" b="1" dirty="0"/>
              <a:t>Legal Metrology</a:t>
            </a:r>
            <a:r>
              <a:rPr lang="en-US" altLang="en-US" sz="2000" dirty="0"/>
              <a:t> - responsible for regulations that fall under the Legal Metrology Act. (HACCP)</a:t>
            </a:r>
          </a:p>
          <a:p>
            <a:pPr marL="0" indent="0" algn="just">
              <a:buNone/>
            </a:pPr>
            <a:endParaRPr lang="en-US" altLang="en-US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000" b="1" dirty="0"/>
              <a:t>Consumer Protection Act:</a:t>
            </a:r>
            <a:r>
              <a:rPr lang="en-US" altLang="en-US" sz="2000" dirty="0"/>
              <a:t> National Consumer Commission (NCC) is established in terms of section 85 of the Consumer Protection Act.</a:t>
            </a:r>
          </a:p>
          <a:p>
            <a:pPr marL="0" indent="0" algn="just">
              <a:buNone/>
            </a:pPr>
            <a:endParaRPr lang="en-US" altLang="en-US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ZA" altLang="en-US" sz="2000" b="1" dirty="0"/>
              <a:t>BSTI: G</a:t>
            </a:r>
            <a:r>
              <a:rPr lang="en-ZA" altLang="en-US" sz="2000" dirty="0"/>
              <a:t>ives formal recognition that Laboratories, Certification Bodies, Inspection Bodies, Proficiency Testing Scheme Providers and Good Laboratory Practices (GLP) test facilities are competent</a:t>
            </a:r>
          </a:p>
        </p:txBody>
      </p:sp>
    </p:spTree>
    <p:extLst>
      <p:ext uri="{BB962C8B-B14F-4D97-AF65-F5344CB8AC3E}">
        <p14:creationId xmlns:p14="http://schemas.microsoft.com/office/powerpoint/2010/main" val="1169402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421"/>
            <a:ext cx="10515600" cy="832513"/>
          </a:xfrm>
        </p:spPr>
        <p:txBody>
          <a:bodyPr/>
          <a:lstStyle/>
          <a:p>
            <a:r>
              <a:rPr lang="en-US" dirty="0"/>
              <a:t>Agricultural product standards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4935017"/>
          </a:xfrm>
        </p:spPr>
        <p:txBody>
          <a:bodyPr>
            <a:normAutofit lnSpcReduction="10000"/>
          </a:bodyPr>
          <a:lstStyle/>
          <a:p>
            <a:pPr marL="914400" lvl="2" indent="0" algn="just">
              <a:lnSpc>
                <a:spcPct val="150000"/>
              </a:lnSpc>
              <a:buNone/>
              <a:defRPr/>
            </a:pPr>
            <a:r>
              <a:rPr lang="en-US" sz="2400" dirty="0">
                <a:latin typeface="Arial" charset="0"/>
                <a:cs typeface="Arial" charset="0"/>
              </a:rPr>
              <a:t>Regulates marketing of certain agricultural products</a:t>
            </a:r>
            <a:endParaRPr lang="en-ZA" sz="2400" b="1" dirty="0"/>
          </a:p>
          <a:p>
            <a:pPr>
              <a:defRPr/>
            </a:pPr>
            <a:r>
              <a:rPr lang="en-ZA" sz="2400" b="1" dirty="0"/>
              <a:t>The objective of the APS Act – ensure that quality standards are applied in order to provide for</a:t>
            </a:r>
            <a:r>
              <a:rPr lang="en-ZA" sz="24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ZA" sz="2400" dirty="0"/>
              <a:t>Consumer confidence; and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ZA" sz="2400" dirty="0"/>
              <a:t>Fair trade practices. 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en-ZA" sz="2400" dirty="0"/>
          </a:p>
          <a:p>
            <a:pPr>
              <a:defRPr/>
            </a:pPr>
            <a:r>
              <a:rPr lang="en-ZA" sz="2400" b="1" dirty="0"/>
              <a:t>Criteria used are</a:t>
            </a:r>
            <a:r>
              <a:rPr lang="en-ZA" sz="24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ZA" sz="2400" dirty="0"/>
              <a:t>Classification/grading based on a number of measurable factors, e.g. identification of a carcass, age of a carcass, fatness, etc.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en-ZA" sz="2400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ZA" sz="2400" dirty="0"/>
              <a:t>Labelling/ marking to provide the consumer with accurate and relevant information on a product.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96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743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Food Control System in Bangladesh</vt:lpstr>
      <vt:lpstr>Introduction</vt:lpstr>
      <vt:lpstr>Importance of food control</vt:lpstr>
      <vt:lpstr>Policy linkage </vt:lpstr>
      <vt:lpstr>Linkage food security</vt:lpstr>
      <vt:lpstr>Animal Disease Act</vt:lpstr>
      <vt:lpstr>Procedures for importation of food animal origin </vt:lpstr>
      <vt:lpstr>Department of Trade and Industries </vt:lpstr>
      <vt:lpstr>Agricultural product standards Act</vt:lpstr>
      <vt:lpstr>Meat Safety Act - 2013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diu</cp:lastModifiedBy>
  <cp:revision>13</cp:revision>
  <dcterms:created xsi:type="dcterms:W3CDTF">2020-08-09T10:08:05Z</dcterms:created>
  <dcterms:modified xsi:type="dcterms:W3CDTF">2024-02-07T09:24:43Z</dcterms:modified>
</cp:coreProperties>
</file>