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58" r:id="rId7"/>
    <p:sldId id="262" r:id="rId8"/>
    <p:sldId id="263" r:id="rId9"/>
    <p:sldId id="264" r:id="rId10"/>
    <p:sldId id="265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33144" y="211836"/>
            <a:ext cx="6100572" cy="1362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14905" y="407034"/>
            <a:ext cx="5314188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844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844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068067" y="2663951"/>
            <a:ext cx="5032248" cy="1362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844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67992" y="164718"/>
            <a:ext cx="6208014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844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0570" y="2076957"/>
            <a:ext cx="7953375" cy="2719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57446" y="6436968"/>
            <a:ext cx="228600" cy="20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1.pn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59.png"/><Relationship Id="rId7" Type="http://schemas.openxmlformats.org/officeDocument/2006/relationships/image" Target="../media/image6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10" Type="http://schemas.openxmlformats.org/officeDocument/2006/relationships/image" Target="../media/image69.png"/><Relationship Id="rId4" Type="http://schemas.openxmlformats.org/officeDocument/2006/relationships/image" Target="../media/image60.png"/><Relationship Id="rId9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Course: Introduction to Business</a:t>
            </a:r>
            <a:br>
              <a:rPr lang="en-US"/>
            </a:br>
            <a:r>
              <a:rPr lang="en-US"/>
              <a:t>0413-112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Course Teacher:</a:t>
            </a:r>
          </a:p>
          <a:p>
            <a:r>
              <a:rPr lang="en-US" sz="4000" dirty="0" err="1">
                <a:solidFill>
                  <a:schemeClr val="tx2"/>
                </a:solidFill>
              </a:rPr>
              <a:t>Dewan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Golam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Yazdani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Showrav</a:t>
            </a:r>
            <a:endParaRPr lang="en-US" sz="4000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Assistant Professor</a:t>
            </a:r>
          </a:p>
          <a:p>
            <a:r>
              <a:rPr lang="en-US" dirty="0">
                <a:solidFill>
                  <a:schemeClr val="tx2"/>
                </a:solidFill>
              </a:rPr>
              <a:t>Daffodil International University</a:t>
            </a:r>
          </a:p>
          <a:p>
            <a:r>
              <a:rPr lang="en-US" dirty="0">
                <a:solidFill>
                  <a:schemeClr val="tx2"/>
                </a:solidFill>
              </a:rPr>
              <a:t>Email: </a:t>
            </a:r>
            <a:r>
              <a:rPr lang="en-US" b="1" dirty="0">
                <a:solidFill>
                  <a:schemeClr val="tx2"/>
                </a:solidFill>
              </a:rPr>
              <a:t>dewan.bba@diu.edu.bd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2644" y="211836"/>
            <a:ext cx="6483096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4025" y="407034"/>
            <a:ext cx="5697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The </a:t>
            </a:r>
            <a:r>
              <a:rPr sz="4800" spc="-10" dirty="0"/>
              <a:t>Core </a:t>
            </a:r>
            <a:r>
              <a:rPr sz="4800" dirty="0"/>
              <a:t>of</a:t>
            </a:r>
            <a:r>
              <a:rPr sz="4800" spc="-40" dirty="0"/>
              <a:t> </a:t>
            </a:r>
            <a:r>
              <a:rPr sz="4800" dirty="0"/>
              <a:t>Business</a:t>
            </a:r>
            <a:endParaRPr sz="4800"/>
          </a:p>
        </p:txBody>
      </p:sp>
      <p:sp>
        <p:nvSpPr>
          <p:cNvPr id="4" name="object 4"/>
          <p:cNvSpPr/>
          <p:nvPr/>
        </p:nvSpPr>
        <p:spPr>
          <a:xfrm>
            <a:off x="245363" y="1825751"/>
            <a:ext cx="4055364" cy="8168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3092" y="1934972"/>
            <a:ext cx="8406765" cy="1894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B3E2CE"/>
                </a:solidFill>
                <a:latin typeface="Tahoma"/>
                <a:cs typeface="Tahoma"/>
              </a:rPr>
              <a:t>Managers</a:t>
            </a:r>
            <a:r>
              <a:rPr sz="2800" b="1" spc="5" dirty="0">
                <a:solidFill>
                  <a:srgbClr val="B3E2CE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B3E2CE"/>
                </a:solidFill>
                <a:latin typeface="Tahoma"/>
                <a:cs typeface="Tahoma"/>
              </a:rPr>
              <a:t>(Contd...)</a:t>
            </a:r>
            <a:endParaRPr sz="28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000"/>
              </a:spcBef>
              <a:buFont typeface="Wingdings 2"/>
              <a:buChar char=""/>
              <a:tabLst>
                <a:tab pos="355600" algn="l"/>
              </a:tabLst>
            </a:pP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owner-manager sets his/ her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own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objectives, 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whereas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professional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manager attempts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achieve  objectives set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by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others.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56659" y="3977640"/>
            <a:ext cx="5190744" cy="27188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2644" y="211836"/>
            <a:ext cx="6483096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4025" y="407034"/>
            <a:ext cx="5697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The </a:t>
            </a:r>
            <a:r>
              <a:rPr sz="4800" spc="-10" dirty="0"/>
              <a:t>Core </a:t>
            </a:r>
            <a:r>
              <a:rPr sz="4800" dirty="0"/>
              <a:t>of</a:t>
            </a:r>
            <a:r>
              <a:rPr sz="4800" spc="-40" dirty="0"/>
              <a:t> </a:t>
            </a:r>
            <a:r>
              <a:rPr sz="4800" dirty="0"/>
              <a:t>Business</a:t>
            </a:r>
            <a:endParaRPr sz="4800"/>
          </a:p>
        </p:txBody>
      </p:sp>
      <p:sp>
        <p:nvSpPr>
          <p:cNvPr id="4" name="object 4"/>
          <p:cNvSpPr/>
          <p:nvPr/>
        </p:nvSpPr>
        <p:spPr>
          <a:xfrm>
            <a:off x="144779" y="1714500"/>
            <a:ext cx="2249424" cy="7604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6049" y="1813941"/>
            <a:ext cx="8416925" cy="2657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solidFill>
                  <a:srgbClr val="FFD5CA"/>
                </a:solidFill>
                <a:latin typeface="Tahoma"/>
                <a:cs typeface="Tahoma"/>
              </a:rPr>
              <a:t>Employees</a:t>
            </a:r>
            <a:endParaRPr sz="2600">
              <a:latin typeface="Tahoma"/>
              <a:cs typeface="Tahoma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1989"/>
              </a:spcBef>
              <a:buFont typeface="Wingdings"/>
              <a:buChar char=""/>
              <a:tabLst>
                <a:tab pos="355600" algn="l"/>
              </a:tabLst>
            </a:pP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Employees supply the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skills and abilities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needed to 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provide a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product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service and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earn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 profit. Most 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employees expect to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receive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an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reasonable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wage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or  salary and to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be given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regular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increases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amount  they are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paid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use of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their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skills and</a:t>
            </a:r>
            <a:r>
              <a:rPr sz="2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abilities.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18260" y="4547614"/>
            <a:ext cx="2926079" cy="2194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57" y="1703044"/>
            <a:ext cx="8154034" cy="2403475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600" dirty="0">
                <a:solidFill>
                  <a:srgbClr val="FFD5CA"/>
                </a:solidFill>
                <a:latin typeface="Tahoma"/>
                <a:cs typeface="Tahoma"/>
              </a:rPr>
              <a:t>Consumers</a:t>
            </a:r>
            <a:endParaRPr sz="2600">
              <a:latin typeface="Tahoma"/>
              <a:cs typeface="Tahoma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560"/>
              </a:spcBef>
              <a:buFont typeface="Wingdings"/>
              <a:buChar char=""/>
              <a:tabLst>
                <a:tab pos="356235" algn="l"/>
              </a:tabLst>
            </a:pP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consumer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is a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person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business who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purchases a  goods or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services for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personal and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organizational 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use. A business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enterprise attempts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satisfy  consumer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needs and desires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while earning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6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profit.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2644" y="211836"/>
            <a:ext cx="6483096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24025" y="407034"/>
            <a:ext cx="5697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The </a:t>
            </a:r>
            <a:r>
              <a:rPr sz="4800" spc="-10" dirty="0"/>
              <a:t>Core </a:t>
            </a:r>
            <a:r>
              <a:rPr sz="4800" dirty="0"/>
              <a:t>of</a:t>
            </a:r>
            <a:r>
              <a:rPr sz="4800" spc="-40" dirty="0"/>
              <a:t> </a:t>
            </a:r>
            <a:r>
              <a:rPr sz="4800" dirty="0"/>
              <a:t>Business</a:t>
            </a:r>
            <a:endParaRPr sz="4800"/>
          </a:p>
        </p:txBody>
      </p:sp>
      <p:sp>
        <p:nvSpPr>
          <p:cNvPr id="5" name="object 5"/>
          <p:cNvSpPr/>
          <p:nvPr/>
        </p:nvSpPr>
        <p:spPr>
          <a:xfrm>
            <a:off x="5195315" y="4245864"/>
            <a:ext cx="3485388" cy="2386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3144" y="211836"/>
            <a:ext cx="610057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407034"/>
            <a:ext cx="531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Business</a:t>
            </a:r>
            <a:r>
              <a:rPr sz="4800" spc="-95" dirty="0"/>
              <a:t> </a:t>
            </a:r>
            <a:r>
              <a:rPr sz="4800" spc="-5" dirty="0"/>
              <a:t>Objectives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26388" y="2110333"/>
            <a:ext cx="5967730" cy="2798445"/>
          </a:xfrm>
          <a:prstGeom prst="rect">
            <a:avLst/>
          </a:prstGeom>
        </p:spPr>
        <p:txBody>
          <a:bodyPr vert="horz" wrap="square" lIns="0" tIns="265430" rIns="0" bIns="0" rtlCol="0">
            <a:spAutoFit/>
          </a:bodyPr>
          <a:lstStyle/>
          <a:p>
            <a:pPr marL="628015" indent="-615950">
              <a:lnSpc>
                <a:spcPct val="100000"/>
              </a:lnSpc>
              <a:spcBef>
                <a:spcPts val="2090"/>
              </a:spcBef>
              <a:buFont typeface="Wingdings"/>
              <a:buChar char=""/>
              <a:tabLst>
                <a:tab pos="628650" algn="l"/>
              </a:tabLst>
            </a:pPr>
            <a:r>
              <a:rPr sz="4400" spc="-15" dirty="0">
                <a:solidFill>
                  <a:srgbClr val="FFFFFF"/>
                </a:solidFill>
                <a:latin typeface="Tahoma"/>
                <a:cs typeface="Tahoma"/>
              </a:rPr>
              <a:t>Survival</a:t>
            </a:r>
            <a:endParaRPr sz="4400">
              <a:latin typeface="Tahoma"/>
              <a:cs typeface="Tahoma"/>
            </a:endParaRPr>
          </a:p>
          <a:p>
            <a:pPr marL="628015" indent="-615950">
              <a:lnSpc>
                <a:spcPct val="100000"/>
              </a:lnSpc>
              <a:spcBef>
                <a:spcPts val="1995"/>
              </a:spcBef>
              <a:buFont typeface="Wingdings"/>
              <a:buChar char=""/>
              <a:tabLst>
                <a:tab pos="628650" algn="l"/>
              </a:tabLst>
            </a:pPr>
            <a:r>
              <a:rPr sz="4400" spc="-5" dirty="0">
                <a:solidFill>
                  <a:srgbClr val="FFFFFF"/>
                </a:solidFill>
                <a:latin typeface="Tahoma"/>
                <a:cs typeface="Tahoma"/>
              </a:rPr>
              <a:t>Growth</a:t>
            </a:r>
            <a:endParaRPr sz="4400">
              <a:latin typeface="Tahoma"/>
              <a:cs typeface="Tahoma"/>
            </a:endParaRPr>
          </a:p>
          <a:p>
            <a:pPr marL="628015" indent="-615950">
              <a:lnSpc>
                <a:spcPct val="100000"/>
              </a:lnSpc>
              <a:spcBef>
                <a:spcPts val="2005"/>
              </a:spcBef>
              <a:buFont typeface="Wingdings"/>
              <a:buChar char=""/>
              <a:tabLst>
                <a:tab pos="628650" algn="l"/>
              </a:tabLst>
            </a:pPr>
            <a:r>
              <a:rPr sz="4400" spc="-5" dirty="0">
                <a:solidFill>
                  <a:srgbClr val="FFFFFF"/>
                </a:solidFill>
                <a:latin typeface="Tahoma"/>
                <a:cs typeface="Tahoma"/>
              </a:rPr>
              <a:t>Social</a:t>
            </a:r>
            <a:r>
              <a:rPr sz="44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4400" spc="-10" dirty="0">
                <a:solidFill>
                  <a:srgbClr val="FFFFFF"/>
                </a:solidFill>
                <a:latin typeface="Tahoma"/>
                <a:cs typeface="Tahoma"/>
              </a:rPr>
              <a:t>Responsibilities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3144" y="211836"/>
            <a:ext cx="610057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407034"/>
            <a:ext cx="531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Business</a:t>
            </a:r>
            <a:r>
              <a:rPr sz="4800" spc="-95" dirty="0"/>
              <a:t> </a:t>
            </a:r>
            <a:r>
              <a:rPr sz="4800" spc="-5" dirty="0"/>
              <a:t>Objectives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22782" y="1759873"/>
            <a:ext cx="8052434" cy="4601845"/>
          </a:xfrm>
          <a:prstGeom prst="rect">
            <a:avLst/>
          </a:prstGeom>
        </p:spPr>
        <p:txBody>
          <a:bodyPr vert="horz" wrap="square" lIns="0" tIns="219075" rIns="0" bIns="0" rtlCol="0">
            <a:spAutoFit/>
          </a:bodyPr>
          <a:lstStyle/>
          <a:p>
            <a:pPr marL="635000" indent="-419734" algn="just">
              <a:lnSpc>
                <a:spcPct val="100000"/>
              </a:lnSpc>
              <a:spcBef>
                <a:spcPts val="1725"/>
              </a:spcBef>
              <a:buFont typeface="Wingdings"/>
              <a:buChar char=""/>
              <a:tabLst>
                <a:tab pos="635635" algn="l"/>
              </a:tabLst>
            </a:pPr>
            <a:r>
              <a:rPr sz="3000" spc="-15" dirty="0">
                <a:solidFill>
                  <a:srgbClr val="EBF0BE"/>
                </a:solidFill>
                <a:latin typeface="Tahoma"/>
                <a:cs typeface="Tahoma"/>
              </a:rPr>
              <a:t>Survival</a:t>
            </a:r>
            <a:endParaRPr sz="3000">
              <a:latin typeface="Tahoma"/>
              <a:cs typeface="Tahoma"/>
            </a:endParaRPr>
          </a:p>
          <a:p>
            <a:pPr marL="12700" marR="190500" algn="just">
              <a:lnSpc>
                <a:spcPct val="100000"/>
              </a:lnSpc>
              <a:spcBef>
                <a:spcPts val="1415"/>
              </a:spcBef>
            </a:pP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Survival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objective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is an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obvious objective.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Other 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objectives can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be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accomplished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only if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business  enterprise</a:t>
            </a:r>
            <a:r>
              <a:rPr sz="26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survives.</a:t>
            </a:r>
            <a:endParaRPr sz="2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ahoma"/>
              <a:cs typeface="Tahoma"/>
            </a:endParaRPr>
          </a:p>
          <a:p>
            <a:pPr marL="641985" indent="-419734" algn="just">
              <a:lnSpc>
                <a:spcPct val="100000"/>
              </a:lnSpc>
              <a:buFont typeface="Wingdings"/>
              <a:buChar char=""/>
              <a:tabLst>
                <a:tab pos="642620" algn="l"/>
              </a:tabLst>
            </a:pPr>
            <a:r>
              <a:rPr sz="3000" spc="-5" dirty="0">
                <a:solidFill>
                  <a:srgbClr val="E7D79F"/>
                </a:solidFill>
                <a:latin typeface="Tahoma"/>
                <a:cs typeface="Tahoma"/>
              </a:rPr>
              <a:t>Growth</a:t>
            </a:r>
            <a:endParaRPr sz="30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1155"/>
              </a:spcBef>
            </a:pP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Growth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is an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objective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because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business does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not  stand still.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Market share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increase,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personal and  individual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development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increase productivity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are 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important growth</a:t>
            </a:r>
            <a:r>
              <a:rPr sz="2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objectives.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3144" y="211836"/>
            <a:ext cx="610057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407034"/>
            <a:ext cx="531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Business</a:t>
            </a:r>
            <a:r>
              <a:rPr sz="4800" spc="-95" dirty="0"/>
              <a:t> </a:t>
            </a:r>
            <a:r>
              <a:rPr sz="4800" spc="-5" dirty="0"/>
              <a:t>Objectives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554227" y="1725953"/>
            <a:ext cx="8233409" cy="2745105"/>
          </a:xfrm>
          <a:prstGeom prst="rect">
            <a:avLst/>
          </a:prstGeom>
        </p:spPr>
        <p:txBody>
          <a:bodyPr vert="horz" wrap="square" lIns="0" tIns="253365" rIns="0" bIns="0" rtlCol="0">
            <a:spAutoFit/>
          </a:bodyPr>
          <a:lstStyle/>
          <a:p>
            <a:pPr marL="803910" indent="-419100">
              <a:lnSpc>
                <a:spcPct val="100000"/>
              </a:lnSpc>
              <a:spcBef>
                <a:spcPts val="1995"/>
              </a:spcBef>
              <a:buFont typeface="Wingdings"/>
              <a:buChar char=""/>
              <a:tabLst>
                <a:tab pos="803910" algn="l"/>
              </a:tabLst>
            </a:pPr>
            <a:r>
              <a:rPr sz="3000" spc="-5" dirty="0">
                <a:solidFill>
                  <a:srgbClr val="FFD5CA"/>
                </a:solidFill>
                <a:latin typeface="Tahoma"/>
                <a:cs typeface="Tahoma"/>
              </a:rPr>
              <a:t>Social</a:t>
            </a:r>
            <a:r>
              <a:rPr sz="3000" spc="10" dirty="0">
                <a:solidFill>
                  <a:srgbClr val="FFD5CA"/>
                </a:solidFill>
                <a:latin typeface="Tahoma"/>
                <a:cs typeface="Tahoma"/>
              </a:rPr>
              <a:t> </a:t>
            </a:r>
            <a:r>
              <a:rPr sz="3000" spc="-5" dirty="0">
                <a:solidFill>
                  <a:srgbClr val="FFD5CA"/>
                </a:solidFill>
                <a:latin typeface="Tahoma"/>
                <a:cs typeface="Tahoma"/>
              </a:rPr>
              <a:t>Responsibilities</a:t>
            </a:r>
            <a:endParaRPr sz="30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151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recent years,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meeting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social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responsibilities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has been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recognized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as important objectives. Businesses, like each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person in 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society,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must accept their responsibilities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areas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such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pollution control, eliminating discriminatory practices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energy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conservation.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4404" y="4760976"/>
            <a:ext cx="4373880" cy="1563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3144" y="211836"/>
            <a:ext cx="610057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407034"/>
            <a:ext cx="531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Business</a:t>
            </a:r>
            <a:r>
              <a:rPr sz="4800" spc="-95" dirty="0"/>
              <a:t> </a:t>
            </a:r>
            <a:r>
              <a:rPr sz="4800" spc="-5" dirty="0"/>
              <a:t>Objectives</a:t>
            </a:r>
            <a:endParaRPr sz="4800"/>
          </a:p>
        </p:txBody>
      </p:sp>
      <p:grpSp>
        <p:nvGrpSpPr>
          <p:cNvPr id="4" name="object 4"/>
          <p:cNvGrpSpPr/>
          <p:nvPr/>
        </p:nvGrpSpPr>
        <p:grpSpPr>
          <a:xfrm>
            <a:off x="419100" y="2033016"/>
            <a:ext cx="8714740" cy="1498600"/>
            <a:chOff x="419100" y="2033016"/>
            <a:chExt cx="8714740" cy="1498600"/>
          </a:xfrm>
        </p:grpSpPr>
        <p:sp>
          <p:nvSpPr>
            <p:cNvPr id="5" name="object 5"/>
            <p:cNvSpPr/>
            <p:nvPr/>
          </p:nvSpPr>
          <p:spPr>
            <a:xfrm>
              <a:off x="419100" y="2033016"/>
              <a:ext cx="1493520" cy="8168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5864" y="2758440"/>
              <a:ext cx="742187" cy="7574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3815" y="2714244"/>
              <a:ext cx="1089660" cy="81686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79447" y="2714244"/>
              <a:ext cx="1327403" cy="81686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82823" y="2714244"/>
              <a:ext cx="1900427" cy="81686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59223" y="2714244"/>
              <a:ext cx="1298448" cy="81686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533644" y="2714244"/>
              <a:ext cx="1001268" cy="81686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10884" y="2714244"/>
              <a:ext cx="1406652" cy="81686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493507" y="2714244"/>
              <a:ext cx="1085088" cy="81686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356092" y="2714244"/>
              <a:ext cx="777240" cy="81686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000501" y="2823717"/>
            <a:ext cx="58781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89100" algn="l"/>
                <a:tab pos="2763520" algn="l"/>
                <a:tab pos="3540760" algn="l"/>
                <a:tab pos="4723765" algn="l"/>
                <a:tab pos="558673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ti</a:t>
            </a:r>
            <a:r>
              <a:rPr sz="2800" spc="-35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j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ole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endParaRPr sz="2800">
              <a:latin typeface="Tahoma"/>
              <a:cs typeface="Tahom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02563" y="3140964"/>
            <a:ext cx="1941830" cy="817244"/>
            <a:chOff x="702563" y="3140964"/>
            <a:chExt cx="1941830" cy="817244"/>
          </a:xfrm>
        </p:grpSpPr>
        <p:sp>
          <p:nvSpPr>
            <p:cNvPr id="17" name="object 17"/>
            <p:cNvSpPr/>
            <p:nvPr/>
          </p:nvSpPr>
          <p:spPr>
            <a:xfrm>
              <a:off x="702563" y="3140964"/>
              <a:ext cx="1833372" cy="81686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39111" y="3140964"/>
              <a:ext cx="605027" cy="81686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36523" y="2142489"/>
            <a:ext cx="2117090" cy="1559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E7D79F"/>
                </a:solidFill>
                <a:latin typeface="Tahoma"/>
                <a:cs typeface="Tahoma"/>
              </a:rPr>
              <a:t>Profit</a:t>
            </a:r>
            <a:endParaRPr sz="2800">
              <a:latin typeface="Tahoma"/>
              <a:cs typeface="Tahoma"/>
            </a:endParaRPr>
          </a:p>
          <a:p>
            <a:pPr marL="295910" marR="5080" indent="-283845">
              <a:lnSpc>
                <a:spcPct val="100000"/>
              </a:lnSpc>
              <a:spcBef>
                <a:spcPts val="2005"/>
              </a:spcBef>
              <a:buFont typeface="Wingdings"/>
              <a:buChar char=""/>
              <a:tabLst>
                <a:tab pos="408305" algn="l"/>
                <a:tab pos="1273175" algn="l"/>
              </a:tabLst>
            </a:pP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fit 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business.</a:t>
            </a:r>
            <a:endParaRPr sz="2800">
              <a:latin typeface="Tahoma"/>
              <a:cs typeface="Tahom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19100" y="3820667"/>
            <a:ext cx="8714740" cy="1498600"/>
            <a:chOff x="419100" y="3820667"/>
            <a:chExt cx="8714740" cy="1498600"/>
          </a:xfrm>
        </p:grpSpPr>
        <p:sp>
          <p:nvSpPr>
            <p:cNvPr id="21" name="object 21"/>
            <p:cNvSpPr/>
            <p:nvPr/>
          </p:nvSpPr>
          <p:spPr>
            <a:xfrm>
              <a:off x="419100" y="3820667"/>
              <a:ext cx="2060448" cy="8168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89404" y="3820667"/>
              <a:ext cx="1493520" cy="8168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35864" y="4546091"/>
              <a:ext cx="742187" cy="7574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13815" y="4501895"/>
              <a:ext cx="1089660" cy="81686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65732" y="4501895"/>
              <a:ext cx="2046732" cy="8168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74720" y="4501895"/>
              <a:ext cx="1836420" cy="816863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73396" y="4501895"/>
              <a:ext cx="1834896" cy="816863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670547" y="4501895"/>
              <a:ext cx="1620011" cy="816863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052816" y="4501895"/>
              <a:ext cx="1080516" cy="816863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291709" y="4611751"/>
            <a:ext cx="35864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09725" algn="l"/>
                <a:tab pos="2992120" algn="l"/>
              </a:tabLst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business	inco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endParaRPr sz="2800">
              <a:latin typeface="Tahoma"/>
              <a:cs typeface="Tahom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02563" y="4928615"/>
            <a:ext cx="3395979" cy="817244"/>
            <a:chOff x="702563" y="4928615"/>
            <a:chExt cx="3395979" cy="817244"/>
          </a:xfrm>
        </p:grpSpPr>
        <p:sp>
          <p:nvSpPr>
            <p:cNvPr id="32" name="object 32"/>
            <p:cNvSpPr/>
            <p:nvPr/>
          </p:nvSpPr>
          <p:spPr>
            <a:xfrm>
              <a:off x="702563" y="4928615"/>
              <a:ext cx="1833372" cy="81686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51888" y="4928615"/>
              <a:ext cx="1946148" cy="816863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636523" y="3930522"/>
            <a:ext cx="4420870" cy="1559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Business</a:t>
            </a:r>
            <a:r>
              <a:rPr sz="2800" b="1" spc="20" dirty="0">
                <a:solidFill>
                  <a:srgbClr val="FFD5CA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Profit</a:t>
            </a:r>
            <a:endParaRPr sz="2800">
              <a:latin typeface="Tahoma"/>
              <a:cs typeface="Tahoma"/>
            </a:endParaRPr>
          </a:p>
          <a:p>
            <a:pPr marL="295910" marR="5080" indent="-283845">
              <a:lnSpc>
                <a:spcPct val="100000"/>
              </a:lnSpc>
              <a:spcBef>
                <a:spcPts val="2005"/>
              </a:spcBef>
              <a:buFont typeface="Wingdings"/>
              <a:buChar char=""/>
              <a:tabLst>
                <a:tab pos="408305" algn="l"/>
                <a:tab pos="1259205" algn="l"/>
                <a:tab pos="3068320" algn="l"/>
              </a:tabLst>
            </a:pP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800" spc="-35" dirty="0">
                <a:solidFill>
                  <a:srgbClr val="FFFFFF"/>
                </a:solidFill>
                <a:latin typeface="Tahoma"/>
                <a:cs typeface="Tahoma"/>
              </a:rPr>
              <a:t>ff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erenc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be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we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n  business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expenses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720840" y="5181600"/>
            <a:ext cx="1946148" cy="145999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3144" y="211836"/>
            <a:ext cx="610057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407034"/>
            <a:ext cx="531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Business</a:t>
            </a:r>
            <a:r>
              <a:rPr sz="4800" spc="-95" dirty="0"/>
              <a:t> </a:t>
            </a:r>
            <a:r>
              <a:rPr sz="4800" spc="-5" dirty="0"/>
              <a:t>Objectives</a:t>
            </a:r>
            <a:endParaRPr sz="4800"/>
          </a:p>
        </p:txBody>
      </p:sp>
      <p:sp>
        <p:nvSpPr>
          <p:cNvPr id="4" name="object 4"/>
          <p:cNvSpPr/>
          <p:nvPr/>
        </p:nvSpPr>
        <p:spPr>
          <a:xfrm>
            <a:off x="372516" y="2901695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2516" y="3581400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2516" y="4262628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3534" y="2089530"/>
            <a:ext cx="7944484" cy="2494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D5CA"/>
                </a:solidFill>
                <a:latin typeface="Tahoma"/>
                <a:cs typeface="Tahoma"/>
              </a:rPr>
              <a:t>Activities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Performed </a:t>
            </a:r>
            <a:r>
              <a:rPr sz="2800" b="1" spc="-5" dirty="0">
                <a:solidFill>
                  <a:srgbClr val="FFD5CA"/>
                </a:solidFill>
                <a:latin typeface="Tahoma"/>
                <a:cs typeface="Tahoma"/>
              </a:rPr>
              <a:t>to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earn Business</a:t>
            </a:r>
            <a:r>
              <a:rPr sz="2800" b="1" spc="125" dirty="0">
                <a:solidFill>
                  <a:srgbClr val="FFD5CA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Profit:</a:t>
            </a:r>
            <a:endParaRPr sz="2800">
              <a:latin typeface="Tahoma"/>
              <a:cs typeface="Tahoma"/>
            </a:endParaRPr>
          </a:p>
          <a:p>
            <a:pPr marL="123825" marR="4359910">
              <a:lnSpc>
                <a:spcPct val="159300"/>
              </a:lnSpc>
              <a:spcBef>
                <a:spcPts val="10"/>
              </a:spcBef>
            </a:pP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Risk </a:t>
            </a:r>
            <a:r>
              <a:rPr sz="2800" spc="-60" dirty="0">
                <a:solidFill>
                  <a:srgbClr val="FFFFFF"/>
                </a:solidFill>
                <a:latin typeface="Tahoma"/>
                <a:cs typeface="Tahoma"/>
              </a:rPr>
              <a:t>Taking 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Evaluation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endParaRPr sz="2800">
              <a:latin typeface="Tahoma"/>
              <a:cs typeface="Tahoma"/>
            </a:endParaRPr>
          </a:p>
          <a:p>
            <a:pPr marL="123825">
              <a:lnSpc>
                <a:spcPct val="100000"/>
              </a:lnSpc>
              <a:spcBef>
                <a:spcPts val="2005"/>
              </a:spcBef>
            </a:pP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Well-organized</a:t>
            </a:r>
            <a:r>
              <a:rPr sz="28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Management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3144" y="211836"/>
            <a:ext cx="610057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407034"/>
            <a:ext cx="531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Business</a:t>
            </a:r>
            <a:r>
              <a:rPr sz="4800" spc="-95" dirty="0"/>
              <a:t> </a:t>
            </a:r>
            <a:r>
              <a:rPr sz="4800" spc="-5" dirty="0"/>
              <a:t>Objectives</a:t>
            </a:r>
            <a:endParaRPr sz="4800"/>
          </a:p>
        </p:txBody>
      </p:sp>
      <p:sp>
        <p:nvSpPr>
          <p:cNvPr id="4" name="object 4"/>
          <p:cNvSpPr/>
          <p:nvPr/>
        </p:nvSpPr>
        <p:spPr>
          <a:xfrm>
            <a:off x="412280" y="2729357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9694" y="1916937"/>
            <a:ext cx="8430895" cy="297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D5CA"/>
                </a:solidFill>
                <a:latin typeface="Tahoma"/>
                <a:cs typeface="Tahoma"/>
              </a:rPr>
              <a:t>Activities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Performed </a:t>
            </a:r>
            <a:r>
              <a:rPr sz="2800" b="1" spc="-5" dirty="0">
                <a:solidFill>
                  <a:srgbClr val="FFD5CA"/>
                </a:solidFill>
                <a:latin typeface="Tahoma"/>
                <a:cs typeface="Tahoma"/>
              </a:rPr>
              <a:t>to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earn Business</a:t>
            </a:r>
            <a:r>
              <a:rPr sz="2800" b="1" spc="114" dirty="0">
                <a:solidFill>
                  <a:srgbClr val="FFD5CA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Profit:</a:t>
            </a:r>
            <a:endParaRPr sz="2800">
              <a:latin typeface="Tahoma"/>
              <a:cs typeface="Tahoma"/>
            </a:endParaRPr>
          </a:p>
          <a:p>
            <a:pPr marL="401320">
              <a:lnSpc>
                <a:spcPct val="100000"/>
              </a:lnSpc>
              <a:spcBef>
                <a:spcPts val="2005"/>
              </a:spcBef>
            </a:pP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Risk</a:t>
            </a:r>
            <a:r>
              <a:rPr sz="2800" b="1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Taking</a:t>
            </a:r>
            <a:endParaRPr sz="2800">
              <a:latin typeface="Tahoma"/>
              <a:cs typeface="Tahoma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2000"/>
              </a:spcBef>
            </a:pPr>
            <a:r>
              <a:rPr sz="2600" spc="-55" dirty="0">
                <a:solidFill>
                  <a:srgbClr val="FFFFFF"/>
                </a:solidFill>
                <a:latin typeface="Tahoma"/>
                <a:cs typeface="Tahoma"/>
              </a:rPr>
              <a:t>Toyota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invested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millions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dollars in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promoting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and  selling small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cars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US. </a:t>
            </a:r>
            <a:r>
              <a:rPr sz="2600" spc="-90" dirty="0">
                <a:solidFill>
                  <a:srgbClr val="FFFFFF"/>
                </a:solidFill>
                <a:latin typeface="Tahoma"/>
                <a:cs typeface="Tahoma"/>
              </a:rPr>
              <a:t>Today,</a:t>
            </a:r>
            <a:r>
              <a:rPr sz="2600" spc="6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this Japanese 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corporation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largest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small car seller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US  market.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57015" y="5009388"/>
            <a:ext cx="2065019" cy="1639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5048" y="5181600"/>
            <a:ext cx="2087880" cy="1371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95644" y="5181600"/>
            <a:ext cx="2609088" cy="1371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4905" y="407034"/>
            <a:ext cx="531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184430"/>
                </a:solidFill>
                <a:latin typeface="Tahoma"/>
                <a:cs typeface="Tahoma"/>
              </a:rPr>
              <a:t>Business</a:t>
            </a:r>
            <a:r>
              <a:rPr sz="4800" spc="-95" dirty="0">
                <a:solidFill>
                  <a:srgbClr val="184430"/>
                </a:solidFill>
                <a:latin typeface="Tahoma"/>
                <a:cs typeface="Tahoma"/>
              </a:rPr>
              <a:t> </a:t>
            </a:r>
            <a:r>
              <a:rPr sz="4800" spc="-5" dirty="0">
                <a:solidFill>
                  <a:srgbClr val="184430"/>
                </a:solidFill>
                <a:latin typeface="Tahoma"/>
                <a:cs typeface="Tahoma"/>
              </a:rPr>
              <a:t>Objectives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2031" y="2914904"/>
            <a:ext cx="240792" cy="248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2782" y="2102611"/>
            <a:ext cx="7943850" cy="1133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D5CA"/>
                </a:solidFill>
                <a:latin typeface="Tahoma"/>
                <a:cs typeface="Tahoma"/>
              </a:rPr>
              <a:t>Activities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Performed </a:t>
            </a:r>
            <a:r>
              <a:rPr sz="2800" b="1" spc="-5" dirty="0">
                <a:solidFill>
                  <a:srgbClr val="FFD5CA"/>
                </a:solidFill>
                <a:latin typeface="Tahoma"/>
                <a:cs typeface="Tahoma"/>
              </a:rPr>
              <a:t>to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earn Business</a:t>
            </a:r>
            <a:r>
              <a:rPr sz="2800" b="1" spc="114" dirty="0">
                <a:solidFill>
                  <a:srgbClr val="FFD5CA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Profit:</a:t>
            </a:r>
            <a:endParaRPr sz="2800">
              <a:latin typeface="Tahoma"/>
              <a:cs typeface="Tahoma"/>
            </a:endParaRPr>
          </a:p>
          <a:p>
            <a:pPr marL="117475">
              <a:lnSpc>
                <a:spcPct val="100000"/>
              </a:lnSpc>
              <a:spcBef>
                <a:spcPts val="2005"/>
              </a:spcBef>
            </a:pP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Evaluation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800" b="1" spc="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Demand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3505200"/>
            <a:ext cx="2057400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75931" y="3415284"/>
            <a:ext cx="1591055" cy="2909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9000" y="3505200"/>
            <a:ext cx="3084576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19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/>
              <a:t>Foundation of Business and Economics</a:t>
            </a:r>
          </a:p>
          <a:p>
            <a:pPr algn="ctr">
              <a:buNone/>
            </a:pPr>
            <a:endParaRPr lang="en-US" sz="4000" dirty="0"/>
          </a:p>
        </p:txBody>
      </p:sp>
      <p:pic>
        <p:nvPicPr>
          <p:cNvPr id="11266" name="Picture 2" descr="Move over bitcoin, cash is still k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19400"/>
            <a:ext cx="8153400" cy="362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3144" y="211836"/>
            <a:ext cx="610057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407034"/>
            <a:ext cx="531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Business</a:t>
            </a:r>
            <a:r>
              <a:rPr sz="4800" spc="-95" dirty="0"/>
              <a:t> </a:t>
            </a:r>
            <a:r>
              <a:rPr sz="4800" spc="-5" dirty="0"/>
              <a:t>Objectives</a:t>
            </a:r>
            <a:endParaRPr sz="4800"/>
          </a:p>
        </p:txBody>
      </p:sp>
      <p:sp>
        <p:nvSpPr>
          <p:cNvPr id="4" name="object 4"/>
          <p:cNvSpPr/>
          <p:nvPr/>
        </p:nvSpPr>
        <p:spPr>
          <a:xfrm>
            <a:off x="452031" y="2914904"/>
            <a:ext cx="240792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4227" y="2102611"/>
            <a:ext cx="8274684" cy="2559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0975" algn="just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D5CA"/>
                </a:solidFill>
                <a:latin typeface="Tahoma"/>
                <a:cs typeface="Tahoma"/>
              </a:rPr>
              <a:t>Activities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Performed </a:t>
            </a:r>
            <a:r>
              <a:rPr sz="2800" b="1" spc="-5" dirty="0">
                <a:solidFill>
                  <a:srgbClr val="FFD5CA"/>
                </a:solidFill>
                <a:latin typeface="Tahoma"/>
                <a:cs typeface="Tahoma"/>
              </a:rPr>
              <a:t>to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earn Business</a:t>
            </a:r>
            <a:r>
              <a:rPr sz="2800" b="1" spc="110" dirty="0">
                <a:solidFill>
                  <a:srgbClr val="FFD5CA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Profit:</a:t>
            </a:r>
            <a:endParaRPr sz="2800">
              <a:latin typeface="Tahoma"/>
              <a:cs typeface="Tahoma"/>
            </a:endParaRPr>
          </a:p>
          <a:p>
            <a:pPr marL="286385" algn="just">
              <a:lnSpc>
                <a:spcPct val="100000"/>
              </a:lnSpc>
              <a:spcBef>
                <a:spcPts val="2005"/>
              </a:spcBef>
            </a:pP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Well-organized</a:t>
            </a:r>
            <a:r>
              <a:rPr sz="2800" b="1" spc="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Management</a:t>
            </a:r>
            <a:endParaRPr sz="28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1870"/>
              </a:spcBef>
            </a:pP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Management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people, </a:t>
            </a:r>
            <a:r>
              <a:rPr sz="2600" spc="-25" dirty="0">
                <a:solidFill>
                  <a:srgbClr val="FFFFFF"/>
                </a:solidFill>
                <a:latin typeface="Tahoma"/>
                <a:cs typeface="Tahoma"/>
              </a:rPr>
              <a:t>technology,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materials and  capital.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Efficient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planning,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organizing, controlling,  directing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staffing can earn satisfactory</a:t>
            </a:r>
            <a:r>
              <a:rPr sz="26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profit.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8891" y="5320284"/>
            <a:ext cx="2703576" cy="9448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9835" y="5320284"/>
            <a:ext cx="3396996" cy="9448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15556" y="4972811"/>
            <a:ext cx="1551431" cy="17175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3144" y="211836"/>
            <a:ext cx="610057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407034"/>
            <a:ext cx="531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Business</a:t>
            </a:r>
            <a:r>
              <a:rPr sz="4800" spc="-95" dirty="0"/>
              <a:t> </a:t>
            </a:r>
            <a:r>
              <a:rPr sz="4800" spc="-5" dirty="0"/>
              <a:t>Objectives</a:t>
            </a:r>
            <a:endParaRPr sz="48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21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57022" y="1927097"/>
            <a:ext cx="8500745" cy="1530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solidFill>
                  <a:srgbClr val="FFD5CA"/>
                </a:solidFill>
                <a:latin typeface="Tahoma"/>
                <a:cs typeface="Tahoma"/>
              </a:rPr>
              <a:t>Economic</a:t>
            </a:r>
            <a:r>
              <a:rPr sz="3000" b="1" spc="10" dirty="0">
                <a:solidFill>
                  <a:srgbClr val="FFD5CA"/>
                </a:solidFill>
                <a:latin typeface="Tahoma"/>
                <a:cs typeface="Tahoma"/>
              </a:rPr>
              <a:t> </a:t>
            </a:r>
            <a:r>
              <a:rPr sz="3000" b="1" spc="-10" dirty="0">
                <a:solidFill>
                  <a:srgbClr val="FFD5CA"/>
                </a:solidFill>
                <a:latin typeface="Tahoma"/>
                <a:cs typeface="Tahoma"/>
              </a:rPr>
              <a:t>Profit</a:t>
            </a:r>
            <a:endParaRPr sz="3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sz="2800" spc="-5" dirty="0">
                <a:solidFill>
                  <a:srgbClr val="EBF0BE"/>
                </a:solidFill>
                <a:latin typeface="Tahoma"/>
                <a:cs typeface="Tahoma"/>
              </a:rPr>
              <a:t>Opportunity </a:t>
            </a:r>
            <a:r>
              <a:rPr sz="2800" dirty="0">
                <a:solidFill>
                  <a:srgbClr val="EBF0BE"/>
                </a:solidFill>
                <a:latin typeface="Tahoma"/>
                <a:cs typeface="Tahoma"/>
              </a:rPr>
              <a:t>Cost: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Something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you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given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up 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order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400" spc="5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get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something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else.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022" y="3684523"/>
            <a:ext cx="26695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03070" algn="l"/>
              </a:tabLst>
            </a:pPr>
            <a:r>
              <a:rPr sz="2800" spc="-5" dirty="0">
                <a:solidFill>
                  <a:srgbClr val="FFE795"/>
                </a:solidFill>
                <a:latin typeface="Tahoma"/>
                <a:cs typeface="Tahoma"/>
              </a:rPr>
              <a:t>Economic	</a:t>
            </a:r>
            <a:r>
              <a:rPr sz="2800" spc="-10" dirty="0">
                <a:solidFill>
                  <a:srgbClr val="FFE795"/>
                </a:solidFill>
                <a:latin typeface="Tahoma"/>
                <a:cs typeface="Tahoma"/>
              </a:rPr>
              <a:t>Profit: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98011" y="3734816"/>
            <a:ext cx="5457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3444" algn="l"/>
                <a:tab pos="2126615" algn="l"/>
                <a:tab pos="2926715" algn="l"/>
                <a:tab pos="3533140" algn="l"/>
                <a:tab pos="494601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What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	af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	and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7022" y="4111244"/>
            <a:ext cx="8500110" cy="143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opportunity costs are subtracted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from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income.</a:t>
            </a:r>
            <a:endParaRPr sz="24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2000"/>
              </a:spcBef>
              <a:tabLst>
                <a:tab pos="1247140" algn="l"/>
                <a:tab pos="2338070" algn="l"/>
                <a:tab pos="2846070" algn="l"/>
                <a:tab pos="3710304" algn="l"/>
                <a:tab pos="4156710" algn="l"/>
                <a:tab pos="5316855" algn="l"/>
                <a:tab pos="5998210" algn="l"/>
                <a:tab pos="7028815" algn="l"/>
                <a:tab pos="7371715" algn="l"/>
              </a:tabLst>
            </a:pPr>
            <a:r>
              <a:rPr sz="2800" spc="-10" dirty="0">
                <a:solidFill>
                  <a:srgbClr val="56D2FF"/>
                </a:solidFill>
                <a:latin typeface="Tahoma"/>
                <a:cs typeface="Tahoma"/>
              </a:rPr>
              <a:t>Se</a:t>
            </a:r>
            <a:r>
              <a:rPr sz="2800" spc="5" dirty="0">
                <a:solidFill>
                  <a:srgbClr val="56D2FF"/>
                </a:solidFill>
                <a:latin typeface="Tahoma"/>
                <a:cs typeface="Tahoma"/>
              </a:rPr>
              <a:t>l</a:t>
            </a:r>
            <a:r>
              <a:rPr sz="2800" spc="-5" dirty="0">
                <a:solidFill>
                  <a:srgbClr val="56D2FF"/>
                </a:solidFill>
                <a:latin typeface="Tahoma"/>
                <a:cs typeface="Tahoma"/>
              </a:rPr>
              <a:t>l</a:t>
            </a:r>
            <a:r>
              <a:rPr sz="2800" spc="-15" dirty="0">
                <a:solidFill>
                  <a:srgbClr val="56D2FF"/>
                </a:solidFill>
                <a:latin typeface="Tahoma"/>
                <a:cs typeface="Tahoma"/>
              </a:rPr>
              <a:t>i</a:t>
            </a:r>
            <a:r>
              <a:rPr sz="2800" spc="-5" dirty="0">
                <a:solidFill>
                  <a:srgbClr val="56D2FF"/>
                </a:solidFill>
                <a:latin typeface="Tahoma"/>
                <a:cs typeface="Tahoma"/>
              </a:rPr>
              <a:t>ng</a:t>
            </a:r>
            <a:r>
              <a:rPr sz="2800" dirty="0">
                <a:solidFill>
                  <a:srgbClr val="56D2FF"/>
                </a:solidFill>
                <a:latin typeface="Tahoma"/>
                <a:cs typeface="Tahoma"/>
              </a:rPr>
              <a:t>	</a:t>
            </a:r>
            <a:r>
              <a:rPr sz="2800" spc="-10" dirty="0">
                <a:solidFill>
                  <a:srgbClr val="56D2FF"/>
                </a:solidFill>
                <a:latin typeface="Tahoma"/>
                <a:cs typeface="Tahoma"/>
              </a:rPr>
              <a:t>P</a:t>
            </a:r>
            <a:r>
              <a:rPr sz="2800" spc="-5" dirty="0">
                <a:solidFill>
                  <a:srgbClr val="56D2FF"/>
                </a:solidFill>
                <a:latin typeface="Tahoma"/>
                <a:cs typeface="Tahoma"/>
              </a:rPr>
              <a:t>ric</a:t>
            </a:r>
            <a:r>
              <a:rPr sz="2800" dirty="0">
                <a:solidFill>
                  <a:srgbClr val="56D2FF"/>
                </a:solidFill>
                <a:latin typeface="Tahoma"/>
                <a:cs typeface="Tahoma"/>
              </a:rPr>
              <a:t>e</a:t>
            </a:r>
            <a:r>
              <a:rPr sz="2800" spc="-5" dirty="0">
                <a:solidFill>
                  <a:srgbClr val="56D2FF"/>
                </a:solidFill>
                <a:latin typeface="Tahoma"/>
                <a:cs typeface="Tahoma"/>
              </a:rPr>
              <a:t>:</a:t>
            </a:r>
            <a:r>
              <a:rPr sz="2800" dirty="0">
                <a:solidFill>
                  <a:srgbClr val="56D2FF"/>
                </a:solidFill>
                <a:latin typeface="Tahoma"/>
                <a:cs typeface="Tahoma"/>
              </a:rPr>
              <a:t>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cost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	of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ng	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ling	a	p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oduc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  including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taxes.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3144" y="211836"/>
            <a:ext cx="610057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407034"/>
            <a:ext cx="531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Business</a:t>
            </a:r>
            <a:r>
              <a:rPr sz="4800" spc="-95" dirty="0"/>
              <a:t> </a:t>
            </a:r>
            <a:r>
              <a:rPr sz="4800" spc="-5" dirty="0"/>
              <a:t>Objectives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22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57022" y="1927097"/>
            <a:ext cx="8315325" cy="3023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solidFill>
                  <a:srgbClr val="FFD5CA"/>
                </a:solidFill>
                <a:latin typeface="Tahoma"/>
                <a:cs typeface="Tahoma"/>
              </a:rPr>
              <a:t>Economic</a:t>
            </a:r>
            <a:r>
              <a:rPr sz="3000" b="1" spc="10" dirty="0">
                <a:solidFill>
                  <a:srgbClr val="FFD5CA"/>
                </a:solidFill>
                <a:latin typeface="Tahoma"/>
                <a:cs typeface="Tahoma"/>
              </a:rPr>
              <a:t> </a:t>
            </a:r>
            <a:r>
              <a:rPr sz="3000" b="1" spc="-10" dirty="0">
                <a:solidFill>
                  <a:srgbClr val="FFD5CA"/>
                </a:solidFill>
                <a:latin typeface="Tahoma"/>
                <a:cs typeface="Tahoma"/>
              </a:rPr>
              <a:t>Profit</a:t>
            </a:r>
            <a:endParaRPr sz="3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sz="2800" spc="-5" dirty="0">
                <a:solidFill>
                  <a:srgbClr val="EBF0BE"/>
                </a:solidFill>
                <a:latin typeface="Tahoma"/>
                <a:cs typeface="Tahoma"/>
              </a:rPr>
              <a:t>Opportunity</a:t>
            </a:r>
            <a:r>
              <a:rPr sz="2800" spc="10" dirty="0">
                <a:solidFill>
                  <a:srgbClr val="EBF0BE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EBF0BE"/>
                </a:solidFill>
                <a:latin typeface="Tahoma"/>
                <a:cs typeface="Tahoma"/>
              </a:rPr>
              <a:t>Cost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Tahoma"/>
              <a:cs typeface="Tahoma"/>
            </a:endParaRPr>
          </a:p>
          <a:p>
            <a:pPr marL="313690" marR="5080" algn="just">
              <a:lnSpc>
                <a:spcPct val="100000"/>
              </a:lnSpc>
            </a:pPr>
            <a:r>
              <a:rPr sz="2400" spc="-114" dirty="0">
                <a:solidFill>
                  <a:srgbClr val="FFFFFF"/>
                </a:solidFill>
                <a:latin typeface="Tahoma"/>
                <a:cs typeface="Tahoma"/>
              </a:rPr>
              <a:t>Mr.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Rahman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working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Company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X. Earning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40,000/-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month. His office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is near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his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house. But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could  earn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60,000/-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 month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working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Company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Y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which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far from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his house.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His opportunity cost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400" b="1" spc="-5" dirty="0">
                <a:solidFill>
                  <a:srgbClr val="FFD5CA"/>
                </a:solidFill>
                <a:latin typeface="Tahoma"/>
                <a:cs typeface="Tahoma"/>
              </a:rPr>
              <a:t>Tk</a:t>
            </a:r>
            <a:r>
              <a:rPr sz="2400" b="1" spc="-65" dirty="0">
                <a:solidFill>
                  <a:srgbClr val="FFD5CA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D5CA"/>
                </a:solidFill>
                <a:latin typeface="Tahoma"/>
                <a:cs typeface="Tahoma"/>
              </a:rPr>
              <a:t>20,000/-.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50619" y="3047"/>
            <a:ext cx="6863080" cy="1750060"/>
            <a:chOff x="1150619" y="3047"/>
            <a:chExt cx="6863080" cy="1750060"/>
          </a:xfrm>
        </p:grpSpPr>
        <p:sp>
          <p:nvSpPr>
            <p:cNvPr id="3" name="object 3"/>
            <p:cNvSpPr/>
            <p:nvPr/>
          </p:nvSpPr>
          <p:spPr>
            <a:xfrm>
              <a:off x="2971799" y="3047"/>
              <a:ext cx="3381755" cy="11399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0619" y="612647"/>
              <a:ext cx="6862572" cy="11399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Economics: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The </a:t>
            </a:r>
            <a:r>
              <a:rPr spc="-15" dirty="0"/>
              <a:t>Foundation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dirty="0"/>
              <a:t>Business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23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36575" y="1992833"/>
            <a:ext cx="8180705" cy="2942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spc="-5" dirty="0">
                <a:solidFill>
                  <a:srgbClr val="FFD5CA"/>
                </a:solidFill>
                <a:latin typeface="Tahoma"/>
                <a:cs typeface="Tahoma"/>
              </a:rPr>
              <a:t>Economics</a:t>
            </a:r>
            <a:endParaRPr sz="2800">
              <a:latin typeface="Tahoma"/>
              <a:cs typeface="Tahoma"/>
            </a:endParaRPr>
          </a:p>
          <a:p>
            <a:pPr marL="355600" marR="5080" algn="just">
              <a:lnSpc>
                <a:spcPct val="100000"/>
              </a:lnSpc>
              <a:spcBef>
                <a:spcPts val="2005"/>
              </a:spcBef>
            </a:pP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study of how a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society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(people)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chooses to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use  limited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resources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produce goods and services and 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to distribute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them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people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sz="26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consumption.</a:t>
            </a:r>
            <a:endParaRPr sz="2600">
              <a:latin typeface="Tahoma"/>
              <a:cs typeface="Tahoma"/>
            </a:endParaRPr>
          </a:p>
          <a:p>
            <a:pPr marL="355600" marR="6350" indent="-342900">
              <a:lnSpc>
                <a:spcPct val="100000"/>
              </a:lnSpc>
              <a:spcBef>
                <a:spcPts val="2005"/>
              </a:spcBef>
              <a:buFont typeface="Wingdings"/>
              <a:buChar char=""/>
              <a:tabLst>
                <a:tab pos="354965" algn="l"/>
                <a:tab pos="355600" algn="l"/>
                <a:tab pos="1123315" algn="l"/>
                <a:tab pos="2637155" algn="l"/>
                <a:tab pos="3634104" algn="l"/>
                <a:tab pos="4790440" algn="l"/>
                <a:tab pos="5833110" algn="l"/>
                <a:tab pos="6577330" algn="l"/>
                <a:tab pos="7208520" algn="l"/>
                <a:tab pos="7874000" algn="l"/>
              </a:tabLst>
            </a:pP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This	</a:t>
            </a:r>
            <a:r>
              <a:rPr sz="2600" spc="-1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efi</a:t>
            </a:r>
            <a:r>
              <a:rPr sz="26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600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ion	</a:t>
            </a:r>
            <a:r>
              <a:rPr sz="2600" spc="-5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ai</a:t>
            </a:r>
            <a:r>
              <a:rPr sz="2600" spc="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6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certai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600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ues	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tha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	a</a:t>
            </a:r>
            <a:r>
              <a:rPr sz="26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e	</a:t>
            </a:r>
            <a:r>
              <a:rPr sz="2600" spc="-3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y	</a:t>
            </a:r>
            <a:r>
              <a:rPr sz="2600" spc="5" dirty="0">
                <a:solidFill>
                  <a:srgbClr val="FFFFFF"/>
                </a:solidFill>
                <a:latin typeface="Tahoma"/>
                <a:cs typeface="Tahoma"/>
              </a:rPr>
              <a:t>to 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understanding</a:t>
            </a:r>
            <a:r>
              <a:rPr sz="2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economics: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50619" y="3047"/>
            <a:ext cx="6863080" cy="1750060"/>
            <a:chOff x="1150619" y="3047"/>
            <a:chExt cx="6863080" cy="1750060"/>
          </a:xfrm>
        </p:grpSpPr>
        <p:sp>
          <p:nvSpPr>
            <p:cNvPr id="3" name="object 3"/>
            <p:cNvSpPr/>
            <p:nvPr/>
          </p:nvSpPr>
          <p:spPr>
            <a:xfrm>
              <a:off x="2971799" y="3047"/>
              <a:ext cx="3381755" cy="11399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0619" y="612647"/>
              <a:ext cx="6862572" cy="11399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Economics: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The </a:t>
            </a:r>
            <a:r>
              <a:rPr spc="-15" dirty="0"/>
              <a:t>Foundation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dirty="0"/>
              <a:t>Business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24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52729" y="1820926"/>
            <a:ext cx="7237095" cy="451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ahoma"/>
                <a:cs typeface="Tahoma"/>
              </a:rPr>
              <a:t>There are three</a:t>
            </a:r>
            <a:r>
              <a:rPr sz="2400" spc="-3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ahoma"/>
                <a:cs typeface="Tahoma"/>
              </a:rPr>
              <a:t>factors:</a:t>
            </a:r>
            <a:endParaRPr sz="2400">
              <a:latin typeface="Tahoma"/>
              <a:cs typeface="Tahoma"/>
            </a:endParaRPr>
          </a:p>
          <a:p>
            <a:pPr marL="295910" indent="-283845">
              <a:lnSpc>
                <a:spcPct val="100000"/>
              </a:lnSpc>
              <a:spcBef>
                <a:spcPts val="2000"/>
              </a:spcBef>
              <a:buFont typeface="Wingdings"/>
              <a:buChar char=""/>
              <a:tabLst>
                <a:tab pos="29654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Resources</a:t>
            </a:r>
            <a:endParaRPr sz="2400">
              <a:latin typeface="Tahoma"/>
              <a:cs typeface="Tahoma"/>
            </a:endParaRPr>
          </a:p>
          <a:p>
            <a:pPr marL="295910" indent="-283845">
              <a:lnSpc>
                <a:spcPct val="100000"/>
              </a:lnSpc>
              <a:spcBef>
                <a:spcPts val="1995"/>
              </a:spcBef>
              <a:buFont typeface="Wingdings"/>
              <a:buChar char=""/>
              <a:tabLst>
                <a:tab pos="29654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Goods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Services</a:t>
            </a:r>
            <a:endParaRPr sz="2400">
              <a:latin typeface="Tahoma"/>
              <a:cs typeface="Tahoma"/>
            </a:endParaRPr>
          </a:p>
          <a:p>
            <a:pPr marL="295910" indent="-283845">
              <a:lnSpc>
                <a:spcPct val="100000"/>
              </a:lnSpc>
              <a:spcBef>
                <a:spcPts val="2005"/>
              </a:spcBef>
              <a:buFont typeface="Wingdings"/>
              <a:buChar char=""/>
              <a:tabLst>
                <a:tab pos="29654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Allocation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Resources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Products</a:t>
            </a:r>
            <a:endParaRPr sz="2400">
              <a:latin typeface="Tahoma"/>
              <a:cs typeface="Tahoma"/>
            </a:endParaRPr>
          </a:p>
          <a:p>
            <a:pPr marL="295910" indent="-283845">
              <a:lnSpc>
                <a:spcPct val="100000"/>
              </a:lnSpc>
              <a:spcBef>
                <a:spcPts val="2005"/>
              </a:spcBef>
              <a:buFont typeface="Wingdings"/>
              <a:buChar char=""/>
              <a:tabLst>
                <a:tab pos="296545" algn="l"/>
              </a:tabLst>
            </a:pPr>
            <a:r>
              <a:rPr sz="2400" b="1" u="heavy" spc="-10" dirty="0">
                <a:solidFill>
                  <a:srgbClr val="FFD5CA"/>
                </a:solidFill>
                <a:uFill>
                  <a:solidFill>
                    <a:srgbClr val="FFD5CA"/>
                  </a:solidFill>
                </a:uFill>
                <a:latin typeface="Tahoma"/>
                <a:cs typeface="Tahoma"/>
              </a:rPr>
              <a:t> </a:t>
            </a:r>
            <a:r>
              <a:rPr sz="2400" b="1" u="heavy" spc="-5" dirty="0">
                <a:solidFill>
                  <a:srgbClr val="FFD5CA"/>
                </a:solidFill>
                <a:uFill>
                  <a:solidFill>
                    <a:srgbClr val="FFD5CA"/>
                  </a:solidFill>
                </a:uFill>
                <a:latin typeface="Tahoma"/>
                <a:cs typeface="Tahoma"/>
              </a:rPr>
              <a:t>Resources</a:t>
            </a:r>
            <a:endParaRPr sz="2400">
              <a:latin typeface="Tahoma"/>
              <a:cs typeface="Tahoma"/>
            </a:endParaRPr>
          </a:p>
          <a:p>
            <a:pPr marL="295910">
              <a:lnSpc>
                <a:spcPct val="100000"/>
              </a:lnSpc>
              <a:spcBef>
                <a:spcPts val="199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nation’s resources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consist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three broad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areas:</a:t>
            </a:r>
            <a:endParaRPr sz="2400">
              <a:latin typeface="Tahoma"/>
              <a:cs typeface="Tahoma"/>
            </a:endParaRPr>
          </a:p>
          <a:p>
            <a:pPr marL="1198880" lvl="1" indent="-354965">
              <a:lnSpc>
                <a:spcPct val="100000"/>
              </a:lnSpc>
              <a:spcBef>
                <a:spcPts val="850"/>
              </a:spcBef>
              <a:buAutoNum type="arabicPeriod"/>
              <a:tabLst>
                <a:tab pos="1199515" algn="l"/>
                <a:tab pos="450278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Natural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Resources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2.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Capital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Resources</a:t>
            </a:r>
            <a:endParaRPr sz="2400">
              <a:latin typeface="Tahoma"/>
              <a:cs typeface="Tahoma"/>
            </a:endParaRPr>
          </a:p>
          <a:p>
            <a:pPr marL="1891664">
              <a:lnSpc>
                <a:spcPct val="100000"/>
              </a:lnSpc>
              <a:spcBef>
                <a:spcPts val="144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3. Labor (Human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Resources)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198" y="1970024"/>
            <a:ext cx="8235315" cy="4365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105"/>
              </a:spcBef>
            </a:pPr>
            <a:r>
              <a:rPr sz="2600" b="1" u="heavy" spc="-5" dirty="0">
                <a:solidFill>
                  <a:srgbClr val="FFD5CA"/>
                </a:solidFill>
                <a:uFill>
                  <a:solidFill>
                    <a:srgbClr val="FFD5CA"/>
                  </a:solidFill>
                </a:uFill>
                <a:latin typeface="Tahoma"/>
                <a:cs typeface="Tahoma"/>
              </a:rPr>
              <a:t>Resources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  <a:tabLst>
                <a:tab pos="469265" algn="l"/>
              </a:tabLst>
            </a:pPr>
            <a:r>
              <a:rPr sz="2400" b="1" spc="-5" dirty="0">
                <a:solidFill>
                  <a:srgbClr val="E7D79F"/>
                </a:solidFill>
                <a:latin typeface="Tahoma"/>
                <a:cs typeface="Tahoma"/>
              </a:rPr>
              <a:t>1.	</a:t>
            </a:r>
            <a:r>
              <a:rPr sz="2400" b="1" dirty="0">
                <a:solidFill>
                  <a:srgbClr val="E7D79F"/>
                </a:solidFill>
                <a:latin typeface="Tahoma"/>
                <a:cs typeface="Tahoma"/>
              </a:rPr>
              <a:t>Natural</a:t>
            </a:r>
            <a:r>
              <a:rPr sz="2400" b="1" spc="-15" dirty="0">
                <a:solidFill>
                  <a:srgbClr val="E7D79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E7D79F"/>
                </a:solidFill>
                <a:latin typeface="Tahoma"/>
                <a:cs typeface="Tahoma"/>
              </a:rPr>
              <a:t>Resources</a:t>
            </a:r>
            <a:endParaRPr sz="2400">
              <a:latin typeface="Tahoma"/>
              <a:cs typeface="Tahoma"/>
            </a:endParaRPr>
          </a:p>
          <a:p>
            <a:pPr marL="469900" marR="7620" algn="just">
              <a:lnSpc>
                <a:spcPct val="100000"/>
              </a:lnSpc>
              <a:spcBef>
                <a:spcPts val="1989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Resources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provided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limited amounts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by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nature such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  oil,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natural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gas,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minerals, timber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Tahoma"/>
                <a:cs typeface="Tahoma"/>
              </a:rPr>
              <a:t>water.</a:t>
            </a:r>
            <a:endParaRPr sz="2400">
              <a:latin typeface="Tahoma"/>
              <a:cs typeface="Tahoma"/>
            </a:endParaRPr>
          </a:p>
          <a:p>
            <a:pPr marL="469900" marR="5080" algn="just">
              <a:lnSpc>
                <a:spcPct val="100000"/>
              </a:lnSpc>
              <a:spcBef>
                <a:spcPts val="2010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Natural resources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must be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processed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become 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product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used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produce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other goods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and  services.</a:t>
            </a:r>
            <a:endParaRPr sz="2400">
              <a:latin typeface="Tahoma"/>
              <a:cs typeface="Tahoma"/>
            </a:endParaRPr>
          </a:p>
          <a:p>
            <a:pPr marL="469900" algn="just">
              <a:lnSpc>
                <a:spcPct val="100000"/>
              </a:lnSpc>
              <a:spcBef>
                <a:spcPts val="2000"/>
              </a:spcBef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Example....Trees</a:t>
            </a:r>
            <a:r>
              <a:rPr sz="2400" spc="4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must</a:t>
            </a:r>
            <a:r>
              <a:rPr sz="2400" spc="43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</a:t>
            </a:r>
            <a:r>
              <a:rPr sz="2400" spc="4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processed</a:t>
            </a:r>
            <a:r>
              <a:rPr sz="2400" spc="4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into</a:t>
            </a:r>
            <a:r>
              <a:rPr sz="2400" spc="4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lumber</a:t>
            </a:r>
            <a:r>
              <a:rPr sz="2400" spc="4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before</a:t>
            </a:r>
            <a:endParaRPr sz="2400">
              <a:latin typeface="Tahoma"/>
              <a:cs typeface="Tahoma"/>
            </a:endParaRPr>
          </a:p>
          <a:p>
            <a:pPr marL="46990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they can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 used to build homes, offices,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schools,</a:t>
            </a:r>
            <a:r>
              <a:rPr sz="24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etc.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50619" y="3047"/>
            <a:ext cx="6863080" cy="1750060"/>
            <a:chOff x="1150619" y="3047"/>
            <a:chExt cx="6863080" cy="1750060"/>
          </a:xfrm>
        </p:grpSpPr>
        <p:sp>
          <p:nvSpPr>
            <p:cNvPr id="4" name="object 4"/>
            <p:cNvSpPr/>
            <p:nvPr/>
          </p:nvSpPr>
          <p:spPr>
            <a:xfrm>
              <a:off x="2971799" y="3047"/>
              <a:ext cx="3381755" cy="11399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0619" y="612647"/>
              <a:ext cx="6862572" cy="11399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Economics: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The </a:t>
            </a:r>
            <a:r>
              <a:rPr spc="-15" dirty="0"/>
              <a:t>Foundation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dirty="0"/>
              <a:t>Business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645" y="1827403"/>
            <a:ext cx="8220075" cy="4600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825" indent="-28384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78460" algn="l"/>
              </a:tabLst>
            </a:pPr>
            <a:r>
              <a:rPr sz="2400" b="1" u="heavy" spc="-10" dirty="0">
                <a:solidFill>
                  <a:srgbClr val="FFD5CA"/>
                </a:solidFill>
                <a:uFill>
                  <a:solidFill>
                    <a:srgbClr val="FFD5CA"/>
                  </a:solidFill>
                </a:uFill>
                <a:latin typeface="Tahoma"/>
                <a:cs typeface="Tahoma"/>
              </a:rPr>
              <a:t> </a:t>
            </a:r>
            <a:r>
              <a:rPr sz="2400" b="1" u="heavy" spc="-5" dirty="0">
                <a:solidFill>
                  <a:srgbClr val="FFD5CA"/>
                </a:solidFill>
                <a:uFill>
                  <a:solidFill>
                    <a:srgbClr val="FFD5CA"/>
                  </a:solidFill>
                </a:uFill>
                <a:latin typeface="Tahoma"/>
                <a:cs typeface="Tahoma"/>
              </a:rPr>
              <a:t>Resources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35"/>
              </a:spcBef>
            </a:pPr>
            <a:r>
              <a:rPr sz="2200" b="1" dirty="0">
                <a:solidFill>
                  <a:srgbClr val="E7D79F"/>
                </a:solidFill>
                <a:latin typeface="Tahoma"/>
                <a:cs typeface="Tahoma"/>
              </a:rPr>
              <a:t>2. </a:t>
            </a:r>
            <a:r>
              <a:rPr sz="2200" b="1" spc="-10" dirty="0">
                <a:solidFill>
                  <a:srgbClr val="E7D79F"/>
                </a:solidFill>
                <a:latin typeface="Tahoma"/>
                <a:cs typeface="Tahoma"/>
              </a:rPr>
              <a:t>Capital</a:t>
            </a:r>
            <a:r>
              <a:rPr sz="2200" b="1" spc="5" dirty="0">
                <a:solidFill>
                  <a:srgbClr val="E7D79F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E7D79F"/>
                </a:solidFill>
                <a:latin typeface="Tahoma"/>
                <a:cs typeface="Tahoma"/>
              </a:rPr>
              <a:t>Resources</a:t>
            </a:r>
            <a:endParaRPr sz="2200">
              <a:latin typeface="Tahoma"/>
              <a:cs typeface="Tahoma"/>
            </a:endParaRPr>
          </a:p>
          <a:p>
            <a:pPr marL="469265" marR="5080" indent="-457200" algn="just">
              <a:lnSpc>
                <a:spcPct val="88800"/>
              </a:lnSpc>
              <a:spcBef>
                <a:spcPts val="203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Goods produced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purpose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making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other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types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goods and services. Some capital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resources,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called  </a:t>
            </a:r>
            <a:r>
              <a:rPr sz="2500" i="1" spc="-55" dirty="0">
                <a:solidFill>
                  <a:srgbClr val="FFFFFF"/>
                </a:solidFill>
                <a:latin typeface="Tahoma"/>
                <a:cs typeface="Tahoma"/>
              </a:rPr>
              <a:t>current </a:t>
            </a:r>
            <a:r>
              <a:rPr sz="2500" i="1" spc="-45" dirty="0">
                <a:solidFill>
                  <a:srgbClr val="FFFFFF"/>
                </a:solidFill>
                <a:latin typeface="Tahoma"/>
                <a:cs typeface="Tahoma"/>
              </a:rPr>
              <a:t>assets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have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short life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used up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 the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production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process.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1620"/>
              </a:spcBef>
            </a:pPr>
            <a:r>
              <a:rPr sz="2500" i="1" spc="-60" dirty="0">
                <a:solidFill>
                  <a:srgbClr val="FFFFFF"/>
                </a:solidFill>
                <a:latin typeface="Tahoma"/>
                <a:cs typeface="Tahoma"/>
              </a:rPr>
              <a:t>Such </a:t>
            </a:r>
            <a:r>
              <a:rPr sz="2500" i="1" spc="-50" dirty="0">
                <a:solidFill>
                  <a:srgbClr val="FFFFFF"/>
                </a:solidFill>
                <a:latin typeface="Tahoma"/>
                <a:cs typeface="Tahoma"/>
              </a:rPr>
              <a:t>as </a:t>
            </a:r>
            <a:r>
              <a:rPr sz="2500" i="1" spc="-45" dirty="0">
                <a:solidFill>
                  <a:srgbClr val="FFFFFF"/>
                </a:solidFill>
                <a:latin typeface="Tahoma"/>
                <a:cs typeface="Tahoma"/>
              </a:rPr>
              <a:t>fuel, </a:t>
            </a:r>
            <a:r>
              <a:rPr sz="2500" i="1" spc="-75" dirty="0">
                <a:solidFill>
                  <a:srgbClr val="FFFFFF"/>
                </a:solidFill>
                <a:latin typeface="Tahoma"/>
                <a:cs typeface="Tahoma"/>
              </a:rPr>
              <a:t>raw </a:t>
            </a:r>
            <a:r>
              <a:rPr sz="2500" i="1" spc="-45" dirty="0">
                <a:solidFill>
                  <a:srgbClr val="FFFFFF"/>
                </a:solidFill>
                <a:latin typeface="Tahoma"/>
                <a:cs typeface="Tahoma"/>
              </a:rPr>
              <a:t>materials, </a:t>
            </a:r>
            <a:r>
              <a:rPr sz="2500" i="1" spc="-105" dirty="0">
                <a:solidFill>
                  <a:srgbClr val="FFFFFF"/>
                </a:solidFill>
                <a:latin typeface="Tahoma"/>
                <a:cs typeface="Tahoma"/>
              </a:rPr>
              <a:t>paper,</a:t>
            </a:r>
            <a:r>
              <a:rPr sz="2500" i="1" spc="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i="1" spc="-95" dirty="0">
                <a:solidFill>
                  <a:srgbClr val="FFFFFF"/>
                </a:solidFill>
                <a:latin typeface="Tahoma"/>
                <a:cs typeface="Tahoma"/>
              </a:rPr>
              <a:t>money.</a:t>
            </a:r>
            <a:endParaRPr sz="2500">
              <a:latin typeface="Tahoma"/>
              <a:cs typeface="Tahoma"/>
            </a:endParaRPr>
          </a:p>
          <a:p>
            <a:pPr marL="12700">
              <a:lnSpc>
                <a:spcPts val="2685"/>
              </a:lnSpc>
              <a:spcBef>
                <a:spcPts val="169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Long-lived capital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resources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which can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 used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repeatedly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ts val="2805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production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process are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called </a:t>
            </a:r>
            <a:r>
              <a:rPr sz="2500" i="1" spc="-50" dirty="0">
                <a:solidFill>
                  <a:srgbClr val="FFFFFF"/>
                </a:solidFill>
                <a:latin typeface="Tahoma"/>
                <a:cs typeface="Tahoma"/>
              </a:rPr>
              <a:t>fixed</a:t>
            </a:r>
            <a:r>
              <a:rPr sz="2500" i="1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i="1" spc="-40" dirty="0">
                <a:solidFill>
                  <a:srgbClr val="FFFFFF"/>
                </a:solidFill>
                <a:latin typeface="Tahoma"/>
                <a:cs typeface="Tahoma"/>
              </a:rPr>
              <a:t>capital.</a:t>
            </a:r>
            <a:endParaRPr sz="25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1585"/>
              </a:spcBef>
            </a:pPr>
            <a:r>
              <a:rPr sz="2500" i="1" spc="-60" dirty="0">
                <a:solidFill>
                  <a:srgbClr val="FFFFFF"/>
                </a:solidFill>
                <a:latin typeface="Tahoma"/>
                <a:cs typeface="Tahoma"/>
              </a:rPr>
              <a:t>Such </a:t>
            </a:r>
            <a:r>
              <a:rPr sz="2500" i="1" spc="-50" dirty="0">
                <a:solidFill>
                  <a:srgbClr val="FFFFFF"/>
                </a:solidFill>
                <a:latin typeface="Tahoma"/>
                <a:cs typeface="Tahoma"/>
              </a:rPr>
              <a:t>as factory </a:t>
            </a:r>
            <a:r>
              <a:rPr sz="2500" i="1" spc="-40" dirty="0">
                <a:solidFill>
                  <a:srgbClr val="FFFFFF"/>
                </a:solidFill>
                <a:latin typeface="Tahoma"/>
                <a:cs typeface="Tahoma"/>
              </a:rPr>
              <a:t>building, </a:t>
            </a:r>
            <a:r>
              <a:rPr sz="2500" i="1" spc="-50" dirty="0">
                <a:solidFill>
                  <a:srgbClr val="FFFFFF"/>
                </a:solidFill>
                <a:latin typeface="Tahoma"/>
                <a:cs typeface="Tahoma"/>
              </a:rPr>
              <a:t>machineries,</a:t>
            </a:r>
            <a:r>
              <a:rPr sz="2500" i="1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i="1" spc="-50" dirty="0">
                <a:solidFill>
                  <a:srgbClr val="FFFFFF"/>
                </a:solidFill>
                <a:latin typeface="Tahoma"/>
                <a:cs typeface="Tahoma"/>
              </a:rPr>
              <a:t>etc.</a:t>
            </a:r>
            <a:endParaRPr sz="25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50619" y="3047"/>
            <a:ext cx="6863080" cy="1750060"/>
            <a:chOff x="1150619" y="3047"/>
            <a:chExt cx="6863080" cy="1750060"/>
          </a:xfrm>
        </p:grpSpPr>
        <p:sp>
          <p:nvSpPr>
            <p:cNvPr id="4" name="object 4"/>
            <p:cNvSpPr/>
            <p:nvPr/>
          </p:nvSpPr>
          <p:spPr>
            <a:xfrm>
              <a:off x="2971799" y="3047"/>
              <a:ext cx="3381755" cy="11399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0619" y="612647"/>
              <a:ext cx="6862572" cy="11399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Economics: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The </a:t>
            </a:r>
            <a:r>
              <a:rPr spc="-15" dirty="0"/>
              <a:t>Foundation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dirty="0"/>
              <a:t>Business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82846" y="6436968"/>
            <a:ext cx="177800" cy="20955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FFFFFF"/>
                </a:solidFill>
                <a:latin typeface="Book Antiqua"/>
                <a:cs typeface="Book Antiqua"/>
              </a:rPr>
              <a:t>25</a:t>
            </a:r>
            <a:endParaRPr sz="12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645" y="1970024"/>
            <a:ext cx="8220709" cy="4365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6409" indent="-39243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487045" algn="l"/>
              </a:tabLst>
            </a:pPr>
            <a:r>
              <a:rPr sz="2600" b="1" u="heavy" spc="-5" dirty="0">
                <a:solidFill>
                  <a:srgbClr val="FFD5CA"/>
                </a:solidFill>
                <a:uFill>
                  <a:solidFill>
                    <a:srgbClr val="FFD5CA"/>
                  </a:solidFill>
                </a:uFill>
                <a:latin typeface="Tahoma"/>
                <a:cs typeface="Tahoma"/>
              </a:rPr>
              <a:t>Resources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sz="2400" b="1" spc="-5" dirty="0">
                <a:solidFill>
                  <a:srgbClr val="E7D79F"/>
                </a:solidFill>
                <a:latin typeface="Tahoma"/>
                <a:cs typeface="Tahoma"/>
              </a:rPr>
              <a:t>3. </a:t>
            </a:r>
            <a:r>
              <a:rPr sz="2400" b="1" spc="-10" dirty="0">
                <a:solidFill>
                  <a:srgbClr val="E7D79F"/>
                </a:solidFill>
                <a:latin typeface="Tahoma"/>
                <a:cs typeface="Tahoma"/>
              </a:rPr>
              <a:t>Labor</a:t>
            </a:r>
            <a:r>
              <a:rPr sz="2400" b="1" spc="5" dirty="0">
                <a:solidFill>
                  <a:srgbClr val="E7D79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E7D79F"/>
                </a:solidFill>
                <a:latin typeface="Tahoma"/>
                <a:cs typeface="Tahoma"/>
              </a:rPr>
              <a:t>Resources</a:t>
            </a:r>
            <a:endParaRPr sz="2400">
              <a:latin typeface="Tahoma"/>
              <a:cs typeface="Tahoma"/>
            </a:endParaRPr>
          </a:p>
          <a:p>
            <a:pPr marL="469265" marR="5080" indent="-457200" algn="just">
              <a:lnSpc>
                <a:spcPct val="100000"/>
              </a:lnSpc>
              <a:spcBef>
                <a:spcPts val="1989"/>
              </a:spcBef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Represent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the human talent,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skills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and competence available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to a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nation.</a:t>
            </a:r>
            <a:endParaRPr sz="2400">
              <a:latin typeface="Tahoma"/>
              <a:cs typeface="Tahoma"/>
            </a:endParaRPr>
          </a:p>
          <a:p>
            <a:pPr marL="469265" marR="6350" indent="-457200" algn="just">
              <a:lnSpc>
                <a:spcPts val="2880"/>
              </a:lnSpc>
              <a:spcBef>
                <a:spcPts val="2105"/>
              </a:spcBef>
            </a:pPr>
            <a:r>
              <a:rPr sz="2500" i="1" spc="-18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500" i="1" spc="-65" dirty="0">
                <a:solidFill>
                  <a:srgbClr val="FFFFFF"/>
                </a:solidFill>
                <a:latin typeface="Tahoma"/>
                <a:cs typeface="Tahoma"/>
              </a:rPr>
              <a:t>have </a:t>
            </a:r>
            <a:r>
              <a:rPr sz="2500" i="1" spc="-55" dirty="0">
                <a:solidFill>
                  <a:srgbClr val="FFFFFF"/>
                </a:solidFill>
                <a:latin typeface="Tahoma"/>
                <a:cs typeface="Tahoma"/>
              </a:rPr>
              <a:t>value </a:t>
            </a:r>
            <a:r>
              <a:rPr sz="2500" i="1" spc="-4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500" i="1" spc="-5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500" i="1" spc="-50" dirty="0">
                <a:solidFill>
                  <a:srgbClr val="FFFFFF"/>
                </a:solidFill>
                <a:latin typeface="Tahoma"/>
                <a:cs typeface="Tahoma"/>
              </a:rPr>
              <a:t>labor force, </a:t>
            </a:r>
            <a:r>
              <a:rPr sz="2500" i="1" spc="-45" dirty="0">
                <a:solidFill>
                  <a:srgbClr val="FFFFFF"/>
                </a:solidFill>
                <a:latin typeface="Tahoma"/>
                <a:cs typeface="Tahoma"/>
              </a:rPr>
              <a:t>individuals </a:t>
            </a:r>
            <a:r>
              <a:rPr sz="2500" i="1" spc="-55" dirty="0">
                <a:solidFill>
                  <a:srgbClr val="FFFFFF"/>
                </a:solidFill>
                <a:latin typeface="Tahoma"/>
                <a:cs typeface="Tahoma"/>
              </a:rPr>
              <a:t>must be trained  </a:t>
            </a:r>
            <a:r>
              <a:rPr sz="2500" i="1" spc="-45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500" i="1" spc="-55" dirty="0">
                <a:solidFill>
                  <a:srgbClr val="FFFFFF"/>
                </a:solidFill>
                <a:latin typeface="Tahoma"/>
                <a:cs typeface="Tahoma"/>
              </a:rPr>
              <a:t>perform </a:t>
            </a:r>
            <a:r>
              <a:rPr sz="2500" i="1" spc="-50" dirty="0">
                <a:solidFill>
                  <a:srgbClr val="FFFFFF"/>
                </a:solidFill>
                <a:latin typeface="Tahoma"/>
                <a:cs typeface="Tahoma"/>
              </a:rPr>
              <a:t>either </a:t>
            </a:r>
            <a:r>
              <a:rPr sz="2500" i="1" spc="-40" dirty="0">
                <a:solidFill>
                  <a:srgbClr val="FFFFFF"/>
                </a:solidFill>
                <a:latin typeface="Tahoma"/>
                <a:cs typeface="Tahoma"/>
              </a:rPr>
              <a:t>skilled </a:t>
            </a:r>
            <a:r>
              <a:rPr sz="2500" i="1" spc="-50" dirty="0">
                <a:solidFill>
                  <a:srgbClr val="FFFFFF"/>
                </a:solidFill>
                <a:latin typeface="Tahoma"/>
                <a:cs typeface="Tahoma"/>
              </a:rPr>
              <a:t>or semiskilled</a:t>
            </a:r>
            <a:r>
              <a:rPr sz="2500" i="1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i="1" spc="-55" dirty="0">
                <a:solidFill>
                  <a:srgbClr val="FFFFFF"/>
                </a:solidFill>
                <a:latin typeface="Tahoma"/>
                <a:cs typeface="Tahoma"/>
              </a:rPr>
              <a:t>work.</a:t>
            </a:r>
            <a:endParaRPr sz="2500">
              <a:latin typeface="Tahoma"/>
              <a:cs typeface="Tahoma"/>
            </a:endParaRPr>
          </a:p>
          <a:p>
            <a:pPr marL="469265" marR="5715" indent="-457200" algn="just">
              <a:lnSpc>
                <a:spcPct val="100000"/>
              </a:lnSpc>
              <a:spcBef>
                <a:spcPts val="190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This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collection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human talent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most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valuable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national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resource.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Without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human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resources,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no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productive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use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of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either natural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capital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resources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possible.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50619" y="3047"/>
            <a:ext cx="6863080" cy="1750060"/>
            <a:chOff x="1150619" y="3047"/>
            <a:chExt cx="6863080" cy="1750060"/>
          </a:xfrm>
        </p:grpSpPr>
        <p:sp>
          <p:nvSpPr>
            <p:cNvPr id="4" name="object 4"/>
            <p:cNvSpPr/>
            <p:nvPr/>
          </p:nvSpPr>
          <p:spPr>
            <a:xfrm>
              <a:off x="2971799" y="3047"/>
              <a:ext cx="3381755" cy="11399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0619" y="612647"/>
              <a:ext cx="6862572" cy="11399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Economics: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The </a:t>
            </a:r>
            <a:r>
              <a:rPr spc="-15" dirty="0"/>
              <a:t>Foundation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dirty="0"/>
              <a:t>Business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50619" y="3047"/>
            <a:ext cx="6863080" cy="1750060"/>
            <a:chOff x="1150619" y="3047"/>
            <a:chExt cx="6863080" cy="1750060"/>
          </a:xfrm>
        </p:grpSpPr>
        <p:sp>
          <p:nvSpPr>
            <p:cNvPr id="3" name="object 3"/>
            <p:cNvSpPr/>
            <p:nvPr/>
          </p:nvSpPr>
          <p:spPr>
            <a:xfrm>
              <a:off x="2971799" y="3047"/>
              <a:ext cx="3381755" cy="11399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0619" y="612647"/>
              <a:ext cx="6862572" cy="11399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Economics: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The </a:t>
            </a:r>
            <a:r>
              <a:rPr spc="-15" dirty="0"/>
              <a:t>Foundation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dirty="0"/>
              <a:t>Business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312420" y="1850135"/>
            <a:ext cx="4345305" cy="792480"/>
            <a:chOff x="312420" y="1850135"/>
            <a:chExt cx="4345305" cy="792480"/>
          </a:xfrm>
        </p:grpSpPr>
        <p:sp>
          <p:nvSpPr>
            <p:cNvPr id="7" name="object 7"/>
            <p:cNvSpPr/>
            <p:nvPr/>
          </p:nvSpPr>
          <p:spPr>
            <a:xfrm>
              <a:off x="312420" y="1892807"/>
              <a:ext cx="755904" cy="7345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9328" y="1850135"/>
              <a:ext cx="1583436" cy="7924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32688" y="2334767"/>
              <a:ext cx="3511296" cy="8077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33956" y="1850135"/>
              <a:ext cx="1135380" cy="79247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02052" y="1850135"/>
              <a:ext cx="1955292" cy="7924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05764" y="1808082"/>
            <a:ext cx="8310880" cy="4071620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36245" indent="-424180">
              <a:lnSpc>
                <a:spcPct val="100000"/>
              </a:lnSpc>
              <a:spcBef>
                <a:spcPts val="1225"/>
              </a:spcBef>
              <a:buFont typeface="Wingdings"/>
              <a:buChar char=""/>
              <a:tabLst>
                <a:tab pos="436880" algn="l"/>
              </a:tabLst>
            </a:pPr>
            <a:r>
              <a:rPr sz="2800" b="1" u="heavy" spc="-5" dirty="0">
                <a:solidFill>
                  <a:srgbClr val="FFF3CA"/>
                </a:solidFill>
                <a:uFill>
                  <a:solidFill>
                    <a:srgbClr val="FFF3CA"/>
                  </a:solidFill>
                </a:uFill>
                <a:latin typeface="Tahoma"/>
                <a:cs typeface="Tahoma"/>
              </a:rPr>
              <a:t>Goods </a:t>
            </a:r>
            <a:r>
              <a:rPr sz="2800" b="1" u="heavy" spc="-10" dirty="0">
                <a:solidFill>
                  <a:srgbClr val="FFF3CA"/>
                </a:solidFill>
                <a:uFill>
                  <a:solidFill>
                    <a:srgbClr val="FFF3CA"/>
                  </a:solidFill>
                </a:uFill>
                <a:latin typeface="Tahoma"/>
                <a:cs typeface="Tahoma"/>
              </a:rPr>
              <a:t>and</a:t>
            </a:r>
            <a:r>
              <a:rPr sz="2800" b="1" u="heavy" spc="5" dirty="0">
                <a:solidFill>
                  <a:srgbClr val="FFF3CA"/>
                </a:solidFill>
                <a:uFill>
                  <a:solidFill>
                    <a:srgbClr val="FFF3CA"/>
                  </a:solidFill>
                </a:uFill>
                <a:latin typeface="Tahoma"/>
                <a:cs typeface="Tahoma"/>
              </a:rPr>
              <a:t> </a:t>
            </a:r>
            <a:r>
              <a:rPr sz="2800" b="1" u="heavy" spc="-10" dirty="0">
                <a:solidFill>
                  <a:srgbClr val="FFF3CA"/>
                </a:solidFill>
                <a:uFill>
                  <a:solidFill>
                    <a:srgbClr val="FFF3CA"/>
                  </a:solidFill>
                </a:uFill>
                <a:latin typeface="Tahoma"/>
                <a:cs typeface="Tahoma"/>
              </a:rPr>
              <a:t>Services</a:t>
            </a:r>
            <a:endParaRPr sz="2800">
              <a:latin typeface="Tahoma"/>
              <a:cs typeface="Tahoma"/>
            </a:endParaRPr>
          </a:p>
          <a:p>
            <a:pPr marL="295910" marR="7620" indent="-283845" algn="just">
              <a:lnSpc>
                <a:spcPct val="100000"/>
              </a:lnSpc>
              <a:spcBef>
                <a:spcPts val="96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nation’s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resources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used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produce goods and services  that will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meet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people’s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needs and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wants.</a:t>
            </a:r>
            <a:endParaRPr sz="2400">
              <a:latin typeface="Tahoma"/>
              <a:cs typeface="Tahoma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1920"/>
              </a:spcBef>
            </a:pPr>
            <a:r>
              <a:rPr sz="2400" b="1" spc="-5" dirty="0">
                <a:solidFill>
                  <a:srgbClr val="FFD5CA"/>
                </a:solidFill>
                <a:latin typeface="Tahoma"/>
                <a:cs typeface="Tahoma"/>
              </a:rPr>
              <a:t>Needs: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goods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and services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people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must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have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 order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to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survive. Example: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food,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clothing, 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shelter,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medical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needs,  etc.</a:t>
            </a:r>
            <a:endParaRPr sz="2400">
              <a:latin typeface="Tahoma"/>
              <a:cs typeface="Tahoma"/>
            </a:endParaRPr>
          </a:p>
          <a:p>
            <a:pPr marL="295910" marR="6350" indent="-283845" algn="just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FFFF00"/>
                </a:solidFill>
                <a:latin typeface="Tahoma"/>
                <a:cs typeface="Tahoma"/>
              </a:rPr>
              <a:t>Wants: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are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things they would like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have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but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do not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absolutely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require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survival.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Example: luxury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holidays,  fast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foods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(Burgers,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Fries),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etc.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50619" y="3047"/>
            <a:ext cx="6863080" cy="1750060"/>
            <a:chOff x="1150619" y="3047"/>
            <a:chExt cx="6863080" cy="1750060"/>
          </a:xfrm>
        </p:grpSpPr>
        <p:sp>
          <p:nvSpPr>
            <p:cNvPr id="3" name="object 3"/>
            <p:cNvSpPr/>
            <p:nvPr/>
          </p:nvSpPr>
          <p:spPr>
            <a:xfrm>
              <a:off x="2971799" y="3047"/>
              <a:ext cx="3381755" cy="11399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0619" y="612647"/>
              <a:ext cx="6862572" cy="11399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Economics: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The </a:t>
            </a:r>
            <a:r>
              <a:rPr spc="-15" dirty="0"/>
              <a:t>Foundation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dirty="0"/>
              <a:t>Business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312420" y="1850135"/>
            <a:ext cx="7505700" cy="792480"/>
            <a:chOff x="312420" y="1850135"/>
            <a:chExt cx="7505700" cy="792480"/>
          </a:xfrm>
        </p:grpSpPr>
        <p:sp>
          <p:nvSpPr>
            <p:cNvPr id="7" name="object 7"/>
            <p:cNvSpPr/>
            <p:nvPr/>
          </p:nvSpPr>
          <p:spPr>
            <a:xfrm>
              <a:off x="312420" y="1892807"/>
              <a:ext cx="755904" cy="7345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9328" y="1850135"/>
              <a:ext cx="2249424" cy="7924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32688" y="2334767"/>
              <a:ext cx="6672071" cy="8077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02992" y="1850135"/>
              <a:ext cx="827532" cy="79247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63240" y="1850135"/>
              <a:ext cx="2304288" cy="7924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01767" y="1850135"/>
              <a:ext cx="1135380" cy="79247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69864" y="1850135"/>
              <a:ext cx="2048256" cy="7924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23468" y="1808082"/>
            <a:ext cx="8394065" cy="291274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518159" indent="-424180" algn="just">
              <a:lnSpc>
                <a:spcPct val="100000"/>
              </a:lnSpc>
              <a:spcBef>
                <a:spcPts val="1225"/>
              </a:spcBef>
              <a:buFont typeface="Wingdings"/>
              <a:buChar char=""/>
              <a:tabLst>
                <a:tab pos="518795" algn="l"/>
              </a:tabLst>
            </a:pPr>
            <a:r>
              <a:rPr sz="2800" b="1" u="heavy" spc="-5" dirty="0">
                <a:solidFill>
                  <a:srgbClr val="FFF3CA"/>
                </a:solidFill>
                <a:uFill>
                  <a:solidFill>
                    <a:srgbClr val="FFF3CA"/>
                  </a:solidFill>
                </a:uFill>
                <a:latin typeface="Tahoma"/>
                <a:cs typeface="Tahoma"/>
              </a:rPr>
              <a:t>Allocation of Resources </a:t>
            </a:r>
            <a:r>
              <a:rPr sz="2800" b="1" u="heavy" spc="-10" dirty="0">
                <a:solidFill>
                  <a:srgbClr val="FFF3CA"/>
                </a:solidFill>
                <a:uFill>
                  <a:solidFill>
                    <a:srgbClr val="FFF3CA"/>
                  </a:solidFill>
                </a:uFill>
                <a:latin typeface="Tahoma"/>
                <a:cs typeface="Tahoma"/>
              </a:rPr>
              <a:t>and</a:t>
            </a:r>
            <a:r>
              <a:rPr sz="2800" b="1" u="heavy" spc="40" dirty="0">
                <a:solidFill>
                  <a:srgbClr val="FFF3CA"/>
                </a:solidFill>
                <a:uFill>
                  <a:solidFill>
                    <a:srgbClr val="FFF3CA"/>
                  </a:solidFill>
                </a:uFill>
                <a:latin typeface="Tahoma"/>
                <a:cs typeface="Tahoma"/>
              </a:rPr>
              <a:t> </a:t>
            </a:r>
            <a:r>
              <a:rPr sz="2800" b="1" u="heavy" spc="-10" dirty="0">
                <a:solidFill>
                  <a:srgbClr val="FFF3CA"/>
                </a:solidFill>
                <a:uFill>
                  <a:solidFill>
                    <a:srgbClr val="FFF3CA"/>
                  </a:solidFill>
                </a:uFill>
                <a:latin typeface="Tahoma"/>
                <a:cs typeface="Tahoma"/>
              </a:rPr>
              <a:t>Products</a:t>
            </a:r>
            <a:endParaRPr sz="28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96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process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choosing how resources will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be used to meet  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society’s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needs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and wants and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it also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includes the  distribution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products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to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customers.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ahoma"/>
              <a:cs typeface="Tahoma"/>
            </a:endParaRPr>
          </a:p>
          <a:p>
            <a:pPr marL="902335" marR="224790" indent="-678180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Resources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Limited but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Wants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are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Unlimited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such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the  Supply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 Oil,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Gas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 other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Petroleum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Products.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r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9829" y="2858846"/>
            <a:ext cx="42475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FFFFFF"/>
                </a:solidFill>
              </a:rPr>
              <a:t>END </a:t>
            </a:r>
            <a:r>
              <a:rPr sz="4800" dirty="0">
                <a:solidFill>
                  <a:srgbClr val="FFFFFF"/>
                </a:solidFill>
              </a:rPr>
              <a:t>OF </a:t>
            </a:r>
            <a:r>
              <a:rPr sz="4800" spc="-65" dirty="0">
                <a:solidFill>
                  <a:srgbClr val="FFFFFF"/>
                </a:solidFill>
              </a:rPr>
              <a:t>PART</a:t>
            </a:r>
            <a:r>
              <a:rPr sz="4800" spc="-85" dirty="0">
                <a:solidFill>
                  <a:srgbClr val="FFFFFF"/>
                </a:solidFill>
              </a:rPr>
              <a:t> </a:t>
            </a:r>
            <a:r>
              <a:rPr sz="4800" dirty="0">
                <a:solidFill>
                  <a:srgbClr val="FFFFFF"/>
                </a:solidFill>
              </a:rPr>
              <a:t>1</a:t>
            </a:r>
            <a:endParaRPr sz="48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30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5244" y="211836"/>
            <a:ext cx="2976372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7005" y="407034"/>
            <a:ext cx="21882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BA</a:t>
            </a:r>
            <a:r>
              <a:rPr sz="4800" spc="-135" dirty="0"/>
              <a:t>R</a:t>
            </a:r>
            <a:r>
              <a:rPr sz="4800" dirty="0"/>
              <a:t>TER</a:t>
            </a:r>
            <a:endParaRPr sz="4800"/>
          </a:p>
        </p:txBody>
      </p:sp>
      <p:sp>
        <p:nvSpPr>
          <p:cNvPr id="4" name="object 4"/>
          <p:cNvSpPr/>
          <p:nvPr/>
        </p:nvSpPr>
        <p:spPr>
          <a:xfrm>
            <a:off x="5693664" y="4597906"/>
            <a:ext cx="3112008" cy="22082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9363" y="1791715"/>
            <a:ext cx="8217534" cy="3909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Font typeface="Wingdings 2"/>
              <a:buChar char="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ahoma"/>
                <a:cs typeface="Tahoma"/>
              </a:rPr>
              <a:t>It is the direct exchange of one </a:t>
            </a: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goods </a:t>
            </a:r>
            <a:r>
              <a:rPr sz="3000" spc="-15" dirty="0">
                <a:solidFill>
                  <a:srgbClr val="FFFFFF"/>
                </a:solidFill>
                <a:latin typeface="Tahoma"/>
                <a:cs typeface="Tahoma"/>
              </a:rPr>
              <a:t>for  </a:t>
            </a:r>
            <a:r>
              <a:rPr sz="3000" spc="-5" dirty="0">
                <a:solidFill>
                  <a:srgbClr val="FFFFFF"/>
                </a:solidFill>
                <a:latin typeface="Tahoma"/>
                <a:cs typeface="Tahoma"/>
              </a:rPr>
              <a:t>another without using anything </a:t>
            </a: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as money or  </a:t>
            </a:r>
            <a:r>
              <a:rPr sz="3000" spc="-5" dirty="0">
                <a:solidFill>
                  <a:srgbClr val="FFFFFF"/>
                </a:solidFill>
                <a:latin typeface="Tahoma"/>
                <a:cs typeface="Tahoma"/>
              </a:rPr>
              <a:t>as </a:t>
            </a: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a medium of</a:t>
            </a:r>
            <a:r>
              <a:rPr sz="30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ahoma"/>
                <a:cs typeface="Tahoma"/>
              </a:rPr>
              <a:t>exchange.</a:t>
            </a:r>
            <a:endParaRPr sz="3000">
              <a:latin typeface="Tahoma"/>
              <a:cs typeface="Tahoma"/>
            </a:endParaRPr>
          </a:p>
          <a:p>
            <a:pPr marL="354965" marR="389890" indent="-342900">
              <a:lnSpc>
                <a:spcPct val="100000"/>
              </a:lnSpc>
              <a:spcBef>
                <a:spcPts val="1775"/>
              </a:spcBef>
              <a:buFont typeface="Wingdings 2"/>
              <a:buChar char="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ahoma"/>
                <a:cs typeface="Tahoma"/>
              </a:rPr>
              <a:t>Barter </a:t>
            </a: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is a </a:t>
            </a:r>
            <a:r>
              <a:rPr sz="3000" spc="-10" dirty="0">
                <a:solidFill>
                  <a:srgbClr val="FFFFFF"/>
                </a:solidFill>
                <a:latin typeface="Tahoma"/>
                <a:cs typeface="Tahoma"/>
              </a:rPr>
              <a:t>type </a:t>
            </a: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3000" spc="-15" dirty="0">
                <a:solidFill>
                  <a:srgbClr val="FFFFFF"/>
                </a:solidFill>
                <a:latin typeface="Tahoma"/>
                <a:cs typeface="Tahoma"/>
              </a:rPr>
              <a:t>trade </a:t>
            </a:r>
            <a:r>
              <a:rPr sz="3000" spc="-5" dirty="0">
                <a:solidFill>
                  <a:srgbClr val="FFFFFF"/>
                </a:solidFill>
                <a:latin typeface="Tahoma"/>
                <a:cs typeface="Tahoma"/>
              </a:rPr>
              <a:t>where </a:t>
            </a: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goods or  </a:t>
            </a:r>
            <a:r>
              <a:rPr sz="3000" spc="-5" dirty="0">
                <a:solidFill>
                  <a:srgbClr val="FFFFFF"/>
                </a:solidFill>
                <a:latin typeface="Tahoma"/>
                <a:cs typeface="Tahoma"/>
              </a:rPr>
              <a:t>services are </a:t>
            </a:r>
            <a:r>
              <a:rPr sz="3000" spc="-10" dirty="0">
                <a:solidFill>
                  <a:srgbClr val="FFFFFF"/>
                </a:solidFill>
                <a:latin typeface="Tahoma"/>
                <a:cs typeface="Tahoma"/>
              </a:rPr>
              <a:t>exchanged for </a:t>
            </a: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ahoma"/>
                <a:cs typeface="Tahoma"/>
              </a:rPr>
              <a:t>certain amount  </a:t>
            </a: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of other goods or</a:t>
            </a:r>
            <a:r>
              <a:rPr sz="30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ahoma"/>
                <a:cs typeface="Tahoma"/>
              </a:rPr>
              <a:t>services;</a:t>
            </a:r>
            <a:endParaRPr sz="3000">
              <a:latin typeface="Tahoma"/>
              <a:cs typeface="Tahoma"/>
            </a:endParaRPr>
          </a:p>
          <a:p>
            <a:pPr marL="354965" marR="4313555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no </a:t>
            </a:r>
            <a:r>
              <a:rPr sz="3000" spc="-5" dirty="0">
                <a:solidFill>
                  <a:srgbClr val="FFFFFF"/>
                </a:solidFill>
                <a:latin typeface="Tahoma"/>
                <a:cs typeface="Tahoma"/>
              </a:rPr>
              <a:t>money </a:t>
            </a: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3000" spc="-15" dirty="0">
                <a:solidFill>
                  <a:srgbClr val="FFFFFF"/>
                </a:solidFill>
                <a:latin typeface="Tahoma"/>
                <a:cs typeface="Tahoma"/>
              </a:rPr>
              <a:t>involved  </a:t>
            </a:r>
            <a:r>
              <a:rPr sz="3000" dirty="0">
                <a:solidFill>
                  <a:srgbClr val="FFFFFF"/>
                </a:solidFill>
                <a:latin typeface="Tahoma"/>
                <a:cs typeface="Tahoma"/>
              </a:rPr>
              <a:t>in the</a:t>
            </a:r>
            <a:r>
              <a:rPr sz="30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ahoma"/>
                <a:cs typeface="Tahoma"/>
              </a:rPr>
              <a:t>transaction.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troduction-to-business-chapter-1-foundations-of-business-economics-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2635" y="211836"/>
            <a:ext cx="3561588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4398" y="407034"/>
            <a:ext cx="277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BUSINE</a:t>
            </a:r>
            <a:r>
              <a:rPr sz="4800" spc="-50" dirty="0"/>
              <a:t>S</a:t>
            </a:r>
            <a:r>
              <a:rPr sz="4800" dirty="0"/>
              <a:t>S</a:t>
            </a:r>
            <a:endParaRPr sz="4800"/>
          </a:p>
        </p:txBody>
      </p:sp>
      <p:grpSp>
        <p:nvGrpSpPr>
          <p:cNvPr id="4" name="object 4"/>
          <p:cNvGrpSpPr/>
          <p:nvPr/>
        </p:nvGrpSpPr>
        <p:grpSpPr>
          <a:xfrm>
            <a:off x="286511" y="1943100"/>
            <a:ext cx="3499485" cy="760730"/>
            <a:chOff x="286511" y="1943100"/>
            <a:chExt cx="3499485" cy="760730"/>
          </a:xfrm>
        </p:grpSpPr>
        <p:sp>
          <p:nvSpPr>
            <p:cNvPr id="5" name="object 5"/>
            <p:cNvSpPr/>
            <p:nvPr/>
          </p:nvSpPr>
          <p:spPr>
            <a:xfrm>
              <a:off x="286511" y="1943100"/>
              <a:ext cx="1978152" cy="7604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95856" y="1943100"/>
              <a:ext cx="794004" cy="7604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22576" y="1943100"/>
              <a:ext cx="1463039" cy="760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87781" y="2042287"/>
            <a:ext cx="8371205" cy="1864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5" dirty="0">
                <a:solidFill>
                  <a:srgbClr val="FFF3CA"/>
                </a:solidFill>
                <a:latin typeface="Tahoma"/>
                <a:cs typeface="Tahoma"/>
              </a:rPr>
              <a:t>Standard </a:t>
            </a:r>
            <a:r>
              <a:rPr sz="2600" b="1" dirty="0">
                <a:solidFill>
                  <a:srgbClr val="FFF3CA"/>
                </a:solidFill>
                <a:latin typeface="Tahoma"/>
                <a:cs typeface="Tahoma"/>
              </a:rPr>
              <a:t>of</a:t>
            </a:r>
            <a:r>
              <a:rPr sz="2600" b="1" spc="-20" dirty="0">
                <a:solidFill>
                  <a:srgbClr val="FFF3CA"/>
                </a:solidFill>
                <a:latin typeface="Tahoma"/>
                <a:cs typeface="Tahoma"/>
              </a:rPr>
              <a:t> </a:t>
            </a:r>
            <a:r>
              <a:rPr sz="2600" b="1" spc="-5" dirty="0">
                <a:solidFill>
                  <a:srgbClr val="FFF3CA"/>
                </a:solidFill>
                <a:latin typeface="Tahoma"/>
                <a:cs typeface="Tahoma"/>
              </a:rPr>
              <a:t>Living</a:t>
            </a:r>
            <a:endParaRPr sz="2600">
              <a:latin typeface="Tahoma"/>
              <a:cs typeface="Tahoma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1989"/>
              </a:spcBef>
              <a:buFont typeface="Wingdings 2"/>
              <a:buChar char=""/>
              <a:tabLst>
                <a:tab pos="296545" algn="l"/>
              </a:tabLst>
            </a:pP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measure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how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well a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person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family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is doing in 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terms of satisfying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needs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and wants with goods and  services.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82567" y="3881628"/>
            <a:ext cx="5152644" cy="27477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2635" y="211836"/>
            <a:ext cx="3561588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4398" y="407034"/>
            <a:ext cx="27724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BUSINE</a:t>
            </a:r>
            <a:r>
              <a:rPr sz="4800" spc="-50" dirty="0"/>
              <a:t>S</a:t>
            </a:r>
            <a:r>
              <a:rPr sz="4800" dirty="0"/>
              <a:t>S</a:t>
            </a:r>
            <a:endParaRPr sz="4800"/>
          </a:p>
        </p:txBody>
      </p:sp>
      <p:grpSp>
        <p:nvGrpSpPr>
          <p:cNvPr id="4" name="object 4"/>
          <p:cNvGrpSpPr/>
          <p:nvPr/>
        </p:nvGrpSpPr>
        <p:grpSpPr>
          <a:xfrm>
            <a:off x="94488" y="1780032"/>
            <a:ext cx="3001010" cy="760730"/>
            <a:chOff x="94488" y="1780032"/>
            <a:chExt cx="3001010" cy="760730"/>
          </a:xfrm>
        </p:grpSpPr>
        <p:sp>
          <p:nvSpPr>
            <p:cNvPr id="5" name="object 5"/>
            <p:cNvSpPr/>
            <p:nvPr/>
          </p:nvSpPr>
          <p:spPr>
            <a:xfrm>
              <a:off x="94488" y="1780032"/>
              <a:ext cx="1191768" cy="7604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20496" y="1780032"/>
              <a:ext cx="2174748" cy="7604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033259" y="5236462"/>
            <a:ext cx="2065020" cy="15483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488" y="3875532"/>
            <a:ext cx="1911095" cy="7604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6367" y="1878838"/>
            <a:ext cx="8561070" cy="43567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5" dirty="0">
                <a:solidFill>
                  <a:srgbClr val="FFD5CA"/>
                </a:solidFill>
                <a:latin typeface="Tahoma"/>
                <a:cs typeface="Tahoma"/>
              </a:rPr>
              <a:t>Free</a:t>
            </a:r>
            <a:r>
              <a:rPr sz="2600" b="1" dirty="0">
                <a:solidFill>
                  <a:srgbClr val="FFD5CA"/>
                </a:solidFill>
                <a:latin typeface="Tahoma"/>
                <a:cs typeface="Tahoma"/>
              </a:rPr>
              <a:t> Enterprise</a:t>
            </a:r>
            <a:endParaRPr sz="2600">
              <a:latin typeface="Tahoma"/>
              <a:cs typeface="Tahoma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1989"/>
              </a:spcBef>
              <a:buFont typeface="Wingdings"/>
              <a:buChar char=""/>
              <a:tabLst>
                <a:tab pos="469900" algn="l"/>
              </a:tabLst>
            </a:pP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It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means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that private businesses are able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conduct 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business activities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competitively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with minimal 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government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 regulation.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30"/>
              </a:spcBef>
            </a:pPr>
            <a:r>
              <a:rPr sz="2600" b="1" spc="-5" dirty="0">
                <a:solidFill>
                  <a:srgbClr val="FFD5CA"/>
                </a:solidFill>
                <a:latin typeface="Tahoma"/>
                <a:cs typeface="Tahoma"/>
              </a:rPr>
              <a:t>Inflation</a:t>
            </a:r>
            <a:endParaRPr sz="2600">
              <a:latin typeface="Tahoma"/>
              <a:cs typeface="Tahoma"/>
            </a:endParaRPr>
          </a:p>
          <a:p>
            <a:pPr marL="469900" marR="755015" indent="-457200">
              <a:lnSpc>
                <a:spcPct val="100000"/>
              </a:lnSpc>
              <a:spcBef>
                <a:spcPts val="1995"/>
              </a:spcBef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Rate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at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which the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general level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of prices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goods  and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services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rising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purchase</a:t>
            </a:r>
            <a:r>
              <a:rPr sz="26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power</a:t>
            </a:r>
            <a:endParaRPr sz="26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falling.</a:t>
            </a:r>
            <a:endParaRPr sz="26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(example: inflation </a:t>
            </a:r>
            <a:r>
              <a:rPr sz="2600" spc="-15" dirty="0">
                <a:solidFill>
                  <a:srgbClr val="FFFFFF"/>
                </a:solidFill>
                <a:latin typeface="Tahoma"/>
                <a:cs typeface="Tahoma"/>
              </a:rPr>
              <a:t>rate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goes up to</a:t>
            </a:r>
            <a:r>
              <a:rPr sz="26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2%)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2644" y="211836"/>
            <a:ext cx="6483096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4025" y="407034"/>
            <a:ext cx="5697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The </a:t>
            </a:r>
            <a:r>
              <a:rPr sz="4800" spc="-10" dirty="0"/>
              <a:t>Core </a:t>
            </a:r>
            <a:r>
              <a:rPr sz="4800" dirty="0"/>
              <a:t>of</a:t>
            </a:r>
            <a:r>
              <a:rPr sz="4800" spc="-40" dirty="0"/>
              <a:t> </a:t>
            </a:r>
            <a:r>
              <a:rPr sz="4800" dirty="0"/>
              <a:t>Business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429564" y="1947798"/>
            <a:ext cx="8180070" cy="301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Wingdings 2"/>
              <a:buChar char=""/>
              <a:tabLst>
                <a:tab pos="356235" algn="l"/>
              </a:tabLst>
            </a:pP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human element is the core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business.  Business needs people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owners, managers, 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employees,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and consumers. 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People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need  business </a:t>
            </a:r>
            <a:r>
              <a:rPr sz="2800" spc="-15" dirty="0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production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goods and services  and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the creation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of jobs.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Whether business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is  transacted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Bangladesh,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USA,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Japan </a:t>
            </a:r>
            <a:r>
              <a:rPr sz="2800" spc="5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Ghana  dose not</a:t>
            </a:r>
            <a:r>
              <a:rPr sz="28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60" dirty="0">
                <a:solidFill>
                  <a:srgbClr val="FFFFFF"/>
                </a:solidFill>
                <a:latin typeface="Tahoma"/>
                <a:cs typeface="Tahoma"/>
              </a:rPr>
              <a:t>matter.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57671" y="4764023"/>
            <a:ext cx="2930652" cy="1953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2644" y="211836"/>
            <a:ext cx="6483096" cy="1362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4025" y="407034"/>
            <a:ext cx="56972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The </a:t>
            </a:r>
            <a:r>
              <a:rPr sz="4800" spc="-10" dirty="0"/>
              <a:t>Core </a:t>
            </a:r>
            <a:r>
              <a:rPr sz="4800" dirty="0"/>
              <a:t>of</a:t>
            </a:r>
            <a:r>
              <a:rPr sz="4800" spc="-40" dirty="0"/>
              <a:t> </a:t>
            </a:r>
            <a:r>
              <a:rPr sz="4800" dirty="0"/>
              <a:t>Business</a:t>
            </a:r>
            <a:endParaRPr sz="4800"/>
          </a:p>
        </p:txBody>
      </p:sp>
      <p:sp>
        <p:nvSpPr>
          <p:cNvPr id="4" name="object 4"/>
          <p:cNvSpPr/>
          <p:nvPr/>
        </p:nvSpPr>
        <p:spPr>
          <a:xfrm>
            <a:off x="344424" y="1854707"/>
            <a:ext cx="1859280" cy="8168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4424" y="3977640"/>
            <a:ext cx="2235708" cy="816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2152" y="1964562"/>
            <a:ext cx="8161020" cy="4415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D5CA"/>
                </a:solidFill>
                <a:latin typeface="Tahoma"/>
                <a:cs typeface="Tahoma"/>
              </a:rPr>
              <a:t>Owners</a:t>
            </a:r>
            <a:endParaRPr sz="2800">
              <a:latin typeface="Tahoma"/>
              <a:cs typeface="Tahoma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2000"/>
              </a:spcBef>
              <a:buFont typeface="Wingdings 2"/>
              <a:buChar char=""/>
              <a:tabLst>
                <a:tab pos="296545" algn="l"/>
              </a:tabLst>
            </a:pPr>
            <a:r>
              <a:rPr sz="2600" spc="-15" dirty="0">
                <a:solidFill>
                  <a:srgbClr val="FFFFFF"/>
                </a:solidFill>
                <a:latin typeface="Tahoma"/>
                <a:cs typeface="Tahoma"/>
              </a:rPr>
              <a:t>People,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who own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 business as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well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as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those who 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invest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money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one, do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so because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they expect </a:t>
            </a:r>
            <a:r>
              <a:rPr sz="2600" spc="5" dirty="0">
                <a:solidFill>
                  <a:srgbClr val="FFFFFF"/>
                </a:solidFill>
                <a:latin typeface="Tahoma"/>
                <a:cs typeface="Tahoma"/>
              </a:rPr>
              <a:t>to 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earn</a:t>
            </a:r>
            <a:r>
              <a:rPr sz="26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profit.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sz="2800" b="1" spc="-5" dirty="0">
                <a:solidFill>
                  <a:srgbClr val="B3E2CE"/>
                </a:solidFill>
                <a:latin typeface="Tahoma"/>
                <a:cs typeface="Tahoma"/>
              </a:rPr>
              <a:t>Managers</a:t>
            </a:r>
            <a:endParaRPr sz="2800">
              <a:latin typeface="Tahoma"/>
              <a:cs typeface="Tahoma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2010"/>
              </a:spcBef>
              <a:buFont typeface="Wingdings 2"/>
              <a:buChar char=""/>
              <a:tabLst>
                <a:tab pos="296545" algn="l"/>
              </a:tabLst>
            </a:pP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person responsible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operating the business  may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be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owner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or a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professional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manager  </a:t>
            </a:r>
            <a:r>
              <a:rPr sz="2600" spc="-10" dirty="0">
                <a:solidFill>
                  <a:srgbClr val="FFFFFF"/>
                </a:solidFill>
                <a:latin typeface="Tahoma"/>
                <a:cs typeface="Tahoma"/>
              </a:rPr>
              <a:t>employed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by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2600" spc="-65" dirty="0">
                <a:solidFill>
                  <a:srgbClr val="FFFFFF"/>
                </a:solidFill>
                <a:latin typeface="Tahoma"/>
                <a:cs typeface="Tahoma"/>
              </a:rPr>
              <a:t>owner. </a:t>
            </a:r>
            <a:r>
              <a:rPr sz="2600" spc="-5" dirty="0">
                <a:solidFill>
                  <a:srgbClr val="FFFFFF"/>
                </a:solidFill>
                <a:latin typeface="Tahoma"/>
                <a:cs typeface="Tahoma"/>
              </a:rPr>
              <a:t>An owner-manager </a:t>
            </a:r>
            <a:r>
              <a:rPr sz="2600" dirty="0">
                <a:solidFill>
                  <a:srgbClr val="FFFFFF"/>
                </a:solidFill>
                <a:latin typeface="Tahoma"/>
                <a:cs typeface="Tahoma"/>
              </a:rPr>
              <a:t>is also  called an</a:t>
            </a:r>
            <a:r>
              <a:rPr sz="26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600" spc="-35" dirty="0">
                <a:solidFill>
                  <a:srgbClr val="FFFFFF"/>
                </a:solidFill>
                <a:latin typeface="Tahoma"/>
                <a:cs typeface="Tahoma"/>
              </a:rPr>
              <a:t>entrepreneur.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1270</Words>
  <Application>Microsoft Office PowerPoint</Application>
  <PresentationFormat>On-screen Show (4:3)</PresentationFormat>
  <Paragraphs>164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Book Antiqua</vt:lpstr>
      <vt:lpstr>Calibri</vt:lpstr>
      <vt:lpstr>Tahoma</vt:lpstr>
      <vt:lpstr>Wingdings</vt:lpstr>
      <vt:lpstr>Wingdings 2</vt:lpstr>
      <vt:lpstr>Office Theme</vt:lpstr>
      <vt:lpstr>1_Office Theme</vt:lpstr>
      <vt:lpstr>Course: Introduction to Business 0413-112</vt:lpstr>
      <vt:lpstr>Chapter-1</vt:lpstr>
      <vt:lpstr>PowerPoint Presentation</vt:lpstr>
      <vt:lpstr>BARTER</vt:lpstr>
      <vt:lpstr>PowerPoint Presentation</vt:lpstr>
      <vt:lpstr>BUSINESS</vt:lpstr>
      <vt:lpstr>BUSINESS</vt:lpstr>
      <vt:lpstr>The Core of Business</vt:lpstr>
      <vt:lpstr>The Core of Business</vt:lpstr>
      <vt:lpstr>The Core of Business</vt:lpstr>
      <vt:lpstr>The Core of Business</vt:lpstr>
      <vt:lpstr>The Core of Business</vt:lpstr>
      <vt:lpstr>Business Objectives</vt:lpstr>
      <vt:lpstr>Business Objectives</vt:lpstr>
      <vt:lpstr>Business Objectives</vt:lpstr>
      <vt:lpstr>Business Objectives</vt:lpstr>
      <vt:lpstr>Business Objectives</vt:lpstr>
      <vt:lpstr>Business Objectives</vt:lpstr>
      <vt:lpstr>PowerPoint Presentation</vt:lpstr>
      <vt:lpstr>Business Objectives</vt:lpstr>
      <vt:lpstr>Business Objectives</vt:lpstr>
      <vt:lpstr>Business Objectives</vt:lpstr>
      <vt:lpstr>Economics: The Foundation of Business</vt:lpstr>
      <vt:lpstr>Economics: The Foundation of Business</vt:lpstr>
      <vt:lpstr>Economics: The Foundation of Business</vt:lpstr>
      <vt:lpstr>Economics: The Foundation of Business</vt:lpstr>
      <vt:lpstr>Economics: The Foundation of Business</vt:lpstr>
      <vt:lpstr>Economics: The Foundation of Business</vt:lpstr>
      <vt:lpstr>Economics: The Foundation of Business</vt:lpstr>
      <vt:lpstr>END OF PART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Course: Introduction to Business BUS101</dc:title>
  <dc:creator>SHOWRAV-PC</dc:creator>
  <cp:lastModifiedBy>DEWAN GOLAM YAZDANI SHOWRAV</cp:lastModifiedBy>
  <cp:revision>3</cp:revision>
  <dcterms:created xsi:type="dcterms:W3CDTF">2006-08-16T00:00:00Z</dcterms:created>
  <dcterms:modified xsi:type="dcterms:W3CDTF">2024-01-30T15:08:52Z</dcterms:modified>
</cp:coreProperties>
</file>