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rgbClr val="68180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60151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rgbClr val="68180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300" b="0" i="0">
                <a:solidFill>
                  <a:srgbClr val="68180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540" y="2540"/>
            <a:ext cx="819150" cy="819150"/>
          </a:xfrm>
          <a:custGeom>
            <a:avLst/>
            <a:gdLst/>
            <a:ahLst/>
            <a:cxnLst/>
            <a:rect l="l" t="t" r="r" b="b"/>
            <a:pathLst>
              <a:path w="819150" h="819150">
                <a:moveTo>
                  <a:pt x="819150" y="0"/>
                </a:moveTo>
                <a:lnTo>
                  <a:pt x="0" y="0"/>
                </a:lnTo>
                <a:lnTo>
                  <a:pt x="0" y="819149"/>
                </a:lnTo>
                <a:lnTo>
                  <a:pt x="40640" y="819149"/>
                </a:lnTo>
                <a:lnTo>
                  <a:pt x="82550" y="815339"/>
                </a:lnTo>
                <a:lnTo>
                  <a:pt x="123190" y="810259"/>
                </a:lnTo>
                <a:lnTo>
                  <a:pt x="165100" y="802639"/>
                </a:lnTo>
                <a:lnTo>
                  <a:pt x="205740" y="793749"/>
                </a:lnTo>
                <a:lnTo>
                  <a:pt x="245110" y="782319"/>
                </a:lnTo>
                <a:lnTo>
                  <a:pt x="284480" y="768349"/>
                </a:lnTo>
                <a:lnTo>
                  <a:pt x="322580" y="753109"/>
                </a:lnTo>
                <a:lnTo>
                  <a:pt x="360680" y="736599"/>
                </a:lnTo>
                <a:lnTo>
                  <a:pt x="397510" y="717549"/>
                </a:lnTo>
                <a:lnTo>
                  <a:pt x="433069" y="695959"/>
                </a:lnTo>
                <a:lnTo>
                  <a:pt x="467359" y="673099"/>
                </a:lnTo>
                <a:lnTo>
                  <a:pt x="501650" y="648969"/>
                </a:lnTo>
                <a:lnTo>
                  <a:pt x="533400" y="622299"/>
                </a:lnTo>
                <a:lnTo>
                  <a:pt x="563880" y="594359"/>
                </a:lnTo>
                <a:lnTo>
                  <a:pt x="594360" y="565149"/>
                </a:lnTo>
                <a:lnTo>
                  <a:pt x="622300" y="534669"/>
                </a:lnTo>
                <a:lnTo>
                  <a:pt x="673100" y="468629"/>
                </a:lnTo>
                <a:lnTo>
                  <a:pt x="695960" y="434339"/>
                </a:lnTo>
                <a:lnTo>
                  <a:pt x="716280" y="397509"/>
                </a:lnTo>
                <a:lnTo>
                  <a:pt x="735330" y="361949"/>
                </a:lnTo>
                <a:lnTo>
                  <a:pt x="753110" y="323850"/>
                </a:lnTo>
                <a:lnTo>
                  <a:pt x="768350" y="284479"/>
                </a:lnTo>
                <a:lnTo>
                  <a:pt x="782319" y="246379"/>
                </a:lnTo>
                <a:lnTo>
                  <a:pt x="793750" y="205739"/>
                </a:lnTo>
                <a:lnTo>
                  <a:pt x="802640" y="165100"/>
                </a:lnTo>
                <a:lnTo>
                  <a:pt x="810260" y="124459"/>
                </a:lnTo>
                <a:lnTo>
                  <a:pt x="815340" y="82550"/>
                </a:lnTo>
                <a:lnTo>
                  <a:pt x="819150" y="41909"/>
                </a:lnTo>
                <a:lnTo>
                  <a:pt x="819150" y="0"/>
                </a:lnTo>
                <a:close/>
              </a:path>
            </a:pathLst>
          </a:custGeom>
          <a:solidFill>
            <a:srgbClr val="FDF9F3">
              <a:alpha val="32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540" y="2540"/>
            <a:ext cx="819150" cy="819150"/>
          </a:xfrm>
          <a:custGeom>
            <a:avLst/>
            <a:gdLst/>
            <a:ahLst/>
            <a:cxnLst/>
            <a:rect l="l" t="t" r="r" b="b"/>
            <a:pathLst>
              <a:path w="819150" h="819150">
                <a:moveTo>
                  <a:pt x="819150" y="0"/>
                </a:moveTo>
                <a:lnTo>
                  <a:pt x="819150" y="41909"/>
                </a:lnTo>
                <a:lnTo>
                  <a:pt x="815340" y="82550"/>
                </a:lnTo>
                <a:lnTo>
                  <a:pt x="810260" y="124459"/>
                </a:lnTo>
                <a:lnTo>
                  <a:pt x="802640" y="165100"/>
                </a:lnTo>
                <a:lnTo>
                  <a:pt x="793750" y="205739"/>
                </a:lnTo>
                <a:lnTo>
                  <a:pt x="782319" y="246379"/>
                </a:lnTo>
                <a:lnTo>
                  <a:pt x="768350" y="284479"/>
                </a:lnTo>
                <a:lnTo>
                  <a:pt x="753110" y="323850"/>
                </a:lnTo>
                <a:lnTo>
                  <a:pt x="735330" y="361949"/>
                </a:lnTo>
                <a:lnTo>
                  <a:pt x="716280" y="397509"/>
                </a:lnTo>
                <a:lnTo>
                  <a:pt x="695960" y="434339"/>
                </a:lnTo>
                <a:lnTo>
                  <a:pt x="673100" y="468629"/>
                </a:lnTo>
                <a:lnTo>
                  <a:pt x="647700" y="501649"/>
                </a:lnTo>
                <a:lnTo>
                  <a:pt x="622300" y="534669"/>
                </a:lnTo>
                <a:lnTo>
                  <a:pt x="594360" y="565149"/>
                </a:lnTo>
                <a:lnTo>
                  <a:pt x="563880" y="594359"/>
                </a:lnTo>
                <a:lnTo>
                  <a:pt x="533400" y="622299"/>
                </a:lnTo>
                <a:lnTo>
                  <a:pt x="501650" y="648969"/>
                </a:lnTo>
                <a:lnTo>
                  <a:pt x="467359" y="673099"/>
                </a:lnTo>
                <a:lnTo>
                  <a:pt x="433069" y="695959"/>
                </a:lnTo>
                <a:lnTo>
                  <a:pt x="397510" y="717549"/>
                </a:lnTo>
                <a:lnTo>
                  <a:pt x="360680" y="736599"/>
                </a:lnTo>
                <a:lnTo>
                  <a:pt x="322580" y="753109"/>
                </a:lnTo>
                <a:lnTo>
                  <a:pt x="284480" y="768349"/>
                </a:lnTo>
                <a:lnTo>
                  <a:pt x="245110" y="782319"/>
                </a:lnTo>
                <a:lnTo>
                  <a:pt x="205740" y="793749"/>
                </a:lnTo>
                <a:lnTo>
                  <a:pt x="165100" y="802639"/>
                </a:lnTo>
                <a:lnTo>
                  <a:pt x="123190" y="810259"/>
                </a:lnTo>
                <a:lnTo>
                  <a:pt x="82550" y="815339"/>
                </a:lnTo>
                <a:lnTo>
                  <a:pt x="40640" y="819149"/>
                </a:lnTo>
                <a:lnTo>
                  <a:pt x="0" y="819149"/>
                </a:lnTo>
                <a:lnTo>
                  <a:pt x="0" y="0"/>
                </a:lnTo>
                <a:lnTo>
                  <a:pt x="819150" y="0"/>
                </a:lnTo>
                <a:close/>
              </a:path>
            </a:pathLst>
          </a:custGeom>
          <a:ln w="3234">
            <a:solidFill>
              <a:srgbClr val="D1C29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40029" y="33019"/>
            <a:ext cx="1703070" cy="1703070"/>
          </a:xfrm>
          <a:custGeom>
            <a:avLst/>
            <a:gdLst/>
            <a:ahLst/>
            <a:cxnLst/>
            <a:rect l="l" t="t" r="r" b="b"/>
            <a:pathLst>
              <a:path w="1703070" h="1703070">
                <a:moveTo>
                  <a:pt x="852169" y="0"/>
                </a:moveTo>
                <a:lnTo>
                  <a:pt x="901675" y="1307"/>
                </a:lnTo>
                <a:lnTo>
                  <a:pt x="950304" y="5189"/>
                </a:lnTo>
                <a:lnTo>
                  <a:pt x="997991" y="11580"/>
                </a:lnTo>
                <a:lnTo>
                  <a:pt x="1044676" y="20419"/>
                </a:lnTo>
                <a:lnTo>
                  <a:pt x="1090295" y="31643"/>
                </a:lnTo>
                <a:lnTo>
                  <a:pt x="1134787" y="45187"/>
                </a:lnTo>
                <a:lnTo>
                  <a:pt x="1178088" y="60989"/>
                </a:lnTo>
                <a:lnTo>
                  <a:pt x="1220136" y="78987"/>
                </a:lnTo>
                <a:lnTo>
                  <a:pt x="1260869" y="99116"/>
                </a:lnTo>
                <a:lnTo>
                  <a:pt x="1300223" y="121313"/>
                </a:lnTo>
                <a:lnTo>
                  <a:pt x="1338138" y="145516"/>
                </a:lnTo>
                <a:lnTo>
                  <a:pt x="1374550" y="171662"/>
                </a:lnTo>
                <a:lnTo>
                  <a:pt x="1409396" y="199687"/>
                </a:lnTo>
                <a:lnTo>
                  <a:pt x="1442615" y="229528"/>
                </a:lnTo>
                <a:lnTo>
                  <a:pt x="1474144" y="261122"/>
                </a:lnTo>
                <a:lnTo>
                  <a:pt x="1503919" y="294406"/>
                </a:lnTo>
                <a:lnTo>
                  <a:pt x="1531880" y="329317"/>
                </a:lnTo>
                <a:lnTo>
                  <a:pt x="1557962" y="365791"/>
                </a:lnTo>
                <a:lnTo>
                  <a:pt x="1582105" y="403767"/>
                </a:lnTo>
                <a:lnTo>
                  <a:pt x="1604244" y="443179"/>
                </a:lnTo>
                <a:lnTo>
                  <a:pt x="1624319" y="483967"/>
                </a:lnTo>
                <a:lnTo>
                  <a:pt x="1642266" y="526065"/>
                </a:lnTo>
                <a:lnTo>
                  <a:pt x="1658022" y="569412"/>
                </a:lnTo>
                <a:lnTo>
                  <a:pt x="1671526" y="613944"/>
                </a:lnTo>
                <a:lnTo>
                  <a:pt x="1682715" y="659597"/>
                </a:lnTo>
                <a:lnTo>
                  <a:pt x="1691527" y="706310"/>
                </a:lnTo>
                <a:lnTo>
                  <a:pt x="1697898" y="754018"/>
                </a:lnTo>
                <a:lnTo>
                  <a:pt x="1701766" y="802659"/>
                </a:lnTo>
                <a:lnTo>
                  <a:pt x="1703070" y="852169"/>
                </a:lnTo>
                <a:lnTo>
                  <a:pt x="1701766" y="901675"/>
                </a:lnTo>
                <a:lnTo>
                  <a:pt x="1697898" y="950304"/>
                </a:lnTo>
                <a:lnTo>
                  <a:pt x="1691527" y="997991"/>
                </a:lnTo>
                <a:lnTo>
                  <a:pt x="1682715" y="1044676"/>
                </a:lnTo>
                <a:lnTo>
                  <a:pt x="1671526" y="1090295"/>
                </a:lnTo>
                <a:lnTo>
                  <a:pt x="1658022" y="1134787"/>
                </a:lnTo>
                <a:lnTo>
                  <a:pt x="1642266" y="1178088"/>
                </a:lnTo>
                <a:lnTo>
                  <a:pt x="1624319" y="1220136"/>
                </a:lnTo>
                <a:lnTo>
                  <a:pt x="1604244" y="1260869"/>
                </a:lnTo>
                <a:lnTo>
                  <a:pt x="1582105" y="1300223"/>
                </a:lnTo>
                <a:lnTo>
                  <a:pt x="1557962" y="1338138"/>
                </a:lnTo>
                <a:lnTo>
                  <a:pt x="1531880" y="1374550"/>
                </a:lnTo>
                <a:lnTo>
                  <a:pt x="1503919" y="1409396"/>
                </a:lnTo>
                <a:lnTo>
                  <a:pt x="1474144" y="1442615"/>
                </a:lnTo>
                <a:lnTo>
                  <a:pt x="1442615" y="1474144"/>
                </a:lnTo>
                <a:lnTo>
                  <a:pt x="1409396" y="1503919"/>
                </a:lnTo>
                <a:lnTo>
                  <a:pt x="1374550" y="1531880"/>
                </a:lnTo>
                <a:lnTo>
                  <a:pt x="1338138" y="1557962"/>
                </a:lnTo>
                <a:lnTo>
                  <a:pt x="1300223" y="1582105"/>
                </a:lnTo>
                <a:lnTo>
                  <a:pt x="1260869" y="1604244"/>
                </a:lnTo>
                <a:lnTo>
                  <a:pt x="1220136" y="1624319"/>
                </a:lnTo>
                <a:lnTo>
                  <a:pt x="1178088" y="1642266"/>
                </a:lnTo>
                <a:lnTo>
                  <a:pt x="1134787" y="1658022"/>
                </a:lnTo>
                <a:lnTo>
                  <a:pt x="1090295" y="1671526"/>
                </a:lnTo>
                <a:lnTo>
                  <a:pt x="1044676" y="1682715"/>
                </a:lnTo>
                <a:lnTo>
                  <a:pt x="997991" y="1691527"/>
                </a:lnTo>
                <a:lnTo>
                  <a:pt x="950304" y="1697898"/>
                </a:lnTo>
                <a:lnTo>
                  <a:pt x="901675" y="1701766"/>
                </a:lnTo>
                <a:lnTo>
                  <a:pt x="852169" y="1703069"/>
                </a:lnTo>
                <a:lnTo>
                  <a:pt x="802659" y="1701766"/>
                </a:lnTo>
                <a:lnTo>
                  <a:pt x="754018" y="1697898"/>
                </a:lnTo>
                <a:lnTo>
                  <a:pt x="706310" y="1691527"/>
                </a:lnTo>
                <a:lnTo>
                  <a:pt x="659597" y="1682715"/>
                </a:lnTo>
                <a:lnTo>
                  <a:pt x="613944" y="1671526"/>
                </a:lnTo>
                <a:lnTo>
                  <a:pt x="569412" y="1658022"/>
                </a:lnTo>
                <a:lnTo>
                  <a:pt x="526065" y="1642266"/>
                </a:lnTo>
                <a:lnTo>
                  <a:pt x="483967" y="1624319"/>
                </a:lnTo>
                <a:lnTo>
                  <a:pt x="443179" y="1604244"/>
                </a:lnTo>
                <a:lnTo>
                  <a:pt x="403767" y="1582105"/>
                </a:lnTo>
                <a:lnTo>
                  <a:pt x="365791" y="1557962"/>
                </a:lnTo>
                <a:lnTo>
                  <a:pt x="329317" y="1531880"/>
                </a:lnTo>
                <a:lnTo>
                  <a:pt x="294406" y="1503919"/>
                </a:lnTo>
                <a:lnTo>
                  <a:pt x="261122" y="1474144"/>
                </a:lnTo>
                <a:lnTo>
                  <a:pt x="229528" y="1442615"/>
                </a:lnTo>
                <a:lnTo>
                  <a:pt x="199687" y="1409396"/>
                </a:lnTo>
                <a:lnTo>
                  <a:pt x="171662" y="1374550"/>
                </a:lnTo>
                <a:lnTo>
                  <a:pt x="145516" y="1338138"/>
                </a:lnTo>
                <a:lnTo>
                  <a:pt x="121313" y="1300223"/>
                </a:lnTo>
                <a:lnTo>
                  <a:pt x="99116" y="1260869"/>
                </a:lnTo>
                <a:lnTo>
                  <a:pt x="78987" y="1220136"/>
                </a:lnTo>
                <a:lnTo>
                  <a:pt x="60989" y="1178088"/>
                </a:lnTo>
                <a:lnTo>
                  <a:pt x="45187" y="1134787"/>
                </a:lnTo>
                <a:lnTo>
                  <a:pt x="31643" y="1090295"/>
                </a:lnTo>
                <a:lnTo>
                  <a:pt x="20419" y="1044676"/>
                </a:lnTo>
                <a:lnTo>
                  <a:pt x="11580" y="997991"/>
                </a:lnTo>
                <a:lnTo>
                  <a:pt x="5189" y="950304"/>
                </a:lnTo>
                <a:lnTo>
                  <a:pt x="1307" y="901675"/>
                </a:lnTo>
                <a:lnTo>
                  <a:pt x="0" y="852169"/>
                </a:lnTo>
                <a:lnTo>
                  <a:pt x="1307" y="802659"/>
                </a:lnTo>
                <a:lnTo>
                  <a:pt x="5189" y="754018"/>
                </a:lnTo>
                <a:lnTo>
                  <a:pt x="11580" y="706310"/>
                </a:lnTo>
                <a:lnTo>
                  <a:pt x="20419" y="659597"/>
                </a:lnTo>
                <a:lnTo>
                  <a:pt x="31643" y="613944"/>
                </a:lnTo>
                <a:lnTo>
                  <a:pt x="45187" y="569412"/>
                </a:lnTo>
                <a:lnTo>
                  <a:pt x="60989" y="526065"/>
                </a:lnTo>
                <a:lnTo>
                  <a:pt x="78987" y="483967"/>
                </a:lnTo>
                <a:lnTo>
                  <a:pt x="99116" y="443179"/>
                </a:lnTo>
                <a:lnTo>
                  <a:pt x="121313" y="403767"/>
                </a:lnTo>
                <a:lnTo>
                  <a:pt x="145516" y="365791"/>
                </a:lnTo>
                <a:lnTo>
                  <a:pt x="171662" y="329317"/>
                </a:lnTo>
                <a:lnTo>
                  <a:pt x="199687" y="294406"/>
                </a:lnTo>
                <a:lnTo>
                  <a:pt x="229528" y="261122"/>
                </a:lnTo>
                <a:lnTo>
                  <a:pt x="261122" y="229528"/>
                </a:lnTo>
                <a:lnTo>
                  <a:pt x="294406" y="199687"/>
                </a:lnTo>
                <a:lnTo>
                  <a:pt x="329317" y="171662"/>
                </a:lnTo>
                <a:lnTo>
                  <a:pt x="365791" y="145516"/>
                </a:lnTo>
                <a:lnTo>
                  <a:pt x="403767" y="121313"/>
                </a:lnTo>
                <a:lnTo>
                  <a:pt x="443179" y="99116"/>
                </a:lnTo>
                <a:lnTo>
                  <a:pt x="483967" y="78987"/>
                </a:lnTo>
                <a:lnTo>
                  <a:pt x="526065" y="60989"/>
                </a:lnTo>
                <a:lnTo>
                  <a:pt x="569412" y="45187"/>
                </a:lnTo>
                <a:lnTo>
                  <a:pt x="613944" y="31643"/>
                </a:lnTo>
                <a:lnTo>
                  <a:pt x="659597" y="20419"/>
                </a:lnTo>
                <a:lnTo>
                  <a:pt x="706310" y="11580"/>
                </a:lnTo>
                <a:lnTo>
                  <a:pt x="754018" y="5189"/>
                </a:lnTo>
                <a:lnTo>
                  <a:pt x="802659" y="1307"/>
                </a:lnTo>
                <a:lnTo>
                  <a:pt x="852169" y="0"/>
                </a:lnTo>
                <a:close/>
              </a:path>
            </a:pathLst>
          </a:custGeom>
          <a:ln w="27315">
            <a:solidFill>
              <a:srgbClr val="AEA4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240029" y="33019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7315">
            <a:solidFill>
              <a:srgbClr val="AEA4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67639" y="20320"/>
            <a:ext cx="1704339" cy="1704339"/>
          </a:xfrm>
          <a:custGeom>
            <a:avLst/>
            <a:gdLst/>
            <a:ahLst/>
            <a:cxnLst/>
            <a:rect l="l" t="t" r="r" b="b"/>
            <a:pathLst>
              <a:path w="1704339" h="1704339">
                <a:moveTo>
                  <a:pt x="852169" y="0"/>
                </a:moveTo>
                <a:lnTo>
                  <a:pt x="901680" y="1307"/>
                </a:lnTo>
                <a:lnTo>
                  <a:pt x="950321" y="5189"/>
                </a:lnTo>
                <a:lnTo>
                  <a:pt x="998029" y="11580"/>
                </a:lnTo>
                <a:lnTo>
                  <a:pt x="1044742" y="20419"/>
                </a:lnTo>
                <a:lnTo>
                  <a:pt x="1090395" y="31643"/>
                </a:lnTo>
                <a:lnTo>
                  <a:pt x="1134927" y="45187"/>
                </a:lnTo>
                <a:lnTo>
                  <a:pt x="1178274" y="60989"/>
                </a:lnTo>
                <a:lnTo>
                  <a:pt x="1220372" y="78987"/>
                </a:lnTo>
                <a:lnTo>
                  <a:pt x="1261160" y="99116"/>
                </a:lnTo>
                <a:lnTo>
                  <a:pt x="1300572" y="121313"/>
                </a:lnTo>
                <a:lnTo>
                  <a:pt x="1338548" y="145516"/>
                </a:lnTo>
                <a:lnTo>
                  <a:pt x="1375022" y="171662"/>
                </a:lnTo>
                <a:lnTo>
                  <a:pt x="1409933" y="199687"/>
                </a:lnTo>
                <a:lnTo>
                  <a:pt x="1443217" y="229528"/>
                </a:lnTo>
                <a:lnTo>
                  <a:pt x="1474811" y="261122"/>
                </a:lnTo>
                <a:lnTo>
                  <a:pt x="1504652" y="294406"/>
                </a:lnTo>
                <a:lnTo>
                  <a:pt x="1532677" y="329317"/>
                </a:lnTo>
                <a:lnTo>
                  <a:pt x="1558823" y="365791"/>
                </a:lnTo>
                <a:lnTo>
                  <a:pt x="1583026" y="403767"/>
                </a:lnTo>
                <a:lnTo>
                  <a:pt x="1605223" y="443179"/>
                </a:lnTo>
                <a:lnTo>
                  <a:pt x="1625352" y="483967"/>
                </a:lnTo>
                <a:lnTo>
                  <a:pt x="1643350" y="526065"/>
                </a:lnTo>
                <a:lnTo>
                  <a:pt x="1659152" y="569412"/>
                </a:lnTo>
                <a:lnTo>
                  <a:pt x="1672696" y="613944"/>
                </a:lnTo>
                <a:lnTo>
                  <a:pt x="1683920" y="659597"/>
                </a:lnTo>
                <a:lnTo>
                  <a:pt x="1692759" y="706310"/>
                </a:lnTo>
                <a:lnTo>
                  <a:pt x="1699150" y="754018"/>
                </a:lnTo>
                <a:lnTo>
                  <a:pt x="1703032" y="802659"/>
                </a:lnTo>
                <a:lnTo>
                  <a:pt x="1704340" y="852169"/>
                </a:lnTo>
                <a:lnTo>
                  <a:pt x="1703032" y="901680"/>
                </a:lnTo>
                <a:lnTo>
                  <a:pt x="1699150" y="950321"/>
                </a:lnTo>
                <a:lnTo>
                  <a:pt x="1692759" y="998029"/>
                </a:lnTo>
                <a:lnTo>
                  <a:pt x="1683920" y="1044742"/>
                </a:lnTo>
                <a:lnTo>
                  <a:pt x="1672696" y="1090395"/>
                </a:lnTo>
                <a:lnTo>
                  <a:pt x="1659152" y="1134927"/>
                </a:lnTo>
                <a:lnTo>
                  <a:pt x="1643350" y="1178274"/>
                </a:lnTo>
                <a:lnTo>
                  <a:pt x="1625352" y="1220372"/>
                </a:lnTo>
                <a:lnTo>
                  <a:pt x="1605223" y="1261160"/>
                </a:lnTo>
                <a:lnTo>
                  <a:pt x="1583026" y="1300572"/>
                </a:lnTo>
                <a:lnTo>
                  <a:pt x="1558823" y="1338548"/>
                </a:lnTo>
                <a:lnTo>
                  <a:pt x="1532677" y="1375022"/>
                </a:lnTo>
                <a:lnTo>
                  <a:pt x="1504652" y="1409933"/>
                </a:lnTo>
                <a:lnTo>
                  <a:pt x="1474811" y="1443217"/>
                </a:lnTo>
                <a:lnTo>
                  <a:pt x="1443217" y="1474811"/>
                </a:lnTo>
                <a:lnTo>
                  <a:pt x="1409933" y="1504652"/>
                </a:lnTo>
                <a:lnTo>
                  <a:pt x="1375022" y="1532677"/>
                </a:lnTo>
                <a:lnTo>
                  <a:pt x="1338548" y="1558823"/>
                </a:lnTo>
                <a:lnTo>
                  <a:pt x="1300572" y="1583026"/>
                </a:lnTo>
                <a:lnTo>
                  <a:pt x="1261160" y="1605223"/>
                </a:lnTo>
                <a:lnTo>
                  <a:pt x="1220372" y="1625352"/>
                </a:lnTo>
                <a:lnTo>
                  <a:pt x="1178274" y="1643350"/>
                </a:lnTo>
                <a:lnTo>
                  <a:pt x="1134927" y="1659152"/>
                </a:lnTo>
                <a:lnTo>
                  <a:pt x="1090395" y="1672696"/>
                </a:lnTo>
                <a:lnTo>
                  <a:pt x="1044742" y="1683920"/>
                </a:lnTo>
                <a:lnTo>
                  <a:pt x="998029" y="1692759"/>
                </a:lnTo>
                <a:lnTo>
                  <a:pt x="950321" y="1699150"/>
                </a:lnTo>
                <a:lnTo>
                  <a:pt x="901680" y="1703032"/>
                </a:lnTo>
                <a:lnTo>
                  <a:pt x="852169" y="1704339"/>
                </a:lnTo>
                <a:lnTo>
                  <a:pt x="802659" y="1703032"/>
                </a:lnTo>
                <a:lnTo>
                  <a:pt x="754018" y="1699150"/>
                </a:lnTo>
                <a:lnTo>
                  <a:pt x="706310" y="1692759"/>
                </a:lnTo>
                <a:lnTo>
                  <a:pt x="659597" y="1683920"/>
                </a:lnTo>
                <a:lnTo>
                  <a:pt x="613944" y="1672696"/>
                </a:lnTo>
                <a:lnTo>
                  <a:pt x="569412" y="1659152"/>
                </a:lnTo>
                <a:lnTo>
                  <a:pt x="526065" y="1643350"/>
                </a:lnTo>
                <a:lnTo>
                  <a:pt x="483967" y="1625352"/>
                </a:lnTo>
                <a:lnTo>
                  <a:pt x="443179" y="1605223"/>
                </a:lnTo>
                <a:lnTo>
                  <a:pt x="403767" y="1583026"/>
                </a:lnTo>
                <a:lnTo>
                  <a:pt x="365791" y="1558823"/>
                </a:lnTo>
                <a:lnTo>
                  <a:pt x="329317" y="1532677"/>
                </a:lnTo>
                <a:lnTo>
                  <a:pt x="294406" y="1504652"/>
                </a:lnTo>
                <a:lnTo>
                  <a:pt x="261122" y="1474811"/>
                </a:lnTo>
                <a:lnTo>
                  <a:pt x="229528" y="1443217"/>
                </a:lnTo>
                <a:lnTo>
                  <a:pt x="199687" y="1409933"/>
                </a:lnTo>
                <a:lnTo>
                  <a:pt x="171662" y="1375022"/>
                </a:lnTo>
                <a:lnTo>
                  <a:pt x="145516" y="1338548"/>
                </a:lnTo>
                <a:lnTo>
                  <a:pt x="121313" y="1300572"/>
                </a:lnTo>
                <a:lnTo>
                  <a:pt x="99116" y="1261160"/>
                </a:lnTo>
                <a:lnTo>
                  <a:pt x="78987" y="1220372"/>
                </a:lnTo>
                <a:lnTo>
                  <a:pt x="60989" y="1178274"/>
                </a:lnTo>
                <a:lnTo>
                  <a:pt x="45187" y="1134927"/>
                </a:lnTo>
                <a:lnTo>
                  <a:pt x="31643" y="1090395"/>
                </a:lnTo>
                <a:lnTo>
                  <a:pt x="20419" y="1044742"/>
                </a:lnTo>
                <a:lnTo>
                  <a:pt x="11580" y="998029"/>
                </a:lnTo>
                <a:lnTo>
                  <a:pt x="5189" y="950321"/>
                </a:lnTo>
                <a:lnTo>
                  <a:pt x="1307" y="901680"/>
                </a:lnTo>
                <a:lnTo>
                  <a:pt x="0" y="852169"/>
                </a:lnTo>
                <a:lnTo>
                  <a:pt x="1307" y="802659"/>
                </a:lnTo>
                <a:lnTo>
                  <a:pt x="5189" y="754018"/>
                </a:lnTo>
                <a:lnTo>
                  <a:pt x="11580" y="706310"/>
                </a:lnTo>
                <a:lnTo>
                  <a:pt x="20419" y="659597"/>
                </a:lnTo>
                <a:lnTo>
                  <a:pt x="31643" y="613944"/>
                </a:lnTo>
                <a:lnTo>
                  <a:pt x="45187" y="569412"/>
                </a:lnTo>
                <a:lnTo>
                  <a:pt x="60989" y="526065"/>
                </a:lnTo>
                <a:lnTo>
                  <a:pt x="78987" y="483967"/>
                </a:lnTo>
                <a:lnTo>
                  <a:pt x="99116" y="443179"/>
                </a:lnTo>
                <a:lnTo>
                  <a:pt x="121313" y="403767"/>
                </a:lnTo>
                <a:lnTo>
                  <a:pt x="145516" y="365791"/>
                </a:lnTo>
                <a:lnTo>
                  <a:pt x="171662" y="329317"/>
                </a:lnTo>
                <a:lnTo>
                  <a:pt x="199687" y="294406"/>
                </a:lnTo>
                <a:lnTo>
                  <a:pt x="229528" y="261122"/>
                </a:lnTo>
                <a:lnTo>
                  <a:pt x="261122" y="229528"/>
                </a:lnTo>
                <a:lnTo>
                  <a:pt x="294406" y="199687"/>
                </a:lnTo>
                <a:lnTo>
                  <a:pt x="329317" y="171662"/>
                </a:lnTo>
                <a:lnTo>
                  <a:pt x="365791" y="145516"/>
                </a:lnTo>
                <a:lnTo>
                  <a:pt x="403767" y="121313"/>
                </a:lnTo>
                <a:lnTo>
                  <a:pt x="443179" y="99116"/>
                </a:lnTo>
                <a:lnTo>
                  <a:pt x="483967" y="78987"/>
                </a:lnTo>
                <a:lnTo>
                  <a:pt x="526065" y="60989"/>
                </a:lnTo>
                <a:lnTo>
                  <a:pt x="569412" y="45187"/>
                </a:lnTo>
                <a:lnTo>
                  <a:pt x="613944" y="31643"/>
                </a:lnTo>
                <a:lnTo>
                  <a:pt x="659597" y="20419"/>
                </a:lnTo>
                <a:lnTo>
                  <a:pt x="706310" y="11580"/>
                </a:lnTo>
                <a:lnTo>
                  <a:pt x="754018" y="5189"/>
                </a:lnTo>
                <a:lnTo>
                  <a:pt x="802659" y="1307"/>
                </a:lnTo>
                <a:lnTo>
                  <a:pt x="852169" y="0"/>
                </a:lnTo>
                <a:close/>
              </a:path>
            </a:pathLst>
          </a:custGeom>
          <a:ln w="27315">
            <a:solidFill>
              <a:srgbClr val="FFF5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67639" y="2032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27315">
            <a:solidFill>
              <a:srgbClr val="FFF5D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65100" y="1036319"/>
            <a:ext cx="1169670" cy="116966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087119" y="0"/>
            <a:ext cx="8056880" cy="6858000"/>
          </a:xfrm>
          <a:custGeom>
            <a:avLst/>
            <a:gdLst/>
            <a:ahLst/>
            <a:cxnLst/>
            <a:rect l="l" t="t" r="r" b="b"/>
            <a:pathLst>
              <a:path w="8056880" h="6858000">
                <a:moveTo>
                  <a:pt x="0" y="6858000"/>
                </a:moveTo>
                <a:lnTo>
                  <a:pt x="8056880" y="6858000"/>
                </a:lnTo>
                <a:lnTo>
                  <a:pt x="805688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1012189" y="0"/>
            <a:ext cx="2540" cy="6858000"/>
          </a:xfrm>
          <a:custGeom>
            <a:avLst/>
            <a:gdLst/>
            <a:ahLst/>
            <a:cxnLst/>
            <a:rect l="l" t="t" r="r" b="b"/>
            <a:pathLst>
              <a:path w="2540" h="6858000">
                <a:moveTo>
                  <a:pt x="0" y="6858000"/>
                </a:moveTo>
                <a:lnTo>
                  <a:pt x="2540" y="6858000"/>
                </a:lnTo>
                <a:lnTo>
                  <a:pt x="254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995044" y="72389"/>
            <a:ext cx="0" cy="6785609"/>
          </a:xfrm>
          <a:custGeom>
            <a:avLst/>
            <a:gdLst/>
            <a:ahLst/>
            <a:cxnLst/>
            <a:rect l="l" t="t" r="r" b="b"/>
            <a:pathLst>
              <a:path h="6785609">
                <a:moveTo>
                  <a:pt x="0" y="0"/>
                </a:moveTo>
                <a:lnTo>
                  <a:pt x="0" y="6785609"/>
                </a:lnTo>
              </a:path>
            </a:pathLst>
          </a:custGeom>
          <a:ln w="39370">
            <a:solidFill>
              <a:srgbClr val="6F6A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1050925" y="0"/>
            <a:ext cx="0" cy="6858000"/>
          </a:xfrm>
          <a:custGeom>
            <a:avLst/>
            <a:gdLst/>
            <a:ahLst/>
            <a:cxnLst/>
            <a:rect l="l" t="t" r="r" b="b"/>
            <a:pathLst>
              <a:path h="6858000">
                <a:moveTo>
                  <a:pt x="0" y="0"/>
                </a:moveTo>
                <a:lnTo>
                  <a:pt x="0" y="6858000"/>
                </a:lnTo>
              </a:path>
            </a:pathLst>
          </a:custGeom>
          <a:ln w="7238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59179" y="421640"/>
            <a:ext cx="7025640" cy="680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0" i="0">
                <a:solidFill>
                  <a:srgbClr val="68180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79550" y="1785620"/>
            <a:ext cx="7125970" cy="1885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60151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4400" y="1407160"/>
            <a:ext cx="232409" cy="226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50680" y="1337370"/>
            <a:ext cx="76079" cy="7734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24660" y="974090"/>
            <a:ext cx="6600825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5" dirty="0">
                <a:solidFill>
                  <a:srgbClr val="415418"/>
                </a:solidFill>
                <a:latin typeface="Arial"/>
                <a:cs typeface="Arial"/>
              </a:rPr>
              <a:t>Introduction to</a:t>
            </a:r>
            <a:r>
              <a:rPr sz="4400" b="1" spc="-85" dirty="0">
                <a:solidFill>
                  <a:srgbClr val="415418"/>
                </a:solidFill>
                <a:latin typeface="Arial"/>
                <a:cs typeface="Arial"/>
              </a:rPr>
              <a:t> </a:t>
            </a:r>
            <a:r>
              <a:rPr sz="4400" b="1" spc="-5" dirty="0">
                <a:solidFill>
                  <a:srgbClr val="415418"/>
                </a:solidFill>
                <a:latin typeface="Arial"/>
                <a:cs typeface="Arial"/>
              </a:rPr>
              <a:t>Business</a:t>
            </a:r>
            <a:endParaRPr sz="4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46120" y="2517140"/>
            <a:ext cx="5434330" cy="27263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2405" marR="5080" indent="-1450340">
              <a:lnSpc>
                <a:spcPct val="100000"/>
              </a:lnSpc>
              <a:spcBef>
                <a:spcPts val="100"/>
              </a:spcBef>
            </a:pPr>
            <a:r>
              <a:rPr sz="4300" b="1" spc="-35" dirty="0">
                <a:solidFill>
                  <a:srgbClr val="6F2F9F"/>
                </a:solidFill>
                <a:latin typeface="Arial"/>
                <a:cs typeface="Arial"/>
              </a:rPr>
              <a:t>FUNDAMENTALS</a:t>
            </a:r>
            <a:r>
              <a:rPr sz="4300" b="1" spc="-110" dirty="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sz="4300" b="1" spc="-10" dirty="0">
                <a:solidFill>
                  <a:srgbClr val="6F2F9F"/>
                </a:solidFill>
                <a:latin typeface="Arial"/>
                <a:cs typeface="Arial"/>
              </a:rPr>
              <a:t>OF  </a:t>
            </a:r>
            <a:r>
              <a:rPr sz="4300" b="1" spc="-45" dirty="0">
                <a:solidFill>
                  <a:srgbClr val="6F2F9F"/>
                </a:solidFill>
                <a:latin typeface="Arial"/>
                <a:cs typeface="Arial"/>
              </a:rPr>
              <a:t>M</a:t>
            </a:r>
            <a:r>
              <a:rPr sz="4300" b="1" spc="-5" dirty="0">
                <a:solidFill>
                  <a:srgbClr val="6F2F9F"/>
                </a:solidFill>
                <a:latin typeface="Arial"/>
                <a:cs typeface="Arial"/>
              </a:rPr>
              <a:t>ANAG</a:t>
            </a:r>
            <a:r>
              <a:rPr sz="4300" b="1" spc="-10" dirty="0">
                <a:solidFill>
                  <a:srgbClr val="6F2F9F"/>
                </a:solidFill>
                <a:latin typeface="Arial"/>
                <a:cs typeface="Arial"/>
              </a:rPr>
              <a:t>E</a:t>
            </a:r>
            <a:r>
              <a:rPr sz="4300" b="1" spc="-45" dirty="0">
                <a:solidFill>
                  <a:srgbClr val="6F2F9F"/>
                </a:solidFill>
                <a:latin typeface="Arial"/>
                <a:cs typeface="Arial"/>
              </a:rPr>
              <a:t>M</a:t>
            </a:r>
            <a:r>
              <a:rPr sz="4300" b="1" spc="-5" dirty="0">
                <a:solidFill>
                  <a:srgbClr val="6F2F9F"/>
                </a:solidFill>
                <a:latin typeface="Arial"/>
                <a:cs typeface="Arial"/>
              </a:rPr>
              <a:t>ENT</a:t>
            </a:r>
            <a:endParaRPr sz="4300">
              <a:latin typeface="Arial"/>
              <a:cs typeface="Arial"/>
            </a:endParaRPr>
          </a:p>
          <a:p>
            <a:pPr marL="2667000">
              <a:lnSpc>
                <a:spcPct val="100000"/>
              </a:lnSpc>
              <a:spcBef>
                <a:spcPts val="2160"/>
              </a:spcBef>
            </a:pPr>
            <a:r>
              <a:rPr sz="3600" b="1" spc="-5" dirty="0">
                <a:solidFill>
                  <a:srgbClr val="462218"/>
                </a:solidFill>
                <a:latin typeface="Arial"/>
                <a:cs typeface="Arial"/>
              </a:rPr>
              <a:t>Chapter </a:t>
            </a:r>
            <a:r>
              <a:rPr sz="3600" b="1" dirty="0">
                <a:solidFill>
                  <a:srgbClr val="462218"/>
                </a:solidFill>
                <a:latin typeface="Arial"/>
                <a:cs typeface="Arial"/>
              </a:rPr>
              <a:t>#</a:t>
            </a:r>
            <a:r>
              <a:rPr sz="3600" b="1" spc="-105" dirty="0">
                <a:solidFill>
                  <a:srgbClr val="462218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462218"/>
                </a:solidFill>
                <a:latin typeface="Arial"/>
                <a:cs typeface="Arial"/>
              </a:rPr>
              <a:t>7</a:t>
            </a:r>
            <a:endParaRPr sz="3600">
              <a:latin typeface="Arial"/>
              <a:cs typeface="Arial"/>
            </a:endParaRPr>
          </a:p>
          <a:p>
            <a:pPr marL="3569970">
              <a:lnSpc>
                <a:spcPct val="100000"/>
              </a:lnSpc>
            </a:pPr>
            <a:r>
              <a:rPr sz="3600" b="1" spc="-70">
                <a:solidFill>
                  <a:srgbClr val="462218"/>
                </a:solidFill>
                <a:latin typeface="Arial"/>
                <a:cs typeface="Arial"/>
              </a:rPr>
              <a:t>PART</a:t>
            </a:r>
            <a:r>
              <a:rPr sz="3600" b="1" spc="-135">
                <a:solidFill>
                  <a:srgbClr val="462218"/>
                </a:solidFill>
                <a:latin typeface="Arial"/>
                <a:cs typeface="Arial"/>
              </a:rPr>
              <a:t> </a:t>
            </a:r>
            <a:r>
              <a:rPr sz="3600" b="1" spc="-5" smtClean="0">
                <a:solidFill>
                  <a:srgbClr val="462218"/>
                </a:solidFill>
                <a:latin typeface="Arial"/>
                <a:cs typeface="Arial"/>
              </a:rPr>
              <a:t>II</a:t>
            </a:r>
            <a:endParaRPr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442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Core </a:t>
            </a:r>
            <a:r>
              <a:rPr spc="-10" dirty="0"/>
              <a:t>Management</a:t>
            </a:r>
            <a:r>
              <a:rPr spc="-75" dirty="0"/>
              <a:t> </a:t>
            </a:r>
            <a:r>
              <a:rPr spc="-5" dirty="0"/>
              <a:t>Skills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76680" y="1482090"/>
            <a:ext cx="7430134" cy="3587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>
              <a:lnSpc>
                <a:spcPct val="100000"/>
              </a:lnSpc>
              <a:spcBef>
                <a:spcPts val="100"/>
              </a:spcBef>
            </a:pPr>
            <a:r>
              <a:rPr sz="3975" spc="1335" baseline="7337" dirty="0">
                <a:solidFill>
                  <a:srgbClr val="4E261B"/>
                </a:solidFill>
                <a:latin typeface="Symbol"/>
                <a:cs typeface="Symbol"/>
              </a:rPr>
              <a:t></a:t>
            </a:r>
            <a:r>
              <a:rPr sz="3975" spc="-247" baseline="7337" dirty="0">
                <a:solidFill>
                  <a:srgbClr val="4E261B"/>
                </a:solidFill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Arial"/>
                <a:cs typeface="Arial"/>
              </a:rPr>
              <a:t>Conceptual </a:t>
            </a:r>
            <a:r>
              <a:rPr sz="2800" b="1" spc="-5" dirty="0">
                <a:latin typeface="Arial"/>
                <a:cs typeface="Arial"/>
              </a:rPr>
              <a:t>Skills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419100" marR="55244" algn="just">
              <a:lnSpc>
                <a:spcPct val="100000"/>
              </a:lnSpc>
            </a:pPr>
            <a:r>
              <a:rPr sz="2400" spc="-10" dirty="0">
                <a:latin typeface="Arial"/>
                <a:cs typeface="Arial"/>
              </a:rPr>
              <a:t>Conceptual </a:t>
            </a:r>
            <a:r>
              <a:rPr sz="2400" spc="-5" dirty="0">
                <a:latin typeface="Arial"/>
                <a:cs typeface="Arial"/>
              </a:rPr>
              <a:t>skill is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ability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think and </a:t>
            </a:r>
            <a:r>
              <a:rPr sz="2400" dirty="0">
                <a:latin typeface="Arial"/>
                <a:cs typeface="Arial"/>
              </a:rPr>
              <a:t>to  </a:t>
            </a:r>
            <a:r>
              <a:rPr sz="2400" spc="-5" dirty="0">
                <a:latin typeface="Arial"/>
                <a:cs typeface="Arial"/>
              </a:rPr>
              <a:t>conceptualize </a:t>
            </a:r>
            <a:r>
              <a:rPr sz="2400" spc="-10" dirty="0">
                <a:latin typeface="Arial"/>
                <a:cs typeface="Arial"/>
              </a:rPr>
              <a:t>about </a:t>
            </a:r>
            <a:r>
              <a:rPr sz="2400" spc="-5" dirty="0">
                <a:latin typeface="Arial"/>
                <a:cs typeface="Arial"/>
              </a:rPr>
              <a:t>abstract situations,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see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organization as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whole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the relationships  </a:t>
            </a:r>
            <a:r>
              <a:rPr sz="2400" dirty="0">
                <a:latin typeface="Arial"/>
                <a:cs typeface="Arial"/>
              </a:rPr>
              <a:t>among </a:t>
            </a:r>
            <a:r>
              <a:rPr sz="2400" spc="-5" dirty="0">
                <a:latin typeface="Arial"/>
                <a:cs typeface="Arial"/>
              </a:rPr>
              <a:t>its various </a:t>
            </a:r>
            <a:r>
              <a:rPr sz="2400" spc="-10" dirty="0">
                <a:latin typeface="Arial"/>
                <a:cs typeface="Arial"/>
              </a:rPr>
              <a:t>subunits and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visualize how </a:t>
            </a:r>
            <a:r>
              <a:rPr sz="2400" dirty="0">
                <a:latin typeface="Arial"/>
                <a:cs typeface="Arial"/>
              </a:rPr>
              <a:t>the  </a:t>
            </a:r>
            <a:r>
              <a:rPr sz="2400" spc="-5" dirty="0">
                <a:latin typeface="Arial"/>
                <a:cs typeface="Arial"/>
              </a:rPr>
              <a:t>organization fits into its broader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environment.</a:t>
            </a:r>
            <a:endParaRPr sz="2400">
              <a:latin typeface="Arial"/>
              <a:cs typeface="Arial"/>
            </a:endParaRPr>
          </a:p>
          <a:p>
            <a:pPr marL="419100" marR="54610" algn="just">
              <a:lnSpc>
                <a:spcPct val="100000"/>
              </a:lnSpc>
              <a:spcBef>
                <a:spcPts val="690"/>
              </a:spcBef>
            </a:pPr>
            <a:r>
              <a:rPr sz="2400" spc="-10" dirty="0">
                <a:latin typeface="Arial"/>
                <a:cs typeface="Arial"/>
              </a:rPr>
              <a:t>Conceptual </a:t>
            </a:r>
            <a:r>
              <a:rPr sz="2400" spc="-5" dirty="0">
                <a:latin typeface="Arial"/>
                <a:cs typeface="Arial"/>
              </a:rPr>
              <a:t>skills are </a:t>
            </a:r>
            <a:r>
              <a:rPr sz="2400" spc="-10" dirty="0">
                <a:latin typeface="Arial"/>
                <a:cs typeface="Arial"/>
              </a:rPr>
              <a:t>especially </a:t>
            </a:r>
            <a:r>
              <a:rPr sz="2400" spc="-5" dirty="0">
                <a:latin typeface="Arial"/>
                <a:cs typeface="Arial"/>
              </a:rPr>
              <a:t>important </a:t>
            </a:r>
            <a:r>
              <a:rPr sz="2400" dirty="0">
                <a:latin typeface="Arial"/>
                <a:cs typeface="Arial"/>
              </a:rPr>
              <a:t>at the  </a:t>
            </a:r>
            <a:r>
              <a:rPr sz="2400" spc="-5" dirty="0">
                <a:latin typeface="Arial"/>
                <a:cs typeface="Arial"/>
              </a:rPr>
              <a:t>executive </a:t>
            </a:r>
            <a:r>
              <a:rPr sz="2400" spc="-10" dirty="0">
                <a:latin typeface="Arial"/>
                <a:cs typeface="Arial"/>
              </a:rPr>
              <a:t>level </a:t>
            </a:r>
            <a:r>
              <a:rPr sz="2400" spc="-5" dirty="0">
                <a:latin typeface="Arial"/>
                <a:cs typeface="Arial"/>
              </a:rPr>
              <a:t>of </a:t>
            </a:r>
            <a:r>
              <a:rPr sz="2400" dirty="0">
                <a:latin typeface="Arial"/>
                <a:cs typeface="Arial"/>
              </a:rPr>
              <a:t>management.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9830" y="452120"/>
            <a:ext cx="7613015" cy="4673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spc="-5" dirty="0">
                <a:solidFill>
                  <a:srgbClr val="562213"/>
                </a:solidFill>
              </a:rPr>
              <a:t>Skills </a:t>
            </a:r>
            <a:r>
              <a:rPr sz="2900" dirty="0">
                <a:solidFill>
                  <a:srgbClr val="562213"/>
                </a:solidFill>
              </a:rPr>
              <a:t>Needed at </a:t>
            </a:r>
            <a:r>
              <a:rPr sz="2900" spc="-5" dirty="0">
                <a:solidFill>
                  <a:srgbClr val="562213"/>
                </a:solidFill>
              </a:rPr>
              <a:t>Different </a:t>
            </a:r>
            <a:r>
              <a:rPr sz="2900" dirty="0">
                <a:solidFill>
                  <a:srgbClr val="562213"/>
                </a:solidFill>
              </a:rPr>
              <a:t>Management Levels</a:t>
            </a:r>
            <a:endParaRPr sz="2900"/>
          </a:p>
        </p:txBody>
      </p:sp>
      <p:sp>
        <p:nvSpPr>
          <p:cNvPr id="3" name="object 3"/>
          <p:cNvSpPr/>
          <p:nvPr/>
        </p:nvSpPr>
        <p:spPr>
          <a:xfrm>
            <a:off x="1447800" y="1828800"/>
            <a:ext cx="7029450" cy="2806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7600" y="2703829"/>
            <a:ext cx="5810885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b="1" spc="-10" dirty="0">
                <a:solidFill>
                  <a:srgbClr val="BF0000"/>
                </a:solidFill>
                <a:latin typeface="Arial"/>
                <a:cs typeface="Arial"/>
              </a:rPr>
              <a:t>END </a:t>
            </a:r>
            <a:r>
              <a:rPr sz="6000" b="1" spc="-5" dirty="0">
                <a:solidFill>
                  <a:srgbClr val="BF0000"/>
                </a:solidFill>
                <a:latin typeface="Arial"/>
                <a:cs typeface="Arial"/>
              </a:rPr>
              <a:t>OF PART</a:t>
            </a:r>
            <a:r>
              <a:rPr sz="6000" b="1" spc="-1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sz="6000" b="1" spc="-5" dirty="0">
                <a:solidFill>
                  <a:srgbClr val="BF0000"/>
                </a:solidFill>
                <a:latin typeface="Arial"/>
                <a:cs typeface="Arial"/>
              </a:rPr>
              <a:t>II</a:t>
            </a:r>
            <a:endParaRPr sz="6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26410" y="421640"/>
            <a:ext cx="499173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solidFill>
                  <a:srgbClr val="BF0000"/>
                </a:solidFill>
                <a:latin typeface="Arial"/>
                <a:cs typeface="Arial"/>
              </a:rPr>
              <a:t>Management</a:t>
            </a:r>
            <a:r>
              <a:rPr b="1" spc="-7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b="1" spc="-10" dirty="0">
                <a:solidFill>
                  <a:srgbClr val="BF0000"/>
                </a:solidFill>
                <a:latin typeface="Arial"/>
                <a:cs typeface="Arial"/>
              </a:rPr>
              <a:t>Roles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725929" y="1558290"/>
            <a:ext cx="7114540" cy="140970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25400" marR="17780" indent="38100">
              <a:lnSpc>
                <a:spcPct val="98200"/>
              </a:lnSpc>
              <a:spcBef>
                <a:spcPts val="395"/>
              </a:spcBef>
              <a:tabLst>
                <a:tab pos="453390" algn="l"/>
                <a:tab pos="1747520" algn="l"/>
                <a:tab pos="2407285" algn="l"/>
                <a:tab pos="3429000" algn="l"/>
                <a:tab pos="4069079" algn="l"/>
                <a:tab pos="5407025" algn="l"/>
                <a:tab pos="6026150" algn="l"/>
                <a:tab pos="6454775" algn="l"/>
              </a:tabLst>
            </a:pPr>
            <a:r>
              <a:rPr sz="4500" spc="1702" baseline="5555" dirty="0">
                <a:solidFill>
                  <a:srgbClr val="3790A6"/>
                </a:solidFill>
                <a:latin typeface="Symbol"/>
                <a:cs typeface="Symbol"/>
              </a:rPr>
              <a:t></a:t>
            </a:r>
            <a:r>
              <a:rPr sz="4500" spc="1702" baseline="5555" dirty="0">
                <a:solidFill>
                  <a:srgbClr val="3790A6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Arial"/>
                <a:cs typeface="Arial"/>
              </a:rPr>
              <a:t>Role </a:t>
            </a:r>
            <a:r>
              <a:rPr sz="3000" spc="5" dirty="0">
                <a:latin typeface="Arial"/>
                <a:cs typeface="Arial"/>
              </a:rPr>
              <a:t>is </a:t>
            </a:r>
            <a:r>
              <a:rPr sz="3000" dirty="0">
                <a:latin typeface="Arial"/>
                <a:cs typeface="Arial"/>
              </a:rPr>
              <a:t>a set </a:t>
            </a:r>
            <a:r>
              <a:rPr sz="3000" spc="-5" dirty="0">
                <a:latin typeface="Arial"/>
                <a:cs typeface="Arial"/>
              </a:rPr>
              <a:t>of </a:t>
            </a:r>
            <a:r>
              <a:rPr sz="3000" spc="-10" dirty="0">
                <a:latin typeface="Arial"/>
                <a:cs typeface="Arial"/>
              </a:rPr>
              <a:t>expected behaviours.  </a:t>
            </a:r>
            <a:r>
              <a:rPr sz="3000" spc="-5" dirty="0">
                <a:latin typeface="Arial"/>
                <a:cs typeface="Arial"/>
              </a:rPr>
              <a:t>For example,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man </a:t>
            </a:r>
            <a:r>
              <a:rPr sz="3000" dirty="0">
                <a:latin typeface="Arial"/>
                <a:cs typeface="Arial"/>
              </a:rPr>
              <a:t>may </a:t>
            </a:r>
            <a:r>
              <a:rPr sz="3000" spc="-5" dirty="0">
                <a:latin typeface="Arial"/>
                <a:cs typeface="Arial"/>
              </a:rPr>
              <a:t>play the </a:t>
            </a:r>
            <a:r>
              <a:rPr sz="3000" dirty="0">
                <a:latin typeface="Arial"/>
                <a:cs typeface="Arial"/>
              </a:rPr>
              <a:t>role </a:t>
            </a:r>
            <a:r>
              <a:rPr sz="3000" spc="-5" dirty="0">
                <a:latin typeface="Arial"/>
                <a:cs typeface="Arial"/>
              </a:rPr>
              <a:t>of  </a:t>
            </a:r>
            <a:r>
              <a:rPr sz="3000" dirty="0">
                <a:latin typeface="Arial"/>
                <a:cs typeface="Arial"/>
              </a:rPr>
              <a:t>a	</a:t>
            </a:r>
            <a:r>
              <a:rPr sz="3000" spc="-5" dirty="0">
                <a:latin typeface="Arial"/>
                <a:cs typeface="Arial"/>
              </a:rPr>
              <a:t>fa</a:t>
            </a:r>
            <a:r>
              <a:rPr sz="3000" spc="-15" dirty="0">
                <a:latin typeface="Arial"/>
                <a:cs typeface="Arial"/>
              </a:rPr>
              <a:t>t</a:t>
            </a:r>
            <a:r>
              <a:rPr sz="3000" spc="-5" dirty="0">
                <a:latin typeface="Arial"/>
                <a:cs typeface="Arial"/>
              </a:rPr>
              <a:t>her</a:t>
            </a:r>
            <a:r>
              <a:rPr sz="3000" dirty="0">
                <a:latin typeface="Arial"/>
                <a:cs typeface="Arial"/>
              </a:rPr>
              <a:t>.	</a:t>
            </a:r>
            <a:r>
              <a:rPr sz="3000" spc="-10" dirty="0">
                <a:latin typeface="Arial"/>
                <a:cs typeface="Arial"/>
              </a:rPr>
              <a:t>A</a:t>
            </a:r>
            <a:r>
              <a:rPr sz="3000" dirty="0">
                <a:latin typeface="Arial"/>
                <a:cs typeface="Arial"/>
              </a:rPr>
              <a:t>s	such	</a:t>
            </a:r>
            <a:r>
              <a:rPr sz="3000" spc="-5" dirty="0">
                <a:latin typeface="Arial"/>
                <a:cs typeface="Arial"/>
              </a:rPr>
              <a:t>h</a:t>
            </a:r>
            <a:r>
              <a:rPr sz="3000" dirty="0">
                <a:latin typeface="Arial"/>
                <a:cs typeface="Arial"/>
              </a:rPr>
              <a:t>e	se</a:t>
            </a:r>
            <a:r>
              <a:rPr sz="3000" spc="-10" dirty="0">
                <a:latin typeface="Arial"/>
                <a:cs typeface="Arial"/>
              </a:rPr>
              <a:t>r</a:t>
            </a:r>
            <a:r>
              <a:rPr sz="3000" dirty="0">
                <a:latin typeface="Arial"/>
                <a:cs typeface="Arial"/>
              </a:rPr>
              <a:t>ves	</a:t>
            </a:r>
            <a:r>
              <a:rPr sz="3000" spc="-5" dirty="0">
                <a:latin typeface="Arial"/>
                <a:cs typeface="Arial"/>
              </a:rPr>
              <a:t>a</a:t>
            </a:r>
            <a:r>
              <a:rPr sz="3000" dirty="0">
                <a:latin typeface="Arial"/>
                <a:cs typeface="Arial"/>
              </a:rPr>
              <a:t>s	a	</a:t>
            </a:r>
            <a:r>
              <a:rPr sz="3000" spc="-10" dirty="0">
                <a:latin typeface="Arial"/>
                <a:cs typeface="Arial"/>
              </a:rPr>
              <a:t>r</a:t>
            </a:r>
            <a:r>
              <a:rPr sz="3000" spc="-5" dirty="0">
                <a:latin typeface="Arial"/>
                <a:cs typeface="Arial"/>
              </a:rPr>
              <a:t>ole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8629" y="2896870"/>
            <a:ext cx="44805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11935" algn="l"/>
                <a:tab pos="2292350" algn="l"/>
                <a:tab pos="2923540" algn="l"/>
              </a:tabLst>
            </a:pPr>
            <a:r>
              <a:rPr sz="3000" spc="-5" dirty="0">
                <a:latin typeface="Arial"/>
                <a:cs typeface="Arial"/>
              </a:rPr>
              <a:t>model;	he	is	</a:t>
            </a:r>
            <a:r>
              <a:rPr sz="3000" spc="-10" dirty="0">
                <a:latin typeface="Arial"/>
                <a:cs typeface="Arial"/>
              </a:rPr>
              <a:t>expected</a:t>
            </a:r>
            <a:endParaRPr sz="3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38629" y="2896870"/>
            <a:ext cx="7091045" cy="892810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 indent="4810125">
              <a:lnSpc>
                <a:spcPts val="3229"/>
              </a:lnSpc>
              <a:spcBef>
                <a:spcPts val="515"/>
              </a:spcBef>
              <a:tabLst>
                <a:tab pos="2962275" algn="l"/>
                <a:tab pos="4517390" algn="l"/>
                <a:tab pos="5494655" algn="l"/>
                <a:tab pos="5585460" algn="l"/>
                <a:tab pos="6231255" algn="l"/>
                <a:tab pos="6273165" algn="l"/>
              </a:tabLst>
            </a:pPr>
            <a:r>
              <a:rPr sz="3000" spc="-5" dirty="0">
                <a:latin typeface="Arial"/>
                <a:cs typeface="Arial"/>
              </a:rPr>
              <a:t>t</a:t>
            </a:r>
            <a:r>
              <a:rPr sz="3000" dirty="0">
                <a:latin typeface="Arial"/>
                <a:cs typeface="Arial"/>
              </a:rPr>
              <a:t>o	</a:t>
            </a:r>
            <a:r>
              <a:rPr sz="3000" spc="-5" dirty="0">
                <a:latin typeface="Arial"/>
                <a:cs typeface="Arial"/>
              </a:rPr>
              <a:t>b</a:t>
            </a:r>
            <a:r>
              <a:rPr sz="3000" dirty="0">
                <a:latin typeface="Arial"/>
                <a:cs typeface="Arial"/>
              </a:rPr>
              <a:t>e		k</a:t>
            </a:r>
            <a:r>
              <a:rPr sz="3000" spc="10" dirty="0">
                <a:latin typeface="Arial"/>
                <a:cs typeface="Arial"/>
              </a:rPr>
              <a:t>i</a:t>
            </a:r>
            <a:r>
              <a:rPr sz="3000" spc="-10" dirty="0">
                <a:latin typeface="Arial"/>
                <a:cs typeface="Arial"/>
              </a:rPr>
              <a:t>n</a:t>
            </a:r>
            <a:r>
              <a:rPr sz="3000" spc="-5" dirty="0">
                <a:latin typeface="Arial"/>
                <a:cs typeface="Arial"/>
              </a:rPr>
              <a:t>d,  un</a:t>
            </a:r>
            <a:r>
              <a:rPr sz="3000" spc="-10" dirty="0">
                <a:latin typeface="Arial"/>
                <a:cs typeface="Arial"/>
              </a:rPr>
              <a:t>d</a:t>
            </a:r>
            <a:r>
              <a:rPr sz="3000" spc="-5" dirty="0">
                <a:latin typeface="Arial"/>
                <a:cs typeface="Arial"/>
              </a:rPr>
              <a:t>ersta</a:t>
            </a:r>
            <a:r>
              <a:rPr sz="3000" spc="-10" dirty="0">
                <a:latin typeface="Arial"/>
                <a:cs typeface="Arial"/>
              </a:rPr>
              <a:t>n</a:t>
            </a:r>
            <a:r>
              <a:rPr sz="3000" spc="-5" dirty="0">
                <a:latin typeface="Arial"/>
                <a:cs typeface="Arial"/>
              </a:rPr>
              <a:t>ding</a:t>
            </a:r>
            <a:r>
              <a:rPr sz="3000" dirty="0">
                <a:latin typeface="Arial"/>
                <a:cs typeface="Arial"/>
              </a:rPr>
              <a:t>,	</a:t>
            </a:r>
            <a:r>
              <a:rPr sz="3000" spc="-5" dirty="0">
                <a:latin typeface="Arial"/>
                <a:cs typeface="Arial"/>
              </a:rPr>
              <a:t>helpfu</a:t>
            </a:r>
            <a:r>
              <a:rPr sz="3000" dirty="0">
                <a:latin typeface="Arial"/>
                <a:cs typeface="Arial"/>
              </a:rPr>
              <a:t>l	</a:t>
            </a:r>
            <a:r>
              <a:rPr sz="3000" spc="-5" dirty="0">
                <a:latin typeface="Arial"/>
                <a:cs typeface="Arial"/>
              </a:rPr>
              <a:t>an</a:t>
            </a:r>
            <a:r>
              <a:rPr sz="3000" dirty="0">
                <a:latin typeface="Arial"/>
                <a:cs typeface="Arial"/>
              </a:rPr>
              <a:t>d		a	</a:t>
            </a:r>
            <a:r>
              <a:rPr sz="3000" spc="-10" dirty="0">
                <a:latin typeface="Arial"/>
                <a:cs typeface="Arial"/>
              </a:rPr>
              <a:t>g</a:t>
            </a:r>
            <a:r>
              <a:rPr sz="3000" spc="-5" dirty="0">
                <a:latin typeface="Arial"/>
                <a:cs typeface="Arial"/>
              </a:rPr>
              <a:t>ood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38629" y="3718559"/>
            <a:ext cx="7089140" cy="2279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latin typeface="Arial"/>
                <a:cs typeface="Arial"/>
              </a:rPr>
              <a:t>example to his</a:t>
            </a:r>
            <a:r>
              <a:rPr sz="3000" spc="-25" dirty="0">
                <a:latin typeface="Arial"/>
                <a:cs typeface="Arial"/>
              </a:rPr>
              <a:t> </a:t>
            </a:r>
            <a:r>
              <a:rPr sz="3000" dirty="0">
                <a:latin typeface="Arial"/>
                <a:cs typeface="Arial"/>
              </a:rPr>
              <a:t>child.</a:t>
            </a:r>
            <a:endParaRPr sz="3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850">
              <a:latin typeface="Times New Roman"/>
              <a:cs typeface="Times New Roman"/>
            </a:endParaRPr>
          </a:p>
          <a:p>
            <a:pPr marL="12700" marR="5080" algn="just">
              <a:lnSpc>
                <a:spcPts val="3240"/>
              </a:lnSpc>
            </a:pPr>
            <a:r>
              <a:rPr sz="3000" spc="-5" dirty="0">
                <a:latin typeface="Arial"/>
                <a:cs typeface="Arial"/>
              </a:rPr>
              <a:t>Similarly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manager is </a:t>
            </a:r>
            <a:r>
              <a:rPr sz="3000" spc="-10" dirty="0">
                <a:latin typeface="Arial"/>
                <a:cs typeface="Arial"/>
              </a:rPr>
              <a:t>expected </a:t>
            </a:r>
            <a:r>
              <a:rPr sz="3000" spc="-5" dirty="0">
                <a:latin typeface="Arial"/>
                <a:cs typeface="Arial"/>
              </a:rPr>
              <a:t>to serve 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number of roles and to be </a:t>
            </a:r>
            <a:r>
              <a:rPr sz="3000" dirty="0">
                <a:latin typeface="Arial"/>
                <a:cs typeface="Arial"/>
              </a:rPr>
              <a:t>a </a:t>
            </a:r>
            <a:r>
              <a:rPr sz="3000" spc="-5" dirty="0">
                <a:latin typeface="Arial"/>
                <a:cs typeface="Arial"/>
              </a:rPr>
              <a:t>good </a:t>
            </a:r>
            <a:r>
              <a:rPr sz="3000" spc="-10" dirty="0">
                <a:latin typeface="Arial"/>
                <a:cs typeface="Arial"/>
              </a:rPr>
              <a:t>role  </a:t>
            </a:r>
            <a:r>
              <a:rPr sz="3000" spc="-5" dirty="0">
                <a:latin typeface="Arial"/>
                <a:cs typeface="Arial"/>
              </a:rPr>
              <a:t>model to </a:t>
            </a:r>
            <a:r>
              <a:rPr sz="3000" dirty="0">
                <a:latin typeface="Arial"/>
                <a:cs typeface="Arial"/>
              </a:rPr>
              <a:t>his</a:t>
            </a:r>
            <a:r>
              <a:rPr sz="3000" spc="-2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employees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15870" y="474979"/>
            <a:ext cx="499173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solidFill>
                  <a:srgbClr val="BF0000"/>
                </a:solidFill>
                <a:latin typeface="Arial"/>
                <a:cs typeface="Arial"/>
              </a:rPr>
              <a:t>Management</a:t>
            </a:r>
            <a:r>
              <a:rPr b="1" spc="-8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BF0000"/>
                </a:solidFill>
                <a:latin typeface="Arial"/>
                <a:cs typeface="Arial"/>
              </a:rPr>
              <a:t>Roles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86230" y="2014220"/>
            <a:ext cx="7237095" cy="2691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14960">
              <a:lnSpc>
                <a:spcPct val="100000"/>
              </a:lnSpc>
              <a:spcBef>
                <a:spcPts val="100"/>
              </a:spcBef>
              <a:tabLst>
                <a:tab pos="798195" algn="l"/>
                <a:tab pos="2605405" algn="l"/>
                <a:tab pos="3460750" algn="l"/>
                <a:tab pos="4587240" algn="l"/>
                <a:tab pos="5804535" algn="l"/>
                <a:tab pos="6885940" algn="l"/>
              </a:tabLst>
            </a:pPr>
            <a:r>
              <a:rPr sz="3200" dirty="0">
                <a:latin typeface="Arial"/>
                <a:cs typeface="Arial"/>
              </a:rPr>
              <a:t>A	</a:t>
            </a:r>
            <a:r>
              <a:rPr sz="3200" spc="20" dirty="0">
                <a:latin typeface="Arial"/>
                <a:cs typeface="Arial"/>
              </a:rPr>
              <a:t>m</a:t>
            </a:r>
            <a:r>
              <a:rPr sz="3200" spc="5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n</a:t>
            </a:r>
            <a:r>
              <a:rPr sz="3200" spc="5" dirty="0">
                <a:latin typeface="Arial"/>
                <a:cs typeface="Arial"/>
              </a:rPr>
              <a:t>age</a:t>
            </a:r>
            <a:r>
              <a:rPr sz="3200" dirty="0">
                <a:latin typeface="Arial"/>
                <a:cs typeface="Arial"/>
              </a:rPr>
              <a:t>r	</a:t>
            </a:r>
            <a:r>
              <a:rPr sz="3200" spc="5" dirty="0">
                <a:latin typeface="Arial"/>
                <a:cs typeface="Arial"/>
              </a:rPr>
              <a:t>ha</a:t>
            </a:r>
            <a:r>
              <a:rPr sz="3200" dirty="0">
                <a:latin typeface="Arial"/>
                <a:cs typeface="Arial"/>
              </a:rPr>
              <a:t>s	</a:t>
            </a:r>
            <a:r>
              <a:rPr sz="3200" spc="-5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h</a:t>
            </a:r>
            <a:r>
              <a:rPr sz="3200" spc="-10" dirty="0">
                <a:latin typeface="Arial"/>
                <a:cs typeface="Arial"/>
              </a:rPr>
              <a:t>r</a:t>
            </a:r>
            <a:r>
              <a:rPr sz="3200" spc="5" dirty="0">
                <a:latin typeface="Arial"/>
                <a:cs typeface="Arial"/>
              </a:rPr>
              <a:t>e</a:t>
            </a:r>
            <a:r>
              <a:rPr sz="3200" dirty="0">
                <a:latin typeface="Arial"/>
                <a:cs typeface="Arial"/>
              </a:rPr>
              <a:t>e	</a:t>
            </a:r>
            <a:r>
              <a:rPr sz="3200" spc="10" dirty="0">
                <a:latin typeface="Arial"/>
                <a:cs typeface="Arial"/>
              </a:rPr>
              <a:t>m</a:t>
            </a:r>
            <a:r>
              <a:rPr sz="3200" spc="5" dirty="0">
                <a:latin typeface="Arial"/>
                <a:cs typeface="Arial"/>
              </a:rPr>
              <a:t>a</a:t>
            </a:r>
            <a:r>
              <a:rPr sz="3200" spc="-5" dirty="0">
                <a:latin typeface="Arial"/>
                <a:cs typeface="Arial"/>
              </a:rPr>
              <a:t>j</a:t>
            </a:r>
            <a:r>
              <a:rPr sz="3200" spc="5" dirty="0">
                <a:latin typeface="Arial"/>
                <a:cs typeface="Arial"/>
              </a:rPr>
              <a:t>o</a:t>
            </a:r>
            <a:r>
              <a:rPr sz="3200" dirty="0">
                <a:latin typeface="Arial"/>
                <a:cs typeface="Arial"/>
              </a:rPr>
              <a:t>r	r</a:t>
            </a:r>
            <a:r>
              <a:rPr sz="3200" spc="5" dirty="0">
                <a:latin typeface="Arial"/>
                <a:cs typeface="Arial"/>
              </a:rPr>
              <a:t>o</a:t>
            </a:r>
            <a:r>
              <a:rPr sz="3200" spc="-5" dirty="0">
                <a:latin typeface="Arial"/>
                <a:cs typeface="Arial"/>
              </a:rPr>
              <a:t>le</a:t>
            </a:r>
            <a:r>
              <a:rPr sz="3200" dirty="0">
                <a:latin typeface="Arial"/>
                <a:cs typeface="Arial"/>
              </a:rPr>
              <a:t>s	</a:t>
            </a:r>
            <a:r>
              <a:rPr sz="3200" spc="-10" dirty="0">
                <a:latin typeface="Arial"/>
                <a:cs typeface="Arial"/>
              </a:rPr>
              <a:t>t</a:t>
            </a:r>
            <a:r>
              <a:rPr sz="3200" dirty="0">
                <a:latin typeface="Arial"/>
                <a:cs typeface="Arial"/>
              </a:rPr>
              <a:t>o  perform:</a:t>
            </a:r>
            <a:endParaRPr sz="3200">
              <a:latin typeface="Arial"/>
              <a:cs typeface="Arial"/>
            </a:endParaRPr>
          </a:p>
          <a:p>
            <a:pPr marL="561975">
              <a:lnSpc>
                <a:spcPct val="100000"/>
              </a:lnSpc>
              <a:spcBef>
                <a:spcPts val="590"/>
              </a:spcBef>
            </a:pPr>
            <a:r>
              <a:rPr sz="3200" spc="565" dirty="0">
                <a:latin typeface="Symbol"/>
                <a:cs typeface="Symbol"/>
              </a:rPr>
              <a:t></a:t>
            </a:r>
            <a:r>
              <a:rPr sz="3200" spc="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Arial"/>
                <a:cs typeface="Arial"/>
              </a:rPr>
              <a:t>Interpersonal</a:t>
            </a:r>
            <a:endParaRPr sz="3200">
              <a:latin typeface="Arial"/>
              <a:cs typeface="Arial"/>
            </a:endParaRPr>
          </a:p>
          <a:p>
            <a:pPr marL="561975">
              <a:lnSpc>
                <a:spcPct val="100000"/>
              </a:lnSpc>
              <a:spcBef>
                <a:spcPts val="600"/>
              </a:spcBef>
            </a:pPr>
            <a:r>
              <a:rPr sz="3200" spc="565" dirty="0">
                <a:latin typeface="Symbol"/>
                <a:cs typeface="Symbol"/>
              </a:rPr>
              <a:t>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Arial"/>
                <a:cs typeface="Arial"/>
              </a:rPr>
              <a:t>Informational</a:t>
            </a:r>
            <a:endParaRPr sz="3200">
              <a:latin typeface="Arial"/>
              <a:cs typeface="Arial"/>
            </a:endParaRPr>
          </a:p>
          <a:p>
            <a:pPr marL="561975">
              <a:lnSpc>
                <a:spcPct val="100000"/>
              </a:lnSpc>
              <a:spcBef>
                <a:spcPts val="600"/>
              </a:spcBef>
            </a:pPr>
            <a:r>
              <a:rPr sz="3200" spc="565" dirty="0">
                <a:latin typeface="Symbol"/>
                <a:cs typeface="Symbol"/>
              </a:rPr>
              <a:t></a:t>
            </a:r>
            <a:r>
              <a:rPr sz="3200" spc="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Arial"/>
                <a:cs typeface="Arial"/>
              </a:rPr>
              <a:t>Decision-making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1900" y="436879"/>
            <a:ext cx="499046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solidFill>
                  <a:srgbClr val="BF0000"/>
                </a:solidFill>
                <a:latin typeface="Arial"/>
                <a:cs typeface="Arial"/>
              </a:rPr>
              <a:t>Management</a:t>
            </a:r>
            <a:r>
              <a:rPr b="1" spc="-7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b="1" spc="-10" dirty="0">
                <a:solidFill>
                  <a:srgbClr val="BF0000"/>
                </a:solidFill>
                <a:latin typeface="Arial"/>
                <a:cs typeface="Arial"/>
              </a:rPr>
              <a:t>Roles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88719" y="1480820"/>
            <a:ext cx="7446009" cy="3163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4010" marR="42545" indent="-283210" algn="just">
              <a:lnSpc>
                <a:spcPct val="100000"/>
              </a:lnSpc>
              <a:spcBef>
                <a:spcPts val="100"/>
              </a:spcBef>
            </a:pPr>
            <a:r>
              <a:rPr sz="3375" spc="240" baseline="11111" dirty="0">
                <a:solidFill>
                  <a:srgbClr val="3790A6"/>
                </a:solidFill>
                <a:latin typeface="Symbol"/>
                <a:cs typeface="Symbol"/>
              </a:rPr>
              <a:t></a:t>
            </a:r>
            <a:r>
              <a:rPr sz="2800" spc="160" dirty="0">
                <a:latin typeface="Arial"/>
                <a:cs typeface="Arial"/>
              </a:rPr>
              <a:t>Firstly,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manager </a:t>
            </a:r>
            <a:r>
              <a:rPr sz="2800" dirty="0">
                <a:latin typeface="Arial"/>
                <a:cs typeface="Arial"/>
              </a:rPr>
              <a:t>performs a </a:t>
            </a:r>
            <a:r>
              <a:rPr sz="2800" spc="-5" dirty="0">
                <a:latin typeface="Arial"/>
                <a:cs typeface="Arial"/>
              </a:rPr>
              <a:t>number </a:t>
            </a:r>
            <a:r>
              <a:rPr sz="2800" spc="-720" dirty="0">
                <a:latin typeface="Arial"/>
                <a:cs typeface="Arial"/>
              </a:rPr>
              <a:t>of  </a:t>
            </a:r>
            <a:r>
              <a:rPr sz="2800" spc="-5" dirty="0">
                <a:latin typeface="Arial"/>
                <a:cs typeface="Arial"/>
              </a:rPr>
              <a:t>interpersonal activities by </a:t>
            </a:r>
            <a:r>
              <a:rPr sz="2800" dirty="0">
                <a:latin typeface="Arial"/>
                <a:cs typeface="Arial"/>
              </a:rPr>
              <a:t>virtue </a:t>
            </a:r>
            <a:r>
              <a:rPr sz="2800" spc="-5" dirty="0">
                <a:latin typeface="Arial"/>
                <a:cs typeface="Arial"/>
              </a:rPr>
              <a:t>of their  position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the managerial</a:t>
            </a:r>
            <a:r>
              <a:rPr sz="2800" spc="-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hierarchy.</a:t>
            </a:r>
            <a:endParaRPr sz="2800">
              <a:latin typeface="Arial"/>
              <a:cs typeface="Arial"/>
            </a:endParaRPr>
          </a:p>
          <a:p>
            <a:pPr marL="334010" marR="43180" indent="-283210" algn="just">
              <a:lnSpc>
                <a:spcPct val="100000"/>
              </a:lnSpc>
              <a:spcBef>
                <a:spcPts val="590"/>
              </a:spcBef>
            </a:pPr>
            <a:r>
              <a:rPr sz="3375" spc="209" baseline="11111" dirty="0">
                <a:solidFill>
                  <a:srgbClr val="3790A6"/>
                </a:solidFill>
                <a:latin typeface="Symbol"/>
                <a:cs typeface="Symbol"/>
              </a:rPr>
              <a:t></a:t>
            </a:r>
            <a:r>
              <a:rPr sz="2800" spc="140" dirty="0">
                <a:latin typeface="Arial"/>
                <a:cs typeface="Arial"/>
              </a:rPr>
              <a:t>Secondly, </a:t>
            </a:r>
            <a:r>
              <a:rPr sz="2800" dirty="0">
                <a:latin typeface="Arial"/>
                <a:cs typeface="Arial"/>
              </a:rPr>
              <a:t>the communications </a:t>
            </a:r>
            <a:r>
              <a:rPr sz="2800" spc="-5" dirty="0">
                <a:latin typeface="Arial"/>
                <a:cs typeface="Arial"/>
              </a:rPr>
              <a:t>that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flow </a:t>
            </a:r>
            <a:r>
              <a:rPr sz="2800" spc="-715" dirty="0">
                <a:latin typeface="Arial"/>
                <a:cs typeface="Arial"/>
              </a:rPr>
              <a:t>to  </a:t>
            </a:r>
            <a:r>
              <a:rPr sz="2800" spc="-5" dirty="0">
                <a:latin typeface="Arial"/>
                <a:cs typeface="Arial"/>
              </a:rPr>
              <a:t>and from managers </a:t>
            </a:r>
            <a:r>
              <a:rPr sz="2800" dirty="0">
                <a:latin typeface="Arial"/>
                <a:cs typeface="Arial"/>
              </a:rPr>
              <a:t>make it </a:t>
            </a:r>
            <a:r>
              <a:rPr sz="2800" spc="-5" dirty="0">
                <a:latin typeface="Arial"/>
                <a:cs typeface="Arial"/>
              </a:rPr>
              <a:t>necessary for  them </a:t>
            </a:r>
            <a:r>
              <a:rPr sz="2800" dirty="0">
                <a:latin typeface="Arial"/>
                <a:cs typeface="Arial"/>
              </a:rPr>
              <a:t>to </a:t>
            </a:r>
            <a:r>
              <a:rPr sz="2800" spc="-5" dirty="0">
                <a:latin typeface="Arial"/>
                <a:cs typeface="Arial"/>
              </a:rPr>
              <a:t>process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information.</a:t>
            </a:r>
            <a:endParaRPr sz="2800">
              <a:latin typeface="Arial"/>
              <a:cs typeface="Arial"/>
            </a:endParaRPr>
          </a:p>
          <a:p>
            <a:pPr marL="50800" algn="just">
              <a:lnSpc>
                <a:spcPct val="100000"/>
              </a:lnSpc>
              <a:spcBef>
                <a:spcPts val="600"/>
              </a:spcBef>
            </a:pPr>
            <a:r>
              <a:rPr sz="3375" spc="2220" baseline="11111" dirty="0">
                <a:solidFill>
                  <a:srgbClr val="3790A6"/>
                </a:solidFill>
                <a:latin typeface="Symbol"/>
                <a:cs typeface="Symbol"/>
              </a:rPr>
              <a:t></a:t>
            </a:r>
            <a:r>
              <a:rPr sz="3375" spc="847" baseline="11111" dirty="0">
                <a:solidFill>
                  <a:srgbClr val="3790A6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Arial"/>
                <a:cs typeface="Arial"/>
              </a:rPr>
              <a:t>Third,</a:t>
            </a:r>
            <a:r>
              <a:rPr sz="2800" spc="3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3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fact</a:t>
            </a:r>
            <a:r>
              <a:rPr sz="2800" spc="3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that</a:t>
            </a:r>
            <a:r>
              <a:rPr sz="2800" spc="3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3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manager</a:t>
            </a:r>
            <a:r>
              <a:rPr sz="2800" spc="34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is</a:t>
            </a:r>
            <a:r>
              <a:rPr sz="2800" spc="3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</a:t>
            </a:r>
            <a:r>
              <a:rPr sz="2800" spc="335" dirty="0">
                <a:latin typeface="Arial"/>
                <a:cs typeface="Arial"/>
              </a:rPr>
              <a:t> </a:t>
            </a:r>
            <a:r>
              <a:rPr sz="2800" spc="-150" dirty="0">
                <a:latin typeface="Arial"/>
                <a:cs typeface="Arial"/>
              </a:rPr>
              <a:t>conduit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10030" y="4618990"/>
            <a:ext cx="228282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19885" algn="l"/>
              </a:tabLst>
            </a:pPr>
            <a:r>
              <a:rPr sz="2800" spc="5" dirty="0">
                <a:latin typeface="Arial"/>
                <a:cs typeface="Arial"/>
              </a:rPr>
              <a:t>(</a:t>
            </a:r>
            <a:r>
              <a:rPr sz="2800" spc="-5" dirty="0">
                <a:latin typeface="Arial"/>
                <a:cs typeface="Arial"/>
              </a:rPr>
              <a:t>per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dirty="0">
                <a:latin typeface="Arial"/>
                <a:cs typeface="Arial"/>
              </a:rPr>
              <a:t>n	</a:t>
            </a:r>
            <a:r>
              <a:rPr sz="2800" spc="-25" dirty="0">
                <a:latin typeface="Arial"/>
                <a:cs typeface="Arial"/>
              </a:rPr>
              <a:t>w</a:t>
            </a:r>
            <a:r>
              <a:rPr sz="2800" spc="-5" dirty="0">
                <a:latin typeface="Arial"/>
                <a:cs typeface="Arial"/>
              </a:rPr>
              <a:t>ho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10030" y="5045709"/>
            <a:ext cx="226441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c</a:t>
            </a:r>
            <a:r>
              <a:rPr sz="2800" spc="10" dirty="0">
                <a:latin typeface="Arial"/>
                <a:cs typeface="Arial"/>
              </a:rPr>
              <a:t>omm</a:t>
            </a:r>
            <a:r>
              <a:rPr sz="2800" spc="-5" dirty="0">
                <a:latin typeface="Arial"/>
                <a:cs typeface="Arial"/>
              </a:rPr>
              <a:t>uni</a:t>
            </a:r>
            <a:r>
              <a:rPr sz="2800" spc="5" dirty="0">
                <a:latin typeface="Arial"/>
                <a:cs typeface="Arial"/>
              </a:rPr>
              <a:t>c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or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3660" y="4618990"/>
            <a:ext cx="1297940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4145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pa</a:t>
            </a:r>
            <a:r>
              <a:rPr sz="2800" spc="5" dirty="0">
                <a:latin typeface="Arial"/>
                <a:cs typeface="Arial"/>
              </a:rPr>
              <a:t>s</a:t>
            </a:r>
            <a:r>
              <a:rPr sz="2800" dirty="0">
                <a:latin typeface="Arial"/>
                <a:cs typeface="Arial"/>
              </a:rPr>
              <a:t>ses  means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68980" y="5045709"/>
            <a:ext cx="15087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Arial"/>
                <a:cs typeface="Arial"/>
              </a:rPr>
              <a:t>decisions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127567" y="5045709"/>
            <a:ext cx="79946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25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ust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98018" y="4618990"/>
            <a:ext cx="2900045" cy="878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2280920" algn="l"/>
              </a:tabLst>
            </a:pPr>
            <a:r>
              <a:rPr sz="2800" spc="-5" dirty="0">
                <a:latin typeface="Arial"/>
                <a:cs typeface="Arial"/>
              </a:rPr>
              <a:t>in</a:t>
            </a:r>
            <a:r>
              <a:rPr sz="2800" dirty="0">
                <a:latin typeface="Arial"/>
                <a:cs typeface="Arial"/>
              </a:rPr>
              <a:t>f</a:t>
            </a:r>
            <a:r>
              <a:rPr sz="2800" spc="-5" dirty="0">
                <a:latin typeface="Arial"/>
                <a:cs typeface="Arial"/>
              </a:rPr>
              <a:t>o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spc="1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dirty="0">
                <a:latin typeface="Arial"/>
                <a:cs typeface="Arial"/>
              </a:rPr>
              <a:t>t</a:t>
            </a:r>
            <a:r>
              <a:rPr sz="2800" spc="-5" dirty="0">
                <a:latin typeface="Arial"/>
                <a:cs typeface="Arial"/>
              </a:rPr>
              <a:t>ion</a:t>
            </a:r>
            <a:r>
              <a:rPr sz="2800" dirty="0">
                <a:latin typeface="Arial"/>
                <a:cs typeface="Arial"/>
              </a:rPr>
              <a:t>)	</a:t>
            </a:r>
            <a:r>
              <a:rPr sz="2800" spc="-5" dirty="0">
                <a:latin typeface="Arial"/>
                <a:cs typeface="Arial"/>
              </a:rPr>
              <a:t>and</a:t>
            </a:r>
            <a:endParaRPr sz="2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be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10030" y="5472429"/>
            <a:ext cx="45808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27150" algn="l"/>
                <a:tab pos="3235325" algn="l"/>
                <a:tab pos="4073525" algn="l"/>
              </a:tabLst>
            </a:pPr>
            <a:r>
              <a:rPr sz="2800" spc="1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ade</a:t>
            </a:r>
            <a:r>
              <a:rPr sz="2800" dirty="0">
                <a:latin typeface="Arial"/>
                <a:cs typeface="Arial"/>
              </a:rPr>
              <a:t>;	</a:t>
            </a:r>
            <a:r>
              <a:rPr sz="2800" spc="10" dirty="0">
                <a:latin typeface="Arial"/>
                <a:cs typeface="Arial"/>
              </a:rPr>
              <a:t>m</a:t>
            </a:r>
            <a:r>
              <a:rPr sz="2800" spc="-5" dirty="0">
                <a:latin typeface="Arial"/>
                <a:cs typeface="Arial"/>
              </a:rPr>
              <a:t>anage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s	</a:t>
            </a:r>
            <a:r>
              <a:rPr sz="2800" spc="-5" dirty="0">
                <a:latin typeface="Arial"/>
                <a:cs typeface="Arial"/>
              </a:rPr>
              <a:t>a</a:t>
            </a:r>
            <a:r>
              <a:rPr sz="2800" spc="5" dirty="0">
                <a:latin typeface="Arial"/>
                <a:cs typeface="Arial"/>
              </a:rPr>
              <a:t>r</a:t>
            </a:r>
            <a:r>
              <a:rPr sz="2800" dirty="0">
                <a:latin typeface="Arial"/>
                <a:cs typeface="Arial"/>
              </a:rPr>
              <a:t>e	t</a:t>
            </a:r>
            <a:r>
              <a:rPr sz="2800" spc="-5" dirty="0">
                <a:latin typeface="Arial"/>
                <a:cs typeface="Arial"/>
              </a:rPr>
              <a:t>he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88838" y="5472429"/>
            <a:ext cx="220853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89000" algn="l"/>
              </a:tabLst>
            </a:pPr>
            <a:r>
              <a:rPr sz="2800" dirty="0">
                <a:latin typeface="Arial"/>
                <a:cs typeface="Arial"/>
              </a:rPr>
              <a:t>key	</a:t>
            </a:r>
            <a:r>
              <a:rPr sz="2800" spc="-5" dirty="0">
                <a:latin typeface="Arial"/>
                <a:cs typeface="Arial"/>
              </a:rPr>
              <a:t>decision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10030" y="5899150"/>
            <a:ext cx="419989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Arial"/>
                <a:cs typeface="Arial"/>
              </a:rPr>
              <a:t>makers </a:t>
            </a:r>
            <a:r>
              <a:rPr sz="2800" spc="-5" dirty="0">
                <a:latin typeface="Arial"/>
                <a:cs typeface="Arial"/>
              </a:rPr>
              <a:t>in an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organization.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87039" y="299720"/>
            <a:ext cx="4537075" cy="619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900" b="1" spc="-5" dirty="0">
                <a:solidFill>
                  <a:srgbClr val="BF0000"/>
                </a:solidFill>
                <a:latin typeface="Arial"/>
                <a:cs typeface="Arial"/>
              </a:rPr>
              <a:t>Management</a:t>
            </a:r>
            <a:r>
              <a:rPr sz="3900" b="1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sz="3900" b="1" spc="-10" dirty="0">
                <a:solidFill>
                  <a:srgbClr val="BF0000"/>
                </a:solidFill>
                <a:latin typeface="Arial"/>
                <a:cs typeface="Arial"/>
              </a:rPr>
              <a:t>Roles</a:t>
            </a:r>
            <a:endParaRPr sz="3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75689" y="1099820"/>
            <a:ext cx="7529830" cy="527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latin typeface="Arial"/>
                <a:cs typeface="Arial"/>
              </a:rPr>
              <a:t>Interpersonal </a:t>
            </a:r>
            <a:r>
              <a:rPr sz="2800" b="1" spc="-10" dirty="0">
                <a:latin typeface="Arial"/>
                <a:cs typeface="Arial"/>
              </a:rPr>
              <a:t>Roles</a:t>
            </a:r>
            <a:endParaRPr sz="2800">
              <a:latin typeface="Arial"/>
              <a:cs typeface="Arial"/>
            </a:endParaRPr>
          </a:p>
          <a:p>
            <a:pPr marL="34290" marR="7620" algn="just">
              <a:lnSpc>
                <a:spcPct val="100000"/>
              </a:lnSpc>
              <a:spcBef>
                <a:spcPts val="2050"/>
              </a:spcBef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manager </a:t>
            </a:r>
            <a:r>
              <a:rPr sz="2400" dirty="0">
                <a:latin typeface="Arial"/>
                <a:cs typeface="Arial"/>
              </a:rPr>
              <a:t>must </a:t>
            </a:r>
            <a:r>
              <a:rPr sz="2400" spc="-5" dirty="0">
                <a:latin typeface="Arial"/>
                <a:cs typeface="Arial"/>
              </a:rPr>
              <a:t>be </a:t>
            </a:r>
            <a:r>
              <a:rPr sz="2400" spc="-10" dirty="0">
                <a:latin typeface="Arial"/>
                <a:cs typeface="Arial"/>
              </a:rPr>
              <a:t>in </a:t>
            </a:r>
            <a:r>
              <a:rPr sz="2400" spc="-5" dirty="0">
                <a:latin typeface="Arial"/>
                <a:cs typeface="Arial"/>
              </a:rPr>
              <a:t>frequent contact with ‘others 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fulfill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organization’s objectives. Part of these  activities requires the manager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10" dirty="0">
                <a:latin typeface="Arial"/>
                <a:cs typeface="Arial"/>
              </a:rPr>
              <a:t>lead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subordinates.</a:t>
            </a:r>
            <a:endParaRPr sz="2400">
              <a:latin typeface="Arial"/>
              <a:cs typeface="Arial"/>
            </a:endParaRPr>
          </a:p>
          <a:p>
            <a:pPr marL="34290" marR="5080" algn="just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Arial"/>
                <a:cs typeface="Arial"/>
              </a:rPr>
              <a:t>Leadership is essential for influencing employees’  </a:t>
            </a:r>
            <a:r>
              <a:rPr sz="2400" spc="-10" dirty="0">
                <a:latin typeface="Arial"/>
                <a:cs typeface="Arial"/>
              </a:rPr>
              <a:t>behavior and </a:t>
            </a:r>
            <a:r>
              <a:rPr sz="2400" spc="-5" dirty="0">
                <a:latin typeface="Arial"/>
                <a:cs typeface="Arial"/>
              </a:rPr>
              <a:t>performance. Each </a:t>
            </a:r>
            <a:r>
              <a:rPr sz="2400" spc="5" dirty="0">
                <a:latin typeface="Arial"/>
                <a:cs typeface="Arial"/>
              </a:rPr>
              <a:t>time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manager  influences an employee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work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little harder,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10" dirty="0">
                <a:latin typeface="Arial"/>
                <a:cs typeface="Arial"/>
              </a:rPr>
              <a:t>have  </a:t>
            </a:r>
            <a:r>
              <a:rPr sz="2400" spc="-5" dirty="0">
                <a:latin typeface="Arial"/>
                <a:cs typeface="Arial"/>
              </a:rPr>
              <a:t>confidence in the organization, </a:t>
            </a:r>
            <a:r>
              <a:rPr sz="2400" dirty="0">
                <a:latin typeface="Arial"/>
                <a:cs typeface="Arial"/>
              </a:rPr>
              <a:t>or to </a:t>
            </a:r>
            <a:r>
              <a:rPr sz="2400" spc="-5" dirty="0">
                <a:latin typeface="Arial"/>
                <a:cs typeface="Arial"/>
              </a:rPr>
              <a:t>report </a:t>
            </a:r>
            <a:r>
              <a:rPr sz="2400" dirty="0">
                <a:latin typeface="Arial"/>
                <a:cs typeface="Arial"/>
              </a:rPr>
              <a:t>minor  </a:t>
            </a:r>
            <a:r>
              <a:rPr sz="2400" spc="-5" dirty="0">
                <a:latin typeface="Arial"/>
                <a:cs typeface="Arial"/>
              </a:rPr>
              <a:t>problems before they </a:t>
            </a:r>
            <a:r>
              <a:rPr sz="2400" dirty="0">
                <a:latin typeface="Arial"/>
                <a:cs typeface="Arial"/>
              </a:rPr>
              <a:t>become major </a:t>
            </a:r>
            <a:r>
              <a:rPr sz="2400" spc="-5" dirty="0">
                <a:latin typeface="Arial"/>
                <a:cs typeface="Arial"/>
              </a:rPr>
              <a:t>ones, he or she </a:t>
            </a:r>
            <a:r>
              <a:rPr sz="2400" spc="-10" dirty="0">
                <a:latin typeface="Arial"/>
                <a:cs typeface="Arial"/>
              </a:rPr>
              <a:t>is  </a:t>
            </a:r>
            <a:r>
              <a:rPr sz="2400" spc="-5" dirty="0">
                <a:latin typeface="Arial"/>
                <a:cs typeface="Arial"/>
              </a:rPr>
              <a:t>acting as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conduit </a:t>
            </a:r>
            <a:r>
              <a:rPr sz="2400" spc="-5" dirty="0">
                <a:latin typeface="Arial"/>
                <a:cs typeface="Arial"/>
              </a:rPr>
              <a:t>from management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the operating  employees.</a:t>
            </a:r>
            <a:endParaRPr sz="2400">
              <a:latin typeface="Arial"/>
              <a:cs typeface="Arial"/>
            </a:endParaRPr>
          </a:p>
          <a:p>
            <a:pPr marL="34290" marR="9525" algn="just">
              <a:lnSpc>
                <a:spcPct val="100000"/>
              </a:lnSpc>
              <a:spcBef>
                <a:spcPts val="690"/>
              </a:spcBef>
            </a:pPr>
            <a:r>
              <a:rPr sz="2400" spc="-5" dirty="0">
                <a:latin typeface="Arial"/>
                <a:cs typeface="Arial"/>
              </a:rPr>
              <a:t>An important feature of </a:t>
            </a:r>
            <a:r>
              <a:rPr sz="2400" spc="-10" dirty="0">
                <a:latin typeface="Arial"/>
                <a:cs typeface="Arial"/>
              </a:rPr>
              <a:t>influencing </a:t>
            </a:r>
            <a:r>
              <a:rPr sz="2400" spc="-5" dirty="0">
                <a:latin typeface="Arial"/>
                <a:cs typeface="Arial"/>
              </a:rPr>
              <a:t>others is the ability  </a:t>
            </a:r>
            <a:r>
              <a:rPr sz="2400" dirty="0">
                <a:latin typeface="Arial"/>
                <a:cs typeface="Arial"/>
              </a:rPr>
              <a:t>to communicate </a:t>
            </a:r>
            <a:r>
              <a:rPr sz="2400" spc="-5" dirty="0">
                <a:latin typeface="Arial"/>
                <a:cs typeface="Arial"/>
              </a:rPr>
              <a:t>confidence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mutual respect.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68270" y="269240"/>
            <a:ext cx="4991100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solidFill>
                  <a:srgbClr val="BF0000"/>
                </a:solidFill>
                <a:latin typeface="Arial"/>
                <a:cs typeface="Arial"/>
              </a:rPr>
              <a:t>Management</a:t>
            </a:r>
            <a:r>
              <a:rPr b="1" spc="-1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b="1" spc="-5" dirty="0">
                <a:solidFill>
                  <a:srgbClr val="BF0000"/>
                </a:solidFill>
                <a:latin typeface="Arial"/>
                <a:cs typeface="Arial"/>
              </a:rPr>
              <a:t>Roles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4480" y="1404620"/>
            <a:ext cx="7048500" cy="35902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2875" algn="just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601516"/>
                </a:solidFill>
                <a:latin typeface="Arial"/>
                <a:cs typeface="Arial"/>
              </a:rPr>
              <a:t>Information</a:t>
            </a:r>
            <a:r>
              <a:rPr sz="2800" b="1" spc="-20" dirty="0">
                <a:solidFill>
                  <a:srgbClr val="601516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601516"/>
                </a:solidFill>
                <a:latin typeface="Arial"/>
                <a:cs typeface="Arial"/>
              </a:rPr>
              <a:t>Roles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3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manager is at the center </a:t>
            </a:r>
            <a:r>
              <a:rPr sz="2400" dirty="0">
                <a:latin typeface="Arial"/>
                <a:cs typeface="Arial"/>
              </a:rPr>
              <a:t>of the </a:t>
            </a:r>
            <a:r>
              <a:rPr sz="2400" spc="-10" dirty="0">
                <a:latin typeface="Arial"/>
                <a:cs typeface="Arial"/>
              </a:rPr>
              <a:t>business  </a:t>
            </a:r>
            <a:r>
              <a:rPr sz="2400" spc="-5" dirty="0">
                <a:latin typeface="Arial"/>
                <a:cs typeface="Arial"/>
              </a:rPr>
              <a:t>activities. He </a:t>
            </a:r>
            <a:r>
              <a:rPr sz="2400" dirty="0">
                <a:latin typeface="Arial"/>
                <a:cs typeface="Arial"/>
              </a:rPr>
              <a:t>or </a:t>
            </a:r>
            <a:r>
              <a:rPr sz="2400" spc="-5" dirty="0">
                <a:latin typeface="Arial"/>
                <a:cs typeface="Arial"/>
              </a:rPr>
              <a:t>she should have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total picture of 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group, its strengths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weaknesses and its  needs.</a:t>
            </a:r>
            <a:endParaRPr sz="24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700"/>
              </a:spcBef>
            </a:pPr>
            <a:r>
              <a:rPr sz="2400" spc="-5" dirty="0">
                <a:latin typeface="Arial"/>
                <a:cs typeface="Arial"/>
              </a:rPr>
              <a:t>With this </a:t>
            </a:r>
            <a:r>
              <a:rPr sz="2400" spc="-10" dirty="0">
                <a:latin typeface="Arial"/>
                <a:cs typeface="Arial"/>
              </a:rPr>
              <a:t>knowledge, </a:t>
            </a:r>
            <a:r>
              <a:rPr sz="2400" spc="-5" dirty="0">
                <a:latin typeface="Arial"/>
                <a:cs typeface="Arial"/>
              </a:rPr>
              <a:t>managers process information  flowing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from the group, </a:t>
            </a:r>
            <a:r>
              <a:rPr sz="2400" spc="-10" dirty="0">
                <a:latin typeface="Arial"/>
                <a:cs typeface="Arial"/>
              </a:rPr>
              <a:t>feeding </a:t>
            </a:r>
            <a:r>
              <a:rPr sz="2400" spc="-5" dirty="0">
                <a:latin typeface="Arial"/>
                <a:cs typeface="Arial"/>
              </a:rPr>
              <a:t>the </a:t>
            </a:r>
            <a:r>
              <a:rPr sz="2400" spc="-10" dirty="0">
                <a:latin typeface="Arial"/>
                <a:cs typeface="Arial"/>
              </a:rPr>
              <a:t>relevant  </a:t>
            </a:r>
            <a:r>
              <a:rPr sz="2400" spc="-5" dirty="0">
                <a:latin typeface="Arial"/>
                <a:cs typeface="Arial"/>
              </a:rPr>
              <a:t>information.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860" y="421640"/>
            <a:ext cx="4756150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Management</a:t>
            </a:r>
            <a:r>
              <a:rPr spc="-95" dirty="0"/>
              <a:t> </a:t>
            </a:r>
            <a:r>
              <a:rPr spc="-5" dirty="0"/>
              <a:t>Roles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040" algn="just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Decision Making</a:t>
            </a:r>
            <a:r>
              <a:rPr spc="-20" dirty="0"/>
              <a:t> </a:t>
            </a:r>
            <a:r>
              <a:rPr spc="-10" dirty="0"/>
              <a:t>Roles</a:t>
            </a:r>
          </a:p>
          <a:p>
            <a:pPr marL="12700" marR="5080" algn="just">
              <a:lnSpc>
                <a:spcPct val="100000"/>
              </a:lnSpc>
              <a:spcBef>
                <a:spcPts val="2650"/>
              </a:spcBef>
            </a:pP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Managers </a:t>
            </a:r>
            <a:r>
              <a:rPr sz="2400" b="0" dirty="0">
                <a:solidFill>
                  <a:srgbClr val="000000"/>
                </a:solidFill>
                <a:latin typeface="Arial"/>
                <a:cs typeface="Arial"/>
              </a:rPr>
              <a:t>must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accept responsibility for decision  making. </a:t>
            </a:r>
            <a:r>
              <a:rPr sz="2400" b="0" dirty="0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manager </a:t>
            </a:r>
            <a:r>
              <a:rPr sz="2400" b="0" dirty="0">
                <a:solidFill>
                  <a:srgbClr val="000000"/>
                </a:solidFill>
                <a:latin typeface="Arial"/>
                <a:cs typeface="Arial"/>
              </a:rPr>
              <a:t>must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take bits of information  </a:t>
            </a:r>
            <a:r>
              <a:rPr sz="2400" b="0" dirty="0">
                <a:solidFill>
                  <a:srgbClr val="000000"/>
                </a:solidFill>
                <a:latin typeface="Arial"/>
                <a:cs typeface="Arial"/>
              </a:rPr>
              <a:t>from</a:t>
            </a:r>
            <a:r>
              <a:rPr sz="2400" b="0" spc="3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Arial"/>
                <a:cs typeface="Arial"/>
              </a:rPr>
              <a:t>various</a:t>
            </a:r>
            <a:r>
              <a:rPr sz="2400" b="0" spc="3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sources,</a:t>
            </a:r>
            <a:r>
              <a:rPr sz="2400" b="0" spc="3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Arial"/>
                <a:cs typeface="Arial"/>
              </a:rPr>
              <a:t>gives</a:t>
            </a:r>
            <a:r>
              <a:rPr sz="2400" b="0" spc="29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400" b="0" dirty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sz="2400" b="0" spc="3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personal</a:t>
            </a:r>
            <a:r>
              <a:rPr sz="2400" b="0" spc="30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Arial"/>
                <a:cs typeface="Arial"/>
              </a:rPr>
              <a:t>opinion,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79550" y="3646170"/>
            <a:ext cx="33426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27175" algn="l"/>
                <a:tab pos="2314575" algn="l"/>
              </a:tabLst>
            </a:pP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o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r	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	</a:t>
            </a:r>
            <a:r>
              <a:rPr sz="2400" spc="-10" dirty="0">
                <a:latin typeface="Arial"/>
                <a:cs typeface="Arial"/>
              </a:rPr>
              <a:t>p</a:t>
            </a:r>
            <a:r>
              <a:rPr sz="2400" dirty="0">
                <a:latin typeface="Arial"/>
                <a:cs typeface="Arial"/>
              </a:rPr>
              <a:t>re</a:t>
            </a:r>
            <a:r>
              <a:rPr sz="2400" spc="-10" dirty="0">
                <a:latin typeface="Arial"/>
                <a:cs typeface="Arial"/>
              </a:rPr>
              <a:t>s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t  </a:t>
            </a:r>
            <a:r>
              <a:rPr sz="2400" spc="-5" dirty="0">
                <a:latin typeface="Arial"/>
                <a:cs typeface="Arial"/>
              </a:rPr>
              <a:t>resources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36905" y="4011929"/>
            <a:ext cx="19494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28750" algn="l"/>
              </a:tabLst>
            </a:pPr>
            <a:r>
              <a:rPr sz="2400" spc="-10" dirty="0">
                <a:latin typeface="Arial"/>
                <a:cs typeface="Arial"/>
              </a:rPr>
              <a:t>ava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b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	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61066" y="3646170"/>
            <a:ext cx="12439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" marR="5080" indent="-19685">
              <a:lnSpc>
                <a:spcPct val="100000"/>
              </a:lnSpc>
              <a:spcBef>
                <a:spcPts val="100"/>
              </a:spcBef>
              <a:tabLst>
                <a:tab pos="842010" algn="l"/>
              </a:tabLst>
            </a:pP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ua</a:t>
            </a:r>
            <a:r>
              <a:rPr sz="2400" spc="1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,  </a:t>
            </a:r>
            <a:r>
              <a:rPr sz="2400" spc="-5" dirty="0">
                <a:latin typeface="Arial"/>
                <a:cs typeface="Arial"/>
              </a:rPr>
              <a:t>then	tie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532351" y="3646170"/>
            <a:ext cx="207263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0820">
              <a:lnSpc>
                <a:spcPct val="100000"/>
              </a:lnSpc>
              <a:spcBef>
                <a:spcPts val="100"/>
              </a:spcBef>
              <a:tabLst>
                <a:tab pos="704850" algn="l"/>
                <a:tab pos="1636395" algn="l"/>
              </a:tabLst>
            </a:pPr>
            <a:r>
              <a:rPr sz="2400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na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yze	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  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	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spc="-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og</a:t>
            </a:r>
            <a:r>
              <a:rPr sz="2400" dirty="0">
                <a:latin typeface="Arial"/>
                <a:cs typeface="Arial"/>
              </a:rPr>
              <a:t>et</a:t>
            </a:r>
            <a:r>
              <a:rPr sz="2400" spc="-10" dirty="0">
                <a:latin typeface="Arial"/>
                <a:cs typeface="Arial"/>
              </a:rPr>
              <a:t>he</a:t>
            </a:r>
            <a:r>
              <a:rPr sz="2400" dirty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79550" y="4377690"/>
            <a:ext cx="712533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208405" algn="l"/>
                <a:tab pos="2708910" algn="l"/>
                <a:tab pos="3211830" algn="l"/>
                <a:tab pos="4745355" algn="l"/>
                <a:tab pos="5602605" algn="l"/>
              </a:tabLst>
            </a:pPr>
            <a:r>
              <a:rPr sz="2400" spc="-10" dirty="0">
                <a:latin typeface="Arial"/>
                <a:cs typeface="Arial"/>
              </a:rPr>
              <a:t>be</a:t>
            </a:r>
            <a:r>
              <a:rPr sz="2400" dirty="0">
                <a:latin typeface="Arial"/>
                <a:cs typeface="Arial"/>
              </a:rPr>
              <a:t>fore	r</a:t>
            </a:r>
            <a:r>
              <a:rPr sz="2400" spc="-5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ac</a:t>
            </a:r>
            <a:r>
              <a:rPr sz="2400" spc="-5" dirty="0">
                <a:latin typeface="Arial"/>
                <a:cs typeface="Arial"/>
              </a:rPr>
              <a:t>hi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g	a	</a:t>
            </a:r>
            <a:r>
              <a:rPr sz="2400" spc="-10" dirty="0">
                <a:latin typeface="Arial"/>
                <a:cs typeface="Arial"/>
              </a:rPr>
              <a:t>de</a:t>
            </a:r>
            <a:r>
              <a:rPr sz="2400" dirty="0">
                <a:latin typeface="Arial"/>
                <a:cs typeface="Arial"/>
              </a:rPr>
              <a:t>c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s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on</a:t>
            </a:r>
            <a:r>
              <a:rPr sz="2400" dirty="0">
                <a:latin typeface="Arial"/>
                <a:cs typeface="Arial"/>
              </a:rPr>
              <a:t>.	The	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for</a:t>
            </a:r>
            <a:r>
              <a:rPr sz="2400" spc="25" dirty="0">
                <a:latin typeface="Arial"/>
                <a:cs typeface="Arial"/>
              </a:rPr>
              <a:t>m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n  </a:t>
            </a:r>
            <a:r>
              <a:rPr sz="2400" spc="-10" dirty="0">
                <a:latin typeface="Arial"/>
                <a:cs typeface="Arial"/>
              </a:rPr>
              <a:t>available </a:t>
            </a:r>
            <a:r>
              <a:rPr sz="2400" spc="-5" dirty="0">
                <a:latin typeface="Arial"/>
                <a:cs typeface="Arial"/>
              </a:rPr>
              <a:t>from situation </a:t>
            </a:r>
            <a:r>
              <a:rPr sz="2400" dirty="0">
                <a:latin typeface="Arial"/>
                <a:cs typeface="Arial"/>
              </a:rPr>
              <a:t>to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situation.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442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Core </a:t>
            </a:r>
            <a:r>
              <a:rPr spc="-10" dirty="0"/>
              <a:t>Management</a:t>
            </a:r>
            <a:r>
              <a:rPr spc="-75" dirty="0"/>
              <a:t> </a:t>
            </a:r>
            <a:r>
              <a:rPr spc="-5" dirty="0"/>
              <a:t>Skills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54480" y="1480820"/>
            <a:ext cx="7061834" cy="39674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5430">
              <a:lnSpc>
                <a:spcPct val="100000"/>
              </a:lnSpc>
              <a:spcBef>
                <a:spcPts val="100"/>
              </a:spcBef>
            </a:pPr>
            <a:r>
              <a:rPr sz="2800" b="1" spc="-10" dirty="0">
                <a:latin typeface="Arial"/>
                <a:cs typeface="Arial"/>
              </a:rPr>
              <a:t>Management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Skills</a:t>
            </a:r>
            <a:endParaRPr sz="2800">
              <a:latin typeface="Arial"/>
              <a:cs typeface="Arial"/>
            </a:endParaRPr>
          </a:p>
          <a:p>
            <a:pPr marL="241300" marR="17780">
              <a:lnSpc>
                <a:spcPct val="100000"/>
              </a:lnSpc>
              <a:spcBef>
                <a:spcPts val="2650"/>
              </a:spcBef>
              <a:tabLst>
                <a:tab pos="998219" algn="l"/>
                <a:tab pos="2005330" algn="l"/>
                <a:tab pos="2489835" algn="l"/>
                <a:tab pos="3210560" algn="l"/>
                <a:tab pos="4980305" algn="l"/>
                <a:tab pos="6528434" algn="l"/>
              </a:tabLst>
            </a:pPr>
            <a:r>
              <a:rPr sz="2400" spc="10" dirty="0">
                <a:latin typeface="Arial"/>
                <a:cs typeface="Arial"/>
              </a:rPr>
              <a:t>T</a:t>
            </a:r>
            <a:r>
              <a:rPr sz="2400" spc="-10" dirty="0">
                <a:latin typeface="Arial"/>
                <a:cs typeface="Arial"/>
              </a:rPr>
              <a:t>h</a:t>
            </a:r>
            <a:r>
              <a:rPr sz="2400" dirty="0">
                <a:latin typeface="Arial"/>
                <a:cs typeface="Arial"/>
              </a:rPr>
              <a:t>e	</a:t>
            </a:r>
            <a:r>
              <a:rPr sz="2400" spc="-10" dirty="0">
                <a:latin typeface="Arial"/>
                <a:cs typeface="Arial"/>
              </a:rPr>
              <a:t>ab</a:t>
            </a:r>
            <a:r>
              <a:rPr sz="2400" spc="-5" dirty="0">
                <a:latin typeface="Arial"/>
                <a:cs typeface="Arial"/>
              </a:rPr>
              <a:t>il</a:t>
            </a:r>
            <a:r>
              <a:rPr sz="2400" spc="-15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ty	to	</a:t>
            </a:r>
            <a:r>
              <a:rPr sz="2400" spc="-10" dirty="0">
                <a:latin typeface="Arial"/>
                <a:cs typeface="Arial"/>
              </a:rPr>
              <a:t>u</a:t>
            </a:r>
            <a:r>
              <a:rPr sz="2400" dirty="0">
                <a:latin typeface="Arial"/>
                <a:cs typeface="Arial"/>
              </a:rPr>
              <a:t>se	k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ow</a:t>
            </a:r>
            <a:r>
              <a:rPr sz="2400" spc="-15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dge</a:t>
            </a:r>
            <a:r>
              <a:rPr sz="2400" dirty="0">
                <a:latin typeface="Arial"/>
                <a:cs typeface="Arial"/>
              </a:rPr>
              <a:t>,	</a:t>
            </a:r>
            <a:r>
              <a:rPr sz="2400" spc="-10" dirty="0">
                <a:latin typeface="Arial"/>
                <a:cs typeface="Arial"/>
              </a:rPr>
              <a:t>b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-10" dirty="0">
                <a:latin typeface="Arial"/>
                <a:cs typeface="Arial"/>
              </a:rPr>
              <a:t>hav</a:t>
            </a:r>
            <a:r>
              <a:rPr sz="2400" spc="-5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rs	</a:t>
            </a:r>
            <a:r>
              <a:rPr sz="2400" spc="-10" dirty="0">
                <a:latin typeface="Arial"/>
                <a:cs typeface="Arial"/>
              </a:rPr>
              <a:t>an</a:t>
            </a:r>
            <a:r>
              <a:rPr sz="2400" dirty="0">
                <a:latin typeface="Arial"/>
                <a:cs typeface="Arial"/>
              </a:rPr>
              <a:t>d  </a:t>
            </a:r>
            <a:r>
              <a:rPr sz="2400" spc="-5" dirty="0">
                <a:latin typeface="Arial"/>
                <a:cs typeface="Arial"/>
              </a:rPr>
              <a:t>aptitudes (capacity)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perform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task.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3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buClr>
                <a:srgbClr val="4E261B"/>
              </a:buClr>
              <a:buSzPct val="94642"/>
              <a:buFont typeface="Symbol"/>
              <a:buChar char=""/>
              <a:tabLst>
                <a:tab pos="393065" algn="l"/>
                <a:tab pos="393700" algn="l"/>
              </a:tabLst>
            </a:pPr>
            <a:r>
              <a:rPr sz="2800" b="1" spc="-5" dirty="0">
                <a:latin typeface="Arial"/>
                <a:cs typeface="Arial"/>
              </a:rPr>
              <a:t>Different </a:t>
            </a:r>
            <a:r>
              <a:rPr sz="2800" b="1" spc="-10" dirty="0">
                <a:latin typeface="Arial"/>
                <a:cs typeface="Arial"/>
              </a:rPr>
              <a:t>types of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Skills</a:t>
            </a:r>
            <a:endParaRPr sz="2800">
              <a:latin typeface="Arial"/>
              <a:cs typeface="Arial"/>
            </a:endParaRPr>
          </a:p>
          <a:p>
            <a:pPr marL="469900" lvl="1" indent="-342900">
              <a:lnSpc>
                <a:spcPct val="100000"/>
              </a:lnSpc>
              <a:spcBef>
                <a:spcPts val="2039"/>
              </a:spcBef>
              <a:buClr>
                <a:srgbClr val="4E261B"/>
              </a:buClr>
              <a:buSzPct val="93750"/>
              <a:buFont typeface="Symbol"/>
              <a:buChar char=""/>
              <a:tabLst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Technical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Skills</a:t>
            </a:r>
            <a:endParaRPr sz="2400">
              <a:latin typeface="Arial"/>
              <a:cs typeface="Arial"/>
            </a:endParaRPr>
          </a:p>
          <a:p>
            <a:pPr marL="556260" lvl="1" indent="-429259">
              <a:lnSpc>
                <a:spcPct val="100000"/>
              </a:lnSpc>
              <a:spcBef>
                <a:spcPts val="690"/>
              </a:spcBef>
              <a:buClr>
                <a:srgbClr val="4E261B"/>
              </a:buClr>
              <a:buSzPct val="93750"/>
              <a:buFont typeface="Symbol"/>
              <a:buChar char=""/>
              <a:tabLst>
                <a:tab pos="555625" algn="l"/>
                <a:tab pos="556260" algn="l"/>
              </a:tabLst>
            </a:pPr>
            <a:r>
              <a:rPr sz="2400" dirty="0">
                <a:latin typeface="Arial"/>
                <a:cs typeface="Arial"/>
              </a:rPr>
              <a:t>Human </a:t>
            </a:r>
            <a:r>
              <a:rPr sz="2400" spc="-5" dirty="0">
                <a:latin typeface="Arial"/>
                <a:cs typeface="Arial"/>
              </a:rPr>
              <a:t>Relations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Skills</a:t>
            </a:r>
            <a:endParaRPr sz="2400">
              <a:latin typeface="Arial"/>
              <a:cs typeface="Arial"/>
            </a:endParaRPr>
          </a:p>
          <a:p>
            <a:pPr marL="556260" lvl="1" indent="-429259">
              <a:lnSpc>
                <a:spcPct val="100000"/>
              </a:lnSpc>
              <a:spcBef>
                <a:spcPts val="700"/>
              </a:spcBef>
              <a:buClr>
                <a:srgbClr val="4E261B"/>
              </a:buClr>
              <a:buSzPct val="93750"/>
              <a:buFont typeface="Symbol"/>
              <a:buChar char=""/>
              <a:tabLst>
                <a:tab pos="555625" algn="l"/>
                <a:tab pos="556260" algn="l"/>
              </a:tabLst>
            </a:pPr>
            <a:r>
              <a:rPr sz="2400" spc="-5" dirty="0">
                <a:latin typeface="Arial"/>
                <a:cs typeface="Arial"/>
              </a:rPr>
              <a:t>Conceptual</a:t>
            </a:r>
            <a:r>
              <a:rPr sz="2400" spc="-10" dirty="0">
                <a:latin typeface="Arial"/>
                <a:cs typeface="Arial"/>
              </a:rPr>
              <a:t> Skills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19300" y="421640"/>
            <a:ext cx="6321425" cy="680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5" dirty="0">
                <a:solidFill>
                  <a:srgbClr val="BF0000"/>
                </a:solidFill>
                <a:latin typeface="Arial"/>
                <a:cs typeface="Arial"/>
              </a:rPr>
              <a:t>Core </a:t>
            </a:r>
            <a:r>
              <a:rPr b="1" spc="-10" dirty="0">
                <a:solidFill>
                  <a:srgbClr val="BF0000"/>
                </a:solidFill>
                <a:latin typeface="Arial"/>
                <a:cs typeface="Arial"/>
              </a:rPr>
              <a:t>Management</a:t>
            </a:r>
            <a:r>
              <a:rPr b="1" spc="-8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b="1" spc="-10" dirty="0">
                <a:solidFill>
                  <a:srgbClr val="BF0000"/>
                </a:solidFill>
                <a:latin typeface="Arial"/>
                <a:cs typeface="Arial"/>
              </a:rPr>
              <a:t>Skills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8880" y="1205230"/>
            <a:ext cx="7648575" cy="4889500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368300" indent="-342900">
              <a:lnSpc>
                <a:spcPct val="100000"/>
              </a:lnSpc>
              <a:spcBef>
                <a:spcPts val="1080"/>
              </a:spcBef>
              <a:buClr>
                <a:srgbClr val="4E261B"/>
              </a:buClr>
              <a:buSzPct val="94642"/>
              <a:buFont typeface="Symbol"/>
              <a:buChar char=""/>
              <a:tabLst>
                <a:tab pos="368300" algn="l"/>
              </a:tabLst>
            </a:pPr>
            <a:r>
              <a:rPr sz="2800" b="1" spc="-5" dirty="0">
                <a:latin typeface="Arial"/>
                <a:cs typeface="Arial"/>
              </a:rPr>
              <a:t>Technical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Skills</a:t>
            </a:r>
            <a:endParaRPr sz="2800">
              <a:latin typeface="Arial"/>
              <a:cs typeface="Arial"/>
            </a:endParaRPr>
          </a:p>
          <a:p>
            <a:pPr marL="445134" marR="17780" algn="just">
              <a:lnSpc>
                <a:spcPct val="100000"/>
              </a:lnSpc>
              <a:spcBef>
                <a:spcPts val="840"/>
              </a:spcBef>
            </a:pPr>
            <a:r>
              <a:rPr sz="2400" spc="-5" dirty="0">
                <a:latin typeface="Arial"/>
                <a:cs typeface="Arial"/>
              </a:rPr>
              <a:t>Technical skill is the skill that </a:t>
            </a:r>
            <a:r>
              <a:rPr sz="2400" spc="-10" dirty="0">
                <a:latin typeface="Arial"/>
                <a:cs typeface="Arial"/>
              </a:rPr>
              <a:t>include knowledge </a:t>
            </a:r>
            <a:r>
              <a:rPr sz="2400" spc="-5" dirty="0">
                <a:latin typeface="Arial"/>
                <a:cs typeface="Arial"/>
              </a:rPr>
              <a:t>of  </a:t>
            </a:r>
            <a:r>
              <a:rPr sz="2400" spc="-10" dirty="0">
                <a:latin typeface="Arial"/>
                <a:cs typeface="Arial"/>
              </a:rPr>
              <a:t>and </a:t>
            </a:r>
            <a:r>
              <a:rPr sz="2400" spc="-5" dirty="0">
                <a:latin typeface="Arial"/>
                <a:cs typeface="Arial"/>
              </a:rPr>
              <a:t>proficiency in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certain specialized field. Skills  </a:t>
            </a:r>
            <a:r>
              <a:rPr sz="2400" spc="-10" dirty="0">
                <a:latin typeface="Arial"/>
                <a:cs typeface="Arial"/>
              </a:rPr>
              <a:t>involved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making a </a:t>
            </a:r>
            <a:r>
              <a:rPr sz="2400" spc="-5" dirty="0">
                <a:latin typeface="Arial"/>
                <a:cs typeface="Arial"/>
              </a:rPr>
              <a:t>product </a:t>
            </a:r>
            <a:r>
              <a:rPr sz="2400" dirty="0">
                <a:latin typeface="Arial"/>
                <a:cs typeface="Arial"/>
              </a:rPr>
              <a:t>or </a:t>
            </a:r>
            <a:r>
              <a:rPr sz="2400" spc="-10" dirty="0">
                <a:latin typeface="Arial"/>
                <a:cs typeface="Arial"/>
              </a:rPr>
              <a:t>providing </a:t>
            </a:r>
            <a:r>
              <a:rPr sz="2400" dirty="0">
                <a:latin typeface="Arial"/>
                <a:cs typeface="Arial"/>
              </a:rPr>
              <a:t>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service.</a:t>
            </a:r>
            <a:endParaRPr sz="2400">
              <a:latin typeface="Arial"/>
              <a:cs typeface="Arial"/>
            </a:endParaRPr>
          </a:p>
          <a:p>
            <a:pPr marL="445134" marR="19685" algn="just">
              <a:lnSpc>
                <a:spcPct val="100000"/>
              </a:lnSpc>
              <a:spcBef>
                <a:spcPts val="690"/>
              </a:spcBef>
            </a:pPr>
            <a:r>
              <a:rPr sz="2400" spc="-5" dirty="0">
                <a:latin typeface="Arial"/>
                <a:cs typeface="Arial"/>
              </a:rPr>
              <a:t>Technical skills are especially important at the first  </a:t>
            </a:r>
            <a:r>
              <a:rPr sz="2400" spc="-10" dirty="0">
                <a:latin typeface="Arial"/>
                <a:cs typeface="Arial"/>
              </a:rPr>
              <a:t>level </a:t>
            </a:r>
            <a:r>
              <a:rPr sz="2400" spc="-5" dirty="0">
                <a:latin typeface="Arial"/>
                <a:cs typeface="Arial"/>
              </a:rPr>
              <a:t>management.</a:t>
            </a:r>
            <a:endParaRPr sz="2400">
              <a:latin typeface="Arial"/>
              <a:cs typeface="Arial"/>
            </a:endParaRPr>
          </a:p>
          <a:p>
            <a:pPr marL="368300" indent="-342900">
              <a:lnSpc>
                <a:spcPct val="100000"/>
              </a:lnSpc>
              <a:spcBef>
                <a:spcPts val="1710"/>
              </a:spcBef>
              <a:buClr>
                <a:srgbClr val="4E261B"/>
              </a:buClr>
              <a:buSzPct val="94642"/>
              <a:buFont typeface="Symbol"/>
              <a:buChar char=""/>
              <a:tabLst>
                <a:tab pos="368300" algn="l"/>
              </a:tabLst>
            </a:pPr>
            <a:r>
              <a:rPr sz="2800" b="1" spc="-10" dirty="0">
                <a:latin typeface="Arial"/>
                <a:cs typeface="Arial"/>
              </a:rPr>
              <a:t>Human </a:t>
            </a:r>
            <a:r>
              <a:rPr sz="2800" b="1" spc="-5" dirty="0">
                <a:latin typeface="Arial"/>
                <a:cs typeface="Arial"/>
              </a:rPr>
              <a:t>Relations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Skills</a:t>
            </a:r>
            <a:endParaRPr sz="2800">
              <a:latin typeface="Arial"/>
              <a:cs typeface="Arial"/>
            </a:endParaRPr>
          </a:p>
          <a:p>
            <a:pPr marL="490855" marR="172085" algn="just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latin typeface="Arial"/>
                <a:cs typeface="Arial"/>
              </a:rPr>
              <a:t>Human </a:t>
            </a:r>
            <a:r>
              <a:rPr sz="2400" spc="-5" dirty="0">
                <a:latin typeface="Arial"/>
                <a:cs typeface="Arial"/>
              </a:rPr>
              <a:t>skill is the ability </a:t>
            </a:r>
            <a:r>
              <a:rPr sz="2400" dirty="0">
                <a:latin typeface="Arial"/>
                <a:cs typeface="Arial"/>
              </a:rPr>
              <a:t>to work </a:t>
            </a:r>
            <a:r>
              <a:rPr sz="2400" spc="-5" dirty="0">
                <a:latin typeface="Arial"/>
                <a:cs typeface="Arial"/>
              </a:rPr>
              <a:t>well with other  </a:t>
            </a:r>
            <a:r>
              <a:rPr sz="2400" spc="-10" dirty="0">
                <a:latin typeface="Arial"/>
                <a:cs typeface="Arial"/>
              </a:rPr>
              <a:t>people </a:t>
            </a:r>
            <a:r>
              <a:rPr sz="2400" spc="-5" dirty="0">
                <a:latin typeface="Arial"/>
                <a:cs typeface="Arial"/>
              </a:rPr>
              <a:t>both </a:t>
            </a:r>
            <a:r>
              <a:rPr sz="2400" spc="-10" dirty="0">
                <a:latin typeface="Arial"/>
                <a:cs typeface="Arial"/>
              </a:rPr>
              <a:t>individually and </a:t>
            </a:r>
            <a:r>
              <a:rPr sz="2400" spc="-5" dirty="0">
                <a:latin typeface="Arial"/>
                <a:cs typeface="Arial"/>
              </a:rPr>
              <a:t>in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10" dirty="0">
                <a:latin typeface="Arial"/>
                <a:cs typeface="Arial"/>
              </a:rPr>
              <a:t>group. </a:t>
            </a:r>
            <a:r>
              <a:rPr sz="2400" dirty="0">
                <a:latin typeface="Arial"/>
                <a:cs typeface="Arial"/>
              </a:rPr>
              <a:t>The </a:t>
            </a:r>
            <a:r>
              <a:rPr sz="2400" spc="-5" dirty="0">
                <a:latin typeface="Arial"/>
                <a:cs typeface="Arial"/>
              </a:rPr>
              <a:t>ability  </a:t>
            </a:r>
            <a:r>
              <a:rPr sz="2400" dirty="0">
                <a:latin typeface="Arial"/>
                <a:cs typeface="Arial"/>
              </a:rPr>
              <a:t>to </a:t>
            </a:r>
            <a:r>
              <a:rPr sz="2400" spc="-5" dirty="0">
                <a:latin typeface="Arial"/>
                <a:cs typeface="Arial"/>
              </a:rPr>
              <a:t>relate and interact with subordinates, peers,  superiors and </a:t>
            </a:r>
            <a:r>
              <a:rPr sz="2400" dirty="0">
                <a:latin typeface="Arial"/>
                <a:cs typeface="Arial"/>
              </a:rPr>
              <a:t>customers </a:t>
            </a:r>
            <a:r>
              <a:rPr sz="2400" spc="-5" dirty="0">
                <a:latin typeface="Arial"/>
                <a:cs typeface="Arial"/>
              </a:rPr>
              <a:t>or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clients.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487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Introduction to Business</vt:lpstr>
      <vt:lpstr>Management Roles</vt:lpstr>
      <vt:lpstr>Management Roles</vt:lpstr>
      <vt:lpstr>Management Roles</vt:lpstr>
      <vt:lpstr>Management Roles</vt:lpstr>
      <vt:lpstr>Management Roles</vt:lpstr>
      <vt:lpstr>Management Roles</vt:lpstr>
      <vt:lpstr>Core Management Skills</vt:lpstr>
      <vt:lpstr>Core Management Skills</vt:lpstr>
      <vt:lpstr>Core Management Skills</vt:lpstr>
      <vt:lpstr>Skills Needed at Different Management Levels</vt:lpstr>
      <vt:lpstr>END OF PART 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Business</dc:title>
  <cp:lastModifiedBy>USER</cp:lastModifiedBy>
  <cp:revision>1</cp:revision>
  <dcterms:created xsi:type="dcterms:W3CDTF">2020-06-28T16:27:42Z</dcterms:created>
  <dcterms:modified xsi:type="dcterms:W3CDTF">2020-06-28T16:29:10Z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2013-11-03T00:00:00Z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2020-06-28T00:00:00Z</vt:filetime>
  </property>
</Properties>
</file>