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88" r:id="rId4"/>
    <p:sldId id="279" r:id="rId5"/>
    <p:sldId id="280" r:id="rId6"/>
    <p:sldId id="281" r:id="rId7"/>
    <p:sldId id="282" r:id="rId8"/>
    <p:sldId id="283" r:id="rId9"/>
    <p:sldId id="284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327B4-CBFE-4771-B67D-0A7D9710293D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CF210-F95D-4D1B-A9A6-6E6620B7CA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Smart companies try to fully understand customers’ buying decision process—all the experiences in learning, choosing, using, and even disposing of a product. Marketing scholars have developed a “stage model” of the process. The consumer typically passes through five stages: problem recognition, information search, evaluation of alternatives, purchase decision, and postpurchase behavior. Clearly, the buying process starts long before the actual purchase and has consequences long afterward.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7B52E1-6A76-4CD7-A98C-8339B3376C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01318" y="302767"/>
            <a:ext cx="6941362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4607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440862" y="3725468"/>
            <a:ext cx="703137" cy="30752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2383" y="226263"/>
            <a:ext cx="7479233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40" y="1380963"/>
            <a:ext cx="7474584" cy="4257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4607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3500" y="6390969"/>
            <a:ext cx="3542665" cy="442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315836" y="6467955"/>
            <a:ext cx="1858645" cy="252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" y="6403669"/>
            <a:ext cx="8004175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  <a:tabLst>
                <a:tab pos="6308090" algn="l"/>
              </a:tabLst>
            </a:pPr>
            <a:r>
              <a:rPr sz="1400" b="1" spc="-10" dirty="0">
                <a:solidFill>
                  <a:srgbClr val="A6A6A6"/>
                </a:solidFill>
                <a:latin typeface="Arial"/>
                <a:cs typeface="Arial"/>
              </a:rPr>
              <a:t>Copyright </a:t>
            </a:r>
            <a:r>
              <a:rPr sz="1400" b="1" dirty="0">
                <a:solidFill>
                  <a:srgbClr val="A6A6A6"/>
                </a:solidFill>
                <a:latin typeface="Arial"/>
                <a:cs typeface="Arial"/>
              </a:rPr>
              <a:t>© 2010 Pearson</a:t>
            </a:r>
            <a:r>
              <a:rPr sz="1400" b="1" spc="-1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A6A6A6"/>
                </a:solidFill>
                <a:latin typeface="Arial"/>
                <a:cs typeface="Arial"/>
              </a:rPr>
              <a:t>Education,</a:t>
            </a:r>
            <a:r>
              <a:rPr sz="1400" b="1" spc="-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A6A6A6"/>
                </a:solidFill>
                <a:latin typeface="Arial"/>
                <a:cs typeface="Arial"/>
              </a:rPr>
              <a:t>Inc.	</a:t>
            </a:r>
            <a:r>
              <a:rPr sz="2400" b="1" spc="-7" baseline="-27777" dirty="0">
                <a:solidFill>
                  <a:srgbClr val="C00000"/>
                </a:solidFill>
                <a:latin typeface="Arial"/>
                <a:cs typeface="Arial"/>
              </a:rPr>
              <a:t>Chapter </a:t>
            </a:r>
            <a:r>
              <a:rPr sz="2400" b="1" baseline="-27777" dirty="0">
                <a:solidFill>
                  <a:srgbClr val="C00000"/>
                </a:solidFill>
                <a:latin typeface="Arial"/>
                <a:cs typeface="Arial"/>
              </a:rPr>
              <a:t>5- </a:t>
            </a:r>
            <a:r>
              <a:rPr sz="2400" b="1" spc="-7" baseline="-27777" dirty="0">
                <a:solidFill>
                  <a:srgbClr val="C00000"/>
                </a:solidFill>
                <a:latin typeface="Arial"/>
                <a:cs typeface="Arial"/>
              </a:rPr>
              <a:t>slide</a:t>
            </a:r>
            <a:r>
              <a:rPr sz="2400" b="1" spc="-44" baseline="-27777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7" baseline="-27777" dirty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endParaRPr sz="2400" baseline="-27777">
              <a:latin typeface="Arial"/>
              <a:cs typeface="Arial"/>
            </a:endParaRPr>
          </a:p>
          <a:p>
            <a:pPr>
              <a:lnSpc>
                <a:spcPts val="1680"/>
              </a:lnSpc>
            </a:pPr>
            <a:r>
              <a:rPr sz="1400" b="1" spc="-5" dirty="0">
                <a:solidFill>
                  <a:srgbClr val="A6A6A6"/>
                </a:solidFill>
                <a:latin typeface="Arial"/>
                <a:cs typeface="Arial"/>
              </a:rPr>
              <a:t>Publishing </a:t>
            </a:r>
            <a:r>
              <a:rPr sz="1400" b="1" dirty="0">
                <a:solidFill>
                  <a:srgbClr val="A6A6A6"/>
                </a:solidFill>
                <a:latin typeface="Arial"/>
                <a:cs typeface="Arial"/>
              </a:rPr>
              <a:t>as Prentice</a:t>
            </a:r>
            <a:r>
              <a:rPr sz="1400" b="1" spc="-11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A6A6A6"/>
                </a:solidFill>
                <a:latin typeface="Arial"/>
                <a:cs typeface="Arial"/>
              </a:rPr>
              <a:t>Hall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5045" y="3507994"/>
            <a:ext cx="6235700" cy="22724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415" algn="ctr">
              <a:lnSpc>
                <a:spcPct val="100000"/>
              </a:lnSpc>
              <a:spcBef>
                <a:spcPts val="100"/>
              </a:spcBef>
            </a:pPr>
            <a:r>
              <a:rPr sz="3600" b="1" spc="-5">
                <a:latin typeface="Arial"/>
                <a:cs typeface="Arial"/>
              </a:rPr>
              <a:t>Chapter </a:t>
            </a:r>
            <a:r>
              <a:rPr lang="en-US" sz="3600" b="1" spc="-5" dirty="0" smtClean="0">
                <a:latin typeface="Arial"/>
                <a:cs typeface="Arial"/>
              </a:rPr>
              <a:t>13</a:t>
            </a:r>
          </a:p>
          <a:p>
            <a:pPr marL="145415" algn="ctr">
              <a:lnSpc>
                <a:spcPct val="100000"/>
              </a:lnSpc>
              <a:spcBef>
                <a:spcPts val="100"/>
              </a:spcBef>
            </a:pPr>
            <a:r>
              <a:rPr lang="en-US" sz="3600" b="1" spc="-5" dirty="0" smtClean="0">
                <a:latin typeface="Arial"/>
                <a:cs typeface="Arial"/>
              </a:rPr>
              <a:t>Part-2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200">
              <a:latin typeface="Arial"/>
              <a:cs typeface="Arial"/>
            </a:endParaRPr>
          </a:p>
          <a:p>
            <a:pPr marL="1727200" marR="5080" indent="-1715135" algn="ctr">
              <a:lnSpc>
                <a:spcPct val="100000"/>
              </a:lnSpc>
            </a:pPr>
            <a:r>
              <a:rPr lang="en-US" sz="3200" dirty="0" smtClean="0">
                <a:latin typeface="Arial"/>
                <a:cs typeface="Arial"/>
              </a:rPr>
              <a:t>Marketin</a:t>
            </a:r>
            <a:r>
              <a:rPr lang="en-US" sz="3200" dirty="0" smtClean="0">
                <a:latin typeface="Arial"/>
                <a:cs typeface="Arial"/>
              </a:rPr>
              <a:t>g Strategy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2002358"/>
            <a:ext cx="7313295" cy="4391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Consumer </a:t>
            </a:r>
            <a:r>
              <a:rPr sz="3200" spc="-5" dirty="0">
                <a:latin typeface="Arial"/>
                <a:cs typeface="Arial"/>
              </a:rPr>
              <a:t>buyer behavior </a:t>
            </a:r>
            <a:r>
              <a:rPr sz="3200" dirty="0">
                <a:latin typeface="Arial"/>
                <a:cs typeface="Arial"/>
              </a:rPr>
              <a:t>refers to</a:t>
            </a:r>
            <a:r>
              <a:rPr sz="3200" spc="-1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  buying behavior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final </a:t>
            </a:r>
            <a:r>
              <a:rPr sz="3200" dirty="0">
                <a:latin typeface="Arial"/>
                <a:cs typeface="Arial"/>
              </a:rPr>
              <a:t>consumers—  </a:t>
            </a:r>
            <a:r>
              <a:rPr sz="3200" spc="-5" dirty="0">
                <a:latin typeface="Arial"/>
                <a:cs typeface="Arial"/>
              </a:rPr>
              <a:t>individuals and households </a:t>
            </a:r>
            <a:r>
              <a:rPr sz="3200" dirty="0">
                <a:latin typeface="Arial"/>
                <a:cs typeface="Arial"/>
              </a:rPr>
              <a:t>who </a:t>
            </a:r>
            <a:r>
              <a:rPr sz="3200" spc="-5" dirty="0">
                <a:latin typeface="Arial"/>
                <a:cs typeface="Arial"/>
              </a:rPr>
              <a:t>buy  goods and </a:t>
            </a:r>
            <a:r>
              <a:rPr sz="3200" dirty="0">
                <a:latin typeface="Arial"/>
                <a:cs typeface="Arial"/>
              </a:rPr>
              <a:t>services </a:t>
            </a:r>
            <a:r>
              <a:rPr sz="3200" spc="-5" dirty="0">
                <a:latin typeface="Arial"/>
                <a:cs typeface="Arial"/>
              </a:rPr>
              <a:t>for personal  consumption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3150">
              <a:latin typeface="Arial"/>
              <a:cs typeface="Arial"/>
            </a:endParaRPr>
          </a:p>
          <a:p>
            <a:pPr marL="355600" marR="477520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Consumer market </a:t>
            </a:r>
            <a:r>
              <a:rPr sz="3200" spc="-5" dirty="0">
                <a:latin typeface="Arial"/>
                <a:cs typeface="Arial"/>
              </a:rPr>
              <a:t>refers </a:t>
            </a:r>
            <a:r>
              <a:rPr sz="3200" dirty="0">
                <a:latin typeface="Arial"/>
                <a:cs typeface="Arial"/>
              </a:rPr>
              <a:t>to all of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personal </a:t>
            </a:r>
            <a:r>
              <a:rPr sz="3200" spc="-5" dirty="0">
                <a:latin typeface="Arial"/>
                <a:cs typeface="Arial"/>
              </a:rPr>
              <a:t>consumption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final  </a:t>
            </a:r>
            <a:r>
              <a:rPr sz="3200" dirty="0">
                <a:latin typeface="Arial"/>
                <a:cs typeface="Arial"/>
              </a:rPr>
              <a:t>consumers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2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4172" y="882141"/>
            <a:ext cx="6378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Model of </a:t>
            </a:r>
            <a:r>
              <a:rPr dirty="0"/>
              <a:t>Consumer</a:t>
            </a:r>
            <a:r>
              <a:rPr spc="-60" dirty="0"/>
              <a:t> </a:t>
            </a:r>
            <a:r>
              <a:rPr dirty="0"/>
              <a:t>Behavior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apezoid 4"/>
          <p:cNvSpPr/>
          <p:nvPr/>
        </p:nvSpPr>
        <p:spPr>
          <a:xfrm rot="18984247">
            <a:off x="-617538" y="452438"/>
            <a:ext cx="2763838" cy="569912"/>
          </a:xfrm>
          <a:prstGeom prst="trapezoid">
            <a:avLst>
              <a:gd name="adj" fmla="val 102674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3716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/>
              <a:t>Figure 6.4</a:t>
            </a:r>
          </a:p>
        </p:txBody>
      </p:sp>
      <p:pic>
        <p:nvPicPr>
          <p:cNvPr id="27651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97075" y="1371600"/>
            <a:ext cx="1203325" cy="512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itle 1"/>
          <p:cNvSpPr txBox="1">
            <a:spLocks/>
          </p:cNvSpPr>
          <p:nvPr/>
        </p:nvSpPr>
        <p:spPr bwMode="auto">
          <a:xfrm>
            <a:off x="1371600" y="381000"/>
            <a:ext cx="71834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4400"/>
              <a:t>The Buying Decision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2564" y="455117"/>
            <a:ext cx="62033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Buyer Decision</a:t>
            </a:r>
            <a:r>
              <a:rPr spc="-85" dirty="0"/>
              <a:t> </a:t>
            </a:r>
            <a:r>
              <a:rPr dirty="0"/>
              <a:t>Process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471929"/>
            <a:ext cx="6953884" cy="28632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9270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Need</a:t>
            </a:r>
            <a:r>
              <a:rPr sz="2800" b="1" spc="-1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Recognition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Occurs when the </a:t>
            </a:r>
            <a:r>
              <a:rPr sz="3200" spc="-5" dirty="0">
                <a:latin typeface="Arial"/>
                <a:cs typeface="Arial"/>
              </a:rPr>
              <a:t>buyer recognizes</a:t>
            </a:r>
            <a:r>
              <a:rPr sz="3200" spc="-1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  </a:t>
            </a:r>
            <a:r>
              <a:rPr sz="3200" spc="-5" dirty="0">
                <a:latin typeface="Arial"/>
                <a:cs typeface="Arial"/>
              </a:rPr>
              <a:t>problem </a:t>
            </a:r>
            <a:r>
              <a:rPr sz="3200" dirty="0">
                <a:latin typeface="Arial"/>
                <a:cs typeface="Arial"/>
              </a:rPr>
              <a:t>or </a:t>
            </a:r>
            <a:r>
              <a:rPr sz="3200" spc="-5" dirty="0">
                <a:latin typeface="Arial"/>
                <a:cs typeface="Arial"/>
              </a:rPr>
              <a:t>need triggered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by:</a:t>
            </a:r>
            <a:endParaRPr sz="3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Arial"/>
                <a:cs typeface="Arial"/>
              </a:rPr>
              <a:t>Internal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stimuli</a:t>
            </a:r>
            <a:endParaRPr sz="2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External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stimuli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2564" y="455117"/>
            <a:ext cx="62033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Buyer Decision</a:t>
            </a:r>
            <a:r>
              <a:rPr spc="-85" dirty="0"/>
              <a:t> </a:t>
            </a:r>
            <a:r>
              <a:rPr dirty="0"/>
              <a:t>Process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471929"/>
            <a:ext cx="7611745" cy="4721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85620" marR="1927860" indent="324485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Information Search  Sources of</a:t>
            </a:r>
            <a:r>
              <a:rPr sz="2800" b="1" spc="-3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Information</a:t>
            </a:r>
            <a:endParaRPr sz="28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06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Personal </a:t>
            </a:r>
            <a:r>
              <a:rPr sz="3200" dirty="0">
                <a:latin typeface="Arial"/>
                <a:cs typeface="Arial"/>
              </a:rPr>
              <a:t>sources—family </a:t>
            </a:r>
            <a:r>
              <a:rPr sz="3200" spc="-5" dirty="0">
                <a:latin typeface="Arial"/>
                <a:cs typeface="Arial"/>
              </a:rPr>
              <a:t>and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friends</a:t>
            </a:r>
            <a:endParaRPr sz="3200">
              <a:latin typeface="Arial"/>
              <a:cs typeface="Arial"/>
            </a:endParaRPr>
          </a:p>
          <a:p>
            <a:pPr marL="355600" marR="1062355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Commercial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sources—advertising,  Internet</a:t>
            </a:r>
            <a:endParaRPr sz="32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Public </a:t>
            </a:r>
            <a:r>
              <a:rPr sz="3200" dirty="0">
                <a:latin typeface="Arial"/>
                <a:cs typeface="Arial"/>
              </a:rPr>
              <a:t>sources—mass </a:t>
            </a:r>
            <a:r>
              <a:rPr sz="3200" spc="-5" dirty="0">
                <a:latin typeface="Arial"/>
                <a:cs typeface="Arial"/>
              </a:rPr>
              <a:t>media,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consumer  organizations</a:t>
            </a:r>
            <a:endParaRPr sz="3200">
              <a:latin typeface="Arial"/>
              <a:cs typeface="Arial"/>
            </a:endParaRPr>
          </a:p>
          <a:p>
            <a:pPr marL="355600" marR="153543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Experiential sources—handling,  examining, </a:t>
            </a:r>
            <a:r>
              <a:rPr sz="3200" dirty="0">
                <a:latin typeface="Arial"/>
                <a:cs typeface="Arial"/>
              </a:rPr>
              <a:t>using </a:t>
            </a:r>
            <a:r>
              <a:rPr sz="3200" spc="-5" dirty="0">
                <a:latin typeface="Arial"/>
                <a:cs typeface="Arial"/>
              </a:rPr>
              <a:t>the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product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2564" y="455117"/>
            <a:ext cx="62033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Buyer Decision</a:t>
            </a:r>
            <a:r>
              <a:rPr spc="-85" dirty="0"/>
              <a:t> </a:t>
            </a:r>
            <a:r>
              <a:rPr dirty="0"/>
              <a:t>Process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6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471929"/>
            <a:ext cx="7044690" cy="2117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5290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Evaluation of</a:t>
            </a:r>
            <a:r>
              <a:rPr sz="2800" b="1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Alternatives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1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18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Arial"/>
                <a:cs typeface="Arial"/>
              </a:rPr>
              <a:t>How the </a:t>
            </a:r>
            <a:r>
              <a:rPr sz="3200" spc="-5" dirty="0">
                <a:latin typeface="Arial"/>
                <a:cs typeface="Arial"/>
              </a:rPr>
              <a:t>consumer </a:t>
            </a:r>
            <a:r>
              <a:rPr sz="3200" dirty="0">
                <a:latin typeface="Arial"/>
                <a:cs typeface="Arial"/>
              </a:rPr>
              <a:t>processes  </a:t>
            </a:r>
            <a:r>
              <a:rPr sz="3200" spc="-5" dirty="0">
                <a:latin typeface="Arial"/>
                <a:cs typeface="Arial"/>
              </a:rPr>
              <a:t>information </a:t>
            </a:r>
            <a:r>
              <a:rPr sz="3200" dirty="0">
                <a:latin typeface="Arial"/>
                <a:cs typeface="Arial"/>
              </a:rPr>
              <a:t>to arrive at </a:t>
            </a:r>
            <a:r>
              <a:rPr sz="3200" spc="-5" dirty="0">
                <a:latin typeface="Arial"/>
                <a:cs typeface="Arial"/>
              </a:rPr>
              <a:t>brand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choices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2564" y="455117"/>
            <a:ext cx="62033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Buyer Decision</a:t>
            </a:r>
            <a:r>
              <a:rPr spc="-85" dirty="0"/>
              <a:t> </a:t>
            </a:r>
            <a:r>
              <a:rPr dirty="0"/>
              <a:t>Process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471929"/>
            <a:ext cx="7719059" cy="3936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0520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Purchase</a:t>
            </a:r>
            <a:r>
              <a:rPr sz="2800" b="1" spc="10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Decision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The act by </a:t>
            </a:r>
            <a:r>
              <a:rPr sz="3200" spc="-5" dirty="0">
                <a:latin typeface="Arial"/>
                <a:cs typeface="Arial"/>
              </a:rPr>
              <a:t>the consumer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buy the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most  preferred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brand</a:t>
            </a:r>
            <a:endParaRPr sz="3200">
              <a:latin typeface="Arial"/>
              <a:cs typeface="Arial"/>
            </a:endParaRPr>
          </a:p>
          <a:p>
            <a:pPr marL="355600" marR="38544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The purchase decision can be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affected  </a:t>
            </a:r>
            <a:r>
              <a:rPr sz="3200" dirty="0">
                <a:latin typeface="Arial"/>
                <a:cs typeface="Arial"/>
              </a:rPr>
              <a:t>by:</a:t>
            </a:r>
            <a:endParaRPr sz="3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Attitudes of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others</a:t>
            </a:r>
            <a:endParaRPr sz="2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"/>
                <a:cs typeface="Arial"/>
              </a:rPr>
              <a:t>Unexpected situational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factors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2564" y="455117"/>
            <a:ext cx="62033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Buyer Decision</a:t>
            </a:r>
            <a:r>
              <a:rPr spc="-85" dirty="0"/>
              <a:t> </a:t>
            </a:r>
            <a:r>
              <a:rPr dirty="0"/>
              <a:t>Process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8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245633"/>
            <a:ext cx="7348855" cy="5006340"/>
          </a:xfrm>
          <a:prstGeom prst="rect">
            <a:avLst/>
          </a:prstGeom>
        </p:spPr>
        <p:txBody>
          <a:bodyPr vert="horz" wrap="square" lIns="0" tIns="238125" rIns="0" bIns="0" rtlCol="0">
            <a:spAutoFit/>
          </a:bodyPr>
          <a:lstStyle/>
          <a:p>
            <a:pPr marL="111760" algn="ctr">
              <a:lnSpc>
                <a:spcPct val="100000"/>
              </a:lnSpc>
              <a:spcBef>
                <a:spcPts val="187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Postpurchase</a:t>
            </a:r>
            <a:r>
              <a:rPr sz="2800" b="1" spc="25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Decision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ts val="2880"/>
              </a:lnSpc>
              <a:spcBef>
                <a:spcPts val="2610"/>
              </a:spcBef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satisfaction </a:t>
            </a:r>
            <a:r>
              <a:rPr sz="3000" dirty="0">
                <a:latin typeface="Arial"/>
                <a:cs typeface="Arial"/>
              </a:rPr>
              <a:t>or dissatisfaction </a:t>
            </a:r>
            <a:r>
              <a:rPr sz="3000" spc="-5" dirty="0">
                <a:latin typeface="Arial"/>
                <a:cs typeface="Arial"/>
              </a:rPr>
              <a:t>that</a:t>
            </a:r>
            <a:r>
              <a:rPr sz="3000" spc="-8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the  consumer feels about </a:t>
            </a:r>
            <a:r>
              <a:rPr sz="3000" dirty="0">
                <a:latin typeface="Arial"/>
                <a:cs typeface="Arial"/>
              </a:rPr>
              <a:t>the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purchase</a:t>
            </a: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5"/>
              </a:spcBef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Relationship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between:</a:t>
            </a:r>
            <a:endParaRPr sz="3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Consumer’s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expectations</a:t>
            </a:r>
            <a:endParaRPr sz="2600">
              <a:latin typeface="Arial"/>
              <a:cs typeface="Arial"/>
            </a:endParaRPr>
          </a:p>
          <a:p>
            <a:pPr marL="756285" lvl="1" indent="-287020">
              <a:lnSpc>
                <a:spcPts val="3110"/>
              </a:lnSpc>
              <a:spcBef>
                <a:spcPts val="5"/>
              </a:spcBef>
              <a:buChar char="–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Product’s perceived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performance</a:t>
            </a:r>
            <a:endParaRPr sz="2600">
              <a:latin typeface="Arial"/>
              <a:cs typeface="Arial"/>
            </a:endParaRPr>
          </a:p>
          <a:p>
            <a:pPr marL="355600" marR="281305" indent="-343535">
              <a:lnSpc>
                <a:spcPct val="80000"/>
              </a:lnSpc>
              <a:spcBef>
                <a:spcPts val="710"/>
              </a:spcBef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larger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gap between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expectation  and performance,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greater </a:t>
            </a:r>
            <a:r>
              <a:rPr sz="3000" dirty="0">
                <a:latin typeface="Arial"/>
                <a:cs typeface="Arial"/>
              </a:rPr>
              <a:t>the  consumer’s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dissatisfaction</a:t>
            </a:r>
            <a:endParaRPr sz="3000">
              <a:latin typeface="Arial"/>
              <a:cs typeface="Arial"/>
            </a:endParaRPr>
          </a:p>
          <a:p>
            <a:pPr marL="355600" marR="494030" indent="-343535">
              <a:lnSpc>
                <a:spcPct val="8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Cognitive </a:t>
            </a:r>
            <a:r>
              <a:rPr sz="3000" spc="-5" dirty="0">
                <a:latin typeface="Arial"/>
                <a:cs typeface="Arial"/>
              </a:rPr>
              <a:t>dissonance is </a:t>
            </a:r>
            <a:r>
              <a:rPr sz="3000" dirty="0">
                <a:latin typeface="Arial"/>
                <a:cs typeface="Arial"/>
              </a:rPr>
              <a:t>the</a:t>
            </a:r>
            <a:r>
              <a:rPr sz="3000" spc="-12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discomfort  </a:t>
            </a:r>
            <a:r>
              <a:rPr sz="3000" spc="-5" dirty="0">
                <a:latin typeface="Arial"/>
                <a:cs typeface="Arial"/>
              </a:rPr>
              <a:t>caused by a postpurchase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conflict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2564" y="455117"/>
            <a:ext cx="62033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Buyer Decision</a:t>
            </a:r>
            <a:r>
              <a:rPr spc="-85" dirty="0"/>
              <a:t> </a:t>
            </a:r>
            <a:r>
              <a:rPr dirty="0"/>
              <a:t>Process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 dirty="0"/>
              <a:t>Copyright </a:t>
            </a:r>
            <a:r>
              <a:rPr dirty="0"/>
              <a:t>© 2010 Pearson </a:t>
            </a:r>
            <a:r>
              <a:rPr spc="-5" dirty="0"/>
              <a:t>Education,</a:t>
            </a:r>
            <a:r>
              <a:rPr spc="-105" dirty="0"/>
              <a:t> </a:t>
            </a:r>
            <a:r>
              <a:rPr spc="-5" dirty="0"/>
              <a:t>Inc.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Publishing </a:t>
            </a:r>
            <a:r>
              <a:rPr dirty="0"/>
              <a:t>as Prentice</a:t>
            </a:r>
            <a:r>
              <a:rPr spc="-110" dirty="0"/>
              <a:t> </a:t>
            </a:r>
            <a:r>
              <a:rPr spc="-5" dirty="0"/>
              <a:t>Hall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4"/>
              </a:lnSpc>
            </a:pPr>
            <a:r>
              <a:rPr spc="-5" dirty="0"/>
              <a:t>Chapter </a:t>
            </a:r>
            <a:r>
              <a:rPr dirty="0"/>
              <a:t>5- </a:t>
            </a:r>
            <a:r>
              <a:rPr spc="-5" dirty="0"/>
              <a:t>slide</a:t>
            </a:r>
            <a:r>
              <a:rPr spc="-20" dirty="0"/>
              <a:t> </a:t>
            </a:r>
            <a:fld id="{81D60167-4931-47E6-BA6A-407CBD079E47}" type="slidenum">
              <a:rPr spc="-5" dirty="0"/>
              <a:pPr marL="12700">
                <a:lnSpc>
                  <a:spcPts val="1864"/>
                </a:lnSpc>
              </a:pPr>
              <a:t>9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471929"/>
            <a:ext cx="7293609" cy="33007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6370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Post-Purchase</a:t>
            </a:r>
            <a:r>
              <a:rPr sz="2800" b="1" spc="25" dirty="0">
                <a:solidFill>
                  <a:srgbClr val="04607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4607A"/>
                </a:solidFill>
                <a:latin typeface="Arial"/>
                <a:cs typeface="Arial"/>
              </a:rPr>
              <a:t>Decision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</a:pPr>
            <a:r>
              <a:rPr sz="3200" b="1" dirty="0">
                <a:latin typeface="Arial"/>
                <a:cs typeface="Arial"/>
              </a:rPr>
              <a:t>Customer </a:t>
            </a:r>
            <a:r>
              <a:rPr sz="3200" b="1" spc="-5" dirty="0">
                <a:latin typeface="Arial"/>
                <a:cs typeface="Arial"/>
              </a:rPr>
              <a:t>satisfaction </a:t>
            </a:r>
            <a:r>
              <a:rPr sz="3200" dirty="0">
                <a:latin typeface="Arial"/>
                <a:cs typeface="Arial"/>
              </a:rPr>
              <a:t>is a key to  </a:t>
            </a:r>
            <a:r>
              <a:rPr sz="3200" spc="-5" dirty="0">
                <a:latin typeface="Arial"/>
                <a:cs typeface="Arial"/>
              </a:rPr>
              <a:t>building profitable relationships </a:t>
            </a:r>
            <a:r>
              <a:rPr sz="3200" dirty="0">
                <a:latin typeface="Arial"/>
                <a:cs typeface="Arial"/>
              </a:rPr>
              <a:t>with  consumers—to keeping </a:t>
            </a:r>
            <a:r>
              <a:rPr sz="3200" spc="-5" dirty="0">
                <a:latin typeface="Arial"/>
                <a:cs typeface="Arial"/>
              </a:rPr>
              <a:t>and growing  </a:t>
            </a:r>
            <a:r>
              <a:rPr sz="3200" dirty="0">
                <a:latin typeface="Arial"/>
                <a:cs typeface="Arial"/>
              </a:rPr>
              <a:t>consumers </a:t>
            </a:r>
            <a:r>
              <a:rPr sz="3200" spc="-5" dirty="0">
                <a:latin typeface="Arial"/>
                <a:cs typeface="Arial"/>
              </a:rPr>
              <a:t>and reaping their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customer  </a:t>
            </a:r>
            <a:r>
              <a:rPr sz="3200" spc="-5" dirty="0">
                <a:latin typeface="Arial"/>
                <a:cs typeface="Arial"/>
              </a:rPr>
              <a:t>lifetime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value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430</Words>
  <Application>Microsoft Office PowerPoint</Application>
  <PresentationFormat>On-screen Show (4:3)</PresentationFormat>
  <Paragraphs>70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Model of Consumer Behavior</vt:lpstr>
      <vt:lpstr>Slide 3</vt:lpstr>
      <vt:lpstr>The Buyer Decision Process</vt:lpstr>
      <vt:lpstr>The Buyer Decision Process</vt:lpstr>
      <vt:lpstr>The Buyer Decision Process</vt:lpstr>
      <vt:lpstr>The Buyer Decision Process</vt:lpstr>
      <vt:lpstr>The Buyer Decision Process</vt:lpstr>
      <vt:lpstr>The Buyer Decision Process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USER</cp:lastModifiedBy>
  <cp:revision>1</cp:revision>
  <dcterms:created xsi:type="dcterms:W3CDTF">2020-06-17T04:05:33Z</dcterms:created>
  <dcterms:modified xsi:type="dcterms:W3CDTF">2020-06-28T17:32:44Z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2020-06-17T00:00:00Z</vt:filetime>
  </property>
</Properties>
</file>