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C1000-A6D3-4B45-86CD-AA1E5CDA9C3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E80FE735-8FE1-4FEB-BDBB-E60FEBCD7987}">
      <dgm:prSet phldrT="[Text]"/>
      <dgm:spPr/>
      <dgm:t>
        <a:bodyPr/>
        <a:lstStyle/>
        <a:p>
          <a:r>
            <a:rPr lang="en-US" dirty="0" smtClean="0"/>
            <a:t>Simple Mortgage</a:t>
          </a:r>
          <a:endParaRPr lang="en-US" dirty="0"/>
        </a:p>
      </dgm:t>
    </dgm:pt>
    <dgm:pt modelId="{770F502A-965C-494D-A622-3FCC4901CD3A}" type="parTrans" cxnId="{1EDA3798-2D50-4EB7-AFC3-853E1B8B68A6}">
      <dgm:prSet/>
      <dgm:spPr/>
      <dgm:t>
        <a:bodyPr/>
        <a:lstStyle/>
        <a:p>
          <a:endParaRPr lang="en-US"/>
        </a:p>
      </dgm:t>
    </dgm:pt>
    <dgm:pt modelId="{B476A67F-2908-4FA4-B9F4-607772872B1A}" type="sibTrans" cxnId="{1EDA3798-2D50-4EB7-AFC3-853E1B8B68A6}">
      <dgm:prSet/>
      <dgm:spPr/>
      <dgm:t>
        <a:bodyPr/>
        <a:lstStyle/>
        <a:p>
          <a:endParaRPr lang="en-US"/>
        </a:p>
      </dgm:t>
    </dgm:pt>
    <dgm:pt modelId="{5A7DD9D2-AD31-45F9-AD0B-6816264A2A6D}">
      <dgm:prSet phldrT="[Text]"/>
      <dgm:spPr/>
      <dgm:t>
        <a:bodyPr/>
        <a:lstStyle/>
        <a:p>
          <a:r>
            <a:rPr lang="en-US" dirty="0" smtClean="0"/>
            <a:t>Mortgage by Deposit of Title Deed</a:t>
          </a:r>
          <a:endParaRPr lang="en-US" dirty="0"/>
        </a:p>
      </dgm:t>
    </dgm:pt>
    <dgm:pt modelId="{F2CE1E25-9F97-4858-8FA4-DFB0808B09B7}" type="parTrans" cxnId="{94568019-9282-4C7E-AA14-5BB6A86C785D}">
      <dgm:prSet/>
      <dgm:spPr/>
      <dgm:t>
        <a:bodyPr/>
        <a:lstStyle/>
        <a:p>
          <a:endParaRPr lang="en-US"/>
        </a:p>
      </dgm:t>
    </dgm:pt>
    <dgm:pt modelId="{43D8A667-9D28-402F-AB81-76F17D2D3E5C}" type="sibTrans" cxnId="{94568019-9282-4C7E-AA14-5BB6A86C785D}">
      <dgm:prSet/>
      <dgm:spPr/>
      <dgm:t>
        <a:bodyPr/>
        <a:lstStyle/>
        <a:p>
          <a:endParaRPr lang="en-US"/>
        </a:p>
      </dgm:t>
    </dgm:pt>
    <dgm:pt modelId="{AFEF84FC-5DCB-4137-86A2-CD4A6053E38A}">
      <dgm:prSet phldrT="[Text]"/>
      <dgm:spPr/>
      <dgm:t>
        <a:bodyPr/>
        <a:lstStyle/>
        <a:p>
          <a:r>
            <a:rPr lang="en-US" dirty="0" smtClean="0"/>
            <a:t>Anomalous Mortgage</a:t>
          </a:r>
          <a:endParaRPr lang="en-US" dirty="0"/>
        </a:p>
      </dgm:t>
    </dgm:pt>
    <dgm:pt modelId="{732B2FFE-4A35-4A1C-813E-5DA8A912A764}" type="parTrans" cxnId="{5C77CDDD-CF8F-4E53-88BE-9A4947E66A2C}">
      <dgm:prSet/>
      <dgm:spPr/>
      <dgm:t>
        <a:bodyPr/>
        <a:lstStyle/>
        <a:p>
          <a:endParaRPr lang="en-US"/>
        </a:p>
      </dgm:t>
    </dgm:pt>
    <dgm:pt modelId="{BDB81504-0EEC-44E9-8568-E2ED95EFF1E0}" type="sibTrans" cxnId="{5C77CDDD-CF8F-4E53-88BE-9A4947E66A2C}">
      <dgm:prSet/>
      <dgm:spPr/>
      <dgm:t>
        <a:bodyPr/>
        <a:lstStyle/>
        <a:p>
          <a:endParaRPr lang="en-US"/>
        </a:p>
      </dgm:t>
    </dgm:pt>
    <dgm:pt modelId="{122AF072-B028-4A55-B861-64EA3B14A3CC}">
      <dgm:prSet/>
      <dgm:spPr/>
      <dgm:t>
        <a:bodyPr/>
        <a:lstStyle/>
        <a:p>
          <a:r>
            <a:rPr lang="en-US" dirty="0" smtClean="0"/>
            <a:t>English Mortgage</a:t>
          </a:r>
          <a:endParaRPr lang="en-US" dirty="0"/>
        </a:p>
      </dgm:t>
    </dgm:pt>
    <dgm:pt modelId="{7573C4A1-6AE8-4D02-935B-8849AB29C352}" type="parTrans" cxnId="{6F219A07-1F46-4D24-92CC-C6B535AE9C05}">
      <dgm:prSet/>
      <dgm:spPr/>
      <dgm:t>
        <a:bodyPr/>
        <a:lstStyle/>
        <a:p>
          <a:endParaRPr lang="en-US"/>
        </a:p>
      </dgm:t>
    </dgm:pt>
    <dgm:pt modelId="{32807CBB-282B-4D54-A7E0-F9DC471CF19E}" type="sibTrans" cxnId="{6F219A07-1F46-4D24-92CC-C6B535AE9C05}">
      <dgm:prSet/>
      <dgm:spPr/>
      <dgm:t>
        <a:bodyPr/>
        <a:lstStyle/>
        <a:p>
          <a:endParaRPr lang="en-US"/>
        </a:p>
      </dgm:t>
    </dgm:pt>
    <dgm:pt modelId="{5BA50D63-9389-4E3F-8153-A7309A81C84D}">
      <dgm:prSet/>
      <dgm:spPr/>
      <dgm:t>
        <a:bodyPr/>
        <a:lstStyle/>
        <a:p>
          <a:r>
            <a:rPr lang="en-US" dirty="0" err="1" smtClean="0"/>
            <a:t>Usufructuary</a:t>
          </a:r>
          <a:r>
            <a:rPr lang="en-US" dirty="0" smtClean="0"/>
            <a:t> Mortgage</a:t>
          </a:r>
          <a:endParaRPr lang="en-US" dirty="0"/>
        </a:p>
      </dgm:t>
    </dgm:pt>
    <dgm:pt modelId="{5B24ED81-4735-4C55-A359-ECB51CB7986B}" type="parTrans" cxnId="{729B2BC2-A006-434E-9B8F-A7665E03C443}">
      <dgm:prSet/>
      <dgm:spPr/>
      <dgm:t>
        <a:bodyPr/>
        <a:lstStyle/>
        <a:p>
          <a:endParaRPr lang="en-US"/>
        </a:p>
      </dgm:t>
    </dgm:pt>
    <dgm:pt modelId="{BCB152C3-953C-46D1-89FC-4642C3902E23}" type="sibTrans" cxnId="{729B2BC2-A006-434E-9B8F-A7665E03C443}">
      <dgm:prSet/>
      <dgm:spPr/>
      <dgm:t>
        <a:bodyPr/>
        <a:lstStyle/>
        <a:p>
          <a:endParaRPr lang="en-US"/>
        </a:p>
      </dgm:t>
    </dgm:pt>
    <dgm:pt modelId="{6AD2A9F4-3C64-40C7-9909-0250AA97EEAD}">
      <dgm:prSet/>
      <dgm:spPr/>
      <dgm:t>
        <a:bodyPr/>
        <a:lstStyle/>
        <a:p>
          <a:r>
            <a:rPr lang="en-US" dirty="0" smtClean="0"/>
            <a:t>Mortgage by conditional sale</a:t>
          </a:r>
          <a:endParaRPr lang="en-US" dirty="0"/>
        </a:p>
      </dgm:t>
    </dgm:pt>
    <dgm:pt modelId="{A189679A-E3A8-4A6D-BE83-FCD5EA8DF201}" type="parTrans" cxnId="{CBB77F60-C4BE-46FF-A298-BD1C0FC7F98D}">
      <dgm:prSet/>
      <dgm:spPr/>
      <dgm:t>
        <a:bodyPr/>
        <a:lstStyle/>
        <a:p>
          <a:endParaRPr lang="en-US"/>
        </a:p>
      </dgm:t>
    </dgm:pt>
    <dgm:pt modelId="{A9D9A6A8-C428-49DE-93A7-6ACE2E5FD5FF}" type="sibTrans" cxnId="{CBB77F60-C4BE-46FF-A298-BD1C0FC7F98D}">
      <dgm:prSet/>
      <dgm:spPr/>
      <dgm:t>
        <a:bodyPr/>
        <a:lstStyle/>
        <a:p>
          <a:endParaRPr lang="en-US"/>
        </a:p>
      </dgm:t>
    </dgm:pt>
    <dgm:pt modelId="{99DE9D76-A9C3-4449-B387-F6C5C7F10BC6}" type="pres">
      <dgm:prSet presAssocID="{001C1000-A6D3-4B45-86CD-AA1E5CDA9C3F}" presName="Name0" presStyleCnt="0">
        <dgm:presLayoutVars>
          <dgm:chMax val="7"/>
          <dgm:chPref val="7"/>
          <dgm:dir/>
        </dgm:presLayoutVars>
      </dgm:prSet>
      <dgm:spPr/>
    </dgm:pt>
    <dgm:pt modelId="{F8743975-D2AB-420A-812D-CD2C95A0C305}" type="pres">
      <dgm:prSet presAssocID="{001C1000-A6D3-4B45-86CD-AA1E5CDA9C3F}" presName="Name1" presStyleCnt="0"/>
      <dgm:spPr/>
    </dgm:pt>
    <dgm:pt modelId="{C8EC886B-56FA-4B94-9DC1-C6027F4113A0}" type="pres">
      <dgm:prSet presAssocID="{001C1000-A6D3-4B45-86CD-AA1E5CDA9C3F}" presName="cycle" presStyleCnt="0"/>
      <dgm:spPr/>
    </dgm:pt>
    <dgm:pt modelId="{EB363F90-D562-49B8-A6DE-2530B5E6C0A4}" type="pres">
      <dgm:prSet presAssocID="{001C1000-A6D3-4B45-86CD-AA1E5CDA9C3F}" presName="srcNode" presStyleLbl="node1" presStyleIdx="0" presStyleCnt="6"/>
      <dgm:spPr/>
    </dgm:pt>
    <dgm:pt modelId="{99BE1819-8FC6-45D4-A31E-628E5559B981}" type="pres">
      <dgm:prSet presAssocID="{001C1000-A6D3-4B45-86CD-AA1E5CDA9C3F}" presName="conn" presStyleLbl="parChTrans1D2" presStyleIdx="0" presStyleCnt="1"/>
      <dgm:spPr/>
    </dgm:pt>
    <dgm:pt modelId="{7EBA766C-F36D-42BB-8CC3-0E7BBEF76BF5}" type="pres">
      <dgm:prSet presAssocID="{001C1000-A6D3-4B45-86CD-AA1E5CDA9C3F}" presName="extraNode" presStyleLbl="node1" presStyleIdx="0" presStyleCnt="6"/>
      <dgm:spPr/>
    </dgm:pt>
    <dgm:pt modelId="{83C10451-17A9-40A0-B5FB-374B5B163889}" type="pres">
      <dgm:prSet presAssocID="{001C1000-A6D3-4B45-86CD-AA1E5CDA9C3F}" presName="dstNode" presStyleLbl="node1" presStyleIdx="0" presStyleCnt="6"/>
      <dgm:spPr/>
    </dgm:pt>
    <dgm:pt modelId="{B6441EAE-DAD2-4E82-8554-52E382786321}" type="pres">
      <dgm:prSet presAssocID="{E80FE735-8FE1-4FEB-BDBB-E60FEBCD7987}" presName="text_1" presStyleLbl="node1" presStyleIdx="0" presStyleCnt="6">
        <dgm:presLayoutVars>
          <dgm:bulletEnabled val="1"/>
        </dgm:presLayoutVars>
      </dgm:prSet>
      <dgm:spPr/>
    </dgm:pt>
    <dgm:pt modelId="{91EB8FD9-B0FE-431E-84CF-DC21452D2DAD}" type="pres">
      <dgm:prSet presAssocID="{E80FE735-8FE1-4FEB-BDBB-E60FEBCD7987}" presName="accent_1" presStyleCnt="0"/>
      <dgm:spPr/>
    </dgm:pt>
    <dgm:pt modelId="{056FFC50-3D53-41AD-B609-8C135748EC87}" type="pres">
      <dgm:prSet presAssocID="{E80FE735-8FE1-4FEB-BDBB-E60FEBCD7987}" presName="accentRepeatNode" presStyleLbl="solidFgAcc1" presStyleIdx="0" presStyleCnt="6"/>
      <dgm:spPr/>
    </dgm:pt>
    <dgm:pt modelId="{B844248C-F156-4B99-BF89-BB0968F96472}" type="pres">
      <dgm:prSet presAssocID="{6AD2A9F4-3C64-40C7-9909-0250AA97EEAD}" presName="text_2" presStyleLbl="node1" presStyleIdx="1" presStyleCnt="6">
        <dgm:presLayoutVars>
          <dgm:bulletEnabled val="1"/>
        </dgm:presLayoutVars>
      </dgm:prSet>
      <dgm:spPr/>
    </dgm:pt>
    <dgm:pt modelId="{A2D1B223-834E-4A7B-B2E7-145BEDB20100}" type="pres">
      <dgm:prSet presAssocID="{6AD2A9F4-3C64-40C7-9909-0250AA97EEAD}" presName="accent_2" presStyleCnt="0"/>
      <dgm:spPr/>
    </dgm:pt>
    <dgm:pt modelId="{D6B0AB01-8D5C-4F5B-A2AC-7ED084B25B8F}" type="pres">
      <dgm:prSet presAssocID="{6AD2A9F4-3C64-40C7-9909-0250AA97EEAD}" presName="accentRepeatNode" presStyleLbl="solidFgAcc1" presStyleIdx="1" presStyleCnt="6"/>
      <dgm:spPr/>
    </dgm:pt>
    <dgm:pt modelId="{B7707DE8-348C-45A2-99BA-40085DEA5A6E}" type="pres">
      <dgm:prSet presAssocID="{5BA50D63-9389-4E3F-8153-A7309A81C84D}" presName="text_3" presStyleLbl="node1" presStyleIdx="2" presStyleCnt="6">
        <dgm:presLayoutVars>
          <dgm:bulletEnabled val="1"/>
        </dgm:presLayoutVars>
      </dgm:prSet>
      <dgm:spPr/>
      <dgm:t>
        <a:bodyPr/>
        <a:lstStyle/>
        <a:p>
          <a:endParaRPr lang="en-US"/>
        </a:p>
      </dgm:t>
    </dgm:pt>
    <dgm:pt modelId="{9AEC4500-9197-4476-9319-BB42EBD2C7E5}" type="pres">
      <dgm:prSet presAssocID="{5BA50D63-9389-4E3F-8153-A7309A81C84D}" presName="accent_3" presStyleCnt="0"/>
      <dgm:spPr/>
    </dgm:pt>
    <dgm:pt modelId="{D6F00AFC-9FBF-4140-8A47-37CEEB417E0B}" type="pres">
      <dgm:prSet presAssocID="{5BA50D63-9389-4E3F-8153-A7309A81C84D}" presName="accentRepeatNode" presStyleLbl="solidFgAcc1" presStyleIdx="2" presStyleCnt="6"/>
      <dgm:spPr/>
    </dgm:pt>
    <dgm:pt modelId="{BFCEFF15-9044-4A9C-A8BE-44958C77D464}" type="pres">
      <dgm:prSet presAssocID="{122AF072-B028-4A55-B861-64EA3B14A3CC}" presName="text_4" presStyleLbl="node1" presStyleIdx="3" presStyleCnt="6">
        <dgm:presLayoutVars>
          <dgm:bulletEnabled val="1"/>
        </dgm:presLayoutVars>
      </dgm:prSet>
      <dgm:spPr/>
    </dgm:pt>
    <dgm:pt modelId="{6A4F0D8A-3C25-4C6B-A6C2-7304A1DAC9F9}" type="pres">
      <dgm:prSet presAssocID="{122AF072-B028-4A55-B861-64EA3B14A3CC}" presName="accent_4" presStyleCnt="0"/>
      <dgm:spPr/>
    </dgm:pt>
    <dgm:pt modelId="{9FC9B45D-790E-4421-82B3-B8F07E7EB01F}" type="pres">
      <dgm:prSet presAssocID="{122AF072-B028-4A55-B861-64EA3B14A3CC}" presName="accentRepeatNode" presStyleLbl="solidFgAcc1" presStyleIdx="3" presStyleCnt="6"/>
      <dgm:spPr/>
    </dgm:pt>
    <dgm:pt modelId="{2B993E95-23A5-4969-BE38-946391543F49}" type="pres">
      <dgm:prSet presAssocID="{5A7DD9D2-AD31-45F9-AD0B-6816264A2A6D}" presName="text_5" presStyleLbl="node1" presStyleIdx="4" presStyleCnt="6">
        <dgm:presLayoutVars>
          <dgm:bulletEnabled val="1"/>
        </dgm:presLayoutVars>
      </dgm:prSet>
      <dgm:spPr/>
      <dgm:t>
        <a:bodyPr/>
        <a:lstStyle/>
        <a:p>
          <a:endParaRPr lang="en-US"/>
        </a:p>
      </dgm:t>
    </dgm:pt>
    <dgm:pt modelId="{8760F5B2-CC12-484F-BE01-DB9A55349AF4}" type="pres">
      <dgm:prSet presAssocID="{5A7DD9D2-AD31-45F9-AD0B-6816264A2A6D}" presName="accent_5" presStyleCnt="0"/>
      <dgm:spPr/>
    </dgm:pt>
    <dgm:pt modelId="{50814C4F-6A2B-4CC5-8177-3FDEA06DE775}" type="pres">
      <dgm:prSet presAssocID="{5A7DD9D2-AD31-45F9-AD0B-6816264A2A6D}" presName="accentRepeatNode" presStyleLbl="solidFgAcc1" presStyleIdx="4" presStyleCnt="6"/>
      <dgm:spPr/>
    </dgm:pt>
    <dgm:pt modelId="{0E55E5A5-09FA-4769-94D6-500A0111E73D}" type="pres">
      <dgm:prSet presAssocID="{AFEF84FC-5DCB-4137-86A2-CD4A6053E38A}" presName="text_6" presStyleLbl="node1" presStyleIdx="5" presStyleCnt="6">
        <dgm:presLayoutVars>
          <dgm:bulletEnabled val="1"/>
        </dgm:presLayoutVars>
      </dgm:prSet>
      <dgm:spPr/>
      <dgm:t>
        <a:bodyPr/>
        <a:lstStyle/>
        <a:p>
          <a:endParaRPr lang="en-US"/>
        </a:p>
      </dgm:t>
    </dgm:pt>
    <dgm:pt modelId="{9BE1FDB9-EE81-4DE6-9B64-0465786C99B3}" type="pres">
      <dgm:prSet presAssocID="{AFEF84FC-5DCB-4137-86A2-CD4A6053E38A}" presName="accent_6" presStyleCnt="0"/>
      <dgm:spPr/>
    </dgm:pt>
    <dgm:pt modelId="{04FF679B-0D68-43FB-8DA7-99B9F051E7BF}" type="pres">
      <dgm:prSet presAssocID="{AFEF84FC-5DCB-4137-86A2-CD4A6053E38A}" presName="accentRepeatNode" presStyleLbl="solidFgAcc1" presStyleIdx="5" presStyleCnt="6"/>
      <dgm:spPr/>
    </dgm:pt>
  </dgm:ptLst>
  <dgm:cxnLst>
    <dgm:cxn modelId="{CC37F6AB-5F92-4749-904B-1F2566A79DE0}" type="presOf" srcId="{122AF072-B028-4A55-B861-64EA3B14A3CC}" destId="{BFCEFF15-9044-4A9C-A8BE-44958C77D464}" srcOrd="0" destOrd="0" presId="urn:microsoft.com/office/officeart/2008/layout/VerticalCurvedList"/>
    <dgm:cxn modelId="{6F219A07-1F46-4D24-92CC-C6B535AE9C05}" srcId="{001C1000-A6D3-4B45-86CD-AA1E5CDA9C3F}" destId="{122AF072-B028-4A55-B861-64EA3B14A3CC}" srcOrd="3" destOrd="0" parTransId="{7573C4A1-6AE8-4D02-935B-8849AB29C352}" sibTransId="{32807CBB-282B-4D54-A7E0-F9DC471CF19E}"/>
    <dgm:cxn modelId="{73E97FA8-7ED6-4FE2-B083-031936034136}" type="presOf" srcId="{5A7DD9D2-AD31-45F9-AD0B-6816264A2A6D}" destId="{2B993E95-23A5-4969-BE38-946391543F49}" srcOrd="0" destOrd="0" presId="urn:microsoft.com/office/officeart/2008/layout/VerticalCurvedList"/>
    <dgm:cxn modelId="{CBB77F60-C4BE-46FF-A298-BD1C0FC7F98D}" srcId="{001C1000-A6D3-4B45-86CD-AA1E5CDA9C3F}" destId="{6AD2A9F4-3C64-40C7-9909-0250AA97EEAD}" srcOrd="1" destOrd="0" parTransId="{A189679A-E3A8-4A6D-BE83-FCD5EA8DF201}" sibTransId="{A9D9A6A8-C428-49DE-93A7-6ACE2E5FD5FF}"/>
    <dgm:cxn modelId="{F1E6986B-4651-4F09-84C7-9C131ADFFC73}" type="presOf" srcId="{E80FE735-8FE1-4FEB-BDBB-E60FEBCD7987}" destId="{B6441EAE-DAD2-4E82-8554-52E382786321}" srcOrd="0" destOrd="0" presId="urn:microsoft.com/office/officeart/2008/layout/VerticalCurvedList"/>
    <dgm:cxn modelId="{729B2BC2-A006-434E-9B8F-A7665E03C443}" srcId="{001C1000-A6D3-4B45-86CD-AA1E5CDA9C3F}" destId="{5BA50D63-9389-4E3F-8153-A7309A81C84D}" srcOrd="2" destOrd="0" parTransId="{5B24ED81-4735-4C55-A359-ECB51CB7986B}" sibTransId="{BCB152C3-953C-46D1-89FC-4642C3902E23}"/>
    <dgm:cxn modelId="{452DE9F9-A295-47C0-93B4-587C1C347448}" type="presOf" srcId="{6AD2A9F4-3C64-40C7-9909-0250AA97EEAD}" destId="{B844248C-F156-4B99-BF89-BB0968F96472}" srcOrd="0" destOrd="0" presId="urn:microsoft.com/office/officeart/2008/layout/VerticalCurvedList"/>
    <dgm:cxn modelId="{1EDA3798-2D50-4EB7-AFC3-853E1B8B68A6}" srcId="{001C1000-A6D3-4B45-86CD-AA1E5CDA9C3F}" destId="{E80FE735-8FE1-4FEB-BDBB-E60FEBCD7987}" srcOrd="0" destOrd="0" parTransId="{770F502A-965C-494D-A622-3FCC4901CD3A}" sibTransId="{B476A67F-2908-4FA4-B9F4-607772872B1A}"/>
    <dgm:cxn modelId="{6DCB37DA-A1F9-4B79-BB56-CC9179505A67}" type="presOf" srcId="{AFEF84FC-5DCB-4137-86A2-CD4A6053E38A}" destId="{0E55E5A5-09FA-4769-94D6-500A0111E73D}" srcOrd="0" destOrd="0" presId="urn:microsoft.com/office/officeart/2008/layout/VerticalCurvedList"/>
    <dgm:cxn modelId="{E76D62FB-2944-40AE-B806-83C992E11534}" type="presOf" srcId="{001C1000-A6D3-4B45-86CD-AA1E5CDA9C3F}" destId="{99DE9D76-A9C3-4449-B387-F6C5C7F10BC6}" srcOrd="0" destOrd="0" presId="urn:microsoft.com/office/officeart/2008/layout/VerticalCurvedList"/>
    <dgm:cxn modelId="{5C77CDDD-CF8F-4E53-88BE-9A4947E66A2C}" srcId="{001C1000-A6D3-4B45-86CD-AA1E5CDA9C3F}" destId="{AFEF84FC-5DCB-4137-86A2-CD4A6053E38A}" srcOrd="5" destOrd="0" parTransId="{732B2FFE-4A35-4A1C-813E-5DA8A912A764}" sibTransId="{BDB81504-0EEC-44E9-8568-E2ED95EFF1E0}"/>
    <dgm:cxn modelId="{9DF5C919-6297-4F75-B962-9FD3EDE939B0}" type="presOf" srcId="{5BA50D63-9389-4E3F-8153-A7309A81C84D}" destId="{B7707DE8-348C-45A2-99BA-40085DEA5A6E}" srcOrd="0" destOrd="0" presId="urn:microsoft.com/office/officeart/2008/layout/VerticalCurvedList"/>
    <dgm:cxn modelId="{F83274FC-B59F-473D-8165-B82E7413A70D}" type="presOf" srcId="{B476A67F-2908-4FA4-B9F4-607772872B1A}" destId="{99BE1819-8FC6-45D4-A31E-628E5559B981}" srcOrd="0" destOrd="0" presId="urn:microsoft.com/office/officeart/2008/layout/VerticalCurvedList"/>
    <dgm:cxn modelId="{94568019-9282-4C7E-AA14-5BB6A86C785D}" srcId="{001C1000-A6D3-4B45-86CD-AA1E5CDA9C3F}" destId="{5A7DD9D2-AD31-45F9-AD0B-6816264A2A6D}" srcOrd="4" destOrd="0" parTransId="{F2CE1E25-9F97-4858-8FA4-DFB0808B09B7}" sibTransId="{43D8A667-9D28-402F-AB81-76F17D2D3E5C}"/>
    <dgm:cxn modelId="{1A0EC36D-8B26-4D83-98B0-D63B7A0C7BD7}" type="presParOf" srcId="{99DE9D76-A9C3-4449-B387-F6C5C7F10BC6}" destId="{F8743975-D2AB-420A-812D-CD2C95A0C305}" srcOrd="0" destOrd="0" presId="urn:microsoft.com/office/officeart/2008/layout/VerticalCurvedList"/>
    <dgm:cxn modelId="{BDDCFE1D-1062-48FC-B6A2-234D35AC3801}" type="presParOf" srcId="{F8743975-D2AB-420A-812D-CD2C95A0C305}" destId="{C8EC886B-56FA-4B94-9DC1-C6027F4113A0}" srcOrd="0" destOrd="0" presId="urn:microsoft.com/office/officeart/2008/layout/VerticalCurvedList"/>
    <dgm:cxn modelId="{5B7D124F-93D1-4F0F-953C-A48EC74D03CF}" type="presParOf" srcId="{C8EC886B-56FA-4B94-9DC1-C6027F4113A0}" destId="{EB363F90-D562-49B8-A6DE-2530B5E6C0A4}" srcOrd="0" destOrd="0" presId="urn:microsoft.com/office/officeart/2008/layout/VerticalCurvedList"/>
    <dgm:cxn modelId="{B6683FC2-6527-4C86-B220-DE52D401410D}" type="presParOf" srcId="{C8EC886B-56FA-4B94-9DC1-C6027F4113A0}" destId="{99BE1819-8FC6-45D4-A31E-628E5559B981}" srcOrd="1" destOrd="0" presId="urn:microsoft.com/office/officeart/2008/layout/VerticalCurvedList"/>
    <dgm:cxn modelId="{AEBD0AC9-3723-4F5C-8CEC-D8A4A3B8227E}" type="presParOf" srcId="{C8EC886B-56FA-4B94-9DC1-C6027F4113A0}" destId="{7EBA766C-F36D-42BB-8CC3-0E7BBEF76BF5}" srcOrd="2" destOrd="0" presId="urn:microsoft.com/office/officeart/2008/layout/VerticalCurvedList"/>
    <dgm:cxn modelId="{989286CA-52AD-4C48-92DD-3896875685C5}" type="presParOf" srcId="{C8EC886B-56FA-4B94-9DC1-C6027F4113A0}" destId="{83C10451-17A9-40A0-B5FB-374B5B163889}" srcOrd="3" destOrd="0" presId="urn:microsoft.com/office/officeart/2008/layout/VerticalCurvedList"/>
    <dgm:cxn modelId="{9D204483-75EB-4947-A74F-FC9A51D7CFE2}" type="presParOf" srcId="{F8743975-D2AB-420A-812D-CD2C95A0C305}" destId="{B6441EAE-DAD2-4E82-8554-52E382786321}" srcOrd="1" destOrd="0" presId="urn:microsoft.com/office/officeart/2008/layout/VerticalCurvedList"/>
    <dgm:cxn modelId="{BD376CDD-88CC-4F15-A1E7-1D73813E6CB3}" type="presParOf" srcId="{F8743975-D2AB-420A-812D-CD2C95A0C305}" destId="{91EB8FD9-B0FE-431E-84CF-DC21452D2DAD}" srcOrd="2" destOrd="0" presId="urn:microsoft.com/office/officeart/2008/layout/VerticalCurvedList"/>
    <dgm:cxn modelId="{5257A570-62E1-4418-87FD-91C19D45A4A9}" type="presParOf" srcId="{91EB8FD9-B0FE-431E-84CF-DC21452D2DAD}" destId="{056FFC50-3D53-41AD-B609-8C135748EC87}" srcOrd="0" destOrd="0" presId="urn:microsoft.com/office/officeart/2008/layout/VerticalCurvedList"/>
    <dgm:cxn modelId="{B4BF3881-4ECB-4D32-8048-DB92AB97DA0A}" type="presParOf" srcId="{F8743975-D2AB-420A-812D-CD2C95A0C305}" destId="{B844248C-F156-4B99-BF89-BB0968F96472}" srcOrd="3" destOrd="0" presId="urn:microsoft.com/office/officeart/2008/layout/VerticalCurvedList"/>
    <dgm:cxn modelId="{4FD09512-9CC0-43F1-BC87-CD724375E95E}" type="presParOf" srcId="{F8743975-D2AB-420A-812D-CD2C95A0C305}" destId="{A2D1B223-834E-4A7B-B2E7-145BEDB20100}" srcOrd="4" destOrd="0" presId="urn:microsoft.com/office/officeart/2008/layout/VerticalCurvedList"/>
    <dgm:cxn modelId="{836A252B-4775-4272-B4DE-42E0A27C566B}" type="presParOf" srcId="{A2D1B223-834E-4A7B-B2E7-145BEDB20100}" destId="{D6B0AB01-8D5C-4F5B-A2AC-7ED084B25B8F}" srcOrd="0" destOrd="0" presId="urn:microsoft.com/office/officeart/2008/layout/VerticalCurvedList"/>
    <dgm:cxn modelId="{AE35B371-F67D-49F3-B992-4AA87502044F}" type="presParOf" srcId="{F8743975-D2AB-420A-812D-CD2C95A0C305}" destId="{B7707DE8-348C-45A2-99BA-40085DEA5A6E}" srcOrd="5" destOrd="0" presId="urn:microsoft.com/office/officeart/2008/layout/VerticalCurvedList"/>
    <dgm:cxn modelId="{16906728-8C6A-42E9-B461-E19A60F5770B}" type="presParOf" srcId="{F8743975-D2AB-420A-812D-CD2C95A0C305}" destId="{9AEC4500-9197-4476-9319-BB42EBD2C7E5}" srcOrd="6" destOrd="0" presId="urn:microsoft.com/office/officeart/2008/layout/VerticalCurvedList"/>
    <dgm:cxn modelId="{2A8FA91D-6C41-4525-B729-5423FD0C272A}" type="presParOf" srcId="{9AEC4500-9197-4476-9319-BB42EBD2C7E5}" destId="{D6F00AFC-9FBF-4140-8A47-37CEEB417E0B}" srcOrd="0" destOrd="0" presId="urn:microsoft.com/office/officeart/2008/layout/VerticalCurvedList"/>
    <dgm:cxn modelId="{8BD14363-EAC2-4AC8-B0AF-FF8C5D7F6A17}" type="presParOf" srcId="{F8743975-D2AB-420A-812D-CD2C95A0C305}" destId="{BFCEFF15-9044-4A9C-A8BE-44958C77D464}" srcOrd="7" destOrd="0" presId="urn:microsoft.com/office/officeart/2008/layout/VerticalCurvedList"/>
    <dgm:cxn modelId="{6C0A2D79-0D98-4421-BC93-29D8A1E23A2E}" type="presParOf" srcId="{F8743975-D2AB-420A-812D-CD2C95A0C305}" destId="{6A4F0D8A-3C25-4C6B-A6C2-7304A1DAC9F9}" srcOrd="8" destOrd="0" presId="urn:microsoft.com/office/officeart/2008/layout/VerticalCurvedList"/>
    <dgm:cxn modelId="{4AD51165-CFEA-4AC3-BD2E-EDC4D00D155F}" type="presParOf" srcId="{6A4F0D8A-3C25-4C6B-A6C2-7304A1DAC9F9}" destId="{9FC9B45D-790E-4421-82B3-B8F07E7EB01F}" srcOrd="0" destOrd="0" presId="urn:microsoft.com/office/officeart/2008/layout/VerticalCurvedList"/>
    <dgm:cxn modelId="{75550C53-0E7A-4BB8-BEBC-44173D31FA8A}" type="presParOf" srcId="{F8743975-D2AB-420A-812D-CD2C95A0C305}" destId="{2B993E95-23A5-4969-BE38-946391543F49}" srcOrd="9" destOrd="0" presId="urn:microsoft.com/office/officeart/2008/layout/VerticalCurvedList"/>
    <dgm:cxn modelId="{B11F2E3F-BA97-4AAB-8801-1DBA91DB9888}" type="presParOf" srcId="{F8743975-D2AB-420A-812D-CD2C95A0C305}" destId="{8760F5B2-CC12-484F-BE01-DB9A55349AF4}" srcOrd="10" destOrd="0" presId="urn:microsoft.com/office/officeart/2008/layout/VerticalCurvedList"/>
    <dgm:cxn modelId="{6F9C9BBB-F838-49B9-89E4-F284D1CE6FC1}" type="presParOf" srcId="{8760F5B2-CC12-484F-BE01-DB9A55349AF4}" destId="{50814C4F-6A2B-4CC5-8177-3FDEA06DE775}" srcOrd="0" destOrd="0" presId="urn:microsoft.com/office/officeart/2008/layout/VerticalCurvedList"/>
    <dgm:cxn modelId="{3A5CDDF8-CA49-4D0F-AC22-9367848F4507}" type="presParOf" srcId="{F8743975-D2AB-420A-812D-CD2C95A0C305}" destId="{0E55E5A5-09FA-4769-94D6-500A0111E73D}" srcOrd="11" destOrd="0" presId="urn:microsoft.com/office/officeart/2008/layout/VerticalCurvedList"/>
    <dgm:cxn modelId="{BF667F9D-947B-46ED-9428-9B1816A44D52}" type="presParOf" srcId="{F8743975-D2AB-420A-812D-CD2C95A0C305}" destId="{9BE1FDB9-EE81-4DE6-9B64-0465786C99B3}" srcOrd="12" destOrd="0" presId="urn:microsoft.com/office/officeart/2008/layout/VerticalCurvedList"/>
    <dgm:cxn modelId="{B48FE822-9C5E-48A8-ABBF-E91E97EA8746}" type="presParOf" srcId="{9BE1FDB9-EE81-4DE6-9B64-0465786C99B3}" destId="{04FF679B-0D68-43FB-8DA7-99B9F051E7B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E1819-8FC6-45D4-A31E-628E5559B981}">
      <dsp:nvSpPr>
        <dsp:cNvPr id="0" name=""/>
        <dsp:cNvSpPr/>
      </dsp:nvSpPr>
      <dsp:spPr>
        <a:xfrm>
          <a:off x="-6640674" y="-1015515"/>
          <a:ext cx="7903798" cy="7903798"/>
        </a:xfrm>
        <a:prstGeom prst="blockArc">
          <a:avLst>
            <a:gd name="adj1" fmla="val 18900000"/>
            <a:gd name="adj2" fmla="val 2700000"/>
            <a:gd name="adj3" fmla="val 273"/>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441EAE-DAD2-4E82-8554-52E382786321}">
      <dsp:nvSpPr>
        <dsp:cNvPr id="0" name=""/>
        <dsp:cNvSpPr/>
      </dsp:nvSpPr>
      <dsp:spPr>
        <a:xfrm>
          <a:off x="470114" y="309259"/>
          <a:ext cx="10290211" cy="6182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lvl="0" algn="l" defTabSz="1422400">
            <a:lnSpc>
              <a:spcPct val="90000"/>
            </a:lnSpc>
            <a:spcBef>
              <a:spcPct val="0"/>
            </a:spcBef>
            <a:spcAft>
              <a:spcPct val="35000"/>
            </a:spcAft>
          </a:pPr>
          <a:r>
            <a:rPr lang="en-US" sz="3200" kern="1200" dirty="0" smtClean="0"/>
            <a:t>Simple Mortgage</a:t>
          </a:r>
          <a:endParaRPr lang="en-US" sz="3200" kern="1200" dirty="0"/>
        </a:p>
      </dsp:txBody>
      <dsp:txXfrm>
        <a:off x="470114" y="309259"/>
        <a:ext cx="10290211" cy="618284"/>
      </dsp:txXfrm>
    </dsp:sp>
    <dsp:sp modelId="{056FFC50-3D53-41AD-B609-8C135748EC87}">
      <dsp:nvSpPr>
        <dsp:cNvPr id="0" name=""/>
        <dsp:cNvSpPr/>
      </dsp:nvSpPr>
      <dsp:spPr>
        <a:xfrm>
          <a:off x="83686" y="231974"/>
          <a:ext cx="772856" cy="7728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844248C-F156-4B99-BF89-BB0968F96472}">
      <dsp:nvSpPr>
        <dsp:cNvPr id="0" name=""/>
        <dsp:cNvSpPr/>
      </dsp:nvSpPr>
      <dsp:spPr>
        <a:xfrm>
          <a:off x="978696" y="1236569"/>
          <a:ext cx="9781629" cy="6182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lvl="0" algn="l" defTabSz="1422400">
            <a:lnSpc>
              <a:spcPct val="90000"/>
            </a:lnSpc>
            <a:spcBef>
              <a:spcPct val="0"/>
            </a:spcBef>
            <a:spcAft>
              <a:spcPct val="35000"/>
            </a:spcAft>
          </a:pPr>
          <a:r>
            <a:rPr lang="en-US" sz="3200" kern="1200" dirty="0" smtClean="0"/>
            <a:t>Mortgage by conditional sale</a:t>
          </a:r>
          <a:endParaRPr lang="en-US" sz="3200" kern="1200" dirty="0"/>
        </a:p>
      </dsp:txBody>
      <dsp:txXfrm>
        <a:off x="978696" y="1236569"/>
        <a:ext cx="9781629" cy="618284"/>
      </dsp:txXfrm>
    </dsp:sp>
    <dsp:sp modelId="{D6B0AB01-8D5C-4F5B-A2AC-7ED084B25B8F}">
      <dsp:nvSpPr>
        <dsp:cNvPr id="0" name=""/>
        <dsp:cNvSpPr/>
      </dsp:nvSpPr>
      <dsp:spPr>
        <a:xfrm>
          <a:off x="592268" y="1159284"/>
          <a:ext cx="772856" cy="7728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707DE8-348C-45A2-99BA-40085DEA5A6E}">
      <dsp:nvSpPr>
        <dsp:cNvPr id="0" name=""/>
        <dsp:cNvSpPr/>
      </dsp:nvSpPr>
      <dsp:spPr>
        <a:xfrm>
          <a:off x="1211258" y="2163879"/>
          <a:ext cx="9549067" cy="6182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lvl="0" algn="l" defTabSz="1422400">
            <a:lnSpc>
              <a:spcPct val="90000"/>
            </a:lnSpc>
            <a:spcBef>
              <a:spcPct val="0"/>
            </a:spcBef>
            <a:spcAft>
              <a:spcPct val="35000"/>
            </a:spcAft>
          </a:pPr>
          <a:r>
            <a:rPr lang="en-US" sz="3200" kern="1200" dirty="0" err="1" smtClean="0"/>
            <a:t>Usufructuary</a:t>
          </a:r>
          <a:r>
            <a:rPr lang="en-US" sz="3200" kern="1200" dirty="0" smtClean="0"/>
            <a:t> Mortgage</a:t>
          </a:r>
          <a:endParaRPr lang="en-US" sz="3200" kern="1200" dirty="0"/>
        </a:p>
      </dsp:txBody>
      <dsp:txXfrm>
        <a:off x="1211258" y="2163879"/>
        <a:ext cx="9549067" cy="618284"/>
      </dsp:txXfrm>
    </dsp:sp>
    <dsp:sp modelId="{D6F00AFC-9FBF-4140-8A47-37CEEB417E0B}">
      <dsp:nvSpPr>
        <dsp:cNvPr id="0" name=""/>
        <dsp:cNvSpPr/>
      </dsp:nvSpPr>
      <dsp:spPr>
        <a:xfrm>
          <a:off x="824830" y="2086594"/>
          <a:ext cx="772856" cy="7728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FCEFF15-9044-4A9C-A8BE-44958C77D464}">
      <dsp:nvSpPr>
        <dsp:cNvPr id="0" name=""/>
        <dsp:cNvSpPr/>
      </dsp:nvSpPr>
      <dsp:spPr>
        <a:xfrm>
          <a:off x="1211258" y="3090602"/>
          <a:ext cx="9549067" cy="6182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lvl="0" algn="l" defTabSz="1422400">
            <a:lnSpc>
              <a:spcPct val="90000"/>
            </a:lnSpc>
            <a:spcBef>
              <a:spcPct val="0"/>
            </a:spcBef>
            <a:spcAft>
              <a:spcPct val="35000"/>
            </a:spcAft>
          </a:pPr>
          <a:r>
            <a:rPr lang="en-US" sz="3200" kern="1200" dirty="0" smtClean="0"/>
            <a:t>English Mortgage</a:t>
          </a:r>
          <a:endParaRPr lang="en-US" sz="3200" kern="1200" dirty="0"/>
        </a:p>
      </dsp:txBody>
      <dsp:txXfrm>
        <a:off x="1211258" y="3090602"/>
        <a:ext cx="9549067" cy="618284"/>
      </dsp:txXfrm>
    </dsp:sp>
    <dsp:sp modelId="{9FC9B45D-790E-4421-82B3-B8F07E7EB01F}">
      <dsp:nvSpPr>
        <dsp:cNvPr id="0" name=""/>
        <dsp:cNvSpPr/>
      </dsp:nvSpPr>
      <dsp:spPr>
        <a:xfrm>
          <a:off x="824830" y="3013316"/>
          <a:ext cx="772856" cy="7728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B993E95-23A5-4969-BE38-946391543F49}">
      <dsp:nvSpPr>
        <dsp:cNvPr id="0" name=""/>
        <dsp:cNvSpPr/>
      </dsp:nvSpPr>
      <dsp:spPr>
        <a:xfrm>
          <a:off x="978696" y="4017912"/>
          <a:ext cx="9781629" cy="6182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lvl="0" algn="l" defTabSz="1422400">
            <a:lnSpc>
              <a:spcPct val="90000"/>
            </a:lnSpc>
            <a:spcBef>
              <a:spcPct val="0"/>
            </a:spcBef>
            <a:spcAft>
              <a:spcPct val="35000"/>
            </a:spcAft>
          </a:pPr>
          <a:r>
            <a:rPr lang="en-US" sz="3200" kern="1200" dirty="0" smtClean="0"/>
            <a:t>Mortgage by Deposit of Title Deed</a:t>
          </a:r>
          <a:endParaRPr lang="en-US" sz="3200" kern="1200" dirty="0"/>
        </a:p>
      </dsp:txBody>
      <dsp:txXfrm>
        <a:off x="978696" y="4017912"/>
        <a:ext cx="9781629" cy="618284"/>
      </dsp:txXfrm>
    </dsp:sp>
    <dsp:sp modelId="{50814C4F-6A2B-4CC5-8177-3FDEA06DE775}">
      <dsp:nvSpPr>
        <dsp:cNvPr id="0" name=""/>
        <dsp:cNvSpPr/>
      </dsp:nvSpPr>
      <dsp:spPr>
        <a:xfrm>
          <a:off x="592268" y="3940626"/>
          <a:ext cx="772856" cy="7728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55E5A5-09FA-4769-94D6-500A0111E73D}">
      <dsp:nvSpPr>
        <dsp:cNvPr id="0" name=""/>
        <dsp:cNvSpPr/>
      </dsp:nvSpPr>
      <dsp:spPr>
        <a:xfrm>
          <a:off x="470114" y="4945222"/>
          <a:ext cx="10290211" cy="6182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0764" tIns="81280" rIns="81280" bIns="81280" numCol="1" spcCol="1270" anchor="ctr" anchorCtr="0">
          <a:noAutofit/>
        </a:bodyPr>
        <a:lstStyle/>
        <a:p>
          <a:pPr lvl="0" algn="l" defTabSz="1422400">
            <a:lnSpc>
              <a:spcPct val="90000"/>
            </a:lnSpc>
            <a:spcBef>
              <a:spcPct val="0"/>
            </a:spcBef>
            <a:spcAft>
              <a:spcPct val="35000"/>
            </a:spcAft>
          </a:pPr>
          <a:r>
            <a:rPr lang="en-US" sz="3200" kern="1200" dirty="0" smtClean="0"/>
            <a:t>Anomalous Mortgage</a:t>
          </a:r>
          <a:endParaRPr lang="en-US" sz="3200" kern="1200" dirty="0"/>
        </a:p>
      </dsp:txBody>
      <dsp:txXfrm>
        <a:off x="470114" y="4945222"/>
        <a:ext cx="10290211" cy="618284"/>
      </dsp:txXfrm>
    </dsp:sp>
    <dsp:sp modelId="{04FF679B-0D68-43FB-8DA7-99B9F051E7BF}">
      <dsp:nvSpPr>
        <dsp:cNvPr id="0" name=""/>
        <dsp:cNvSpPr/>
      </dsp:nvSpPr>
      <dsp:spPr>
        <a:xfrm>
          <a:off x="83686" y="4867936"/>
          <a:ext cx="772856" cy="7728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2567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589537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864804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3985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2">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3">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4">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5">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4793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93BDB4-AB6C-4E05-8625-F0A27DB7FE65}"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14760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93BDB4-AB6C-4E05-8625-F0A27DB7FE65}" type="datetimeFigureOut">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00994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93BDB4-AB6C-4E05-8625-F0A27DB7FE65}" type="datetimeFigureOut">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15236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93BDB4-AB6C-4E05-8625-F0A27DB7FE65}" type="datetimeFigureOut">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404105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64282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692474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3BDB4-AB6C-4E05-8625-F0A27DB7FE65}" type="datetimeFigureOut">
              <a:rPr lang="en-US" smtClean="0"/>
              <a:t>3/23/2020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6E2A1-E37E-4F82-8E31-86862B0C4527}" type="slidenum">
              <a:rPr lang="en-US" smtClean="0"/>
              <a:t>‹#›</a:t>
            </a:fld>
            <a:endParaRPr lang="en-US"/>
          </a:p>
        </p:txBody>
      </p:sp>
    </p:spTree>
    <p:extLst>
      <p:ext uri="{BB962C8B-B14F-4D97-AF65-F5344CB8AC3E}">
        <p14:creationId xmlns:p14="http://schemas.microsoft.com/office/powerpoint/2010/main" val="9210819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9397" y="206063"/>
            <a:ext cx="11127348" cy="6362162"/>
          </a:xfrm>
        </p:spPr>
        <p:txBody>
          <a:bodyPr/>
          <a:lstStyle/>
          <a:p>
            <a:pPr marL="0" indent="0" algn="ctr">
              <a:buNone/>
            </a:pPr>
            <a:endParaRPr lang="en-US" sz="8800" b="1" dirty="0" smtClean="0"/>
          </a:p>
          <a:p>
            <a:pPr marL="0" indent="0" algn="ctr">
              <a:buNone/>
            </a:pPr>
            <a:r>
              <a:rPr lang="en-US" sz="8800" b="1" dirty="0" smtClean="0"/>
              <a:t>Transfer of Property Act, 1882</a:t>
            </a:r>
            <a:endParaRPr lang="en-US" sz="8800" b="1" dirty="0"/>
          </a:p>
          <a:p>
            <a:pPr marL="0" indent="0">
              <a:buNone/>
            </a:pPr>
            <a:endParaRPr lang="en-US" dirty="0"/>
          </a:p>
        </p:txBody>
      </p:sp>
    </p:spTree>
    <p:extLst>
      <p:ext uri="{BB962C8B-B14F-4D97-AF65-F5344CB8AC3E}">
        <p14:creationId xmlns:p14="http://schemas.microsoft.com/office/powerpoint/2010/main" val="4175485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endParaRPr lang="en-US" sz="4400" b="1" dirty="0" smtClean="0"/>
          </a:p>
          <a:p>
            <a:pPr marL="0" indent="0">
              <a:buNone/>
            </a:pPr>
            <a:r>
              <a:rPr lang="en-US" sz="4400" b="1" dirty="0" smtClean="0"/>
              <a:t>5</a:t>
            </a:r>
            <a:r>
              <a:rPr lang="en-US" sz="4400" b="1" dirty="0"/>
              <a:t>. Mortgage by deposit of title deeds </a:t>
            </a:r>
            <a:r>
              <a:rPr lang="en-US" sz="4400" b="1" dirty="0" smtClean="0"/>
              <a:t>:</a:t>
            </a:r>
          </a:p>
          <a:p>
            <a:pPr marL="0" indent="0">
              <a:buNone/>
            </a:pPr>
            <a:r>
              <a:rPr lang="en-US" sz="4400" b="1" dirty="0" smtClean="0"/>
              <a:t>In </a:t>
            </a:r>
            <a:r>
              <a:rPr lang="en-US" sz="4400" b="1" dirty="0"/>
              <a:t>this type mortgagor declares to a mortgagee or his agent documents of title to immovable property , with intent to create a security. [sec 58 (f)]</a:t>
            </a:r>
            <a:endParaRPr lang="en-US" sz="4400" b="1" dirty="0"/>
          </a:p>
          <a:p>
            <a:pPr marL="0" indent="0">
              <a:buNone/>
            </a:pPr>
            <a:endParaRPr lang="en-US" dirty="0"/>
          </a:p>
        </p:txBody>
      </p:sp>
    </p:spTree>
    <p:extLst>
      <p:ext uri="{BB962C8B-B14F-4D97-AF65-F5344CB8AC3E}">
        <p14:creationId xmlns:p14="http://schemas.microsoft.com/office/powerpoint/2010/main" val="2193656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endParaRPr lang="en-US" sz="4400" b="1" dirty="0"/>
          </a:p>
          <a:p>
            <a:pPr marL="0" indent="0">
              <a:buNone/>
            </a:pPr>
            <a:r>
              <a:rPr lang="en-US" sz="4400" b="1" dirty="0" smtClean="0"/>
              <a:t>Anomalous mortgage:</a:t>
            </a:r>
          </a:p>
          <a:p>
            <a:pPr marL="0" indent="0">
              <a:buNone/>
            </a:pPr>
            <a:r>
              <a:rPr lang="en-US" sz="4400" b="1" dirty="0" smtClean="0"/>
              <a:t>A </a:t>
            </a:r>
            <a:r>
              <a:rPr lang="en-US" sz="4400" b="1" dirty="0"/>
              <a:t>mortgage which does not belong to any of the above 5 types is called an anomalous mortgage. [sec 58 (g)]</a:t>
            </a:r>
            <a:endParaRPr lang="en-US" sz="4400" b="1" dirty="0"/>
          </a:p>
          <a:p>
            <a:pPr marL="0" indent="0">
              <a:buNone/>
            </a:pPr>
            <a:endParaRPr lang="en-US" dirty="0"/>
          </a:p>
        </p:txBody>
      </p:sp>
    </p:spTree>
    <p:extLst>
      <p:ext uri="{BB962C8B-B14F-4D97-AF65-F5344CB8AC3E}">
        <p14:creationId xmlns:p14="http://schemas.microsoft.com/office/powerpoint/2010/main" val="1809742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8000" b="1" dirty="0" smtClean="0"/>
              <a:t>    </a:t>
            </a:r>
          </a:p>
          <a:p>
            <a:pPr marL="0" indent="0">
              <a:buNone/>
            </a:pPr>
            <a:r>
              <a:rPr lang="en-US" sz="8000" b="1" dirty="0"/>
              <a:t> </a:t>
            </a:r>
            <a:r>
              <a:rPr lang="en-US" sz="8000" b="1" dirty="0" smtClean="0"/>
              <a:t>   </a:t>
            </a:r>
          </a:p>
          <a:p>
            <a:pPr marL="0" indent="0">
              <a:buNone/>
            </a:pPr>
            <a:r>
              <a:rPr lang="en-US" sz="8000" b="1" dirty="0" smtClean="0"/>
              <a:t>       Rights </a:t>
            </a:r>
            <a:r>
              <a:rPr lang="en-US" sz="8000" b="1" dirty="0"/>
              <a:t>of Mortgagor</a:t>
            </a:r>
            <a:endParaRPr lang="en-US" sz="8000" b="1" dirty="0"/>
          </a:p>
          <a:p>
            <a:pPr marL="0" indent="0">
              <a:buNone/>
            </a:pPr>
            <a:endParaRPr lang="en-US" dirty="0"/>
          </a:p>
        </p:txBody>
      </p:sp>
    </p:spTree>
    <p:extLst>
      <p:ext uri="{BB962C8B-B14F-4D97-AF65-F5344CB8AC3E}">
        <p14:creationId xmlns:p14="http://schemas.microsoft.com/office/powerpoint/2010/main" val="4060974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85000" lnSpcReduction="20000"/>
          </a:bodyPr>
          <a:lstStyle/>
          <a:p>
            <a:pPr marL="0" indent="0">
              <a:buNone/>
            </a:pPr>
            <a:r>
              <a:rPr lang="en-US" sz="4400" b="1" dirty="0"/>
              <a:t>Right of redemption (Sec.60</a:t>
            </a:r>
            <a:r>
              <a:rPr lang="en-US" sz="4400" b="1" dirty="0" smtClean="0"/>
              <a:t>):</a:t>
            </a:r>
          </a:p>
          <a:p>
            <a:pPr marL="0" indent="0">
              <a:buNone/>
            </a:pPr>
            <a:endParaRPr lang="en-US" sz="4400" b="1" dirty="0"/>
          </a:p>
          <a:p>
            <a:pPr marL="0" indent="0">
              <a:buNone/>
            </a:pPr>
            <a:r>
              <a:rPr lang="en-US" sz="4400" b="1" dirty="0" smtClean="0"/>
              <a:t>The </a:t>
            </a:r>
            <a:r>
              <a:rPr lang="en-US" sz="4400" b="1" dirty="0"/>
              <a:t>mortgagor has the right to redeem i.e. to get back his mortgaged property after paying the mortgage money , at any time after the stipulated date of payment , but he is not entitled to redeem it before the mortgage money becomes due on the date fixed by partied for repayment of money . </a:t>
            </a:r>
            <a:endParaRPr lang="en-US" sz="4400" b="1" dirty="0" smtClean="0"/>
          </a:p>
          <a:p>
            <a:pPr marL="0" indent="0">
              <a:buNone/>
            </a:pPr>
            <a:r>
              <a:rPr lang="en-US" sz="4400" b="1" dirty="0" smtClean="0"/>
              <a:t>For </a:t>
            </a:r>
            <a:r>
              <a:rPr lang="en-US" sz="4400" b="1" dirty="0"/>
              <a:t>e.g. A borrows money from B and agrees to pay it after 2 years against the security of his property. A now wants to pay mortgage money at the end of 1st year and wants to redeem his property , he is not entitled to do it because his right to redeem arises only when the money has become due at the end of 2 years.</a:t>
            </a:r>
            <a:endParaRPr lang="en-US" sz="4400" b="1" dirty="0"/>
          </a:p>
          <a:p>
            <a:pPr marL="0" indent="0">
              <a:buNone/>
            </a:pPr>
            <a:endParaRPr lang="en-US" dirty="0"/>
          </a:p>
        </p:txBody>
      </p:sp>
    </p:spTree>
    <p:extLst>
      <p:ext uri="{BB962C8B-B14F-4D97-AF65-F5344CB8AC3E}">
        <p14:creationId xmlns:p14="http://schemas.microsoft.com/office/powerpoint/2010/main" val="2459748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r>
              <a:rPr lang="en-US" sz="4400" b="1" dirty="0" smtClean="0"/>
              <a:t>2. Right </a:t>
            </a:r>
            <a:r>
              <a:rPr lang="en-US" sz="4400" b="1" dirty="0"/>
              <a:t>to inspection and production of document </a:t>
            </a:r>
            <a:r>
              <a:rPr lang="en-US" sz="4400" b="1" dirty="0" smtClean="0"/>
              <a:t>:</a:t>
            </a:r>
          </a:p>
          <a:p>
            <a:pPr marL="0" indent="0">
              <a:buNone/>
            </a:pPr>
            <a:r>
              <a:rPr lang="en-US" sz="4400" b="1" dirty="0" smtClean="0"/>
              <a:t>Mortgagor </a:t>
            </a:r>
            <a:r>
              <a:rPr lang="en-US" sz="4400" b="1" dirty="0"/>
              <a:t>has got the exclusive right to call for documents and inspect and make copies of all documents, till his right of redemption subsists, at his own cost of the mortgaged property which is under the power of mortgagee.</a:t>
            </a:r>
            <a:endParaRPr lang="en-US" sz="4400" b="1" dirty="0"/>
          </a:p>
          <a:p>
            <a:pPr marL="0" indent="0">
              <a:buNone/>
            </a:pPr>
            <a:endParaRPr lang="en-US" dirty="0"/>
          </a:p>
        </p:txBody>
      </p:sp>
    </p:spTree>
    <p:extLst>
      <p:ext uri="{BB962C8B-B14F-4D97-AF65-F5344CB8AC3E}">
        <p14:creationId xmlns:p14="http://schemas.microsoft.com/office/powerpoint/2010/main" val="32946352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r>
              <a:rPr lang="en-US" sz="4400" b="1" dirty="0" smtClean="0"/>
              <a:t>3. Obligation </a:t>
            </a:r>
            <a:r>
              <a:rPr lang="en-US" sz="4400" b="1" dirty="0"/>
              <a:t>to transfer to third party instead of re-transference to mortgagor </a:t>
            </a:r>
            <a:r>
              <a:rPr lang="en-US" sz="4400" b="1" dirty="0" smtClean="0"/>
              <a:t>:</a:t>
            </a:r>
          </a:p>
          <a:p>
            <a:pPr marL="0" indent="0">
              <a:buNone/>
            </a:pPr>
            <a:r>
              <a:rPr lang="en-US" sz="4400" b="1" dirty="0" smtClean="0"/>
              <a:t>The </a:t>
            </a:r>
            <a:r>
              <a:rPr lang="en-US" sz="4400" b="1" dirty="0"/>
              <a:t>mortgagor after paying the mortgage money may direct the mortgagee to transfer the property to third person instead of re-transferring to mortgagor</a:t>
            </a:r>
            <a:endParaRPr lang="en-US" sz="4400" b="1" dirty="0"/>
          </a:p>
          <a:p>
            <a:pPr marL="0" indent="0">
              <a:buNone/>
            </a:pPr>
            <a:endParaRPr lang="en-US" dirty="0"/>
          </a:p>
        </p:txBody>
      </p:sp>
    </p:spTree>
    <p:extLst>
      <p:ext uri="{BB962C8B-B14F-4D97-AF65-F5344CB8AC3E}">
        <p14:creationId xmlns:p14="http://schemas.microsoft.com/office/powerpoint/2010/main" val="576409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92500" lnSpcReduction="20000"/>
          </a:bodyPr>
          <a:lstStyle/>
          <a:p>
            <a:pPr marL="0" indent="0">
              <a:buNone/>
            </a:pPr>
            <a:r>
              <a:rPr lang="en-US" sz="4400" b="1" dirty="0" smtClean="0"/>
              <a:t>4. Accession </a:t>
            </a:r>
            <a:r>
              <a:rPr lang="en-US" sz="4400" b="1" dirty="0"/>
              <a:t>and Improvement to Mortgaged property</a:t>
            </a:r>
            <a:r>
              <a:rPr lang="en-US" sz="4400" b="1" dirty="0" smtClean="0"/>
              <a:t>:</a:t>
            </a:r>
          </a:p>
          <a:p>
            <a:pPr marL="0" indent="0">
              <a:buNone/>
            </a:pPr>
            <a:r>
              <a:rPr lang="en-US" sz="4400" b="1" dirty="0" smtClean="0"/>
              <a:t> </a:t>
            </a:r>
          </a:p>
          <a:p>
            <a:pPr marL="0" indent="0">
              <a:buNone/>
            </a:pPr>
            <a:r>
              <a:rPr lang="en-US" sz="4400" b="1" dirty="0" smtClean="0"/>
              <a:t>When </a:t>
            </a:r>
            <a:r>
              <a:rPr lang="en-US" sz="4400" b="1" dirty="0"/>
              <a:t>mortgagee has done any improvement or accession voluntarily in mortgaged property than on redemption the mortgagor is entitled to all such accession and improvement, unless there is contract to the contrary, but if such improvement is done in compliance of lawful order of any public servant or authority and to save the property from destruction and for property security, then mortgagor is liable to pay the cost for such in absence of contract to contrary.</a:t>
            </a:r>
            <a:endParaRPr lang="en-US" sz="4400" b="1" dirty="0"/>
          </a:p>
        </p:txBody>
      </p:sp>
    </p:spTree>
    <p:extLst>
      <p:ext uri="{BB962C8B-B14F-4D97-AF65-F5344CB8AC3E}">
        <p14:creationId xmlns:p14="http://schemas.microsoft.com/office/powerpoint/2010/main" val="1819808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9568" y="644525"/>
            <a:ext cx="9866488" cy="5549900"/>
          </a:xfrm>
        </p:spPr>
      </p:pic>
    </p:spTree>
    <p:extLst>
      <p:ext uri="{BB962C8B-B14F-4D97-AF65-F5344CB8AC3E}">
        <p14:creationId xmlns:p14="http://schemas.microsoft.com/office/powerpoint/2010/main" val="2790333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6000" b="1" dirty="0" smtClean="0"/>
          </a:p>
          <a:p>
            <a:pPr marL="0" indent="0" algn="ctr">
              <a:buNone/>
            </a:pPr>
            <a:endParaRPr lang="en-US" sz="6000" b="1" dirty="0"/>
          </a:p>
          <a:p>
            <a:pPr marL="0" indent="0" algn="ctr">
              <a:buNone/>
            </a:pPr>
            <a:r>
              <a:rPr lang="en-US" sz="6000" b="1" dirty="0" smtClean="0"/>
              <a:t>Mortgage</a:t>
            </a:r>
            <a:r>
              <a:rPr lang="en-US" sz="6000" b="1" dirty="0" smtClean="0"/>
              <a:t> </a:t>
            </a:r>
            <a:r>
              <a:rPr lang="en-US" sz="6000" b="1" dirty="0" smtClean="0"/>
              <a:t>of Immoveable Property</a:t>
            </a:r>
          </a:p>
          <a:p>
            <a:pPr marL="0" indent="0" algn="ctr">
              <a:buNone/>
            </a:pPr>
            <a:r>
              <a:rPr lang="en-US" sz="6000" b="1" dirty="0" smtClean="0"/>
              <a:t>(Section </a:t>
            </a:r>
            <a:r>
              <a:rPr lang="en-US" sz="6000" b="1" dirty="0" smtClean="0"/>
              <a:t>58-104)</a:t>
            </a:r>
            <a:endParaRPr lang="en-US" sz="6000" b="1" dirty="0"/>
          </a:p>
          <a:p>
            <a:pPr marL="0" indent="0">
              <a:buNone/>
            </a:pPr>
            <a:endParaRPr lang="en-US" dirty="0"/>
          </a:p>
        </p:txBody>
      </p:sp>
    </p:spTree>
    <p:extLst>
      <p:ext uri="{BB962C8B-B14F-4D97-AF65-F5344CB8AC3E}">
        <p14:creationId xmlns:p14="http://schemas.microsoft.com/office/powerpoint/2010/main" val="2271077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4400" b="1" dirty="0" smtClean="0"/>
              <a:t>                                   </a:t>
            </a:r>
            <a:r>
              <a:rPr lang="en-US" sz="4400" b="1" u="sng" dirty="0" smtClean="0"/>
              <a:t>Definition</a:t>
            </a:r>
          </a:p>
          <a:p>
            <a:pPr marL="0" indent="0">
              <a:buNone/>
            </a:pPr>
            <a:r>
              <a:rPr lang="en-US" sz="4400" b="1" dirty="0" smtClean="0"/>
              <a:t>According </a:t>
            </a:r>
            <a:r>
              <a:rPr lang="en-US" sz="4400" b="1" dirty="0"/>
              <a:t>to  Section 58(a) of Transfer of Property Act 1982 ,”  A mortgage is the transfer of an interest in specific Immoveable property for the purpose of securing the payment of money advanced or to be advanced by way of loan, an existing or future debt, or the performance of an engagement which may give rise to a pecuniary liability”</a:t>
            </a:r>
            <a:endParaRPr lang="en-US" sz="4400" b="1" dirty="0"/>
          </a:p>
          <a:p>
            <a:pPr marL="0" indent="0">
              <a:buNone/>
            </a:pPr>
            <a:endParaRPr lang="en-US" dirty="0"/>
          </a:p>
        </p:txBody>
      </p:sp>
    </p:spTree>
    <p:extLst>
      <p:ext uri="{BB962C8B-B14F-4D97-AF65-F5344CB8AC3E}">
        <p14:creationId xmlns:p14="http://schemas.microsoft.com/office/powerpoint/2010/main" val="3240796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4400" b="1" dirty="0" smtClean="0"/>
              <a:t>              Different </a:t>
            </a:r>
            <a:r>
              <a:rPr lang="en-US" sz="4400" b="1" dirty="0"/>
              <a:t>types of </a:t>
            </a:r>
            <a:r>
              <a:rPr lang="en-US" sz="4400" b="1" dirty="0" smtClean="0"/>
              <a:t>Mortgages (58 a- g)</a:t>
            </a:r>
          </a:p>
          <a:p>
            <a:pPr marL="0" indent="0">
              <a:buNone/>
            </a:pPr>
            <a:endParaRPr lang="en-US" sz="4400" b="1" dirty="0"/>
          </a:p>
          <a:p>
            <a:pPr marL="0" indent="0">
              <a:buNone/>
            </a:pPr>
            <a:endParaRPr lang="en-US" dirty="0"/>
          </a:p>
        </p:txBody>
      </p:sp>
      <p:graphicFrame>
        <p:nvGraphicFramePr>
          <p:cNvPr id="2" name="Diagram 1"/>
          <p:cNvGraphicFramePr/>
          <p:nvPr>
            <p:extLst>
              <p:ext uri="{D42A27DB-BD31-4B8C-83A1-F6EECF244321}">
                <p14:modId xmlns:p14="http://schemas.microsoft.com/office/powerpoint/2010/main" val="1123484156"/>
              </p:ext>
            </p:extLst>
          </p:nvPr>
        </p:nvGraphicFramePr>
        <p:xfrm>
          <a:off x="772731" y="862884"/>
          <a:ext cx="10844013" cy="5872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279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endParaRPr lang="en-US" sz="4400" b="1" dirty="0"/>
          </a:p>
          <a:p>
            <a:pPr marL="0" indent="0">
              <a:buNone/>
            </a:pPr>
            <a:r>
              <a:rPr lang="en-US" sz="4400" b="1" dirty="0" smtClean="0"/>
              <a:t>1. Simple mortgage:</a:t>
            </a:r>
          </a:p>
          <a:p>
            <a:pPr marL="0" indent="0">
              <a:buNone/>
            </a:pPr>
            <a:r>
              <a:rPr lang="en-US" sz="4400" b="1" dirty="0" smtClean="0"/>
              <a:t>In </a:t>
            </a:r>
            <a:r>
              <a:rPr lang="en-US" sz="4400" b="1" dirty="0"/>
              <a:t>Simple mortgage, the mortgagor does not deliver the possession of the mortgaged property, but he gives a person undertaking to the mortgage that he will repay the amount due under the mortgage. [sec 58 (b)]</a:t>
            </a:r>
            <a:endParaRPr lang="en-US" sz="4400" b="1" dirty="0"/>
          </a:p>
          <a:p>
            <a:pPr marL="0" indent="0">
              <a:buNone/>
            </a:pPr>
            <a:endParaRPr lang="en-US" dirty="0"/>
          </a:p>
        </p:txBody>
      </p:sp>
    </p:spTree>
    <p:extLst>
      <p:ext uri="{BB962C8B-B14F-4D97-AF65-F5344CB8AC3E}">
        <p14:creationId xmlns:p14="http://schemas.microsoft.com/office/powerpoint/2010/main" val="641684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r>
              <a:rPr lang="en-US" sz="4400" b="1" dirty="0" smtClean="0"/>
              <a:t>2. Mortgage </a:t>
            </a:r>
            <a:r>
              <a:rPr lang="en-US" sz="4400" b="1" dirty="0"/>
              <a:t>by conditional </a:t>
            </a:r>
            <a:r>
              <a:rPr lang="en-US" sz="4400" b="1" dirty="0" smtClean="0"/>
              <a:t>Sale:</a:t>
            </a:r>
          </a:p>
          <a:p>
            <a:pPr marL="0" indent="0">
              <a:buNone/>
            </a:pPr>
            <a:r>
              <a:rPr lang="en-US" sz="4400" b="1" dirty="0" smtClean="0"/>
              <a:t>In </a:t>
            </a:r>
            <a:r>
              <a:rPr lang="en-US" sz="4400" b="1" dirty="0"/>
              <a:t>this type, mortgagor first sell the property, in </a:t>
            </a:r>
            <a:r>
              <a:rPr lang="en-US" sz="4400" b="1" dirty="0" smtClean="0"/>
              <a:t>favor </a:t>
            </a:r>
            <a:r>
              <a:rPr lang="en-US" sz="4400" b="1" dirty="0"/>
              <a:t>of mortgagee, with a condition to revert it back to him, if mortgagor repays his loan with interest, and if he fails do it then mortgagee will become absolute owner. [sec 58 (c)]</a:t>
            </a:r>
            <a:endParaRPr lang="en-US" sz="4400" b="1" dirty="0"/>
          </a:p>
          <a:p>
            <a:pPr marL="0" indent="0">
              <a:buNone/>
            </a:pPr>
            <a:endParaRPr lang="en-US" dirty="0"/>
          </a:p>
        </p:txBody>
      </p:sp>
    </p:spTree>
    <p:extLst>
      <p:ext uri="{BB962C8B-B14F-4D97-AF65-F5344CB8AC3E}">
        <p14:creationId xmlns:p14="http://schemas.microsoft.com/office/powerpoint/2010/main" val="3033720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endParaRPr lang="en-US" sz="4400" b="1" dirty="0" smtClean="0"/>
          </a:p>
          <a:p>
            <a:pPr marL="0" indent="0">
              <a:buNone/>
            </a:pPr>
            <a:r>
              <a:rPr lang="en-US" sz="4400" b="1" dirty="0" smtClean="0"/>
              <a:t>3. </a:t>
            </a:r>
            <a:r>
              <a:rPr lang="en-US" sz="4400" b="1" dirty="0" err="1" smtClean="0"/>
              <a:t>Usufructuary</a:t>
            </a:r>
            <a:r>
              <a:rPr lang="en-US" sz="4400" b="1" dirty="0" smtClean="0"/>
              <a:t> mortgage:</a:t>
            </a:r>
          </a:p>
          <a:p>
            <a:pPr marL="0" indent="0">
              <a:buNone/>
            </a:pPr>
            <a:r>
              <a:rPr lang="en-US" sz="4400" b="1" dirty="0" smtClean="0"/>
              <a:t>The </a:t>
            </a:r>
            <a:r>
              <a:rPr lang="en-US" sz="4400" b="1" dirty="0"/>
              <a:t>word 'usufruct' means the right to use and take advantage of others property. In case of </a:t>
            </a:r>
            <a:r>
              <a:rPr lang="en-US" sz="4400" b="1" dirty="0" err="1"/>
              <a:t>usufructuary</a:t>
            </a:r>
            <a:r>
              <a:rPr lang="en-US" sz="4400" b="1" dirty="0"/>
              <a:t> mortgage , the mortgagor delivers possession of the mortgaged property and the mortgagee is entitled to receives the rents and profits accruing from the property and to settle the same in lieu of interest and the principal sum</a:t>
            </a:r>
            <a:endParaRPr lang="en-US" dirty="0"/>
          </a:p>
        </p:txBody>
      </p:sp>
    </p:spTree>
    <p:extLst>
      <p:ext uri="{BB962C8B-B14F-4D97-AF65-F5344CB8AC3E}">
        <p14:creationId xmlns:p14="http://schemas.microsoft.com/office/powerpoint/2010/main" val="455703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92500" lnSpcReduction="20000"/>
          </a:bodyPr>
          <a:lstStyle/>
          <a:p>
            <a:pPr marL="0" indent="0">
              <a:buNone/>
            </a:pPr>
            <a:r>
              <a:rPr lang="en-US" sz="4400" b="1" dirty="0" smtClean="0"/>
              <a:t>Example:</a:t>
            </a:r>
          </a:p>
          <a:p>
            <a:pPr marL="0" indent="0">
              <a:buNone/>
            </a:pPr>
            <a:r>
              <a:rPr lang="en-US" sz="4400" b="1" dirty="0" err="1"/>
              <a:t>Basheer</a:t>
            </a:r>
            <a:r>
              <a:rPr lang="en-US" sz="4400" b="1" dirty="0"/>
              <a:t> delivers possession or binds himself expressly or impliedly to deliver possession of mortgaged property to Ahmad, and authorizes Ahmad to retain such possession until payment of mortgage money. He also authorizes Ahmad to receive those rents and profits which accrue from mortgaged property or he also authorizes Ahmad to receive any part of such leases and benefits. Indeed he approves Ahmad to proper such rents and profits in lieu of interest or in payment of mortgage money or partly in lieu of interest or partly in payment of mortgage money. It is case of </a:t>
            </a:r>
            <a:r>
              <a:rPr lang="en-US" sz="4400" b="1" dirty="0" err="1"/>
              <a:t>Usufructuary</a:t>
            </a:r>
            <a:r>
              <a:rPr lang="en-US" sz="4400" b="1" dirty="0"/>
              <a:t> mortgage. </a:t>
            </a:r>
            <a:endParaRPr lang="en-US" sz="4400" b="1" dirty="0"/>
          </a:p>
          <a:p>
            <a:pPr marL="0" indent="0">
              <a:buNone/>
            </a:pPr>
            <a:endParaRPr lang="en-US" dirty="0"/>
          </a:p>
        </p:txBody>
      </p:sp>
    </p:spTree>
    <p:extLst>
      <p:ext uri="{BB962C8B-B14F-4D97-AF65-F5344CB8AC3E}">
        <p14:creationId xmlns:p14="http://schemas.microsoft.com/office/powerpoint/2010/main" val="2747757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r>
              <a:rPr lang="en-US" sz="4400" b="1" dirty="0" smtClean="0"/>
              <a:t>4. English </a:t>
            </a:r>
            <a:r>
              <a:rPr lang="en-US" sz="4400" b="1" dirty="0"/>
              <a:t>mortgage </a:t>
            </a:r>
            <a:r>
              <a:rPr lang="en-US" sz="4400" b="1" dirty="0" smtClean="0"/>
              <a:t>:</a:t>
            </a:r>
          </a:p>
          <a:p>
            <a:pPr marL="0" indent="0">
              <a:buNone/>
            </a:pPr>
            <a:r>
              <a:rPr lang="en-US" sz="4400" b="1" dirty="0" smtClean="0"/>
              <a:t>Here </a:t>
            </a:r>
            <a:r>
              <a:rPr lang="en-US" sz="4400" b="1" dirty="0"/>
              <a:t>the mortgagor transfers the property absolutely to mortgagee and promises to pay the mortgage amount on a certain fixed date and on payment of such amount the mortgaged property should be retransfer to the mortgagor as agreed. [sec 58 (e)]</a:t>
            </a:r>
            <a:endParaRPr lang="en-US" sz="4400" b="1" dirty="0"/>
          </a:p>
        </p:txBody>
      </p:sp>
    </p:spTree>
    <p:extLst>
      <p:ext uri="{BB962C8B-B14F-4D97-AF65-F5344CB8AC3E}">
        <p14:creationId xmlns:p14="http://schemas.microsoft.com/office/powerpoint/2010/main" val="4073373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Agri_2</Template>
  <TotalTime>147</TotalTime>
  <Words>816</Words>
  <Application>Microsoft Office PowerPoint</Application>
  <PresentationFormat>Widescreen</PresentationFormat>
  <Paragraphs>54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Arif Mahmud</cp:lastModifiedBy>
  <cp:revision>14</cp:revision>
  <dcterms:created xsi:type="dcterms:W3CDTF">2020-03-22T14:28:22Z</dcterms:created>
  <dcterms:modified xsi:type="dcterms:W3CDTF">2020-03-23T07:02:41Z</dcterms:modified>
</cp:coreProperties>
</file>