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81" r:id="rId3"/>
    <p:sldId id="282" r:id="rId4"/>
    <p:sldId id="283" r:id="rId5"/>
    <p:sldId id="284" r:id="rId6"/>
    <p:sldId id="285"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5" r:id="rId22"/>
    <p:sldId id="306" r:id="rId23"/>
    <p:sldId id="307" r:id="rId24"/>
    <p:sldId id="308" r:id="rId25"/>
    <p:sldId id="309" r:id="rId26"/>
    <p:sldId id="310" r:id="rId27"/>
    <p:sldId id="311" r:id="rId28"/>
    <p:sldId id="304"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7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8DA04BA-E1D8-481B-8E47-FC99AFE5EBF6}" type="datetimeFigureOut">
              <a:rPr lang="en-US" smtClean="0"/>
              <a:t>5/12/2025</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43109ED3-2E76-4E13-A8EF-44614B99C4D6}"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DA04BA-E1D8-481B-8E47-FC99AFE5EBF6}"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109ED3-2E76-4E13-A8EF-44614B99C4D6}"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DA04BA-E1D8-481B-8E47-FC99AFE5EBF6}"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109ED3-2E76-4E13-A8EF-44614B99C4D6}"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DA04BA-E1D8-481B-8E47-FC99AFE5EBF6}"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109ED3-2E76-4E13-A8EF-44614B99C4D6}"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DA04BA-E1D8-481B-8E47-FC99AFE5EBF6}"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109ED3-2E76-4E13-A8EF-44614B99C4D6}"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8DA04BA-E1D8-481B-8E47-FC99AFE5EBF6}" type="datetimeFigureOut">
              <a:rPr lang="en-US" smtClean="0"/>
              <a:t>5/12/2025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109ED3-2E76-4E13-A8EF-44614B99C4D6}"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DA04BA-E1D8-481B-8E47-FC99AFE5EBF6}" type="datetimeFigureOut">
              <a:rPr lang="en-US" smtClean="0"/>
              <a:t>5/12/2025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109ED3-2E76-4E13-A8EF-44614B99C4D6}"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8DA04BA-E1D8-481B-8E47-FC99AFE5EBF6}" type="datetimeFigureOut">
              <a:rPr lang="en-US" smtClean="0"/>
              <a:t>5/12/2025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109ED3-2E76-4E13-A8EF-44614B99C4D6}"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DA04BA-E1D8-481B-8E47-FC99AFE5EBF6}" type="datetimeFigureOut">
              <a:rPr lang="en-US" smtClean="0"/>
              <a:t>5/12/2025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109ED3-2E76-4E13-A8EF-44614B99C4D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8DA04BA-E1D8-481B-8E47-FC99AFE5EBF6}" type="datetimeFigureOut">
              <a:rPr lang="en-US" smtClean="0"/>
              <a:t>5/12/2025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109ED3-2E76-4E13-A8EF-44614B99C4D6}"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D8DA04BA-E1D8-481B-8E47-FC99AFE5EBF6}" type="datetimeFigureOut">
              <a:rPr lang="en-US" smtClean="0"/>
              <a:t>5/12/2025</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43109ED3-2E76-4E13-A8EF-44614B99C4D6}"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a:fillRect/>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8DA04BA-E1D8-481B-8E47-FC99AFE5EBF6}" type="datetimeFigureOut">
              <a:rPr lang="en-US" smtClean="0"/>
              <a:t>5/12/2025</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43109ED3-2E76-4E13-A8EF-44614B99C4D6}"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C00000"/>
                </a:solidFill>
              </a:rPr>
              <a:t>PRINCIPLES AND PHILOSHOPHY OF HEALTH EDUCATION</a:t>
            </a:r>
          </a:p>
        </p:txBody>
      </p:sp>
      <p:pic>
        <p:nvPicPr>
          <p:cNvPr id="8" name="Picture Placeholder 7"/>
          <p:cNvPicPr>
            <a:picLocks noGrp="1" noChangeAspect="1"/>
          </p:cNvPicPr>
          <p:nvPr>
            <p:ph type="pic" idx="1"/>
          </p:nvPr>
        </p:nvPicPr>
        <p:blipFill>
          <a:blip r:embed="rId2">
            <a:extLst>
              <a:ext uri="{28A0092B-C50C-407E-A947-70E740481C1C}">
                <a14:useLocalDpi xmlns:a14="http://schemas.microsoft.com/office/drawing/2010/main" val="0"/>
              </a:ext>
            </a:extLst>
          </a:blip>
          <a:srcRect l="27511" r="27511"/>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
        <p:nvSpPr>
          <p:cNvPr id="3" name="Subtitle 2"/>
          <p:cNvSpPr>
            <a:spLocks noGrp="1"/>
          </p:cNvSpPr>
          <p:nvPr>
            <p:ph type="body" sz="half" idx="2"/>
          </p:nvPr>
        </p:nvSpPr>
        <p:spPr>
          <a:xfrm>
            <a:off x="839788" y="3553096"/>
            <a:ext cx="5532328" cy="2315891"/>
          </a:xfrm>
        </p:spPr>
        <p:txBody>
          <a:bodyPr>
            <a:noAutofit/>
          </a:bodyPr>
          <a:lstStyle/>
          <a:p>
            <a:r>
              <a:rPr lang="en-US" sz="2800" dirty="0"/>
              <a:t>Dr Md Monirul Islam</a:t>
            </a:r>
          </a:p>
          <a:p>
            <a:r>
              <a:rPr lang="en-US" sz="2800" dirty="0"/>
              <a:t>Adjunct Faculty </a:t>
            </a:r>
          </a:p>
          <a:p>
            <a:r>
              <a:rPr lang="en-US" sz="2800" dirty="0"/>
              <a:t>Department of Public health</a:t>
            </a:r>
          </a:p>
          <a:p>
            <a:r>
              <a:rPr lang="en-US" sz="2800" dirty="0"/>
              <a:t>DIU</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0" dirty="0">
                <a:solidFill>
                  <a:srgbClr val="404040"/>
                </a:solidFill>
                <a:effectLst/>
                <a:latin typeface="Taviraj"/>
              </a:rPr>
              <a:t>Comprehension </a:t>
            </a:r>
            <a:br>
              <a:rPr lang="en-US" b="1" i="0" dirty="0">
                <a:solidFill>
                  <a:srgbClr val="404040"/>
                </a:solidFill>
                <a:effectLst/>
                <a:latin typeface="Taviraj"/>
              </a:rPr>
            </a:br>
            <a:endParaRPr lang="en-US" dirty="0"/>
          </a:p>
        </p:txBody>
      </p:sp>
      <p:sp>
        <p:nvSpPr>
          <p:cNvPr id="3" name="Content Placeholder 2"/>
          <p:cNvSpPr>
            <a:spLocks noGrp="1"/>
          </p:cNvSpPr>
          <p:nvPr>
            <p:ph idx="1"/>
          </p:nvPr>
        </p:nvSpPr>
        <p:spPr>
          <a:xfrm>
            <a:off x="816610" y="2015490"/>
            <a:ext cx="10238105" cy="3974465"/>
          </a:xfrm>
        </p:spPr>
        <p:txBody>
          <a:bodyPr>
            <a:normAutofit fontScale="80000" lnSpcReduction="20000"/>
          </a:bodyPr>
          <a:lstStyle/>
          <a:p>
            <a:r>
              <a:rPr lang="en-US" b="0" i="0" dirty="0">
                <a:solidFill>
                  <a:srgbClr val="404040"/>
                </a:solidFill>
                <a:effectLst/>
                <a:latin typeface="Source Sans Pro" panose="020B0604020202020204" pitchFamily="34" charset="0"/>
              </a:rPr>
              <a:t> </a:t>
            </a:r>
            <a:r>
              <a:rPr lang="en-US" sz="3200" dirty="0">
                <a:solidFill>
                  <a:srgbClr val="404040"/>
                </a:solidFill>
                <a:latin typeface="Source Sans Pro" panose="020B0604020202020204" pitchFamily="34" charset="0"/>
              </a:rPr>
              <a:t>T</a:t>
            </a:r>
            <a:r>
              <a:rPr lang="en-US" sz="3200" b="0" i="0" dirty="0">
                <a:solidFill>
                  <a:srgbClr val="404040"/>
                </a:solidFill>
                <a:effectLst/>
                <a:latin typeface="Source Sans Pro" panose="020B0604020202020204" pitchFamily="34" charset="0"/>
              </a:rPr>
              <a:t>he core idea of comprehension is the communication of health message should be based on intellectual capacity of the people or community. </a:t>
            </a:r>
          </a:p>
          <a:p>
            <a:pPr algn="l">
              <a:buFont typeface="Arial" panose="020B0604020202020204" pitchFamily="34" charset="0"/>
              <a:buChar char="•"/>
            </a:pPr>
            <a:r>
              <a:rPr lang="en-US" sz="3200" b="0" i="0" dirty="0">
                <a:solidFill>
                  <a:srgbClr val="404040"/>
                </a:solidFill>
                <a:effectLst/>
                <a:latin typeface="Source Sans Pro" panose="020B0604020202020204" pitchFamily="34" charset="0"/>
              </a:rPr>
              <a:t>It will ease to make the message understandable and meaningful. </a:t>
            </a:r>
          </a:p>
          <a:p>
            <a:pPr algn="l">
              <a:buFont typeface="Arial" panose="020B0604020202020204" pitchFamily="34" charset="0"/>
              <a:buChar char="•"/>
            </a:pPr>
            <a:r>
              <a:rPr lang="en-US" sz="3200" b="0" i="0" dirty="0">
                <a:solidFill>
                  <a:srgbClr val="404040"/>
                </a:solidFill>
                <a:effectLst/>
                <a:latin typeface="Source Sans Pro" panose="020B0604020202020204" pitchFamily="34" charset="0"/>
              </a:rPr>
              <a:t>Therefore the health education should be provided in local language with clear, precise and simple language. </a:t>
            </a:r>
          </a:p>
          <a:p>
            <a:pPr algn="l">
              <a:buFont typeface="Arial" panose="020B0604020202020204" pitchFamily="34" charset="0"/>
              <a:buChar char="•"/>
            </a:pPr>
            <a:r>
              <a:rPr lang="en-US" sz="3200" b="0" i="0" dirty="0">
                <a:solidFill>
                  <a:srgbClr val="404040"/>
                </a:solidFill>
                <a:effectLst/>
                <a:latin typeface="Source Sans Pro" panose="020B0604020202020204" pitchFamily="34" charset="0"/>
              </a:rPr>
              <a:t>It also indicates the teaching should be on the mental capacity of the people.</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0" dirty="0">
                <a:solidFill>
                  <a:srgbClr val="404040"/>
                </a:solidFill>
                <a:effectLst/>
                <a:latin typeface="Taviraj"/>
              </a:rPr>
              <a:t>Reinforcement</a:t>
            </a:r>
            <a:br>
              <a:rPr lang="en-US" b="1" i="0" dirty="0">
                <a:solidFill>
                  <a:srgbClr val="404040"/>
                </a:solidFill>
                <a:effectLst/>
                <a:latin typeface="Taviraj"/>
              </a:rPr>
            </a:br>
            <a:endParaRPr lang="en-US" dirty="0"/>
          </a:p>
        </p:txBody>
      </p:sp>
      <p:sp>
        <p:nvSpPr>
          <p:cNvPr id="3" name="Content Placeholder 2"/>
          <p:cNvSpPr>
            <a:spLocks noGrp="1"/>
          </p:cNvSpPr>
          <p:nvPr>
            <p:ph idx="1"/>
          </p:nvPr>
        </p:nvSpPr>
        <p:spPr>
          <a:xfrm>
            <a:off x="499745" y="2015490"/>
            <a:ext cx="10554970" cy="4005580"/>
          </a:xfrm>
        </p:spPr>
        <p:txBody>
          <a:bodyPr/>
          <a:lstStyle/>
          <a:p>
            <a:pPr algn="l">
              <a:buFont typeface="+mj-lt"/>
              <a:buAutoNum type="arabicPeriod"/>
            </a:pPr>
            <a:r>
              <a:rPr lang="en-US" sz="2400" b="0" i="0" dirty="0">
                <a:solidFill>
                  <a:srgbClr val="404040"/>
                </a:solidFill>
                <a:effectLst/>
                <a:latin typeface="Source Sans Pro" panose="020B0604020202020204" pitchFamily="34" charset="0"/>
              </a:rPr>
              <a:t>Health education is a continuous process and not a one shot mechanism. </a:t>
            </a:r>
          </a:p>
          <a:p>
            <a:pPr algn="l">
              <a:buFont typeface="+mj-lt"/>
              <a:buAutoNum type="arabicPeriod"/>
            </a:pPr>
            <a:r>
              <a:rPr lang="en-US" sz="2400" b="0" i="0" dirty="0">
                <a:solidFill>
                  <a:srgbClr val="404040"/>
                </a:solidFill>
                <a:effectLst/>
                <a:latin typeface="Source Sans Pro" panose="020B0604020202020204" pitchFamily="34" charset="0"/>
              </a:rPr>
              <a:t>Very few people can learn new thing in single attempt of course but most of the people can’t. Therefore multiple attempts are necessary.</a:t>
            </a:r>
          </a:p>
          <a:p>
            <a:pPr algn="l">
              <a:buFont typeface="+mj-lt"/>
              <a:buAutoNum type="arabicPeriod"/>
            </a:pPr>
            <a:r>
              <a:rPr lang="en-US" sz="2400" b="0" i="0" dirty="0">
                <a:solidFill>
                  <a:srgbClr val="404040"/>
                </a:solidFill>
                <a:effectLst/>
                <a:latin typeface="Source Sans Pro" panose="020B0604020202020204" pitchFamily="34" charset="0"/>
              </a:rPr>
              <a:t> That means repetition is essential in a certain time interval.</a:t>
            </a:r>
          </a:p>
          <a:p>
            <a:pPr algn="l">
              <a:buFont typeface="+mj-lt"/>
              <a:buAutoNum type="arabicPeriod"/>
            </a:pPr>
            <a:r>
              <a:rPr lang="en-US" sz="2400" b="0" i="0" dirty="0">
                <a:solidFill>
                  <a:srgbClr val="404040"/>
                </a:solidFill>
                <a:effectLst/>
                <a:latin typeface="Source Sans Pro" panose="020B0604020202020204" pitchFamily="34" charset="0"/>
              </a:rPr>
              <a:t> In other words, this multiple attempts are called reinforcement in health education. </a:t>
            </a:r>
          </a:p>
          <a:p>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l">
              <a:buFont typeface="+mj-lt"/>
              <a:buAutoNum type="arabicPeriod"/>
            </a:pPr>
            <a:r>
              <a:rPr lang="en-US" sz="3200" b="0" i="0" dirty="0">
                <a:solidFill>
                  <a:srgbClr val="404040"/>
                </a:solidFill>
                <a:effectLst/>
                <a:latin typeface="Source Sans Pro" panose="020B0604020202020204" pitchFamily="34" charset="0"/>
              </a:rPr>
              <a:t>The reinforcement is not provided then a person goes back in pre-awareness stage. </a:t>
            </a:r>
          </a:p>
          <a:p>
            <a:pPr algn="l">
              <a:buFont typeface="+mj-lt"/>
              <a:buAutoNum type="arabicPeriod"/>
            </a:pPr>
            <a:r>
              <a:rPr lang="en-US" sz="3200" b="0" i="0" dirty="0">
                <a:solidFill>
                  <a:srgbClr val="404040"/>
                </a:solidFill>
                <a:effectLst/>
                <a:latin typeface="Source Sans Pro" panose="020B0604020202020204" pitchFamily="34" charset="0"/>
              </a:rPr>
              <a:t>This is a kind of back up process in health education. </a:t>
            </a:r>
          </a:p>
          <a:p>
            <a:pPr algn="l">
              <a:buFont typeface="+mj-lt"/>
              <a:buAutoNum type="arabicPeriod"/>
            </a:pPr>
            <a:r>
              <a:rPr lang="en-US" sz="3200" b="0" i="0" dirty="0">
                <a:solidFill>
                  <a:srgbClr val="404040"/>
                </a:solidFill>
                <a:effectLst/>
                <a:latin typeface="Source Sans Pro" panose="020B0604020202020204" pitchFamily="34" charset="0"/>
              </a:rPr>
              <a:t>The message given repeatedly for the same group of people, they remember it easily and practice the newly adopted behaviors and when the reinforcement is stopped then people go back in pre-awareness stage from awareness stage.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0" dirty="0">
                <a:solidFill>
                  <a:srgbClr val="404040"/>
                </a:solidFill>
                <a:effectLst/>
                <a:latin typeface="Taviraj"/>
              </a:rPr>
              <a:t>Learning by doing </a:t>
            </a:r>
            <a:br>
              <a:rPr lang="en-US" b="1" i="0" dirty="0">
                <a:solidFill>
                  <a:srgbClr val="404040"/>
                </a:solidFill>
                <a:effectLst/>
                <a:latin typeface="Taviraj"/>
              </a:rPr>
            </a:br>
            <a:endParaRPr lang="en-US" dirty="0"/>
          </a:p>
        </p:txBody>
      </p:sp>
      <p:sp>
        <p:nvSpPr>
          <p:cNvPr id="3" name="Content Placeholder 2"/>
          <p:cNvSpPr>
            <a:spLocks noGrp="1"/>
          </p:cNvSpPr>
          <p:nvPr>
            <p:ph idx="1"/>
          </p:nvPr>
        </p:nvSpPr>
        <p:spPr/>
        <p:txBody>
          <a:bodyPr>
            <a:normAutofit fontScale="77500" lnSpcReduction="20000"/>
          </a:bodyPr>
          <a:lstStyle/>
          <a:p>
            <a:pPr algn="l">
              <a:buFont typeface="+mj-lt"/>
              <a:buAutoNum type="arabicPeriod"/>
            </a:pPr>
            <a:r>
              <a:rPr lang="en-US" sz="3200" b="0" i="0" dirty="0">
                <a:solidFill>
                  <a:srgbClr val="404040"/>
                </a:solidFill>
                <a:effectLst/>
                <a:latin typeface="Source Sans Pro" panose="020B0604020202020204" pitchFamily="34" charset="0"/>
              </a:rPr>
              <a:t>Learning is an action oriented process. </a:t>
            </a:r>
          </a:p>
          <a:p>
            <a:pPr algn="l">
              <a:buFont typeface="+mj-lt"/>
              <a:buAutoNum type="arabicPeriod"/>
            </a:pPr>
            <a:r>
              <a:rPr lang="en-US" sz="3200" b="0" i="0" dirty="0">
                <a:solidFill>
                  <a:srgbClr val="404040"/>
                </a:solidFill>
                <a:effectLst/>
                <a:latin typeface="Source Sans Pro" panose="020B0604020202020204" pitchFamily="34" charset="0"/>
              </a:rPr>
              <a:t>When a person act by himself or herself they learn better and this type of learning is long term memorable.</a:t>
            </a:r>
          </a:p>
          <a:p>
            <a:pPr algn="l">
              <a:buFont typeface="+mj-lt"/>
              <a:buAutoNum type="arabicPeriod"/>
            </a:pPr>
            <a:r>
              <a:rPr lang="en-US" sz="3200" b="0" i="0" dirty="0">
                <a:solidFill>
                  <a:srgbClr val="404040"/>
                </a:solidFill>
                <a:effectLst/>
                <a:latin typeface="Source Sans Pro" panose="020B0604020202020204" pitchFamily="34" charset="0"/>
              </a:rPr>
              <a:t>So people learn by themselves they learn more by doing themselves. </a:t>
            </a:r>
          </a:p>
          <a:p>
            <a:pPr algn="l">
              <a:buFont typeface="+mj-lt"/>
              <a:buAutoNum type="arabicPeriod"/>
            </a:pPr>
            <a:r>
              <a:rPr lang="en-US" sz="3200" b="0" i="0" dirty="0">
                <a:solidFill>
                  <a:srgbClr val="404040"/>
                </a:solidFill>
                <a:effectLst/>
                <a:latin typeface="Source Sans Pro" panose="020B0604020202020204" pitchFamily="34" charset="0"/>
              </a:rPr>
              <a:t>It is relevant to quote the Chinese proverb. </a:t>
            </a:r>
          </a:p>
          <a:p>
            <a:pPr algn="l">
              <a:buFont typeface="+mj-lt"/>
              <a:buAutoNum type="arabicPeriod"/>
            </a:pPr>
            <a:r>
              <a:rPr lang="en-US" sz="3200" b="0" i="0" dirty="0">
                <a:solidFill>
                  <a:srgbClr val="404040"/>
                </a:solidFill>
                <a:effectLst/>
                <a:latin typeface="Source Sans Pro" panose="020B0604020202020204" pitchFamily="34" charset="0"/>
              </a:rPr>
              <a:t>“ if I hear I forget; if I see I remember and if I do I know.”</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0" dirty="0">
                <a:solidFill>
                  <a:srgbClr val="404040"/>
                </a:solidFill>
                <a:effectLst/>
                <a:latin typeface="Taviraj"/>
              </a:rPr>
              <a:t>Known to unknown</a:t>
            </a:r>
            <a:br>
              <a:rPr lang="en-US" b="1" i="0" dirty="0">
                <a:solidFill>
                  <a:srgbClr val="404040"/>
                </a:solidFill>
                <a:effectLst/>
                <a:latin typeface="Taviraj"/>
              </a:rPr>
            </a:br>
            <a:endParaRPr lang="en-US" dirty="0"/>
          </a:p>
        </p:txBody>
      </p:sp>
      <p:sp>
        <p:nvSpPr>
          <p:cNvPr id="3" name="Content Placeholder 2"/>
          <p:cNvSpPr>
            <a:spLocks noGrp="1"/>
          </p:cNvSpPr>
          <p:nvPr>
            <p:ph idx="1"/>
          </p:nvPr>
        </p:nvSpPr>
        <p:spPr/>
        <p:txBody>
          <a:bodyPr>
            <a:normAutofit fontScale="92500" lnSpcReduction="10000"/>
          </a:bodyPr>
          <a:lstStyle/>
          <a:p>
            <a:pPr algn="l">
              <a:buFont typeface="+mj-lt"/>
              <a:buAutoNum type="arabicPeriod"/>
            </a:pPr>
            <a:r>
              <a:rPr lang="en-US" sz="3200" b="0" i="0" dirty="0">
                <a:solidFill>
                  <a:srgbClr val="404040"/>
                </a:solidFill>
                <a:effectLst/>
                <a:latin typeface="Source Sans Pro" panose="020B0604020202020204" pitchFamily="34" charset="0"/>
              </a:rPr>
              <a:t>Health education is a systematic process of knowledge; develop positive attitudes for shaping the </a:t>
            </a:r>
            <a:r>
              <a:rPr lang="en-US" sz="3200" b="0" i="0" dirty="0" err="1">
                <a:solidFill>
                  <a:srgbClr val="404040"/>
                </a:solidFill>
                <a:effectLst/>
                <a:latin typeface="Source Sans Pro" panose="020B0604020202020204" pitchFamily="34" charset="0"/>
              </a:rPr>
              <a:t>behaviour</a:t>
            </a:r>
            <a:r>
              <a:rPr lang="en-US" sz="3200" b="0" i="0" dirty="0">
                <a:solidFill>
                  <a:srgbClr val="404040"/>
                </a:solidFill>
                <a:effectLst/>
                <a:latin typeface="Source Sans Pro" panose="020B0604020202020204" pitchFamily="34" charset="0"/>
              </a:rPr>
              <a:t> and act positively resulting healthy lifestyle. </a:t>
            </a:r>
          </a:p>
          <a:p>
            <a:pPr algn="l">
              <a:buFont typeface="+mj-lt"/>
              <a:buAutoNum type="arabicPeriod"/>
            </a:pPr>
            <a:r>
              <a:rPr lang="en-US" sz="3200" b="0" i="0" dirty="0">
                <a:solidFill>
                  <a:srgbClr val="404040"/>
                </a:solidFill>
                <a:effectLst/>
                <a:latin typeface="Source Sans Pro" panose="020B0604020202020204" pitchFamily="34" charset="0"/>
              </a:rPr>
              <a:t>So in health education, work must be proceed from concrete to abstract, simple to complex, easy to difficult, particular to general, and known to unknown.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l">
              <a:buFont typeface="+mj-lt"/>
              <a:buAutoNum type="arabicPeriod"/>
            </a:pPr>
            <a:r>
              <a:rPr lang="en-US" sz="3200" b="0" i="0" dirty="0">
                <a:solidFill>
                  <a:srgbClr val="404040"/>
                </a:solidFill>
                <a:effectLst/>
                <a:latin typeface="Source Sans Pro" panose="020B0604020202020204" pitchFamily="34" charset="0"/>
              </a:rPr>
              <a:t>These are the guiding rule in health teaching learning.</a:t>
            </a:r>
          </a:p>
          <a:p>
            <a:pPr algn="l">
              <a:buFont typeface="+mj-lt"/>
              <a:buAutoNum type="arabicPeriod"/>
            </a:pPr>
            <a:r>
              <a:rPr lang="en-US" sz="3200" b="0" i="0" dirty="0">
                <a:solidFill>
                  <a:srgbClr val="404040"/>
                </a:solidFill>
                <a:effectLst/>
                <a:latin typeface="Source Sans Pro" panose="020B0604020202020204" pitchFamily="34" charset="0"/>
              </a:rPr>
              <a:t> It is better to start from the peoples level of knowledge (where they stand) and then proceed to new knowledge. </a:t>
            </a:r>
          </a:p>
          <a:p>
            <a:pPr algn="l">
              <a:buFont typeface="+mj-lt"/>
              <a:buAutoNum type="arabicPeriod"/>
            </a:pPr>
            <a:r>
              <a:rPr lang="en-US" sz="3200" b="0" i="0" dirty="0">
                <a:solidFill>
                  <a:srgbClr val="404040"/>
                </a:solidFill>
                <a:effectLst/>
                <a:latin typeface="Source Sans Pro" panose="020B0604020202020204" pitchFamily="34" charset="0"/>
              </a:rPr>
              <a:t>Such process will ease people to know the new knowledge in better ways. Always starts from the existing knowledge of the community.</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0" dirty="0">
                <a:solidFill>
                  <a:srgbClr val="404040"/>
                </a:solidFill>
                <a:effectLst/>
                <a:latin typeface="Taviraj"/>
              </a:rPr>
              <a:t>Setting an example</a:t>
            </a:r>
            <a:br>
              <a:rPr lang="en-US" b="1" i="0" dirty="0">
                <a:solidFill>
                  <a:srgbClr val="404040"/>
                </a:solidFill>
                <a:effectLst/>
                <a:latin typeface="Taviraj"/>
              </a:rPr>
            </a:br>
            <a:endParaRPr lang="en-US" dirty="0"/>
          </a:p>
        </p:txBody>
      </p:sp>
      <p:sp>
        <p:nvSpPr>
          <p:cNvPr id="3" name="Content Placeholder 2"/>
          <p:cNvSpPr>
            <a:spLocks noGrp="1"/>
          </p:cNvSpPr>
          <p:nvPr>
            <p:ph idx="1"/>
          </p:nvPr>
        </p:nvSpPr>
        <p:spPr>
          <a:xfrm>
            <a:off x="594995" y="2015490"/>
            <a:ext cx="10459720" cy="3879215"/>
          </a:xfrm>
        </p:spPr>
        <p:txBody>
          <a:bodyPr>
            <a:normAutofit lnSpcReduction="10000"/>
          </a:bodyPr>
          <a:lstStyle/>
          <a:p>
            <a:pPr algn="l">
              <a:buFont typeface="Arial" panose="020B0604020202020204" pitchFamily="34" charset="0"/>
              <a:buChar char="•"/>
            </a:pPr>
            <a:r>
              <a:rPr lang="en-US" b="0" i="0" dirty="0">
                <a:solidFill>
                  <a:srgbClr val="404040"/>
                </a:solidFill>
                <a:effectLst/>
                <a:latin typeface="Source Sans Pro" panose="020B0604020202020204" pitchFamily="34" charset="0"/>
              </a:rPr>
              <a:t>Health education is based on practicability. Learner knows better by practice or by setting example. </a:t>
            </a:r>
          </a:p>
          <a:p>
            <a:pPr algn="l">
              <a:buFont typeface="Arial" panose="020B0604020202020204" pitchFamily="34" charset="0"/>
              <a:buChar char="•"/>
            </a:pPr>
            <a:r>
              <a:rPr lang="en-US" b="0" i="0" dirty="0">
                <a:solidFill>
                  <a:srgbClr val="404040"/>
                </a:solidFill>
                <a:effectLst/>
                <a:latin typeface="Source Sans Pro" panose="020B0604020202020204" pitchFamily="34" charset="0"/>
              </a:rPr>
              <a:t>Health educator must be aware when giving example. </a:t>
            </a:r>
          </a:p>
          <a:p>
            <a:pPr algn="l">
              <a:buFont typeface="Arial" panose="020B0604020202020204" pitchFamily="34" charset="0"/>
              <a:buChar char="•"/>
            </a:pPr>
            <a:r>
              <a:rPr lang="en-US" b="0" i="0" dirty="0">
                <a:solidFill>
                  <a:srgbClr val="404040"/>
                </a:solidFill>
                <a:effectLst/>
                <a:latin typeface="Source Sans Pro" panose="020B0604020202020204" pitchFamily="34" charset="0"/>
              </a:rPr>
              <a:t>Whatever you are illustrating, people will learn as an example. </a:t>
            </a:r>
          </a:p>
          <a:p>
            <a:pPr algn="l">
              <a:buFont typeface="Arial" panose="020B0604020202020204" pitchFamily="34" charset="0"/>
              <a:buChar char="•"/>
            </a:pPr>
            <a:r>
              <a:rPr lang="en-US" b="0" i="0" dirty="0">
                <a:solidFill>
                  <a:srgbClr val="404040"/>
                </a:solidFill>
                <a:effectLst/>
                <a:latin typeface="Source Sans Pro" panose="020B0604020202020204" pitchFamily="34" charset="0"/>
              </a:rPr>
              <a:t>Therefore you must give examples in such a way that exemplified </a:t>
            </a:r>
            <a:r>
              <a:rPr lang="en-US" b="0" i="0" dirty="0" err="1">
                <a:solidFill>
                  <a:srgbClr val="404040"/>
                </a:solidFill>
                <a:effectLst/>
                <a:latin typeface="Source Sans Pro" panose="020B0604020202020204" pitchFamily="34" charset="0"/>
              </a:rPr>
              <a:t>behaviour</a:t>
            </a:r>
            <a:r>
              <a:rPr lang="en-US" b="0" i="0" dirty="0">
                <a:solidFill>
                  <a:srgbClr val="404040"/>
                </a:solidFill>
                <a:effectLst/>
                <a:latin typeface="Source Sans Pro" panose="020B0604020202020204" pitchFamily="34" charset="0"/>
              </a:rPr>
              <a:t> could adopt by the people in a healthful manner.</a:t>
            </a:r>
          </a:p>
          <a:p>
            <a:pPr algn="l">
              <a:buFont typeface="Arial" panose="020B0604020202020204" pitchFamily="34" charset="0"/>
              <a:buChar char="•"/>
            </a:pPr>
            <a:r>
              <a:rPr lang="en-US" b="0" i="0" dirty="0">
                <a:solidFill>
                  <a:srgbClr val="404040"/>
                </a:solidFill>
                <a:effectLst/>
                <a:latin typeface="Source Sans Pro" panose="020B0604020202020204" pitchFamily="34" charset="0"/>
              </a:rPr>
              <a:t> The healthful manner concerns that they are not hazardous to the people’s health. </a:t>
            </a:r>
          </a:p>
          <a:p>
            <a:pPr algn="l">
              <a:buFont typeface="Arial" panose="020B0604020202020204" pitchFamily="34" charset="0"/>
              <a:buChar char="•"/>
            </a:pPr>
            <a:r>
              <a:rPr lang="en-US" b="0" i="0" dirty="0">
                <a:solidFill>
                  <a:srgbClr val="404040"/>
                </a:solidFill>
                <a:effectLst/>
                <a:latin typeface="Source Sans Pro" panose="020B0604020202020204" pitchFamily="34" charset="0"/>
              </a:rPr>
              <a:t>The health educator should be present as a model.</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0" dirty="0">
                <a:solidFill>
                  <a:srgbClr val="404040"/>
                </a:solidFill>
                <a:effectLst/>
                <a:latin typeface="Taviraj"/>
              </a:rPr>
              <a:t>Public Relation</a:t>
            </a:r>
            <a:br>
              <a:rPr lang="en-US" b="1" i="0" dirty="0">
                <a:solidFill>
                  <a:srgbClr val="404040"/>
                </a:solidFill>
                <a:effectLst/>
                <a:latin typeface="Taviraj"/>
              </a:rPr>
            </a:br>
            <a:endParaRPr lang="en-US" dirty="0"/>
          </a:p>
        </p:txBody>
      </p:sp>
      <p:sp>
        <p:nvSpPr>
          <p:cNvPr id="3" name="Content Placeholder 2"/>
          <p:cNvSpPr>
            <a:spLocks noGrp="1"/>
          </p:cNvSpPr>
          <p:nvPr>
            <p:ph idx="1"/>
          </p:nvPr>
        </p:nvSpPr>
        <p:spPr>
          <a:xfrm>
            <a:off x="737870" y="2015490"/>
            <a:ext cx="10316845" cy="3942080"/>
          </a:xfrm>
        </p:spPr>
        <p:txBody>
          <a:bodyPr>
            <a:normAutofit/>
          </a:bodyPr>
          <a:lstStyle/>
          <a:p>
            <a:r>
              <a:rPr lang="en-US" sz="3200" b="0" i="0" dirty="0">
                <a:solidFill>
                  <a:srgbClr val="404040"/>
                </a:solidFill>
                <a:effectLst/>
                <a:latin typeface="Source Sans Pro" panose="020B0604020202020204" pitchFamily="34" charset="0"/>
              </a:rPr>
              <a:t>Good relation with people provides an opportunity to work in easy environment. </a:t>
            </a:r>
            <a:endParaRPr lang="en-US"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0" dirty="0">
                <a:solidFill>
                  <a:srgbClr val="404040"/>
                </a:solidFill>
                <a:effectLst/>
                <a:latin typeface="Taviraj"/>
              </a:rPr>
              <a:t>Feedback</a:t>
            </a:r>
            <a:br>
              <a:rPr lang="en-US" b="1" i="0" dirty="0">
                <a:solidFill>
                  <a:srgbClr val="404040"/>
                </a:solidFill>
                <a:effectLst/>
                <a:latin typeface="Taviraj"/>
              </a:rPr>
            </a:br>
            <a:endParaRPr lang="en-US" dirty="0"/>
          </a:p>
        </p:txBody>
      </p:sp>
      <p:sp>
        <p:nvSpPr>
          <p:cNvPr id="3" name="Content Placeholder 2"/>
          <p:cNvSpPr>
            <a:spLocks noGrp="1"/>
          </p:cNvSpPr>
          <p:nvPr>
            <p:ph idx="1"/>
          </p:nvPr>
        </p:nvSpPr>
        <p:spPr/>
        <p:txBody>
          <a:bodyPr>
            <a:normAutofit fontScale="85000" lnSpcReduction="10000"/>
          </a:bodyPr>
          <a:lstStyle/>
          <a:p>
            <a:pPr algn="l">
              <a:buFont typeface="+mj-lt"/>
              <a:buAutoNum type="arabicPeriod"/>
            </a:pPr>
            <a:r>
              <a:rPr lang="en-US" sz="3200" b="0" i="0" dirty="0">
                <a:solidFill>
                  <a:srgbClr val="404040"/>
                </a:solidFill>
                <a:effectLst/>
                <a:latin typeface="Source Sans Pro" panose="020B0604020202020204" pitchFamily="34" charset="0"/>
              </a:rPr>
              <a:t>Feedback is one of the key concepts of the system approach. </a:t>
            </a:r>
          </a:p>
          <a:p>
            <a:pPr algn="l">
              <a:buFont typeface="+mj-lt"/>
              <a:buAutoNum type="arabicPeriod"/>
            </a:pPr>
            <a:r>
              <a:rPr lang="en-US" sz="3200" b="0" i="0" dirty="0">
                <a:solidFill>
                  <a:srgbClr val="404040"/>
                </a:solidFill>
                <a:effectLst/>
                <a:latin typeface="Source Sans Pro" panose="020B0604020202020204" pitchFamily="34" charset="0"/>
              </a:rPr>
              <a:t>It helps to modify the communication and very essential for effective communication. </a:t>
            </a:r>
          </a:p>
          <a:p>
            <a:pPr algn="l">
              <a:buFont typeface="+mj-lt"/>
              <a:buAutoNum type="arabicPeriod"/>
            </a:pPr>
            <a:r>
              <a:rPr lang="en-US" sz="3200" b="0" i="0" dirty="0">
                <a:solidFill>
                  <a:srgbClr val="404040"/>
                </a:solidFill>
                <a:effectLst/>
                <a:latin typeface="Source Sans Pro" panose="020B0604020202020204" pitchFamily="34" charset="0"/>
              </a:rPr>
              <a:t>So health education wants to know from the people or community.</a:t>
            </a:r>
          </a:p>
          <a:p>
            <a:pPr algn="l">
              <a:buFont typeface="+mj-lt"/>
              <a:buAutoNum type="arabicPeriod"/>
            </a:pPr>
            <a:r>
              <a:rPr lang="en-US" sz="3200" b="0" i="0" dirty="0">
                <a:solidFill>
                  <a:srgbClr val="404040"/>
                </a:solidFill>
                <a:effectLst/>
                <a:latin typeface="Source Sans Pro" panose="020B0604020202020204" pitchFamily="34" charset="0"/>
              </a:rPr>
              <a:t> It measures the people’s </a:t>
            </a:r>
            <a:r>
              <a:rPr lang="en-US" sz="3200" b="0" i="0" dirty="0" err="1">
                <a:solidFill>
                  <a:srgbClr val="404040"/>
                </a:solidFill>
                <a:effectLst/>
                <a:latin typeface="Source Sans Pro" panose="020B0604020202020204" pitchFamily="34" charset="0"/>
              </a:rPr>
              <a:t>behaviour</a:t>
            </a:r>
            <a:r>
              <a:rPr lang="en-US" sz="3200" b="0" i="0" dirty="0">
                <a:solidFill>
                  <a:srgbClr val="404040"/>
                </a:solidFill>
                <a:effectLst/>
                <a:latin typeface="Source Sans Pro" panose="020B0604020202020204" pitchFamily="34" charset="0"/>
              </a:rPr>
              <a:t> in realities base.</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0" dirty="0">
                <a:solidFill>
                  <a:srgbClr val="404040"/>
                </a:solidFill>
                <a:effectLst/>
                <a:latin typeface="Taviraj"/>
              </a:rPr>
              <a:t>Leader </a:t>
            </a:r>
            <a:br>
              <a:rPr lang="en-US" b="1" i="0" dirty="0">
                <a:solidFill>
                  <a:srgbClr val="404040"/>
                </a:solidFill>
                <a:effectLst/>
                <a:latin typeface="Taviraj"/>
              </a:rPr>
            </a:br>
            <a:endParaRPr lang="en-US" dirty="0"/>
          </a:p>
        </p:txBody>
      </p:sp>
      <p:sp>
        <p:nvSpPr>
          <p:cNvPr id="3" name="Content Placeholder 2"/>
          <p:cNvSpPr>
            <a:spLocks noGrp="1"/>
          </p:cNvSpPr>
          <p:nvPr>
            <p:ph idx="1"/>
          </p:nvPr>
        </p:nvSpPr>
        <p:spPr/>
        <p:txBody>
          <a:bodyPr>
            <a:normAutofit fontScale="85000" lnSpcReduction="20000"/>
          </a:bodyPr>
          <a:lstStyle/>
          <a:p>
            <a:pPr algn="l">
              <a:buFont typeface="+mj-lt"/>
              <a:buAutoNum type="arabicPeriod"/>
            </a:pPr>
            <a:r>
              <a:rPr lang="en-US" sz="3200" b="0" i="0" dirty="0">
                <a:solidFill>
                  <a:srgbClr val="404040"/>
                </a:solidFill>
                <a:effectLst/>
                <a:latin typeface="Source Sans Pro" panose="020B0604020202020204" pitchFamily="34" charset="0"/>
              </a:rPr>
              <a:t>Leaders are the key persons of the community. </a:t>
            </a:r>
          </a:p>
          <a:p>
            <a:pPr algn="l">
              <a:buFont typeface="+mj-lt"/>
              <a:buAutoNum type="arabicPeriod"/>
            </a:pPr>
            <a:r>
              <a:rPr lang="en-US" sz="3200" b="0" i="0" dirty="0">
                <a:solidFill>
                  <a:srgbClr val="404040"/>
                </a:solidFill>
                <a:effectLst/>
                <a:latin typeface="Source Sans Pro" panose="020B0604020202020204" pitchFamily="34" charset="0"/>
              </a:rPr>
              <a:t>We learn best from the people, always learn from the people and always learn for the people.</a:t>
            </a:r>
          </a:p>
          <a:p>
            <a:pPr algn="l">
              <a:buFont typeface="+mj-lt"/>
              <a:buAutoNum type="arabicPeriod"/>
            </a:pPr>
            <a:r>
              <a:rPr lang="en-US" sz="3200" b="0" i="0" dirty="0">
                <a:solidFill>
                  <a:srgbClr val="404040"/>
                </a:solidFill>
                <a:effectLst/>
                <a:latin typeface="Source Sans Pro" panose="020B0604020202020204" pitchFamily="34" charset="0"/>
              </a:rPr>
              <a:t> This is established by the psychologist. </a:t>
            </a:r>
          </a:p>
          <a:p>
            <a:pPr algn="l">
              <a:buFont typeface="+mj-lt"/>
              <a:buAutoNum type="arabicPeriod"/>
            </a:pPr>
            <a:r>
              <a:rPr lang="en-US" sz="3200" b="0" i="0" dirty="0">
                <a:solidFill>
                  <a:srgbClr val="404040"/>
                </a:solidFill>
                <a:effectLst/>
                <a:latin typeface="Source Sans Pro" panose="020B0604020202020204" pitchFamily="34" charset="0"/>
              </a:rPr>
              <a:t>Health worker penetrate in the community through the community leaders (social workers, teachers, traditional healers, local political leader, </a:t>
            </a:r>
            <a:r>
              <a:rPr lang="en-US" sz="3200" b="0" i="0" dirty="0" err="1">
                <a:solidFill>
                  <a:srgbClr val="404040"/>
                </a:solidFill>
                <a:effectLst/>
                <a:latin typeface="Source Sans Pro" panose="020B0604020202020204" pitchFamily="34" charset="0"/>
              </a:rPr>
              <a:t>etc</a:t>
            </a:r>
            <a:r>
              <a:rPr lang="en-US" sz="3200" b="0" i="0" dirty="0">
                <a:solidFill>
                  <a:srgbClr val="404040"/>
                </a:solidFill>
                <a:effectLst/>
                <a:latin typeface="Source Sans Pro" panose="020B0604020202020204" pitchFamily="34" charset="0"/>
              </a:rPr>
              <a:t>).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0" dirty="0">
                <a:solidFill>
                  <a:srgbClr val="404040"/>
                </a:solidFill>
                <a:effectLst/>
                <a:latin typeface="Taviraj"/>
              </a:rPr>
              <a:t>Principles of Health Education</a:t>
            </a:r>
            <a:br>
              <a:rPr lang="en-US" b="1" i="0" dirty="0">
                <a:solidFill>
                  <a:srgbClr val="404040"/>
                </a:solidFill>
                <a:effectLst/>
                <a:latin typeface="Taviraj"/>
              </a:rPr>
            </a:br>
            <a:endParaRPr lang="en-US" b="1" dirty="0">
              <a:solidFill>
                <a:srgbClr val="0070C0"/>
              </a:solidFill>
            </a:endParaRPr>
          </a:p>
        </p:txBody>
      </p:sp>
      <p:sp>
        <p:nvSpPr>
          <p:cNvPr id="3" name="Content Placeholder 2"/>
          <p:cNvSpPr>
            <a:spLocks noGrp="1"/>
          </p:cNvSpPr>
          <p:nvPr>
            <p:ph idx="1"/>
          </p:nvPr>
        </p:nvSpPr>
        <p:spPr>
          <a:xfrm>
            <a:off x="943610" y="2015490"/>
            <a:ext cx="10111105" cy="3926205"/>
          </a:xfrm>
        </p:spPr>
        <p:txBody>
          <a:bodyPr>
            <a:normAutofit/>
          </a:bodyPr>
          <a:lstStyle/>
          <a:p>
            <a:r>
              <a:rPr lang="en-US" dirty="0">
                <a:solidFill>
                  <a:srgbClr val="FF0000"/>
                </a:solidFill>
              </a:rPr>
              <a:t>. </a:t>
            </a:r>
          </a:p>
          <a:p>
            <a:pPr marL="0" indent="0">
              <a:buNone/>
            </a:pPr>
            <a:r>
              <a:rPr lang="en-US" b="0" i="0" dirty="0">
                <a:solidFill>
                  <a:srgbClr val="404040"/>
                </a:solidFill>
                <a:effectLst/>
                <a:latin typeface="Source Sans Pro" panose="020B0604020202020204" pitchFamily="34" charset="0"/>
              </a:rPr>
              <a:t>Health education is both art and science which has both art and science reasoning with practical application to the behavior of the people or community.</a:t>
            </a:r>
          </a:p>
          <a:p>
            <a:pPr algn="l">
              <a:buFont typeface="Arial" panose="020B0604020202020204" pitchFamily="34" charset="0"/>
              <a:buChar char="•"/>
            </a:pPr>
            <a:r>
              <a:rPr lang="en-US" b="0" i="0" dirty="0">
                <a:solidFill>
                  <a:srgbClr val="404040"/>
                </a:solidFill>
                <a:effectLst/>
                <a:latin typeface="Source Sans Pro" panose="020B0604020202020204" pitchFamily="34" charset="0"/>
              </a:rPr>
              <a:t>It is an art because it has practical application that is applied by the people. </a:t>
            </a:r>
          </a:p>
          <a:p>
            <a:pPr algn="l">
              <a:buFont typeface="Arial" panose="020B0604020202020204" pitchFamily="34" charset="0"/>
              <a:buChar char="•"/>
            </a:pPr>
            <a:r>
              <a:rPr lang="en-US" b="0" i="0" dirty="0">
                <a:solidFill>
                  <a:srgbClr val="404040"/>
                </a:solidFill>
                <a:effectLst/>
                <a:latin typeface="Source Sans Pro" panose="020B0604020202020204" pitchFamily="34" charset="0"/>
              </a:rPr>
              <a:t>It deals with the behavioral aspect of the individual, family and community or group.</a:t>
            </a:r>
          </a:p>
          <a:p>
            <a:pPr algn="l">
              <a:buFont typeface="Arial" panose="020B0604020202020204" pitchFamily="34" charset="0"/>
              <a:buChar char="•"/>
            </a:pPr>
            <a:r>
              <a:rPr lang="en-US" b="0" i="0" dirty="0">
                <a:solidFill>
                  <a:srgbClr val="404040"/>
                </a:solidFill>
                <a:effectLst/>
                <a:latin typeface="Source Sans Pro" panose="020B0604020202020204" pitchFamily="34" charset="0"/>
              </a:rPr>
              <a:t>Health education is also a science which has scientific basis that having the guiding principles or logical reasoning.</a:t>
            </a:r>
          </a:p>
          <a:p>
            <a:pPr marL="0" indent="0">
              <a:buNone/>
            </a:pPr>
            <a:endParaRPr lang="en-US" b="0" i="0" dirty="0">
              <a:solidFill>
                <a:srgbClr val="404040"/>
              </a:solidFill>
              <a:effectLst/>
              <a:latin typeface="Source Sans Pro" panose="020B0604020202020204" pitchFamily="34" charset="0"/>
            </a:endParaRPr>
          </a:p>
          <a:p>
            <a:pPr marL="0" indent="0">
              <a:buNone/>
            </a:pPr>
            <a:endParaRPr lang="en-US" b="0" i="0" dirty="0">
              <a:solidFill>
                <a:srgbClr val="404040"/>
              </a:solidFill>
              <a:effectLst/>
              <a:latin typeface="Source Sans Pro" panose="020B0604020202020204" pitchFamily="34" charset="0"/>
            </a:endParaRP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150620" y="2015490"/>
            <a:ext cx="9904095" cy="3910965"/>
          </a:xfrm>
        </p:spPr>
        <p:txBody>
          <a:bodyPr>
            <a:normAutofit/>
          </a:bodyPr>
          <a:lstStyle/>
          <a:p>
            <a:pPr algn="l">
              <a:buFont typeface="+mj-lt"/>
              <a:buAutoNum type="arabicPeriod"/>
            </a:pPr>
            <a:r>
              <a:rPr lang="en-US" b="0" i="0" dirty="0">
                <a:solidFill>
                  <a:srgbClr val="404040"/>
                </a:solidFill>
                <a:effectLst/>
                <a:latin typeface="Source Sans Pro" panose="020B0604020202020204" pitchFamily="34" charset="0"/>
              </a:rPr>
              <a:t>The leaders have the capacity to mobilize the people and people trust them. </a:t>
            </a:r>
          </a:p>
          <a:p>
            <a:pPr algn="l">
              <a:buFont typeface="+mj-lt"/>
              <a:buAutoNum type="arabicPeriod"/>
            </a:pPr>
            <a:r>
              <a:rPr lang="en-US" b="0" i="0" dirty="0">
                <a:solidFill>
                  <a:srgbClr val="404040"/>
                </a:solidFill>
                <a:effectLst/>
                <a:latin typeface="Source Sans Pro" panose="020B0604020202020204" pitchFamily="34" charset="0"/>
              </a:rPr>
              <a:t>These leaders are the key approach of the community program intervention. </a:t>
            </a:r>
          </a:p>
          <a:p>
            <a:pPr algn="l">
              <a:buFont typeface="+mj-lt"/>
              <a:buAutoNum type="arabicPeriod"/>
            </a:pPr>
            <a:r>
              <a:rPr lang="en-US" b="0" i="0" dirty="0">
                <a:solidFill>
                  <a:srgbClr val="404040"/>
                </a:solidFill>
                <a:effectLst/>
                <a:latin typeface="Source Sans Pro" panose="020B0604020202020204" pitchFamily="34" charset="0"/>
              </a:rPr>
              <a:t>Leaders have much and better knowledge about the community in all dimensions.</a:t>
            </a:r>
          </a:p>
          <a:p>
            <a:pPr algn="l">
              <a:buFont typeface="+mj-lt"/>
              <a:buAutoNum type="arabicPeriod"/>
            </a:pPr>
            <a:r>
              <a:rPr lang="en-US" b="0" i="0" dirty="0">
                <a:solidFill>
                  <a:srgbClr val="404040"/>
                </a:solidFill>
                <a:effectLst/>
                <a:latin typeface="Source Sans Pro" panose="020B0604020202020204" pitchFamily="34" charset="0"/>
              </a:rPr>
              <a:t>Therefore the first task is to motivate leaders and the rest of work is to be easy</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Philosophy?</a:t>
            </a:r>
          </a:p>
        </p:txBody>
      </p:sp>
      <p:sp>
        <p:nvSpPr>
          <p:cNvPr id="3" name="Content Placeholder 2"/>
          <p:cNvSpPr>
            <a:spLocks noGrp="1"/>
          </p:cNvSpPr>
          <p:nvPr>
            <p:ph idx="1"/>
          </p:nvPr>
        </p:nvSpPr>
        <p:spPr/>
        <p:txBody>
          <a:bodyPr>
            <a:normAutofit fontScale="85000" lnSpcReduction="20000"/>
          </a:bodyPr>
          <a:lstStyle/>
          <a:p>
            <a:r>
              <a:rPr lang="en-US" sz="3200" b="0" i="0" u="none" strike="noStrike" dirty="0">
                <a:effectLst/>
                <a:latin typeface="hurme_no2-webfont"/>
              </a:rPr>
              <a:t>A statement summarizing attitudes, principles, beliefs, values, and concepts held by an individual or a group</a:t>
            </a:r>
          </a:p>
          <a:p>
            <a:r>
              <a:rPr lang="en-US" sz="3200" b="0" i="0" u="none" strike="noStrike" dirty="0">
                <a:effectLst/>
                <a:latin typeface="hurme_no2-webfont"/>
              </a:rPr>
              <a:t>Why do people need philosophies?</a:t>
            </a:r>
          </a:p>
          <a:p>
            <a:r>
              <a:rPr lang="en-US" sz="3200" b="0" i="0" u="none" strike="noStrike" dirty="0">
                <a:effectLst/>
                <a:latin typeface="hurme_no2-webfont"/>
              </a:rPr>
              <a:t>help share the way we experience our surroundings</a:t>
            </a:r>
            <a:br>
              <a:rPr lang="en-US" sz="3200" b="0" i="0" u="none" strike="noStrike" dirty="0">
                <a:effectLst/>
                <a:latin typeface="hurme_no2-webfont"/>
              </a:rPr>
            </a:br>
            <a:r>
              <a:rPr lang="en-US" sz="3200" b="0" i="0" u="none" strike="noStrike" dirty="0">
                <a:effectLst/>
                <a:latin typeface="hurme_no2-webfont"/>
              </a:rPr>
              <a:t>-influences the way we act</a:t>
            </a:r>
            <a:br>
              <a:rPr lang="en-US" sz="3200" b="0" i="0" u="none" strike="noStrike" dirty="0">
                <a:effectLst/>
                <a:latin typeface="hurme_no2-webfont"/>
              </a:rPr>
            </a:br>
            <a:r>
              <a:rPr lang="en-US" sz="3200" b="0" i="0" u="none" strike="noStrike" dirty="0">
                <a:effectLst/>
                <a:latin typeface="hurme_no2-webfont"/>
              </a:rPr>
              <a:t>-forms our basis of reality</a:t>
            </a:r>
            <a:br>
              <a:rPr lang="en-US" sz="3200" b="0" i="0" u="none" strike="noStrike" dirty="0">
                <a:effectLst/>
                <a:latin typeface="hurme_no2-webfont"/>
              </a:rPr>
            </a:br>
            <a:r>
              <a:rPr lang="en-US" sz="3200" b="0" i="0" u="none" strike="noStrike" dirty="0">
                <a:effectLst/>
                <a:latin typeface="hurme_no2-webfont"/>
              </a:rPr>
              <a:t>-key in determining choice of an occupation</a:t>
            </a:r>
            <a:endParaRPr lang="en-US" sz="3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dirty="0">
                <a:effectLst/>
                <a:latin typeface="hurme_no2-webfont"/>
              </a:rPr>
              <a:t>Dominant Philosophies of H.E.</a:t>
            </a:r>
            <a:endParaRPr lang="en-US" dirty="0"/>
          </a:p>
        </p:txBody>
      </p:sp>
      <p:sp>
        <p:nvSpPr>
          <p:cNvPr id="4" name="Content Placeholder 2"/>
          <p:cNvSpPr>
            <a:spLocks noGrp="1"/>
          </p:cNvSpPr>
          <p:nvPr>
            <p:ph idx="1"/>
          </p:nvPr>
        </p:nvSpPr>
        <p:spPr>
          <a:xfrm>
            <a:off x="563245" y="2015490"/>
            <a:ext cx="10491470" cy="3957955"/>
          </a:xfrm>
        </p:spPr>
        <p:txBody>
          <a:bodyPr/>
          <a:lstStyle/>
          <a:p>
            <a:r>
              <a:rPr lang="en-US" sz="2800" b="0" i="0" dirty="0" err="1">
                <a:solidFill>
                  <a:srgbClr val="040C28"/>
                </a:solidFill>
                <a:effectLst/>
                <a:latin typeface="Google Sans"/>
              </a:rPr>
              <a:t>cogni</a:t>
            </a:r>
            <a:r>
              <a:rPr lang="en-US" sz="2800" b="0" i="0" dirty="0">
                <a:solidFill>
                  <a:srgbClr val="040C28"/>
                </a:solidFill>
                <a:effectLst/>
                <a:latin typeface="Google Sans"/>
              </a:rPr>
              <a:t>- </a:t>
            </a:r>
            <a:r>
              <a:rPr lang="en-US" sz="2800" b="0" i="0" dirty="0" err="1">
                <a:solidFill>
                  <a:srgbClr val="040C28"/>
                </a:solidFill>
                <a:effectLst/>
                <a:latin typeface="Google Sans"/>
              </a:rPr>
              <a:t>tive</a:t>
            </a:r>
            <a:r>
              <a:rPr lang="en-US" sz="2800" b="0" i="0" dirty="0">
                <a:solidFill>
                  <a:srgbClr val="040C28"/>
                </a:solidFill>
                <a:effectLst/>
                <a:latin typeface="Google Sans"/>
              </a:rPr>
              <a:t> based, </a:t>
            </a:r>
          </a:p>
          <a:p>
            <a:r>
              <a:rPr lang="en-US" sz="2800" b="0" i="0" dirty="0">
                <a:solidFill>
                  <a:srgbClr val="040C28"/>
                </a:solidFill>
                <a:effectLst/>
                <a:latin typeface="Google Sans"/>
              </a:rPr>
              <a:t>decision-making,</a:t>
            </a:r>
          </a:p>
          <a:p>
            <a:r>
              <a:rPr lang="en-US" sz="2800" b="0" i="0" dirty="0">
                <a:solidFill>
                  <a:srgbClr val="040C28"/>
                </a:solidFill>
                <a:effectLst/>
                <a:latin typeface="Google Sans"/>
              </a:rPr>
              <a:t> behavior change,</a:t>
            </a:r>
          </a:p>
          <a:p>
            <a:r>
              <a:rPr lang="en-US" sz="2800" b="0" i="0" dirty="0">
                <a:solidFill>
                  <a:srgbClr val="040C28"/>
                </a:solidFill>
                <a:effectLst/>
                <a:latin typeface="Google Sans"/>
              </a:rPr>
              <a:t> freeing/functioning, and social change</a:t>
            </a:r>
            <a:r>
              <a:rPr lang="en-US" sz="2800" b="0" i="0" dirty="0">
                <a:solidFill>
                  <a:srgbClr val="1F1F1F"/>
                </a:solidFill>
                <a:effectLst/>
                <a:latin typeface="Google Sans"/>
              </a:rPr>
              <a:t>.</a:t>
            </a:r>
            <a:endParaRPr lang="en-US"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dirty="0">
                <a:effectLst/>
                <a:latin typeface="hurme_no2-webfont"/>
              </a:rPr>
              <a:t>Cognitive Based</a:t>
            </a:r>
            <a:endParaRPr lang="en-US" dirty="0"/>
          </a:p>
        </p:txBody>
      </p:sp>
      <p:sp>
        <p:nvSpPr>
          <p:cNvPr id="3" name="Content Placeholder 2"/>
          <p:cNvSpPr>
            <a:spLocks noGrp="1"/>
          </p:cNvSpPr>
          <p:nvPr>
            <p:ph idx="1"/>
          </p:nvPr>
        </p:nvSpPr>
        <p:spPr>
          <a:xfrm>
            <a:off x="641985" y="2015490"/>
            <a:ext cx="10412730" cy="3942080"/>
          </a:xfrm>
        </p:spPr>
        <p:txBody>
          <a:bodyPr>
            <a:normAutofit/>
          </a:bodyPr>
          <a:lstStyle/>
          <a:p>
            <a:r>
              <a:rPr lang="en-US" sz="3200" b="0" i="0" u="none" strike="noStrike" dirty="0">
                <a:effectLst/>
                <a:latin typeface="hurme_no2-webfont"/>
              </a:rPr>
              <a:t>Focuses on content and factual information</a:t>
            </a:r>
            <a:br>
              <a:rPr lang="en-US" sz="3200" b="0" i="0" u="none" strike="noStrike" dirty="0">
                <a:effectLst/>
                <a:latin typeface="hurme_no2-webfont"/>
              </a:rPr>
            </a:br>
            <a:r>
              <a:rPr lang="en-US" sz="3200" b="0" i="0" u="none" strike="noStrike" dirty="0">
                <a:effectLst/>
                <a:latin typeface="hurme_no2-webfont"/>
              </a:rPr>
              <a:t>-pros: provides facts</a:t>
            </a:r>
            <a:br>
              <a:rPr lang="en-US" sz="3200" b="0" i="0" u="none" strike="noStrike" dirty="0">
                <a:effectLst/>
                <a:latin typeface="hurme_no2-webfont"/>
              </a:rPr>
            </a:br>
            <a:r>
              <a:rPr lang="en-US" sz="3200" b="0" i="0" u="none" strike="noStrike" dirty="0">
                <a:effectLst/>
                <a:latin typeface="hurme_no2-webfont"/>
              </a:rPr>
              <a:t>-cons: no strategy for change</a:t>
            </a:r>
            <a:endParaRPr lang="en-US" sz="32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dirty="0">
                <a:effectLst/>
                <a:latin typeface="hurme_no2-webfont"/>
              </a:rPr>
              <a:t>Decision Making</a:t>
            </a:r>
            <a:endParaRPr lang="en-US" dirty="0"/>
          </a:p>
        </p:txBody>
      </p:sp>
      <p:sp>
        <p:nvSpPr>
          <p:cNvPr id="3" name="Content Placeholder 2"/>
          <p:cNvSpPr>
            <a:spLocks noGrp="1"/>
          </p:cNvSpPr>
          <p:nvPr>
            <p:ph idx="1"/>
          </p:nvPr>
        </p:nvSpPr>
        <p:spPr/>
        <p:txBody>
          <a:bodyPr>
            <a:normAutofit/>
          </a:bodyPr>
          <a:lstStyle/>
          <a:p>
            <a:r>
              <a:rPr lang="en-US" sz="3200" b="0" i="0" u="none" strike="noStrike" dirty="0">
                <a:effectLst/>
                <a:latin typeface="hurme_no2-webfont"/>
              </a:rPr>
              <a:t>Systematic approach that equips learners with pragmatic skills</a:t>
            </a:r>
            <a:br>
              <a:rPr lang="en-US" sz="3200" b="0" i="0" u="none" strike="noStrike" dirty="0">
                <a:effectLst/>
                <a:latin typeface="hurme_no2-webfont"/>
              </a:rPr>
            </a:br>
            <a:r>
              <a:rPr lang="en-US" sz="3200" b="0" i="0" u="none" strike="noStrike" dirty="0">
                <a:effectLst/>
                <a:latin typeface="hurme_no2-webfont"/>
              </a:rPr>
              <a:t>-pros: helps make approach for making decisions</a:t>
            </a:r>
            <a:br>
              <a:rPr lang="en-US" sz="3200" b="0" i="0" u="none" strike="noStrike" dirty="0">
                <a:effectLst/>
                <a:latin typeface="hurme_no2-webfont"/>
              </a:rPr>
            </a:br>
            <a:r>
              <a:rPr lang="en-US" sz="3200" b="0" i="0" u="none" strike="noStrike" dirty="0">
                <a:effectLst/>
                <a:latin typeface="hurme_no2-webfont"/>
              </a:rPr>
              <a:t>-cons: difficult to use without cognitive basis</a:t>
            </a:r>
            <a:endParaRPr lang="en-US" sz="3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dirty="0">
                <a:effectLst/>
                <a:latin typeface="hurme_no2-webfont"/>
              </a:rPr>
              <a:t>Behavior Change</a:t>
            </a:r>
            <a:endParaRPr lang="en-US" dirty="0"/>
          </a:p>
        </p:txBody>
      </p:sp>
      <p:sp>
        <p:nvSpPr>
          <p:cNvPr id="3" name="Content Placeholder 2"/>
          <p:cNvSpPr>
            <a:spLocks noGrp="1"/>
          </p:cNvSpPr>
          <p:nvPr>
            <p:ph idx="1"/>
          </p:nvPr>
        </p:nvSpPr>
        <p:spPr/>
        <p:txBody>
          <a:bodyPr>
            <a:normAutofit/>
          </a:bodyPr>
          <a:lstStyle/>
          <a:p>
            <a:r>
              <a:rPr lang="en-US" sz="3200" b="0" i="0" u="none" strike="noStrike" dirty="0">
                <a:effectLst/>
                <a:latin typeface="hurme_no2-webfont"/>
              </a:rPr>
              <a:t>Emphasis on behavior modification</a:t>
            </a:r>
            <a:br>
              <a:rPr lang="en-US" sz="3200" b="0" i="0" u="none" strike="noStrike" dirty="0">
                <a:effectLst/>
                <a:latin typeface="hurme_no2-webfont"/>
              </a:rPr>
            </a:br>
            <a:r>
              <a:rPr lang="en-US" sz="3200" b="0" i="0" u="none" strike="noStrike" dirty="0">
                <a:effectLst/>
                <a:latin typeface="hurme_no2-webfont"/>
              </a:rPr>
              <a:t>-pros: behavior is ultimately what matters</a:t>
            </a:r>
            <a:br>
              <a:rPr lang="en-US" sz="3200" b="0" i="0" u="none" strike="noStrike" dirty="0">
                <a:effectLst/>
                <a:latin typeface="hurme_no2-webfont"/>
              </a:rPr>
            </a:br>
            <a:r>
              <a:rPr lang="en-US" sz="3200" b="0" i="0" u="none" strike="noStrike" dirty="0">
                <a:effectLst/>
                <a:latin typeface="hurme_no2-webfont"/>
              </a:rPr>
              <a:t>-cons: behavior is a complex issue</a:t>
            </a:r>
            <a:endParaRPr lang="en-US" sz="32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dirty="0">
                <a:effectLst/>
                <a:latin typeface="hurme_no2-webfont"/>
              </a:rPr>
              <a:t>Freeing/Functioning</a:t>
            </a:r>
            <a:endParaRPr lang="en-US" dirty="0"/>
          </a:p>
        </p:txBody>
      </p:sp>
      <p:sp>
        <p:nvSpPr>
          <p:cNvPr id="3" name="Content Placeholder 2"/>
          <p:cNvSpPr>
            <a:spLocks noGrp="1"/>
          </p:cNvSpPr>
          <p:nvPr>
            <p:ph idx="1"/>
          </p:nvPr>
        </p:nvSpPr>
        <p:spPr/>
        <p:txBody>
          <a:bodyPr>
            <a:normAutofit/>
          </a:bodyPr>
          <a:lstStyle/>
          <a:p>
            <a:r>
              <a:rPr lang="en-US" sz="3200" b="0" i="0" u="none" strike="noStrike" dirty="0">
                <a:effectLst/>
                <a:latin typeface="hurme_no2-webfont"/>
              </a:rPr>
              <a:t>Emphasizes on concepts of freedom, individuality, lifelong learning</a:t>
            </a:r>
            <a:br>
              <a:rPr lang="en-US" sz="3200" b="0" i="0" u="none" strike="noStrike" dirty="0">
                <a:effectLst/>
                <a:latin typeface="hurme_no2-webfont"/>
              </a:rPr>
            </a:br>
            <a:r>
              <a:rPr lang="en-US" sz="3200" b="0" i="0" u="none" strike="noStrike" dirty="0">
                <a:effectLst/>
                <a:latin typeface="hurme_no2-webfont"/>
              </a:rPr>
              <a:t>-pros: promotes lifelong learning</a:t>
            </a:r>
            <a:br>
              <a:rPr lang="en-US" sz="3200" b="0" i="0" u="none" strike="noStrike" dirty="0">
                <a:effectLst/>
                <a:latin typeface="hurme_no2-webfont"/>
              </a:rPr>
            </a:br>
            <a:r>
              <a:rPr lang="en-US" sz="3200" b="0" i="0" u="none" strike="noStrike" dirty="0">
                <a:effectLst/>
                <a:latin typeface="hurme_no2-webfont"/>
              </a:rPr>
              <a:t>-cons: may not affiliate change until damage has been done</a:t>
            </a:r>
            <a:endParaRPr lang="en-US" sz="32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t"/>
            <a:r>
              <a:rPr lang="en-US" b="0" i="0" u="none" strike="noStrike" dirty="0">
                <a:solidFill>
                  <a:srgbClr val="282E3E"/>
                </a:solidFill>
                <a:effectLst/>
                <a:latin typeface="hurme_no2-webfont"/>
              </a:rPr>
              <a:t>Social Change</a:t>
            </a:r>
            <a:br>
              <a:rPr lang="en-US" b="0" i="0" dirty="0">
                <a:solidFill>
                  <a:srgbClr val="282E3E"/>
                </a:solidFill>
                <a:effectLst/>
                <a:latin typeface="hurme_no2-webfont"/>
              </a:rPr>
            </a:br>
            <a:br>
              <a:rPr lang="en-US" b="0" i="0" dirty="0">
                <a:solidFill>
                  <a:srgbClr val="282E3E"/>
                </a:solidFill>
                <a:effectLst/>
                <a:latin typeface="hurme_no2-webfont"/>
              </a:rPr>
            </a:br>
            <a:endParaRPr lang="en-US" dirty="0"/>
          </a:p>
        </p:txBody>
      </p:sp>
      <p:sp>
        <p:nvSpPr>
          <p:cNvPr id="3" name="Content Placeholder 2"/>
          <p:cNvSpPr>
            <a:spLocks noGrp="1"/>
          </p:cNvSpPr>
          <p:nvPr>
            <p:ph idx="1"/>
          </p:nvPr>
        </p:nvSpPr>
        <p:spPr/>
        <p:txBody>
          <a:bodyPr>
            <a:normAutofit/>
          </a:bodyPr>
          <a:lstStyle/>
          <a:p>
            <a:r>
              <a:rPr lang="en-US" sz="3200" b="0" i="0" u="none" strike="noStrike" dirty="0">
                <a:effectLst/>
                <a:latin typeface="hurme_no2-webfont"/>
              </a:rPr>
              <a:t>Proposes that education is the driving force for social change</a:t>
            </a:r>
            <a:br>
              <a:rPr lang="en-US" sz="3200" b="0" i="0" u="none" strike="noStrike" dirty="0">
                <a:effectLst/>
                <a:latin typeface="hurme_no2-webfont"/>
              </a:rPr>
            </a:br>
            <a:r>
              <a:rPr lang="en-US" sz="3200" b="0" i="0" u="none" strike="noStrike" dirty="0">
                <a:effectLst/>
                <a:latin typeface="hurme_no2-webfont"/>
              </a:rPr>
              <a:t>-pros: may help with health issues at the forefront of social consistence</a:t>
            </a:r>
            <a:br>
              <a:rPr lang="en-US" sz="3200" b="0" i="0" u="none" strike="noStrike" dirty="0">
                <a:effectLst/>
                <a:latin typeface="hurme_no2-webfont"/>
              </a:rPr>
            </a:br>
            <a:r>
              <a:rPr lang="en-US" sz="3200" b="0" i="0" u="none" strike="noStrike" dirty="0">
                <a:effectLst/>
                <a:latin typeface="hurme_no2-webfont"/>
              </a:rPr>
              <a:t>-cons: risk of losing personal responsibility perspective</a:t>
            </a:r>
            <a:endParaRPr lang="en-US" sz="32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610" y="804545"/>
            <a:ext cx="9603105" cy="637540"/>
          </a:xfrm>
        </p:spPr>
        <p:txBody>
          <a:bodyPr>
            <a:normAutofit fontScale="90000"/>
          </a:bodyPr>
          <a:lstStyle/>
          <a:p>
            <a:r>
              <a:rPr lang="en-US" b="1" i="0" dirty="0">
                <a:solidFill>
                  <a:srgbClr val="404040"/>
                </a:solidFill>
                <a:effectLst/>
                <a:latin typeface="Taviraj"/>
              </a:rPr>
              <a:t>List of Principles of Health Education</a:t>
            </a:r>
            <a:br>
              <a:rPr lang="en-US" b="1" i="0" dirty="0">
                <a:solidFill>
                  <a:srgbClr val="404040"/>
                </a:solidFill>
                <a:effectLst/>
                <a:latin typeface="Taviraj"/>
              </a:rPr>
            </a:br>
            <a:endParaRPr lang="en-US" dirty="0"/>
          </a:p>
        </p:txBody>
      </p:sp>
      <p:sp>
        <p:nvSpPr>
          <p:cNvPr id="3" name="Content Placeholder 2"/>
          <p:cNvSpPr>
            <a:spLocks noGrp="1"/>
          </p:cNvSpPr>
          <p:nvPr>
            <p:ph idx="1"/>
          </p:nvPr>
        </p:nvSpPr>
        <p:spPr>
          <a:xfrm>
            <a:off x="641985" y="1951990"/>
            <a:ext cx="10793095" cy="4799330"/>
          </a:xfrm>
        </p:spPr>
        <p:txBody>
          <a:bodyPr>
            <a:normAutofit fontScale="87500" lnSpcReduction="20000"/>
          </a:bodyPr>
          <a:lstStyle/>
          <a:p>
            <a:pPr algn="l">
              <a:buFont typeface="+mj-lt"/>
              <a:buAutoNum type="arabicPeriod"/>
            </a:pPr>
            <a:r>
              <a:rPr lang="en-US" b="1" i="0" dirty="0">
                <a:solidFill>
                  <a:srgbClr val="404040"/>
                </a:solidFill>
                <a:effectLst/>
                <a:latin typeface="Source Sans Pro" panose="020B0604020202020204" pitchFamily="34" charset="0"/>
              </a:rPr>
              <a:t>Credibility</a:t>
            </a:r>
            <a:endParaRPr lang="en-US" b="0" i="0" dirty="0">
              <a:solidFill>
                <a:srgbClr val="404040"/>
              </a:solidFill>
              <a:effectLst/>
              <a:latin typeface="Source Sans Pro" panose="020B0604020202020204" pitchFamily="34" charset="0"/>
            </a:endParaRPr>
          </a:p>
          <a:p>
            <a:pPr algn="l">
              <a:buFont typeface="+mj-lt"/>
              <a:buAutoNum type="arabicPeriod"/>
            </a:pPr>
            <a:r>
              <a:rPr lang="en-US" b="1" i="0" dirty="0">
                <a:solidFill>
                  <a:srgbClr val="404040"/>
                </a:solidFill>
                <a:effectLst/>
                <a:latin typeface="Source Sans Pro" panose="020B0604020202020204" pitchFamily="34" charset="0"/>
              </a:rPr>
              <a:t>Interest</a:t>
            </a:r>
            <a:endParaRPr lang="en-US" b="0" i="0" dirty="0">
              <a:solidFill>
                <a:srgbClr val="404040"/>
              </a:solidFill>
              <a:effectLst/>
              <a:latin typeface="Source Sans Pro" panose="020B0604020202020204" pitchFamily="34" charset="0"/>
            </a:endParaRPr>
          </a:p>
          <a:p>
            <a:pPr algn="l">
              <a:buFont typeface="+mj-lt"/>
              <a:buAutoNum type="arabicPeriod"/>
            </a:pPr>
            <a:r>
              <a:rPr lang="en-US" b="1" i="0" dirty="0">
                <a:solidFill>
                  <a:srgbClr val="404040"/>
                </a:solidFill>
                <a:effectLst/>
                <a:latin typeface="Source Sans Pro" panose="020B0604020202020204" pitchFamily="34" charset="0"/>
              </a:rPr>
              <a:t>Participation</a:t>
            </a:r>
            <a:endParaRPr lang="en-US" b="0" i="0" dirty="0">
              <a:solidFill>
                <a:srgbClr val="404040"/>
              </a:solidFill>
              <a:effectLst/>
              <a:latin typeface="Source Sans Pro" panose="020B0604020202020204" pitchFamily="34" charset="0"/>
            </a:endParaRPr>
          </a:p>
          <a:p>
            <a:pPr algn="l">
              <a:buFont typeface="+mj-lt"/>
              <a:buAutoNum type="arabicPeriod"/>
            </a:pPr>
            <a:r>
              <a:rPr lang="en-US" b="1" i="0" dirty="0">
                <a:solidFill>
                  <a:srgbClr val="404040"/>
                </a:solidFill>
                <a:effectLst/>
                <a:latin typeface="Source Sans Pro" panose="020B0604020202020204" pitchFamily="34" charset="0"/>
              </a:rPr>
              <a:t>Motivation</a:t>
            </a:r>
            <a:endParaRPr lang="en-US" b="0" i="0" dirty="0">
              <a:solidFill>
                <a:srgbClr val="404040"/>
              </a:solidFill>
              <a:effectLst/>
              <a:latin typeface="Source Sans Pro" panose="020B0604020202020204" pitchFamily="34" charset="0"/>
            </a:endParaRPr>
          </a:p>
          <a:p>
            <a:pPr algn="l">
              <a:buFont typeface="+mj-lt"/>
              <a:buAutoNum type="arabicPeriod"/>
            </a:pPr>
            <a:r>
              <a:rPr lang="en-US" b="1" i="0" dirty="0">
                <a:solidFill>
                  <a:srgbClr val="404040"/>
                </a:solidFill>
                <a:effectLst/>
                <a:latin typeface="Source Sans Pro" panose="020B0604020202020204" pitchFamily="34" charset="0"/>
              </a:rPr>
              <a:t>Comprehension</a:t>
            </a:r>
            <a:endParaRPr lang="en-US" b="0" i="0" dirty="0">
              <a:solidFill>
                <a:srgbClr val="404040"/>
              </a:solidFill>
              <a:effectLst/>
              <a:latin typeface="Source Sans Pro" panose="020B0604020202020204" pitchFamily="34" charset="0"/>
            </a:endParaRPr>
          </a:p>
          <a:p>
            <a:pPr algn="l">
              <a:buFont typeface="+mj-lt"/>
              <a:buAutoNum type="arabicPeriod"/>
            </a:pPr>
            <a:r>
              <a:rPr lang="en-US" b="1" i="0" dirty="0">
                <a:solidFill>
                  <a:srgbClr val="404040"/>
                </a:solidFill>
                <a:effectLst/>
                <a:latin typeface="Source Sans Pro" panose="020B0604020202020204" pitchFamily="34" charset="0"/>
              </a:rPr>
              <a:t>Reinforcement</a:t>
            </a:r>
            <a:endParaRPr lang="en-US" b="0" i="0" dirty="0">
              <a:solidFill>
                <a:srgbClr val="404040"/>
              </a:solidFill>
              <a:effectLst/>
              <a:latin typeface="Source Sans Pro" panose="020B0604020202020204" pitchFamily="34" charset="0"/>
            </a:endParaRPr>
          </a:p>
          <a:p>
            <a:pPr algn="l">
              <a:buFont typeface="+mj-lt"/>
              <a:buAutoNum type="arabicPeriod"/>
            </a:pPr>
            <a:r>
              <a:rPr lang="en-US" b="1" i="0" dirty="0">
                <a:solidFill>
                  <a:srgbClr val="404040"/>
                </a:solidFill>
                <a:effectLst/>
                <a:latin typeface="Source Sans Pro" panose="020B0604020202020204" pitchFamily="34" charset="0"/>
              </a:rPr>
              <a:t>Learning by doing</a:t>
            </a:r>
            <a:endParaRPr lang="en-US" b="0" i="0" dirty="0">
              <a:solidFill>
                <a:srgbClr val="404040"/>
              </a:solidFill>
              <a:effectLst/>
              <a:latin typeface="Source Sans Pro" panose="020B0604020202020204" pitchFamily="34" charset="0"/>
            </a:endParaRPr>
          </a:p>
          <a:p>
            <a:pPr algn="l">
              <a:buFont typeface="+mj-lt"/>
              <a:buAutoNum type="arabicPeriod"/>
            </a:pPr>
            <a:r>
              <a:rPr lang="en-US" b="1" i="0" dirty="0">
                <a:solidFill>
                  <a:srgbClr val="404040"/>
                </a:solidFill>
                <a:effectLst/>
                <a:latin typeface="Source Sans Pro" panose="020B0604020202020204" pitchFamily="34" charset="0"/>
              </a:rPr>
              <a:t>Known to unknown</a:t>
            </a:r>
            <a:endParaRPr lang="en-US" b="0" i="0" dirty="0">
              <a:solidFill>
                <a:srgbClr val="404040"/>
              </a:solidFill>
              <a:effectLst/>
              <a:latin typeface="Source Sans Pro" panose="020B0604020202020204" pitchFamily="34" charset="0"/>
            </a:endParaRPr>
          </a:p>
          <a:p>
            <a:pPr algn="l">
              <a:buFont typeface="+mj-lt"/>
              <a:buAutoNum type="arabicPeriod"/>
            </a:pPr>
            <a:r>
              <a:rPr lang="en-US" b="1" i="0" dirty="0">
                <a:solidFill>
                  <a:srgbClr val="404040"/>
                </a:solidFill>
                <a:effectLst/>
                <a:latin typeface="Source Sans Pro" panose="020B0604020202020204" pitchFamily="34" charset="0"/>
              </a:rPr>
              <a:t>Setting an Example</a:t>
            </a:r>
            <a:endParaRPr lang="en-US" b="0" i="0" dirty="0">
              <a:solidFill>
                <a:srgbClr val="404040"/>
              </a:solidFill>
              <a:effectLst/>
              <a:latin typeface="Source Sans Pro" panose="020B0604020202020204" pitchFamily="34" charset="0"/>
            </a:endParaRPr>
          </a:p>
          <a:p>
            <a:pPr algn="l">
              <a:buFont typeface="+mj-lt"/>
              <a:buAutoNum type="arabicPeriod"/>
            </a:pPr>
            <a:r>
              <a:rPr lang="en-US" b="1" i="0" dirty="0">
                <a:solidFill>
                  <a:srgbClr val="404040"/>
                </a:solidFill>
                <a:effectLst/>
                <a:latin typeface="Source Sans Pro" panose="020B0604020202020204" pitchFamily="34" charset="0"/>
              </a:rPr>
              <a:t>Public relation</a:t>
            </a:r>
            <a:endParaRPr lang="en-US" b="0" i="0" dirty="0">
              <a:solidFill>
                <a:srgbClr val="404040"/>
              </a:solidFill>
              <a:effectLst/>
              <a:latin typeface="Source Sans Pro" panose="020B0604020202020204" pitchFamily="34" charset="0"/>
            </a:endParaRPr>
          </a:p>
          <a:p>
            <a:pPr algn="l">
              <a:buFont typeface="+mj-lt"/>
              <a:buAutoNum type="arabicPeriod"/>
            </a:pPr>
            <a:r>
              <a:rPr lang="en-US" b="1" i="0" dirty="0">
                <a:solidFill>
                  <a:srgbClr val="404040"/>
                </a:solidFill>
                <a:effectLst/>
                <a:latin typeface="Source Sans Pro" panose="020B0604020202020204" pitchFamily="34" charset="0"/>
              </a:rPr>
              <a:t>Feedback</a:t>
            </a:r>
            <a:endParaRPr lang="en-US" b="0" i="0" dirty="0">
              <a:solidFill>
                <a:srgbClr val="404040"/>
              </a:solidFill>
              <a:effectLst/>
              <a:latin typeface="Source Sans Pro" panose="020B0604020202020204" pitchFamily="34" charset="0"/>
            </a:endParaRPr>
          </a:p>
          <a:p>
            <a:pPr algn="l">
              <a:buFont typeface="+mj-lt"/>
              <a:buAutoNum type="arabicPeriod"/>
            </a:pPr>
            <a:r>
              <a:rPr lang="en-US" b="1" i="0" dirty="0">
                <a:solidFill>
                  <a:srgbClr val="404040"/>
                </a:solidFill>
                <a:effectLst/>
                <a:latin typeface="Source Sans Pro" panose="020B0604020202020204" pitchFamily="34" charset="0"/>
              </a:rPr>
              <a:t>Leader</a:t>
            </a:r>
            <a:endParaRPr lang="en-US" b="0" i="0" dirty="0">
              <a:solidFill>
                <a:srgbClr val="404040"/>
              </a:solidFill>
              <a:effectLst/>
              <a:latin typeface="Source Sans Pro" panose="020B0604020202020204" pitchFamily="34" charset="0"/>
            </a:endParaRP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0" dirty="0">
                <a:solidFill>
                  <a:srgbClr val="404040"/>
                </a:solidFill>
                <a:effectLst/>
                <a:latin typeface="Taviraj"/>
              </a:rPr>
              <a:t>Credibility</a:t>
            </a:r>
            <a:br>
              <a:rPr lang="en-US" b="1" i="0" dirty="0">
                <a:solidFill>
                  <a:srgbClr val="404040"/>
                </a:solidFill>
                <a:effectLst/>
                <a:latin typeface="Taviraj"/>
              </a:rPr>
            </a:br>
            <a:endParaRPr lang="en-US" dirty="0"/>
          </a:p>
        </p:txBody>
      </p:sp>
      <p:sp>
        <p:nvSpPr>
          <p:cNvPr id="3" name="Content Placeholder 2"/>
          <p:cNvSpPr>
            <a:spLocks noGrp="1"/>
          </p:cNvSpPr>
          <p:nvPr>
            <p:ph idx="1"/>
          </p:nvPr>
        </p:nvSpPr>
        <p:spPr/>
        <p:txBody>
          <a:bodyPr>
            <a:normAutofit fontScale="77500" lnSpcReduction="20000"/>
          </a:bodyPr>
          <a:lstStyle/>
          <a:p>
            <a:pPr algn="l">
              <a:buFont typeface="+mj-lt"/>
              <a:buAutoNum type="arabicPeriod"/>
            </a:pPr>
            <a:r>
              <a:rPr lang="en-US" sz="3200" b="0" i="0" dirty="0">
                <a:solidFill>
                  <a:srgbClr val="404040"/>
                </a:solidFill>
                <a:effectLst/>
                <a:latin typeface="Source Sans Pro" panose="020B0604020202020204" pitchFamily="34" charset="0"/>
              </a:rPr>
              <a:t>The message of health education should be trustworthy for the recipient. </a:t>
            </a:r>
          </a:p>
          <a:p>
            <a:pPr algn="l">
              <a:buFont typeface="+mj-lt"/>
              <a:buAutoNum type="arabicPeriod"/>
            </a:pPr>
            <a:r>
              <a:rPr lang="en-US" sz="3200" b="0" i="0" dirty="0">
                <a:solidFill>
                  <a:srgbClr val="404040"/>
                </a:solidFill>
                <a:effectLst/>
                <a:latin typeface="Source Sans Pro" panose="020B0604020202020204" pitchFamily="34" charset="0"/>
              </a:rPr>
              <a:t>The message must be based on knowledge, facts consistent with compatibility. </a:t>
            </a:r>
          </a:p>
          <a:p>
            <a:pPr algn="l">
              <a:buFont typeface="+mj-lt"/>
              <a:buAutoNum type="arabicPeriod"/>
            </a:pPr>
            <a:r>
              <a:rPr lang="en-US" sz="3200" b="0" i="0" dirty="0">
                <a:solidFill>
                  <a:srgbClr val="404040"/>
                </a:solidFill>
                <a:effectLst/>
                <a:latin typeface="Source Sans Pro" panose="020B0604020202020204" pitchFamily="34" charset="0"/>
              </a:rPr>
              <a:t>The compatibility must be with the scientific knowledge, and compatible with local culture, educational system and social goals. </a:t>
            </a:r>
          </a:p>
          <a:p>
            <a:pPr algn="l">
              <a:buFont typeface="+mj-lt"/>
              <a:buAutoNum type="arabicPeriod"/>
            </a:pPr>
            <a:r>
              <a:rPr lang="en-US" sz="3200" b="0" i="0" dirty="0">
                <a:solidFill>
                  <a:srgbClr val="404040"/>
                </a:solidFill>
                <a:effectLst/>
                <a:latin typeface="Source Sans Pro" panose="020B0604020202020204" pitchFamily="34" charset="0"/>
              </a:rPr>
              <a:t>Otherwise people do not proceed for desired action.</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0" dirty="0">
                <a:solidFill>
                  <a:srgbClr val="404040"/>
                </a:solidFill>
                <a:effectLst/>
                <a:latin typeface="Taviraj"/>
              </a:rPr>
              <a:t>Interest</a:t>
            </a:r>
            <a:br>
              <a:rPr lang="en-US" b="1" i="0" dirty="0">
                <a:solidFill>
                  <a:srgbClr val="404040"/>
                </a:solidFill>
                <a:effectLst/>
                <a:latin typeface="Taviraj"/>
              </a:rPr>
            </a:br>
            <a:endParaRPr lang="en-US" dirty="0"/>
          </a:p>
        </p:txBody>
      </p:sp>
      <p:sp>
        <p:nvSpPr>
          <p:cNvPr id="3" name="Content Placeholder 2"/>
          <p:cNvSpPr>
            <a:spLocks noGrp="1"/>
          </p:cNvSpPr>
          <p:nvPr>
            <p:ph idx="1"/>
          </p:nvPr>
        </p:nvSpPr>
        <p:spPr/>
        <p:txBody>
          <a:bodyPr>
            <a:normAutofit fontScale="85000" lnSpcReduction="20000"/>
          </a:bodyPr>
          <a:lstStyle/>
          <a:p>
            <a:pPr algn="l">
              <a:buFont typeface="+mj-lt"/>
              <a:buAutoNum type="arabicPeriod"/>
            </a:pPr>
            <a:r>
              <a:rPr lang="en-US" sz="3200" b="0" i="0" dirty="0">
                <a:solidFill>
                  <a:srgbClr val="404040"/>
                </a:solidFill>
                <a:effectLst/>
                <a:latin typeface="Source Sans Pro" panose="020B0604020202020204" pitchFamily="34" charset="0"/>
              </a:rPr>
              <a:t>The psychological principles of people is to give less importance (unlike to listen)   which are not to their interest.</a:t>
            </a:r>
          </a:p>
          <a:p>
            <a:pPr algn="l">
              <a:buFont typeface="+mj-lt"/>
              <a:buAutoNum type="arabicPeriod"/>
            </a:pPr>
            <a:r>
              <a:rPr lang="en-US" sz="3200" b="0" i="0" dirty="0">
                <a:solidFill>
                  <a:srgbClr val="404040"/>
                </a:solidFill>
                <a:effectLst/>
                <a:latin typeface="Source Sans Pro" panose="020B0604020202020204" pitchFamily="34" charset="0"/>
              </a:rPr>
              <a:t>It is valuable that the health teaching should be relate to people based interest other wise the desired result could not be attained. </a:t>
            </a:r>
          </a:p>
          <a:p>
            <a:pPr algn="l">
              <a:buFont typeface="+mj-lt"/>
              <a:buAutoNum type="arabicPeriod"/>
            </a:pPr>
            <a:r>
              <a:rPr lang="en-US" sz="3200" b="0" i="0" dirty="0">
                <a:solidFill>
                  <a:srgbClr val="404040"/>
                </a:solidFill>
                <a:effectLst/>
                <a:latin typeface="Source Sans Pro" panose="020B0604020202020204" pitchFamily="34" charset="0"/>
              </a:rPr>
              <a:t>Therefore the health needs of the people must be based on real need and disseminated accordingly</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0" dirty="0">
                <a:solidFill>
                  <a:srgbClr val="404040"/>
                </a:solidFill>
                <a:effectLst/>
                <a:latin typeface="Taviraj"/>
              </a:rPr>
              <a:t>Participation</a:t>
            </a:r>
            <a:br>
              <a:rPr lang="en-US" b="1" i="0" dirty="0">
                <a:solidFill>
                  <a:srgbClr val="404040"/>
                </a:solidFill>
                <a:effectLst/>
                <a:latin typeface="Taviraj"/>
              </a:rPr>
            </a:br>
            <a:endParaRPr lang="en-US" dirty="0"/>
          </a:p>
        </p:txBody>
      </p:sp>
      <p:sp>
        <p:nvSpPr>
          <p:cNvPr id="3" name="Content Placeholder 2"/>
          <p:cNvSpPr>
            <a:spLocks noGrp="1"/>
          </p:cNvSpPr>
          <p:nvPr>
            <p:ph idx="1"/>
          </p:nvPr>
        </p:nvSpPr>
        <p:spPr/>
        <p:txBody>
          <a:bodyPr>
            <a:normAutofit fontScale="77500" lnSpcReduction="20000"/>
          </a:bodyPr>
          <a:lstStyle/>
          <a:p>
            <a:pPr algn="l">
              <a:buFont typeface="Arial" panose="020B0604020202020204" pitchFamily="34" charset="0"/>
              <a:buChar char="•"/>
            </a:pPr>
            <a:r>
              <a:rPr lang="en-US" sz="3200" b="0" i="0" dirty="0">
                <a:solidFill>
                  <a:srgbClr val="404040"/>
                </a:solidFill>
                <a:effectLst/>
                <a:latin typeface="Source Sans Pro" panose="020B0604020202020204" pitchFamily="34" charset="0"/>
              </a:rPr>
              <a:t>Participation is the key word in health education and it is a psychological principle based on active learning. </a:t>
            </a:r>
          </a:p>
          <a:p>
            <a:pPr algn="l">
              <a:buFont typeface="Arial" panose="020B0604020202020204" pitchFamily="34" charset="0"/>
              <a:buChar char="•"/>
            </a:pPr>
            <a:r>
              <a:rPr lang="en-US" sz="3200" b="0" i="0" dirty="0">
                <a:solidFill>
                  <a:srgbClr val="404040"/>
                </a:solidFill>
                <a:effectLst/>
                <a:latin typeface="Source Sans Pro" panose="020B0604020202020204" pitchFamily="34" charset="0"/>
              </a:rPr>
              <a:t>People must participate in the different phase or process health education activities with health workers to achieve the common objectives/goals. </a:t>
            </a:r>
          </a:p>
          <a:p>
            <a:pPr algn="l">
              <a:buFont typeface="Arial" panose="020B0604020202020204" pitchFamily="34" charset="0"/>
              <a:buChar char="•"/>
            </a:pPr>
            <a:r>
              <a:rPr lang="en-US" sz="3200" b="0" i="0" dirty="0">
                <a:solidFill>
                  <a:srgbClr val="404040"/>
                </a:solidFill>
                <a:effectLst/>
                <a:latin typeface="Source Sans Pro" panose="020B0604020202020204" pitchFamily="34" charset="0"/>
              </a:rPr>
              <a:t>People’s participation encourage the people to identify their health needs and prioritize them and finding the appropriate solution as well.</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Contd</a:t>
            </a:r>
            <a:r>
              <a:rPr lang="en-US" dirty="0"/>
              <a:t>….</a:t>
            </a:r>
          </a:p>
        </p:txBody>
      </p:sp>
      <p:sp>
        <p:nvSpPr>
          <p:cNvPr id="3" name="Content Placeholder 2"/>
          <p:cNvSpPr>
            <a:spLocks noGrp="1"/>
          </p:cNvSpPr>
          <p:nvPr>
            <p:ph idx="1"/>
          </p:nvPr>
        </p:nvSpPr>
        <p:spPr>
          <a:xfrm>
            <a:off x="674370" y="2015490"/>
            <a:ext cx="10649585" cy="3847465"/>
          </a:xfrm>
        </p:spPr>
        <p:txBody>
          <a:bodyPr>
            <a:normAutofit/>
          </a:bodyPr>
          <a:lstStyle/>
          <a:p>
            <a:pPr algn="l">
              <a:buFont typeface="Arial" panose="020B0604020202020204" pitchFamily="34" charset="0"/>
              <a:buChar char="•"/>
            </a:pPr>
            <a:r>
              <a:rPr lang="en-US" b="0" i="0" dirty="0">
                <a:solidFill>
                  <a:srgbClr val="404040"/>
                </a:solidFill>
                <a:effectLst/>
                <a:latin typeface="Source Sans Pro" panose="020B0604020202020204" pitchFamily="34" charset="0"/>
              </a:rPr>
              <a:t>A high degree of participation tends to create a sense of involvement, personal acceptance and directing for decision making process. </a:t>
            </a:r>
          </a:p>
          <a:p>
            <a:pPr algn="l">
              <a:buFont typeface="Arial" panose="020B0604020202020204" pitchFamily="34" charset="0"/>
              <a:buChar char="•"/>
            </a:pPr>
            <a:r>
              <a:rPr lang="en-US" b="0" i="0" dirty="0">
                <a:solidFill>
                  <a:srgbClr val="404040"/>
                </a:solidFill>
                <a:effectLst/>
                <a:latin typeface="Source Sans Pro" panose="020B0604020202020204" pitchFamily="34" charset="0"/>
              </a:rPr>
              <a:t>This means it provides maximum feedback. </a:t>
            </a:r>
            <a:r>
              <a:rPr lang="en-US" b="1" i="0" dirty="0">
                <a:solidFill>
                  <a:srgbClr val="404040"/>
                </a:solidFill>
                <a:effectLst/>
                <a:latin typeface="Source Sans Pro" panose="020B0604020202020204" pitchFamily="34" charset="0"/>
              </a:rPr>
              <a:t>As Alma-Ata declaration stated that  “the people have a right and duty to participate individually and collectively in the planning and implementation of their health care.” </a:t>
            </a:r>
            <a:endParaRPr lang="en-US" b="0" i="0" dirty="0">
              <a:solidFill>
                <a:srgbClr val="404040"/>
              </a:solidFill>
              <a:effectLst/>
              <a:latin typeface="Source Sans Pro" panose="020B0604020202020204" pitchFamily="34" charset="0"/>
            </a:endParaRPr>
          </a:p>
          <a:p>
            <a:pPr algn="l">
              <a:buFont typeface="Arial" panose="020B0604020202020204" pitchFamily="34" charset="0"/>
              <a:buChar char="•"/>
            </a:pPr>
            <a:r>
              <a:rPr lang="en-US" b="0" i="0" dirty="0">
                <a:solidFill>
                  <a:srgbClr val="404040"/>
                </a:solidFill>
                <a:effectLst/>
                <a:latin typeface="Source Sans Pro" panose="020B0604020202020204" pitchFamily="34" charset="0"/>
              </a:rPr>
              <a:t>The lesser community participation the will be higher degree of failure of health programs.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0" dirty="0">
                <a:solidFill>
                  <a:srgbClr val="404040"/>
                </a:solidFill>
                <a:effectLst/>
                <a:latin typeface="Taviraj"/>
              </a:rPr>
              <a:t>Motivation</a:t>
            </a:r>
            <a:br>
              <a:rPr lang="en-US" b="1" i="0" dirty="0">
                <a:solidFill>
                  <a:srgbClr val="404040"/>
                </a:solidFill>
                <a:effectLst/>
                <a:latin typeface="Taviraj"/>
              </a:rPr>
            </a:br>
            <a:endParaRPr lang="en-US" dirty="0"/>
          </a:p>
        </p:txBody>
      </p:sp>
      <p:sp>
        <p:nvSpPr>
          <p:cNvPr id="3" name="Content Placeholder 2"/>
          <p:cNvSpPr>
            <a:spLocks noGrp="1"/>
          </p:cNvSpPr>
          <p:nvPr>
            <p:ph idx="1"/>
          </p:nvPr>
        </p:nvSpPr>
        <p:spPr>
          <a:xfrm>
            <a:off x="610235" y="2015490"/>
            <a:ext cx="10444480" cy="3990340"/>
          </a:xfrm>
        </p:spPr>
        <p:txBody>
          <a:bodyPr>
            <a:normAutofit fontScale="80000" lnSpcReduction="20000"/>
          </a:bodyPr>
          <a:lstStyle/>
          <a:p>
            <a:pPr algn="l">
              <a:buFont typeface="Arial" panose="020B0604020202020204" pitchFamily="34" charset="0"/>
              <a:buChar char="•"/>
            </a:pPr>
            <a:r>
              <a:rPr lang="en-US" sz="3200" b="0" i="0" dirty="0">
                <a:solidFill>
                  <a:srgbClr val="404040"/>
                </a:solidFill>
                <a:effectLst/>
                <a:latin typeface="Source Sans Pro" panose="020B0604020202020204" pitchFamily="34" charset="0"/>
              </a:rPr>
              <a:t>Every person there is fundamental desire to learn.</a:t>
            </a:r>
          </a:p>
          <a:p>
            <a:pPr algn="l">
              <a:buFont typeface="Arial" panose="020B0604020202020204" pitchFamily="34" charset="0"/>
              <a:buChar char="•"/>
            </a:pPr>
            <a:r>
              <a:rPr lang="en-US" sz="3200" b="0" i="0" dirty="0">
                <a:solidFill>
                  <a:srgbClr val="404040"/>
                </a:solidFill>
                <a:effectLst/>
                <a:latin typeface="Source Sans Pro" panose="020B0604020202020204" pitchFamily="34" charset="0"/>
              </a:rPr>
              <a:t> Growth/ awakening this desire is called motivation. </a:t>
            </a:r>
          </a:p>
          <a:p>
            <a:pPr algn="l">
              <a:buFont typeface="Arial" panose="020B0604020202020204" pitchFamily="34" charset="0"/>
              <a:buChar char="•"/>
            </a:pPr>
            <a:r>
              <a:rPr lang="en-US" sz="3200" b="0" i="0" dirty="0">
                <a:solidFill>
                  <a:srgbClr val="404040"/>
                </a:solidFill>
                <a:effectLst/>
                <a:latin typeface="Source Sans Pro" panose="020B0604020202020204" pitchFamily="34" charset="0"/>
              </a:rPr>
              <a:t>Generally there are two types of motives. Primary motives are physiological needs such as sex, hunger, water, air and survival. These are called intrinsic driving force that people initiating into action. These motives are also called inborn desires.</a:t>
            </a:r>
          </a:p>
          <a:p>
            <a:pPr algn="l">
              <a:buFont typeface="Arial" panose="020B0604020202020204" pitchFamily="34" charset="0"/>
              <a:buChar char="•"/>
            </a:pPr>
            <a:r>
              <a:rPr lang="en-US" sz="3200" b="0" i="0" dirty="0">
                <a:solidFill>
                  <a:srgbClr val="404040"/>
                </a:solidFill>
                <a:effectLst/>
                <a:latin typeface="Source Sans Pro" panose="020B0604020202020204" pitchFamily="34" charset="0"/>
              </a:rPr>
              <a:t> Secondary motives are based on desired created by outside forces or external forces /incentives. These are called social drives.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l">
              <a:buFont typeface="Arial" panose="020B0604020202020204" pitchFamily="34" charset="0"/>
              <a:buChar char="•"/>
            </a:pPr>
            <a:r>
              <a:rPr lang="en-US" sz="3200" b="0" i="0" dirty="0">
                <a:solidFill>
                  <a:srgbClr val="404040"/>
                </a:solidFill>
                <a:effectLst/>
                <a:latin typeface="Source Sans Pro" panose="020B0604020202020204" pitchFamily="34" charset="0"/>
              </a:rPr>
              <a:t>So the motivation is an important factor in health education and motivation must be based on the need of the people or community. </a:t>
            </a:r>
          </a:p>
          <a:p>
            <a:pPr algn="l">
              <a:buFont typeface="Arial" panose="020B0604020202020204" pitchFamily="34" charset="0"/>
              <a:buChar char="•"/>
            </a:pPr>
            <a:r>
              <a:rPr lang="en-US" sz="3200" b="0" i="0" dirty="0">
                <a:solidFill>
                  <a:srgbClr val="404040"/>
                </a:solidFill>
                <a:effectLst/>
                <a:latin typeface="Source Sans Pro" panose="020B0604020202020204" pitchFamily="34" charset="0"/>
              </a:rPr>
              <a:t>The motivation is essential in health education which is done for change the </a:t>
            </a:r>
            <a:r>
              <a:rPr lang="en-US" sz="3200" b="0" i="0" dirty="0" err="1">
                <a:solidFill>
                  <a:srgbClr val="404040"/>
                </a:solidFill>
                <a:effectLst/>
                <a:latin typeface="Source Sans Pro" panose="020B0604020202020204" pitchFamily="34" charset="0"/>
              </a:rPr>
              <a:t>behaviour</a:t>
            </a:r>
            <a:r>
              <a:rPr lang="en-US" sz="3200" b="0" i="0" dirty="0">
                <a:solidFill>
                  <a:srgbClr val="404040"/>
                </a:solidFill>
                <a:effectLst/>
                <a:latin typeface="Source Sans Pro" panose="020B0604020202020204" pitchFamily="34" charset="0"/>
              </a:rPr>
              <a:t> of the people.  </a:t>
            </a:r>
          </a:p>
          <a:p>
            <a:pPr algn="l">
              <a:buFont typeface="Arial" panose="020B0604020202020204" pitchFamily="34" charset="0"/>
              <a:buChar char="•"/>
            </a:pPr>
            <a:r>
              <a:rPr lang="en-US" sz="3200" b="0" i="0" dirty="0">
                <a:solidFill>
                  <a:srgbClr val="404040"/>
                </a:solidFill>
                <a:effectLst/>
                <a:latin typeface="Source Sans Pro" panose="020B0604020202020204" pitchFamily="34" charset="0"/>
              </a:rPr>
              <a:t>Motivation process is a contagious that transforms the </a:t>
            </a:r>
            <a:r>
              <a:rPr lang="en-US" sz="3200" b="0" i="0" dirty="0" err="1">
                <a:solidFill>
                  <a:srgbClr val="404040"/>
                </a:solidFill>
                <a:effectLst/>
                <a:latin typeface="Source Sans Pro" panose="020B0604020202020204" pitchFamily="34" charset="0"/>
              </a:rPr>
              <a:t>behaviour</a:t>
            </a:r>
            <a:r>
              <a:rPr lang="en-US" sz="3200" b="0" i="0" dirty="0">
                <a:solidFill>
                  <a:srgbClr val="404040"/>
                </a:solidFill>
                <a:effectLst/>
                <a:latin typeface="Source Sans Pro" panose="020B0604020202020204" pitchFamily="34" charset="0"/>
              </a:rPr>
              <a:t> to the other people.</a:t>
            </a:r>
          </a:p>
          <a:p>
            <a:endParaRPr lang="en-US" dirty="0"/>
          </a:p>
        </p:txBody>
      </p:sp>
    </p:spTree>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0</TotalTime>
  <Words>1428</Words>
  <Application>Microsoft Office PowerPoint</Application>
  <PresentationFormat>Widescreen</PresentationFormat>
  <Paragraphs>117</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Gill Sans MT</vt:lpstr>
      <vt:lpstr>Google Sans</vt:lpstr>
      <vt:lpstr>hurme_no2-webfont</vt:lpstr>
      <vt:lpstr>Source Sans Pro</vt:lpstr>
      <vt:lpstr>Taviraj</vt:lpstr>
      <vt:lpstr>Gallery</vt:lpstr>
      <vt:lpstr>PRINCIPLES AND PHILOSHOPHY OF HEALTH EDUCATION</vt:lpstr>
      <vt:lpstr>Principles of Health Education </vt:lpstr>
      <vt:lpstr>List of Principles of Health Education </vt:lpstr>
      <vt:lpstr>Credibility </vt:lpstr>
      <vt:lpstr>Interest </vt:lpstr>
      <vt:lpstr>Participation </vt:lpstr>
      <vt:lpstr>Contd….</vt:lpstr>
      <vt:lpstr>Motivation </vt:lpstr>
      <vt:lpstr>PowerPoint Presentation</vt:lpstr>
      <vt:lpstr>Comprehension  </vt:lpstr>
      <vt:lpstr>Reinforcement </vt:lpstr>
      <vt:lpstr>PowerPoint Presentation</vt:lpstr>
      <vt:lpstr>Learning by doing  </vt:lpstr>
      <vt:lpstr>Known to unknown </vt:lpstr>
      <vt:lpstr>PowerPoint Presentation</vt:lpstr>
      <vt:lpstr>Setting an example </vt:lpstr>
      <vt:lpstr>Public Relation </vt:lpstr>
      <vt:lpstr>Feedback </vt:lpstr>
      <vt:lpstr>Leader  </vt:lpstr>
      <vt:lpstr>PowerPoint Presentation</vt:lpstr>
      <vt:lpstr>What is Philosophy?</vt:lpstr>
      <vt:lpstr>Dominant Philosophies of H.E.</vt:lpstr>
      <vt:lpstr>Cognitive Based</vt:lpstr>
      <vt:lpstr>Decision Making</vt:lpstr>
      <vt:lpstr>Behavior Change</vt:lpstr>
      <vt:lpstr>Freeing/Functioning</vt:lpstr>
      <vt:lpstr>Social Change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HEALTH EDUCATION</dc:title>
  <dc:creator>Dr.nadira</dc:creator>
  <cp:lastModifiedBy>Md. Hossain</cp:lastModifiedBy>
  <cp:revision>52</cp:revision>
  <dcterms:created xsi:type="dcterms:W3CDTF">2024-01-19T03:46:00Z</dcterms:created>
  <dcterms:modified xsi:type="dcterms:W3CDTF">2025-05-12T05:13:47Z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9217F233D8254CFD84E15285B04E3914_12</vt:lpwstr>
  </property>
  <property fmtid="{D5CDD505-2E9C-101B-9397-08002B2CF9AE}" pid="3" name="KSOProductBuildVer">
    <vt:lpwstr>1033-12.2.0.13431</vt:lpwstr>
  </property>
</Properties>
</file>