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73083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19258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485639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75387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61235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74758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217066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427684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145480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105481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AB2514-3AF0-4FD8-9FF6-A623C2B62D76}" type="datetimeFigureOut">
              <a:rPr lang="en-US" smtClean="0"/>
              <a:t>5/12/2025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7B1FC4-0A8C-440D-8F3C-6004B2185C51}" type="slidenum">
              <a:rPr lang="en-US" smtClean="0"/>
              <a:t>‹#›</a:t>
            </a:fld>
            <a:endParaRPr lang="en-US" dirty="0"/>
          </a:p>
        </p:txBody>
      </p:sp>
    </p:spTree>
    <p:extLst>
      <p:ext uri="{BB962C8B-B14F-4D97-AF65-F5344CB8AC3E}">
        <p14:creationId xmlns:p14="http://schemas.microsoft.com/office/powerpoint/2010/main" val="3156980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B2514-3AF0-4FD8-9FF6-A623C2B62D76}" type="datetimeFigureOut">
              <a:rPr lang="en-US" smtClean="0"/>
              <a:t>5/12/2025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B1FC4-0A8C-440D-8F3C-6004B2185C51}" type="slidenum">
              <a:rPr lang="en-US" smtClean="0"/>
              <a:t>‹#›</a:t>
            </a:fld>
            <a:endParaRPr lang="en-US" dirty="0"/>
          </a:p>
        </p:txBody>
      </p:sp>
    </p:spTree>
    <p:extLst>
      <p:ext uri="{BB962C8B-B14F-4D97-AF65-F5344CB8AC3E}">
        <p14:creationId xmlns:p14="http://schemas.microsoft.com/office/powerpoint/2010/main" val="311454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blipFill>
            <a:blip r:embed="rId2"/>
            <a:tile tx="0" ty="0" sx="100000" sy="100000" flip="none" algn="tl"/>
          </a:blipFill>
        </p:spPr>
        <p:txBody>
          <a:bodyPr>
            <a:normAutofit/>
          </a:bodyPr>
          <a:lstStyle/>
          <a:p>
            <a:r>
              <a:rPr lang="en-US" b="1" dirty="0">
                <a:solidFill>
                  <a:srgbClr val="00B0F0"/>
                </a:solidFill>
              </a:rPr>
              <a:t>Aim ,Objectives and Changing concept of Health Education</a:t>
            </a:r>
          </a:p>
        </p:txBody>
      </p:sp>
      <p:sp>
        <p:nvSpPr>
          <p:cNvPr id="3" name="Subtitle 2"/>
          <p:cNvSpPr>
            <a:spLocks noGrp="1"/>
          </p:cNvSpPr>
          <p:nvPr>
            <p:ph type="subTitle" idx="1"/>
          </p:nvPr>
        </p:nvSpPr>
        <p:spPr>
          <a:xfrm>
            <a:off x="2438401" y="4807131"/>
            <a:ext cx="9144000" cy="1195251"/>
          </a:xfrm>
        </p:spPr>
        <p:txBody>
          <a:bodyPr>
            <a:normAutofit fontScale="92500" lnSpcReduction="10000"/>
          </a:bodyPr>
          <a:lstStyle/>
          <a:p>
            <a:r>
              <a:rPr lang="en-US" dirty="0">
                <a:solidFill>
                  <a:srgbClr val="00B050"/>
                </a:solidFill>
              </a:rPr>
              <a:t>Dr Md Monirul Islam</a:t>
            </a:r>
          </a:p>
          <a:p>
            <a:r>
              <a:rPr lang="en-US" dirty="0">
                <a:solidFill>
                  <a:srgbClr val="00B050"/>
                </a:solidFill>
              </a:rPr>
              <a:t>Adjunct Faculty</a:t>
            </a:r>
          </a:p>
          <a:p>
            <a:r>
              <a:rPr lang="en-US" dirty="0">
                <a:solidFill>
                  <a:srgbClr val="00B050"/>
                </a:solidFill>
              </a:rPr>
              <a:t>Dept. o</a:t>
            </a:r>
            <a:r>
              <a:rPr lang="en-US">
                <a:solidFill>
                  <a:srgbClr val="00B050"/>
                </a:solidFill>
              </a:rPr>
              <a:t>f </a:t>
            </a:r>
            <a:r>
              <a:rPr lang="en-US" dirty="0">
                <a:solidFill>
                  <a:srgbClr val="00B050"/>
                </a:solidFill>
              </a:rPr>
              <a:t>Public Health </a:t>
            </a:r>
          </a:p>
          <a:p>
            <a:pPr algn="l"/>
            <a:endParaRPr lang="en-US" dirty="0"/>
          </a:p>
        </p:txBody>
      </p:sp>
    </p:spTree>
    <p:extLst>
      <p:ext uri="{BB962C8B-B14F-4D97-AF65-F5344CB8AC3E}">
        <p14:creationId xmlns:p14="http://schemas.microsoft.com/office/powerpoint/2010/main" val="1698446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a:solidFill>
                  <a:srgbClr val="00B050"/>
                </a:solidFill>
              </a:rPr>
              <a:t>Importance of Health Education</a:t>
            </a:r>
            <a:r>
              <a:rPr lang="en-US" b="1" dirty="0"/>
              <a:t>:</a:t>
            </a:r>
          </a:p>
        </p:txBody>
      </p:sp>
      <p:sp>
        <p:nvSpPr>
          <p:cNvPr id="3" name="Content Placeholder 2"/>
          <p:cNvSpPr>
            <a:spLocks noGrp="1"/>
          </p:cNvSpPr>
          <p:nvPr>
            <p:ph idx="1"/>
          </p:nvPr>
        </p:nvSpPr>
        <p:spPr/>
        <p:txBody>
          <a:bodyPr/>
          <a:lstStyle/>
          <a:p>
            <a:r>
              <a:rPr lang="en-US" dirty="0">
                <a:solidFill>
                  <a:srgbClr val="00B0F0"/>
                </a:solidFill>
              </a:rPr>
              <a:t>“This </a:t>
            </a:r>
            <a:r>
              <a:rPr lang="en-US" dirty="0" err="1">
                <a:solidFill>
                  <a:srgbClr val="00B0F0"/>
                </a:solidFill>
              </a:rPr>
              <a:t>atma</a:t>
            </a:r>
            <a:r>
              <a:rPr lang="en-US" dirty="0">
                <a:solidFill>
                  <a:srgbClr val="00B0F0"/>
                </a:solidFill>
              </a:rPr>
              <a:t> is not attainable by a weak man.” –</a:t>
            </a:r>
            <a:r>
              <a:rPr lang="en-US" b="1" dirty="0">
                <a:solidFill>
                  <a:srgbClr val="00B0F0"/>
                </a:solidFill>
              </a:rPr>
              <a:t>Swami Vivekananda</a:t>
            </a:r>
            <a:endParaRPr lang="en-US" dirty="0">
              <a:solidFill>
                <a:srgbClr val="00B0F0"/>
              </a:solidFill>
            </a:endParaRPr>
          </a:p>
          <a:p>
            <a:r>
              <a:rPr lang="en-US" dirty="0">
                <a:solidFill>
                  <a:srgbClr val="00B0F0"/>
                </a:solidFill>
              </a:rPr>
              <a:t>“The first wealth is health.” – </a:t>
            </a:r>
            <a:r>
              <a:rPr lang="en-US" b="1" dirty="0">
                <a:solidFill>
                  <a:srgbClr val="00B0F0"/>
                </a:solidFill>
              </a:rPr>
              <a:t>Emerson</a:t>
            </a:r>
            <a:endParaRPr lang="en-US" dirty="0">
              <a:solidFill>
                <a:srgbClr val="00B0F0"/>
              </a:solidFill>
            </a:endParaRPr>
          </a:p>
          <a:p>
            <a:r>
              <a:rPr lang="en-US" dirty="0">
                <a:solidFill>
                  <a:srgbClr val="00B0F0"/>
                </a:solidFill>
              </a:rPr>
              <a:t>If health is so precious asset then education of health is indeed, more important. Health education helps us in following ways:</a:t>
            </a:r>
          </a:p>
          <a:p>
            <a:r>
              <a:rPr lang="en-US" dirty="0">
                <a:solidFill>
                  <a:srgbClr val="00B0F0"/>
                </a:solidFill>
              </a:rPr>
              <a:t>Health education provides information to the students and the teachers about the function of the body the rule of health and hygiene and precautionary measures for keeping of diseases.</a:t>
            </a:r>
          </a:p>
          <a:p>
            <a:endParaRPr lang="en-US" dirty="0"/>
          </a:p>
        </p:txBody>
      </p:sp>
    </p:spTree>
    <p:extLst>
      <p:ext uri="{BB962C8B-B14F-4D97-AF65-F5344CB8AC3E}">
        <p14:creationId xmlns:p14="http://schemas.microsoft.com/office/powerpoint/2010/main" val="255596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2D050"/>
                </a:solidFill>
              </a:rPr>
              <a:t>CONTD….</a:t>
            </a:r>
          </a:p>
        </p:txBody>
      </p:sp>
      <p:sp>
        <p:nvSpPr>
          <p:cNvPr id="3" name="Content Placeholder 2"/>
          <p:cNvSpPr>
            <a:spLocks noGrp="1"/>
          </p:cNvSpPr>
          <p:nvPr>
            <p:ph idx="1"/>
          </p:nvPr>
        </p:nvSpPr>
        <p:spPr/>
        <p:txBody>
          <a:bodyPr/>
          <a:lstStyle/>
          <a:p>
            <a:r>
              <a:rPr lang="en-US" dirty="0">
                <a:solidFill>
                  <a:srgbClr val="00B0F0"/>
                </a:solidFill>
              </a:rPr>
              <a:t>Health education helps in discovering physical defects of children and discovering various types of abnormalities of children.</a:t>
            </a:r>
          </a:p>
          <a:p>
            <a:r>
              <a:rPr lang="en-US" dirty="0">
                <a:solidFill>
                  <a:srgbClr val="00B0F0"/>
                </a:solidFill>
              </a:rPr>
              <a:t>Health education develops health habits like need of fresh air, hygienic feeding and various class room habits.</a:t>
            </a:r>
          </a:p>
          <a:p>
            <a:r>
              <a:rPr lang="en-US" dirty="0">
                <a:solidFill>
                  <a:srgbClr val="00B0F0"/>
                </a:solidFill>
              </a:rPr>
              <a:t> Health education provided knowledge regarding good health habits.</a:t>
            </a:r>
          </a:p>
          <a:p>
            <a:r>
              <a:rPr lang="en-US" dirty="0">
                <a:solidFill>
                  <a:srgbClr val="00B0F0"/>
                </a:solidFill>
              </a:rPr>
              <a:t>Health education develops better human relations between school home community.</a:t>
            </a:r>
          </a:p>
          <a:p>
            <a:endParaRPr lang="en-US" dirty="0"/>
          </a:p>
        </p:txBody>
      </p:sp>
    </p:spTree>
    <p:extLst>
      <p:ext uri="{BB962C8B-B14F-4D97-AF65-F5344CB8AC3E}">
        <p14:creationId xmlns:p14="http://schemas.microsoft.com/office/powerpoint/2010/main" val="2652038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CONTD……</a:t>
            </a:r>
          </a:p>
        </p:txBody>
      </p:sp>
      <p:sp>
        <p:nvSpPr>
          <p:cNvPr id="3" name="Content Placeholder 2"/>
          <p:cNvSpPr>
            <a:spLocks noGrp="1"/>
          </p:cNvSpPr>
          <p:nvPr>
            <p:ph idx="1"/>
          </p:nvPr>
        </p:nvSpPr>
        <p:spPr/>
        <p:txBody>
          <a:bodyPr/>
          <a:lstStyle/>
          <a:p>
            <a:r>
              <a:rPr lang="en-US" dirty="0">
                <a:solidFill>
                  <a:srgbClr val="00B0F0"/>
                </a:solidFill>
              </a:rPr>
              <a:t>Health education provides knowledge regarding prevention and control of various diseases.</a:t>
            </a:r>
          </a:p>
          <a:p>
            <a:r>
              <a:rPr lang="en-US" dirty="0">
                <a:solidFill>
                  <a:srgbClr val="00B0F0"/>
                </a:solidFill>
              </a:rPr>
              <a:t> Health education proving first aid training essential for everyone a emergency may come to</a:t>
            </a:r>
            <a:br>
              <a:rPr lang="en-US" dirty="0">
                <a:solidFill>
                  <a:srgbClr val="00B0F0"/>
                </a:solidFill>
              </a:rPr>
            </a:br>
            <a:r>
              <a:rPr lang="en-US" dirty="0">
                <a:solidFill>
                  <a:srgbClr val="00B0F0"/>
                </a:solidFill>
              </a:rPr>
              <a:t>any one and at anytime.</a:t>
            </a:r>
          </a:p>
          <a:p>
            <a:endParaRPr lang="en-US" dirty="0">
              <a:solidFill>
                <a:srgbClr val="00B0F0"/>
              </a:solidFill>
            </a:endParaRPr>
          </a:p>
        </p:txBody>
      </p:sp>
    </p:spTree>
    <p:extLst>
      <p:ext uri="{BB962C8B-B14F-4D97-AF65-F5344CB8AC3E}">
        <p14:creationId xmlns:p14="http://schemas.microsoft.com/office/powerpoint/2010/main" val="1457625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a:solidFill>
                  <a:srgbClr val="7030A0"/>
                </a:solidFill>
              </a:rPr>
              <a:t>Changing concept Of Health Education</a:t>
            </a:r>
          </a:p>
        </p:txBody>
      </p:sp>
      <p:sp>
        <p:nvSpPr>
          <p:cNvPr id="3" name="Content Placeholder 2"/>
          <p:cNvSpPr>
            <a:spLocks noGrp="1"/>
          </p:cNvSpPr>
          <p:nvPr>
            <p:ph idx="1"/>
          </p:nvPr>
        </p:nvSpPr>
        <p:spPr>
          <a:xfrm>
            <a:off x="287383" y="1815738"/>
            <a:ext cx="11743508" cy="4767942"/>
          </a:xfrm>
        </p:spPr>
        <p:txBody>
          <a:bodyPr/>
          <a:lstStyle/>
          <a:p>
            <a:pPr marL="0" indent="0">
              <a:buNone/>
            </a:pPr>
            <a:r>
              <a:rPr lang="en-US" dirty="0">
                <a:solidFill>
                  <a:srgbClr val="0070C0"/>
                </a:solidFill>
              </a:rPr>
              <a:t>Historically health education has been committed to disseminating information and changing human </a:t>
            </a:r>
            <a:r>
              <a:rPr lang="en-US" dirty="0" err="1">
                <a:solidFill>
                  <a:srgbClr val="0070C0"/>
                </a:solidFill>
              </a:rPr>
              <a:t>behaviour</a:t>
            </a:r>
            <a:r>
              <a:rPr lang="en-US" dirty="0">
                <a:solidFill>
                  <a:srgbClr val="0070C0"/>
                </a:solidFill>
              </a:rPr>
              <a:t>. Following the Alma-Ata Declaration* -adopted in 1978, the emphasis has shifted from :</a:t>
            </a:r>
          </a:p>
          <a:p>
            <a:r>
              <a:rPr lang="en-US" dirty="0">
                <a:solidFill>
                  <a:srgbClr val="0070C0"/>
                </a:solidFill>
              </a:rPr>
              <a:t>* Prevention of disease to promotion of healthy lifestyles;</a:t>
            </a:r>
          </a:p>
          <a:p>
            <a:r>
              <a:rPr lang="en-US" dirty="0">
                <a:solidFill>
                  <a:srgbClr val="0070C0"/>
                </a:solidFill>
              </a:rPr>
              <a:t>*The modification of individual </a:t>
            </a:r>
            <a:r>
              <a:rPr lang="en-US" dirty="0" err="1">
                <a:solidFill>
                  <a:srgbClr val="0070C0"/>
                </a:solidFill>
              </a:rPr>
              <a:t>behaviour</a:t>
            </a:r>
            <a:r>
              <a:rPr lang="en-US" dirty="0">
                <a:solidFill>
                  <a:srgbClr val="0070C0"/>
                </a:solidFill>
              </a:rPr>
              <a:t> to modification of “social environment” in which the individual lives;</a:t>
            </a:r>
          </a:p>
          <a:p>
            <a:r>
              <a:rPr lang="en-US" dirty="0">
                <a:solidFill>
                  <a:srgbClr val="0070C0"/>
                </a:solidFill>
              </a:rPr>
              <a:t>*Community participation to community involvement; and*Promotion of individual and community “self reliance”</a:t>
            </a:r>
          </a:p>
        </p:txBody>
      </p:sp>
    </p:spTree>
    <p:extLst>
      <p:ext uri="{BB962C8B-B14F-4D97-AF65-F5344CB8AC3E}">
        <p14:creationId xmlns:p14="http://schemas.microsoft.com/office/powerpoint/2010/main" val="2050938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a:solidFill>
                  <a:srgbClr val="C00000"/>
                </a:solidFill>
              </a:rPr>
              <a:t>ALMA-ATA Declaration</a:t>
            </a:r>
            <a:endParaRPr lang="en-US" dirty="0">
              <a:solidFill>
                <a:srgbClr val="C00000"/>
              </a:solidFill>
            </a:endParaRPr>
          </a:p>
        </p:txBody>
      </p:sp>
      <p:sp>
        <p:nvSpPr>
          <p:cNvPr id="3" name="Content Placeholder 2"/>
          <p:cNvSpPr>
            <a:spLocks noGrp="1"/>
          </p:cNvSpPr>
          <p:nvPr>
            <p:ph idx="1"/>
          </p:nvPr>
        </p:nvSpPr>
        <p:spPr/>
        <p:txBody>
          <a:bodyPr>
            <a:normAutofit/>
          </a:bodyPr>
          <a:lstStyle/>
          <a:p>
            <a:r>
              <a:rPr lang="en-US" dirty="0">
                <a:solidFill>
                  <a:srgbClr val="0070C0"/>
                </a:solidFill>
              </a:rPr>
              <a:t>The Declaration of Alma-Ata was adopted at the International Conference on Primary HealthCare, Almaty, Kazakhstan, 6–12 September 1978. It expressed the need for urgent action by all governments, all health and development workers, and the world community to protect and promote the health of all people. The</a:t>
            </a:r>
          </a:p>
          <a:p>
            <a:r>
              <a:rPr lang="en-US" b="1" dirty="0">
                <a:solidFill>
                  <a:srgbClr val="0070C0"/>
                </a:solidFill>
              </a:rPr>
              <a:t> Alma</a:t>
            </a:r>
            <a:r>
              <a:rPr lang="en-US" dirty="0">
                <a:solidFill>
                  <a:srgbClr val="0070C0"/>
                </a:solidFill>
              </a:rPr>
              <a:t> </a:t>
            </a:r>
            <a:r>
              <a:rPr lang="en-US" b="1" dirty="0">
                <a:solidFill>
                  <a:srgbClr val="0070C0"/>
                </a:solidFill>
              </a:rPr>
              <a:t>Ata Declaration</a:t>
            </a:r>
            <a:r>
              <a:rPr lang="en-US" dirty="0">
                <a:solidFill>
                  <a:srgbClr val="0070C0"/>
                </a:solidFill>
              </a:rPr>
              <a:t> of </a:t>
            </a:r>
            <a:r>
              <a:rPr lang="en-US" b="1" dirty="0">
                <a:solidFill>
                  <a:srgbClr val="0070C0"/>
                </a:solidFill>
              </a:rPr>
              <a:t>1978 </a:t>
            </a:r>
            <a:r>
              <a:rPr lang="en-US" dirty="0">
                <a:solidFill>
                  <a:srgbClr val="0070C0"/>
                </a:solidFill>
              </a:rPr>
              <a:t>emerged as a major milestone of the twentieth century in the field of public health, and it identified primary health care as the key to the attainment of the goal of “Health for All by 2000</a:t>
            </a:r>
          </a:p>
          <a:p>
            <a:endParaRPr lang="en-US" dirty="0"/>
          </a:p>
        </p:txBody>
      </p:sp>
    </p:spTree>
    <p:extLst>
      <p:ext uri="{BB962C8B-B14F-4D97-AF65-F5344CB8AC3E}">
        <p14:creationId xmlns:p14="http://schemas.microsoft.com/office/powerpoint/2010/main" val="2879936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solidFill>
                  <a:srgbClr val="0070C0"/>
                </a:solidFill>
              </a:rPr>
              <a:t>Essential healthcare based on practical, scientifically sound &amp; socially acceptable methods &amp; technology made universally accessible o individuals &amp;families in the community through their full participation &amp; at the cost of the community and the country can afford to maintain at every stage of their development</a:t>
            </a:r>
          </a:p>
        </p:txBody>
      </p:sp>
    </p:spTree>
    <p:extLst>
      <p:ext uri="{BB962C8B-B14F-4D97-AF65-F5344CB8AC3E}">
        <p14:creationId xmlns:p14="http://schemas.microsoft.com/office/powerpoint/2010/main" val="1738415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098" name="Picture 2" descr="Importance Of Health Education - Public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384" y="0"/>
            <a:ext cx="11505232" cy="5811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13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OUTLINE OF THE LECTURE</a:t>
            </a:r>
          </a:p>
        </p:txBody>
      </p:sp>
      <p:sp>
        <p:nvSpPr>
          <p:cNvPr id="3" name="Content Placeholder 2"/>
          <p:cNvSpPr>
            <a:spLocks noGrp="1"/>
          </p:cNvSpPr>
          <p:nvPr>
            <p:ph idx="1"/>
          </p:nvPr>
        </p:nvSpPr>
        <p:spPr/>
        <p:txBody>
          <a:bodyPr/>
          <a:lstStyle/>
          <a:p>
            <a:pPr marL="0" indent="0">
              <a:buNone/>
            </a:pPr>
            <a:r>
              <a:rPr lang="en-US" dirty="0"/>
              <a:t> </a:t>
            </a:r>
          </a:p>
          <a:p>
            <a:pPr marL="0" indent="0">
              <a:buNone/>
            </a:pPr>
            <a:r>
              <a:rPr lang="en-US" dirty="0"/>
              <a:t>• </a:t>
            </a:r>
            <a:r>
              <a:rPr lang="en-US" dirty="0">
                <a:solidFill>
                  <a:srgbClr val="FF0000"/>
                </a:solidFill>
              </a:rPr>
              <a:t>Aims of Health Education </a:t>
            </a:r>
          </a:p>
          <a:p>
            <a:pPr marL="0" indent="0">
              <a:buNone/>
            </a:pPr>
            <a:r>
              <a:rPr lang="en-US" dirty="0">
                <a:solidFill>
                  <a:srgbClr val="FF0000"/>
                </a:solidFill>
              </a:rPr>
              <a:t>• Objectives of Health Education</a:t>
            </a:r>
          </a:p>
          <a:p>
            <a:pPr marL="0" indent="0">
              <a:buNone/>
            </a:pPr>
            <a:r>
              <a:rPr lang="en-US" dirty="0">
                <a:solidFill>
                  <a:srgbClr val="FF0000"/>
                </a:solidFill>
              </a:rPr>
              <a:t>Changing concept of health Education</a:t>
            </a:r>
          </a:p>
        </p:txBody>
      </p:sp>
    </p:spTree>
    <p:extLst>
      <p:ext uri="{BB962C8B-B14F-4D97-AF65-F5344CB8AC3E}">
        <p14:creationId xmlns:p14="http://schemas.microsoft.com/office/powerpoint/2010/main" val="339197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en-US" b="1" dirty="0">
                <a:solidFill>
                  <a:srgbClr val="FF0000"/>
                </a:solidFill>
              </a:rPr>
              <a:t>AIMS</a:t>
            </a:r>
          </a:p>
        </p:txBody>
      </p:sp>
      <p:sp>
        <p:nvSpPr>
          <p:cNvPr id="3" name="Content Placeholder 2"/>
          <p:cNvSpPr>
            <a:spLocks noGrp="1"/>
          </p:cNvSpPr>
          <p:nvPr>
            <p:ph idx="1"/>
          </p:nvPr>
        </p:nvSpPr>
        <p:spPr/>
        <p:txBody>
          <a:bodyPr/>
          <a:lstStyle/>
          <a:p>
            <a:r>
              <a:rPr lang="en-US" dirty="0">
                <a:solidFill>
                  <a:srgbClr val="C00000"/>
                </a:solidFill>
              </a:rPr>
              <a:t>Value of Health : </a:t>
            </a:r>
            <a:r>
              <a:rPr lang="en-US" dirty="0"/>
              <a:t>▫ </a:t>
            </a:r>
            <a:r>
              <a:rPr lang="en-US" dirty="0">
                <a:solidFill>
                  <a:srgbClr val="00B0F0"/>
                </a:solidFill>
              </a:rPr>
              <a:t>Health education aims at acquainting the pupils and teachers with the rules of health and hygiene, functioning of the body precautionary measures to ward off diseases; and working for common good.</a:t>
            </a:r>
          </a:p>
          <a:p>
            <a:r>
              <a:rPr lang="en-US" dirty="0">
                <a:solidFill>
                  <a:srgbClr val="C00000"/>
                </a:solidFill>
              </a:rPr>
              <a:t>Good Health </a:t>
            </a:r>
            <a:r>
              <a:rPr lang="en-US" dirty="0"/>
              <a:t>: ▫ </a:t>
            </a:r>
            <a:r>
              <a:rPr lang="en-US" dirty="0">
                <a:solidFill>
                  <a:srgbClr val="00B0F0"/>
                </a:solidFill>
              </a:rPr>
              <a:t>The authorities should provide hygienic environment in the form of adequate ventilation, proper temperature , good sanitation and all-around cleanliness. It helps the authorities to keep certain norms of health</a:t>
            </a:r>
          </a:p>
        </p:txBody>
      </p:sp>
    </p:spTree>
    <p:extLst>
      <p:ext uri="{BB962C8B-B14F-4D97-AF65-F5344CB8AC3E}">
        <p14:creationId xmlns:p14="http://schemas.microsoft.com/office/powerpoint/2010/main" val="91841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Preventive Measures Health communicable diseases: </a:t>
            </a:r>
          </a:p>
        </p:txBody>
      </p:sp>
      <p:sp>
        <p:nvSpPr>
          <p:cNvPr id="5" name="Text Placeholder 4"/>
          <p:cNvSpPr>
            <a:spLocks noGrp="1"/>
          </p:cNvSpPr>
          <p:nvPr>
            <p:ph type="body" sz="half" idx="2"/>
          </p:nvPr>
        </p:nvSpPr>
        <p:spPr/>
        <p:txBody>
          <a:bodyPr>
            <a:normAutofit/>
          </a:bodyPr>
          <a:lstStyle/>
          <a:p>
            <a:r>
              <a:rPr lang="en-US" sz="2400" dirty="0"/>
              <a:t>▫ </a:t>
            </a:r>
            <a:r>
              <a:rPr lang="en-US" sz="2400" dirty="0">
                <a:solidFill>
                  <a:srgbClr val="C00000"/>
                </a:solidFill>
              </a:rPr>
              <a:t>It aim is to take adequate precautions against contamination and spread of diseases. Thus good sanitary arrangements are made . Precautionary and preventive measure, if they are properly adopted, can help in improving the health standards .</a:t>
            </a:r>
          </a:p>
          <a:p>
            <a:endParaRPr lang="en-US" sz="2400" dirty="0"/>
          </a:p>
        </p:txBody>
      </p:sp>
      <p:pic>
        <p:nvPicPr>
          <p:cNvPr id="1026" name="Picture 2" descr="6 daily habits to help you avoid getting sick"/>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832086" y="987425"/>
            <a:ext cx="4874404"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412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70C0"/>
                </a:solidFill>
              </a:rPr>
              <a:t>Health Service for School Going Children</a:t>
            </a:r>
            <a:r>
              <a:rPr lang="en-US" dirty="0"/>
              <a:t>:</a:t>
            </a:r>
          </a:p>
        </p:txBody>
      </p:sp>
      <p:sp>
        <p:nvSpPr>
          <p:cNvPr id="6" name="Text Placeholder 5"/>
          <p:cNvSpPr>
            <a:spLocks noGrp="1"/>
          </p:cNvSpPr>
          <p:nvPr>
            <p:ph type="body" sz="half" idx="2"/>
          </p:nvPr>
        </p:nvSpPr>
        <p:spPr/>
        <p:txBody>
          <a:bodyPr>
            <a:normAutofit/>
          </a:bodyPr>
          <a:lstStyle/>
          <a:p>
            <a:r>
              <a:rPr lang="en-US" sz="2800" dirty="0"/>
              <a:t>▫ </a:t>
            </a:r>
            <a:r>
              <a:rPr lang="en-US" sz="2800" dirty="0">
                <a:solidFill>
                  <a:srgbClr val="C00000"/>
                </a:solidFill>
              </a:rPr>
              <a:t>It aims at discovering physical defects and other abnormalities in the child and promoting their reduction, if they , are easily curable.</a:t>
            </a:r>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78731" y="718458"/>
            <a:ext cx="4990012" cy="4336868"/>
          </a:xfrm>
        </p:spPr>
      </p:pic>
    </p:spTree>
    <p:extLst>
      <p:ext uri="{BB962C8B-B14F-4D97-AF65-F5344CB8AC3E}">
        <p14:creationId xmlns:p14="http://schemas.microsoft.com/office/powerpoint/2010/main" val="3310802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AIMS </a:t>
            </a:r>
            <a:r>
              <a:rPr lang="en-US" dirty="0" err="1">
                <a:solidFill>
                  <a:srgbClr val="00B0F0"/>
                </a:solidFill>
              </a:rPr>
              <a:t>Contd</a:t>
            </a:r>
            <a:r>
              <a:rPr lang="en-US" dirty="0">
                <a:solidFill>
                  <a:srgbClr val="00B0F0"/>
                </a:solidFill>
              </a:rPr>
              <a:t>….</a:t>
            </a:r>
          </a:p>
        </p:txBody>
      </p:sp>
      <p:sp>
        <p:nvSpPr>
          <p:cNvPr id="3" name="Content Placeholder 2"/>
          <p:cNvSpPr>
            <a:spLocks noGrp="1"/>
          </p:cNvSpPr>
          <p:nvPr>
            <p:ph idx="1"/>
          </p:nvPr>
        </p:nvSpPr>
        <p:spPr/>
        <p:txBody>
          <a:bodyPr>
            <a:normAutofit lnSpcReduction="10000"/>
          </a:bodyPr>
          <a:lstStyle/>
          <a:p>
            <a:pPr marL="0" indent="0">
              <a:buNone/>
            </a:pPr>
            <a:r>
              <a:rPr lang="en-US" dirty="0">
                <a:solidFill>
                  <a:srgbClr val="0070C0"/>
                </a:solidFill>
              </a:rPr>
              <a:t>Promotion of Mental and Emotional Health</a:t>
            </a:r>
          </a:p>
          <a:p>
            <a:r>
              <a:rPr lang="en-US" dirty="0">
                <a:solidFill>
                  <a:srgbClr val="FF0000"/>
                </a:solidFill>
              </a:rPr>
              <a:t>Mental and emotional health are also equally important along with physical health . While Physical health makes a pupil physical fit, mental and motional health enables him to maintain an even temper and a happy disposition</a:t>
            </a:r>
            <a:r>
              <a:rPr lang="en-US" dirty="0"/>
              <a:t>.</a:t>
            </a:r>
          </a:p>
          <a:p>
            <a:pPr marL="0" indent="0">
              <a:buNone/>
            </a:pPr>
            <a:r>
              <a:rPr lang="en-US" dirty="0">
                <a:solidFill>
                  <a:srgbClr val="0070C0"/>
                </a:solidFill>
              </a:rPr>
              <a:t>Civic Responsibility</a:t>
            </a:r>
          </a:p>
          <a:p>
            <a:pPr marL="0" indent="0">
              <a:buNone/>
            </a:pPr>
            <a:r>
              <a:rPr lang="en-US" dirty="0"/>
              <a:t>▫ </a:t>
            </a:r>
            <a:r>
              <a:rPr lang="en-US" dirty="0">
                <a:solidFill>
                  <a:srgbClr val="C00000"/>
                </a:solidFill>
              </a:rPr>
              <a:t>School is a miniature society. Responsibility of ill health does not lie on any one’s shoulders. Even some causes of ill-health have their origin in social conditions which require action on the part of community, as a whole , in order to eradicate them. It aims at realizing the people to make combined efforts and work for common good.</a:t>
            </a:r>
          </a:p>
          <a:p>
            <a:endParaRPr lang="en-US" dirty="0"/>
          </a:p>
        </p:txBody>
      </p:sp>
    </p:spTree>
    <p:extLst>
      <p:ext uri="{BB962C8B-B14F-4D97-AF65-F5344CB8AC3E}">
        <p14:creationId xmlns:p14="http://schemas.microsoft.com/office/powerpoint/2010/main" val="2687263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40" y="440326"/>
            <a:ext cx="10515600" cy="1325563"/>
          </a:xfrm>
          <a:blipFill>
            <a:blip r:embed="rId2"/>
            <a:tile tx="0" ty="0" sx="100000" sy="100000" flip="none" algn="tl"/>
          </a:blipFill>
        </p:spPr>
        <p:txBody>
          <a:bodyPr/>
          <a:lstStyle/>
          <a:p>
            <a:r>
              <a:rPr lang="en-US" b="1" dirty="0">
                <a:solidFill>
                  <a:srgbClr val="00B0F0"/>
                </a:solidFill>
              </a:rPr>
              <a:t>OBJECTIVES OF HEALTH EDUCATION</a:t>
            </a:r>
          </a:p>
        </p:txBody>
      </p:sp>
      <p:sp>
        <p:nvSpPr>
          <p:cNvPr id="3" name="Content Placeholder 2"/>
          <p:cNvSpPr>
            <a:spLocks noGrp="1"/>
          </p:cNvSpPr>
          <p:nvPr>
            <p:ph idx="1"/>
          </p:nvPr>
        </p:nvSpPr>
        <p:spPr>
          <a:xfrm>
            <a:off x="838200" y="1825624"/>
            <a:ext cx="10515600" cy="4784181"/>
          </a:xfrm>
        </p:spPr>
        <p:txBody>
          <a:bodyPr>
            <a:normAutofit lnSpcReduction="10000"/>
          </a:bodyPr>
          <a:lstStyle/>
          <a:p>
            <a:pPr marL="0" indent="0">
              <a:buNone/>
            </a:pPr>
            <a:r>
              <a:rPr lang="en-US" dirty="0">
                <a:solidFill>
                  <a:srgbClr val="0070C0"/>
                </a:solidFill>
              </a:rPr>
              <a:t>Elementary School Stage </a:t>
            </a:r>
          </a:p>
          <a:p>
            <a:r>
              <a:rPr lang="en-US" dirty="0"/>
              <a:t>▫ </a:t>
            </a:r>
            <a:r>
              <a:rPr lang="en-US" dirty="0">
                <a:solidFill>
                  <a:srgbClr val="FF0000"/>
                </a:solidFill>
              </a:rPr>
              <a:t>To make pupils realize the value of health and its personal and social importance. ▫ To inculcate habits of healthy living, regarding personal hygiene, food, clothing and posture.</a:t>
            </a:r>
          </a:p>
          <a:p>
            <a:pPr marL="0" indent="0">
              <a:buNone/>
            </a:pPr>
            <a:r>
              <a:rPr lang="en-US" dirty="0">
                <a:solidFill>
                  <a:srgbClr val="0070C0"/>
                </a:solidFill>
              </a:rPr>
              <a:t>High School Stage</a:t>
            </a:r>
          </a:p>
          <a:p>
            <a:pPr marL="0" indent="0">
              <a:buNone/>
            </a:pPr>
            <a:r>
              <a:rPr lang="en-US" dirty="0">
                <a:solidFill>
                  <a:srgbClr val="FF0000"/>
                </a:solidFill>
              </a:rPr>
              <a:t>To make the pupils understand the elementary structure and functioning of human body and the stages of human development . ▫ To help students to understand the importance of nutritious diet for physical and mental development. ▫ To help students know how they can save themselves from accidents and from the carriers of disease, like flies, mosquitoes, rats , dirt as well as from polluted air, water and food.</a:t>
            </a:r>
          </a:p>
        </p:txBody>
      </p:sp>
    </p:spTree>
    <p:extLst>
      <p:ext uri="{BB962C8B-B14F-4D97-AF65-F5344CB8AC3E}">
        <p14:creationId xmlns:p14="http://schemas.microsoft.com/office/powerpoint/2010/main" val="2526181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a:solidFill>
                  <a:srgbClr val="FF0000"/>
                </a:solidFill>
              </a:rPr>
              <a:t>Higher Secondary (10 to +2)Stage</a:t>
            </a:r>
          </a:p>
        </p:txBody>
      </p:sp>
      <p:sp>
        <p:nvSpPr>
          <p:cNvPr id="3" name="Content Placeholder 2"/>
          <p:cNvSpPr>
            <a:spLocks noGrp="1"/>
          </p:cNvSpPr>
          <p:nvPr>
            <p:ph idx="1"/>
          </p:nvPr>
        </p:nvSpPr>
        <p:spPr/>
        <p:txBody>
          <a:bodyPr>
            <a:normAutofit fontScale="92500" lnSpcReduction="10000"/>
          </a:bodyPr>
          <a:lstStyle/>
          <a:p>
            <a:r>
              <a:rPr lang="en-US" dirty="0">
                <a:solidFill>
                  <a:srgbClr val="0070C0"/>
                </a:solidFill>
              </a:rPr>
              <a:t>To make pupils understand the causes of the pollution of air , water, soil and food as well as the ways and means of their prevention.</a:t>
            </a:r>
          </a:p>
          <a:p>
            <a:r>
              <a:rPr lang="en-US" dirty="0">
                <a:solidFill>
                  <a:srgbClr val="0070C0"/>
                </a:solidFill>
              </a:rPr>
              <a:t> ▫ To give students sufficient knowledge about marriage, sex and population explosion. </a:t>
            </a:r>
          </a:p>
          <a:p>
            <a:r>
              <a:rPr lang="en-US" dirty="0">
                <a:solidFill>
                  <a:srgbClr val="0070C0"/>
                </a:solidFill>
              </a:rPr>
              <a:t>▫ To help students understand the importance of physical training , sports, games, yogic exercises as well as their relationship with health education program.</a:t>
            </a:r>
          </a:p>
          <a:p>
            <a:r>
              <a:rPr lang="en-US" dirty="0">
                <a:solidFill>
                  <a:srgbClr val="0070C0"/>
                </a:solidFill>
              </a:rPr>
              <a:t>To emphasize students the bad effects of smoking and taking alcohol ▫ To make students know about the functioning of various organizations, working for the maintenance and preservation of health. ▫ To acquaint students with the functioning of various organizations working for the maintenance of health.</a:t>
            </a:r>
          </a:p>
        </p:txBody>
      </p:sp>
    </p:spTree>
    <p:extLst>
      <p:ext uri="{BB962C8B-B14F-4D97-AF65-F5344CB8AC3E}">
        <p14:creationId xmlns:p14="http://schemas.microsoft.com/office/powerpoint/2010/main" val="2150384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solidFill>
                  <a:srgbClr val="0070C0"/>
                </a:solidFill>
              </a:rPr>
              <a:t>To help students understand, how the present-day rapid development of science and technology , has increased hazards of life and health problems also how to face and prevent them.</a:t>
            </a:r>
          </a:p>
          <a:p>
            <a:r>
              <a:rPr lang="en-US" dirty="0">
                <a:solidFill>
                  <a:srgbClr val="0070C0"/>
                </a:solidFill>
              </a:rPr>
              <a:t> ▫ To enable the students to arrive at suitable conclusions, based on scientific knowledge and take action as an individual, member of the family and the community for protecting, maintain and promoting individual and community health.</a:t>
            </a:r>
          </a:p>
          <a:p>
            <a:r>
              <a:rPr lang="en-US" dirty="0">
                <a:solidFill>
                  <a:srgbClr val="0070C0"/>
                </a:solidFill>
              </a:rPr>
              <a:t> ▫ The ultimate objective of health education is to innate healthy habits in the children and develop them into healthy individuals physically as well as mentally. </a:t>
            </a:r>
          </a:p>
        </p:txBody>
      </p:sp>
    </p:spTree>
    <p:extLst>
      <p:ext uri="{BB962C8B-B14F-4D97-AF65-F5344CB8AC3E}">
        <p14:creationId xmlns:p14="http://schemas.microsoft.com/office/powerpoint/2010/main" val="1185866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1066</Words>
  <Application>Microsoft Office PowerPoint</Application>
  <PresentationFormat>Widescreen</PresentationFormat>
  <Paragraphs>56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Aim ,Objectives and Changing concept of Health Education</vt:lpstr>
      <vt:lpstr>OUTLINE OF THE LECTURE</vt:lpstr>
      <vt:lpstr>AIMS</vt:lpstr>
      <vt:lpstr>Preventive Measures Health communicable diseases: </vt:lpstr>
      <vt:lpstr>Health Service for School Going Children:</vt:lpstr>
      <vt:lpstr>AIMS Contd….</vt:lpstr>
      <vt:lpstr>OBJECTIVES OF HEALTH EDUCATION</vt:lpstr>
      <vt:lpstr> Higher Secondary (10 to +2)Stage</vt:lpstr>
      <vt:lpstr>PowerPoint Presentation</vt:lpstr>
      <vt:lpstr>Importance of Health Education:</vt:lpstr>
      <vt:lpstr>CONTD….</vt:lpstr>
      <vt:lpstr>CONTD……</vt:lpstr>
      <vt:lpstr>Changing concept Of Health Education</vt:lpstr>
      <vt:lpstr>ALMA-ATA Declaration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 ,Objectives and Changing concept of Health Education</dc:title>
  <dc:creator>Dr.nadira</dc:creator>
  <cp:lastModifiedBy>Md. Hossain</cp:lastModifiedBy>
  <cp:revision>36</cp:revision>
  <dcterms:created xsi:type="dcterms:W3CDTF">2024-02-05T02:23:49Z</dcterms:created>
  <dcterms:modified xsi:type="dcterms:W3CDTF">2025-05-12T05:15:27Z</dcterms:modified>
</cp:coreProperties>
</file>