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4"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slide" Target="slides/slide18.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2" name="Shape 22"/>
        <p:cNvGrpSpPr/>
        <p:nvPr/>
      </p:nvGrpSpPr>
      <p:grpSpPr>
        <a:xfrm>
          <a:off x="0" y="0"/>
          <a:ext cx="0" cy="0"/>
          <a:chOff x="0" y="0"/>
          <a:chExt cx="0" cy="0"/>
        </a:xfrm>
      </p:grpSpPr>
      <p:grpSp>
        <p:nvGrpSpPr>
          <p:cNvPr id="23" name="Google Shape;23;p2"/>
          <p:cNvGrpSpPr/>
          <p:nvPr/>
        </p:nvGrpSpPr>
        <p:grpSpPr>
          <a:xfrm>
            <a:off x="0" y="-8467"/>
            <a:ext cx="12192000" cy="6866467"/>
            <a:chOff x="0" y="-8467"/>
            <a:chExt cx="12192000" cy="6866467"/>
          </a:xfrm>
        </p:grpSpPr>
        <p:cxnSp>
          <p:nvCxnSpPr>
            <p:cNvPr id="24" name="Google Shape;24;p2"/>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25" name="Google Shape;25;p2"/>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26" name="Google Shape;26;p2"/>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7" name="Google Shape;27;p2"/>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2"/>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30" name="Google Shape;30;p2"/>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31" name="Google Shape;31;p2"/>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2" name="Google Shape;32;p2"/>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Clr>
                <a:schemeClr val="accent1"/>
              </a:buClr>
              <a:buSzPts val="5400"/>
              <a:buFont typeface="Trebuchet MS"/>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p:txBody>
      </p:sp>
      <p:sp>
        <p:nvSpPr>
          <p:cNvPr id="36" name="Google Shape;36;p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90" name="Shape 90"/>
        <p:cNvGrpSpPr/>
        <p:nvPr/>
      </p:nvGrpSpPr>
      <p:grpSpPr>
        <a:xfrm>
          <a:off x="0" y="0"/>
          <a:ext cx="0" cy="0"/>
          <a:chOff x="0" y="0"/>
          <a:chExt cx="0" cy="0"/>
        </a:xfrm>
      </p:grpSpPr>
      <p:sp>
        <p:nvSpPr>
          <p:cNvPr id="91" name="Google Shape;91;p11"/>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1"/>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93" name="Google Shape;93;p1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1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1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96" name="Shape 96"/>
        <p:cNvGrpSpPr/>
        <p:nvPr/>
      </p:nvGrpSpPr>
      <p:grpSpPr>
        <a:xfrm>
          <a:off x="0" y="0"/>
          <a:ext cx="0" cy="0"/>
          <a:chOff x="0" y="0"/>
          <a:chExt cx="0" cy="0"/>
        </a:xfrm>
      </p:grpSpPr>
      <p:sp>
        <p:nvSpPr>
          <p:cNvPr id="97" name="Google Shape;97;p12"/>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12"/>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280"/>
              <a:buFont typeface="Trebuchet MS"/>
              <a:buNone/>
              <a:defRPr sz="1600">
                <a:solidFill>
                  <a:srgbClr val="7F7F7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99" name="Google Shape;99;p12"/>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00" name="Google Shape;100;p1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1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03" name="Google Shape;103;p12"/>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rgbClr val="BFE471"/>
                </a:solidFill>
                <a:latin typeface="Arial"/>
                <a:ea typeface="Arial"/>
                <a:cs typeface="Arial"/>
                <a:sym typeface="Arial"/>
              </a:rPr>
              <a:t>“</a:t>
            </a:r>
            <a:endParaRPr/>
          </a:p>
        </p:txBody>
      </p:sp>
      <p:sp>
        <p:nvSpPr>
          <p:cNvPr id="104" name="Google Shape;104;p12"/>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rgbClr val="BFE471"/>
                </a:solidFill>
                <a:latin typeface="Arial"/>
                <a:ea typeface="Arial"/>
                <a:cs typeface="Arial"/>
                <a:sym typeface="Arial"/>
              </a:rPr>
              <a:t>”</a:t>
            </a:r>
            <a:endParaRPr b="0" i="0" sz="1800" u="none" cap="none" strike="noStrike">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05" name="Shape 105"/>
        <p:cNvGrpSpPr/>
        <p:nvPr/>
      </p:nvGrpSpPr>
      <p:grpSpPr>
        <a:xfrm>
          <a:off x="0" y="0"/>
          <a:ext cx="0" cy="0"/>
          <a:chOff x="0" y="0"/>
          <a:chExt cx="0" cy="0"/>
        </a:xfrm>
      </p:grpSpPr>
      <p:sp>
        <p:nvSpPr>
          <p:cNvPr id="106" name="Google Shape;106;p13"/>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13"/>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08" name="Google Shape;108;p1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1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1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11" name="Shape 111"/>
        <p:cNvGrpSpPr/>
        <p:nvPr/>
      </p:nvGrpSpPr>
      <p:grpSpPr>
        <a:xfrm>
          <a:off x="0" y="0"/>
          <a:ext cx="0" cy="0"/>
          <a:chOff x="0" y="0"/>
          <a:chExt cx="0" cy="0"/>
        </a:xfrm>
      </p:grpSpPr>
      <p:sp>
        <p:nvSpPr>
          <p:cNvPr id="112" name="Google Shape;112;p14"/>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14"/>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rgbClr val="3F3F3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14" name="Google Shape;114;p14"/>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15" name="Google Shape;115;p1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1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1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18" name="Google Shape;118;p14"/>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rgbClr val="BFE471"/>
                </a:solidFill>
                <a:latin typeface="Arial"/>
                <a:ea typeface="Arial"/>
                <a:cs typeface="Arial"/>
                <a:sym typeface="Arial"/>
              </a:rPr>
              <a:t>“</a:t>
            </a:r>
            <a:endParaRPr/>
          </a:p>
        </p:txBody>
      </p:sp>
      <p:sp>
        <p:nvSpPr>
          <p:cNvPr id="119" name="Google Shape;119;p14"/>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rgbClr val="BFE47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20" name="Shape 120"/>
        <p:cNvGrpSpPr/>
        <p:nvPr/>
      </p:nvGrpSpPr>
      <p:grpSpPr>
        <a:xfrm>
          <a:off x="0" y="0"/>
          <a:ext cx="0" cy="0"/>
          <a:chOff x="0" y="0"/>
          <a:chExt cx="0" cy="0"/>
        </a:xfrm>
      </p:grpSpPr>
      <p:sp>
        <p:nvSpPr>
          <p:cNvPr id="121" name="Google Shape;121;p15"/>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p15"/>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chemeClr val="accent1"/>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23" name="Google Shape;123;p15"/>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24" name="Google Shape;124;p1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1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1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7" name="Shape 127"/>
        <p:cNvGrpSpPr/>
        <p:nvPr/>
      </p:nvGrpSpPr>
      <p:grpSpPr>
        <a:xfrm>
          <a:off x="0" y="0"/>
          <a:ext cx="0" cy="0"/>
          <a:chOff x="0" y="0"/>
          <a:chExt cx="0" cy="0"/>
        </a:xfrm>
      </p:grpSpPr>
      <p:sp>
        <p:nvSpPr>
          <p:cNvPr id="128" name="Google Shape;128;p16"/>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16"/>
          <p:cNvSpPr txBox="1"/>
          <p:nvPr>
            <p:ph idx="1" type="body"/>
          </p:nvPr>
        </p:nvSpPr>
        <p:spPr>
          <a:xfrm rot="5400000">
            <a:off x="3035281" y="-197358"/>
            <a:ext cx="3880773" cy="8596668"/>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30" name="Google Shape;130;p1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1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1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3" name="Shape 133"/>
        <p:cNvGrpSpPr/>
        <p:nvPr/>
      </p:nvGrpSpPr>
      <p:grpSpPr>
        <a:xfrm>
          <a:off x="0" y="0"/>
          <a:ext cx="0" cy="0"/>
          <a:chOff x="0" y="0"/>
          <a:chExt cx="0" cy="0"/>
        </a:xfrm>
      </p:grpSpPr>
      <p:sp>
        <p:nvSpPr>
          <p:cNvPr id="134" name="Google Shape;134;p17"/>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17"/>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36" name="Google Shape;136;p1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7" name="Google Shape;137;p1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1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9" name="Shape 39"/>
        <p:cNvGrpSpPr/>
        <p:nvPr/>
      </p:nvGrpSpPr>
      <p:grpSpPr>
        <a:xfrm>
          <a:off x="0" y="0"/>
          <a:ext cx="0" cy="0"/>
          <a:chOff x="0" y="0"/>
          <a:chExt cx="0" cy="0"/>
        </a:xfrm>
      </p:grpSpPr>
      <p:sp>
        <p:nvSpPr>
          <p:cNvPr id="40" name="Google Shape;40;p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3600"/>
              <a:buFont typeface="Trebuchet MS"/>
              <a:buNone/>
              <a:defRPr sz="3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3"/>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42" name="Google Shape;42;p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5" name="Shape 45"/>
        <p:cNvGrpSpPr/>
        <p:nvPr/>
      </p:nvGrpSpPr>
      <p:grpSpPr>
        <a:xfrm>
          <a:off x="0" y="0"/>
          <a:ext cx="0" cy="0"/>
          <a:chOff x="0" y="0"/>
          <a:chExt cx="0" cy="0"/>
        </a:xfrm>
      </p:grpSpPr>
      <p:sp>
        <p:nvSpPr>
          <p:cNvPr id="46" name="Google Shape;46;p4"/>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4000"/>
              <a:buFont typeface="Trebuchet MS"/>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4"/>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600"/>
              <a:buNone/>
              <a:defRPr sz="20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48" name="Google Shape;48;p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1" name="Shape 51"/>
        <p:cNvGrpSpPr/>
        <p:nvPr/>
      </p:nvGrpSpPr>
      <p:grpSpPr>
        <a:xfrm>
          <a:off x="0" y="0"/>
          <a:ext cx="0" cy="0"/>
          <a:chOff x="0" y="0"/>
          <a:chExt cx="0" cy="0"/>
        </a:xfrm>
      </p:grpSpPr>
      <p:sp>
        <p:nvSpPr>
          <p:cNvPr id="52" name="Google Shape;52;p5"/>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5"/>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54" name="Google Shape;54;p5"/>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55" name="Google Shape;55;p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8" name="Shape 58"/>
        <p:cNvGrpSpPr/>
        <p:nvPr/>
      </p:nvGrpSpPr>
      <p:grpSpPr>
        <a:xfrm>
          <a:off x="0" y="0"/>
          <a:ext cx="0" cy="0"/>
          <a:chOff x="0" y="0"/>
          <a:chExt cx="0" cy="0"/>
        </a:xfrm>
      </p:grpSpPr>
      <p:sp>
        <p:nvSpPr>
          <p:cNvPr id="59" name="Google Shape;59;p6"/>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6"/>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61" name="Google Shape;61;p6"/>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62" name="Google Shape;62;p6"/>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63" name="Google Shape;63;p6"/>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64" name="Google Shape;64;p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7" name="Shape 67"/>
        <p:cNvGrpSpPr/>
        <p:nvPr/>
      </p:nvGrpSpPr>
      <p:grpSpPr>
        <a:xfrm>
          <a:off x="0" y="0"/>
          <a:ext cx="0" cy="0"/>
          <a:chOff x="0" y="0"/>
          <a:chExt cx="0" cy="0"/>
        </a:xfrm>
      </p:grpSpPr>
      <p:sp>
        <p:nvSpPr>
          <p:cNvPr id="68" name="Google Shape;68;p7"/>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2" name="Shape 72"/>
        <p:cNvGrpSpPr/>
        <p:nvPr/>
      </p:nvGrpSpPr>
      <p:grpSpPr>
        <a:xfrm>
          <a:off x="0" y="0"/>
          <a:ext cx="0" cy="0"/>
          <a:chOff x="0" y="0"/>
          <a:chExt cx="0" cy="0"/>
        </a:xfrm>
      </p:grpSpPr>
      <p:sp>
        <p:nvSpPr>
          <p:cNvPr id="73" name="Google Shape;73;p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6" name="Shape 76"/>
        <p:cNvGrpSpPr/>
        <p:nvPr/>
      </p:nvGrpSpPr>
      <p:grpSpPr>
        <a:xfrm>
          <a:off x="0" y="0"/>
          <a:ext cx="0" cy="0"/>
          <a:chOff x="0" y="0"/>
          <a:chExt cx="0" cy="0"/>
        </a:xfrm>
      </p:grpSpPr>
      <p:sp>
        <p:nvSpPr>
          <p:cNvPr id="77" name="Google Shape;77;p9"/>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9"/>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79" name="Google Shape;79;p9"/>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1120"/>
              <a:buNone/>
              <a:defRPr sz="1400"/>
            </a:lvl2pPr>
            <a:lvl3pPr indent="-228600" lvl="2" marL="1371600" algn="l">
              <a:spcBef>
                <a:spcPts val="1000"/>
              </a:spcBef>
              <a:spcAft>
                <a:spcPts val="0"/>
              </a:spcAft>
              <a:buSzPts val="960"/>
              <a:buNone/>
              <a:defRPr sz="1200"/>
            </a:lvl3pPr>
            <a:lvl4pPr indent="-228600" lvl="3" marL="1828800" algn="l">
              <a:spcBef>
                <a:spcPts val="1000"/>
              </a:spcBef>
              <a:spcAft>
                <a:spcPts val="0"/>
              </a:spcAft>
              <a:buSzPts val="800"/>
              <a:buNone/>
              <a:defRPr sz="1000"/>
            </a:lvl4pPr>
            <a:lvl5pPr indent="-228600" lvl="4" marL="2286000" algn="l">
              <a:spcBef>
                <a:spcPts val="1000"/>
              </a:spcBef>
              <a:spcAft>
                <a:spcPts val="0"/>
              </a:spcAft>
              <a:buSzPts val="800"/>
              <a:buNone/>
              <a:defRPr sz="1000"/>
            </a:lvl5pPr>
            <a:lvl6pPr indent="-228600" lvl="5" marL="2743200" algn="l">
              <a:spcBef>
                <a:spcPts val="1000"/>
              </a:spcBef>
              <a:spcAft>
                <a:spcPts val="0"/>
              </a:spcAft>
              <a:buSzPts val="800"/>
              <a:buNone/>
              <a:defRPr sz="1000"/>
            </a:lvl6pPr>
            <a:lvl7pPr indent="-228600" lvl="6" marL="3200400" algn="l">
              <a:spcBef>
                <a:spcPts val="1000"/>
              </a:spcBef>
              <a:spcAft>
                <a:spcPts val="0"/>
              </a:spcAft>
              <a:buSzPts val="800"/>
              <a:buNone/>
              <a:defRPr sz="1000"/>
            </a:lvl7pPr>
            <a:lvl8pPr indent="-228600" lvl="7" marL="3657600" algn="l">
              <a:spcBef>
                <a:spcPts val="1000"/>
              </a:spcBef>
              <a:spcAft>
                <a:spcPts val="0"/>
              </a:spcAft>
              <a:buSzPts val="800"/>
              <a:buNone/>
              <a:defRPr sz="1000"/>
            </a:lvl8pPr>
            <a:lvl9pPr indent="-228600" lvl="8" marL="4114800" algn="l">
              <a:spcBef>
                <a:spcPts val="1000"/>
              </a:spcBef>
              <a:spcAft>
                <a:spcPts val="0"/>
              </a:spcAft>
              <a:buSzPts val="800"/>
              <a:buNone/>
              <a:defRPr sz="1000"/>
            </a:lvl9pPr>
          </a:lstStyle>
          <a:p/>
        </p:txBody>
      </p:sp>
      <p:sp>
        <p:nvSpPr>
          <p:cNvPr id="80" name="Google Shape;80;p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3" name="Shape 83"/>
        <p:cNvGrpSpPr/>
        <p:nvPr/>
      </p:nvGrpSpPr>
      <p:grpSpPr>
        <a:xfrm>
          <a:off x="0" y="0"/>
          <a:ext cx="0" cy="0"/>
          <a:chOff x="0" y="0"/>
          <a:chExt cx="0" cy="0"/>
        </a:xfrm>
      </p:grpSpPr>
      <p:sp>
        <p:nvSpPr>
          <p:cNvPr id="84" name="Google Shape;84;p10"/>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2400"/>
              <a:buFont typeface="Trebuchet MS"/>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0"/>
          <p:cNvSpPr/>
          <p:nvPr>
            <p:ph idx="2" type="pic"/>
          </p:nvPr>
        </p:nvSpPr>
        <p:spPr>
          <a:xfrm>
            <a:off x="677334" y="609600"/>
            <a:ext cx="8596668" cy="3845718"/>
          </a:xfrm>
          <a:prstGeom prst="rect">
            <a:avLst/>
          </a:prstGeom>
          <a:noFill/>
          <a:ln>
            <a:noFill/>
          </a:ln>
        </p:spPr>
      </p:sp>
      <p:sp>
        <p:nvSpPr>
          <p:cNvPr id="86" name="Google Shape;86;p10"/>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960"/>
              <a:buNone/>
              <a:defRPr sz="12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87" name="Google Shape;87;p1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2.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grpSp>
        <p:nvGrpSpPr>
          <p:cNvPr id="6" name="Google Shape;6;p1"/>
          <p:cNvGrpSpPr/>
          <p:nvPr/>
        </p:nvGrpSpPr>
        <p:grpSpPr>
          <a:xfrm>
            <a:off x="0" y="-8467"/>
            <a:ext cx="12192000" cy="6866467"/>
            <a:chOff x="0" y="-8467"/>
            <a:chExt cx="12192000" cy="6866467"/>
          </a:xfrm>
        </p:grpSpPr>
        <p:cxnSp>
          <p:nvCxnSpPr>
            <p:cNvPr id="7" name="Google Shape;7;p1"/>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8" name="Google Shape;8;p1"/>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9" name="Google Shape;9;p1"/>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0" name="Google Shape;10;p1"/>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1"/>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13" name="Google Shape;13;p1"/>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14" name="Google Shape;14;p1"/>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5" name="Google Shape;15;p1"/>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
            <p:cNvSpPr/>
            <p:nvPr/>
          </p:nvSpPr>
          <p:spPr>
            <a:xfrm>
              <a:off x="0" y="4013200"/>
              <a:ext cx="448733" cy="2844800"/>
            </a:xfrm>
            <a:prstGeom prst="triangle">
              <a:avLst>
                <a:gd fmla="val 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 name="Google Shape;17;p1"/>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0" algn="l">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8" name="Google Shape;18;p1"/>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9" name="Google Shape;19;p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0" name="Google Shape;20;p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1" name="Google Shape;21;p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chemeClr val="accent1"/>
                </a:solidFill>
                <a:latin typeface="Trebuchet MS"/>
                <a:ea typeface="Trebuchet MS"/>
                <a:cs typeface="Trebuchet MS"/>
                <a:sym typeface="Trebuchet MS"/>
              </a:defRPr>
            </a:lvl1pPr>
            <a:lvl2pPr indent="0" lvl="1" marL="0" marR="0" rtl="0" algn="r">
              <a:spcBef>
                <a:spcPts val="0"/>
              </a:spcBef>
              <a:buNone/>
              <a:defRPr b="0" i="0" sz="900" u="none" cap="none" strike="noStrike">
                <a:solidFill>
                  <a:schemeClr val="accent1"/>
                </a:solidFill>
                <a:latin typeface="Trebuchet MS"/>
                <a:ea typeface="Trebuchet MS"/>
                <a:cs typeface="Trebuchet MS"/>
                <a:sym typeface="Trebuchet MS"/>
              </a:defRPr>
            </a:lvl2pPr>
            <a:lvl3pPr indent="0" lvl="2" marL="0" marR="0" rtl="0" algn="r">
              <a:spcBef>
                <a:spcPts val="0"/>
              </a:spcBef>
              <a:buNone/>
              <a:defRPr b="0" i="0" sz="900" u="none" cap="none" strike="noStrike">
                <a:solidFill>
                  <a:schemeClr val="accent1"/>
                </a:solidFill>
                <a:latin typeface="Trebuchet MS"/>
                <a:ea typeface="Trebuchet MS"/>
                <a:cs typeface="Trebuchet MS"/>
                <a:sym typeface="Trebuchet MS"/>
              </a:defRPr>
            </a:lvl3pPr>
            <a:lvl4pPr indent="0" lvl="3" marL="0" marR="0" rtl="0" algn="r">
              <a:spcBef>
                <a:spcPts val="0"/>
              </a:spcBef>
              <a:buNone/>
              <a:defRPr b="0" i="0" sz="900" u="none" cap="none" strike="noStrike">
                <a:solidFill>
                  <a:schemeClr val="accent1"/>
                </a:solidFill>
                <a:latin typeface="Trebuchet MS"/>
                <a:ea typeface="Trebuchet MS"/>
                <a:cs typeface="Trebuchet MS"/>
                <a:sym typeface="Trebuchet MS"/>
              </a:defRPr>
            </a:lvl4pPr>
            <a:lvl5pPr indent="0" lvl="4" marL="0" marR="0" rtl="0" algn="r">
              <a:spcBef>
                <a:spcPts val="0"/>
              </a:spcBef>
              <a:buNone/>
              <a:defRPr b="0" i="0" sz="900" u="none" cap="none" strike="noStrike">
                <a:solidFill>
                  <a:schemeClr val="accent1"/>
                </a:solidFill>
                <a:latin typeface="Trebuchet MS"/>
                <a:ea typeface="Trebuchet MS"/>
                <a:cs typeface="Trebuchet MS"/>
                <a:sym typeface="Trebuchet MS"/>
              </a:defRPr>
            </a:lvl5pPr>
            <a:lvl6pPr indent="0" lvl="5" marL="0" marR="0" rtl="0" algn="r">
              <a:spcBef>
                <a:spcPts val="0"/>
              </a:spcBef>
              <a:buNone/>
              <a:defRPr b="0" i="0" sz="900" u="none" cap="none" strike="noStrike">
                <a:solidFill>
                  <a:schemeClr val="accent1"/>
                </a:solidFill>
                <a:latin typeface="Trebuchet MS"/>
                <a:ea typeface="Trebuchet MS"/>
                <a:cs typeface="Trebuchet MS"/>
                <a:sym typeface="Trebuchet MS"/>
              </a:defRPr>
            </a:lvl6pPr>
            <a:lvl7pPr indent="0" lvl="6" marL="0" marR="0" rtl="0" algn="r">
              <a:spcBef>
                <a:spcPts val="0"/>
              </a:spcBef>
              <a:buNone/>
              <a:defRPr b="0" i="0" sz="900" u="none" cap="none" strike="noStrike">
                <a:solidFill>
                  <a:schemeClr val="accent1"/>
                </a:solidFill>
                <a:latin typeface="Trebuchet MS"/>
                <a:ea typeface="Trebuchet MS"/>
                <a:cs typeface="Trebuchet MS"/>
                <a:sym typeface="Trebuchet MS"/>
              </a:defRPr>
            </a:lvl7pPr>
            <a:lvl8pPr indent="0" lvl="7" marL="0" marR="0" rtl="0" algn="r">
              <a:spcBef>
                <a:spcPts val="0"/>
              </a:spcBef>
              <a:buNone/>
              <a:defRPr b="0" i="0" sz="900" u="none" cap="none" strike="noStrike">
                <a:solidFill>
                  <a:schemeClr val="accent1"/>
                </a:solidFill>
                <a:latin typeface="Trebuchet MS"/>
                <a:ea typeface="Trebuchet MS"/>
                <a:cs typeface="Trebuchet MS"/>
                <a:sym typeface="Trebuchet MS"/>
              </a:defRPr>
            </a:lvl8pPr>
            <a:lvl9pPr indent="0" lvl="8" marL="0" marR="0" rtl="0" algn="r">
              <a:spcBef>
                <a:spcPts val="0"/>
              </a:spcBef>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8"/>
          <p:cNvSpPr txBox="1"/>
          <p:nvPr>
            <p:ph type="ctrTitle"/>
          </p:nvPr>
        </p:nvSpPr>
        <p:spPr>
          <a:xfrm>
            <a:off x="1524000" y="809897"/>
            <a:ext cx="9144000" cy="1789612"/>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Clr>
                <a:schemeClr val="accent1"/>
              </a:buClr>
              <a:buSzPts val="5400"/>
              <a:buFont typeface="Trebuchet MS"/>
              <a:buNone/>
            </a:pPr>
            <a:r>
              <a:rPr lang="en-US"/>
              <a:t>Educational Diagnosis in Health Education</a:t>
            </a:r>
            <a:endParaRPr/>
          </a:p>
        </p:txBody>
      </p:sp>
      <p:sp>
        <p:nvSpPr>
          <p:cNvPr id="144" name="Google Shape;144;p18"/>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SzPts val="1440"/>
              <a:buNone/>
            </a:pPr>
            <a:r>
              <a:rPr lang="en-US"/>
              <a:t>Dr Md Monirul Islam</a:t>
            </a:r>
            <a:endParaRPr/>
          </a:p>
          <a:p>
            <a:pPr indent="0" lvl="0" marL="0" rtl="0" algn="l">
              <a:spcBef>
                <a:spcPts val="1000"/>
              </a:spcBef>
              <a:spcAft>
                <a:spcPts val="0"/>
              </a:spcAft>
              <a:buSzPts val="1440"/>
              <a:buNone/>
            </a:pPr>
            <a:r>
              <a:rPr lang="en-US"/>
              <a:t>Adjunct Faculty</a:t>
            </a:r>
            <a:endParaRPr/>
          </a:p>
          <a:p>
            <a:pPr indent="0" lvl="0" marL="0" rtl="0" algn="l">
              <a:spcBef>
                <a:spcPts val="1000"/>
              </a:spcBef>
              <a:spcAft>
                <a:spcPts val="0"/>
              </a:spcAft>
              <a:buSzPts val="1440"/>
              <a:buNone/>
            </a:pPr>
            <a:r>
              <a:rPr lang="en-US"/>
              <a:t>Dept. of Public H</a:t>
            </a:r>
            <a:r>
              <a:rPr lang="en-US"/>
              <a:t>ealth,DIU</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7"/>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b="1" lang="en-US"/>
              <a:t>How to do it?</a:t>
            </a:r>
            <a:br>
              <a:rPr lang="en-US"/>
            </a:br>
            <a:endParaRPr/>
          </a:p>
        </p:txBody>
      </p:sp>
      <p:sp>
        <p:nvSpPr>
          <p:cNvPr id="198" name="Google Shape;198;p27"/>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920"/>
              <a:buChar char="►"/>
            </a:pPr>
            <a:r>
              <a:rPr lang="en-US" sz="2400"/>
              <a:t>To properly conduct an educational diagnosis, educators have to go through a series of phases:</a:t>
            </a:r>
            <a:endParaRPr/>
          </a:p>
          <a:p>
            <a:pPr indent="-342900" lvl="0" marL="342900" rtl="0" algn="l">
              <a:spcBef>
                <a:spcPts val="1000"/>
              </a:spcBef>
              <a:spcAft>
                <a:spcPts val="0"/>
              </a:spcAft>
              <a:buSzPts val="1920"/>
              <a:buChar char="►"/>
            </a:pPr>
            <a:r>
              <a:rPr lang="en-US" sz="2400"/>
              <a:t>- Planning.</a:t>
            </a:r>
            <a:endParaRPr/>
          </a:p>
          <a:p>
            <a:pPr indent="-342900" lvl="0" marL="342900" rtl="0" algn="l">
              <a:spcBef>
                <a:spcPts val="1000"/>
              </a:spcBef>
              <a:spcAft>
                <a:spcPts val="0"/>
              </a:spcAft>
              <a:buSzPts val="1920"/>
              <a:buChar char="►"/>
            </a:pPr>
            <a:r>
              <a:rPr lang="en-US" sz="2400"/>
              <a:t>- Exploration.</a:t>
            </a:r>
            <a:endParaRPr/>
          </a:p>
          <a:p>
            <a:pPr indent="-342900" lvl="0" marL="342900" rtl="0" algn="l">
              <a:spcBef>
                <a:spcPts val="1000"/>
              </a:spcBef>
              <a:spcAft>
                <a:spcPts val="0"/>
              </a:spcAft>
              <a:buSzPts val="1920"/>
              <a:buChar char="►"/>
            </a:pPr>
            <a:r>
              <a:rPr lang="en-US" sz="2400"/>
              <a:t>- Analysis.</a:t>
            </a:r>
            <a:endParaRPr/>
          </a:p>
          <a:p>
            <a:pPr indent="-342900" lvl="0" marL="342900" rtl="0" algn="l">
              <a:spcBef>
                <a:spcPts val="1000"/>
              </a:spcBef>
              <a:spcAft>
                <a:spcPts val="0"/>
              </a:spcAft>
              <a:buSzPts val="1920"/>
              <a:buChar char="►"/>
            </a:pPr>
            <a:r>
              <a:rPr lang="en-US" sz="2400"/>
              <a:t>- Solutions.</a:t>
            </a:r>
            <a:endParaRPr/>
          </a:p>
          <a:p>
            <a:pPr indent="-251459" lvl="0" marL="342900" rtl="0" algn="l">
              <a:spcBef>
                <a:spcPts val="1000"/>
              </a:spcBef>
              <a:spcAft>
                <a:spcPts val="0"/>
              </a:spcAft>
              <a:buSzPts val="144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28"/>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b="1" lang="en-US"/>
              <a:t>Planning</a:t>
            </a:r>
            <a:br>
              <a:rPr lang="en-US"/>
            </a:br>
            <a:endParaRPr/>
          </a:p>
        </p:txBody>
      </p:sp>
      <p:sp>
        <p:nvSpPr>
          <p:cNvPr id="204" name="Google Shape;204;p28"/>
          <p:cNvSpPr txBox="1"/>
          <p:nvPr>
            <p:ph idx="1" type="body"/>
          </p:nvPr>
        </p:nvSpPr>
        <p:spPr>
          <a:xfrm>
            <a:off x="677334" y="1580607"/>
            <a:ext cx="8596668" cy="4460756"/>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SzPts val="1920"/>
              <a:buChar char="►"/>
            </a:pPr>
            <a:r>
              <a:rPr lang="en-US" sz="2400"/>
              <a:t>Planning is the part of the educational diagnosis in which educators have to decide what they are going to study with it.</a:t>
            </a:r>
            <a:endParaRPr/>
          </a:p>
          <a:p>
            <a:pPr indent="-342900" lvl="0" marL="342900" rtl="0" algn="l">
              <a:spcBef>
                <a:spcPts val="1000"/>
              </a:spcBef>
              <a:spcAft>
                <a:spcPts val="0"/>
              </a:spcAft>
              <a:buSzPts val="1920"/>
              <a:buChar char="►"/>
            </a:pPr>
            <a:r>
              <a:rPr lang="en-US" sz="2400"/>
              <a:t>In this first stage, the relevant elements for the case are chosen, proposing the objective to be achieved with the investigation.</a:t>
            </a:r>
            <a:endParaRPr/>
          </a:p>
          <a:p>
            <a:pPr indent="-342900" lvl="0" marL="342900" rtl="0" algn="l">
              <a:spcBef>
                <a:spcPts val="1000"/>
              </a:spcBef>
              <a:spcAft>
                <a:spcPts val="0"/>
              </a:spcAft>
              <a:buSzPts val="1920"/>
              <a:buChar char="►"/>
            </a:pPr>
            <a:r>
              <a:rPr lang="en-US" sz="2400"/>
              <a:t>On the other hand, teachers must also indicate how they are going to collect the information, choosing for this different instruments and measurement techniques.</a:t>
            </a:r>
            <a:endParaRPr/>
          </a:p>
          <a:p>
            <a:pPr indent="-342900" lvl="0" marL="342900" rtl="0" algn="l">
              <a:spcBef>
                <a:spcPts val="1000"/>
              </a:spcBef>
              <a:spcAft>
                <a:spcPts val="0"/>
              </a:spcAft>
              <a:buSzPts val="1920"/>
              <a:buChar char="►"/>
            </a:pPr>
            <a:r>
              <a:rPr lang="en-US" sz="2400"/>
              <a:t>Thus, in the planning stage, the foundations must be laid so that the rest of the process is defined in advance</a:t>
            </a:r>
            <a:endParaRPr/>
          </a:p>
          <a:p>
            <a:pPr indent="-251459" lvl="0" marL="342900" rtl="0" algn="l">
              <a:spcBef>
                <a:spcPts val="1000"/>
              </a:spcBef>
              <a:spcAft>
                <a:spcPts val="0"/>
              </a:spcAft>
              <a:buSzPts val="144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2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b="1" lang="en-US"/>
              <a:t>Exploration</a:t>
            </a:r>
            <a:br>
              <a:rPr lang="en-US"/>
            </a:br>
            <a:endParaRPr/>
          </a:p>
        </p:txBody>
      </p:sp>
      <p:sp>
        <p:nvSpPr>
          <p:cNvPr id="210" name="Google Shape;210;p29"/>
          <p:cNvSpPr txBox="1"/>
          <p:nvPr>
            <p:ph idx="1" type="body"/>
          </p:nvPr>
        </p:nvSpPr>
        <p:spPr>
          <a:xfrm>
            <a:off x="677334" y="1930401"/>
            <a:ext cx="8596668" cy="411096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600"/>
              <a:buChar char="►"/>
            </a:pPr>
            <a:r>
              <a:rPr lang="en-US" sz="2000"/>
              <a:t>Once the variables to be studied have been chosen and the way to investigate them, those in charge of the pedagogical diagnosis process will have to begin to collect the relevant data for the case.</a:t>
            </a:r>
            <a:endParaRPr/>
          </a:p>
          <a:p>
            <a:pPr indent="-342900" lvl="0" marL="342900" rtl="0" algn="l">
              <a:spcBef>
                <a:spcPts val="1000"/>
              </a:spcBef>
              <a:spcAft>
                <a:spcPts val="0"/>
              </a:spcAft>
              <a:buSzPts val="1600"/>
              <a:buChar char="►"/>
            </a:pPr>
            <a:r>
              <a:rPr lang="en-US" sz="2000"/>
              <a:t>This can involve everything from the application of all kinds of tests or exams to research on certain aspects of the student's life, such as his family situation, his background or previous studies that have been carried out on him.</a:t>
            </a:r>
            <a:endParaRPr/>
          </a:p>
          <a:p>
            <a:pPr indent="-342900" lvl="0" marL="342900" rtl="0" algn="l">
              <a:spcBef>
                <a:spcPts val="1000"/>
              </a:spcBef>
              <a:spcAft>
                <a:spcPts val="0"/>
              </a:spcAft>
              <a:buSzPts val="1600"/>
              <a:buChar char="►"/>
            </a:pPr>
            <a:r>
              <a:rPr lang="en-US" sz="2000"/>
              <a:t>The way to carry out this phase will depend on the type of educational diagnosis to be carried out.</a:t>
            </a:r>
            <a:endParaRPr/>
          </a:p>
          <a:p>
            <a:pPr indent="0" lvl="0" marL="0" rtl="0" algn="l">
              <a:spcBef>
                <a:spcPts val="1000"/>
              </a:spcBef>
              <a:spcAft>
                <a:spcPts val="0"/>
              </a:spcAft>
              <a:buSzPts val="144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0"/>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b="1" lang="en-US"/>
              <a:t>Analysis</a:t>
            </a:r>
            <a:br>
              <a:rPr lang="en-US"/>
            </a:br>
            <a:endParaRPr/>
          </a:p>
        </p:txBody>
      </p:sp>
      <p:sp>
        <p:nvSpPr>
          <p:cNvPr id="216" name="Google Shape;216;p30"/>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920"/>
              <a:buChar char="►"/>
            </a:pPr>
            <a:r>
              <a:rPr lang="en-US" sz="2400"/>
              <a:t>Once all the relevant data for the investigation have been collected, the next task that teachers have to carry out is to analyze them to discover where the problems presented by the student or group of students come from.</a:t>
            </a:r>
            <a:endParaRPr/>
          </a:p>
          <a:p>
            <a:pPr indent="-342900" lvl="0" marL="342900" rtl="0" algn="l">
              <a:spcBef>
                <a:spcPts val="1000"/>
              </a:spcBef>
              <a:spcAft>
                <a:spcPts val="0"/>
              </a:spcAft>
              <a:buSzPts val="1920"/>
              <a:buChar char="►"/>
            </a:pPr>
            <a:r>
              <a:rPr lang="en-US" sz="2400"/>
              <a:t>To do this, the better you define what you want to achieve in the first stage and the more relevant the data that has been collected, the easier the analysis process will be.</a:t>
            </a:r>
            <a:endParaRPr/>
          </a:p>
          <a:p>
            <a:pPr indent="-251459" lvl="0" marL="342900" rtl="0" algn="l">
              <a:spcBef>
                <a:spcPts val="1000"/>
              </a:spcBef>
              <a:spcAft>
                <a:spcPts val="0"/>
              </a:spcAft>
              <a:buSzPts val="1440"/>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31"/>
          <p:cNvSpPr txBox="1"/>
          <p:nvPr>
            <p:ph type="title"/>
          </p:nvPr>
        </p:nvSpPr>
        <p:spPr>
          <a:xfrm>
            <a:off x="838200" y="339635"/>
            <a:ext cx="10515600" cy="1351054"/>
          </a:xfrm>
          <a:prstGeom prst="rect">
            <a:avLst/>
          </a:prstGeom>
          <a:noFill/>
          <a:ln>
            <a:noFill/>
          </a:ln>
        </p:spPr>
        <p:txBody>
          <a:bodyPr anchorCtr="0" anchor="t" bIns="45700" lIns="91425" spcFirstLastPara="1" rIns="91425" wrap="square" tIns="45700">
            <a:normAutofit fontScale="90000"/>
          </a:bodyPr>
          <a:lstStyle/>
          <a:p>
            <a:pPr indent="0" lvl="0" marL="0" rtl="0" algn="l">
              <a:spcBef>
                <a:spcPts val="0"/>
              </a:spcBef>
              <a:spcAft>
                <a:spcPts val="0"/>
              </a:spcAft>
              <a:buClr>
                <a:schemeClr val="accent1"/>
              </a:buClr>
              <a:buSzPct val="100000"/>
              <a:buFont typeface="Trebuchet MS"/>
              <a:buNone/>
            </a:pPr>
            <a:br>
              <a:rPr lang="en-US"/>
            </a:br>
            <a:r>
              <a:rPr lang="en-US"/>
              <a:t>Solution</a:t>
            </a:r>
            <a:br>
              <a:rPr b="0" i="0" lang="en-US">
                <a:solidFill>
                  <a:srgbClr val="FFFFFF"/>
                </a:solidFill>
                <a:latin typeface="Arial"/>
                <a:ea typeface="Arial"/>
                <a:cs typeface="Arial"/>
                <a:sym typeface="Arial"/>
              </a:rPr>
            </a:br>
            <a:endParaRPr/>
          </a:p>
        </p:txBody>
      </p:sp>
      <p:sp>
        <p:nvSpPr>
          <p:cNvPr id="222" name="Google Shape;222;p31"/>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920"/>
              <a:buChar char="►"/>
            </a:pPr>
            <a:r>
              <a:rPr lang="en-US" sz="2400"/>
              <a:t>If the process has been carried out in the correct way and the results have been satisfactory, at this point those responsible for the educational diagnosis will have found the causes of the problem suffered by the student or group.</a:t>
            </a:r>
            <a:endParaRPr/>
          </a:p>
          <a:p>
            <a:pPr indent="-342900" lvl="0" marL="342900" rtl="0" algn="l">
              <a:spcBef>
                <a:spcPts val="1000"/>
              </a:spcBef>
              <a:spcAft>
                <a:spcPts val="0"/>
              </a:spcAft>
              <a:buSzPts val="1920"/>
              <a:buChar char="►"/>
            </a:pPr>
            <a:r>
              <a:rPr lang="en-US" sz="2400"/>
              <a:t>Thanks to this, they will be able to propose appropriate solutions to intervene on the situation. These solutions will have to be analyzed once applied, to study if they have produced the expected results or not.</a:t>
            </a:r>
            <a:endParaRPr/>
          </a:p>
          <a:p>
            <a:pPr indent="-251459" lvl="0" marL="342900" rtl="0" algn="l">
              <a:spcBef>
                <a:spcPts val="1000"/>
              </a:spcBef>
              <a:spcAft>
                <a:spcPts val="0"/>
              </a:spcAft>
              <a:buSzPts val="144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3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fontScale="90000"/>
          </a:bodyPr>
          <a:lstStyle/>
          <a:p>
            <a:pPr indent="0" lvl="0" marL="0" rtl="0" algn="l">
              <a:spcBef>
                <a:spcPts val="0"/>
              </a:spcBef>
              <a:spcAft>
                <a:spcPts val="0"/>
              </a:spcAft>
              <a:buClr>
                <a:schemeClr val="accent1"/>
              </a:buClr>
              <a:buSzPct val="100000"/>
              <a:buFont typeface="Trebuchet MS"/>
              <a:buNone/>
            </a:pPr>
            <a:r>
              <a:rPr b="1" lang="en-US" sz="2800"/>
              <a:t>Medical vs Educational Diagnosis, What's the Difference?</a:t>
            </a:r>
            <a:br>
              <a:rPr b="1" lang="en-US" sz="2800"/>
            </a:br>
            <a:endParaRPr sz="2800"/>
          </a:p>
        </p:txBody>
      </p:sp>
      <p:pic>
        <p:nvPicPr>
          <p:cNvPr descr="https://media.licdn.com/dms/image/C4E12AQH-cUOGf5esLw/article-cover_image-shrink_423_752/0/1634066150071?e=1714003200&amp;v=beta&amp;t=DxpWCsStzDGqZXwcAMXeIFHOYxDdskGKoZwxvkfL6-I" id="228" name="Google Shape;228;p32"/>
          <p:cNvPicPr preferRelativeResize="0"/>
          <p:nvPr>
            <p:ph idx="1" type="body"/>
          </p:nvPr>
        </p:nvPicPr>
        <p:blipFill rotWithShape="1">
          <a:blip r:embed="rId3">
            <a:alphaModFix/>
          </a:blip>
          <a:srcRect b="0" l="0" r="0" t="0"/>
          <a:stretch/>
        </p:blipFill>
        <p:spPr>
          <a:xfrm>
            <a:off x="2103119" y="1358537"/>
            <a:ext cx="7667897" cy="5120639"/>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3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t/>
            </a:r>
            <a:endParaRPr/>
          </a:p>
        </p:txBody>
      </p:sp>
      <p:sp>
        <p:nvSpPr>
          <p:cNvPr id="234" name="Google Shape;234;p33"/>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600"/>
              <a:buChar char="►"/>
            </a:pPr>
            <a:r>
              <a:rPr lang="en-US" sz="2000"/>
              <a:t>Families are often confused when they learn that a </a:t>
            </a:r>
            <a:r>
              <a:rPr i="1" lang="en-US" sz="2000"/>
              <a:t>medical diagnosis</a:t>
            </a:r>
            <a:r>
              <a:rPr lang="en-US" sz="2000"/>
              <a:t> of a disability does not automatically qualify a child for special education services at their school. For a child to receive special education services at a public school, they must undergo a separate assessment process, and receive an </a:t>
            </a:r>
            <a:r>
              <a:rPr i="1" lang="en-US" sz="2000"/>
              <a:t>educational diagnosis</a:t>
            </a:r>
            <a:r>
              <a:rPr lang="en-US" sz="2000"/>
              <a:t>, sometimes called a “school identification”. Educational and medical diagnoses are carried out by different practitioners, have different qualifications, and serve different purposes. Keep reading to learn the distinctions, and figure out what you need to do to get your child the support they need.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3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b="1" lang="en-US"/>
              <a:t>Medical Diagnosis: </a:t>
            </a:r>
            <a:endParaRPr/>
          </a:p>
        </p:txBody>
      </p:sp>
      <p:sp>
        <p:nvSpPr>
          <p:cNvPr id="240" name="Google Shape;240;p34"/>
          <p:cNvSpPr txBox="1"/>
          <p:nvPr>
            <p:ph idx="1" type="body"/>
          </p:nvPr>
        </p:nvSpPr>
        <p:spPr>
          <a:xfrm>
            <a:off x="677334" y="2160589"/>
            <a:ext cx="8596668" cy="4253274"/>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920"/>
              <a:buChar char="►"/>
            </a:pPr>
            <a:r>
              <a:rPr lang="en-US" sz="2400"/>
              <a:t>A medical, or clinical, diagnosis is made by a doctor or other clinician (like a speech-language pathologist, psychologist, etc). The diagnosis is determined from the criteria in a document called the Diagnostic and Statistical Manual of Mental Disorders (DSM), which is published and updated by the American Psychological Association. Parents usually pay for the testing involved, or it may be covered by health insurance. The results of the testing will be used to determine treatment plans and next steps for the family and the team of professionals working with them.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5"/>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b="1" lang="en-US"/>
              <a:t>Educational Diagnosis:</a:t>
            </a:r>
            <a:endParaRPr/>
          </a:p>
        </p:txBody>
      </p:sp>
      <p:sp>
        <p:nvSpPr>
          <p:cNvPr id="246" name="Google Shape;246;p35"/>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920"/>
              <a:buChar char="►"/>
            </a:pPr>
            <a:r>
              <a:rPr lang="en-US" sz="2400"/>
              <a:t>An educational diagnosis is made by a school IEP team (with the parent included). The team may involve the child’s teacher, a parent, a special education teacher, and other relevant professionals from the school who can interpret assessment results. Parents can request assessments from the school, or school staff can request that they be completed. Assessments are completed at school and are free for families. In order to receive an educational diagnosis: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36"/>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en-US"/>
              <a:t>In order to receive an educational diagnosis: </a:t>
            </a:r>
            <a:endParaRPr/>
          </a:p>
        </p:txBody>
      </p:sp>
      <p:sp>
        <p:nvSpPr>
          <p:cNvPr id="252" name="Google Shape;252;p36"/>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920"/>
              <a:buChar char="►"/>
            </a:pPr>
            <a:r>
              <a:rPr lang="en-US" sz="2400"/>
              <a:t>The child must meet the criteria for one of 13 categories of disability outlined in federal IDEA law, and</a:t>
            </a:r>
            <a:endParaRPr/>
          </a:p>
          <a:p>
            <a:pPr indent="-342900" lvl="0" marL="342900" rtl="0" algn="l">
              <a:spcBef>
                <a:spcPts val="1000"/>
              </a:spcBef>
              <a:spcAft>
                <a:spcPts val="0"/>
              </a:spcAft>
              <a:buSzPts val="1920"/>
              <a:buChar char="►"/>
            </a:pPr>
            <a:r>
              <a:rPr lang="en-US" sz="2400"/>
              <a:t>The assessments must indicate that the disability has a significantly negative impact on the child’s ability to learn in school (so much so that they will not be able to learn in school without special services)</a:t>
            </a:r>
            <a:endParaRPr/>
          </a:p>
          <a:p>
            <a:pPr indent="-251459" lvl="0" marL="342900" rtl="0" algn="l">
              <a:spcBef>
                <a:spcPts val="1000"/>
              </a:spcBef>
              <a:spcAft>
                <a:spcPts val="0"/>
              </a:spcAft>
              <a:buSzPts val="144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1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b="1" lang="en-US"/>
              <a:t>Educational diagnosis</a:t>
            </a:r>
            <a:endParaRPr/>
          </a:p>
        </p:txBody>
      </p:sp>
      <p:sp>
        <p:nvSpPr>
          <p:cNvPr id="150" name="Google Shape;150;p19"/>
          <p:cNvSpPr txBox="1"/>
          <p:nvPr>
            <p:ph idx="1" type="body"/>
          </p:nvPr>
        </p:nvSpPr>
        <p:spPr>
          <a:xfrm>
            <a:off x="287383" y="1658983"/>
            <a:ext cx="10541725" cy="495082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440"/>
              <a:buNone/>
            </a:pPr>
            <a:r>
              <a:t/>
            </a:r>
            <a:endParaRPr b="1"/>
          </a:p>
          <a:p>
            <a:pPr indent="-342900" lvl="0" marL="342900" rtl="0" algn="l">
              <a:spcBef>
                <a:spcPts val="1000"/>
              </a:spcBef>
              <a:spcAft>
                <a:spcPts val="0"/>
              </a:spcAft>
              <a:buSzPts val="2240"/>
              <a:buChar char="►"/>
            </a:pPr>
            <a:r>
              <a:rPr lang="en-US" sz="2800"/>
              <a:t>It is the set of judgments and qualifications that are made with the aim of evaluating different characteristics of students within a teaching process. These characteristics can be related to several areas, such as physical or intellectual abilities, learning or school difficulties.</a:t>
            </a:r>
            <a:endParaRPr/>
          </a:p>
          <a:p>
            <a:pPr indent="-342900" lvl="0" marL="342900" rtl="0" algn="l">
              <a:spcBef>
                <a:spcPts val="1000"/>
              </a:spcBef>
              <a:spcAft>
                <a:spcPts val="0"/>
              </a:spcAft>
              <a:buSzPts val="2240"/>
              <a:buChar char="►"/>
            </a:pPr>
            <a:r>
              <a:rPr lang="en-US" sz="2800"/>
              <a:t>The main objective of this type of practice is to collect evidence that allows educators to adjust their teaching methods to the individual needs of each student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0"/>
          <p:cNvSpPr txBox="1"/>
          <p:nvPr>
            <p:ph type="title"/>
          </p:nvPr>
        </p:nvSpPr>
        <p:spPr>
          <a:xfrm>
            <a:off x="677334" y="609600"/>
            <a:ext cx="8596668" cy="474617"/>
          </a:xfrm>
          <a:prstGeom prst="rect">
            <a:avLst/>
          </a:prstGeom>
          <a:noFill/>
          <a:ln>
            <a:noFill/>
          </a:ln>
        </p:spPr>
        <p:txBody>
          <a:bodyPr anchorCtr="0" anchor="t" bIns="45700" lIns="91425" spcFirstLastPara="1" rIns="91425" wrap="square" tIns="45700">
            <a:normAutofit fontScale="90000"/>
          </a:bodyPr>
          <a:lstStyle/>
          <a:p>
            <a:pPr indent="0" lvl="0" marL="0" rtl="0" algn="l">
              <a:spcBef>
                <a:spcPts val="0"/>
              </a:spcBef>
              <a:spcAft>
                <a:spcPts val="0"/>
              </a:spcAft>
              <a:buClr>
                <a:schemeClr val="accent1"/>
              </a:buClr>
              <a:buSzPct val="100000"/>
              <a:buFont typeface="Trebuchet MS"/>
              <a:buNone/>
            </a:pPr>
            <a:r>
              <a:t/>
            </a:r>
            <a:endParaRPr/>
          </a:p>
        </p:txBody>
      </p:sp>
      <p:sp>
        <p:nvSpPr>
          <p:cNvPr id="156" name="Google Shape;156;p20"/>
          <p:cNvSpPr txBox="1"/>
          <p:nvPr>
            <p:ph idx="1" type="body"/>
          </p:nvPr>
        </p:nvSpPr>
        <p:spPr>
          <a:xfrm>
            <a:off x="677334" y="1293223"/>
            <a:ext cx="8596668" cy="540802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2240"/>
              <a:buChar char="►"/>
            </a:pPr>
            <a:r>
              <a:rPr lang="en-US" sz="2800"/>
              <a:t>In this way, they become a very valuable resource to improve the educational process and to make better decisions regarding the way of teaching in the future.</a:t>
            </a:r>
            <a:endParaRPr/>
          </a:p>
          <a:p>
            <a:pPr indent="-342900" lvl="0" marL="342900" rtl="0" algn="l">
              <a:spcBef>
                <a:spcPts val="1000"/>
              </a:spcBef>
              <a:spcAft>
                <a:spcPts val="0"/>
              </a:spcAft>
              <a:buSzPts val="2240"/>
              <a:buChar char="►"/>
            </a:pPr>
            <a:r>
              <a:rPr lang="en-US" sz="2800"/>
              <a:t>Educational diagnoses, also known as pedagogical diagnoses, fulfill three functions: preventive, to avoid problems before they occur; predictive, to discover what is causing a student's difficulties; and corrective, to develop an action plan to solve them.</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1"/>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b="1" lang="en-US"/>
              <a:t>Types</a:t>
            </a:r>
            <a:br>
              <a:rPr lang="en-US"/>
            </a:br>
            <a:endParaRPr/>
          </a:p>
        </p:txBody>
      </p:sp>
      <p:sp>
        <p:nvSpPr>
          <p:cNvPr id="162" name="Google Shape;162;p21"/>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2560"/>
              <a:buChar char="►"/>
            </a:pPr>
            <a:r>
              <a:rPr lang="en-US" sz="3200"/>
              <a:t>Depending on the aspects studied, there are mainly five types of educational diagnoses: individual, global-general, analytical, group and specific.</a:t>
            </a:r>
            <a:endParaRPr sz="32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b="1" lang="en-US"/>
              <a:t>Individual</a:t>
            </a:r>
            <a:br>
              <a:rPr lang="en-US"/>
            </a:br>
            <a:endParaRPr/>
          </a:p>
        </p:txBody>
      </p:sp>
      <p:sp>
        <p:nvSpPr>
          <p:cNvPr id="168" name="Google Shape;168;p22"/>
          <p:cNvSpPr txBox="1"/>
          <p:nvPr>
            <p:ph idx="1" type="body"/>
          </p:nvPr>
        </p:nvSpPr>
        <p:spPr>
          <a:xfrm>
            <a:off x="677333" y="1593669"/>
            <a:ext cx="9799077" cy="4990011"/>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920"/>
              <a:buChar char="►"/>
            </a:pPr>
            <a:r>
              <a:rPr lang="en-US" sz="2400"/>
              <a:t>This type of educational diagnosis is responsible for studying different differential aspects of a specific student.</a:t>
            </a:r>
            <a:endParaRPr/>
          </a:p>
          <a:p>
            <a:pPr indent="-342900" lvl="0" marL="342900" rtl="0" algn="l">
              <a:spcBef>
                <a:spcPts val="1000"/>
              </a:spcBef>
              <a:spcAft>
                <a:spcPts val="0"/>
              </a:spcAft>
              <a:buSzPts val="1920"/>
              <a:buChar char="►"/>
            </a:pPr>
            <a:r>
              <a:rPr lang="en-US" sz="2400"/>
              <a:t>Some examples might be your learning abilities, your intellectual abilities, the way you behave in the classroom, or even your personality and way of being.</a:t>
            </a:r>
            <a:endParaRPr/>
          </a:p>
          <a:p>
            <a:pPr indent="-342900" lvl="0" marL="342900" rtl="0" algn="l">
              <a:spcBef>
                <a:spcPts val="1000"/>
              </a:spcBef>
              <a:spcAft>
                <a:spcPts val="0"/>
              </a:spcAft>
              <a:buSzPts val="1920"/>
              <a:buChar char="►"/>
            </a:pPr>
            <a:r>
              <a:rPr lang="en-US" sz="2400"/>
              <a:t>In this way, an individual diagnosis would be made when a student shows problematic behaviors that are believed to be related only to their individual characteristics.</a:t>
            </a:r>
            <a:endParaRPr/>
          </a:p>
          <a:p>
            <a:pPr indent="-251459" lvl="0" marL="342900" rtl="0" algn="l">
              <a:spcBef>
                <a:spcPts val="1000"/>
              </a:spcBef>
              <a:spcAft>
                <a:spcPts val="0"/>
              </a:spcAft>
              <a:buSzPts val="144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b="1" lang="en-US"/>
              <a:t>Global-general</a:t>
            </a:r>
            <a:br>
              <a:rPr lang="en-US"/>
            </a:br>
            <a:endParaRPr/>
          </a:p>
        </p:txBody>
      </p:sp>
      <p:sp>
        <p:nvSpPr>
          <p:cNvPr id="174" name="Google Shape;174;p23"/>
          <p:cNvSpPr txBox="1"/>
          <p:nvPr>
            <p:ph idx="1" type="body"/>
          </p:nvPr>
        </p:nvSpPr>
        <p:spPr>
          <a:xfrm>
            <a:off x="339633" y="1476103"/>
            <a:ext cx="10136777" cy="513370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920"/>
              <a:buChar char="►"/>
            </a:pPr>
            <a:r>
              <a:rPr lang="en-US" sz="2400"/>
              <a:t>Educational diagnoses of the global-general type are carried out above all in situations in which it is required to know in depth different aspects of a person.</a:t>
            </a:r>
            <a:endParaRPr/>
          </a:p>
          <a:p>
            <a:pPr indent="-342900" lvl="0" marL="342900" rtl="0" algn="l">
              <a:spcBef>
                <a:spcPts val="1000"/>
              </a:spcBef>
              <a:spcAft>
                <a:spcPts val="0"/>
              </a:spcAft>
              <a:buSzPts val="1920"/>
              <a:buChar char="►"/>
            </a:pPr>
            <a:r>
              <a:rPr lang="en-US" sz="2400"/>
              <a:t>With this type of exam you can study the biological level (such as height or the presence of diseases), the psychological level (intelligence, personality), the socio-environmental level (country of origin, economic status) and the educational level (level of education achieved, extracurricular activities).</a:t>
            </a:r>
            <a:endParaRPr/>
          </a:p>
          <a:p>
            <a:pPr indent="-342900" lvl="0" marL="342900" rtl="0" algn="l">
              <a:spcBef>
                <a:spcPts val="1000"/>
              </a:spcBef>
              <a:spcAft>
                <a:spcPts val="0"/>
              </a:spcAft>
              <a:buSzPts val="1920"/>
              <a:buChar char="►"/>
            </a:pPr>
            <a:r>
              <a:rPr lang="en-US" sz="2400"/>
              <a:t>This type of diagnosis is carried out, for example, when a person wants to join public institutions such as the army or the government.</a:t>
            </a:r>
            <a:endParaRPr/>
          </a:p>
          <a:p>
            <a:pPr indent="-220980" lvl="0" marL="342900" rtl="0" algn="l">
              <a:spcBef>
                <a:spcPts val="1000"/>
              </a:spcBef>
              <a:spcAft>
                <a:spcPts val="0"/>
              </a:spcAft>
              <a:buSzPts val="1920"/>
              <a:buNone/>
            </a:pPr>
            <a:r>
              <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b="1" lang="en-US"/>
              <a:t>Analytical</a:t>
            </a:r>
            <a:br>
              <a:rPr lang="en-US"/>
            </a:br>
            <a:endParaRPr/>
          </a:p>
        </p:txBody>
      </p:sp>
      <p:sp>
        <p:nvSpPr>
          <p:cNvPr id="180" name="Google Shape;180;p24"/>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920"/>
              <a:buChar char="►"/>
            </a:pPr>
            <a:r>
              <a:rPr lang="en-US" sz="2400"/>
              <a:t>The third type of educational diagnosis is made in cases where a person has a problem related to their learning. Its main objective is to determine what are the causes that cause it, in such a way that it can be intervened on it.</a:t>
            </a:r>
            <a:endParaRPr/>
          </a:p>
          <a:p>
            <a:pPr indent="-342900" lvl="0" marL="342900" rtl="0" algn="l">
              <a:spcBef>
                <a:spcPts val="1000"/>
              </a:spcBef>
              <a:spcAft>
                <a:spcPts val="0"/>
              </a:spcAft>
              <a:buSzPts val="1920"/>
              <a:buChar char="►"/>
            </a:pPr>
            <a:r>
              <a:rPr lang="en-US" sz="2400"/>
              <a:t>These issues may be related to grades, but they can also be more personal. For example, if a child shows signs of suffering psychological abuse, it is the duty of the teaching team to investigate more about the subject.</a:t>
            </a:r>
            <a:endParaRPr/>
          </a:p>
          <a:p>
            <a:pPr indent="-220980" lvl="0" marL="342900" rtl="0" algn="l">
              <a:spcBef>
                <a:spcPts val="1000"/>
              </a:spcBef>
              <a:spcAft>
                <a:spcPts val="0"/>
              </a:spcAft>
              <a:buSzPts val="1920"/>
              <a:buNone/>
            </a:pPr>
            <a:r>
              <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5"/>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b="1" lang="en-US"/>
              <a:t>Group</a:t>
            </a:r>
            <a:br>
              <a:rPr lang="en-US"/>
            </a:br>
            <a:endParaRPr/>
          </a:p>
        </p:txBody>
      </p:sp>
      <p:sp>
        <p:nvSpPr>
          <p:cNvPr id="186" name="Google Shape;186;p25"/>
          <p:cNvSpPr txBox="1"/>
          <p:nvPr>
            <p:ph idx="1" type="body"/>
          </p:nvPr>
        </p:nvSpPr>
        <p:spPr>
          <a:xfrm>
            <a:off x="104503" y="1358537"/>
            <a:ext cx="9797143" cy="4682825"/>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920"/>
              <a:buChar char="►"/>
            </a:pPr>
            <a:r>
              <a:rPr lang="en-US" sz="2400"/>
              <a:t>This type of educational diagnosis focuses on studying problems that concern not a single individual, but a whole group (for example, all the students in a class).</a:t>
            </a:r>
            <a:endParaRPr/>
          </a:p>
          <a:p>
            <a:pPr indent="-342900" lvl="0" marL="342900" rtl="0" algn="l">
              <a:spcBef>
                <a:spcPts val="1000"/>
              </a:spcBef>
              <a:spcAft>
                <a:spcPts val="0"/>
              </a:spcAft>
              <a:buSzPts val="1920"/>
              <a:buChar char="►"/>
            </a:pPr>
            <a:r>
              <a:rPr lang="en-US" sz="2400"/>
              <a:t>It can be done to understand why problems occur with that particular set of students, and to propose solutions to them.</a:t>
            </a:r>
            <a:endParaRPr/>
          </a:p>
          <a:p>
            <a:pPr indent="-342900" lvl="0" marL="342900" rtl="0" algn="l">
              <a:spcBef>
                <a:spcPts val="1000"/>
              </a:spcBef>
              <a:spcAft>
                <a:spcPts val="0"/>
              </a:spcAft>
              <a:buSzPts val="1920"/>
              <a:buChar char="►"/>
            </a:pPr>
            <a:r>
              <a:rPr lang="en-US" sz="2400"/>
              <a:t>For example, a teacher whose class is especially problematic would have to study the different group dynamics present in the class.</a:t>
            </a:r>
            <a:endParaRPr/>
          </a:p>
          <a:p>
            <a:pPr indent="-342900" lvl="0" marL="342900" rtl="0" algn="l">
              <a:spcBef>
                <a:spcPts val="1000"/>
              </a:spcBef>
              <a:spcAft>
                <a:spcPts val="0"/>
              </a:spcAft>
              <a:buSzPts val="1920"/>
              <a:buChar char="►"/>
            </a:pPr>
            <a:r>
              <a:rPr lang="en-US" sz="2400"/>
              <a:t>In this way, it could intervene effectively on all the components of the classroom, and not only on each of them individually.</a:t>
            </a:r>
            <a:endParaRPr/>
          </a:p>
          <a:p>
            <a:pPr indent="-251459" lvl="0" marL="342900" rtl="0" algn="l">
              <a:spcBef>
                <a:spcPts val="1000"/>
              </a:spcBef>
              <a:spcAft>
                <a:spcPts val="0"/>
              </a:spcAft>
              <a:buSzPts val="144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6"/>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b="1" lang="en-US"/>
              <a:t>Specific</a:t>
            </a:r>
            <a:br>
              <a:rPr lang="en-US"/>
            </a:br>
            <a:endParaRPr/>
          </a:p>
        </p:txBody>
      </p:sp>
      <p:sp>
        <p:nvSpPr>
          <p:cNvPr id="192" name="Google Shape;192;p26"/>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2240"/>
              <a:buChar char="►"/>
            </a:pPr>
            <a:r>
              <a:rPr lang="en-US" sz="2800"/>
              <a:t>Finally, specific educational diagnoses focus on studying all those problems related to a specific aspect of a student.</a:t>
            </a:r>
            <a:endParaRPr/>
          </a:p>
          <a:p>
            <a:pPr indent="-342900" lvl="0" marL="342900" rtl="0" algn="l">
              <a:spcBef>
                <a:spcPts val="1000"/>
              </a:spcBef>
              <a:spcAft>
                <a:spcPts val="0"/>
              </a:spcAft>
              <a:buSzPts val="2240"/>
              <a:buChar char="►"/>
            </a:pPr>
            <a:r>
              <a:rPr lang="en-US" sz="2800"/>
              <a:t>Some examples would be language disorders, visual or hearing problems, delayed physical or motor development, among others.</a:t>
            </a:r>
            <a:endParaRPr/>
          </a:p>
          <a:p>
            <a:pPr indent="-251459" lvl="0" marL="342900" rtl="0" algn="l">
              <a:spcBef>
                <a:spcPts val="1000"/>
              </a:spcBef>
              <a:spcAft>
                <a:spcPts val="0"/>
              </a:spcAft>
              <a:buSzPts val="144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