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302" r:id="rId2"/>
    <p:sldId id="257" r:id="rId3"/>
    <p:sldId id="258" r:id="rId4"/>
    <p:sldId id="279" r:id="rId5"/>
    <p:sldId id="281" r:id="rId6"/>
    <p:sldId id="280" r:id="rId7"/>
    <p:sldId id="282" r:id="rId8"/>
    <p:sldId id="283" r:id="rId9"/>
    <p:sldId id="284" r:id="rId10"/>
    <p:sldId id="285" r:id="rId11"/>
    <p:sldId id="301" r:id="rId12"/>
    <p:sldId id="303" r:id="rId13"/>
    <p:sldId id="286" r:id="rId14"/>
    <p:sldId id="287" r:id="rId15"/>
    <p:sldId id="290" r:id="rId16"/>
    <p:sldId id="292" r:id="rId17"/>
    <p:sldId id="262" r:id="rId18"/>
    <p:sldId id="288" r:id="rId19"/>
    <p:sldId id="289" r:id="rId20"/>
    <p:sldId id="299" r:id="rId21"/>
    <p:sldId id="300" r:id="rId22"/>
    <p:sldId id="293" r:id="rId23"/>
    <p:sldId id="294" r:id="rId24"/>
    <p:sldId id="295" r:id="rId25"/>
    <p:sldId id="296" r:id="rId26"/>
    <p:sldId id="29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4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0562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10534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21933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9C8FE-C9A4-448A-9207-0DF28E2F813A}"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47511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9C8FE-C9A4-448A-9207-0DF28E2F813A}"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61492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9C8FE-C9A4-448A-9207-0DF28E2F813A}"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9765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99C8FE-C9A4-448A-9207-0DF28E2F813A}" type="datetimeFigureOut">
              <a:rPr lang="en-US" smtClean="0"/>
              <a:t>7/25/2023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52252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99C8FE-C9A4-448A-9207-0DF28E2F813A}" type="datetimeFigureOut">
              <a:rPr lang="en-US" smtClean="0"/>
              <a:t>7/25/2023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DE3C7F-8B09-45D3-BF3B-A6B2C6D92FFD}" type="slidenum">
              <a:rPr lang="en-US" smtClean="0"/>
              <a:t>‹#›</a:t>
            </a:fld>
            <a:endParaRPr lang="en-US"/>
          </a:p>
        </p:txBody>
      </p:sp>
    </p:spTree>
    <p:extLst>
      <p:ext uri="{BB962C8B-B14F-4D97-AF65-F5344CB8AC3E}">
        <p14:creationId xmlns:p14="http://schemas.microsoft.com/office/powerpoint/2010/main" val="16885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C8FE-C9A4-448A-9207-0DF28E2F813A}"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87514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99C8FE-C9A4-448A-9207-0DF28E2F813A}" type="datetimeFigureOut">
              <a:rPr lang="en-US" smtClean="0"/>
              <a:t>7/25/2023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DE3C7F-8B09-45D3-BF3B-A6B2C6D92F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276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ambridge.org/core/books/abs/cambridge-handbook-of-sociology/rural-sociology/BCB34E10FB97C27A0B472807B7B92C6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kumimoji="0" lang="en-GB" b="1" i="0" u="none" strike="noStrike" kern="1200" cap="none" spc="-50" normalizeH="0" baseline="0" noProof="0" dirty="0">
                <a:ln>
                  <a:noFill/>
                </a:ln>
                <a:solidFill>
                  <a:srgbClr val="00B0F0"/>
                </a:solidFill>
                <a:effectLst/>
                <a:uLnTx/>
                <a:uFillTx/>
                <a:latin typeface="Sitka Banner" panose="02000505000000020004" pitchFamily="2" charset="0"/>
                <a:ea typeface="+mj-ea"/>
                <a:cs typeface="Times New Roman" panose="02020603050405020304" pitchFamily="18" charset="0"/>
              </a:rPr>
              <a:t>Understanding Basic Concepts of Rural Sociology </a:t>
            </a:r>
            <a:endParaRPr lang="en-US" b="1"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2252870"/>
            <a:ext cx="10058400" cy="3616224"/>
          </a:xfrm>
        </p:spPr>
        <p:txBody>
          <a:bodyPr>
            <a:normAutofit/>
          </a:bodyPr>
          <a:lstStyle/>
          <a:p>
            <a:pPr marL="0" marR="0" indent="0" algn="ctr">
              <a:spcBef>
                <a:spcPts val="0"/>
              </a:spcBef>
              <a:spcAft>
                <a:spcPts val="0"/>
              </a:spcAft>
              <a:buNone/>
            </a:pPr>
            <a:r>
              <a:rPr lang="en-US" sz="4000" b="1" i="0" dirty="0">
                <a:solidFill>
                  <a:schemeClr val="tx1"/>
                </a:solidFill>
                <a:effectLst/>
                <a:latin typeface="Sitka Banner" panose="02000505000000020004" pitchFamily="2" charset="0"/>
                <a:cs typeface="Times New Roman" panose="02020603050405020304" pitchFamily="18" charset="0"/>
              </a:rPr>
              <a:t>Md. Fouad Hossain </a:t>
            </a:r>
            <a:r>
              <a:rPr lang="en-US" sz="4000" b="1" i="0" dirty="0" err="1">
                <a:solidFill>
                  <a:schemeClr val="tx1"/>
                </a:solidFill>
                <a:effectLst/>
                <a:latin typeface="Sitka Banner" panose="02000505000000020004" pitchFamily="2" charset="0"/>
                <a:cs typeface="Times New Roman" panose="02020603050405020304" pitchFamily="18" charset="0"/>
              </a:rPr>
              <a:t>Sarker</a:t>
            </a:r>
            <a:endParaRPr lang="en-US" sz="4000" b="1" i="0" dirty="0">
              <a:solidFill>
                <a:schemeClr val="tx1"/>
              </a:solidFill>
              <a:effectLst/>
              <a:latin typeface="Sitka Banner" panose="02000505000000020004" pitchFamily="2" charset="0"/>
              <a:cs typeface="Times New Roman" panose="02020603050405020304" pitchFamily="18" charset="0"/>
            </a:endParaRPr>
          </a:p>
          <a:p>
            <a:pPr marL="0" marR="0" indent="0" algn="ctr">
              <a:spcBef>
                <a:spcPts val="0"/>
              </a:spcBef>
              <a:spcAft>
                <a:spcPts val="0"/>
              </a:spcAft>
              <a:buNone/>
            </a:pPr>
            <a:r>
              <a:rPr lang="en-US" sz="4000" b="1" i="0" dirty="0">
                <a:solidFill>
                  <a:schemeClr val="tx1"/>
                </a:solidFill>
                <a:effectLst/>
                <a:latin typeface="Sitka Banner" panose="02000505000000020004" pitchFamily="2" charset="0"/>
                <a:cs typeface="Times New Roman" panose="02020603050405020304" pitchFamily="18" charset="0"/>
              </a:rPr>
              <a:t>Associate Professor and Head, Department of Development Studies</a:t>
            </a:r>
          </a:p>
          <a:p>
            <a:pPr marL="0" marR="0" indent="0" algn="ctr">
              <a:spcBef>
                <a:spcPts val="0"/>
              </a:spcBef>
              <a:spcAft>
                <a:spcPts val="0"/>
              </a:spcAft>
              <a:buNone/>
            </a:pPr>
            <a:r>
              <a:rPr lang="en-US" sz="4000" b="1" dirty="0">
                <a:solidFill>
                  <a:schemeClr val="tx1"/>
                </a:solidFill>
                <a:latin typeface="Sitka Banner" panose="02000505000000020004" pitchFamily="2" charset="0"/>
                <a:cs typeface="Times New Roman" panose="02020603050405020304" pitchFamily="18" charset="0"/>
              </a:rPr>
              <a:t>Daffodil International University</a:t>
            </a:r>
            <a:endParaRPr lang="en-US" sz="4000" b="1" i="0" dirty="0">
              <a:solidFill>
                <a:schemeClr val="tx1"/>
              </a:solidFill>
              <a:effectLst/>
              <a:latin typeface="Sitka Banner" panose="02000505000000020004" pitchFamily="2"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46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2FEC-D71A-F5DF-C36C-A36C014C407C}"/>
              </a:ext>
            </a:extLst>
          </p:cNvPr>
          <p:cNvSpPr>
            <a:spLocks noGrp="1"/>
          </p:cNvSpPr>
          <p:nvPr>
            <p:ph type="title"/>
          </p:nvPr>
        </p:nvSpPr>
        <p:spPr/>
        <p:txBody>
          <a:bodyPr>
            <a:normAutofit/>
          </a:bodyPr>
          <a:lstStyle/>
          <a:p>
            <a:r>
              <a:rPr lang="en-US" sz="4400" b="1" dirty="0">
                <a:solidFill>
                  <a:srgbClr val="00B0F0"/>
                </a:solidFill>
                <a:latin typeface="Sitka Banner" panose="02000505000000020004" pitchFamily="2" charset="0"/>
                <a:cs typeface="Times New Roman" panose="02020603050405020304" pitchFamily="18" charset="0"/>
              </a:rPr>
              <a:t>Why Should We Study Rural Sociology?</a:t>
            </a:r>
            <a:endParaRPr lang="en-GB" sz="4400" b="1" dirty="0">
              <a:solidFill>
                <a:srgbClr val="00B0F0"/>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E46882-AF6E-94BC-0BDF-1BB37CB3FCFE}"/>
              </a:ext>
            </a:extLst>
          </p:cNvPr>
          <p:cNvSpPr>
            <a:spLocks noGrp="1"/>
          </p:cNvSpPr>
          <p:nvPr>
            <p:ph idx="1"/>
          </p:nvPr>
        </p:nvSpPr>
        <p:spPr/>
        <p:txBody>
          <a:bodyPr>
            <a:normAutofit/>
          </a:bodyPr>
          <a:lstStyle/>
          <a:p>
            <a:pPr algn="just"/>
            <a:r>
              <a:rPr lang="en-US" sz="2800" dirty="0">
                <a:latin typeface="Times New Roman" panose="02020603050405020304" pitchFamily="18" charset="0"/>
                <a:cs typeface="Times New Roman" panose="02020603050405020304" pitchFamily="18" charset="0"/>
              </a:rPr>
              <a:t>1. </a:t>
            </a:r>
            <a:r>
              <a:rPr lang="en-US" sz="2800" b="1" dirty="0">
                <a:latin typeface="Sitka Banner" panose="02000505000000020004" pitchFamily="2" charset="0"/>
                <a:cs typeface="Times New Roman" panose="02020603050405020304" pitchFamily="18" charset="0"/>
              </a:rPr>
              <a:t>To study in a scientific and systematic manner, the Rural Society and its various aspects and complexities.</a:t>
            </a:r>
          </a:p>
          <a:p>
            <a:pPr algn="just"/>
            <a:r>
              <a:rPr lang="en-US" sz="2800" b="1" dirty="0">
                <a:latin typeface="Sitka Banner" panose="02000505000000020004" pitchFamily="2" charset="0"/>
                <a:cs typeface="Times New Roman" panose="02020603050405020304" pitchFamily="18" charset="0"/>
              </a:rPr>
              <a:t>2. To study the structure, functions and objective tendencies of development of the Rural Society.</a:t>
            </a:r>
          </a:p>
          <a:p>
            <a:pPr algn="just"/>
            <a:r>
              <a:rPr lang="en-US" sz="2800" b="1" dirty="0">
                <a:latin typeface="Sitka Banner" panose="02000505000000020004" pitchFamily="2" charset="0"/>
                <a:cs typeface="Times New Roman" panose="02020603050405020304" pitchFamily="18" charset="0"/>
              </a:rPr>
              <a:t>3. To discover the laws of the development of the Rural Society.</a:t>
            </a:r>
          </a:p>
          <a:p>
            <a:pPr algn="just"/>
            <a:r>
              <a:rPr lang="en-US" sz="2800" b="1" dirty="0">
                <a:latin typeface="Sitka Banner" panose="02000505000000020004" pitchFamily="2" charset="0"/>
                <a:cs typeface="Times New Roman" panose="02020603050405020304" pitchFamily="18" charset="0"/>
              </a:rPr>
              <a:t>4. To make a scientific study of the Rural Society in order to help in the task of planning for the reconstruction of the rural social life.</a:t>
            </a:r>
            <a:endParaRPr lang="en-GB" sz="2800" b="1" dirty="0">
              <a:latin typeface="Sitka Banner" panose="02000505000000020004" pitchFamily="2" charset="0"/>
              <a:cs typeface="Times New Roman" panose="02020603050405020304" pitchFamily="18" charset="0"/>
            </a:endParaRPr>
          </a:p>
        </p:txBody>
      </p:sp>
    </p:spTree>
    <p:extLst>
      <p:ext uri="{BB962C8B-B14F-4D97-AF65-F5344CB8AC3E}">
        <p14:creationId xmlns:p14="http://schemas.microsoft.com/office/powerpoint/2010/main" val="407105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5CE8-B608-7255-D70E-8FA88213CC3C}"/>
              </a:ext>
            </a:extLst>
          </p:cNvPr>
          <p:cNvSpPr>
            <a:spLocks noGrp="1"/>
          </p:cNvSpPr>
          <p:nvPr>
            <p:ph type="title"/>
          </p:nvPr>
        </p:nvSpPr>
        <p:spPr/>
        <p:txBody>
          <a:bodyPr>
            <a:normAutofit/>
          </a:bodyPr>
          <a:lstStyle/>
          <a:p>
            <a:r>
              <a:rPr lang="en-US" sz="4400" b="1" dirty="0">
                <a:solidFill>
                  <a:srgbClr val="00B0F0"/>
                </a:solidFill>
                <a:latin typeface="Sitka Banner" panose="02000505000000020004" pitchFamily="2" charset="0"/>
                <a:cs typeface="Times New Roman" panose="02020603050405020304" pitchFamily="18" charset="0"/>
              </a:rPr>
              <a:t>Significance of Rural Sociology</a:t>
            </a:r>
            <a:endParaRPr lang="en-GB" sz="4400" b="1" dirty="0">
              <a:solidFill>
                <a:srgbClr val="00B0F0"/>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01B7692-1F14-F327-D738-A9B4A15E2313}"/>
              </a:ext>
            </a:extLst>
          </p:cNvPr>
          <p:cNvSpPr>
            <a:spLocks noGrp="1"/>
          </p:cNvSpPr>
          <p:nvPr>
            <p:ph idx="1"/>
          </p:nvPr>
        </p:nvSpPr>
        <p:spPr>
          <a:xfrm>
            <a:off x="1097280" y="1845734"/>
            <a:ext cx="10763416" cy="4023360"/>
          </a:xfrm>
        </p:spPr>
        <p:txBody>
          <a:bodyPr>
            <a:noAutofit/>
          </a:bodyPr>
          <a:lstStyle/>
          <a:p>
            <a:pPr marL="0" indent="0" algn="just">
              <a:buNone/>
            </a:pPr>
            <a:r>
              <a:rPr lang="en-US" sz="2800" b="1" i="0" dirty="0">
                <a:solidFill>
                  <a:schemeClr val="tx1"/>
                </a:solidFill>
                <a:effectLst/>
                <a:latin typeface="Sitka Banner" panose="02000505000000020004" pitchFamily="2" charset="0"/>
                <a:cs typeface="Times New Roman" panose="02020603050405020304" pitchFamily="18" charset="0"/>
              </a:rPr>
              <a:t>Understanding Rural Communities: </a:t>
            </a:r>
            <a:r>
              <a:rPr lang="en-US" sz="2800" b="0" i="0" dirty="0">
                <a:solidFill>
                  <a:schemeClr val="tx1"/>
                </a:solidFill>
                <a:effectLst/>
                <a:latin typeface="Sitka Banner" panose="02000505000000020004" pitchFamily="2" charset="0"/>
                <a:cs typeface="Times New Roman" panose="02020603050405020304" pitchFamily="18" charset="0"/>
              </a:rPr>
              <a:t>Rural sociology helps us gain insights into the unique characteristics of rural communities, including their social dynamics, cultural practices, and economic systems. </a:t>
            </a:r>
          </a:p>
          <a:p>
            <a:pPr marL="0" indent="0" algn="just">
              <a:buNone/>
            </a:pPr>
            <a:r>
              <a:rPr lang="en-US" sz="2800" b="1" i="0" dirty="0">
                <a:solidFill>
                  <a:schemeClr val="tx1"/>
                </a:solidFill>
                <a:effectLst/>
                <a:latin typeface="Sitka Banner" panose="02000505000000020004" pitchFamily="2" charset="0"/>
                <a:cs typeface="Times New Roman" panose="02020603050405020304" pitchFamily="18" charset="0"/>
              </a:rPr>
              <a:t>Agricultural and Rural Development: </a:t>
            </a:r>
            <a:r>
              <a:rPr lang="en-US" sz="2800" b="0" i="0" dirty="0">
                <a:solidFill>
                  <a:schemeClr val="tx1"/>
                </a:solidFill>
                <a:effectLst/>
                <a:latin typeface="Sitka Banner" panose="02000505000000020004" pitchFamily="2" charset="0"/>
                <a:cs typeface="Times New Roman" panose="02020603050405020304" pitchFamily="18" charset="0"/>
              </a:rPr>
              <a:t>Rural sociology plays a crucial role in examining agricultural practices and their impact on rural societies. </a:t>
            </a:r>
          </a:p>
          <a:p>
            <a:pPr marL="0" indent="0" algn="just">
              <a:buNone/>
            </a:pPr>
            <a:r>
              <a:rPr lang="en-US" sz="2800" b="1" i="0" dirty="0">
                <a:solidFill>
                  <a:schemeClr val="tx1"/>
                </a:solidFill>
                <a:effectLst/>
                <a:latin typeface="Sitka Banner" panose="02000505000000020004" pitchFamily="2" charset="0"/>
                <a:cs typeface="Times New Roman" panose="02020603050405020304" pitchFamily="18" charset="0"/>
              </a:rPr>
              <a:t>Rural-Urban Interactions: </a:t>
            </a:r>
            <a:r>
              <a:rPr lang="en-US" sz="2800" b="0" i="0" dirty="0">
                <a:solidFill>
                  <a:schemeClr val="tx1"/>
                </a:solidFill>
                <a:effectLst/>
                <a:latin typeface="Sitka Banner" panose="02000505000000020004" pitchFamily="2" charset="0"/>
                <a:cs typeface="Times New Roman" panose="02020603050405020304" pitchFamily="18" charset="0"/>
              </a:rPr>
              <a:t>Rural sociology also examines the interplay between rural and urban areas. It explores the social and economic connections, migration patterns, and the impact of urbanization on rural communities. </a:t>
            </a:r>
          </a:p>
        </p:txBody>
      </p:sp>
    </p:spTree>
    <p:extLst>
      <p:ext uri="{BB962C8B-B14F-4D97-AF65-F5344CB8AC3E}">
        <p14:creationId xmlns:p14="http://schemas.microsoft.com/office/powerpoint/2010/main" val="425916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5CE8-B608-7255-D70E-8FA88213CC3C}"/>
              </a:ext>
            </a:extLst>
          </p:cNvPr>
          <p:cNvSpPr>
            <a:spLocks noGrp="1"/>
          </p:cNvSpPr>
          <p:nvPr>
            <p:ph type="title"/>
          </p:nvPr>
        </p:nvSpPr>
        <p:spPr/>
        <p:txBody>
          <a:bodyPr>
            <a:normAutofit/>
          </a:bodyPr>
          <a:lstStyle/>
          <a:p>
            <a:r>
              <a:rPr lang="en-US" sz="4400" b="1" dirty="0">
                <a:solidFill>
                  <a:srgbClr val="00B0F0"/>
                </a:solidFill>
                <a:latin typeface="Sitka Banner" panose="02000505000000020004" pitchFamily="2" charset="0"/>
                <a:cs typeface="Times New Roman" panose="02020603050405020304" pitchFamily="18" charset="0"/>
              </a:rPr>
              <a:t>Significance of Rural Sociology</a:t>
            </a:r>
            <a:endParaRPr lang="en-GB" sz="4400" b="1" dirty="0">
              <a:solidFill>
                <a:srgbClr val="00B0F0"/>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01B7692-1F14-F327-D738-A9B4A15E2313}"/>
              </a:ext>
            </a:extLst>
          </p:cNvPr>
          <p:cNvSpPr>
            <a:spLocks noGrp="1"/>
          </p:cNvSpPr>
          <p:nvPr>
            <p:ph idx="1"/>
          </p:nvPr>
        </p:nvSpPr>
        <p:spPr>
          <a:xfrm>
            <a:off x="1097280" y="1845734"/>
            <a:ext cx="10058400" cy="4023360"/>
          </a:xfrm>
        </p:spPr>
        <p:txBody>
          <a:bodyPr>
            <a:noAutofit/>
          </a:bodyPr>
          <a:lstStyle/>
          <a:p>
            <a:pPr marL="0" indent="0" algn="just">
              <a:buNone/>
            </a:pPr>
            <a:r>
              <a:rPr lang="en-US" sz="2800" b="1" i="0" dirty="0">
                <a:solidFill>
                  <a:srgbClr val="374151"/>
                </a:solidFill>
                <a:effectLst/>
                <a:latin typeface="Sitka Banner" panose="02000505000000020004" pitchFamily="2" charset="0"/>
                <a:cs typeface="Times New Roman" panose="02020603050405020304" pitchFamily="18" charset="0"/>
              </a:rPr>
              <a:t>Social Issues in Rural Areas: </a:t>
            </a:r>
            <a:r>
              <a:rPr lang="en-US" sz="2800" b="0" i="0" dirty="0">
                <a:solidFill>
                  <a:srgbClr val="374151"/>
                </a:solidFill>
                <a:effectLst/>
                <a:latin typeface="Sitka Banner" panose="02000505000000020004" pitchFamily="2" charset="0"/>
                <a:cs typeface="Times New Roman" panose="02020603050405020304" pitchFamily="18" charset="0"/>
              </a:rPr>
              <a:t>Rural sociology sheds light on the social issues prevalent in rural areas, such as poverty, inequality, access to healthcare and education, social cohesion, and community development. </a:t>
            </a:r>
          </a:p>
          <a:p>
            <a:pPr marL="0" indent="0" algn="just">
              <a:buNone/>
            </a:pPr>
            <a:r>
              <a:rPr lang="en-US" sz="2800" b="1" i="0" dirty="0">
                <a:solidFill>
                  <a:srgbClr val="374151"/>
                </a:solidFill>
                <a:effectLst/>
                <a:latin typeface="Sitka Banner" panose="02000505000000020004" pitchFamily="2" charset="0"/>
                <a:cs typeface="Times New Roman" panose="02020603050405020304" pitchFamily="18" charset="0"/>
              </a:rPr>
              <a:t>Policy Formulation and Planning: </a:t>
            </a:r>
            <a:r>
              <a:rPr lang="en-US" sz="2800" b="0" i="0" dirty="0">
                <a:solidFill>
                  <a:srgbClr val="374151"/>
                </a:solidFill>
                <a:effectLst/>
                <a:latin typeface="Sitka Banner" panose="02000505000000020004" pitchFamily="2" charset="0"/>
                <a:cs typeface="Times New Roman" panose="02020603050405020304" pitchFamily="18" charset="0"/>
              </a:rPr>
              <a:t>Rural sociology contributes </a:t>
            </a:r>
            <a:r>
              <a:rPr lang="en-US" sz="2800" b="0" i="0" dirty="0">
                <a:solidFill>
                  <a:srgbClr val="374151"/>
                </a:solidFill>
                <a:effectLst/>
                <a:latin typeface="Sitka Banner" panose="02000505000000020004" pitchFamily="2" charset="0"/>
              </a:rPr>
              <a:t>to policy formulation and planning by providing evidence-based research on rural issues. </a:t>
            </a:r>
            <a:endParaRPr lang="en-GB" sz="2800" dirty="0">
              <a:latin typeface="Sitka Banner" panose="02000505000000020004" pitchFamily="2" charset="0"/>
            </a:endParaRPr>
          </a:p>
        </p:txBody>
      </p:sp>
    </p:spTree>
    <p:extLst>
      <p:ext uri="{BB962C8B-B14F-4D97-AF65-F5344CB8AC3E}">
        <p14:creationId xmlns:p14="http://schemas.microsoft.com/office/powerpoint/2010/main" val="344337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B4F7-5673-EBBE-5FF2-A460F5A18004}"/>
              </a:ext>
            </a:extLst>
          </p:cNvPr>
          <p:cNvSpPr>
            <a:spLocks noGrp="1"/>
          </p:cNvSpPr>
          <p:nvPr>
            <p:ph type="title"/>
          </p:nvPr>
        </p:nvSpPr>
        <p:spPr/>
        <p:txBody>
          <a:bodyPr>
            <a:normAutofit/>
          </a:bodyPr>
          <a:lstStyle/>
          <a:p>
            <a:r>
              <a:rPr lang="en-US" sz="4400" b="1" dirty="0">
                <a:solidFill>
                  <a:srgbClr val="00B0F0"/>
                </a:solidFill>
                <a:latin typeface="Sitka Banner" panose="02000505000000020004" pitchFamily="2" charset="0"/>
                <a:cs typeface="Times New Roman" panose="02020603050405020304" pitchFamily="18" charset="0"/>
              </a:rPr>
              <a:t>Origin and Development of Rural Sociology</a:t>
            </a:r>
            <a:endParaRPr lang="en-GB" sz="4400" b="1" dirty="0">
              <a:solidFill>
                <a:srgbClr val="00B0F0"/>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6DB17C-598C-C6C8-5916-4B218F166EA1}"/>
              </a:ext>
            </a:extLst>
          </p:cNvPr>
          <p:cNvSpPr>
            <a:spLocks noGrp="1"/>
          </p:cNvSpPr>
          <p:nvPr>
            <p:ph idx="1"/>
          </p:nvPr>
        </p:nvSpPr>
        <p:spPr/>
        <p:txBody>
          <a:bodyPr>
            <a:normAutofit/>
          </a:body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birth of rural sociology was due to the requirement of the study of different conditions and aspects of rural life and the prevailing problems that outbreaks the rural society. As a systematic science, rural sociology emerged in United States of America and the American society was facing severe disintegration from the period of 1890 to 1920.</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Great Depression of 1930 provided another stimulus to the growth of rural sociology. In 1937, 'Rural Sociological Society' was formed. It started publishing a professional journal 'Rural Sociology' containing results of rural sociological research. C. J. Galpin of University of Wisconsin developed techniques for defining and delimiting the rural community.</a:t>
            </a:r>
          </a:p>
        </p:txBody>
      </p:sp>
    </p:spTree>
    <p:extLst>
      <p:ext uri="{BB962C8B-B14F-4D97-AF65-F5344CB8AC3E}">
        <p14:creationId xmlns:p14="http://schemas.microsoft.com/office/powerpoint/2010/main" val="139919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309B-9816-10BF-FD31-4FA683CEF6A9}"/>
              </a:ext>
            </a:extLst>
          </p:cNvPr>
          <p:cNvSpPr>
            <a:spLocks noGrp="1"/>
          </p:cNvSpPr>
          <p:nvPr>
            <p:ph type="title"/>
          </p:nvPr>
        </p:nvSpPr>
        <p:spPr/>
        <p:txBody>
          <a:bodyPr>
            <a:normAutofit/>
          </a:bodyPr>
          <a:lstStyle/>
          <a:p>
            <a:r>
              <a:rPr lang="en-US" sz="4400" b="1" dirty="0">
                <a:solidFill>
                  <a:srgbClr val="00B0F0"/>
                </a:solidFill>
                <a:latin typeface="Sitka Banner" panose="02000505000000020004" pitchFamily="2" charset="0"/>
                <a:cs typeface="Times New Roman" panose="02020603050405020304" pitchFamily="18" charset="0"/>
              </a:rPr>
              <a:t>Origin and Development of Rural Sociology</a:t>
            </a:r>
            <a:endParaRPr lang="en-GB" sz="4400" b="1" dirty="0">
              <a:solidFill>
                <a:srgbClr val="00B0F0"/>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46517D-DAE2-DD45-EB63-6160EB4F8B82}"/>
              </a:ext>
            </a:extLst>
          </p:cNvPr>
          <p:cNvSpPr>
            <a:spLocks noGrp="1"/>
          </p:cNvSpPr>
          <p:nvPr>
            <p:ph idx="1"/>
          </p:nvPr>
        </p:nvSpPr>
        <p:spPr>
          <a:xfrm>
            <a:off x="172278" y="1845733"/>
            <a:ext cx="11688418" cy="4208837"/>
          </a:xfrm>
        </p:spPr>
        <p:txBody>
          <a:bodyPr>
            <a:noAutofit/>
          </a:bodyPr>
          <a:lstStyle/>
          <a:p>
            <a:pPr algn="just">
              <a:buFont typeface="Wingdings" panose="05000000000000000000" pitchFamily="2" charset="2"/>
              <a:buChar char="Ø"/>
            </a:pPr>
            <a:r>
              <a:rPr lang="en-US" sz="2600" dirty="0">
                <a:latin typeface="Sitka Banner" panose="02000505000000020004" pitchFamily="2" charset="0"/>
                <a:cs typeface="Times New Roman" panose="02020603050405020304" pitchFamily="18" charset="0"/>
              </a:rPr>
              <a:t>The Second World War gave yet another fillip to the growth of rural sociology. The heavy destruction and damage to human society caused by the war demanded reconstruction. The reconstruction work brought further encouragement to the science. By 1958 there were about 1000 professional rural sociologists in America. Rural sociology crossed the boundaries of America and became popular in Europe and Asia. </a:t>
            </a:r>
          </a:p>
          <a:p>
            <a:pPr algn="just">
              <a:buFont typeface="Wingdings" panose="05000000000000000000" pitchFamily="2" charset="2"/>
              <a:buChar char="Ø"/>
            </a:pPr>
            <a:r>
              <a:rPr lang="en-US" sz="2600" dirty="0">
                <a:latin typeface="Sitka Banner" panose="02000505000000020004" pitchFamily="2" charset="0"/>
                <a:cs typeface="Times New Roman" panose="02020603050405020304" pitchFamily="18" charset="0"/>
              </a:rPr>
              <a:t>During the beginning of the 1950s, the sociologists and the social anthropologists began conducting extensive and innumerable studies in the field of rural sociology. The major concern of these studies was the scrutiny of the interrelationships between various dimensions of the rural organization. The field of rural sociology was enriched with the contributions by </a:t>
            </a:r>
            <a:r>
              <a:rPr lang="en-US" sz="2600" dirty="0" err="1">
                <a:latin typeface="Sitka Banner" panose="02000505000000020004" pitchFamily="2" charset="0"/>
                <a:cs typeface="Times New Roman" panose="02020603050405020304" pitchFamily="18" charset="0"/>
              </a:rPr>
              <a:t>M.N.Srinivas</a:t>
            </a:r>
            <a:r>
              <a:rPr lang="en-US" sz="2600" dirty="0">
                <a:latin typeface="Sitka Banner" panose="02000505000000020004" pitchFamily="2" charset="0"/>
                <a:cs typeface="Times New Roman" panose="02020603050405020304" pitchFamily="18" charset="0"/>
              </a:rPr>
              <a:t> (1960), McKim Marriott (1955), </a:t>
            </a:r>
            <a:r>
              <a:rPr lang="en-US" sz="2600" dirty="0" err="1">
                <a:latin typeface="Sitka Banner" panose="02000505000000020004" pitchFamily="2" charset="0"/>
                <a:cs typeface="Times New Roman" panose="02020603050405020304" pitchFamily="18" charset="0"/>
              </a:rPr>
              <a:t>S.C.Dube</a:t>
            </a:r>
            <a:r>
              <a:rPr lang="en-US" sz="2600" dirty="0">
                <a:latin typeface="Sitka Banner" panose="02000505000000020004" pitchFamily="2" charset="0"/>
                <a:cs typeface="Times New Roman" panose="02020603050405020304" pitchFamily="18" charset="0"/>
              </a:rPr>
              <a:t> (1955) and </a:t>
            </a:r>
            <a:r>
              <a:rPr lang="en-US" sz="2600" dirty="0" err="1">
                <a:latin typeface="Sitka Banner" panose="02000505000000020004" pitchFamily="2" charset="0"/>
                <a:cs typeface="Times New Roman" panose="02020603050405020304" pitchFamily="18" charset="0"/>
              </a:rPr>
              <a:t>D.N.Majumdar</a:t>
            </a:r>
            <a:r>
              <a:rPr lang="en-US" sz="2600" dirty="0">
                <a:latin typeface="Sitka Banner" panose="02000505000000020004" pitchFamily="2" charset="0"/>
                <a:cs typeface="Times New Roman" panose="02020603050405020304" pitchFamily="18" charset="0"/>
              </a:rPr>
              <a:t> (1955).</a:t>
            </a:r>
            <a:endParaRPr lang="en-GB" sz="2600" dirty="0">
              <a:latin typeface="Sitka Banner" panose="02000505000000020004" pitchFamily="2" charset="0"/>
              <a:cs typeface="Times New Roman" panose="02020603050405020304" pitchFamily="18" charset="0"/>
            </a:endParaRPr>
          </a:p>
        </p:txBody>
      </p:sp>
    </p:spTree>
    <p:extLst>
      <p:ext uri="{BB962C8B-B14F-4D97-AF65-F5344CB8AC3E}">
        <p14:creationId xmlns:p14="http://schemas.microsoft.com/office/powerpoint/2010/main" val="271000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BFBB-5EAB-51EB-6781-5F142E7B96A5}"/>
              </a:ext>
            </a:extLst>
          </p:cNvPr>
          <p:cNvSpPr>
            <a:spLocks noGrp="1"/>
          </p:cNvSpPr>
          <p:nvPr>
            <p:ph type="title"/>
          </p:nvPr>
        </p:nvSpPr>
        <p:spPr/>
        <p:txBody>
          <a:bodyPr>
            <a:normAutofit/>
          </a:bodyPr>
          <a:lstStyle/>
          <a:p>
            <a:r>
              <a:rPr lang="en-US" sz="4400" b="1" dirty="0">
                <a:solidFill>
                  <a:srgbClr val="00B0F0"/>
                </a:solidFill>
                <a:latin typeface="Sitka Banner" panose="02000505000000020004" pitchFamily="2" charset="0"/>
                <a:cs typeface="Times New Roman" panose="02020603050405020304" pitchFamily="18" charset="0"/>
              </a:rPr>
              <a:t>Emergence of Rural Sociology in Bangladesh</a:t>
            </a:r>
            <a:endParaRPr lang="en-GB" sz="4400" b="1" dirty="0">
              <a:solidFill>
                <a:srgbClr val="00B0F0"/>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5C4A5FD-4B41-D911-CDC1-A18D9691BC99}"/>
              </a:ext>
            </a:extLst>
          </p:cNvPr>
          <p:cNvSpPr>
            <a:spLocks noGrp="1"/>
          </p:cNvSpPr>
          <p:nvPr>
            <p:ph idx="1"/>
          </p:nvPr>
        </p:nvSpPr>
        <p:spPr>
          <a:xfrm>
            <a:off x="278297" y="1898743"/>
            <a:ext cx="11502886" cy="4023360"/>
          </a:xfrm>
        </p:spPr>
        <p:txBody>
          <a:bodyPr>
            <a:noAutofit/>
          </a:bodyPr>
          <a:lstStyle/>
          <a:p>
            <a:pPr marL="0" indent="0" algn="just">
              <a:buNone/>
            </a:pPr>
            <a:r>
              <a:rPr lang="en-US" sz="2800" b="1" i="0" dirty="0">
                <a:solidFill>
                  <a:srgbClr val="374151"/>
                </a:solidFill>
                <a:effectLst/>
                <a:latin typeface="Sitka Banner" panose="02000505000000020004" pitchFamily="2" charset="0"/>
                <a:cs typeface="Times New Roman" panose="02020603050405020304" pitchFamily="18" charset="0"/>
              </a:rPr>
              <a:t>Emergence:</a:t>
            </a:r>
            <a:r>
              <a:rPr lang="en-US" sz="2800" i="0" dirty="0">
                <a:solidFill>
                  <a:srgbClr val="374151"/>
                </a:solidFill>
                <a:effectLst/>
                <a:latin typeface="Sitka Banner" panose="02000505000000020004" pitchFamily="2" charset="0"/>
                <a:cs typeface="Times New Roman" panose="02020603050405020304" pitchFamily="18" charset="0"/>
              </a:rPr>
              <a:t> Rural sociology as a field of study emerged in Bangladesh in the 1960s. This period marked a renewed focus on rural development and the recognition of the significance of understanding rural societies and their challenges.</a:t>
            </a:r>
          </a:p>
          <a:p>
            <a:pPr marL="0" indent="0" algn="just">
              <a:buNone/>
            </a:pPr>
            <a:r>
              <a:rPr lang="en-US" sz="2800" b="1" i="0" dirty="0">
                <a:solidFill>
                  <a:srgbClr val="374151"/>
                </a:solidFill>
                <a:effectLst/>
                <a:latin typeface="Sitka Banner" panose="02000505000000020004" pitchFamily="2" charset="0"/>
                <a:cs typeface="Times New Roman" panose="02020603050405020304" pitchFamily="18" charset="0"/>
              </a:rPr>
              <a:t>Academic Institutions</a:t>
            </a:r>
            <a:r>
              <a:rPr lang="en-US" sz="2800" i="0" dirty="0">
                <a:solidFill>
                  <a:srgbClr val="374151"/>
                </a:solidFill>
                <a:effectLst/>
                <a:latin typeface="Sitka Banner" panose="02000505000000020004" pitchFamily="2" charset="0"/>
                <a:cs typeface="Times New Roman" panose="02020603050405020304" pitchFamily="18" charset="0"/>
              </a:rPr>
              <a:t>: The development of rural sociology in Bangladesh was influenced by the establishment of academic institutions that offered sociology programs. </a:t>
            </a:r>
          </a:p>
          <a:p>
            <a:pPr marL="0" indent="0" algn="just">
              <a:buNone/>
            </a:pPr>
            <a:r>
              <a:rPr lang="en-US" sz="2800" b="1" i="0" dirty="0">
                <a:solidFill>
                  <a:srgbClr val="374151"/>
                </a:solidFill>
                <a:effectLst/>
                <a:latin typeface="Sitka Banner" panose="02000505000000020004" pitchFamily="2" charset="0"/>
                <a:cs typeface="Times New Roman" panose="02020603050405020304" pitchFamily="18" charset="0"/>
              </a:rPr>
              <a:t>Agrarian Structure and Rural Transformation</a:t>
            </a:r>
            <a:r>
              <a:rPr lang="en-US" sz="2800" i="0" dirty="0">
                <a:solidFill>
                  <a:srgbClr val="374151"/>
                </a:solidFill>
                <a:effectLst/>
                <a:latin typeface="Sitka Banner" panose="02000505000000020004" pitchFamily="2" charset="0"/>
                <a:cs typeface="Times New Roman" panose="02020603050405020304" pitchFamily="18" charset="0"/>
              </a:rPr>
              <a:t>: Bangladesh has a predominantly agrarian economy, and the agrarian structure has been a central area of study in rural sociology. Researchers examined the land tenure system, agricultural practices, rural labor markets, and rural-urban dynamics..</a:t>
            </a:r>
          </a:p>
        </p:txBody>
      </p:sp>
    </p:spTree>
    <p:extLst>
      <p:ext uri="{BB962C8B-B14F-4D97-AF65-F5344CB8AC3E}">
        <p14:creationId xmlns:p14="http://schemas.microsoft.com/office/powerpoint/2010/main" val="260397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3A19-8D74-26D3-E3B8-AC5EBD81AB35}"/>
              </a:ext>
            </a:extLst>
          </p:cNvPr>
          <p:cNvSpPr>
            <a:spLocks noGrp="1"/>
          </p:cNvSpPr>
          <p:nvPr>
            <p:ph type="title"/>
          </p:nvPr>
        </p:nvSpPr>
        <p:spPr/>
        <p:txBody>
          <a:bodyPr>
            <a:normAutofit/>
          </a:bodyPr>
          <a:lstStyle/>
          <a:p>
            <a:r>
              <a:rPr lang="en-US" sz="4400" b="1" dirty="0">
                <a:solidFill>
                  <a:srgbClr val="00B0F0"/>
                </a:solidFill>
                <a:latin typeface="Sitka Banner" panose="02000505000000020004" pitchFamily="2" charset="0"/>
                <a:cs typeface="Times New Roman" panose="02020603050405020304" pitchFamily="18" charset="0"/>
              </a:rPr>
              <a:t>Emergence of Rural Sociology in Bangladesh</a:t>
            </a:r>
            <a:endParaRPr lang="en-GB" sz="4400" dirty="0">
              <a:solidFill>
                <a:srgbClr val="00B0F0"/>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AC3B491-AC01-B76F-F6E6-0FB43A1532E5}"/>
              </a:ext>
            </a:extLst>
          </p:cNvPr>
          <p:cNvSpPr>
            <a:spLocks noGrp="1"/>
          </p:cNvSpPr>
          <p:nvPr>
            <p:ph idx="1"/>
          </p:nvPr>
        </p:nvSpPr>
        <p:spPr>
          <a:xfrm>
            <a:off x="1097279" y="1737360"/>
            <a:ext cx="9985011" cy="4237312"/>
          </a:xfrm>
        </p:spPr>
        <p:txBody>
          <a:bodyPr>
            <a:noAutofit/>
          </a:bodyPr>
          <a:lstStyle/>
          <a:p>
            <a:pPr marL="0" indent="0" algn="just">
              <a:buNone/>
            </a:pPr>
            <a:r>
              <a:rPr lang="en-US" sz="2400" b="1" i="0" dirty="0">
                <a:solidFill>
                  <a:schemeClr val="tx1"/>
                </a:solidFill>
                <a:effectLst/>
                <a:latin typeface="Sitka Banner" panose="02000505000000020004" pitchFamily="2" charset="0"/>
                <a:cs typeface="Times New Roman" panose="02020603050405020304" pitchFamily="18" charset="0"/>
              </a:rPr>
              <a:t>Rural Development Programs: </a:t>
            </a:r>
            <a:r>
              <a:rPr lang="en-US" sz="2400" b="0" i="0" dirty="0">
                <a:solidFill>
                  <a:schemeClr val="tx1"/>
                </a:solidFill>
                <a:effectLst/>
                <a:latin typeface="Sitka Banner" panose="02000505000000020004" pitchFamily="2" charset="0"/>
                <a:cs typeface="Times New Roman" panose="02020603050405020304" pitchFamily="18" charset="0"/>
              </a:rPr>
              <a:t>Several rural development programs were implemented in Bangladesh, with a focus on poverty reduction, infrastructure development, and social empowerment. </a:t>
            </a:r>
          </a:p>
          <a:p>
            <a:pPr marL="0" indent="0" algn="just">
              <a:buNone/>
            </a:pPr>
            <a:r>
              <a:rPr lang="en-US" sz="2400" b="1" i="0" dirty="0">
                <a:solidFill>
                  <a:schemeClr val="tx1"/>
                </a:solidFill>
                <a:effectLst/>
                <a:latin typeface="Sitka Banner" panose="02000505000000020004" pitchFamily="2" charset="0"/>
                <a:cs typeface="Times New Roman" panose="02020603050405020304" pitchFamily="18" charset="0"/>
              </a:rPr>
              <a:t>Research and Publications: </a:t>
            </a:r>
            <a:r>
              <a:rPr lang="en-US" sz="2400" b="0" i="0" dirty="0">
                <a:solidFill>
                  <a:schemeClr val="tx1"/>
                </a:solidFill>
                <a:effectLst/>
                <a:latin typeface="Sitka Banner" panose="02000505000000020004" pitchFamily="2" charset="0"/>
                <a:cs typeface="Times New Roman" panose="02020603050405020304" pitchFamily="18" charset="0"/>
              </a:rPr>
              <a:t>The growth of rural sociology in Bangladesh was supported by an increasing number of research studies and publications in academic journals.</a:t>
            </a:r>
          </a:p>
          <a:p>
            <a:pPr marL="0" indent="0" algn="just">
              <a:buNone/>
            </a:pPr>
            <a:r>
              <a:rPr lang="en-US" sz="2400" b="1" i="0" dirty="0">
                <a:solidFill>
                  <a:schemeClr val="tx1"/>
                </a:solidFill>
                <a:effectLst/>
                <a:latin typeface="Sitka Banner" panose="02000505000000020004" pitchFamily="2" charset="0"/>
                <a:cs typeface="Times New Roman" panose="02020603050405020304" pitchFamily="18" charset="0"/>
              </a:rPr>
              <a:t>Collaboration and International Support: </a:t>
            </a:r>
            <a:r>
              <a:rPr lang="en-US" sz="2400" b="0" i="0" dirty="0">
                <a:solidFill>
                  <a:schemeClr val="tx1"/>
                </a:solidFill>
                <a:effectLst/>
                <a:latin typeface="Sitka Banner" panose="02000505000000020004" pitchFamily="2" charset="0"/>
                <a:cs typeface="Times New Roman" panose="02020603050405020304" pitchFamily="18" charset="0"/>
              </a:rPr>
              <a:t>The field of rural sociology in Bangladesh benefited from collaborations with international organizations and researchers. </a:t>
            </a:r>
          </a:p>
          <a:p>
            <a:pPr marL="0" indent="0" algn="just">
              <a:buNone/>
            </a:pPr>
            <a:r>
              <a:rPr lang="en-US" sz="2400" b="1" i="0" dirty="0">
                <a:solidFill>
                  <a:schemeClr val="tx1"/>
                </a:solidFill>
                <a:effectLst/>
                <a:latin typeface="Sitka Banner" panose="02000505000000020004" pitchFamily="2" charset="0"/>
                <a:cs typeface="Times New Roman" panose="02020603050405020304" pitchFamily="18" charset="0"/>
              </a:rPr>
              <a:t>Policy Implications: </a:t>
            </a:r>
            <a:r>
              <a:rPr lang="en-US" sz="2400" b="0" i="0" dirty="0">
                <a:solidFill>
                  <a:schemeClr val="tx1"/>
                </a:solidFill>
                <a:effectLst/>
                <a:latin typeface="Sitka Banner" panose="02000505000000020004" pitchFamily="2" charset="0"/>
                <a:cs typeface="Times New Roman" panose="02020603050405020304" pitchFamily="18" charset="0"/>
              </a:rPr>
              <a:t>The research conducted in rural sociology has influenced policy-making processes in Bangladesh. </a:t>
            </a:r>
            <a:endParaRPr lang="en-GB" sz="2400" dirty="0">
              <a:solidFill>
                <a:schemeClr val="tx1"/>
              </a:solidFill>
              <a:latin typeface="Sitka Banner" panose="02000505000000020004" pitchFamily="2" charset="0"/>
              <a:cs typeface="Times New Roman" panose="02020603050405020304" pitchFamily="18" charset="0"/>
            </a:endParaRPr>
          </a:p>
        </p:txBody>
      </p:sp>
    </p:spTree>
    <p:extLst>
      <p:ext uri="{BB962C8B-B14F-4D97-AF65-F5344CB8AC3E}">
        <p14:creationId xmlns:p14="http://schemas.microsoft.com/office/powerpoint/2010/main" val="113872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Green and dry land">
            <a:extLst>
              <a:ext uri="{FF2B5EF4-FFF2-40B4-BE49-F238E27FC236}">
                <a16:creationId xmlns:a16="http://schemas.microsoft.com/office/drawing/2014/main" id="{42000EE8-8E45-CF5E-4202-44DA1610D171}"/>
              </a:ext>
            </a:extLst>
          </p:cNvPr>
          <p:cNvPicPr>
            <a:picLocks noChangeAspect="1"/>
          </p:cNvPicPr>
          <p:nvPr/>
        </p:nvPicPr>
        <p:blipFill rotWithShape="1">
          <a:blip r:embed="rId2">
            <a:alphaModFix amt="35000"/>
          </a:blip>
          <a:srcRect l="3160" r="10616"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4383FD05-EEB5-4D80-8A8F-A4E3DEE5D6C2}"/>
              </a:ext>
            </a:extLst>
          </p:cNvPr>
          <p:cNvSpPr>
            <a:spLocks noGrp="1"/>
          </p:cNvSpPr>
          <p:nvPr>
            <p:ph type="title"/>
          </p:nvPr>
        </p:nvSpPr>
        <p:spPr/>
        <p:txBody>
          <a:bodyPr>
            <a:normAutofit/>
          </a:bodyPr>
          <a:lstStyle/>
          <a:p>
            <a:r>
              <a:rPr lang="en-US" b="1" dirty="0">
                <a:solidFill>
                  <a:schemeClr val="accent6"/>
                </a:solidFill>
                <a:latin typeface="Sitka Banner" panose="02000505000000020004" pitchFamily="2" charset="0"/>
                <a:cs typeface="Times New Roman" panose="02020603050405020304" pitchFamily="18" charset="0"/>
              </a:rPr>
              <a:t>Field of Rural Sociology</a:t>
            </a:r>
          </a:p>
        </p:txBody>
      </p:sp>
      <p:sp>
        <p:nvSpPr>
          <p:cNvPr id="3" name="Content Placeholder 2">
            <a:extLst>
              <a:ext uri="{FF2B5EF4-FFF2-40B4-BE49-F238E27FC236}">
                <a16:creationId xmlns:a16="http://schemas.microsoft.com/office/drawing/2014/main" id="{DF0971F4-C8FE-460B-842C-0BB4AD58156C}"/>
              </a:ext>
            </a:extLst>
          </p:cNvPr>
          <p:cNvSpPr>
            <a:spLocks noGrp="1"/>
          </p:cNvSpPr>
          <p:nvPr>
            <p:ph idx="1"/>
          </p:nvPr>
        </p:nvSpPr>
        <p:spPr>
          <a:xfrm>
            <a:off x="1097279" y="1845734"/>
            <a:ext cx="10591137" cy="4023360"/>
          </a:xfrm>
        </p:spPr>
        <p:txBody>
          <a:bodyPr>
            <a:normAutofit/>
          </a:bodyPr>
          <a:lstStyle/>
          <a:p>
            <a:r>
              <a:rPr lang="en-US" sz="2800" b="1" i="0" dirty="0">
                <a:solidFill>
                  <a:schemeClr val="tx1"/>
                </a:solidFill>
                <a:effectLst/>
                <a:latin typeface="Sitka Banner" panose="02000505000000020004" pitchFamily="2" charset="0"/>
                <a:cs typeface="Times New Roman" panose="02020603050405020304" pitchFamily="18" charset="0"/>
              </a:rPr>
              <a:t>The field of rural sociology covers a wide range of topics, including:</a:t>
            </a:r>
          </a:p>
          <a:p>
            <a:pPr>
              <a:buFont typeface="+mj-lt"/>
              <a:buAutoNum type="arabicPeriod"/>
            </a:pPr>
            <a:r>
              <a:rPr lang="en-US" sz="2800" b="1" i="0" dirty="0">
                <a:solidFill>
                  <a:schemeClr val="tx1"/>
                </a:solidFill>
                <a:effectLst/>
                <a:latin typeface="Sitka Banner" panose="02000505000000020004" pitchFamily="2" charset="0"/>
                <a:cs typeface="Times New Roman" panose="02020603050405020304" pitchFamily="18" charset="0"/>
              </a:rPr>
              <a:t>Rural communities and social change</a:t>
            </a:r>
          </a:p>
          <a:p>
            <a:pPr>
              <a:buFont typeface="+mj-lt"/>
              <a:buAutoNum type="arabicPeriod"/>
            </a:pPr>
            <a:r>
              <a:rPr lang="en-US" sz="2800" b="1" i="0" dirty="0">
                <a:solidFill>
                  <a:schemeClr val="tx1"/>
                </a:solidFill>
                <a:effectLst/>
                <a:latin typeface="Sitka Banner" panose="02000505000000020004" pitchFamily="2" charset="0"/>
                <a:cs typeface="Times New Roman" panose="02020603050405020304" pitchFamily="18" charset="0"/>
              </a:rPr>
              <a:t>Agriculture and rural livelihoods</a:t>
            </a:r>
          </a:p>
          <a:p>
            <a:pPr>
              <a:buFont typeface="+mj-lt"/>
              <a:buAutoNum type="arabicPeriod"/>
            </a:pPr>
            <a:r>
              <a:rPr lang="en-US" sz="2800" b="1" i="0" dirty="0">
                <a:solidFill>
                  <a:schemeClr val="tx1"/>
                </a:solidFill>
                <a:effectLst/>
                <a:latin typeface="Sitka Banner" panose="02000505000000020004" pitchFamily="2" charset="0"/>
                <a:cs typeface="Times New Roman" panose="02020603050405020304" pitchFamily="18" charset="0"/>
              </a:rPr>
              <a:t>Rural social institutions</a:t>
            </a:r>
          </a:p>
          <a:p>
            <a:pPr>
              <a:buFont typeface="+mj-lt"/>
              <a:buAutoNum type="arabicPeriod"/>
            </a:pPr>
            <a:r>
              <a:rPr lang="en-US" sz="2800" b="1" i="0" dirty="0">
                <a:solidFill>
                  <a:schemeClr val="tx1"/>
                </a:solidFill>
                <a:effectLst/>
                <a:latin typeface="Sitka Banner" panose="02000505000000020004" pitchFamily="2" charset="0"/>
                <a:cs typeface="Times New Roman" panose="02020603050405020304" pitchFamily="18" charset="0"/>
              </a:rPr>
              <a:t>Rural-urban interactions</a:t>
            </a:r>
          </a:p>
          <a:p>
            <a:pPr>
              <a:buFont typeface="+mj-lt"/>
              <a:buAutoNum type="arabicPeriod"/>
            </a:pPr>
            <a:r>
              <a:rPr lang="en-US" sz="2800" b="1" i="0" dirty="0">
                <a:solidFill>
                  <a:schemeClr val="tx1"/>
                </a:solidFill>
                <a:effectLst/>
                <a:latin typeface="Sitka Banner" panose="02000505000000020004" pitchFamily="2" charset="0"/>
                <a:cs typeface="Times New Roman" panose="02020603050405020304" pitchFamily="18" charset="0"/>
              </a:rPr>
              <a:t>Social inequality and rural poverty</a:t>
            </a:r>
          </a:p>
          <a:p>
            <a:pPr>
              <a:buFont typeface="+mj-lt"/>
              <a:buAutoNum type="arabicPeriod"/>
            </a:pPr>
            <a:r>
              <a:rPr lang="en-US" sz="2800" b="1" i="0" dirty="0">
                <a:solidFill>
                  <a:schemeClr val="tx1"/>
                </a:solidFill>
                <a:effectLst/>
                <a:latin typeface="Sitka Banner" panose="02000505000000020004" pitchFamily="2" charset="0"/>
                <a:cs typeface="Times New Roman" panose="02020603050405020304" pitchFamily="18" charset="0"/>
              </a:rPr>
              <a:t>Environmental and sustainability issues</a:t>
            </a:r>
            <a:endParaRPr lang="en-US" sz="2800" b="1" dirty="0">
              <a:solidFill>
                <a:schemeClr val="tx1"/>
              </a:solidFill>
              <a:latin typeface="Sitka Banner" panose="02000505000000020004" pitchFamily="2" charset="0"/>
              <a:cs typeface="Times New Roman" panose="02020603050405020304" pitchFamily="18" charset="0"/>
            </a:endParaRPr>
          </a:p>
        </p:txBody>
      </p:sp>
    </p:spTree>
    <p:extLst>
      <p:ext uri="{BB962C8B-B14F-4D97-AF65-F5344CB8AC3E}">
        <p14:creationId xmlns:p14="http://schemas.microsoft.com/office/powerpoint/2010/main" val="133855370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A282-C9DE-F4AB-A03B-D99403E222B9}"/>
              </a:ext>
            </a:extLst>
          </p:cNvPr>
          <p:cNvSpPr>
            <a:spLocks noGrp="1"/>
          </p:cNvSpPr>
          <p:nvPr>
            <p:ph type="title"/>
          </p:nvPr>
        </p:nvSpPr>
        <p:spPr/>
        <p:txBody>
          <a:bodyPr/>
          <a:lstStyle/>
          <a:p>
            <a:r>
              <a:rPr lang="en-US" b="1" dirty="0">
                <a:solidFill>
                  <a:schemeClr val="accent6"/>
                </a:solidFill>
                <a:latin typeface="Sitka Banner" panose="02000505000000020004" pitchFamily="2" charset="0"/>
                <a:cs typeface="Times New Roman" panose="02020603050405020304" pitchFamily="18" charset="0"/>
              </a:rPr>
              <a:t>Scope of Rural Sociology</a:t>
            </a:r>
            <a:endParaRPr lang="en-GB" b="1" dirty="0">
              <a:solidFill>
                <a:schemeClr val="accent6"/>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4454A84-E5B8-EC49-E96E-451DCBDA9618}"/>
              </a:ext>
            </a:extLst>
          </p:cNvPr>
          <p:cNvSpPr>
            <a:spLocks noGrp="1"/>
          </p:cNvSpPr>
          <p:nvPr>
            <p:ph idx="1"/>
          </p:nvPr>
        </p:nvSpPr>
        <p:spPr/>
        <p:txBody>
          <a:bodyPr>
            <a:normAutofit/>
          </a:bodyPr>
          <a:lstStyle/>
          <a:p>
            <a:pPr algn="just"/>
            <a:r>
              <a:rPr lang="en-US" sz="2800" dirty="0">
                <a:latin typeface="Sitka Banner" panose="02000505000000020004" pitchFamily="2" charset="0"/>
                <a:cs typeface="Times New Roman" panose="02020603050405020304" pitchFamily="18" charset="0"/>
              </a:rPr>
              <a:t>According to Lowry Nelson, “The scope of Rural Sociology is the description and analysis of progress of various groups as they exist in the rural environment. In the words of Bertrand and his associates: “In its broadest definition Rural Sociology is the study of human relationship in rural environment.” On account of the opinions given by Sims, Nelson and Bertrand, it is observed that the scope of Rural Sociology revolves around rural people, their livelihood and social relationship in rural environment.</a:t>
            </a:r>
            <a:endParaRPr lang="en-GB" sz="2800" dirty="0">
              <a:latin typeface="Sitka Banner" panose="02000505000000020004" pitchFamily="2" charset="0"/>
              <a:cs typeface="Times New Roman" panose="02020603050405020304" pitchFamily="18" charset="0"/>
            </a:endParaRPr>
          </a:p>
        </p:txBody>
      </p:sp>
    </p:spTree>
    <p:extLst>
      <p:ext uri="{BB962C8B-B14F-4D97-AF65-F5344CB8AC3E}">
        <p14:creationId xmlns:p14="http://schemas.microsoft.com/office/powerpoint/2010/main" val="165157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795A-7AB9-3469-1269-59BCCCD1A26E}"/>
              </a:ext>
            </a:extLst>
          </p:cNvPr>
          <p:cNvSpPr>
            <a:spLocks noGrp="1"/>
          </p:cNvSpPr>
          <p:nvPr>
            <p:ph type="title"/>
          </p:nvPr>
        </p:nvSpPr>
        <p:spPr/>
        <p:txBody>
          <a:bodyPr>
            <a:normAutofit/>
          </a:bodyPr>
          <a:lstStyle/>
          <a:p>
            <a:r>
              <a:rPr lang="en-US" sz="4400" b="1" dirty="0">
                <a:solidFill>
                  <a:schemeClr val="accent6"/>
                </a:solidFill>
                <a:latin typeface="Sitka Banner" panose="02000505000000020004" pitchFamily="2" charset="0"/>
                <a:cs typeface="Times New Roman" panose="02020603050405020304" pitchFamily="18" charset="0"/>
              </a:rPr>
              <a:t>Scope of Rural Sociology</a:t>
            </a:r>
            <a:endParaRPr lang="en-GB" sz="4400" b="1" dirty="0">
              <a:solidFill>
                <a:schemeClr val="accent6"/>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946A697-66C9-CF36-A45A-0035B16D0E22}"/>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1. </a:t>
            </a:r>
            <a:r>
              <a:rPr lang="en-US" sz="2400" b="1" dirty="0">
                <a:latin typeface="Sitka Banner" panose="02000505000000020004" pitchFamily="2" charset="0"/>
                <a:cs typeface="Times New Roman" panose="02020603050405020304" pitchFamily="18" charset="0"/>
              </a:rPr>
              <a:t>Rural Society</a:t>
            </a:r>
          </a:p>
          <a:p>
            <a:r>
              <a:rPr lang="en-US" sz="2400" b="1" dirty="0">
                <a:latin typeface="Sitka Banner" panose="02000505000000020004" pitchFamily="2" charset="0"/>
                <a:cs typeface="Times New Roman" panose="02020603050405020304" pitchFamily="18" charset="0"/>
              </a:rPr>
              <a:t>2. Rural Community</a:t>
            </a:r>
          </a:p>
          <a:p>
            <a:r>
              <a:rPr lang="en-US" sz="2400" b="1" dirty="0">
                <a:latin typeface="Sitka Banner" panose="02000505000000020004" pitchFamily="2" charset="0"/>
                <a:cs typeface="Times New Roman" panose="02020603050405020304" pitchFamily="18" charset="0"/>
              </a:rPr>
              <a:t>3. Rural Social Institutions</a:t>
            </a:r>
          </a:p>
          <a:p>
            <a:r>
              <a:rPr lang="en-US" sz="2400" b="1" dirty="0">
                <a:latin typeface="Sitka Banner" panose="02000505000000020004" pitchFamily="2" charset="0"/>
                <a:cs typeface="Times New Roman" panose="02020603050405020304" pitchFamily="18" charset="0"/>
              </a:rPr>
              <a:t>4. Rural Economy</a:t>
            </a:r>
          </a:p>
          <a:p>
            <a:r>
              <a:rPr lang="en-US" sz="2400" b="1" dirty="0">
                <a:latin typeface="Sitka Banner" panose="02000505000000020004" pitchFamily="2" charset="0"/>
                <a:cs typeface="Times New Roman" panose="02020603050405020304" pitchFamily="18" charset="0"/>
              </a:rPr>
              <a:t>5. Agriculture and Rural Livelihood</a:t>
            </a:r>
          </a:p>
          <a:p>
            <a:r>
              <a:rPr lang="en-US" sz="2400" b="1" dirty="0">
                <a:latin typeface="Sitka Banner" panose="02000505000000020004" pitchFamily="2" charset="0"/>
                <a:cs typeface="Times New Roman" panose="02020603050405020304" pitchFamily="18" charset="0"/>
              </a:rPr>
              <a:t>6. Rural-Urban Interaction</a:t>
            </a:r>
          </a:p>
          <a:p>
            <a:r>
              <a:rPr lang="en-US" sz="2400" b="1" dirty="0">
                <a:latin typeface="Sitka Banner" panose="02000505000000020004" pitchFamily="2" charset="0"/>
                <a:cs typeface="Times New Roman" panose="02020603050405020304" pitchFamily="18" charset="0"/>
              </a:rPr>
              <a:t>7. Rural Culture</a:t>
            </a:r>
          </a:p>
          <a:p>
            <a:r>
              <a:rPr lang="en-US" sz="2400" b="1" dirty="0">
                <a:latin typeface="Sitka Banner" panose="02000505000000020004" pitchFamily="2" charset="0"/>
                <a:cs typeface="Times New Roman" panose="02020603050405020304" pitchFamily="18" charset="0"/>
              </a:rPr>
              <a:t>8. Rural Planning and Reconstruction</a:t>
            </a:r>
          </a:p>
          <a:p>
            <a:endParaRPr lang="en-GB" dirty="0"/>
          </a:p>
        </p:txBody>
      </p:sp>
    </p:spTree>
    <p:extLst>
      <p:ext uri="{BB962C8B-B14F-4D97-AF65-F5344CB8AC3E}">
        <p14:creationId xmlns:p14="http://schemas.microsoft.com/office/powerpoint/2010/main" val="306552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hand touching a small plant">
            <a:extLst>
              <a:ext uri="{FF2B5EF4-FFF2-40B4-BE49-F238E27FC236}">
                <a16:creationId xmlns:a16="http://schemas.microsoft.com/office/drawing/2014/main" id="{D44781CB-94DD-7CAF-2462-33438418890B}"/>
              </a:ext>
            </a:extLst>
          </p:cNvPr>
          <p:cNvPicPr>
            <a:picLocks noChangeAspect="1"/>
          </p:cNvPicPr>
          <p:nvPr/>
        </p:nvPicPr>
        <p:blipFill rotWithShape="1">
          <a:blip r:embed="rId2">
            <a:alphaModFix amt="35000"/>
          </a:blip>
          <a:srcRect t="10191" b="5540"/>
          <a:stretch/>
        </p:blipFill>
        <p:spPr>
          <a:xfrm>
            <a:off x="20" y="9535"/>
            <a:ext cx="12191980" cy="6857990"/>
          </a:xfrm>
          <a:prstGeom prst="rect">
            <a:avLst/>
          </a:prstGeom>
        </p:spPr>
      </p:pic>
      <p:cxnSp>
        <p:nvCxnSpPr>
          <p:cNvPr id="71" name="Straight Connector 70">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40C3C9-343A-4E6F-9ACF-3B954964E555}"/>
              </a:ext>
            </a:extLst>
          </p:cNvPr>
          <p:cNvSpPr>
            <a:spLocks noGrp="1"/>
          </p:cNvSpPr>
          <p:nvPr>
            <p:ph type="title"/>
          </p:nvPr>
        </p:nvSpPr>
        <p:spPr>
          <a:xfrm>
            <a:off x="1097280" y="286603"/>
            <a:ext cx="10058400" cy="1450757"/>
          </a:xfrm>
        </p:spPr>
        <p:txBody>
          <a:bodyPr>
            <a:normAutofit/>
          </a:bodyPr>
          <a:lstStyle/>
          <a:p>
            <a:r>
              <a:rPr lang="en-US" b="1" dirty="0">
                <a:solidFill>
                  <a:srgbClr val="00B0F0"/>
                </a:solidFill>
                <a:latin typeface="Sitka Banner" panose="02000505000000020004" pitchFamily="2" charset="0"/>
                <a:cs typeface="Times New Roman" panose="02020603050405020304" pitchFamily="18" charset="0"/>
              </a:rPr>
              <a:t>Objectives of this Class</a:t>
            </a:r>
          </a:p>
        </p:txBody>
      </p:sp>
      <p:sp>
        <p:nvSpPr>
          <p:cNvPr id="66" name="Content Placeholder 2">
            <a:extLst>
              <a:ext uri="{FF2B5EF4-FFF2-40B4-BE49-F238E27FC236}">
                <a16:creationId xmlns:a16="http://schemas.microsoft.com/office/drawing/2014/main" id="{F08F2DF8-51F6-4B3A-B89B-EF7D36FA8DA4}"/>
              </a:ext>
            </a:extLst>
          </p:cNvPr>
          <p:cNvSpPr>
            <a:spLocks noGrp="1"/>
          </p:cNvSpPr>
          <p:nvPr>
            <p:ph idx="1"/>
          </p:nvPr>
        </p:nvSpPr>
        <p:spPr>
          <a:xfrm>
            <a:off x="1097279" y="1845734"/>
            <a:ext cx="10710408" cy="4023360"/>
          </a:xfrm>
        </p:spPr>
        <p:txBody>
          <a:bodyPr>
            <a:normAutofit/>
          </a:bodyPr>
          <a:lstStyle/>
          <a:p>
            <a:pPr>
              <a:buClr>
                <a:srgbClr val="00B0F0"/>
              </a:buClr>
              <a:buFont typeface="Wingdings" pitchFamily="2" charset="2"/>
              <a:buChar char="Ø"/>
            </a:pPr>
            <a:r>
              <a:rPr lang="en-US" sz="3200" b="1" dirty="0">
                <a:solidFill>
                  <a:schemeClr val="tx1"/>
                </a:solidFill>
                <a:latin typeface="Sitka Banner" panose="02000505000000020004" pitchFamily="2" charset="0"/>
                <a:cs typeface="Times New Roman" panose="02020603050405020304" pitchFamily="18" charset="0"/>
              </a:rPr>
              <a:t>Providing the definition of Sociology and Rural Sociology</a:t>
            </a:r>
          </a:p>
          <a:p>
            <a:pPr>
              <a:buClr>
                <a:srgbClr val="00B0F0"/>
              </a:buClr>
              <a:buFont typeface="Wingdings" pitchFamily="2" charset="2"/>
              <a:buChar char="Ø"/>
            </a:pPr>
            <a:r>
              <a:rPr lang="en-US" sz="3200" b="1" dirty="0">
                <a:solidFill>
                  <a:schemeClr val="tx1"/>
                </a:solidFill>
                <a:latin typeface="Sitka Banner" panose="02000505000000020004" pitchFamily="2" charset="0"/>
                <a:cs typeface="Times New Roman" panose="02020603050405020304" pitchFamily="18" charset="0"/>
              </a:rPr>
              <a:t>Exploring the origin and development of rural sociology</a:t>
            </a:r>
          </a:p>
          <a:p>
            <a:pPr>
              <a:buClr>
                <a:srgbClr val="00B0F0"/>
              </a:buClr>
              <a:buFont typeface="Wingdings" pitchFamily="2" charset="2"/>
              <a:buChar char="Ø"/>
            </a:pPr>
            <a:r>
              <a:rPr lang="en-US" sz="3200" b="1" dirty="0">
                <a:solidFill>
                  <a:schemeClr val="tx1"/>
                </a:solidFill>
                <a:latin typeface="Sitka Banner" panose="02000505000000020004" pitchFamily="2" charset="0"/>
                <a:cs typeface="Times New Roman" panose="02020603050405020304" pitchFamily="18" charset="0"/>
              </a:rPr>
              <a:t>Examining the scope and importance of rural sociology</a:t>
            </a:r>
          </a:p>
          <a:p>
            <a:pPr>
              <a:buClr>
                <a:srgbClr val="00B0F0"/>
              </a:buClr>
              <a:buFont typeface="Wingdings" pitchFamily="2" charset="2"/>
              <a:buChar char="Ø"/>
            </a:pPr>
            <a:r>
              <a:rPr lang="en-US" sz="3200" b="1" dirty="0">
                <a:solidFill>
                  <a:schemeClr val="tx1"/>
                </a:solidFill>
                <a:latin typeface="Sitka Banner" panose="02000505000000020004" pitchFamily="2" charset="0"/>
                <a:cs typeface="Times New Roman" panose="02020603050405020304" pitchFamily="18" charset="0"/>
              </a:rPr>
              <a:t>Exploring the role of Rural Sociologists and Agriculturists in   </a:t>
            </a:r>
          </a:p>
          <a:p>
            <a:pPr marL="0" indent="0">
              <a:buClr>
                <a:srgbClr val="00B0F0"/>
              </a:buClr>
              <a:buNone/>
            </a:pPr>
            <a:r>
              <a:rPr lang="en-US" sz="3200" b="1" dirty="0">
                <a:solidFill>
                  <a:schemeClr val="tx1"/>
                </a:solidFill>
                <a:latin typeface="Sitka Banner" panose="02000505000000020004" pitchFamily="2" charset="0"/>
                <a:cs typeface="Times New Roman" panose="02020603050405020304" pitchFamily="18" charset="0"/>
              </a:rPr>
              <a:t>    agriculture and rural development</a:t>
            </a:r>
          </a:p>
        </p:txBody>
      </p:sp>
      <p:sp>
        <p:nvSpPr>
          <p:cNvPr id="73" name="Rectangle 72">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810598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38A0-71FD-E743-2920-A31E66A7635B}"/>
              </a:ext>
            </a:extLst>
          </p:cNvPr>
          <p:cNvSpPr>
            <a:spLocks noGrp="1"/>
          </p:cNvSpPr>
          <p:nvPr>
            <p:ph type="ctrTitle"/>
          </p:nvPr>
        </p:nvSpPr>
        <p:spPr/>
        <p:txBody>
          <a:bodyPr/>
          <a:lstStyle/>
          <a:p>
            <a:pPr algn="ctr"/>
            <a:r>
              <a:rPr kumimoji="0" lang="en-US" sz="4300" b="1" i="0" u="none" strike="noStrike" kern="1200" cap="none" spc="-50" normalizeH="0" baseline="0" noProof="0" dirty="0">
                <a:ln>
                  <a:noFill/>
                </a:ln>
                <a:solidFill>
                  <a:schemeClr val="accent6"/>
                </a:solidFill>
                <a:effectLst/>
                <a:uLnTx/>
                <a:uFillTx/>
                <a:latin typeface="Sitka Banner" panose="02000505000000020004" pitchFamily="2" charset="0"/>
                <a:cs typeface="Times New Roman" panose="02020603050405020304" pitchFamily="18" charset="0"/>
              </a:rPr>
              <a:t>What do you think, how rural sociologists and agriculturalists can play a role in rural development?</a:t>
            </a:r>
            <a:endParaRPr lang="en-GB" b="1" dirty="0">
              <a:solidFill>
                <a:schemeClr val="accent6"/>
              </a:solidFill>
              <a:latin typeface="Sitka Banner" panose="02000505000000020004" pitchFamily="2" charset="0"/>
              <a:cs typeface="Times New Roman" panose="02020603050405020304" pitchFamily="18" charset="0"/>
            </a:endParaRPr>
          </a:p>
        </p:txBody>
      </p:sp>
    </p:spTree>
    <p:extLst>
      <p:ext uri="{BB962C8B-B14F-4D97-AF65-F5344CB8AC3E}">
        <p14:creationId xmlns:p14="http://schemas.microsoft.com/office/powerpoint/2010/main" val="3053892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F2209-C6AC-8215-0B30-B9C14F57E2A2}"/>
              </a:ext>
            </a:extLst>
          </p:cNvPr>
          <p:cNvSpPr>
            <a:spLocks noGrp="1"/>
          </p:cNvSpPr>
          <p:nvPr>
            <p:ph type="title"/>
          </p:nvPr>
        </p:nvSpPr>
        <p:spPr>
          <a:xfrm>
            <a:off x="5181601" y="634946"/>
            <a:ext cx="6368142" cy="1450757"/>
          </a:xfrm>
        </p:spPr>
        <p:txBody>
          <a:bodyPr>
            <a:normAutofit/>
          </a:bodyPr>
          <a:lstStyle/>
          <a:p>
            <a:r>
              <a:rPr lang="en-US" b="1" dirty="0">
                <a:solidFill>
                  <a:schemeClr val="accent6"/>
                </a:solidFill>
                <a:latin typeface="Sitka Banner" panose="02000505000000020004" pitchFamily="2" charset="0"/>
                <a:cs typeface="Times New Roman" panose="02020603050405020304" pitchFamily="18" charset="0"/>
              </a:rPr>
              <a:t>Brainstorming session</a:t>
            </a:r>
            <a:endParaRPr lang="en-GB" b="1" dirty="0">
              <a:solidFill>
                <a:schemeClr val="accent6"/>
              </a:solidFill>
              <a:latin typeface="Sitka Banner" panose="02000505000000020004" pitchFamily="2" charset="0"/>
              <a:cs typeface="Times New Roman" panose="02020603050405020304" pitchFamily="18" charset="0"/>
            </a:endParaRPr>
          </a:p>
        </p:txBody>
      </p:sp>
      <p:pic>
        <p:nvPicPr>
          <p:cNvPr id="14" name="Picture 4" descr="White bulbs with a yellow one standing out">
            <a:extLst>
              <a:ext uri="{FF2B5EF4-FFF2-40B4-BE49-F238E27FC236}">
                <a16:creationId xmlns:a16="http://schemas.microsoft.com/office/drawing/2014/main" id="{3C801679-F047-2480-C99C-B0B7D8D945A4}"/>
              </a:ext>
            </a:extLst>
          </p:cNvPr>
          <p:cNvPicPr>
            <a:picLocks noChangeAspect="1"/>
          </p:cNvPicPr>
          <p:nvPr/>
        </p:nvPicPr>
        <p:blipFill rotWithShape="1">
          <a:blip r:embed="rId2"/>
          <a:srcRect l="38768" r="16012" b="1"/>
          <a:stretch/>
        </p:blipFill>
        <p:spPr>
          <a:xfrm>
            <a:off x="20" y="-12128"/>
            <a:ext cx="4654276" cy="6870127"/>
          </a:xfrm>
          <a:prstGeom prst="rect">
            <a:avLst/>
          </a:prstGeom>
        </p:spPr>
      </p:pic>
      <p:cxnSp>
        <p:nvCxnSpPr>
          <p:cNvPr id="25" name="Straight Connector 2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F37426-5232-ED8C-BA14-F3B0155F1DB3}"/>
              </a:ext>
            </a:extLst>
          </p:cNvPr>
          <p:cNvSpPr>
            <a:spLocks noGrp="1"/>
          </p:cNvSpPr>
          <p:nvPr>
            <p:ph idx="1"/>
          </p:nvPr>
        </p:nvSpPr>
        <p:spPr>
          <a:xfrm>
            <a:off x="5181601" y="2198914"/>
            <a:ext cx="6368142" cy="3670180"/>
          </a:xfrm>
        </p:spPr>
        <p:txBody>
          <a:bodyPr>
            <a:normAutofit/>
          </a:bodyPr>
          <a:lstStyle/>
          <a:p>
            <a:r>
              <a:rPr kumimoji="0" lang="en-US" sz="3600" b="1" i="0" u="none" strike="noStrike" kern="1200" cap="none" spc="-50" normalizeH="0" baseline="0" noProof="0" dirty="0">
                <a:ln>
                  <a:noFill/>
                </a:ln>
                <a:solidFill>
                  <a:schemeClr val="tx1"/>
                </a:solidFill>
                <a:effectLst/>
                <a:uLnTx/>
                <a:uFillTx/>
                <a:latin typeface="Sitka Banner" panose="02000505000000020004" pitchFamily="2" charset="0"/>
                <a:ea typeface="+mj-ea"/>
                <a:cs typeface="Times New Roman" panose="02020603050405020304" pitchFamily="18" charset="0"/>
              </a:rPr>
              <a:t>What do you think, how rural sociologists and agriculturalists can play a role in rural development??</a:t>
            </a:r>
            <a:endParaRPr lang="en-GB" sz="3600" b="1" dirty="0">
              <a:solidFill>
                <a:schemeClr val="tx1"/>
              </a:solidFill>
              <a:latin typeface="Sitka Banner" panose="02000505000000020004" pitchFamily="2" charset="0"/>
              <a:cs typeface="Times New Roman" panose="02020603050405020304" pitchFamily="18" charset="0"/>
            </a:endParaRPr>
          </a:p>
        </p:txBody>
      </p:sp>
    </p:spTree>
    <p:extLst>
      <p:ext uri="{BB962C8B-B14F-4D97-AF65-F5344CB8AC3E}">
        <p14:creationId xmlns:p14="http://schemas.microsoft.com/office/powerpoint/2010/main" val="462070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E2C3-AE37-7B16-F160-1C33D7EEE38F}"/>
              </a:ext>
            </a:extLst>
          </p:cNvPr>
          <p:cNvSpPr>
            <a:spLocks noGrp="1"/>
          </p:cNvSpPr>
          <p:nvPr>
            <p:ph type="title"/>
          </p:nvPr>
        </p:nvSpPr>
        <p:spPr>
          <a:xfrm>
            <a:off x="1097280" y="295481"/>
            <a:ext cx="10058400" cy="1450757"/>
          </a:xfrm>
        </p:spPr>
        <p:txBody>
          <a:bodyPr>
            <a:normAutofit/>
          </a:bodyPr>
          <a:lstStyle/>
          <a:p>
            <a:pPr algn="ctr"/>
            <a:r>
              <a:rPr lang="en-US" sz="4400" b="1" dirty="0">
                <a:solidFill>
                  <a:srgbClr val="00B0F0"/>
                </a:solidFill>
                <a:latin typeface="Sitka Banner" panose="02000505000000020004" pitchFamily="2" charset="0"/>
                <a:cs typeface="Times New Roman" panose="02020603050405020304" pitchFamily="18" charset="0"/>
              </a:rPr>
              <a:t>The Role of Rural Sociologists</a:t>
            </a:r>
            <a:endParaRPr lang="en-GB" sz="4400" b="1" dirty="0">
              <a:solidFill>
                <a:srgbClr val="00B0F0"/>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29E436C-CA4E-3368-13C6-2C772C5B88F1}"/>
              </a:ext>
            </a:extLst>
          </p:cNvPr>
          <p:cNvSpPr>
            <a:spLocks noGrp="1"/>
          </p:cNvSpPr>
          <p:nvPr>
            <p:ph idx="1"/>
          </p:nvPr>
        </p:nvSpPr>
        <p:spPr>
          <a:xfrm>
            <a:off x="490331" y="1845733"/>
            <a:ext cx="11489634" cy="4359757"/>
          </a:xfrm>
        </p:spPr>
        <p:txBody>
          <a:bodyPr>
            <a:noAutofit/>
          </a:bodyPr>
          <a:lstStyle/>
          <a:p>
            <a:pPr marL="0" indent="0" algn="just">
              <a:buNone/>
            </a:pPr>
            <a:r>
              <a:rPr lang="en-US" sz="2400" b="1" i="0" dirty="0">
                <a:solidFill>
                  <a:srgbClr val="374151"/>
                </a:solidFill>
                <a:effectLst/>
                <a:latin typeface="Sitka Banner" panose="02000505000000020004" pitchFamily="2" charset="0"/>
                <a:cs typeface="Times New Roman" panose="02020603050405020304" pitchFamily="18" charset="0"/>
              </a:rPr>
              <a:t>Research and Analysis: </a:t>
            </a:r>
            <a:r>
              <a:rPr lang="en-US" sz="2400" b="0" i="0" dirty="0">
                <a:solidFill>
                  <a:srgbClr val="374151"/>
                </a:solidFill>
                <a:effectLst/>
                <a:latin typeface="Sitka Banner" panose="02000505000000020004" pitchFamily="2" charset="0"/>
                <a:cs typeface="Times New Roman" panose="02020603050405020304" pitchFamily="18" charset="0"/>
              </a:rPr>
              <a:t>Rural sociologists conduct research to understand the social dynamics, structures, and challenges within rural communities. They analyze factors such as social organization, community development, social inequality, migration, cultural practices, and social institutions. </a:t>
            </a:r>
          </a:p>
          <a:p>
            <a:pPr marL="0" indent="0" algn="just">
              <a:buNone/>
            </a:pPr>
            <a:r>
              <a:rPr lang="en-US" sz="2400" b="1" i="0" dirty="0">
                <a:solidFill>
                  <a:srgbClr val="374151"/>
                </a:solidFill>
                <a:effectLst/>
                <a:latin typeface="Sitka Banner" panose="02000505000000020004" pitchFamily="2" charset="0"/>
                <a:cs typeface="Times New Roman" panose="02020603050405020304" pitchFamily="18" charset="0"/>
              </a:rPr>
              <a:t>Community Engagement: </a:t>
            </a:r>
            <a:r>
              <a:rPr lang="en-US" sz="2400" b="0" i="0" dirty="0">
                <a:solidFill>
                  <a:srgbClr val="374151"/>
                </a:solidFill>
                <a:effectLst/>
                <a:latin typeface="Sitka Banner" panose="02000505000000020004" pitchFamily="2" charset="0"/>
                <a:cs typeface="Times New Roman" panose="02020603050405020304" pitchFamily="18" charset="0"/>
              </a:rPr>
              <a:t>Rural sociologists actively engage with rural communities, working closely with local organizations, community leaders, and stakeholders. They conduct participatory research, organize focus groups, and facilitate community dialogues to understand community aspirations, needs, and priorities. </a:t>
            </a:r>
          </a:p>
          <a:p>
            <a:pPr marL="0" indent="0" algn="just">
              <a:buNone/>
            </a:pPr>
            <a:r>
              <a:rPr lang="en-US" sz="2400" b="1" i="0" dirty="0">
                <a:solidFill>
                  <a:srgbClr val="374151"/>
                </a:solidFill>
                <a:effectLst/>
                <a:latin typeface="Sitka Banner" panose="02000505000000020004" pitchFamily="2" charset="0"/>
                <a:cs typeface="Times New Roman" panose="02020603050405020304" pitchFamily="18" charset="0"/>
              </a:rPr>
              <a:t>Policy Development: </a:t>
            </a:r>
            <a:r>
              <a:rPr lang="en-US" sz="2400" b="0" i="0" dirty="0">
                <a:solidFill>
                  <a:srgbClr val="374151"/>
                </a:solidFill>
                <a:effectLst/>
                <a:latin typeface="Sitka Banner" panose="02000505000000020004" pitchFamily="2" charset="0"/>
                <a:cs typeface="Times New Roman" panose="02020603050405020304" pitchFamily="18" charset="0"/>
              </a:rPr>
              <a:t>Rural sociologists contribute to policy development by providing evidence-based recommendations to address social issues, promote social justice, and enhance community well-being. </a:t>
            </a:r>
          </a:p>
          <a:p>
            <a:pPr marL="0" indent="0" algn="just">
              <a:buNone/>
            </a:pPr>
            <a:r>
              <a:rPr lang="en-US" sz="2400" b="1" i="0" dirty="0">
                <a:solidFill>
                  <a:srgbClr val="374151"/>
                </a:solidFill>
                <a:effectLst/>
                <a:latin typeface="Sitka Banner" panose="02000505000000020004" pitchFamily="2" charset="0"/>
                <a:cs typeface="Times New Roman" panose="02020603050405020304" pitchFamily="18" charset="0"/>
              </a:rPr>
              <a:t>Capacity Building: </a:t>
            </a:r>
            <a:r>
              <a:rPr lang="en-US" sz="2400" b="0" i="0" dirty="0">
                <a:solidFill>
                  <a:srgbClr val="374151"/>
                </a:solidFill>
                <a:effectLst/>
                <a:latin typeface="Sitka Banner" panose="02000505000000020004" pitchFamily="2" charset="0"/>
                <a:cs typeface="Times New Roman" panose="02020603050405020304" pitchFamily="18" charset="0"/>
              </a:rPr>
              <a:t>Rural sociologists engage in capacity-building activities to empower rural communities. </a:t>
            </a:r>
            <a:endParaRPr lang="en-GB" sz="2400" dirty="0">
              <a:latin typeface="Sitka Banner" panose="02000505000000020004" pitchFamily="2" charset="0"/>
              <a:cs typeface="Times New Roman" panose="02020603050405020304" pitchFamily="18" charset="0"/>
            </a:endParaRPr>
          </a:p>
        </p:txBody>
      </p:sp>
    </p:spTree>
    <p:extLst>
      <p:ext uri="{BB962C8B-B14F-4D97-AF65-F5344CB8AC3E}">
        <p14:creationId xmlns:p14="http://schemas.microsoft.com/office/powerpoint/2010/main" val="93468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8C0B-E1DF-A410-3458-86D26080A46E}"/>
              </a:ext>
            </a:extLst>
          </p:cNvPr>
          <p:cNvSpPr>
            <a:spLocks noGrp="1"/>
          </p:cNvSpPr>
          <p:nvPr>
            <p:ph type="title"/>
          </p:nvPr>
        </p:nvSpPr>
        <p:spPr/>
        <p:txBody>
          <a:bodyPr>
            <a:normAutofit/>
          </a:bodyPr>
          <a:lstStyle/>
          <a:p>
            <a:r>
              <a:rPr lang="en-US" sz="4000" b="1" dirty="0">
                <a:solidFill>
                  <a:srgbClr val="00B0F0"/>
                </a:solidFill>
                <a:latin typeface="Sitka Banner" panose="02000505000000020004" pitchFamily="2" charset="0"/>
                <a:cs typeface="Times New Roman" panose="02020603050405020304" pitchFamily="18" charset="0"/>
              </a:rPr>
              <a:t>The Role of Agriculturists in Rural Development</a:t>
            </a:r>
            <a:endParaRPr lang="en-GB" sz="4000" b="1" dirty="0">
              <a:solidFill>
                <a:srgbClr val="00B0F0"/>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77B045-057A-CDB4-D4FA-1BE87263E9A8}"/>
              </a:ext>
            </a:extLst>
          </p:cNvPr>
          <p:cNvSpPr>
            <a:spLocks noGrp="1"/>
          </p:cNvSpPr>
          <p:nvPr>
            <p:ph idx="1"/>
          </p:nvPr>
        </p:nvSpPr>
        <p:spPr>
          <a:xfrm>
            <a:off x="1097280" y="1845734"/>
            <a:ext cx="10948946" cy="4541814"/>
          </a:xfrm>
        </p:spPr>
        <p:txBody>
          <a:bodyPr>
            <a:normAutofit fontScale="47500" lnSpcReduction="20000"/>
          </a:bodyPr>
          <a:lstStyle/>
          <a:p>
            <a:pPr marL="0" indent="0" algn="just">
              <a:buNone/>
            </a:pPr>
            <a:r>
              <a:rPr lang="en-US" sz="4400" b="1" i="0" dirty="0">
                <a:solidFill>
                  <a:srgbClr val="374151"/>
                </a:solidFill>
                <a:effectLst/>
                <a:latin typeface="Sitka Banner" panose="02000505000000020004" pitchFamily="2" charset="0"/>
                <a:cs typeface="Times New Roman" panose="02020603050405020304" pitchFamily="18" charset="0"/>
              </a:rPr>
              <a:t>Agricultural Research and Innovation: </a:t>
            </a:r>
            <a:r>
              <a:rPr lang="en-US" sz="4400" b="0" i="0" dirty="0">
                <a:solidFill>
                  <a:srgbClr val="374151"/>
                </a:solidFill>
                <a:effectLst/>
                <a:latin typeface="Sitka Banner" panose="02000505000000020004" pitchFamily="2" charset="0"/>
                <a:cs typeface="Times New Roman" panose="02020603050405020304" pitchFamily="18" charset="0"/>
              </a:rPr>
              <a:t>Agriculturists conduct research and develop innovative agricultural practices, technologies, and techniques to improve agricultural productivity, enhance food security, and promote sustainable farming practices. </a:t>
            </a:r>
          </a:p>
          <a:p>
            <a:pPr marL="0" indent="0" algn="just">
              <a:buNone/>
            </a:pPr>
            <a:r>
              <a:rPr lang="en-US" sz="4400" b="1" i="0" dirty="0">
                <a:solidFill>
                  <a:srgbClr val="374151"/>
                </a:solidFill>
                <a:effectLst/>
                <a:latin typeface="Sitka Banner" panose="02000505000000020004" pitchFamily="2" charset="0"/>
                <a:cs typeface="Times New Roman" panose="02020603050405020304" pitchFamily="18" charset="0"/>
              </a:rPr>
              <a:t>Farmer Education and Extension: </a:t>
            </a:r>
            <a:r>
              <a:rPr lang="en-US" sz="4400" b="0" i="0" dirty="0">
                <a:solidFill>
                  <a:srgbClr val="374151"/>
                </a:solidFill>
                <a:effectLst/>
                <a:latin typeface="Sitka Banner" panose="02000505000000020004" pitchFamily="2" charset="0"/>
                <a:cs typeface="Times New Roman" panose="02020603050405020304" pitchFamily="18" charset="0"/>
              </a:rPr>
              <a:t>Agriculturists work closely with farmers, providing education, training, and technical assistance to enhance their knowledge and skills in agricultural practices. </a:t>
            </a:r>
          </a:p>
          <a:p>
            <a:pPr marL="0" indent="0" algn="just">
              <a:buNone/>
            </a:pPr>
            <a:r>
              <a:rPr lang="en-US" sz="4400" b="1" i="0" dirty="0">
                <a:solidFill>
                  <a:srgbClr val="374151"/>
                </a:solidFill>
                <a:effectLst/>
                <a:latin typeface="Sitka Banner" panose="02000505000000020004" pitchFamily="2" charset="0"/>
                <a:cs typeface="Times New Roman" panose="02020603050405020304" pitchFamily="18" charset="0"/>
              </a:rPr>
              <a:t>Policy Advocacy: </a:t>
            </a:r>
            <a:r>
              <a:rPr lang="en-US" sz="4400" b="0" i="0" dirty="0">
                <a:solidFill>
                  <a:srgbClr val="374151"/>
                </a:solidFill>
                <a:effectLst/>
                <a:latin typeface="Sitka Banner" panose="02000505000000020004" pitchFamily="2" charset="0"/>
                <a:cs typeface="Times New Roman" panose="02020603050405020304" pitchFamily="18" charset="0"/>
              </a:rPr>
              <a:t>Agriculturists play a crucial role in advocating for policies and programs that support rural agricultural development. They advocate for policies that address challenges related to land tenure, access to credit, agricultural subsidies, market infrastructure, and rural infrastructure development.</a:t>
            </a:r>
          </a:p>
          <a:p>
            <a:pPr marL="0" indent="0" algn="just">
              <a:buNone/>
            </a:pPr>
            <a:r>
              <a:rPr lang="en-US" sz="4400" b="1" i="0" dirty="0">
                <a:solidFill>
                  <a:srgbClr val="374151"/>
                </a:solidFill>
                <a:effectLst/>
                <a:latin typeface="Sitka Banner" panose="02000505000000020004" pitchFamily="2" charset="0"/>
                <a:cs typeface="Times New Roman" panose="02020603050405020304" pitchFamily="18" charset="0"/>
              </a:rPr>
              <a:t>Market Linkages and Value Chain Development: </a:t>
            </a:r>
            <a:r>
              <a:rPr lang="en-US" sz="4400" b="0" i="0" dirty="0">
                <a:solidFill>
                  <a:srgbClr val="374151"/>
                </a:solidFill>
                <a:effectLst/>
                <a:latin typeface="Sitka Banner" panose="02000505000000020004" pitchFamily="2" charset="0"/>
                <a:cs typeface="Times New Roman" panose="02020603050405020304" pitchFamily="18" charset="0"/>
              </a:rPr>
              <a:t>Agriculturists facilitate market linkages for rural farmers, connecting them to markets and helping them access fair prices for their agricultural produce. </a:t>
            </a:r>
          </a:p>
          <a:p>
            <a:pPr marL="0" indent="0" algn="just">
              <a:buNone/>
            </a:pPr>
            <a:r>
              <a:rPr lang="en-US" sz="4400" b="1" i="0" dirty="0">
                <a:solidFill>
                  <a:srgbClr val="374151"/>
                </a:solidFill>
                <a:effectLst/>
                <a:latin typeface="Sitka Banner" panose="02000505000000020004" pitchFamily="2" charset="0"/>
                <a:cs typeface="Times New Roman" panose="02020603050405020304" pitchFamily="18" charset="0"/>
              </a:rPr>
              <a:t>Environmental Sustainability: </a:t>
            </a:r>
            <a:r>
              <a:rPr lang="en-US" sz="4400" b="0" i="0" dirty="0">
                <a:solidFill>
                  <a:srgbClr val="374151"/>
                </a:solidFill>
                <a:effectLst/>
                <a:latin typeface="Sitka Banner" panose="02000505000000020004" pitchFamily="2" charset="0"/>
                <a:cs typeface="Times New Roman" panose="02020603050405020304" pitchFamily="18" charset="0"/>
              </a:rPr>
              <a:t>Agriculturists promote sustainable agricultural practices that protect the environment, conserve natural resources, and mitigate the impact of climate change. They encourage the adoption of agroecological approaches, organic farming, and climate-smart techniques that minimize chemical inputs, preserve biodiversity, and promote resilience within agricultural systems.</a:t>
            </a:r>
          </a:p>
          <a:p>
            <a:endParaRPr lang="en-GB" dirty="0"/>
          </a:p>
        </p:txBody>
      </p:sp>
    </p:spTree>
    <p:extLst>
      <p:ext uri="{BB962C8B-B14F-4D97-AF65-F5344CB8AC3E}">
        <p14:creationId xmlns:p14="http://schemas.microsoft.com/office/powerpoint/2010/main" val="1671573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2809C69C-1117-7C98-11B9-6973058D7319}"/>
              </a:ext>
            </a:extLst>
          </p:cNvPr>
          <p:cNvPicPr>
            <a:picLocks noChangeAspect="1"/>
          </p:cNvPicPr>
          <p:nvPr/>
        </p:nvPicPr>
        <p:blipFill rotWithShape="1">
          <a:blip r:embed="rId2"/>
          <a:srcRect l="26330" r="26097" b="-1"/>
          <a:stretch/>
        </p:blipFill>
        <p:spPr>
          <a:xfrm>
            <a:off x="20" y="9535"/>
            <a:ext cx="4578952" cy="6857990"/>
          </a:xfrm>
          <a:prstGeom prst="rect">
            <a:avLst/>
          </a:prstGeom>
        </p:spPr>
      </p:pic>
      <p:sp>
        <p:nvSpPr>
          <p:cNvPr id="9" name="Rectangle 8">
            <a:extLst>
              <a:ext uri="{FF2B5EF4-FFF2-40B4-BE49-F238E27FC236}">
                <a16:creationId xmlns:a16="http://schemas.microsoft.com/office/drawing/2014/main" id="{4AAB5859-0C3B-4536-9743-0CAF111ED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7ED1D7-59A5-318C-90E6-2231E34BBE6B}"/>
              </a:ext>
            </a:extLst>
          </p:cNvPr>
          <p:cNvSpPr>
            <a:spLocks noGrp="1"/>
          </p:cNvSpPr>
          <p:nvPr>
            <p:ph type="title"/>
          </p:nvPr>
        </p:nvSpPr>
        <p:spPr>
          <a:xfrm>
            <a:off x="5124206" y="516835"/>
            <a:ext cx="6339840" cy="1666501"/>
          </a:xfrm>
        </p:spPr>
        <p:txBody>
          <a:bodyPr>
            <a:normAutofit/>
          </a:bodyPr>
          <a:lstStyle/>
          <a:p>
            <a:r>
              <a:rPr lang="en-US" sz="4000" b="1" dirty="0">
                <a:solidFill>
                  <a:srgbClr val="00B0F0"/>
                </a:solidFill>
                <a:latin typeface="Sitka Banner" panose="02000505000000020004" pitchFamily="2" charset="0"/>
                <a:cs typeface="Times New Roman" panose="02020603050405020304" pitchFamily="18" charset="0"/>
              </a:rPr>
              <a:t>Chapter Related Questions</a:t>
            </a:r>
            <a:endParaRPr lang="en-GB" sz="4000" b="1" dirty="0">
              <a:solidFill>
                <a:srgbClr val="00B0F0"/>
              </a:solidFill>
              <a:latin typeface="Sitka Banner" panose="02000505000000020004" pitchFamily="2" charset="0"/>
              <a:cs typeface="Times New Roman" panose="02020603050405020304" pitchFamily="18" charset="0"/>
            </a:endParaRPr>
          </a:p>
        </p:txBody>
      </p:sp>
      <p:sp>
        <p:nvSpPr>
          <p:cNvPr id="11" name="Rectangle 10">
            <a:extLst>
              <a:ext uri="{FF2B5EF4-FFF2-40B4-BE49-F238E27FC236}">
                <a16:creationId xmlns:a16="http://schemas.microsoft.com/office/drawing/2014/main" id="{81A51F47-81C5-43A3-98C0-DB7B15721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7799DA1-09A8-3648-825A-01E7E1528F81}"/>
              </a:ext>
            </a:extLst>
          </p:cNvPr>
          <p:cNvSpPr>
            <a:spLocks noGrp="1"/>
          </p:cNvSpPr>
          <p:nvPr>
            <p:ph idx="1"/>
          </p:nvPr>
        </p:nvSpPr>
        <p:spPr>
          <a:xfrm>
            <a:off x="5124206" y="2236304"/>
            <a:ext cx="7003766" cy="3652667"/>
          </a:xfrm>
        </p:spPr>
        <p:txBody>
          <a:bodyPr>
            <a:normAutofit/>
          </a:bodyPr>
          <a:lstStyle/>
          <a:p>
            <a:r>
              <a:rPr lang="en-US" sz="2800" dirty="0">
                <a:solidFill>
                  <a:srgbClr val="FFFFFF"/>
                </a:solidFill>
              </a:rPr>
              <a:t>1. </a:t>
            </a:r>
            <a:r>
              <a:rPr lang="en-US" sz="2800" dirty="0">
                <a:solidFill>
                  <a:srgbClr val="FFFFFF"/>
                </a:solidFill>
                <a:latin typeface="Sitka Banner" panose="02000505000000020004" pitchFamily="2" charset="0"/>
              </a:rPr>
              <a:t>Define Sociology and Rural Sociology?</a:t>
            </a:r>
          </a:p>
          <a:p>
            <a:r>
              <a:rPr lang="en-US" sz="2800" dirty="0">
                <a:solidFill>
                  <a:srgbClr val="FFFFFF"/>
                </a:solidFill>
                <a:latin typeface="Sitka Banner" panose="02000505000000020004" pitchFamily="2" charset="0"/>
              </a:rPr>
              <a:t>2. Examine the scope and field of rural sociology?</a:t>
            </a:r>
          </a:p>
          <a:p>
            <a:r>
              <a:rPr lang="en-US" sz="2800" dirty="0">
                <a:solidFill>
                  <a:srgbClr val="FFFFFF"/>
                </a:solidFill>
                <a:latin typeface="Sitka Banner" panose="02000505000000020004" pitchFamily="2" charset="0"/>
              </a:rPr>
              <a:t>3. Why we need to study Rural Sociology?</a:t>
            </a:r>
          </a:p>
          <a:p>
            <a:r>
              <a:rPr lang="en-US" sz="2800" dirty="0">
                <a:solidFill>
                  <a:srgbClr val="FFFFFF"/>
                </a:solidFill>
                <a:latin typeface="Sitka Banner" panose="02000505000000020004" pitchFamily="2" charset="0"/>
              </a:rPr>
              <a:t>4. Describe the origin and development of rural sociology.</a:t>
            </a:r>
          </a:p>
          <a:p>
            <a:r>
              <a:rPr lang="en-US" sz="2800" dirty="0">
                <a:solidFill>
                  <a:srgbClr val="FFFFFF"/>
                </a:solidFill>
                <a:latin typeface="Sitka Banner" panose="02000505000000020004" pitchFamily="2" charset="0"/>
              </a:rPr>
              <a:t>5. What is the role of Rural Sociologists and Agriculturists in rural development?</a:t>
            </a:r>
          </a:p>
          <a:p>
            <a:endParaRPr lang="en-GB" sz="1800" dirty="0">
              <a:solidFill>
                <a:srgbClr val="FFFFFF"/>
              </a:solidFill>
            </a:endParaRPr>
          </a:p>
        </p:txBody>
      </p:sp>
    </p:spTree>
    <p:extLst>
      <p:ext uri="{BB962C8B-B14F-4D97-AF65-F5344CB8AC3E}">
        <p14:creationId xmlns:p14="http://schemas.microsoft.com/office/powerpoint/2010/main" val="368020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1577-C7EB-A7EB-E752-D9AD19F2497B}"/>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References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69FAA6-85F6-6C44-B310-32EE6F4BEC7D}"/>
              </a:ext>
            </a:extLst>
          </p:cNvPr>
          <p:cNvSpPr>
            <a:spLocks noGrp="1"/>
          </p:cNvSpPr>
          <p:nvPr>
            <p:ph idx="1"/>
          </p:nvPr>
        </p:nvSpPr>
        <p:spPr/>
        <p:txBody>
          <a:bodyPr>
            <a:normAutofit fontScale="92500" lnSpcReduction="10000"/>
          </a:bodyPr>
          <a:lstStyle/>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Sociology : C. N. Shankar Rao; 2007.</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Introduction to Rural Sociology by Paul L. Vogt.</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Rural Sociology by S.L. Doshi.</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Introduction to Rural Sociology by Musa Dantani Baba.</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Rural Sociology by Shambhu Lal Doshi.</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hlinkClick r:id="rId2"/>
              </a:rPr>
              <a:t>https://www.cambridge.org/core/books/abs/cambridge-handbook-of-sociology/rural-sociology/BCB34E10FB97C27A0B472807B7B92C66</a:t>
            </a:r>
            <a:endParaRPr lang="en-GB" sz="24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https://uogqueensmcf.com/wp-content/uploads/2020/BA%20Modules/Sociology/1.%20Sociology%20modiles/Year%20three/Semester%201/Rural%20sociology%20handaout%201st.pdf</a:t>
            </a:r>
          </a:p>
          <a:p>
            <a:pPr algn="just"/>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381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65B6-03FE-31D7-E5C6-1BFB8CC84C31}"/>
              </a:ext>
            </a:extLst>
          </p:cNvPr>
          <p:cNvSpPr>
            <a:spLocks noGrp="1"/>
          </p:cNvSpPr>
          <p:nvPr>
            <p:ph type="ctrTitle"/>
          </p:nvPr>
        </p:nvSpPr>
        <p:spPr/>
        <p:txBody>
          <a:bodyPr>
            <a:normAutofit/>
          </a:bodyPr>
          <a:lstStyle/>
          <a:p>
            <a:pPr algn="r"/>
            <a:r>
              <a:rPr lang="en-US" sz="5400" b="1" dirty="0">
                <a:solidFill>
                  <a:srgbClr val="00B0F0"/>
                </a:solidFill>
                <a:latin typeface="Sitka Banner" panose="02000505000000020004" pitchFamily="2" charset="0"/>
              </a:rPr>
              <a:t>THANK YOU!</a:t>
            </a:r>
            <a:endParaRPr lang="en-GB" sz="5400" b="1" dirty="0">
              <a:solidFill>
                <a:srgbClr val="00B0F0"/>
              </a:solidFill>
              <a:latin typeface="Sitka Banner" panose="02000505000000020004" pitchFamily="2" charset="0"/>
            </a:endParaRPr>
          </a:p>
        </p:txBody>
      </p:sp>
      <p:sp>
        <p:nvSpPr>
          <p:cNvPr id="5" name="TextBox 4">
            <a:extLst>
              <a:ext uri="{FF2B5EF4-FFF2-40B4-BE49-F238E27FC236}">
                <a16:creationId xmlns:a16="http://schemas.microsoft.com/office/drawing/2014/main" id="{B23D52A6-2700-0281-825A-F3F821D65FB0}"/>
              </a:ext>
            </a:extLst>
          </p:cNvPr>
          <p:cNvSpPr txBox="1"/>
          <p:nvPr/>
        </p:nvSpPr>
        <p:spPr>
          <a:xfrm>
            <a:off x="4068417" y="4325112"/>
            <a:ext cx="8454887" cy="523220"/>
          </a:xfrm>
          <a:prstGeom prst="rect">
            <a:avLst/>
          </a:prstGeom>
          <a:noFill/>
        </p:spPr>
        <p:txBody>
          <a:bodyPr wrap="square">
            <a:spAutoFit/>
          </a:bodyPr>
          <a:lstStyle/>
          <a:p>
            <a:r>
              <a:rPr lang="en-US" sz="2800" b="1" dirty="0">
                <a:solidFill>
                  <a:srgbClr val="7030A0"/>
                </a:solidFill>
                <a:latin typeface="Sitka Banner" panose="02000505000000020004" pitchFamily="2" charset="0"/>
              </a:rPr>
              <a:t>https://www.youtube.com/watch?v=oSItEk7yNhQ</a:t>
            </a:r>
          </a:p>
        </p:txBody>
      </p:sp>
    </p:spTree>
    <p:extLst>
      <p:ext uri="{BB962C8B-B14F-4D97-AF65-F5344CB8AC3E}">
        <p14:creationId xmlns:p14="http://schemas.microsoft.com/office/powerpoint/2010/main" val="292816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B0F0"/>
                </a:solidFill>
                <a:latin typeface="Sitka Banner" panose="02000505000000020004" pitchFamily="2" charset="0"/>
                <a:cs typeface="Times New Roman" panose="02020603050405020304" pitchFamily="18" charset="0"/>
              </a:rPr>
              <a:t>General  Ideas </a:t>
            </a:r>
          </a:p>
        </p:txBody>
      </p:sp>
      <p:sp>
        <p:nvSpPr>
          <p:cNvPr id="3" name="Content Placeholder 2"/>
          <p:cNvSpPr>
            <a:spLocks noGrp="1"/>
          </p:cNvSpPr>
          <p:nvPr>
            <p:ph idx="1"/>
          </p:nvPr>
        </p:nvSpPr>
        <p:spPr/>
        <p:txBody>
          <a:bodyPr>
            <a:normAutofit/>
          </a:bodyPr>
          <a:lstStyle/>
          <a:p>
            <a:r>
              <a:rPr lang="en-US" sz="4000" b="1" dirty="0">
                <a:latin typeface="Times New Roman" panose="02020603050405020304" pitchFamily="18" charset="0"/>
                <a:cs typeface="Times New Roman" panose="02020603050405020304" pitchFamily="18" charset="0"/>
              </a:rPr>
              <a:t>What do you mean  by “SOCIOLOGY”?</a:t>
            </a:r>
          </a:p>
        </p:txBody>
      </p:sp>
      <p:pic>
        <p:nvPicPr>
          <p:cNvPr id="2050" name="Picture 2"/>
          <p:cNvPicPr>
            <a:picLocks noChangeAspect="1" noChangeArrowheads="1"/>
          </p:cNvPicPr>
          <p:nvPr/>
        </p:nvPicPr>
        <p:blipFill>
          <a:blip r:embed="rId2"/>
          <a:srcRect/>
          <a:stretch>
            <a:fillRect/>
          </a:stretch>
        </p:blipFill>
        <p:spPr bwMode="auto">
          <a:xfrm>
            <a:off x="6096000" y="3352801"/>
            <a:ext cx="4572000" cy="350520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60" y="286603"/>
            <a:ext cx="10632220" cy="1450757"/>
          </a:xfrm>
        </p:spPr>
        <p:txBody>
          <a:bodyPr/>
          <a:lstStyle/>
          <a:p>
            <a:r>
              <a:rPr lang="en-US" b="1" dirty="0">
                <a:solidFill>
                  <a:srgbClr val="00B0F0"/>
                </a:solidFill>
                <a:latin typeface="Sitka Banner" panose="02000505000000020004" pitchFamily="2" charset="0"/>
                <a:cs typeface="Times New Roman" panose="02020603050405020304" pitchFamily="18" charset="0"/>
              </a:rPr>
              <a:t>About Sociology </a:t>
            </a:r>
          </a:p>
        </p:txBody>
      </p:sp>
      <p:pic>
        <p:nvPicPr>
          <p:cNvPr id="4099" name="Picture 3"/>
          <p:cNvPicPr>
            <a:picLocks noGrp="1" noChangeAspect="1" noChangeArrowheads="1"/>
          </p:cNvPicPr>
          <p:nvPr>
            <p:ph idx="1"/>
          </p:nvPr>
        </p:nvPicPr>
        <p:blipFill>
          <a:blip r:embed="rId2"/>
          <a:stretch>
            <a:fillRect/>
          </a:stretch>
        </p:blipFill>
        <p:spPr bwMode="auto">
          <a:xfrm>
            <a:off x="6096001" y="1807263"/>
            <a:ext cx="5955918" cy="4010439"/>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7ECDE3D3-8C90-563A-E2B8-F4432B0ADF0D}"/>
              </a:ext>
            </a:extLst>
          </p:cNvPr>
          <p:cNvPicPr>
            <a:picLocks noChangeAspect="1" noChangeArrowheads="1"/>
          </p:cNvPicPr>
          <p:nvPr/>
        </p:nvPicPr>
        <p:blipFill>
          <a:blip r:embed="rId3"/>
          <a:srcRect/>
          <a:stretch>
            <a:fillRect/>
          </a:stretch>
        </p:blipFill>
        <p:spPr bwMode="auto">
          <a:xfrm>
            <a:off x="523460" y="1807264"/>
            <a:ext cx="5347253" cy="401044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634946"/>
            <a:ext cx="6895447" cy="1450757"/>
          </a:xfrm>
        </p:spPr>
        <p:txBody>
          <a:bodyPr>
            <a:normAutofit/>
          </a:bodyPr>
          <a:lstStyle/>
          <a:p>
            <a:r>
              <a:rPr lang="en-US" b="1" dirty="0">
                <a:latin typeface="Sitka Banner" panose="02000505000000020004" pitchFamily="2" charset="0"/>
                <a:cs typeface="Times New Roman" panose="02020603050405020304" pitchFamily="18" charset="0"/>
              </a:rPr>
              <a:t>Meaning of Sociology </a:t>
            </a:r>
          </a:p>
        </p:txBody>
      </p:sp>
      <p:pic>
        <p:nvPicPr>
          <p:cNvPr id="5" name="Picture 4" descr="Abstract blurred public library with bookshelves">
            <a:extLst>
              <a:ext uri="{FF2B5EF4-FFF2-40B4-BE49-F238E27FC236}">
                <a16:creationId xmlns:a16="http://schemas.microsoft.com/office/drawing/2014/main" id="{4E68DBA5-FB99-1C1B-082C-E20B6669DF60}"/>
              </a:ext>
            </a:extLst>
          </p:cNvPr>
          <p:cNvPicPr>
            <a:picLocks noChangeAspect="1"/>
          </p:cNvPicPr>
          <p:nvPr/>
        </p:nvPicPr>
        <p:blipFill rotWithShape="1">
          <a:blip r:embed="rId2"/>
          <a:srcRect l="16219" r="38560"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4294" y="2198914"/>
            <a:ext cx="7537685" cy="3670180"/>
          </a:xfrm>
        </p:spPr>
        <p:txBody>
          <a:bodyPr>
            <a:noAutofit/>
          </a:bodyPr>
          <a:lstStyle/>
          <a:p>
            <a:pPr marL="85954" indent="-85954" defTabSz="859536">
              <a:lnSpc>
                <a:spcPct val="150000"/>
              </a:lnSpc>
              <a:spcBef>
                <a:spcPts val="1128"/>
              </a:spcBef>
              <a:spcAft>
                <a:spcPts val="188"/>
              </a:spcAft>
            </a:pPr>
            <a:r>
              <a:rPr lang="en-US" sz="2800" kern="1200" dirty="0">
                <a:latin typeface="Sitka Banner" panose="02000505000000020004" pitchFamily="2" charset="0"/>
                <a:cs typeface="Times New Roman" panose="02020603050405020304" pitchFamily="18" charset="0"/>
              </a:rPr>
              <a:t>“Sociology” is composed of two words :      </a:t>
            </a:r>
          </a:p>
          <a:p>
            <a:pPr marL="85954" indent="-85954" defTabSz="859536">
              <a:lnSpc>
                <a:spcPct val="150000"/>
              </a:lnSpc>
              <a:spcBef>
                <a:spcPts val="1128"/>
              </a:spcBef>
              <a:spcAft>
                <a:spcPts val="188"/>
              </a:spcAft>
              <a:buNone/>
            </a:pPr>
            <a:r>
              <a:rPr lang="en-US" sz="2800" kern="1200" dirty="0">
                <a:latin typeface="Sitka Banner" panose="02000505000000020004" pitchFamily="2" charset="0"/>
                <a:cs typeface="Times New Roman" panose="02020603050405020304" pitchFamily="18" charset="0"/>
              </a:rPr>
              <a:t>  Latin     “SOCIOUS”          Companion/Associate </a:t>
            </a:r>
          </a:p>
          <a:p>
            <a:pPr marL="85954" indent="-85954" defTabSz="859536">
              <a:lnSpc>
                <a:spcPct val="150000"/>
              </a:lnSpc>
              <a:spcBef>
                <a:spcPts val="1128"/>
              </a:spcBef>
              <a:spcAft>
                <a:spcPts val="188"/>
              </a:spcAft>
              <a:buNone/>
            </a:pPr>
            <a:r>
              <a:rPr lang="en-US" sz="2800" kern="1200" dirty="0">
                <a:latin typeface="Sitka Banner" panose="02000505000000020004" pitchFamily="2" charset="0"/>
                <a:cs typeface="Times New Roman" panose="02020603050405020304" pitchFamily="18" charset="0"/>
              </a:rPr>
              <a:t>  Greek      “LOGOS”             Science/ Study</a:t>
            </a:r>
          </a:p>
          <a:p>
            <a:pPr marL="85954" indent="-85954" defTabSz="859536">
              <a:lnSpc>
                <a:spcPct val="150000"/>
              </a:lnSpc>
              <a:spcBef>
                <a:spcPts val="1128"/>
              </a:spcBef>
              <a:spcAft>
                <a:spcPts val="188"/>
              </a:spcAft>
            </a:pPr>
            <a:r>
              <a:rPr lang="en-US" sz="2800" kern="1200" dirty="0">
                <a:latin typeface="Sitka Banner" panose="02000505000000020004" pitchFamily="2" charset="0"/>
                <a:cs typeface="Times New Roman" panose="02020603050405020304" pitchFamily="18" charset="0"/>
              </a:rPr>
              <a:t> The etymological meaning of  “sociology” is thus ----  “</a:t>
            </a:r>
            <a:r>
              <a:rPr lang="en-US" sz="2800" b="1" kern="1200" dirty="0">
                <a:latin typeface="Sitka Banner" panose="02000505000000020004" pitchFamily="2" charset="0"/>
                <a:cs typeface="Times New Roman" panose="02020603050405020304" pitchFamily="18" charset="0"/>
              </a:rPr>
              <a:t>The Science of Society</a:t>
            </a:r>
            <a:r>
              <a:rPr lang="en-US" sz="2800" kern="1200" dirty="0">
                <a:latin typeface="Sitka Banner" panose="02000505000000020004" pitchFamily="2" charset="0"/>
                <a:cs typeface="Times New Roman" panose="02020603050405020304" pitchFamily="18" charset="0"/>
              </a:rPr>
              <a:t>.”</a:t>
            </a:r>
            <a:endParaRPr lang="en-US" sz="2800" dirty="0">
              <a:latin typeface="Sitka Banner" panose="02000505000000020004" pitchFamily="2" charset="0"/>
              <a:cs typeface="Times New Roman" panose="02020603050405020304" pitchFamily="18" charset="0"/>
            </a:endParaRPr>
          </a:p>
        </p:txBody>
      </p:sp>
    </p:spTree>
    <p:extLst>
      <p:ext uri="{BB962C8B-B14F-4D97-AF65-F5344CB8AC3E}">
        <p14:creationId xmlns:p14="http://schemas.microsoft.com/office/powerpoint/2010/main" val="658973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Definition of Sociology</a:t>
            </a:r>
          </a:p>
        </p:txBody>
      </p:sp>
      <p:sp>
        <p:nvSpPr>
          <p:cNvPr id="3" name="Content Placeholder 2"/>
          <p:cNvSpPr>
            <a:spLocks noGrp="1"/>
          </p:cNvSpPr>
          <p:nvPr>
            <p:ph idx="1"/>
          </p:nvPr>
        </p:nvSpPr>
        <p:spPr>
          <a:xfrm>
            <a:off x="1097279" y="1845734"/>
            <a:ext cx="10683903" cy="4528562"/>
          </a:xfrm>
        </p:spPr>
        <p:txBody>
          <a:bodyPr>
            <a:normAutofit fontScale="62500" lnSpcReduction="20000"/>
          </a:bodyPr>
          <a:lstStyle/>
          <a:p>
            <a:pPr algn="just"/>
            <a:r>
              <a:rPr lang="en-US" sz="5100" dirty="0">
                <a:latin typeface="Sitka Banner" panose="02000505000000020004" pitchFamily="2" charset="0"/>
                <a:cs typeface="Simplified Arabic" panose="02010000000000000000" pitchFamily="2" charset="-78"/>
              </a:rPr>
              <a:t>The question “ what is sociology” is, indeed, a question pertaining to the definition of sociology. </a:t>
            </a:r>
          </a:p>
          <a:p>
            <a:pPr algn="just"/>
            <a:r>
              <a:rPr lang="en-US" sz="5100" b="1" dirty="0">
                <a:latin typeface="Sitka Banner" panose="02000505000000020004" pitchFamily="2" charset="0"/>
                <a:cs typeface="Times New Roman" panose="02020603050405020304" pitchFamily="18" charset="0"/>
              </a:rPr>
              <a:t>Sociology</a:t>
            </a:r>
            <a:r>
              <a:rPr lang="en-US" sz="5100" dirty="0">
                <a:latin typeface="Sitka Banner" panose="02000505000000020004" pitchFamily="2" charset="0"/>
                <a:cs typeface="Times New Roman" panose="02020603050405020304" pitchFamily="18" charset="0"/>
              </a:rPr>
              <a:t> is the academic study of social behavior, including its origins, development, organization, and institutions.  It is a social science that uses various methods of empirical investigation and critical analysis to develop a body of knowledge about </a:t>
            </a:r>
            <a:r>
              <a:rPr lang="en-US" sz="5100" b="1" dirty="0">
                <a:latin typeface="Sitka Banner" panose="02000505000000020004" pitchFamily="2" charset="0"/>
                <a:cs typeface="Times New Roman" panose="02020603050405020304" pitchFamily="18" charset="0"/>
              </a:rPr>
              <a:t>social order, social disorder and social change</a:t>
            </a:r>
            <a:r>
              <a:rPr lang="en-US" sz="5100" dirty="0">
                <a:latin typeface="Sitka Banner" panose="02000505000000020004" pitchFamily="2" charset="0"/>
                <a:cs typeface="Times New Roman" panose="02020603050405020304" pitchFamily="18" charset="0"/>
              </a:rPr>
              <a:t>. Many sociologists aim to conduct research that may be applied directly to social policy and welfare, while others focus primarily on refining the </a:t>
            </a:r>
            <a:r>
              <a:rPr lang="en-US" sz="5100" b="1" dirty="0">
                <a:latin typeface="Sitka Banner" panose="02000505000000020004" pitchFamily="2" charset="0"/>
                <a:cs typeface="Times New Roman" panose="02020603050405020304" pitchFamily="18" charset="0"/>
              </a:rPr>
              <a:t>theoretical</a:t>
            </a:r>
            <a:r>
              <a:rPr lang="en-US" sz="5100" dirty="0">
                <a:latin typeface="Sitka Banner" panose="02000505000000020004" pitchFamily="2" charset="0"/>
                <a:cs typeface="Times New Roman" panose="02020603050405020304" pitchFamily="18" charset="0"/>
              </a:rPr>
              <a:t> </a:t>
            </a:r>
            <a:r>
              <a:rPr lang="en-US" sz="5100" b="1" dirty="0">
                <a:latin typeface="Sitka Banner" panose="02000505000000020004" pitchFamily="2" charset="0"/>
                <a:cs typeface="Times New Roman" panose="02020603050405020304" pitchFamily="18" charset="0"/>
              </a:rPr>
              <a:t>understanding</a:t>
            </a:r>
            <a:r>
              <a:rPr lang="en-US" sz="5100" dirty="0">
                <a:latin typeface="Sitka Banner" panose="02000505000000020004" pitchFamily="2" charset="0"/>
                <a:cs typeface="Times New Roman" panose="02020603050405020304" pitchFamily="18" charset="0"/>
              </a:rPr>
              <a:t> of social processes. Subject matter ranges from the micro level of </a:t>
            </a:r>
            <a:r>
              <a:rPr lang="en-US" sz="5100" b="1" dirty="0">
                <a:latin typeface="Sitka Banner" panose="02000505000000020004" pitchFamily="2" charset="0"/>
                <a:cs typeface="Times New Roman" panose="02020603050405020304" pitchFamily="18" charset="0"/>
              </a:rPr>
              <a:t>individual</a:t>
            </a:r>
            <a:r>
              <a:rPr lang="en-US" sz="5100" dirty="0">
                <a:latin typeface="Sitka Banner" panose="02000505000000020004" pitchFamily="2" charset="0"/>
                <a:cs typeface="Times New Roman" panose="02020603050405020304" pitchFamily="18" charset="0"/>
              </a:rPr>
              <a:t> </a:t>
            </a:r>
            <a:r>
              <a:rPr lang="en-US" sz="5100" b="1" dirty="0">
                <a:latin typeface="Sitka Banner" panose="02000505000000020004" pitchFamily="2" charset="0"/>
                <a:cs typeface="Times New Roman" panose="02020603050405020304" pitchFamily="18" charset="0"/>
              </a:rPr>
              <a:t>agency</a:t>
            </a:r>
            <a:r>
              <a:rPr lang="en-US" sz="5100" dirty="0">
                <a:latin typeface="Sitka Banner" panose="02000505000000020004" pitchFamily="2" charset="0"/>
                <a:cs typeface="Times New Roman" panose="02020603050405020304" pitchFamily="18" charset="0"/>
              </a:rPr>
              <a:t> and interaction to the macro level of </a:t>
            </a:r>
            <a:r>
              <a:rPr lang="en-US" sz="5100" b="1" dirty="0">
                <a:latin typeface="Sitka Banner" panose="02000505000000020004" pitchFamily="2" charset="0"/>
                <a:cs typeface="Times New Roman" panose="02020603050405020304" pitchFamily="18" charset="0"/>
              </a:rPr>
              <a:t>systems</a:t>
            </a:r>
            <a:r>
              <a:rPr lang="en-US" sz="5100" dirty="0">
                <a:latin typeface="Sitka Banner" panose="02000505000000020004" pitchFamily="2" charset="0"/>
                <a:cs typeface="Times New Roman" panose="02020603050405020304" pitchFamily="18" charset="0"/>
              </a:rPr>
              <a:t> and the </a:t>
            </a:r>
            <a:r>
              <a:rPr lang="en-US" sz="5100" b="1" dirty="0">
                <a:latin typeface="Sitka Banner" panose="02000505000000020004" pitchFamily="2" charset="0"/>
                <a:cs typeface="Times New Roman" panose="02020603050405020304" pitchFamily="18" charset="0"/>
              </a:rPr>
              <a:t>social</a:t>
            </a:r>
            <a:r>
              <a:rPr lang="en-US" sz="5100" dirty="0">
                <a:latin typeface="Sitka Banner" panose="02000505000000020004" pitchFamily="2" charset="0"/>
                <a:cs typeface="Times New Roman" panose="02020603050405020304" pitchFamily="18" charset="0"/>
              </a:rPr>
              <a:t> </a:t>
            </a:r>
            <a:r>
              <a:rPr lang="en-US" sz="5100" b="1" dirty="0">
                <a:latin typeface="Sitka Banner" panose="02000505000000020004" pitchFamily="2" charset="0"/>
                <a:cs typeface="Times New Roman" panose="02020603050405020304" pitchFamily="18" charset="0"/>
              </a:rPr>
              <a:t>structure</a:t>
            </a:r>
            <a:r>
              <a:rPr lang="en-US" sz="5100" dirty="0">
                <a:latin typeface="Sitka Banner" panose="02000505000000020004" pitchFamily="2" charset="0"/>
                <a:cs typeface="Times New Roman" panose="02020603050405020304" pitchFamily="18" charset="0"/>
              </a:rPr>
              <a: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Sitka Banner" panose="02000505000000020004" pitchFamily="2" charset="0"/>
                <a:cs typeface="Times New Roman" panose="02020603050405020304" pitchFamily="18" charset="0"/>
              </a:rPr>
              <a:t>Founding Father of Sociology</a:t>
            </a:r>
          </a:p>
        </p:txBody>
      </p:sp>
      <p:sp>
        <p:nvSpPr>
          <p:cNvPr id="3" name="Content Placeholder 2"/>
          <p:cNvSpPr>
            <a:spLocks noGrp="1"/>
          </p:cNvSpPr>
          <p:nvPr>
            <p:ph idx="1"/>
          </p:nvPr>
        </p:nvSpPr>
        <p:spPr>
          <a:xfrm>
            <a:off x="1097279" y="1845734"/>
            <a:ext cx="10842929" cy="4023360"/>
          </a:xfrm>
        </p:spPr>
        <p:txBody>
          <a:bodyPr>
            <a:normAutofit/>
          </a:bodyPr>
          <a:lstStyle/>
          <a:p>
            <a:r>
              <a:rPr lang="en-US" sz="2800" b="1" dirty="0" err="1">
                <a:solidFill>
                  <a:schemeClr val="tx1"/>
                </a:solidFill>
                <a:latin typeface="Sitka Banner" panose="02000505000000020004" pitchFamily="2" charset="0"/>
              </a:rPr>
              <a:t>Auguste</a:t>
            </a:r>
            <a:r>
              <a:rPr lang="en-US" sz="2800" b="1" dirty="0">
                <a:solidFill>
                  <a:schemeClr val="tx1"/>
                </a:solidFill>
                <a:latin typeface="Sitka Banner" panose="02000505000000020004" pitchFamily="2" charset="0"/>
              </a:rPr>
              <a:t> Comte, a Frenchman, is traditionally considered to be the father of sociology.</a:t>
            </a:r>
          </a:p>
          <a:p>
            <a:r>
              <a:rPr lang="en-US" sz="2800" b="1" dirty="0">
                <a:solidFill>
                  <a:schemeClr val="tx1"/>
                </a:solidFill>
                <a:latin typeface="Sitka Banner" panose="02000505000000020004" pitchFamily="2" charset="0"/>
              </a:rPr>
              <a:t>Comte is accredited with the coining of the term “ Sociology” in 1839.</a:t>
            </a:r>
          </a:p>
          <a:p>
            <a:r>
              <a:rPr lang="en-US" sz="2800" b="1" dirty="0">
                <a:solidFill>
                  <a:schemeClr val="tx1"/>
                </a:solidFill>
                <a:latin typeface="Sitka Banner" panose="02000505000000020004" pitchFamily="2" charset="0"/>
              </a:rPr>
              <a:t>“Sociology” which had once been treated as-</a:t>
            </a:r>
          </a:p>
          <a:p>
            <a:pPr>
              <a:buNone/>
            </a:pPr>
            <a:r>
              <a:rPr lang="en-US" sz="2800" b="1" dirty="0">
                <a:solidFill>
                  <a:schemeClr val="tx1"/>
                </a:solidFill>
                <a:latin typeface="Sitka Banner" panose="02000505000000020004" pitchFamily="2" charset="0"/>
              </a:rPr>
              <a:t>“ social philosophy”, or the “philosophy of  history” emerged as an independent social science in the 19</a:t>
            </a:r>
            <a:r>
              <a:rPr lang="en-US" sz="2800" b="1" baseline="30000" dirty="0">
                <a:solidFill>
                  <a:schemeClr val="tx1"/>
                </a:solidFill>
                <a:latin typeface="Sitka Banner" panose="02000505000000020004" pitchFamily="2" charset="0"/>
              </a:rPr>
              <a:t>th</a:t>
            </a:r>
            <a:r>
              <a:rPr lang="en-US" sz="2800" b="1" dirty="0">
                <a:solidFill>
                  <a:schemeClr val="tx1"/>
                </a:solidFill>
                <a:latin typeface="Sitka Banner" panose="02000505000000020004" pitchFamily="2" charset="0"/>
              </a:rPr>
              <a:t> century.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About Auguste Comte and His Sociology</a:t>
            </a:r>
          </a:p>
        </p:txBody>
      </p:sp>
      <p:pic>
        <p:nvPicPr>
          <p:cNvPr id="1026" name="Picture 2"/>
          <p:cNvPicPr>
            <a:picLocks noGrp="1" noChangeAspect="1" noChangeArrowheads="1"/>
          </p:cNvPicPr>
          <p:nvPr>
            <p:ph idx="1"/>
          </p:nvPr>
        </p:nvPicPr>
        <p:blipFill>
          <a:blip r:embed="rId2"/>
          <a:stretch>
            <a:fillRect/>
          </a:stretch>
        </p:blipFill>
        <p:spPr bwMode="auto">
          <a:xfrm>
            <a:off x="2078038" y="1952625"/>
            <a:ext cx="8096250" cy="3810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09A72C33-F83A-F002-DC92-035F06767362}"/>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cxnSp>
        <p:nvCxnSpPr>
          <p:cNvPr id="30" name="Straight Connector 19">
            <a:extLst>
              <a:ext uri="{FF2B5EF4-FFF2-40B4-BE49-F238E27FC236}">
                <a16:creationId xmlns:a16="http://schemas.microsoft.com/office/drawing/2014/main" id="{20287E58-BFA2-4780-8829-AAA140F4AF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24B70C-84DE-C1DC-C3E3-7D1E8F423B75}"/>
              </a:ext>
            </a:extLst>
          </p:cNvPr>
          <p:cNvSpPr>
            <a:spLocks noGrp="1"/>
          </p:cNvSpPr>
          <p:nvPr>
            <p:ph type="title"/>
          </p:nvPr>
        </p:nvSpPr>
        <p:spPr>
          <a:xfrm>
            <a:off x="1097280" y="286603"/>
            <a:ext cx="10058400" cy="1450757"/>
          </a:xfrm>
        </p:spPr>
        <p:txBody>
          <a:bodyPr>
            <a:normAutofit/>
          </a:bodyPr>
          <a:lstStyle/>
          <a:p>
            <a:r>
              <a:rPr lang="en-US" b="1" dirty="0">
                <a:solidFill>
                  <a:srgbClr val="00B0F0"/>
                </a:solidFill>
                <a:latin typeface="Sitka Banner" panose="02000505000000020004" pitchFamily="2" charset="0"/>
                <a:cs typeface="Times New Roman" panose="02020603050405020304" pitchFamily="18" charset="0"/>
              </a:rPr>
              <a:t>Definition of Rural Sociology</a:t>
            </a:r>
            <a:endParaRPr lang="en-GB" b="1" dirty="0">
              <a:solidFill>
                <a:srgbClr val="00B0F0"/>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6A4877-DEDB-218A-8FF4-F43BF46F6D87}"/>
              </a:ext>
            </a:extLst>
          </p:cNvPr>
          <p:cNvSpPr>
            <a:spLocks noGrp="1"/>
          </p:cNvSpPr>
          <p:nvPr>
            <p:ph idx="1"/>
          </p:nvPr>
        </p:nvSpPr>
        <p:spPr>
          <a:xfrm>
            <a:off x="1097279" y="1845734"/>
            <a:ext cx="10842929" cy="4023360"/>
          </a:xfrm>
        </p:spPr>
        <p:txBody>
          <a:bodyPr>
            <a:normAutofit lnSpcReduction="10000"/>
          </a:bodyPr>
          <a:lstStyle/>
          <a:p>
            <a:pPr algn="just"/>
            <a:br>
              <a:rPr lang="en-US" b="0" i="0" dirty="0">
                <a:effectLst/>
                <a:latin typeface="Söhne"/>
              </a:rPr>
            </a:br>
            <a:r>
              <a:rPr lang="en-US" sz="2800" b="1" i="0" dirty="0">
                <a:effectLst/>
                <a:latin typeface="Sitka Banner" panose="02000505000000020004" pitchFamily="2" charset="0"/>
                <a:cs typeface="Times New Roman" panose="02020603050405020304" pitchFamily="18" charset="0"/>
              </a:rPr>
              <a:t>Rural sociology is a branch of sociology that focuses on studying and understanding the social structures, processes, and issues related to rural areas and their inhabitants. It examines the social, cultural, economic, and political aspects of rural communities, as well as the relationships between these communities and the broader society.</a:t>
            </a:r>
          </a:p>
          <a:p>
            <a:pPr algn="just"/>
            <a:r>
              <a:rPr lang="en-US" sz="2800" b="1" i="0" dirty="0">
                <a:effectLst/>
                <a:latin typeface="Sitka Banner" panose="02000505000000020004" pitchFamily="2" charset="0"/>
                <a:cs typeface="Times New Roman" panose="02020603050405020304" pitchFamily="18" charset="0"/>
              </a:rPr>
              <a:t>Rural sociology explores the unique characteristics of rural areas, such as their agricultural and natural resource-based economies, small population densities, spatial isolation, and close-knit social networks. It analyzes how these factors shape the social organization, community dynamics, and individual behaviors within rural settings.</a:t>
            </a:r>
          </a:p>
          <a:p>
            <a:endParaRPr lang="en-GB" dirty="0"/>
          </a:p>
        </p:txBody>
      </p:sp>
      <p:sp>
        <p:nvSpPr>
          <p:cNvPr id="31" name="Rectangle 21">
            <a:extLst>
              <a:ext uri="{FF2B5EF4-FFF2-40B4-BE49-F238E27FC236}">
                <a16:creationId xmlns:a16="http://schemas.microsoft.com/office/drawing/2014/main" id="{6FA44386-17EF-471B-BBDB-C20ACD5A2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46C4828D-6EB3-42F1-B844-8F3B0D0E1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126148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321</TotalTime>
  <Words>1907</Words>
  <Application>Microsoft Office PowerPoint</Application>
  <PresentationFormat>Widescreen</PresentationFormat>
  <Paragraphs>106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Calibri Light</vt:lpstr>
      <vt:lpstr>Sitka Banner</vt:lpstr>
      <vt:lpstr>Söhne</vt:lpstr>
      <vt:lpstr>Times New Roman</vt:lpstr>
      <vt:lpstr>Wingdings</vt:lpstr>
      <vt:lpstr>Retrospect</vt:lpstr>
      <vt:lpstr>Understanding Basic Concepts of Rural Sociology </vt:lpstr>
      <vt:lpstr>Objectives of this Class</vt:lpstr>
      <vt:lpstr>General  Ideas </vt:lpstr>
      <vt:lpstr>About Sociology </vt:lpstr>
      <vt:lpstr>Meaning of Sociology </vt:lpstr>
      <vt:lpstr>Definition of Sociology</vt:lpstr>
      <vt:lpstr>Founding Father of Sociology</vt:lpstr>
      <vt:lpstr>About Auguste Comte and His Sociology</vt:lpstr>
      <vt:lpstr>Definition of Rural Sociology</vt:lpstr>
      <vt:lpstr>Why Should We Study Rural Sociology?</vt:lpstr>
      <vt:lpstr>Significance of Rural Sociology</vt:lpstr>
      <vt:lpstr>Significance of Rural Sociology</vt:lpstr>
      <vt:lpstr>Origin and Development of Rural Sociology</vt:lpstr>
      <vt:lpstr>Origin and Development of Rural Sociology</vt:lpstr>
      <vt:lpstr>Emergence of Rural Sociology in Bangladesh</vt:lpstr>
      <vt:lpstr>Emergence of Rural Sociology in Bangladesh</vt:lpstr>
      <vt:lpstr>Field of Rural Sociology</vt:lpstr>
      <vt:lpstr>Scope of Rural Sociology</vt:lpstr>
      <vt:lpstr>Scope of Rural Sociology</vt:lpstr>
      <vt:lpstr>What do you think, how rural sociologists and agriculturalists can play a role in rural development?</vt:lpstr>
      <vt:lpstr>Brainstorming session</vt:lpstr>
      <vt:lpstr>The Role of Rural Sociologists</vt:lpstr>
      <vt:lpstr>The Role of Agriculturists in Rural Development</vt:lpstr>
      <vt:lpstr>Chapter Related Questions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Entrepreneurships and Doers: (Creating and thriving startup in 4IR)</dc:title>
  <dc:creator>Shithee Ahmed</dc:creator>
  <cp:lastModifiedBy>Md. Fouad Hossain Sarker</cp:lastModifiedBy>
  <cp:revision>116</cp:revision>
  <dcterms:created xsi:type="dcterms:W3CDTF">2022-04-01T17:43:32Z</dcterms:created>
  <dcterms:modified xsi:type="dcterms:W3CDTF">2023-07-25T02:14:27Z</dcterms:modified>
</cp:coreProperties>
</file>