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81" r:id="rId5"/>
    <p:sldId id="280" r:id="rId6"/>
    <p:sldId id="302" r:id="rId7"/>
    <p:sldId id="285" r:id="rId8"/>
    <p:sldId id="303" r:id="rId9"/>
    <p:sldId id="300" r:id="rId10"/>
    <p:sldId id="304" r:id="rId11"/>
    <p:sldId id="305" r:id="rId12"/>
    <p:sldId id="307" r:id="rId13"/>
    <p:sldId id="308" r:id="rId14"/>
    <p:sldId id="309" r:id="rId15"/>
    <p:sldId id="310" r:id="rId16"/>
    <p:sldId id="316" r:id="rId17"/>
    <p:sldId id="313" r:id="rId18"/>
    <p:sldId id="314" r:id="rId19"/>
    <p:sldId id="312" r:id="rId20"/>
    <p:sldId id="315" r:id="rId21"/>
    <p:sldId id="296"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0562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1053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C8FE-C9A4-448A-9207-0DF28E2F813A}"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421933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C8FE-C9A4-448A-9207-0DF28E2F813A}"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E3C7F-8B09-45D3-BF3B-A6B2C6D92F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9C8FE-C9A4-448A-9207-0DF28E2F813A}"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47511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9C8FE-C9A4-448A-9207-0DF28E2F813A}"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61492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9C8FE-C9A4-448A-9207-0DF28E2F813A}"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9765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99C8FE-C9A4-448A-9207-0DF28E2F813A}" type="datetimeFigureOut">
              <a:rPr lang="en-US" smtClean="0"/>
              <a:t>7/31/2023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522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99C8FE-C9A4-448A-9207-0DF28E2F813A}" type="datetimeFigureOut">
              <a:rPr lang="en-US" smtClean="0"/>
              <a:t>7/31/2023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DE3C7F-8B09-45D3-BF3B-A6B2C6D92FFD}" type="slidenum">
              <a:rPr lang="en-US" smtClean="0"/>
              <a:t>‹#›</a:t>
            </a:fld>
            <a:endParaRPr lang="en-US"/>
          </a:p>
        </p:txBody>
      </p:sp>
    </p:spTree>
    <p:extLst>
      <p:ext uri="{BB962C8B-B14F-4D97-AF65-F5344CB8AC3E}">
        <p14:creationId xmlns:p14="http://schemas.microsoft.com/office/powerpoint/2010/main" val="16885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C8FE-C9A4-448A-9207-0DF28E2F813A}"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E3C7F-8B09-45D3-BF3B-A6B2C6D92FFD}" type="slidenum">
              <a:rPr lang="en-US" smtClean="0"/>
              <a:t>‹#›</a:t>
            </a:fld>
            <a:endParaRPr lang="en-US"/>
          </a:p>
        </p:txBody>
      </p:sp>
    </p:spTree>
    <p:extLst>
      <p:ext uri="{BB962C8B-B14F-4D97-AF65-F5344CB8AC3E}">
        <p14:creationId xmlns:p14="http://schemas.microsoft.com/office/powerpoint/2010/main" val="28751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99C8FE-C9A4-448A-9207-0DF28E2F813A}" type="datetimeFigureOut">
              <a:rPr lang="en-US" smtClean="0"/>
              <a:t>7/31/2023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DE3C7F-8B09-45D3-BF3B-A6B2C6D92F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276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ambridge.org/core/books/abs/cambridge-handbook-of-sociology/rural-sociology/BCB34E10FB97C27A0B472807B7B92C6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Green and dry land">
            <a:extLst>
              <a:ext uri="{FF2B5EF4-FFF2-40B4-BE49-F238E27FC236}">
                <a16:creationId xmlns:a16="http://schemas.microsoft.com/office/drawing/2014/main" id="{8048F9EF-DB60-69A5-AD15-57E1AC96B25D}"/>
              </a:ext>
            </a:extLst>
          </p:cNvPr>
          <p:cNvPicPr>
            <a:picLocks noChangeAspect="1"/>
          </p:cNvPicPr>
          <p:nvPr/>
        </p:nvPicPr>
        <p:blipFill rotWithShape="1">
          <a:blip r:embed="rId2">
            <a:alphaModFix amt="35000"/>
          </a:blip>
          <a:srcRect l="9169" r="4608" b="-1"/>
          <a:stretch/>
        </p:blipFill>
        <p:spPr>
          <a:xfrm>
            <a:off x="357829" y="-523674"/>
            <a:ext cx="12191980" cy="6857990"/>
          </a:xfrm>
          <a:prstGeom prst="rect">
            <a:avLst/>
          </a:prstGeom>
        </p:spPr>
      </p:pic>
      <p:sp>
        <p:nvSpPr>
          <p:cNvPr id="2" name="Title 1">
            <a:extLst>
              <a:ext uri="{FF2B5EF4-FFF2-40B4-BE49-F238E27FC236}">
                <a16:creationId xmlns:a16="http://schemas.microsoft.com/office/drawing/2014/main" id="{0379B0A8-738C-4883-83F6-E027E12EC73D}"/>
              </a:ext>
            </a:extLst>
          </p:cNvPr>
          <p:cNvSpPr>
            <a:spLocks noGrp="1"/>
          </p:cNvSpPr>
          <p:nvPr>
            <p:ph type="ctrTitle"/>
          </p:nvPr>
        </p:nvSpPr>
        <p:spPr>
          <a:xfrm>
            <a:off x="1097280" y="758953"/>
            <a:ext cx="10058400" cy="851182"/>
          </a:xfrm>
        </p:spPr>
        <p:txBody>
          <a:bodyPr>
            <a:normAutofit fontScale="90000"/>
          </a:bodyPr>
          <a:lstStyle/>
          <a:p>
            <a:pPr marL="18288" indent="0" algn="ct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2600" dirty="0">
                <a:solidFill>
                  <a:srgbClr val="FFFFFF"/>
                </a:solidFill>
                <a:latin typeface="+mn-lt"/>
              </a:rPr>
            </a:br>
            <a:br>
              <a:rPr lang="en-US" sz="4800" dirty="0">
                <a:solidFill>
                  <a:srgbClr val="FFFFFF"/>
                </a:solidFill>
                <a:latin typeface="+mn-lt"/>
              </a:rPr>
            </a:br>
            <a:br>
              <a:rPr lang="en-US" sz="5300" b="1" i="1" dirty="0">
                <a:solidFill>
                  <a:srgbClr val="FFFFFF"/>
                </a:solidFill>
              </a:rPr>
            </a:br>
            <a:r>
              <a:rPr lang="en-US" sz="5300" b="1" dirty="0">
                <a:solidFill>
                  <a:srgbClr val="00B0F0"/>
                </a:solidFill>
                <a:latin typeface="Century Gothic" panose="020B0502020202020204" pitchFamily="34" charset="0"/>
                <a:cs typeface="SutonnyOMJ" panose="01010600010101010101" pitchFamily="2" charset="0"/>
              </a:rPr>
              <a:t>Rural Livelihood and Sustainability</a:t>
            </a:r>
            <a:br>
              <a:rPr lang="en-US" sz="2600" b="1" i="1" dirty="0">
                <a:solidFill>
                  <a:srgbClr val="FFFFFF"/>
                </a:solidFill>
                <a:latin typeface="+mn-lt"/>
              </a:rPr>
            </a:br>
            <a:endParaRPr lang="en-US" sz="2600" b="1" dirty="0">
              <a:solidFill>
                <a:srgbClr val="FFFFFF"/>
              </a:solidFill>
            </a:endParaRPr>
          </a:p>
        </p:txBody>
      </p:sp>
      <p:sp>
        <p:nvSpPr>
          <p:cNvPr id="3" name="Subtitle 2">
            <a:extLst>
              <a:ext uri="{FF2B5EF4-FFF2-40B4-BE49-F238E27FC236}">
                <a16:creationId xmlns:a16="http://schemas.microsoft.com/office/drawing/2014/main" id="{886A43F5-A680-470F-A2F2-F256F9DAB42B}"/>
              </a:ext>
            </a:extLst>
          </p:cNvPr>
          <p:cNvSpPr>
            <a:spLocks noGrp="1"/>
          </p:cNvSpPr>
          <p:nvPr>
            <p:ph type="subTitle" idx="1"/>
          </p:nvPr>
        </p:nvSpPr>
        <p:spPr>
          <a:xfrm>
            <a:off x="1207658" y="1676619"/>
            <a:ext cx="11091949" cy="2815868"/>
          </a:xfrm>
        </p:spPr>
        <p:txBody>
          <a:bodyPr>
            <a:normAutofit/>
          </a:bodyPr>
          <a:lstStyle/>
          <a:p>
            <a:pPr marL="0" marR="0" algn="ctr">
              <a:lnSpc>
                <a:spcPct val="120000"/>
              </a:lnSpc>
              <a:spcBef>
                <a:spcPts val="0"/>
              </a:spcBef>
              <a:spcAft>
                <a:spcPts val="0"/>
              </a:spcAft>
            </a:pPr>
            <a:r>
              <a:rPr lang="en-US" sz="3600" b="1" i="0" dirty="0">
                <a:solidFill>
                  <a:srgbClr val="FFC000"/>
                </a:solidFill>
                <a:effectLst/>
                <a:latin typeface="+mn-lt"/>
                <a:cs typeface="Simplified Arabic" panose="02010000000000000000" pitchFamily="2" charset="-78"/>
              </a:rPr>
              <a:t>Md. Fouad Hossain Sarker</a:t>
            </a:r>
          </a:p>
          <a:p>
            <a:pPr marL="0" marR="0" algn="ctr">
              <a:lnSpc>
                <a:spcPct val="120000"/>
              </a:lnSpc>
              <a:spcBef>
                <a:spcPts val="0"/>
              </a:spcBef>
              <a:spcAft>
                <a:spcPts val="0"/>
              </a:spcAft>
            </a:pPr>
            <a:r>
              <a:rPr lang="en-US" sz="3600" b="1" i="0" dirty="0">
                <a:solidFill>
                  <a:srgbClr val="FFC000"/>
                </a:solidFill>
                <a:effectLst/>
                <a:latin typeface="+mn-lt"/>
                <a:cs typeface="Simplified Arabic" panose="02010000000000000000" pitchFamily="2" charset="-78"/>
              </a:rPr>
              <a:t>Associate Professor and Head</a:t>
            </a:r>
          </a:p>
          <a:p>
            <a:pPr marL="0" marR="0" algn="ctr">
              <a:lnSpc>
                <a:spcPct val="120000"/>
              </a:lnSpc>
              <a:spcBef>
                <a:spcPts val="0"/>
              </a:spcBef>
              <a:spcAft>
                <a:spcPts val="0"/>
              </a:spcAft>
            </a:pPr>
            <a:r>
              <a:rPr lang="en-US" sz="3600" b="1" i="0" dirty="0">
                <a:solidFill>
                  <a:srgbClr val="FFC000"/>
                </a:solidFill>
                <a:effectLst/>
                <a:latin typeface="+mn-lt"/>
                <a:cs typeface="Simplified Arabic" panose="02010000000000000000" pitchFamily="2" charset="-78"/>
              </a:rPr>
              <a:t>Department of Development Studies</a:t>
            </a:r>
          </a:p>
          <a:p>
            <a:pPr marL="0" marR="0" algn="ctr">
              <a:lnSpc>
                <a:spcPct val="120000"/>
              </a:lnSpc>
              <a:spcBef>
                <a:spcPts val="0"/>
              </a:spcBef>
              <a:spcAft>
                <a:spcPts val="0"/>
              </a:spcAft>
            </a:pPr>
            <a:r>
              <a:rPr lang="en-US" sz="3600" b="1" dirty="0">
                <a:solidFill>
                  <a:srgbClr val="FFC000"/>
                </a:solidFill>
                <a:latin typeface="+mn-lt"/>
                <a:cs typeface="Simplified Arabic" panose="02010000000000000000" pitchFamily="2" charset="-78"/>
              </a:rPr>
              <a:t>Daffodil International University</a:t>
            </a:r>
            <a:endParaRPr lang="en-US" sz="3600" b="1" i="0" dirty="0">
              <a:solidFill>
                <a:srgbClr val="FFC000"/>
              </a:solidFill>
              <a:effectLst/>
              <a:latin typeface="+mn-lt"/>
              <a:cs typeface="Simplified Arabic" panose="02010000000000000000" pitchFamily="2" charset="-78"/>
            </a:endParaRPr>
          </a:p>
          <a:p>
            <a:endParaRPr lang="en-US" sz="1900" dirty="0">
              <a:solidFill>
                <a:srgbClr val="FFFFFF"/>
              </a:solidFill>
            </a:endParaRPr>
          </a:p>
        </p:txBody>
      </p:sp>
      <p:cxnSp>
        <p:nvCxnSpPr>
          <p:cNvPr id="30" name="Straight Connector 17">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1" name="Rectangle 19">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21">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6859307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DC84-2B48-8196-54BB-B802852CE310}"/>
              </a:ext>
            </a:extLst>
          </p:cNvPr>
          <p:cNvSpPr>
            <a:spLocks noGrp="1"/>
          </p:cNvSpPr>
          <p:nvPr>
            <p:ph type="title"/>
          </p:nvPr>
        </p:nvSpPr>
        <p:spPr/>
        <p:txBody>
          <a:bodyPr>
            <a:normAutofit/>
          </a:bodyPr>
          <a:lstStyle/>
          <a:p>
            <a:pPr algn="ctr"/>
            <a:r>
              <a:rPr lang="en-US" sz="4400" b="1" dirty="0">
                <a:solidFill>
                  <a:srgbClr val="0070C0"/>
                </a:solidFill>
                <a:latin typeface="+mn-lt"/>
                <a:cs typeface="Times New Roman" panose="02020603050405020304" pitchFamily="18" charset="0"/>
              </a:rPr>
              <a:t>The Causes of Changing Socio-Economic Activities of Rural Society (1)</a:t>
            </a:r>
          </a:p>
        </p:txBody>
      </p:sp>
      <p:sp>
        <p:nvSpPr>
          <p:cNvPr id="3" name="Content Placeholder 2">
            <a:extLst>
              <a:ext uri="{FF2B5EF4-FFF2-40B4-BE49-F238E27FC236}">
                <a16:creationId xmlns:a16="http://schemas.microsoft.com/office/drawing/2014/main" id="{9F106DA1-BCB0-18D3-703A-E346C1B527C3}"/>
              </a:ext>
            </a:extLst>
          </p:cNvPr>
          <p:cNvSpPr>
            <a:spLocks noGrp="1"/>
          </p:cNvSpPr>
          <p:nvPr>
            <p:ph idx="1"/>
          </p:nvPr>
        </p:nvSpPr>
        <p:spPr>
          <a:xfrm>
            <a:off x="457201" y="1845733"/>
            <a:ext cx="11001374" cy="4564591"/>
          </a:xfrm>
        </p:spPr>
        <p:txBody>
          <a:bodyPr>
            <a:normAutofit fontScale="92500" lnSpcReduction="10000"/>
          </a:bodyPr>
          <a:lstStyle/>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1. Technological Advancements:</a:t>
            </a:r>
            <a:r>
              <a:rPr lang="en-US" sz="2100" b="0" i="0" dirty="0">
                <a:solidFill>
                  <a:srgbClr val="374151"/>
                </a:solidFill>
                <a:effectLst/>
                <a:latin typeface="Times New Roman" panose="02020603050405020304" pitchFamily="18" charset="0"/>
                <a:cs typeface="Times New Roman" panose="02020603050405020304" pitchFamily="18" charset="0"/>
              </a:rPr>
              <a:t> The introduction of new technologies and agricultural practices has transformed the way rural people engage in farming and other economic activities. Mechanization, irrigation systems, improved seeds, and fertilizers have increased productivity and altered traditional farming practices.</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2. Urbanization and Migration:</a:t>
            </a:r>
            <a:r>
              <a:rPr lang="en-US" sz="2100" b="0" i="0" dirty="0">
                <a:solidFill>
                  <a:srgbClr val="374151"/>
                </a:solidFill>
                <a:effectLst/>
                <a:latin typeface="Times New Roman" panose="02020603050405020304" pitchFamily="18" charset="0"/>
                <a:cs typeface="Times New Roman" panose="02020603050405020304" pitchFamily="18" charset="0"/>
              </a:rPr>
              <a:t> Rural-urban migration has been a significant driver of change. As young people move to cities in search of better opportunities, the rural labor force shrinks, leading to changes in the types of activities pursued by those who remain in rural areas.</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3. Globalization and Trade:</a:t>
            </a:r>
            <a:r>
              <a:rPr lang="en-US" sz="2100" b="0" i="0" dirty="0">
                <a:solidFill>
                  <a:srgbClr val="374151"/>
                </a:solidFill>
                <a:effectLst/>
                <a:latin typeface="Times New Roman" panose="02020603050405020304" pitchFamily="18" charset="0"/>
                <a:cs typeface="Times New Roman" panose="02020603050405020304" pitchFamily="18" charset="0"/>
              </a:rPr>
              <a:t> Increased globalization and access to global markets have influenced rural economies. The demand for certain products, both agricultural and non-agricultural, has driven shifts in production and livelihood strategies to meet international demands.</a:t>
            </a:r>
          </a:p>
          <a:p>
            <a:pPr marL="0" indent="0" algn="just">
              <a:buNone/>
            </a:pPr>
            <a:r>
              <a:rPr lang="en-US" sz="2100" b="1" dirty="0">
                <a:solidFill>
                  <a:srgbClr val="374151"/>
                </a:solidFill>
                <a:latin typeface="Times New Roman" panose="02020603050405020304" pitchFamily="18" charset="0"/>
                <a:cs typeface="Times New Roman" panose="02020603050405020304" pitchFamily="18" charset="0"/>
              </a:rPr>
              <a:t>4. I</a:t>
            </a:r>
            <a:r>
              <a:rPr lang="en-US" sz="2100" b="1" i="0" dirty="0">
                <a:solidFill>
                  <a:srgbClr val="374151"/>
                </a:solidFill>
                <a:effectLst/>
                <a:latin typeface="Times New Roman" panose="02020603050405020304" pitchFamily="18" charset="0"/>
                <a:cs typeface="Times New Roman" panose="02020603050405020304" pitchFamily="18" charset="0"/>
              </a:rPr>
              <a:t>nfrastructure Development:</a:t>
            </a:r>
            <a:r>
              <a:rPr lang="en-US" sz="2100" b="0" i="0" dirty="0">
                <a:solidFill>
                  <a:srgbClr val="374151"/>
                </a:solidFill>
                <a:effectLst/>
                <a:latin typeface="Times New Roman" panose="02020603050405020304" pitchFamily="18" charset="0"/>
                <a:cs typeface="Times New Roman" panose="02020603050405020304" pitchFamily="18" charset="0"/>
              </a:rPr>
              <a:t> Improved infrastructure, such as better roads and transportation networks, has facilitated the movement of goods and people. This has opened up new markets and created opportunities for rural people to engage in non-farm activities.</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5. Changing Demographics:</a:t>
            </a:r>
            <a:r>
              <a:rPr lang="en-US" sz="2100" b="0" i="0" dirty="0">
                <a:solidFill>
                  <a:srgbClr val="374151"/>
                </a:solidFill>
                <a:effectLst/>
                <a:latin typeface="Times New Roman" panose="02020603050405020304" pitchFamily="18" charset="0"/>
                <a:cs typeface="Times New Roman" panose="02020603050405020304" pitchFamily="18" charset="0"/>
              </a:rPr>
              <a:t> Changes in population size, age distribution, and household composition influence the types of activities pursued. Aging populations may focus more on traditional practices, while younger generations seek diverse opportunities.</a:t>
            </a:r>
          </a:p>
          <a:p>
            <a:endParaRPr lang="en-US" dirty="0"/>
          </a:p>
        </p:txBody>
      </p:sp>
    </p:spTree>
    <p:extLst>
      <p:ext uri="{BB962C8B-B14F-4D97-AF65-F5344CB8AC3E}">
        <p14:creationId xmlns:p14="http://schemas.microsoft.com/office/powerpoint/2010/main" val="343979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630C-E19A-3E1B-2A91-287E6C162BB4}"/>
              </a:ext>
            </a:extLst>
          </p:cNvPr>
          <p:cNvSpPr>
            <a:spLocks noGrp="1"/>
          </p:cNvSpPr>
          <p:nvPr>
            <p:ph type="title"/>
          </p:nvPr>
        </p:nvSpPr>
        <p:spPr/>
        <p:txBody>
          <a:bodyPr>
            <a:normAutofit/>
          </a:bodyPr>
          <a:lstStyle/>
          <a:p>
            <a:pPr algn="ctr"/>
            <a:r>
              <a:rPr lang="en-US" sz="4400" b="1" dirty="0">
                <a:solidFill>
                  <a:srgbClr val="0070C0"/>
                </a:solidFill>
                <a:latin typeface="+mn-lt"/>
                <a:cs typeface="Times New Roman" panose="02020603050405020304" pitchFamily="18" charset="0"/>
              </a:rPr>
              <a:t>The Causes of Changing </a:t>
            </a:r>
            <a:br>
              <a:rPr lang="en-US" sz="4400" b="1" dirty="0">
                <a:solidFill>
                  <a:srgbClr val="0070C0"/>
                </a:solidFill>
                <a:latin typeface="+mn-lt"/>
                <a:cs typeface="Times New Roman" panose="02020603050405020304" pitchFamily="18" charset="0"/>
              </a:rPr>
            </a:br>
            <a:r>
              <a:rPr lang="en-US" sz="4400" b="1" dirty="0">
                <a:solidFill>
                  <a:srgbClr val="0070C0"/>
                </a:solidFill>
                <a:latin typeface="+mn-lt"/>
                <a:cs typeface="Times New Roman" panose="02020603050405020304" pitchFamily="18" charset="0"/>
              </a:rPr>
              <a:t>Socio-Economic Activities (2)</a:t>
            </a:r>
          </a:p>
        </p:txBody>
      </p:sp>
      <p:sp>
        <p:nvSpPr>
          <p:cNvPr id="3" name="Content Placeholder 2">
            <a:extLst>
              <a:ext uri="{FF2B5EF4-FFF2-40B4-BE49-F238E27FC236}">
                <a16:creationId xmlns:a16="http://schemas.microsoft.com/office/drawing/2014/main" id="{D95E7C10-7165-ACC2-E68A-3A7ED10EA4C9}"/>
              </a:ext>
            </a:extLst>
          </p:cNvPr>
          <p:cNvSpPr>
            <a:spLocks noGrp="1"/>
          </p:cNvSpPr>
          <p:nvPr>
            <p:ph idx="1"/>
          </p:nvPr>
        </p:nvSpPr>
        <p:spPr/>
        <p:txBody>
          <a:bodyPr>
            <a:normAutofit fontScale="92500" lnSpcReduction="20000"/>
          </a:bodyPr>
          <a:lstStyle/>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6. Environmental and Climate Changes:</a:t>
            </a:r>
            <a:r>
              <a:rPr lang="en-US" sz="2200" b="0" i="0" dirty="0">
                <a:solidFill>
                  <a:srgbClr val="374151"/>
                </a:solidFill>
                <a:effectLst/>
                <a:latin typeface="Times New Roman" panose="02020603050405020304" pitchFamily="18" charset="0"/>
                <a:cs typeface="Times New Roman" panose="02020603050405020304" pitchFamily="18" charset="0"/>
              </a:rPr>
              <a:t> Climate change impacts have affected agricultural productivity and the availability of natural resources, necessitating adjustments in livelihood strategies.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7. Government Policies and Support:</a:t>
            </a:r>
            <a:r>
              <a:rPr lang="en-US" sz="2200" b="0" i="0" dirty="0">
                <a:solidFill>
                  <a:srgbClr val="374151"/>
                </a:solidFill>
                <a:effectLst/>
                <a:latin typeface="Times New Roman" panose="02020603050405020304" pitchFamily="18" charset="0"/>
                <a:cs typeface="Times New Roman" panose="02020603050405020304" pitchFamily="18" charset="0"/>
              </a:rPr>
              <a:t> Shifts in government policies, subsidies, and support programs can incentivize or discourage certain activities. For example, policies promoting cash crops may influence farmers' choices.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8. Market Demand and Consumer Preferences:</a:t>
            </a:r>
            <a:r>
              <a:rPr lang="en-US" sz="2200" b="0" i="0" dirty="0">
                <a:solidFill>
                  <a:srgbClr val="374151"/>
                </a:solidFill>
                <a:effectLst/>
                <a:latin typeface="Times New Roman" panose="02020603050405020304" pitchFamily="18" charset="0"/>
                <a:cs typeface="Times New Roman" panose="02020603050405020304" pitchFamily="18" charset="0"/>
              </a:rPr>
              <a:t> Changing consumer preferences and demands have driven shifts in production and livelihood choices. As consumer tastes evolve, rural producers may adapt their activities to cater to new market demands.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9. Education and Skills:</a:t>
            </a:r>
            <a:r>
              <a:rPr lang="en-US" sz="2200" b="0" i="0" dirty="0">
                <a:solidFill>
                  <a:srgbClr val="374151"/>
                </a:solidFill>
                <a:effectLst/>
                <a:latin typeface="Times New Roman" panose="02020603050405020304" pitchFamily="18" charset="0"/>
                <a:cs typeface="Times New Roman" panose="02020603050405020304" pitchFamily="18" charset="0"/>
              </a:rPr>
              <a:t> Increased access to education and skill development opportunities can influence the types of livelihoods pursued. Educated individuals may opt for non-agricultural professions or seek employment in urban centers.</a:t>
            </a:r>
          </a:p>
          <a:p>
            <a:pPr marL="0" indent="0" algn="just">
              <a:buNone/>
            </a:pPr>
            <a:r>
              <a:rPr lang="en-US" sz="2200" b="1" i="0" dirty="0">
                <a:solidFill>
                  <a:srgbClr val="374151"/>
                </a:solidFill>
                <a:effectLst/>
                <a:latin typeface="Times New Roman" panose="02020603050405020304" pitchFamily="18" charset="0"/>
                <a:cs typeface="Times New Roman" panose="02020603050405020304" pitchFamily="18" charset="0"/>
              </a:rPr>
              <a:t>10. Emergence of New Industries:</a:t>
            </a:r>
            <a:r>
              <a:rPr lang="en-US" sz="2200" b="0" i="0" dirty="0">
                <a:solidFill>
                  <a:srgbClr val="374151"/>
                </a:solidFill>
                <a:effectLst/>
                <a:latin typeface="Times New Roman" panose="02020603050405020304" pitchFamily="18" charset="0"/>
                <a:cs typeface="Times New Roman" panose="02020603050405020304" pitchFamily="18" charset="0"/>
              </a:rPr>
              <a:t> The rise of new industries and sectors can create alternative income-generating opportunities in rural areas. For instance, </a:t>
            </a:r>
            <a:r>
              <a:rPr lang="en-US" b="0" i="0" dirty="0">
                <a:solidFill>
                  <a:srgbClr val="374151"/>
                </a:solidFill>
                <a:effectLst/>
                <a:latin typeface="Söhne"/>
              </a:rPr>
              <a:t>the growth of tourism may encourage rural communities to engage in hospitality and related services.</a:t>
            </a:r>
          </a:p>
          <a:p>
            <a:endParaRPr lang="en-US" dirty="0"/>
          </a:p>
        </p:txBody>
      </p:sp>
    </p:spTree>
    <p:extLst>
      <p:ext uri="{BB962C8B-B14F-4D97-AF65-F5344CB8AC3E}">
        <p14:creationId xmlns:p14="http://schemas.microsoft.com/office/powerpoint/2010/main" val="108495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76B3-FBAC-0E07-DBBE-3BA7486918CB}"/>
              </a:ext>
            </a:extLst>
          </p:cNvPr>
          <p:cNvSpPr>
            <a:spLocks noGrp="1"/>
          </p:cNvSpPr>
          <p:nvPr>
            <p:ph type="title"/>
          </p:nvPr>
        </p:nvSpPr>
        <p:spPr>
          <a:xfrm>
            <a:off x="238539" y="286603"/>
            <a:ext cx="11622157" cy="1450757"/>
          </a:xfrm>
        </p:spPr>
        <p:txBody>
          <a:bodyPr>
            <a:normAutofit/>
          </a:bodyPr>
          <a:lstStyle/>
          <a:p>
            <a:pPr algn="ctr"/>
            <a:r>
              <a:rPr lang="en-US" sz="4400" b="1" dirty="0">
                <a:solidFill>
                  <a:srgbClr val="0070C0"/>
                </a:solidFill>
                <a:latin typeface="+mn-lt"/>
              </a:rPr>
              <a:t>Institutional Arrangement of Rural Society (1)</a:t>
            </a:r>
          </a:p>
        </p:txBody>
      </p:sp>
      <p:sp>
        <p:nvSpPr>
          <p:cNvPr id="3" name="Content Placeholder 2">
            <a:extLst>
              <a:ext uri="{FF2B5EF4-FFF2-40B4-BE49-F238E27FC236}">
                <a16:creationId xmlns:a16="http://schemas.microsoft.com/office/drawing/2014/main" id="{43FE6795-4A3C-C6BD-4914-6A5468C96519}"/>
              </a:ext>
            </a:extLst>
          </p:cNvPr>
          <p:cNvSpPr>
            <a:spLocks noGrp="1"/>
          </p:cNvSpPr>
          <p:nvPr>
            <p:ph idx="1"/>
          </p:nvPr>
        </p:nvSpPr>
        <p:spPr>
          <a:xfrm>
            <a:off x="1097280" y="1845733"/>
            <a:ext cx="10058400" cy="4297891"/>
          </a:xfrm>
        </p:spPr>
        <p:txBody>
          <a:bodyPr>
            <a:normAutofit fontScale="85000" lnSpcReduction="20000"/>
          </a:bodyPr>
          <a:lstStyle/>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1. Agriculture and Rural Development Agencies: </a:t>
            </a:r>
            <a:r>
              <a:rPr lang="en-US" sz="2100" b="0" i="0" dirty="0">
                <a:solidFill>
                  <a:srgbClr val="374151"/>
                </a:solidFill>
                <a:effectLst/>
                <a:latin typeface="Times New Roman" panose="02020603050405020304" pitchFamily="18" charset="0"/>
                <a:cs typeface="Times New Roman" panose="02020603050405020304" pitchFamily="18" charset="0"/>
              </a:rPr>
              <a:t>Bangladesh being primarily an agrarian society, and several government and non-government agencies focus on agriculture and rural development. The Ministry of Agriculture and various agriculture-related departments work to improve farming practices, provide agricultural extension services, and promote rural economic development.</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2. Local Government Institutions: </a:t>
            </a:r>
            <a:r>
              <a:rPr lang="en-US" sz="2100" b="0" i="0" dirty="0">
                <a:solidFill>
                  <a:srgbClr val="374151"/>
                </a:solidFill>
                <a:effectLst/>
                <a:latin typeface="Times New Roman" panose="02020603050405020304" pitchFamily="18" charset="0"/>
                <a:cs typeface="Times New Roman" panose="02020603050405020304" pitchFamily="18" charset="0"/>
              </a:rPr>
              <a:t>Local government bodies, such as Union Parishads (at the union level) and </a:t>
            </a:r>
            <a:r>
              <a:rPr lang="en-US" sz="2100" b="0" i="0" dirty="0" err="1">
                <a:solidFill>
                  <a:srgbClr val="374151"/>
                </a:solidFill>
                <a:effectLst/>
                <a:latin typeface="Times New Roman" panose="02020603050405020304" pitchFamily="18" charset="0"/>
                <a:cs typeface="Times New Roman" panose="02020603050405020304" pitchFamily="18" charset="0"/>
              </a:rPr>
              <a:t>Upazila</a:t>
            </a:r>
            <a:r>
              <a:rPr lang="en-US" sz="2100" b="0" i="0" dirty="0">
                <a:solidFill>
                  <a:srgbClr val="374151"/>
                </a:solidFill>
                <a:effectLst/>
                <a:latin typeface="Times New Roman" panose="02020603050405020304" pitchFamily="18" charset="0"/>
                <a:cs typeface="Times New Roman" panose="02020603050405020304" pitchFamily="18" charset="0"/>
              </a:rPr>
              <a:t> Parishads (at the sub-district level), play an essential role in rural governance. These institutions are responsible for implementing government policies and development projects at the grassroots level. </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3. Non-Governmental Organizations (NGOs): </a:t>
            </a:r>
            <a:r>
              <a:rPr lang="en-US" sz="2100" b="0" i="0" dirty="0">
                <a:solidFill>
                  <a:srgbClr val="374151"/>
                </a:solidFill>
                <a:effectLst/>
                <a:latin typeface="Times New Roman" panose="02020603050405020304" pitchFamily="18" charset="0"/>
                <a:cs typeface="Times New Roman" panose="02020603050405020304" pitchFamily="18" charset="0"/>
              </a:rPr>
              <a:t>Bangladesh has a vibrant NGO sector, with numerous organizations working on various rural development issues. NGOs like BRAC, Grameen Bank, and CARE Bangladesh are well-known for their rural development initiatives, including microfinance, women's empowerment, education, and healthcare.</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4. Rural Educational Institutions: </a:t>
            </a:r>
            <a:r>
              <a:rPr lang="en-US" sz="2100" b="0" i="0" dirty="0">
                <a:solidFill>
                  <a:srgbClr val="374151"/>
                </a:solidFill>
                <a:effectLst/>
                <a:latin typeface="Times New Roman" panose="02020603050405020304" pitchFamily="18" charset="0"/>
                <a:cs typeface="Times New Roman" panose="02020603050405020304" pitchFamily="18" charset="0"/>
              </a:rPr>
              <a:t>Educational institutions in rural areas play a crucial role in providing access to education for rural communities. Primary schools, secondary schools, and madrasas (Islamic religious schools) are essential components of the rural education system.</a:t>
            </a:r>
          </a:p>
          <a:p>
            <a:pPr marL="0" indent="0" algn="just">
              <a:buNone/>
            </a:pPr>
            <a:r>
              <a:rPr lang="en-US" sz="2100" b="1" i="0" dirty="0">
                <a:solidFill>
                  <a:srgbClr val="374151"/>
                </a:solidFill>
                <a:effectLst/>
                <a:latin typeface="Times New Roman" panose="02020603050405020304" pitchFamily="18" charset="0"/>
                <a:cs typeface="Times New Roman" panose="02020603050405020304" pitchFamily="18" charset="0"/>
              </a:rPr>
              <a:t>5. Health and Social Welfare Institutions: </a:t>
            </a:r>
            <a:r>
              <a:rPr lang="en-US" sz="2100" b="0" i="0" dirty="0">
                <a:solidFill>
                  <a:srgbClr val="374151"/>
                </a:solidFill>
                <a:effectLst/>
                <a:latin typeface="Times New Roman" panose="02020603050405020304" pitchFamily="18" charset="0"/>
                <a:cs typeface="Times New Roman" panose="02020603050405020304" pitchFamily="18" charset="0"/>
              </a:rPr>
              <a:t>Health and social welfare services are provided through government health centers, community clinics, and NGOs. These institutions work to improve the health and well-being of rural populations and address healthcare challenges</a:t>
            </a:r>
          </a:p>
          <a:p>
            <a:endParaRPr lang="en-US" dirty="0"/>
          </a:p>
        </p:txBody>
      </p:sp>
    </p:spTree>
    <p:extLst>
      <p:ext uri="{BB962C8B-B14F-4D97-AF65-F5344CB8AC3E}">
        <p14:creationId xmlns:p14="http://schemas.microsoft.com/office/powerpoint/2010/main" val="271628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F670-4DC1-5EE2-91CA-7CC3615FFADA}"/>
              </a:ext>
            </a:extLst>
          </p:cNvPr>
          <p:cNvSpPr>
            <a:spLocks noGrp="1"/>
          </p:cNvSpPr>
          <p:nvPr>
            <p:ph type="title"/>
          </p:nvPr>
        </p:nvSpPr>
        <p:spPr/>
        <p:txBody>
          <a:bodyPr>
            <a:normAutofit/>
          </a:bodyPr>
          <a:lstStyle/>
          <a:p>
            <a:r>
              <a:rPr lang="en-US" sz="4000" b="1" dirty="0">
                <a:solidFill>
                  <a:srgbClr val="0070C0"/>
                </a:solidFill>
                <a:latin typeface="+mn-lt"/>
              </a:rPr>
              <a:t>Institutional Arrangement of Rural Society (2)</a:t>
            </a:r>
          </a:p>
        </p:txBody>
      </p:sp>
      <p:sp>
        <p:nvSpPr>
          <p:cNvPr id="3" name="Content Placeholder 2">
            <a:extLst>
              <a:ext uri="{FF2B5EF4-FFF2-40B4-BE49-F238E27FC236}">
                <a16:creationId xmlns:a16="http://schemas.microsoft.com/office/drawing/2014/main" id="{6F352567-EC56-BA1B-284C-3916E094DDA4}"/>
              </a:ext>
            </a:extLst>
          </p:cNvPr>
          <p:cNvSpPr>
            <a:spLocks noGrp="1"/>
          </p:cNvSpPr>
          <p:nvPr>
            <p:ph idx="1"/>
          </p:nvPr>
        </p:nvSpPr>
        <p:spPr/>
        <p:txBody>
          <a:bodyPr>
            <a:normAutofit fontScale="85000" lnSpcReduction="10000"/>
          </a:bodyPr>
          <a:lstStyle/>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6. Microfinance Institutions</a:t>
            </a:r>
            <a:r>
              <a:rPr lang="en-US" b="0" i="0" dirty="0">
                <a:solidFill>
                  <a:srgbClr val="374151"/>
                </a:solidFill>
                <a:effectLst/>
                <a:latin typeface="Times New Roman" panose="02020603050405020304" pitchFamily="18" charset="0"/>
                <a:cs typeface="Times New Roman" panose="02020603050405020304" pitchFamily="18" charset="0"/>
              </a:rPr>
              <a:t>: Microfinance plays a significant role in empowering rural communities by providing access to financial services. Institutions like Grameen Bank pioneered microfinance in Bangladesh, offering small loans to rural entrepreneurs, especially women, to start or expand their businesses.</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7. Agricultural Cooperatives: </a:t>
            </a:r>
            <a:r>
              <a:rPr lang="en-US" b="0" i="0" dirty="0">
                <a:solidFill>
                  <a:srgbClr val="374151"/>
                </a:solidFill>
                <a:effectLst/>
                <a:latin typeface="Times New Roman" panose="02020603050405020304" pitchFamily="18" charset="0"/>
                <a:cs typeface="Times New Roman" panose="02020603050405020304" pitchFamily="18" charset="0"/>
              </a:rPr>
              <a:t>Agricultural cooperatives are formed to pool resources, provide mutual support, and enhance the bargaining power of farmers. These cooperatives enable smallholder farmers to access inputs, credit, and markets more efficiently.</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8. Traditional Institutions: </a:t>
            </a:r>
            <a:r>
              <a:rPr lang="en-US" b="0" i="0" dirty="0">
                <a:solidFill>
                  <a:srgbClr val="374151"/>
                </a:solidFill>
                <a:effectLst/>
                <a:latin typeface="Times New Roman" panose="02020603050405020304" pitchFamily="18" charset="0"/>
                <a:cs typeface="Times New Roman" panose="02020603050405020304" pitchFamily="18" charset="0"/>
              </a:rPr>
              <a:t>In rural Bangladesh, traditional institutions, such as local councils of elders and community leaders, continue to hold significant influence in resolving disputes, maintaining social cohesion, and preserving cultural practices.</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9. Research and Academic Institutions: </a:t>
            </a:r>
            <a:r>
              <a:rPr lang="en-US" b="0" i="0" dirty="0">
                <a:solidFill>
                  <a:srgbClr val="374151"/>
                </a:solidFill>
                <a:effectLst/>
                <a:latin typeface="Times New Roman" panose="02020603050405020304" pitchFamily="18" charset="0"/>
                <a:cs typeface="Times New Roman" panose="02020603050405020304" pitchFamily="18" charset="0"/>
              </a:rPr>
              <a:t>Research organizations and academic institutions, such as the Bangladesh Agricultural University and the Bangladesh Institute of Development Studies, conduct studies and research on rural issues, providing valuable insights for policymakers and development practitioners.</a:t>
            </a:r>
          </a:p>
          <a:p>
            <a:pPr marL="0" indent="0" algn="just">
              <a:buNone/>
            </a:pPr>
            <a:r>
              <a:rPr lang="en-US" b="1" i="0" dirty="0">
                <a:solidFill>
                  <a:srgbClr val="374151"/>
                </a:solidFill>
                <a:effectLst/>
                <a:latin typeface="Times New Roman" panose="02020603050405020304" pitchFamily="18" charset="0"/>
                <a:cs typeface="Times New Roman" panose="02020603050405020304" pitchFamily="18" charset="0"/>
              </a:rPr>
              <a:t>10. Government Ministries and Departments: </a:t>
            </a:r>
            <a:r>
              <a:rPr lang="en-US" b="0" i="0" dirty="0">
                <a:solidFill>
                  <a:srgbClr val="374151"/>
                </a:solidFill>
                <a:effectLst/>
                <a:latin typeface="Times New Roman" panose="02020603050405020304" pitchFamily="18" charset="0"/>
                <a:cs typeface="Times New Roman" panose="02020603050405020304" pitchFamily="18" charset="0"/>
              </a:rPr>
              <a:t>Various government ministries and departments, such as the Ministry of Rural Development and Cooperatives, Ministry of Women and Children Affairs, and Ministry of Primary and Mass Education, are involved in rural development and welfare programs.</a:t>
            </a:r>
          </a:p>
          <a:p>
            <a:endParaRPr lang="en-US" dirty="0"/>
          </a:p>
        </p:txBody>
      </p:sp>
    </p:spTree>
    <p:extLst>
      <p:ext uri="{BB962C8B-B14F-4D97-AF65-F5344CB8AC3E}">
        <p14:creationId xmlns:p14="http://schemas.microsoft.com/office/powerpoint/2010/main" val="908131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91D3D077-5125-3519-F08E-E2E0A5939395}"/>
              </a:ext>
            </a:extLst>
          </p:cNvPr>
          <p:cNvPicPr>
            <a:picLocks noChangeAspect="1"/>
          </p:cNvPicPr>
          <p:nvPr/>
        </p:nvPicPr>
        <p:blipFill rotWithShape="1">
          <a:blip r:embed="rId2">
            <a:alphaModFix amt="35000"/>
          </a:blip>
          <a:srcRect t="10352" b="5379"/>
          <a:stretch/>
        </p:blipFill>
        <p:spPr>
          <a:xfrm>
            <a:off x="20" y="10"/>
            <a:ext cx="12191980" cy="6857990"/>
          </a:xfrm>
          <a:prstGeom prst="rect">
            <a:avLst/>
          </a:prstGeom>
        </p:spPr>
      </p:pic>
      <p:cxnSp>
        <p:nvCxnSpPr>
          <p:cNvPr id="24" name="Straight Connector 17">
            <a:extLst>
              <a:ext uri="{FF2B5EF4-FFF2-40B4-BE49-F238E27FC236}">
                <a16:creationId xmlns:a16="http://schemas.microsoft.com/office/drawing/2014/main" id="{25C014F1-8E33-495F-A49E-7911F19D89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AD7B19-C084-88BE-305F-38AEB31A2819}"/>
              </a:ext>
            </a:extLst>
          </p:cNvPr>
          <p:cNvSpPr>
            <a:spLocks noGrp="1"/>
          </p:cNvSpPr>
          <p:nvPr>
            <p:ph type="title"/>
          </p:nvPr>
        </p:nvSpPr>
        <p:spPr>
          <a:xfrm>
            <a:off x="1097280" y="286603"/>
            <a:ext cx="10058400" cy="1450757"/>
          </a:xfrm>
        </p:spPr>
        <p:txBody>
          <a:bodyPr>
            <a:normAutofit/>
          </a:bodyPr>
          <a:lstStyle/>
          <a:p>
            <a:r>
              <a:rPr lang="en-US" b="1" dirty="0">
                <a:solidFill>
                  <a:srgbClr val="0070C0"/>
                </a:solidFill>
              </a:rPr>
              <a:t>Sustainability</a:t>
            </a:r>
          </a:p>
        </p:txBody>
      </p:sp>
      <p:sp>
        <p:nvSpPr>
          <p:cNvPr id="3" name="Content Placeholder 2">
            <a:extLst>
              <a:ext uri="{FF2B5EF4-FFF2-40B4-BE49-F238E27FC236}">
                <a16:creationId xmlns:a16="http://schemas.microsoft.com/office/drawing/2014/main" id="{15A462C7-0A01-9734-2CAD-1701998978DE}"/>
              </a:ext>
            </a:extLst>
          </p:cNvPr>
          <p:cNvSpPr>
            <a:spLocks noGrp="1"/>
          </p:cNvSpPr>
          <p:nvPr>
            <p:ph idx="1"/>
          </p:nvPr>
        </p:nvSpPr>
        <p:spPr>
          <a:xfrm>
            <a:off x="1097280" y="1845734"/>
            <a:ext cx="10617642" cy="4023360"/>
          </a:xfrm>
        </p:spPr>
        <p:txBody>
          <a:bodyPr>
            <a:normAutofit/>
          </a:bodyPr>
          <a:lstStyle/>
          <a:p>
            <a:pPr algn="just"/>
            <a:r>
              <a:rPr lang="en-US" sz="2800" b="0" i="0" dirty="0">
                <a:solidFill>
                  <a:schemeClr val="tx1"/>
                </a:solidFill>
                <a:effectLst/>
                <a:cs typeface="Times New Roman" panose="02020603050405020304" pitchFamily="18" charset="0"/>
              </a:rPr>
              <a:t>Sustainability refers to the ability to meet the needs of the present generation without compromising the ability of future generations to meet their own needs. In the context of rural society, sustainability encompasses the responsible and balanced use of natural resources, the preservation of cultural heritage, the promotion of social well-being, and the fostering of economic development that does not deplete or degrade the resources essential for the community's long-term survival and prosperity.</a:t>
            </a:r>
            <a:endParaRPr lang="en-US" sz="2800" dirty="0">
              <a:solidFill>
                <a:schemeClr val="tx1"/>
              </a:solidFill>
              <a:cs typeface="Times New Roman" panose="02020603050405020304" pitchFamily="18" charset="0"/>
            </a:endParaRPr>
          </a:p>
        </p:txBody>
      </p:sp>
      <p:sp>
        <p:nvSpPr>
          <p:cNvPr id="25" name="Rectangle 19">
            <a:extLst>
              <a:ext uri="{FF2B5EF4-FFF2-40B4-BE49-F238E27FC236}">
                <a16:creationId xmlns:a16="http://schemas.microsoft.com/office/drawing/2014/main" id="{7DD2B04A-1137-44B5-B028-ACB68B02C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6" name="Rectangle 21">
            <a:extLst>
              <a:ext uri="{FF2B5EF4-FFF2-40B4-BE49-F238E27FC236}">
                <a16:creationId xmlns:a16="http://schemas.microsoft.com/office/drawing/2014/main" id="{49AA227F-6DA2-4C84-A893-F326972F0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5507832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628E-1A8B-FA0A-066D-4F99CC286099}"/>
              </a:ext>
            </a:extLst>
          </p:cNvPr>
          <p:cNvSpPr>
            <a:spLocks noGrp="1"/>
          </p:cNvSpPr>
          <p:nvPr>
            <p:ph type="title"/>
          </p:nvPr>
        </p:nvSpPr>
        <p:spPr>
          <a:xfrm>
            <a:off x="1066800" y="299855"/>
            <a:ext cx="10058400" cy="1450757"/>
          </a:xfrm>
        </p:spPr>
        <p:txBody>
          <a:bodyPr>
            <a:normAutofit/>
          </a:bodyPr>
          <a:lstStyle/>
          <a:p>
            <a:pPr algn="ctr"/>
            <a:r>
              <a:rPr lang="en-US" sz="4400" b="1" dirty="0">
                <a:solidFill>
                  <a:srgbClr val="0070C0"/>
                </a:solidFill>
                <a:latin typeface="+mn-lt"/>
              </a:rPr>
              <a:t>Components of Sustainability (1)</a:t>
            </a:r>
          </a:p>
        </p:txBody>
      </p:sp>
      <p:sp>
        <p:nvSpPr>
          <p:cNvPr id="3" name="Content Placeholder 2">
            <a:extLst>
              <a:ext uri="{FF2B5EF4-FFF2-40B4-BE49-F238E27FC236}">
                <a16:creationId xmlns:a16="http://schemas.microsoft.com/office/drawing/2014/main" id="{9EB01189-8AA6-13B0-0D42-333F859C0B91}"/>
              </a:ext>
            </a:extLst>
          </p:cNvPr>
          <p:cNvSpPr>
            <a:spLocks noGrp="1"/>
          </p:cNvSpPr>
          <p:nvPr>
            <p:ph idx="1"/>
          </p:nvPr>
        </p:nvSpPr>
        <p:spPr>
          <a:xfrm>
            <a:off x="976544" y="1845733"/>
            <a:ext cx="10179136" cy="4430779"/>
          </a:xfrm>
        </p:spPr>
        <p:txBody>
          <a:bodyPr>
            <a:normAutofit fontScale="85000" lnSpcReduction="20000"/>
          </a:bodyPr>
          <a:lstStyle/>
          <a:p>
            <a:pPr marL="0" indent="0" algn="just">
              <a:buNone/>
            </a:pPr>
            <a:r>
              <a:rPr lang="en-US" sz="2100" b="0" i="0" dirty="0">
                <a:solidFill>
                  <a:srgbClr val="374151"/>
                </a:solidFill>
                <a:effectLst/>
                <a:latin typeface="Söhne"/>
              </a:rPr>
              <a:t>1. </a:t>
            </a:r>
            <a:r>
              <a:rPr lang="en-US" sz="2100" b="1" i="0" dirty="0">
                <a:solidFill>
                  <a:srgbClr val="374151"/>
                </a:solidFill>
                <a:effectLst/>
                <a:latin typeface="Söhne"/>
              </a:rPr>
              <a:t>Environmental Sustainability: </a:t>
            </a:r>
            <a:r>
              <a:rPr lang="en-US" sz="2100" b="0" i="0" dirty="0">
                <a:solidFill>
                  <a:srgbClr val="374151"/>
                </a:solidFill>
                <a:effectLst/>
                <a:latin typeface="Söhne"/>
              </a:rPr>
              <a:t>This component focuses on the conservation and sustainable use of natural resources, such as land, water, forests, and biodiversity. It involves adopting eco-friendly practices in agriculture, promoting renewable energy sources, and managing waste and pollution to reduce the ecological footprint on the </a:t>
            </a:r>
            <a:r>
              <a:rPr lang="en-US" sz="2100" i="0" dirty="0">
                <a:solidFill>
                  <a:srgbClr val="374151"/>
                </a:solidFill>
                <a:effectLst/>
                <a:latin typeface="Söhne"/>
              </a:rPr>
              <a:t>environment.</a:t>
            </a:r>
          </a:p>
          <a:p>
            <a:pPr marL="0" indent="0" algn="just">
              <a:buNone/>
            </a:pPr>
            <a:r>
              <a:rPr lang="en-US" sz="2100" b="1" i="0" dirty="0">
                <a:solidFill>
                  <a:srgbClr val="374151"/>
                </a:solidFill>
                <a:effectLst/>
                <a:latin typeface="Söhne"/>
              </a:rPr>
              <a:t>2. Social Sustainability: </a:t>
            </a:r>
            <a:r>
              <a:rPr lang="en-US" sz="2100" b="0" i="0" dirty="0">
                <a:solidFill>
                  <a:srgbClr val="374151"/>
                </a:solidFill>
                <a:effectLst/>
                <a:latin typeface="Söhne"/>
              </a:rPr>
              <a:t>Social sustainability involves fostering social cohesion, equity, and inclusivity within rural communities. It includes ensuring access to education, healthcare, and basic services for all residents, promoting gender equality, respecting cultural diversity, and addressing social issues like poverty and unemployment.</a:t>
            </a:r>
          </a:p>
          <a:p>
            <a:pPr marL="0" indent="0" algn="just">
              <a:buNone/>
            </a:pPr>
            <a:r>
              <a:rPr lang="en-US" sz="2100" b="1" i="0" dirty="0">
                <a:solidFill>
                  <a:srgbClr val="374151"/>
                </a:solidFill>
                <a:effectLst/>
                <a:latin typeface="Söhne"/>
              </a:rPr>
              <a:t>3. Economic Sustainability: </a:t>
            </a:r>
            <a:r>
              <a:rPr lang="en-US" sz="2100" b="0" i="0" dirty="0">
                <a:solidFill>
                  <a:srgbClr val="374151"/>
                </a:solidFill>
                <a:effectLst/>
                <a:latin typeface="Söhne"/>
              </a:rPr>
              <a:t>Economic sustainability aims to develop a robust and diversified rural economy that can withstand economic shocks and provide livelihood opportunities for the population. It involves promoting sustainable agricultural practices, supporting rural industries, encouraging entrepreneurship, and ensuring fair trade practices for local products.</a:t>
            </a:r>
          </a:p>
          <a:p>
            <a:pPr marL="0" indent="0" algn="just">
              <a:buNone/>
            </a:pPr>
            <a:r>
              <a:rPr lang="en-US" sz="2100" b="1" i="0" dirty="0">
                <a:solidFill>
                  <a:srgbClr val="374151"/>
                </a:solidFill>
                <a:effectLst/>
                <a:latin typeface="Söhne"/>
              </a:rPr>
              <a:t>4. Governance and Institutions: </a:t>
            </a:r>
            <a:r>
              <a:rPr lang="en-US" sz="2100" b="0" i="0" dirty="0">
                <a:solidFill>
                  <a:srgbClr val="374151"/>
                </a:solidFill>
                <a:effectLst/>
                <a:latin typeface="Söhne"/>
              </a:rPr>
              <a:t>Strong and effective governance structures and institutions are essential for ensuring sustainability in rural areas. Transparent and accountable governance helps in the fair distribution of resources, effective implementation of policies, and community involvement in decision-making processes.</a:t>
            </a:r>
          </a:p>
          <a:p>
            <a:pPr marL="0" indent="0" algn="just">
              <a:buNone/>
            </a:pPr>
            <a:r>
              <a:rPr lang="en-US" sz="2100" b="1" dirty="0">
                <a:solidFill>
                  <a:srgbClr val="374151"/>
                </a:solidFill>
                <a:latin typeface="Söhne"/>
              </a:rPr>
              <a:t>5. </a:t>
            </a:r>
            <a:r>
              <a:rPr lang="en-US" sz="2100" b="1" i="0" dirty="0">
                <a:solidFill>
                  <a:srgbClr val="374151"/>
                </a:solidFill>
                <a:effectLst/>
                <a:latin typeface="Söhne"/>
              </a:rPr>
              <a:t>Infrastructure Development: </a:t>
            </a:r>
            <a:r>
              <a:rPr lang="en-US" sz="2100" b="0" i="0" dirty="0">
                <a:solidFill>
                  <a:srgbClr val="374151"/>
                </a:solidFill>
                <a:effectLst/>
                <a:latin typeface="Söhne"/>
              </a:rPr>
              <a:t>Adequate infrastructure is vital for rural sustainability. Access to reliable transportation, communication networks, clean water supply, and sanitation facilities are critical for improving the quality of life and enabling economic activities in rural communities.</a:t>
            </a:r>
          </a:p>
          <a:p>
            <a:endParaRPr lang="en-US" dirty="0"/>
          </a:p>
        </p:txBody>
      </p:sp>
    </p:spTree>
    <p:extLst>
      <p:ext uri="{BB962C8B-B14F-4D97-AF65-F5344CB8AC3E}">
        <p14:creationId xmlns:p14="http://schemas.microsoft.com/office/powerpoint/2010/main" val="34546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6EFA-860F-F366-7CDA-B651C6823218}"/>
              </a:ext>
            </a:extLst>
          </p:cNvPr>
          <p:cNvSpPr>
            <a:spLocks noGrp="1"/>
          </p:cNvSpPr>
          <p:nvPr>
            <p:ph type="title"/>
          </p:nvPr>
        </p:nvSpPr>
        <p:spPr/>
        <p:txBody>
          <a:bodyPr>
            <a:normAutofit/>
          </a:bodyPr>
          <a:lstStyle/>
          <a:p>
            <a:pPr algn="ctr"/>
            <a:r>
              <a:rPr lang="en-US" sz="4400" b="1" dirty="0">
                <a:solidFill>
                  <a:srgbClr val="0070C0"/>
                </a:solidFill>
                <a:latin typeface="+mn-lt"/>
              </a:rPr>
              <a:t>Components of Sustainability (2)</a:t>
            </a:r>
          </a:p>
        </p:txBody>
      </p:sp>
      <p:sp>
        <p:nvSpPr>
          <p:cNvPr id="3" name="Content Placeholder 2">
            <a:extLst>
              <a:ext uri="{FF2B5EF4-FFF2-40B4-BE49-F238E27FC236}">
                <a16:creationId xmlns:a16="http://schemas.microsoft.com/office/drawing/2014/main" id="{A06AE008-C39D-F436-805E-107841326462}"/>
              </a:ext>
            </a:extLst>
          </p:cNvPr>
          <p:cNvSpPr>
            <a:spLocks noGrp="1"/>
          </p:cNvSpPr>
          <p:nvPr>
            <p:ph idx="1"/>
          </p:nvPr>
        </p:nvSpPr>
        <p:spPr>
          <a:xfrm>
            <a:off x="993913" y="1845734"/>
            <a:ext cx="10548730" cy="4333124"/>
          </a:xfrm>
        </p:spPr>
        <p:txBody>
          <a:bodyPr>
            <a:normAutofit lnSpcReduction="10000"/>
          </a:bodyPr>
          <a:lstStyle/>
          <a:p>
            <a:pPr marL="0" indent="0" algn="just">
              <a:buNone/>
            </a:pPr>
            <a:r>
              <a:rPr lang="en-US" sz="1800" b="1" i="0" dirty="0">
                <a:solidFill>
                  <a:srgbClr val="374151"/>
                </a:solidFill>
                <a:effectLst/>
              </a:rPr>
              <a:t>6. Resilience and Disaster Management: </a:t>
            </a:r>
            <a:r>
              <a:rPr lang="en-US" sz="1800" b="0" i="0" dirty="0">
                <a:solidFill>
                  <a:srgbClr val="374151"/>
                </a:solidFill>
                <a:effectLst/>
              </a:rPr>
              <a:t>Building resilience to natural disasters and climate change is crucial for rural sustainability. Implementing disaster preparedness and response plans, promoting climate-smart agriculture, and ensuring access to resources during emergencies can help rural communities cope with adverse events.</a:t>
            </a:r>
          </a:p>
          <a:p>
            <a:pPr marL="0" indent="0" algn="just">
              <a:buNone/>
            </a:pPr>
            <a:r>
              <a:rPr lang="en-US" sz="1800" b="1" i="0" dirty="0">
                <a:solidFill>
                  <a:srgbClr val="374151"/>
                </a:solidFill>
                <a:effectLst/>
              </a:rPr>
              <a:t>7. Education and Awareness: </a:t>
            </a:r>
            <a:r>
              <a:rPr lang="en-US" sz="1800" b="0" i="0" dirty="0">
                <a:solidFill>
                  <a:srgbClr val="374151"/>
                </a:solidFill>
                <a:effectLst/>
              </a:rPr>
              <a:t>Promoting education and awareness about sustainable practices is essential for changing mindsets and behaviors within rural society. Educating the population about environmental conservation, health and sanitation, and sustainable farming techniques can lead to positive changes in behavior and practices.</a:t>
            </a:r>
          </a:p>
          <a:p>
            <a:pPr marL="0" indent="0" algn="just">
              <a:buNone/>
            </a:pPr>
            <a:r>
              <a:rPr lang="en-US" sz="1800" b="1" i="0" dirty="0">
                <a:solidFill>
                  <a:srgbClr val="374151"/>
                </a:solidFill>
                <a:effectLst/>
              </a:rPr>
              <a:t>8. Community Participation and Empowerment: </a:t>
            </a:r>
            <a:r>
              <a:rPr lang="en-US" sz="1800" b="0" i="0" dirty="0">
                <a:solidFill>
                  <a:srgbClr val="374151"/>
                </a:solidFill>
                <a:effectLst/>
              </a:rPr>
              <a:t>Involving local communities in the decision-making process and empowering them to take ownership of development initiatives enhance the chances of successful and sustainable outcomes. Participatory approaches foster a sense of ownership and commitment to sustainable practices.</a:t>
            </a:r>
          </a:p>
          <a:p>
            <a:pPr marL="0" indent="0" algn="just">
              <a:buNone/>
            </a:pPr>
            <a:r>
              <a:rPr lang="en-US" sz="1800" b="1" i="0" dirty="0">
                <a:solidFill>
                  <a:srgbClr val="374151"/>
                </a:solidFill>
                <a:effectLst/>
              </a:rPr>
              <a:t>9. Conservation of Cultural Heritage: </a:t>
            </a:r>
            <a:r>
              <a:rPr lang="en-US" sz="1800" b="0" i="0" dirty="0">
                <a:solidFill>
                  <a:srgbClr val="374151"/>
                </a:solidFill>
                <a:effectLst/>
              </a:rPr>
              <a:t>Preserving cultural traditions, practices, and heritage is essential for the identity and well-being of rural communities. Encouraging cultural activities and respecting local customs and traditions contribute to the overall sustainability of rural societies.</a:t>
            </a:r>
          </a:p>
          <a:p>
            <a:endParaRPr lang="en-US" sz="1800" dirty="0"/>
          </a:p>
        </p:txBody>
      </p:sp>
    </p:spTree>
    <p:extLst>
      <p:ext uri="{BB962C8B-B14F-4D97-AF65-F5344CB8AC3E}">
        <p14:creationId xmlns:p14="http://schemas.microsoft.com/office/powerpoint/2010/main" val="395204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3396-CC55-723B-C48E-0C92189A0924}"/>
              </a:ext>
            </a:extLst>
          </p:cNvPr>
          <p:cNvSpPr>
            <a:spLocks noGrp="1"/>
          </p:cNvSpPr>
          <p:nvPr>
            <p:ph type="title"/>
          </p:nvPr>
        </p:nvSpPr>
        <p:spPr/>
        <p:txBody>
          <a:bodyPr>
            <a:normAutofit/>
          </a:bodyPr>
          <a:lstStyle/>
          <a:p>
            <a:pPr algn="ctr"/>
            <a:r>
              <a:rPr lang="en-US" sz="4400" b="1" dirty="0">
                <a:solidFill>
                  <a:srgbClr val="0070C0"/>
                </a:solidFill>
                <a:latin typeface="+mn-lt"/>
              </a:rPr>
              <a:t>Integrated Farming System as a Livelihood Strategy for Sustainability </a:t>
            </a:r>
          </a:p>
        </p:txBody>
      </p:sp>
      <p:sp>
        <p:nvSpPr>
          <p:cNvPr id="3" name="Content Placeholder 2">
            <a:extLst>
              <a:ext uri="{FF2B5EF4-FFF2-40B4-BE49-F238E27FC236}">
                <a16:creationId xmlns:a16="http://schemas.microsoft.com/office/drawing/2014/main" id="{2EA781D9-84C3-C2F7-63E4-822234D297D3}"/>
              </a:ext>
            </a:extLst>
          </p:cNvPr>
          <p:cNvSpPr>
            <a:spLocks noGrp="1"/>
          </p:cNvSpPr>
          <p:nvPr>
            <p:ph idx="1"/>
          </p:nvPr>
        </p:nvSpPr>
        <p:spPr/>
        <p:txBody>
          <a:bodyPr>
            <a:normAutofit/>
          </a:bodyPr>
          <a:lstStyle/>
          <a:p>
            <a:pPr algn="just"/>
            <a:r>
              <a:rPr lang="en-US" sz="3200" b="0" i="0" dirty="0">
                <a:solidFill>
                  <a:srgbClr val="374151"/>
                </a:solidFill>
                <a:effectLst/>
              </a:rPr>
              <a:t>Integrated Farming System (IFS) is a sustainable agricultural approach that involves the combination of different farming activities to maximize productivity, resource efficiency, and income while minimizing negative environmental impacts. In rural areas, IFS is often practiced by small-scale farmers to optimize land and resource use.</a:t>
            </a:r>
            <a:endParaRPr lang="en-US" sz="3200" dirty="0"/>
          </a:p>
        </p:txBody>
      </p:sp>
    </p:spTree>
    <p:extLst>
      <p:ext uri="{BB962C8B-B14F-4D97-AF65-F5344CB8AC3E}">
        <p14:creationId xmlns:p14="http://schemas.microsoft.com/office/powerpoint/2010/main" val="300361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C3D0-F4C2-733E-0C51-E839BD0336E3}"/>
              </a:ext>
            </a:extLst>
          </p:cNvPr>
          <p:cNvSpPr>
            <a:spLocks noGrp="1"/>
          </p:cNvSpPr>
          <p:nvPr>
            <p:ph type="title"/>
          </p:nvPr>
        </p:nvSpPr>
        <p:spPr>
          <a:xfrm>
            <a:off x="1066800" y="263527"/>
            <a:ext cx="10058400" cy="1450757"/>
          </a:xfrm>
        </p:spPr>
        <p:txBody>
          <a:bodyPr>
            <a:normAutofit fontScale="90000"/>
          </a:bodyPr>
          <a:lstStyle/>
          <a:p>
            <a:br>
              <a:rPr lang="en-US" b="0" i="0" dirty="0">
                <a:solidFill>
                  <a:srgbClr val="374151"/>
                </a:solidFill>
                <a:effectLst/>
                <a:latin typeface="Söhne"/>
              </a:rPr>
            </a:br>
            <a:r>
              <a:rPr lang="en-US" sz="4400" b="1" i="0" dirty="0">
                <a:solidFill>
                  <a:srgbClr val="0070C0"/>
                </a:solidFill>
                <a:effectLst/>
                <a:latin typeface="+mn-lt"/>
              </a:rPr>
              <a:t>Analysis of Agriculture, Poultry, Livestock, and Rice-Fish Culture in Integrated Rural </a:t>
            </a:r>
            <a:r>
              <a:rPr lang="en-US" sz="4400" b="1" dirty="0">
                <a:solidFill>
                  <a:srgbClr val="0070C0"/>
                </a:solidFill>
                <a:latin typeface="+mn-lt"/>
              </a:rPr>
              <a:t>S</a:t>
            </a:r>
            <a:r>
              <a:rPr lang="en-US" sz="4400" b="1" i="0" dirty="0">
                <a:solidFill>
                  <a:srgbClr val="0070C0"/>
                </a:solidFill>
                <a:effectLst/>
                <a:latin typeface="+mn-lt"/>
              </a:rPr>
              <a:t>etting</a:t>
            </a:r>
            <a:endParaRPr lang="en-US" sz="4400" b="1" dirty="0">
              <a:solidFill>
                <a:srgbClr val="0070C0"/>
              </a:solidFill>
              <a:latin typeface="+mn-lt"/>
            </a:endParaRPr>
          </a:p>
        </p:txBody>
      </p:sp>
      <p:sp>
        <p:nvSpPr>
          <p:cNvPr id="3" name="Content Placeholder 2">
            <a:extLst>
              <a:ext uri="{FF2B5EF4-FFF2-40B4-BE49-F238E27FC236}">
                <a16:creationId xmlns:a16="http://schemas.microsoft.com/office/drawing/2014/main" id="{3D897677-53A9-7BA0-50C1-C9FEF02116D3}"/>
              </a:ext>
            </a:extLst>
          </p:cNvPr>
          <p:cNvSpPr>
            <a:spLocks noGrp="1"/>
          </p:cNvSpPr>
          <p:nvPr>
            <p:ph idx="1"/>
          </p:nvPr>
        </p:nvSpPr>
        <p:spPr>
          <a:xfrm>
            <a:off x="941033" y="1845734"/>
            <a:ext cx="10214647" cy="4342002"/>
          </a:xfrm>
        </p:spPr>
        <p:txBody>
          <a:bodyPr>
            <a:normAutofit lnSpcReduction="10000"/>
          </a:bodyPr>
          <a:lstStyle/>
          <a:p>
            <a:pPr marL="0" indent="0" algn="just">
              <a:buNone/>
            </a:pPr>
            <a:r>
              <a:rPr lang="en-US" b="1" i="0" dirty="0">
                <a:solidFill>
                  <a:srgbClr val="374151"/>
                </a:solidFill>
                <a:effectLst/>
                <a:latin typeface="Söhne"/>
              </a:rPr>
              <a:t>1. Agriculture: </a:t>
            </a:r>
            <a:r>
              <a:rPr lang="en-US" b="0" i="0" dirty="0">
                <a:solidFill>
                  <a:srgbClr val="374151"/>
                </a:solidFill>
                <a:effectLst/>
                <a:latin typeface="Söhne"/>
              </a:rPr>
              <a:t>Crop cultivation forms the core of the integrated farming system. Farmers grow a variety of crops, including staple foods (such as rice, wheat, or maize) and cash crops (like vegetables or fruits). Crop rotation and intercropping are often employed to enhance soil fertility, reduce pest pressure, and improve overall yields. </a:t>
            </a:r>
          </a:p>
          <a:p>
            <a:pPr marL="0" indent="0" algn="just">
              <a:buNone/>
            </a:pPr>
            <a:r>
              <a:rPr lang="en-US" b="1" i="0" dirty="0">
                <a:solidFill>
                  <a:srgbClr val="374151"/>
                </a:solidFill>
                <a:effectLst/>
                <a:latin typeface="Söhne"/>
              </a:rPr>
              <a:t>2. Poultry: </a:t>
            </a:r>
            <a:r>
              <a:rPr lang="en-US" b="0" i="0" dirty="0">
                <a:solidFill>
                  <a:srgbClr val="374151"/>
                </a:solidFill>
                <a:effectLst/>
                <a:latin typeface="Söhne"/>
              </a:rPr>
              <a:t>Poultry farming, particularly chicken and ducks, is integrated into the farming system. Poultry birds are raised for eggs and meat. The birds help in pest control by consuming insects and weeds, reducing the need for chemical pesticides. </a:t>
            </a:r>
          </a:p>
          <a:p>
            <a:pPr marL="0" indent="0" algn="just">
              <a:buNone/>
            </a:pPr>
            <a:r>
              <a:rPr lang="en-US" b="1" i="0" dirty="0">
                <a:solidFill>
                  <a:srgbClr val="374151"/>
                </a:solidFill>
                <a:effectLst/>
                <a:latin typeface="Söhne"/>
              </a:rPr>
              <a:t>3. Livestock: </a:t>
            </a:r>
            <a:r>
              <a:rPr lang="en-US" b="0" i="0" dirty="0">
                <a:solidFill>
                  <a:srgbClr val="374151"/>
                </a:solidFill>
                <a:effectLst/>
                <a:latin typeface="Söhne"/>
              </a:rPr>
              <a:t>Livestock, such as cattle, goats, or pigs, are an integral part of the integrated farming system. They provide a source of milk, meat, and other by-products like manure and hides. The manure is used to fertilize the crops, closing the nutrient loop and reducing the need for synthetic fertilizers. </a:t>
            </a:r>
          </a:p>
          <a:p>
            <a:pPr marL="0" indent="0" algn="just">
              <a:buNone/>
            </a:pPr>
            <a:r>
              <a:rPr lang="en-US" b="1" i="0" dirty="0">
                <a:solidFill>
                  <a:srgbClr val="374151"/>
                </a:solidFill>
                <a:effectLst/>
                <a:latin typeface="Söhne"/>
              </a:rPr>
              <a:t>4. Rice-Fish Culture: </a:t>
            </a:r>
            <a:r>
              <a:rPr lang="en-US" b="0" i="0" dirty="0">
                <a:solidFill>
                  <a:srgbClr val="374151"/>
                </a:solidFill>
                <a:effectLst/>
                <a:latin typeface="Söhne"/>
              </a:rPr>
              <a:t>Rice-fish culture is a traditional practice in many Asian countries, including rural areas. In this system, fish species that are compatible with rice cultivation (such as carp or tilapia) are introduced into the rice fields during the wet season. The fish help control pests, weeds, and insect larvae, benefiting both rice production and fish growth. </a:t>
            </a:r>
            <a:endParaRPr lang="en-US" dirty="0"/>
          </a:p>
        </p:txBody>
      </p:sp>
    </p:spTree>
    <p:extLst>
      <p:ext uri="{BB962C8B-B14F-4D97-AF65-F5344CB8AC3E}">
        <p14:creationId xmlns:p14="http://schemas.microsoft.com/office/powerpoint/2010/main" val="141768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een building in a cornfield">
            <a:extLst>
              <a:ext uri="{FF2B5EF4-FFF2-40B4-BE49-F238E27FC236}">
                <a16:creationId xmlns:a16="http://schemas.microsoft.com/office/drawing/2014/main" id="{B8E0F03F-6077-4503-C0EB-F901E1889DB7}"/>
              </a:ext>
            </a:extLst>
          </p:cNvPr>
          <p:cNvPicPr>
            <a:picLocks noChangeAspect="1"/>
          </p:cNvPicPr>
          <p:nvPr/>
        </p:nvPicPr>
        <p:blipFill rotWithShape="1">
          <a:blip r:embed="rId2"/>
          <a:srcRect l="20049" r="35383" b="-1"/>
          <a:stretch/>
        </p:blipFill>
        <p:spPr>
          <a:xfrm>
            <a:off x="20" y="9535"/>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43A7921-DE09-397E-5024-E90565B51F08}"/>
              </a:ext>
            </a:extLst>
          </p:cNvPr>
          <p:cNvSpPr>
            <a:spLocks noGrp="1"/>
          </p:cNvSpPr>
          <p:nvPr>
            <p:ph type="title"/>
          </p:nvPr>
        </p:nvSpPr>
        <p:spPr>
          <a:xfrm>
            <a:off x="4639733" y="516835"/>
            <a:ext cx="6824313" cy="1666501"/>
          </a:xfrm>
        </p:spPr>
        <p:txBody>
          <a:bodyPr>
            <a:normAutofit/>
          </a:bodyPr>
          <a:lstStyle/>
          <a:p>
            <a:r>
              <a:rPr lang="en-US" sz="4000" b="1" i="0" dirty="0">
                <a:solidFill>
                  <a:srgbClr val="0070C0"/>
                </a:solidFill>
                <a:effectLst/>
                <a:latin typeface="+mn-lt"/>
              </a:rPr>
              <a:t>Benefits of Integrated Farming System in Rural Areas</a:t>
            </a:r>
            <a:br>
              <a:rPr lang="en-US" sz="4000" b="0" i="0" dirty="0">
                <a:solidFill>
                  <a:srgbClr val="FFFFFF"/>
                </a:solidFill>
                <a:effectLst/>
                <a:latin typeface="Söhne"/>
              </a:rPr>
            </a:br>
            <a:endParaRPr lang="en-US" sz="4000" dirty="0">
              <a:solidFill>
                <a:srgbClr val="FFFFFF"/>
              </a:solidFill>
            </a:endParaRP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1CF1B2A2-6C14-C6AD-3C6F-F370341AB1B9}"/>
              </a:ext>
            </a:extLst>
          </p:cNvPr>
          <p:cNvSpPr>
            <a:spLocks noGrp="1"/>
          </p:cNvSpPr>
          <p:nvPr>
            <p:ph idx="1"/>
          </p:nvPr>
        </p:nvSpPr>
        <p:spPr>
          <a:xfrm>
            <a:off x="4703741" y="1736035"/>
            <a:ext cx="7241531" cy="4992797"/>
          </a:xfrm>
        </p:spPr>
        <p:txBody>
          <a:bodyPr>
            <a:normAutofit/>
          </a:bodyPr>
          <a:lstStyle/>
          <a:p>
            <a:pPr>
              <a:buFont typeface="Arial" panose="020B0604020202020204" pitchFamily="34" charset="0"/>
              <a:buChar char="•"/>
            </a:pPr>
            <a:r>
              <a:rPr lang="en-US" sz="2200" b="1" i="0" dirty="0">
                <a:solidFill>
                  <a:srgbClr val="FFFFFF"/>
                </a:solidFill>
                <a:effectLst/>
              </a:rPr>
              <a:t>Efficient resource utilization: </a:t>
            </a:r>
            <a:r>
              <a:rPr lang="en-US" sz="2200" b="0" i="0" dirty="0">
                <a:solidFill>
                  <a:srgbClr val="FFFFFF"/>
                </a:solidFill>
                <a:effectLst/>
              </a:rPr>
              <a:t>IFS optimizes the use of land, water, and nutrients by combining different farming activities, leading to increased productivity and reduced waste.</a:t>
            </a:r>
          </a:p>
          <a:p>
            <a:pPr>
              <a:buFont typeface="Arial" panose="020B0604020202020204" pitchFamily="34" charset="0"/>
              <a:buChar char="•"/>
            </a:pPr>
            <a:r>
              <a:rPr lang="en-US" sz="2200" b="1" i="0" dirty="0">
                <a:solidFill>
                  <a:srgbClr val="FFFFFF"/>
                </a:solidFill>
                <a:effectLst/>
              </a:rPr>
              <a:t>Diversified income: </a:t>
            </a:r>
            <a:r>
              <a:rPr lang="en-US" sz="2200" b="0" i="0" dirty="0">
                <a:solidFill>
                  <a:srgbClr val="FFFFFF"/>
                </a:solidFill>
                <a:effectLst/>
              </a:rPr>
              <a:t>By integrating multiple activities, farmers can generate income from various sources, reducing dependency on a single crop or enterprise.</a:t>
            </a:r>
          </a:p>
          <a:p>
            <a:pPr>
              <a:buFont typeface="Arial" panose="020B0604020202020204" pitchFamily="34" charset="0"/>
              <a:buChar char="•"/>
            </a:pPr>
            <a:r>
              <a:rPr lang="en-US" sz="2200" b="1" i="0" dirty="0">
                <a:solidFill>
                  <a:srgbClr val="FFFFFF"/>
                </a:solidFill>
                <a:effectLst/>
              </a:rPr>
              <a:t>Enhanced resilience: </a:t>
            </a:r>
            <a:r>
              <a:rPr lang="en-US" sz="2200" b="0" i="0" dirty="0">
                <a:solidFill>
                  <a:srgbClr val="FFFFFF"/>
                </a:solidFill>
                <a:effectLst/>
              </a:rPr>
              <a:t>The diversity in the farming system makes it more resilient to climate fluctuations and market risks, safeguarding rural livelihoods.</a:t>
            </a:r>
          </a:p>
          <a:p>
            <a:pPr>
              <a:buFont typeface="Arial" panose="020B0604020202020204" pitchFamily="34" charset="0"/>
              <a:buChar char="•"/>
            </a:pPr>
            <a:r>
              <a:rPr lang="en-US" sz="2200" b="1" i="0" dirty="0">
                <a:solidFill>
                  <a:srgbClr val="FFFFFF"/>
                </a:solidFill>
                <a:effectLst/>
              </a:rPr>
              <a:t>Environmental sustainability: </a:t>
            </a:r>
            <a:r>
              <a:rPr lang="en-US" sz="2200" b="0" i="0" dirty="0">
                <a:solidFill>
                  <a:srgbClr val="FFFFFF"/>
                </a:solidFill>
                <a:effectLst/>
              </a:rPr>
              <a:t>IFS practices reduce the use of chemical inputs and promote natural pest control, contributing to ecological balance and reducing the environmental impact of agriculture.</a:t>
            </a:r>
          </a:p>
          <a:p>
            <a:endParaRPr lang="en-US" sz="1700" dirty="0">
              <a:solidFill>
                <a:srgbClr val="FFFFFF"/>
              </a:solidFill>
            </a:endParaRPr>
          </a:p>
        </p:txBody>
      </p:sp>
    </p:spTree>
    <p:extLst>
      <p:ext uri="{BB962C8B-B14F-4D97-AF65-F5344CB8AC3E}">
        <p14:creationId xmlns:p14="http://schemas.microsoft.com/office/powerpoint/2010/main" val="341532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Rectangle 8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5181601" y="634946"/>
            <a:ext cx="6368142" cy="1450757"/>
          </a:xfrm>
        </p:spPr>
        <p:txBody>
          <a:bodyPr>
            <a:normAutofit/>
          </a:bodyPr>
          <a:lstStyle/>
          <a:p>
            <a:r>
              <a:rPr lang="en-US" b="1" dirty="0">
                <a:latin typeface="Times New Roman" panose="02020603050405020304" pitchFamily="18" charset="0"/>
                <a:cs typeface="Times New Roman" panose="02020603050405020304" pitchFamily="18" charset="0"/>
              </a:rPr>
              <a:t>Objectives of the Lecture</a:t>
            </a:r>
          </a:p>
        </p:txBody>
      </p:sp>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srcRect l="54779" r="1" b="1"/>
          <a:stretch/>
        </p:blipFill>
        <p:spPr>
          <a:xfrm>
            <a:off x="20" y="-12128"/>
            <a:ext cx="4667182" cy="6889178"/>
          </a:xfrm>
          <a:prstGeom prst="rect">
            <a:avLst/>
          </a:prstGeom>
        </p:spPr>
      </p:pic>
      <p:cxnSp>
        <p:nvCxnSpPr>
          <p:cNvPr id="84" name="Straight Connector 8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6" name="Content Placeholder 2">
            <a:extLst>
              <a:ext uri="{FF2B5EF4-FFF2-40B4-BE49-F238E27FC236}">
                <a16:creationId xmlns:a16="http://schemas.microsoft.com/office/drawing/2014/main" id="{F08F2DF8-51F6-4B3A-B89B-EF7D36FA8DA4}"/>
              </a:ext>
            </a:extLst>
          </p:cNvPr>
          <p:cNvSpPr>
            <a:spLocks noGrp="1"/>
          </p:cNvSpPr>
          <p:nvPr>
            <p:ph idx="1"/>
          </p:nvPr>
        </p:nvSpPr>
        <p:spPr>
          <a:xfrm>
            <a:off x="5181600" y="2198913"/>
            <a:ext cx="6838121" cy="4497161"/>
          </a:xfrm>
        </p:spPr>
        <p:txBody>
          <a:bodyPr>
            <a:noAutofit/>
          </a:bodyPr>
          <a:lstStyle/>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Providing the definition of livelihood and exploring changing socio-economic activities in rural society.</a:t>
            </a:r>
          </a:p>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Exploring the activities and institutional arrangement of rural sociology.</a:t>
            </a:r>
          </a:p>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Identifying the different livelihood strategies of rural people.</a:t>
            </a:r>
          </a:p>
          <a:p>
            <a:pPr>
              <a:buClr>
                <a:srgbClr val="00B0F0"/>
              </a:buClr>
              <a:buFont typeface="Wingdings" pitchFamily="2" charset="2"/>
              <a:buChar char="Ø"/>
            </a:pPr>
            <a:r>
              <a:rPr lang="en-US" sz="2400" dirty="0">
                <a:latin typeface="Arial" panose="020B0604020202020204" pitchFamily="34" charset="0"/>
                <a:cs typeface="Arial" panose="020B0604020202020204" pitchFamily="34" charset="0"/>
              </a:rPr>
              <a:t>Analyzing the components and importance of integrated farming systems, agriculture, poultry, livestock, and rice-fish culture in the context of rural society.</a:t>
            </a:r>
          </a:p>
        </p:txBody>
      </p:sp>
    </p:spTree>
    <p:extLst>
      <p:ext uri="{BB962C8B-B14F-4D97-AF65-F5344CB8AC3E}">
        <p14:creationId xmlns:p14="http://schemas.microsoft.com/office/powerpoint/2010/main" val="65810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18601"/>
            <a:ext cx="4578952" cy="6857990"/>
          </a:xfrm>
          <a:prstGeom prst="rect">
            <a:avLst/>
          </a:prstGeom>
        </p:spPr>
      </p:pic>
      <p:sp>
        <p:nvSpPr>
          <p:cNvPr id="9" name="Rectangle 8">
            <a:extLst>
              <a:ext uri="{FF2B5EF4-FFF2-40B4-BE49-F238E27FC236}">
                <a16:creationId xmlns:a16="http://schemas.microsoft.com/office/drawing/2014/main" id="{4AAB5859-0C3B-4536-9743-0CAF111ED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516835"/>
            <a:ext cx="6339840" cy="1666501"/>
          </a:xfrm>
        </p:spPr>
        <p:txBody>
          <a:bodyPr>
            <a:normAutofit/>
          </a:bodyPr>
          <a:lstStyle/>
          <a:p>
            <a:r>
              <a:rPr lang="en-US" sz="4000" b="1" dirty="0">
                <a:solidFill>
                  <a:srgbClr val="0070C0"/>
                </a:solidFill>
                <a:latin typeface="+mn-lt"/>
                <a:cs typeface="Times New Roman" panose="02020603050405020304" pitchFamily="18" charset="0"/>
              </a:rPr>
              <a:t>Chapter Related Questions</a:t>
            </a:r>
            <a:endParaRPr lang="en-GB" sz="4000" b="1" dirty="0">
              <a:solidFill>
                <a:srgbClr val="0070C0"/>
              </a:solidFill>
              <a:latin typeface="+mn-lt"/>
              <a:cs typeface="Times New Roman" panose="02020603050405020304" pitchFamily="18" charset="0"/>
            </a:endParaRPr>
          </a:p>
        </p:txBody>
      </p:sp>
      <p:sp>
        <p:nvSpPr>
          <p:cNvPr id="11" name="Rectangle 10">
            <a:extLst>
              <a:ext uri="{FF2B5EF4-FFF2-40B4-BE49-F238E27FC236}">
                <a16:creationId xmlns:a16="http://schemas.microsoft.com/office/drawing/2014/main" id="{81A51F47-81C5-43A3-98C0-DB7B15721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2236304"/>
            <a:ext cx="6339840" cy="3652667"/>
          </a:xfrm>
        </p:spPr>
        <p:txBody>
          <a:bodyPr>
            <a:normAutofit fontScale="92500"/>
          </a:bodyPr>
          <a:lstStyle/>
          <a:p>
            <a:pPr algn="just"/>
            <a:r>
              <a:rPr lang="en-US" sz="2800">
                <a:solidFill>
                  <a:srgbClr val="FFFFFF"/>
                </a:solidFill>
              </a:rPr>
              <a:t>1. Briefly define livelihood and sustainability.</a:t>
            </a:r>
          </a:p>
          <a:p>
            <a:pPr algn="just"/>
            <a:r>
              <a:rPr lang="en-US" sz="2800">
                <a:solidFill>
                  <a:srgbClr val="FFFFFF"/>
                </a:solidFill>
              </a:rPr>
              <a:t>2. Examine the significance of knowing the livelihood strategies of rural people.</a:t>
            </a:r>
          </a:p>
          <a:p>
            <a:pPr algn="just"/>
            <a:r>
              <a:rPr lang="en-US" sz="2800">
                <a:solidFill>
                  <a:srgbClr val="FFFFFF"/>
                </a:solidFill>
              </a:rPr>
              <a:t>3. What are the causes of changing socio-economic activities of rural people?</a:t>
            </a:r>
          </a:p>
          <a:p>
            <a:pPr algn="just"/>
            <a:r>
              <a:rPr lang="en-US" sz="2800">
                <a:solidFill>
                  <a:srgbClr val="FFFFFF"/>
                </a:solidFill>
              </a:rPr>
              <a:t>4. Define an integrated farming system. What are the benefits of an integrated farming system for the rural people?</a:t>
            </a: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p:txBody>
          <a:bodyPr>
            <a:normAutofit/>
          </a:bodyPr>
          <a:lstStyle/>
          <a:p>
            <a:r>
              <a:rPr lang="en-US" sz="4400" b="1" dirty="0">
                <a:solidFill>
                  <a:srgbClr val="0070C0"/>
                </a:solidFill>
                <a:latin typeface="+mn-lt"/>
                <a:cs typeface="Times New Roman" panose="02020603050405020304" pitchFamily="18" charset="0"/>
              </a:rPr>
              <a:t>References</a:t>
            </a:r>
            <a:endParaRPr lang="en-GB" sz="4400" b="1" dirty="0">
              <a:solidFill>
                <a:srgbClr val="0070C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p:txBody>
          <a:bodyPr>
            <a:normAutofit fontScale="92500" lnSpcReduction="10000"/>
          </a:bodyPr>
          <a:lstStyle/>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Sociology : C. N. Shankar Rao; 2007.</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Introduction to Rural Sociology by Paul L. Vogt.</a:t>
            </a:r>
          </a:p>
          <a:p>
            <a:pPr marL="457200" indent="-457200" algn="just">
              <a:buFont typeface="+mj-lt"/>
              <a:buAutoNum type="arabicPeriod"/>
            </a:pPr>
            <a:r>
              <a:rPr lang="en-US" sz="2400" dirty="0">
                <a:latin typeface="Times New Roman" panose="02020603050405020304" pitchFamily="18" charset="0"/>
                <a:cs typeface="Times New Roman" panose="02020603050405020304" pitchFamily="18" charset="0"/>
              </a:rPr>
              <a:t>Rural Sociology by S.L.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Introduction to Rural Sociology by Musa Dantani Baba.</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Rural Sociology by Shambhu Lal Doshi.</a:t>
            </a: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hlinkClick r:id="rId2"/>
              </a:rPr>
              <a:t>https://www.cambridge.org/core/books/abs/cambridge-handbook-of-sociology/rural-sociology/BCB34E10FB97C27A0B472807B7B92C66</a:t>
            </a:r>
            <a:endParaRPr lang="en-GB"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https://uogqueensmcf.com/wp-content/uploads/2020/BA%20Modules/Sociology/1.%20Sociology%20modiles/Year%20three/Semester%201/Rural%20sociology%20handaout%201st.pdf</a:t>
            </a:r>
          </a:p>
          <a:p>
            <a:pPr algn="just"/>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B65B6-03FE-31D7-E5C6-1BFB8CC84C31}"/>
              </a:ext>
            </a:extLst>
          </p:cNvPr>
          <p:cNvSpPr>
            <a:spLocks noGrp="1"/>
          </p:cNvSpPr>
          <p:nvPr>
            <p:ph type="ctrTitle"/>
          </p:nvPr>
        </p:nvSpPr>
        <p:spPr>
          <a:xfrm>
            <a:off x="1097280" y="758952"/>
            <a:ext cx="10058400" cy="3892168"/>
          </a:xfrm>
        </p:spPr>
        <p:txBody>
          <a:bodyPr>
            <a:normAutofit/>
          </a:bodyPr>
          <a:lstStyle/>
          <a:p>
            <a:pPr algn="r"/>
            <a:r>
              <a:rPr lang="en-US" sz="4800" b="1" dirty="0">
                <a:solidFill>
                  <a:srgbClr val="0070C0"/>
                </a:solidFill>
                <a:latin typeface="+mn-lt"/>
              </a:rPr>
              <a:t>THANK YOU!</a:t>
            </a:r>
            <a:endParaRPr lang="en-GB" sz="4800" b="1" dirty="0">
              <a:solidFill>
                <a:srgbClr val="0070C0"/>
              </a:solidFill>
              <a:latin typeface="+mn-lt"/>
            </a:endParaRP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92816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6" name="Straight Connector 2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E00B31-E964-B110-BF47-0D78E0676644}"/>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b="1" dirty="0">
                <a:solidFill>
                  <a:srgbClr val="0070C0"/>
                </a:solidFill>
              </a:rPr>
              <a:t>General  Ideas </a:t>
            </a:r>
          </a:p>
        </p:txBody>
      </p:sp>
      <p:sp>
        <p:nvSpPr>
          <p:cNvPr id="3" name="Content Placeholder 2"/>
          <p:cNvSpPr>
            <a:spLocks noGrp="1"/>
          </p:cNvSpPr>
          <p:nvPr>
            <p:ph idx="1"/>
          </p:nvPr>
        </p:nvSpPr>
        <p:spPr>
          <a:xfrm>
            <a:off x="1100051" y="4455621"/>
            <a:ext cx="10058400" cy="1143000"/>
          </a:xfrm>
        </p:spPr>
        <p:txBody>
          <a:bodyPr vert="horz" lIns="91440" tIns="45720" rIns="91440" bIns="45720" rtlCol="0">
            <a:normAutofit/>
          </a:bodyPr>
          <a:lstStyle/>
          <a:p>
            <a:pPr marL="0" indent="0">
              <a:buNone/>
            </a:pPr>
            <a:r>
              <a:rPr lang="en-US" sz="3600" b="1" cap="all" spc="200" dirty="0">
                <a:solidFill>
                  <a:srgbClr val="002060"/>
                </a:solidFill>
                <a:latin typeface="+mj-lt"/>
              </a:rPr>
              <a:t>Can you please give me a definition of rural livelihood?</a:t>
            </a:r>
          </a:p>
        </p:txBody>
      </p:sp>
      <p:cxnSp>
        <p:nvCxnSpPr>
          <p:cNvPr id="28" name="Straight Connector 27">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31">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4E68DBA5-FB99-1C1B-082C-E20B6669DF60}"/>
              </a:ext>
            </a:extLst>
          </p:cNvPr>
          <p:cNvPicPr>
            <a:picLocks noChangeAspect="1"/>
          </p:cNvPicPr>
          <p:nvPr/>
        </p:nvPicPr>
        <p:blipFill rotWithShape="1">
          <a:blip r:embed="rId2">
            <a:duotone>
              <a:schemeClr val="bg2">
                <a:shade val="45000"/>
                <a:satMod val="135000"/>
              </a:schemeClr>
              <a:prstClr val="white"/>
            </a:duotone>
            <a:alphaModFix amt="35000"/>
          </a:blip>
          <a:srcRect t="1059" b="14671"/>
          <a:stretch/>
        </p:blipFill>
        <p:spPr>
          <a:xfrm>
            <a:off x="-119261" y="0"/>
            <a:ext cx="12191980" cy="6857990"/>
          </a:xfrm>
          <a:prstGeom prst="rect">
            <a:avLst/>
          </a:prstGeom>
        </p:spPr>
      </p:pic>
      <p:cxnSp>
        <p:nvCxnSpPr>
          <p:cNvPr id="18" name="Straight Connector 17">
            <a:extLst>
              <a:ext uri="{FF2B5EF4-FFF2-40B4-BE49-F238E27FC236}">
                <a16:creationId xmlns:a16="http://schemas.microsoft.com/office/drawing/2014/main" id="{20287E58-BFA2-4780-8829-AAA140F4AF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a:normAutofit/>
          </a:bodyPr>
          <a:lstStyle/>
          <a:p>
            <a:pPr algn="ctr"/>
            <a:r>
              <a:rPr lang="en-US" b="1" dirty="0">
                <a:solidFill>
                  <a:srgbClr val="0070C0"/>
                </a:solidFill>
                <a:latin typeface="+mn-lt"/>
                <a:cs typeface="Times New Roman" panose="02020603050405020304" pitchFamily="18" charset="0"/>
              </a:rPr>
              <a:t>Meaning of Rural Livelihood</a:t>
            </a:r>
          </a:p>
        </p:txBody>
      </p:sp>
      <p:sp>
        <p:nvSpPr>
          <p:cNvPr id="3" name="Content Placeholder 2"/>
          <p:cNvSpPr>
            <a:spLocks noGrp="1"/>
          </p:cNvSpPr>
          <p:nvPr>
            <p:ph idx="1"/>
          </p:nvPr>
        </p:nvSpPr>
        <p:spPr>
          <a:xfrm>
            <a:off x="-1" y="1845734"/>
            <a:ext cx="11953461" cy="4023360"/>
          </a:xfrm>
        </p:spPr>
        <p:txBody>
          <a:bodyPr>
            <a:noAutofit/>
          </a:bodyPr>
          <a:lstStyle/>
          <a:p>
            <a:pPr marL="85954" indent="-85954" algn="just" defTabSz="859536">
              <a:spcBef>
                <a:spcPts val="1128"/>
              </a:spcBef>
              <a:spcAft>
                <a:spcPts val="188"/>
              </a:spcAft>
            </a:pPr>
            <a:r>
              <a:rPr lang="en-US" sz="2800" b="1" i="0" dirty="0">
                <a:effectLst/>
                <a:cs typeface="Times New Roman" panose="02020603050405020304" pitchFamily="18" charset="0"/>
              </a:rPr>
              <a:t>Livelihood</a:t>
            </a:r>
            <a:r>
              <a:rPr lang="en-US" sz="2800" b="0" i="0" dirty="0">
                <a:effectLst/>
                <a:cs typeface="Times New Roman" panose="02020603050405020304" pitchFamily="18" charset="0"/>
              </a:rPr>
              <a:t> refers to the means and activities through which individuals or households sustain their lives by earning income and meeting their basic needs. It encompasses the various sources of income and resources that people use to support themselves and their families, including employment, self-employment, and other income-generating activities.</a:t>
            </a:r>
          </a:p>
          <a:p>
            <a:pPr marL="85954" indent="-85954" algn="just" defTabSz="859536">
              <a:spcBef>
                <a:spcPts val="1128"/>
              </a:spcBef>
              <a:spcAft>
                <a:spcPts val="188"/>
              </a:spcAft>
            </a:pPr>
            <a:r>
              <a:rPr lang="en-US" sz="2800" b="1" i="0" dirty="0">
                <a:effectLst/>
                <a:cs typeface="Times New Roman" panose="02020603050405020304" pitchFamily="18" charset="0"/>
              </a:rPr>
              <a:t>Rural livelihood </a:t>
            </a:r>
            <a:r>
              <a:rPr lang="en-US" sz="2800" b="0" i="0" dirty="0">
                <a:effectLst/>
                <a:cs typeface="Times New Roman" panose="02020603050405020304" pitchFamily="18" charset="0"/>
              </a:rPr>
              <a:t>refers to the means and strategies through which people living in rural areas secure their basic necessities, generate income, and sustain their livelihoods. It encompasses the various activities, resources, and assets that rural communities utilize to support their well-being and meet their daily needs.</a:t>
            </a:r>
            <a:endParaRPr lang="en-US" sz="2800" dirty="0">
              <a:cs typeface="Times New Roman" panose="02020603050405020304" pitchFamily="18" charset="0"/>
            </a:endParaRPr>
          </a:p>
        </p:txBody>
      </p:sp>
      <p:sp>
        <p:nvSpPr>
          <p:cNvPr id="20" name="Rectangle 19">
            <a:extLst>
              <a:ext uri="{FF2B5EF4-FFF2-40B4-BE49-F238E27FC236}">
                <a16:creationId xmlns:a16="http://schemas.microsoft.com/office/drawing/2014/main" id="{6FA44386-17EF-471B-BBDB-C20ACD5A2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46C4828D-6EB3-42F1-B844-8F3B0D0E1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5897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988703" cy="1450757"/>
          </a:xfrm>
        </p:spPr>
        <p:txBody>
          <a:bodyPr>
            <a:normAutofit/>
          </a:bodyPr>
          <a:lstStyle/>
          <a:p>
            <a:pPr algn="ctr"/>
            <a:r>
              <a:rPr lang="en-US" sz="4400" b="1" dirty="0">
                <a:solidFill>
                  <a:srgbClr val="0070C0"/>
                </a:solidFill>
                <a:latin typeface="+mn-lt"/>
                <a:cs typeface="Times New Roman" panose="02020603050405020304" pitchFamily="18" charset="0"/>
              </a:rPr>
              <a:t>The Significance of Understanding the Livelihood of Rural People (1)</a:t>
            </a:r>
          </a:p>
        </p:txBody>
      </p:sp>
      <p:sp>
        <p:nvSpPr>
          <p:cNvPr id="3" name="Content Placeholder 2"/>
          <p:cNvSpPr>
            <a:spLocks noGrp="1"/>
          </p:cNvSpPr>
          <p:nvPr>
            <p:ph idx="1"/>
          </p:nvPr>
        </p:nvSpPr>
        <p:spPr>
          <a:xfrm>
            <a:off x="861391" y="1845733"/>
            <a:ext cx="10827026" cy="4316527"/>
          </a:xfrm>
        </p:spPr>
        <p:txBody>
          <a:bodyPr>
            <a:normAutofit fontScale="25000" lnSpcReduction="20000"/>
          </a:bodyPr>
          <a:lstStyle/>
          <a:p>
            <a:pPr marL="0" indent="0" algn="just">
              <a:buNone/>
            </a:pPr>
            <a:r>
              <a:rPr lang="en-US" sz="8000" b="1" i="0" dirty="0">
                <a:solidFill>
                  <a:srgbClr val="374151"/>
                </a:solidFill>
                <a:effectLst/>
                <a:cs typeface="Times New Roman" panose="02020603050405020304" pitchFamily="18" charset="0"/>
              </a:rPr>
              <a:t>1. Poverty Alleviation:</a:t>
            </a:r>
            <a:r>
              <a:rPr lang="en-US" sz="8000" b="0" i="0" dirty="0">
                <a:solidFill>
                  <a:srgbClr val="374151"/>
                </a:solidFill>
                <a:effectLst/>
                <a:cs typeface="Times New Roman" panose="02020603050405020304" pitchFamily="18" charset="0"/>
              </a:rPr>
              <a:t> Many rural areas in developing countries like Bangladesh face significant poverty. Knowledge of livelihood strategies helps policymakers and organizations design targeted poverty alleviation programs</a:t>
            </a:r>
          </a:p>
          <a:p>
            <a:pPr marL="0" indent="0" algn="just">
              <a:buNone/>
            </a:pPr>
            <a:r>
              <a:rPr lang="en-US" sz="8000" b="1" i="0" dirty="0">
                <a:solidFill>
                  <a:srgbClr val="374151"/>
                </a:solidFill>
                <a:effectLst/>
                <a:cs typeface="Times New Roman" panose="02020603050405020304" pitchFamily="18" charset="0"/>
              </a:rPr>
              <a:t>2. Sustainable Development:</a:t>
            </a:r>
            <a:r>
              <a:rPr lang="en-US" sz="8000" b="0" i="0" dirty="0">
                <a:solidFill>
                  <a:srgbClr val="374151"/>
                </a:solidFill>
                <a:effectLst/>
                <a:cs typeface="Times New Roman" panose="02020603050405020304" pitchFamily="18" charset="0"/>
              </a:rPr>
              <a:t> Rural livelihoods are often closely tied to natural resources and the environment. Understanding these strategies can help ensure that development initiatives are sustainable and do not degrade the environment or deplete resources, promoting long-term well-being for both the people and the ecosystem.</a:t>
            </a:r>
          </a:p>
          <a:p>
            <a:pPr marL="0" indent="0" algn="just">
              <a:buNone/>
            </a:pPr>
            <a:r>
              <a:rPr lang="en-US" sz="8000" b="1" i="0" dirty="0">
                <a:solidFill>
                  <a:srgbClr val="374151"/>
                </a:solidFill>
                <a:effectLst/>
                <a:cs typeface="Times New Roman" panose="02020603050405020304" pitchFamily="18" charset="0"/>
              </a:rPr>
              <a:t>3. Policy Formulation:</a:t>
            </a:r>
            <a:r>
              <a:rPr lang="en-US" sz="8000" b="0" i="0" dirty="0">
                <a:solidFill>
                  <a:srgbClr val="374151"/>
                </a:solidFill>
                <a:effectLst/>
                <a:cs typeface="Times New Roman" panose="02020603050405020304" pitchFamily="18" charset="0"/>
              </a:rPr>
              <a:t> Governments need information about rural livelihoods to develop appropriate policies that support and strengthen rural economies. </a:t>
            </a:r>
          </a:p>
          <a:p>
            <a:pPr marL="0" indent="0" algn="just">
              <a:buNone/>
            </a:pPr>
            <a:r>
              <a:rPr lang="en-US" sz="8000" b="1" i="0" dirty="0">
                <a:solidFill>
                  <a:srgbClr val="374151"/>
                </a:solidFill>
                <a:effectLst/>
                <a:cs typeface="Times New Roman" panose="02020603050405020304" pitchFamily="18" charset="0"/>
              </a:rPr>
              <a:t>4. Targeted Interventions:</a:t>
            </a:r>
            <a:r>
              <a:rPr lang="en-US" sz="8000" b="0" i="0" dirty="0">
                <a:solidFill>
                  <a:srgbClr val="374151"/>
                </a:solidFill>
                <a:effectLst/>
                <a:cs typeface="Times New Roman" panose="02020603050405020304" pitchFamily="18" charset="0"/>
              </a:rPr>
              <a:t> Different rural areas may have distinct livelihood patterns based on their geographic location, available resources, and socio-economic conditions. </a:t>
            </a:r>
          </a:p>
          <a:p>
            <a:pPr marL="0" indent="0" algn="just">
              <a:buNone/>
            </a:pPr>
            <a:r>
              <a:rPr lang="en-US" sz="8000" b="1" dirty="0">
                <a:solidFill>
                  <a:srgbClr val="374151"/>
                </a:solidFill>
                <a:cs typeface="Times New Roman" panose="02020603050405020304" pitchFamily="18" charset="0"/>
              </a:rPr>
              <a:t>5. D</a:t>
            </a:r>
            <a:r>
              <a:rPr lang="en-US" sz="8000" b="1" i="0" dirty="0">
                <a:solidFill>
                  <a:srgbClr val="374151"/>
                </a:solidFill>
                <a:effectLst/>
                <a:cs typeface="Times New Roman" panose="02020603050405020304" pitchFamily="18" charset="0"/>
              </a:rPr>
              <a:t>isaster Preparedness and Resilience:</a:t>
            </a:r>
            <a:r>
              <a:rPr lang="en-US" sz="8000" b="0" i="0" dirty="0">
                <a:solidFill>
                  <a:srgbClr val="374151"/>
                </a:solidFill>
                <a:effectLst/>
                <a:cs typeface="Times New Roman" panose="02020603050405020304" pitchFamily="18" charset="0"/>
              </a:rPr>
              <a:t> Climate change and natural disasters can significantly impact rural livelihoods. Knowing the existing strategies can help in assessing vulnerabilities, developing early warning systems, and creating resilience plans to cope with and recover from adverse events.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369-6AFC-CA5B-070A-D67D58B94FD3}"/>
              </a:ext>
            </a:extLst>
          </p:cNvPr>
          <p:cNvSpPr>
            <a:spLocks noGrp="1"/>
          </p:cNvSpPr>
          <p:nvPr>
            <p:ph type="title"/>
          </p:nvPr>
        </p:nvSpPr>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The Significance of Understanding the Livelihood of Rural People (2)</a:t>
            </a:r>
            <a:endParaRPr lang="en-US" sz="4400" dirty="0">
              <a:solidFill>
                <a:srgbClr val="0070C0"/>
              </a:solidFill>
            </a:endParaRPr>
          </a:p>
        </p:txBody>
      </p:sp>
      <p:sp>
        <p:nvSpPr>
          <p:cNvPr id="3" name="Content Placeholder 2">
            <a:extLst>
              <a:ext uri="{FF2B5EF4-FFF2-40B4-BE49-F238E27FC236}">
                <a16:creationId xmlns:a16="http://schemas.microsoft.com/office/drawing/2014/main" id="{4277BE88-39F7-2D20-A8DA-5AD9DD2882C7}"/>
              </a:ext>
            </a:extLst>
          </p:cNvPr>
          <p:cNvSpPr>
            <a:spLocks noGrp="1"/>
          </p:cNvSpPr>
          <p:nvPr>
            <p:ph idx="1"/>
          </p:nvPr>
        </p:nvSpPr>
        <p:spPr/>
        <p:txBody>
          <a:bodyPr>
            <a:normAutofit lnSpcReduction="10000"/>
          </a:bodyPr>
          <a:lstStyle/>
          <a:p>
            <a:pPr marL="0" indent="0" algn="just">
              <a:buNone/>
            </a:pPr>
            <a:r>
              <a:rPr lang="en-US" sz="2000" b="1" i="0" dirty="0">
                <a:solidFill>
                  <a:srgbClr val="374151"/>
                </a:solidFill>
                <a:effectLst/>
                <a:latin typeface="Times New Roman" panose="02020603050405020304" pitchFamily="18" charset="0"/>
                <a:cs typeface="Times New Roman" panose="02020603050405020304" pitchFamily="18" charset="0"/>
              </a:rPr>
              <a:t>6. Employment Opportunities:</a:t>
            </a:r>
            <a:r>
              <a:rPr lang="en-US" sz="2000" b="0" i="0" dirty="0">
                <a:solidFill>
                  <a:srgbClr val="374151"/>
                </a:solidFill>
                <a:effectLst/>
                <a:latin typeface="Times New Roman" panose="02020603050405020304" pitchFamily="18" charset="0"/>
                <a:cs typeface="Times New Roman" panose="02020603050405020304" pitchFamily="18" charset="0"/>
              </a:rPr>
              <a:t> Understanding the predominant livelihood strategies allows policymakers and local authorities to identify potential gaps in employment opportunities.</a:t>
            </a:r>
          </a:p>
          <a:p>
            <a:pPr marL="0" indent="0" algn="just">
              <a:buNone/>
            </a:pPr>
            <a:r>
              <a:rPr lang="en-US" b="1" dirty="0">
                <a:solidFill>
                  <a:srgbClr val="374151"/>
                </a:solidFill>
                <a:latin typeface="Times New Roman" panose="02020603050405020304" pitchFamily="18" charset="0"/>
                <a:cs typeface="Times New Roman" panose="02020603050405020304" pitchFamily="18" charset="0"/>
              </a:rPr>
              <a:t>7. I</a:t>
            </a:r>
            <a:r>
              <a:rPr lang="en-US" sz="2000" b="1" i="0" dirty="0">
                <a:solidFill>
                  <a:srgbClr val="374151"/>
                </a:solidFill>
                <a:effectLst/>
                <a:latin typeface="Times New Roman" panose="02020603050405020304" pitchFamily="18" charset="0"/>
                <a:cs typeface="Times New Roman" panose="02020603050405020304" pitchFamily="18" charset="0"/>
              </a:rPr>
              <a:t>mproving Livelihoods:</a:t>
            </a:r>
            <a:r>
              <a:rPr lang="en-US" sz="2000" b="0" i="0" dirty="0">
                <a:solidFill>
                  <a:srgbClr val="374151"/>
                </a:solidFill>
                <a:effectLst/>
                <a:latin typeface="Times New Roman" panose="02020603050405020304" pitchFamily="18" charset="0"/>
                <a:cs typeface="Times New Roman" panose="02020603050405020304" pitchFamily="18" charset="0"/>
              </a:rPr>
              <a:t> Knowledge of rural livelihood strategies allows for the identification of challenges and bottlenecks that people face in sustaining their lives. </a:t>
            </a:r>
          </a:p>
          <a:p>
            <a:pPr marL="0" indent="0" algn="just">
              <a:buNone/>
            </a:pPr>
            <a:r>
              <a:rPr lang="en-US" b="1" dirty="0">
                <a:solidFill>
                  <a:srgbClr val="374151"/>
                </a:solidFill>
                <a:latin typeface="Times New Roman" panose="02020603050405020304" pitchFamily="18" charset="0"/>
                <a:cs typeface="Times New Roman" panose="02020603050405020304" pitchFamily="18" charset="0"/>
              </a:rPr>
              <a:t>8. E</a:t>
            </a:r>
            <a:r>
              <a:rPr lang="en-US" sz="2000" b="1" i="0" dirty="0">
                <a:solidFill>
                  <a:srgbClr val="374151"/>
                </a:solidFill>
                <a:effectLst/>
                <a:latin typeface="Times New Roman" panose="02020603050405020304" pitchFamily="18" charset="0"/>
                <a:cs typeface="Times New Roman" panose="02020603050405020304" pitchFamily="18" charset="0"/>
              </a:rPr>
              <a:t>mpowerment and Participation:</a:t>
            </a:r>
            <a:r>
              <a:rPr lang="en-US" sz="2000" b="0" i="0" dirty="0">
                <a:solidFill>
                  <a:srgbClr val="374151"/>
                </a:solidFill>
                <a:effectLst/>
                <a:latin typeface="Times New Roman" panose="02020603050405020304" pitchFamily="18" charset="0"/>
                <a:cs typeface="Times New Roman" panose="02020603050405020304" pitchFamily="18" charset="0"/>
              </a:rPr>
              <a:t> Involving rural communities in decision-making processes is crucial for sustainable development. Understanding their livelihood strategies enables a more inclusive approach, empowering rural people by recognizing their expertise and traditional knowledge.</a:t>
            </a:r>
          </a:p>
          <a:p>
            <a:pPr marL="0" indent="0" algn="just">
              <a:buNone/>
            </a:pPr>
            <a:r>
              <a:rPr lang="en-US" sz="2000" b="1" i="0" dirty="0">
                <a:solidFill>
                  <a:srgbClr val="374151"/>
                </a:solidFill>
                <a:effectLst/>
                <a:latin typeface="Times New Roman" panose="02020603050405020304" pitchFamily="18" charset="0"/>
                <a:cs typeface="Times New Roman" panose="02020603050405020304" pitchFamily="18" charset="0"/>
              </a:rPr>
              <a:t>9. Education and Training:</a:t>
            </a:r>
            <a:r>
              <a:rPr lang="en-US" sz="2000" b="0" i="0" dirty="0">
                <a:solidFill>
                  <a:srgbClr val="374151"/>
                </a:solidFill>
                <a:effectLst/>
                <a:latin typeface="Times New Roman" panose="02020603050405020304" pitchFamily="18" charset="0"/>
                <a:cs typeface="Times New Roman" panose="02020603050405020304" pitchFamily="18" charset="0"/>
              </a:rPr>
              <a:t> Knowing the prevalent livelihood strategies helps in designing relevant education and training programs. </a:t>
            </a:r>
            <a:endParaRPr lang="en-US" sz="2000" dirty="0">
              <a:solidFill>
                <a:srgbClr val="374151"/>
              </a:solidFill>
              <a:latin typeface="Times New Roman" panose="02020603050405020304" pitchFamily="18" charset="0"/>
              <a:cs typeface="Times New Roman" panose="02020603050405020304" pitchFamily="18" charset="0"/>
            </a:endParaRPr>
          </a:p>
          <a:p>
            <a:pPr marL="0" indent="0" algn="just">
              <a:buNone/>
            </a:pPr>
            <a:r>
              <a:rPr lang="en-US" b="1" dirty="0">
                <a:solidFill>
                  <a:srgbClr val="374151"/>
                </a:solidFill>
                <a:latin typeface="Times New Roman" panose="02020603050405020304" pitchFamily="18" charset="0"/>
                <a:cs typeface="Times New Roman" panose="02020603050405020304" pitchFamily="18" charset="0"/>
              </a:rPr>
              <a:t>10. M</a:t>
            </a:r>
            <a:r>
              <a:rPr lang="en-US" sz="2000" b="1" i="0" dirty="0">
                <a:solidFill>
                  <a:srgbClr val="374151"/>
                </a:solidFill>
                <a:effectLst/>
                <a:latin typeface="Times New Roman" panose="02020603050405020304" pitchFamily="18" charset="0"/>
                <a:cs typeface="Times New Roman" panose="02020603050405020304" pitchFamily="18" charset="0"/>
              </a:rPr>
              <a:t>easuring Progress:</a:t>
            </a:r>
            <a:r>
              <a:rPr lang="en-US" sz="2000" b="0" i="0" dirty="0">
                <a:solidFill>
                  <a:srgbClr val="374151"/>
                </a:solidFill>
                <a:effectLst/>
                <a:latin typeface="Times New Roman" panose="02020603050405020304" pitchFamily="18" charset="0"/>
                <a:cs typeface="Times New Roman" panose="02020603050405020304" pitchFamily="18" charset="0"/>
              </a:rPr>
              <a:t> Tracking changes in livelihood strategies over time provides valuable insights into the effectiveness of development programs and policies. It allows for the assessment of progress and the identification of areas that require further attention.</a:t>
            </a:r>
          </a:p>
          <a:p>
            <a:endParaRPr lang="en-US" dirty="0"/>
          </a:p>
        </p:txBody>
      </p:sp>
    </p:spTree>
    <p:extLst>
      <p:ext uri="{BB962C8B-B14F-4D97-AF65-F5344CB8AC3E}">
        <p14:creationId xmlns:p14="http://schemas.microsoft.com/office/powerpoint/2010/main" val="422427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2FEC-D71A-F5DF-C36C-A36C014C407C}"/>
              </a:ext>
            </a:extLst>
          </p:cNvPr>
          <p:cNvSpPr>
            <a:spLocks noGrp="1"/>
          </p:cNvSpPr>
          <p:nvPr>
            <p:ph type="title"/>
          </p:nvPr>
        </p:nvSpPr>
        <p:spPr/>
        <p:txBody>
          <a:bodyPr>
            <a:normAutofit fontScale="90000"/>
          </a:bodyPr>
          <a:lstStyle/>
          <a:p>
            <a:pPr algn="ctr"/>
            <a:r>
              <a:rPr lang="en-GB" b="1" dirty="0">
                <a:solidFill>
                  <a:srgbClr val="0070C0"/>
                </a:solidFill>
                <a:latin typeface="+mn-lt"/>
                <a:cs typeface="Times New Roman" panose="02020603050405020304" pitchFamily="18" charset="0"/>
              </a:rPr>
              <a:t>Types of Livelihood Strategies for Rural People: In the Context of Bangladesh (1)</a:t>
            </a:r>
          </a:p>
        </p:txBody>
      </p:sp>
      <p:sp>
        <p:nvSpPr>
          <p:cNvPr id="3" name="Content Placeholder 2">
            <a:extLst>
              <a:ext uri="{FF2B5EF4-FFF2-40B4-BE49-F238E27FC236}">
                <a16:creationId xmlns:a16="http://schemas.microsoft.com/office/drawing/2014/main" id="{A2E46882-AF6E-94BC-0BDF-1BB37CB3FCFE}"/>
              </a:ext>
            </a:extLst>
          </p:cNvPr>
          <p:cNvSpPr>
            <a:spLocks noGrp="1"/>
          </p:cNvSpPr>
          <p:nvPr>
            <p:ph idx="1"/>
          </p:nvPr>
        </p:nvSpPr>
        <p:spPr>
          <a:xfrm>
            <a:off x="819150" y="1845733"/>
            <a:ext cx="10336530" cy="4564591"/>
          </a:xfrm>
        </p:spPr>
        <p:txBody>
          <a:bodyPr>
            <a:normAutofit fontScale="62500" lnSpcReduction="20000"/>
          </a:bodyPr>
          <a:lstStyle/>
          <a:p>
            <a:pPr marL="0" indent="0" algn="just">
              <a:buNone/>
            </a:pPr>
            <a:r>
              <a:rPr lang="en-US" sz="3200" b="1" i="0" dirty="0">
                <a:solidFill>
                  <a:srgbClr val="374151"/>
                </a:solidFill>
                <a:effectLst/>
                <a:latin typeface="Times New Roman" panose="02020603050405020304" pitchFamily="18" charset="0"/>
                <a:cs typeface="Times New Roman" panose="02020603050405020304" pitchFamily="18" charset="0"/>
              </a:rPr>
              <a:t>1. Agriculture:</a:t>
            </a:r>
            <a:r>
              <a:rPr lang="en-US" sz="3200" b="0" i="0" dirty="0">
                <a:solidFill>
                  <a:srgbClr val="374151"/>
                </a:solidFill>
                <a:effectLst/>
                <a:latin typeface="Times New Roman" panose="02020603050405020304" pitchFamily="18" charset="0"/>
                <a:cs typeface="Times New Roman" panose="02020603050405020304" pitchFamily="18" charset="0"/>
              </a:rPr>
              <a:t> Agriculture is the backbone of the rural economy in Bangladesh. Farmers cultivate various crops such as rice, jute, wheat, vegetables, and fruits. Livestock rearing, including poultry, cattle, and fish farming, is also prevalent.</a:t>
            </a:r>
          </a:p>
          <a:p>
            <a:pPr marL="0" indent="0" algn="just">
              <a:buNone/>
            </a:pPr>
            <a:r>
              <a:rPr lang="en-US" sz="3200" b="1" i="0" dirty="0">
                <a:solidFill>
                  <a:srgbClr val="374151"/>
                </a:solidFill>
                <a:effectLst/>
                <a:latin typeface="Times New Roman" panose="02020603050405020304" pitchFamily="18" charset="0"/>
                <a:cs typeface="Times New Roman" panose="02020603050405020304" pitchFamily="18" charset="0"/>
              </a:rPr>
              <a:t>2. Fishing:</a:t>
            </a:r>
            <a:r>
              <a:rPr lang="en-US" sz="3200" b="0" i="0" dirty="0">
                <a:solidFill>
                  <a:srgbClr val="374151"/>
                </a:solidFill>
                <a:effectLst/>
                <a:latin typeface="Times New Roman" panose="02020603050405020304" pitchFamily="18" charset="0"/>
                <a:cs typeface="Times New Roman" panose="02020603050405020304" pitchFamily="18" charset="0"/>
              </a:rPr>
              <a:t> Given Bangladesh's extensive network of rivers, lakes, and ponds, fishing is a significant livelihood option for rural communities. Traditional and commercial fishermen engage in catching fish, shrimp, and other aquatic resources for sale or personal consumption.</a:t>
            </a:r>
          </a:p>
          <a:p>
            <a:pPr marL="0" indent="0" algn="just">
              <a:buNone/>
            </a:pPr>
            <a:r>
              <a:rPr lang="en-US" sz="3200" b="1" dirty="0">
                <a:solidFill>
                  <a:srgbClr val="374151"/>
                </a:solidFill>
                <a:latin typeface="Times New Roman" panose="02020603050405020304" pitchFamily="18" charset="0"/>
                <a:cs typeface="Times New Roman" panose="02020603050405020304" pitchFamily="18" charset="0"/>
              </a:rPr>
              <a:t>3. H</a:t>
            </a:r>
            <a:r>
              <a:rPr lang="en-US" sz="3200" b="1" i="0" dirty="0">
                <a:solidFill>
                  <a:srgbClr val="374151"/>
                </a:solidFill>
                <a:effectLst/>
                <a:latin typeface="Times New Roman" panose="02020603050405020304" pitchFamily="18" charset="0"/>
                <a:cs typeface="Times New Roman" panose="02020603050405020304" pitchFamily="18" charset="0"/>
              </a:rPr>
              <a:t>andicrafts:</a:t>
            </a:r>
            <a:r>
              <a:rPr lang="en-US" sz="3200" b="0" i="0" dirty="0">
                <a:solidFill>
                  <a:srgbClr val="374151"/>
                </a:solidFill>
                <a:effectLst/>
                <a:latin typeface="Times New Roman" panose="02020603050405020304" pitchFamily="18" charset="0"/>
                <a:cs typeface="Times New Roman" panose="02020603050405020304" pitchFamily="18" charset="0"/>
              </a:rPr>
              <a:t> Rural artisans often engage in traditional handicraft activities like pottery, weaving, and basket-making. These products are sold locally or to urban markets, providing a source of income for the artisans.</a:t>
            </a:r>
          </a:p>
          <a:p>
            <a:pPr marL="0" indent="0" algn="just">
              <a:buNone/>
            </a:pPr>
            <a:r>
              <a:rPr lang="en-US" sz="3200" b="1" dirty="0">
                <a:solidFill>
                  <a:srgbClr val="374151"/>
                </a:solidFill>
                <a:latin typeface="Times New Roman" panose="02020603050405020304" pitchFamily="18" charset="0"/>
                <a:cs typeface="Times New Roman" panose="02020603050405020304" pitchFamily="18" charset="0"/>
              </a:rPr>
              <a:t>4. C</a:t>
            </a:r>
            <a:r>
              <a:rPr lang="en-US" sz="3200" b="1" i="0" dirty="0">
                <a:solidFill>
                  <a:srgbClr val="374151"/>
                </a:solidFill>
                <a:effectLst/>
                <a:latin typeface="Times New Roman" panose="02020603050405020304" pitchFamily="18" charset="0"/>
                <a:cs typeface="Times New Roman" panose="02020603050405020304" pitchFamily="18" charset="0"/>
              </a:rPr>
              <a:t>ottage Industries:</a:t>
            </a:r>
            <a:r>
              <a:rPr lang="en-US" sz="3200" b="0" i="0" dirty="0">
                <a:solidFill>
                  <a:srgbClr val="374151"/>
                </a:solidFill>
                <a:effectLst/>
                <a:latin typeface="Times New Roman" panose="02020603050405020304" pitchFamily="18" charset="0"/>
                <a:cs typeface="Times New Roman" panose="02020603050405020304" pitchFamily="18" charset="0"/>
              </a:rPr>
              <a:t> Cottage industries, such as small-scale manufacturing units, are common in rural areas. These can include rice and oil mills, small garment factories, and food processing units.</a:t>
            </a:r>
          </a:p>
          <a:p>
            <a:pPr marL="0" indent="0" algn="just">
              <a:buNone/>
            </a:pPr>
            <a:r>
              <a:rPr lang="en-US" sz="3200" b="1" dirty="0">
                <a:solidFill>
                  <a:srgbClr val="374151"/>
                </a:solidFill>
                <a:latin typeface="Times New Roman" panose="02020603050405020304" pitchFamily="18" charset="0"/>
                <a:cs typeface="Times New Roman" panose="02020603050405020304" pitchFamily="18" charset="0"/>
              </a:rPr>
              <a:t>5. N</a:t>
            </a:r>
            <a:r>
              <a:rPr lang="en-US" sz="3200" b="1" i="0" dirty="0">
                <a:solidFill>
                  <a:srgbClr val="374151"/>
                </a:solidFill>
                <a:effectLst/>
                <a:latin typeface="Times New Roman" panose="02020603050405020304" pitchFamily="18" charset="0"/>
                <a:cs typeface="Times New Roman" panose="02020603050405020304" pitchFamily="18" charset="0"/>
              </a:rPr>
              <a:t>on-Farm Activities:</a:t>
            </a:r>
            <a:r>
              <a:rPr lang="en-US" sz="3200" b="0" i="0" dirty="0">
                <a:solidFill>
                  <a:srgbClr val="374151"/>
                </a:solidFill>
                <a:effectLst/>
                <a:latin typeface="Times New Roman" panose="02020603050405020304" pitchFamily="18" charset="0"/>
                <a:cs typeface="Times New Roman" panose="02020603050405020304" pitchFamily="18" charset="0"/>
              </a:rPr>
              <a:t> Rural households often diversify their income by engaging in non-farm activities such as small retail shops, tea stalls, transportation services (rickshaw-pulling, boat services), and small-scale trading.</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05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6F2F-B8FC-9C3E-F88C-B613306D5042}"/>
              </a:ext>
            </a:extLst>
          </p:cNvPr>
          <p:cNvSpPr>
            <a:spLocks noGrp="1"/>
          </p:cNvSpPr>
          <p:nvPr>
            <p:ph type="title"/>
          </p:nvPr>
        </p:nvSpPr>
        <p:spPr/>
        <p:txBody>
          <a:bodyPr>
            <a:normAutofit fontScale="90000"/>
          </a:bodyPr>
          <a:lstStyle/>
          <a:p>
            <a:pPr algn="ctr"/>
            <a:r>
              <a:rPr lang="en-GB" b="1" dirty="0">
                <a:solidFill>
                  <a:srgbClr val="0070C0"/>
                </a:solidFill>
                <a:latin typeface="+mn-lt"/>
                <a:cs typeface="Times New Roman" panose="02020603050405020304" pitchFamily="18" charset="0"/>
              </a:rPr>
              <a:t>Types of Livelihood Strategies for Rural People: In the Context of Bangladesh  (2)</a:t>
            </a:r>
            <a:endParaRPr lang="en-US" dirty="0">
              <a:solidFill>
                <a:srgbClr val="0070C0"/>
              </a:solidFill>
              <a:latin typeface="+mn-lt"/>
            </a:endParaRPr>
          </a:p>
        </p:txBody>
      </p:sp>
      <p:sp>
        <p:nvSpPr>
          <p:cNvPr id="3" name="Content Placeholder 2">
            <a:extLst>
              <a:ext uri="{FF2B5EF4-FFF2-40B4-BE49-F238E27FC236}">
                <a16:creationId xmlns:a16="http://schemas.microsoft.com/office/drawing/2014/main" id="{601C26ED-75FE-C095-B430-88CBBC98D3B9}"/>
              </a:ext>
            </a:extLst>
          </p:cNvPr>
          <p:cNvSpPr>
            <a:spLocks noGrp="1"/>
          </p:cNvSpPr>
          <p:nvPr>
            <p:ph idx="1"/>
          </p:nvPr>
        </p:nvSpPr>
        <p:spPr>
          <a:xfrm>
            <a:off x="1097280" y="1845734"/>
            <a:ext cx="10058400" cy="4421716"/>
          </a:xfrm>
        </p:spPr>
        <p:txBody>
          <a:bodyPr>
            <a:normAutofit fontScale="77500" lnSpcReduction="20000"/>
          </a:bodyPr>
          <a:lstStyle/>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6. Poultry Farming:</a:t>
            </a:r>
            <a:r>
              <a:rPr lang="en-US" sz="2600" b="0" i="0" dirty="0">
                <a:solidFill>
                  <a:srgbClr val="374151"/>
                </a:solidFill>
                <a:effectLst/>
                <a:latin typeface="Times New Roman" panose="02020603050405020304" pitchFamily="18" charset="0"/>
                <a:cs typeface="Times New Roman" panose="02020603050405020304" pitchFamily="18" charset="0"/>
              </a:rPr>
              <a:t> Poultry farming, particularly chicken and duck rearing, is a popular livelihood option in rural Bangladesh. It requires relatively low investment and provides a steady income source.</a:t>
            </a:r>
          </a:p>
          <a:p>
            <a:pPr marL="0" indent="0" algn="just">
              <a:buNone/>
            </a:pPr>
            <a:r>
              <a:rPr lang="en-US" sz="2600" b="1" dirty="0">
                <a:solidFill>
                  <a:srgbClr val="374151"/>
                </a:solidFill>
                <a:latin typeface="Times New Roman" panose="02020603050405020304" pitchFamily="18" charset="0"/>
                <a:cs typeface="Times New Roman" panose="02020603050405020304" pitchFamily="18" charset="0"/>
              </a:rPr>
              <a:t>7. B</a:t>
            </a:r>
            <a:r>
              <a:rPr lang="en-US" sz="2600" b="1" i="0" dirty="0">
                <a:solidFill>
                  <a:srgbClr val="374151"/>
                </a:solidFill>
                <a:effectLst/>
                <a:latin typeface="Times New Roman" panose="02020603050405020304" pitchFamily="18" charset="0"/>
                <a:cs typeface="Times New Roman" panose="02020603050405020304" pitchFamily="18" charset="0"/>
              </a:rPr>
              <a:t>amboo and Cane Craft:</a:t>
            </a:r>
            <a:r>
              <a:rPr lang="en-US" sz="2600" b="0" i="0" dirty="0">
                <a:solidFill>
                  <a:srgbClr val="374151"/>
                </a:solidFill>
                <a:effectLst/>
                <a:latin typeface="Times New Roman" panose="02020603050405020304" pitchFamily="18" charset="0"/>
                <a:cs typeface="Times New Roman" panose="02020603050405020304" pitchFamily="18" charset="0"/>
              </a:rPr>
              <a:t> Rural communities in Bangladesh make use of natural resources like bamboo and cane to create various products like furniture, mats, and baskets, which are sold in local markets.</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8. Brick Making:</a:t>
            </a:r>
            <a:r>
              <a:rPr lang="en-US" sz="2600" b="0" i="0" dirty="0">
                <a:solidFill>
                  <a:srgbClr val="374151"/>
                </a:solidFill>
                <a:effectLst/>
                <a:latin typeface="Times New Roman" panose="02020603050405020304" pitchFamily="18" charset="0"/>
                <a:cs typeface="Times New Roman" panose="02020603050405020304" pitchFamily="18" charset="0"/>
              </a:rPr>
              <a:t> In some regions, brick-making units provide employment to rural people. They engage in making clay bricks, which are used in construction activities.</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9. Aquaculture:</a:t>
            </a:r>
            <a:r>
              <a:rPr lang="en-US" sz="2600" b="0" i="0" dirty="0">
                <a:solidFill>
                  <a:srgbClr val="374151"/>
                </a:solidFill>
                <a:effectLst/>
                <a:latin typeface="Times New Roman" panose="02020603050405020304" pitchFamily="18" charset="0"/>
                <a:cs typeface="Times New Roman" panose="02020603050405020304" pitchFamily="18" charset="0"/>
              </a:rPr>
              <a:t> Apart from traditional fishing, aquaculture or fish farming is gaining popularity as a livelihood option. Rural farmers cultivate fish in ponds and sell them for consumption or commercial purposes.</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10. Beekeeping:</a:t>
            </a:r>
            <a:r>
              <a:rPr lang="en-US" sz="2600" b="0" i="0" dirty="0">
                <a:solidFill>
                  <a:srgbClr val="374151"/>
                </a:solidFill>
                <a:effectLst/>
                <a:latin typeface="Times New Roman" panose="02020603050405020304" pitchFamily="18" charset="0"/>
                <a:cs typeface="Times New Roman" panose="02020603050405020304" pitchFamily="18" charset="0"/>
              </a:rPr>
              <a:t> Beekeeping is an emerging livelihood opportunity for rural communities. Honey production and other bee-related products contribute to income generation.</a:t>
            </a:r>
          </a:p>
          <a:p>
            <a:pPr marL="0" indent="0" algn="just">
              <a:buNone/>
            </a:pPr>
            <a:r>
              <a:rPr lang="en-US" sz="2600" b="1" i="0" dirty="0">
                <a:solidFill>
                  <a:srgbClr val="374151"/>
                </a:solidFill>
                <a:effectLst/>
                <a:latin typeface="Times New Roman" panose="02020603050405020304" pitchFamily="18" charset="0"/>
                <a:cs typeface="Times New Roman" panose="02020603050405020304" pitchFamily="18" charset="0"/>
              </a:rPr>
              <a:t>11. NGO and Microfinance Activities:</a:t>
            </a:r>
            <a:r>
              <a:rPr lang="en-US" sz="2600" b="0" i="0" dirty="0">
                <a:solidFill>
                  <a:srgbClr val="374151"/>
                </a:solidFill>
                <a:effectLst/>
                <a:latin typeface="Times New Roman" panose="02020603050405020304" pitchFamily="18" charset="0"/>
                <a:cs typeface="Times New Roman" panose="02020603050405020304" pitchFamily="18" charset="0"/>
              </a:rPr>
              <a:t> Non-governmental organizations (NGOs) and microfinance institutions play a crucial role in providing financial and technical support to rural people engaged in various livelihood activities.</a:t>
            </a:r>
          </a:p>
          <a:p>
            <a:endParaRPr lang="en-US" dirty="0"/>
          </a:p>
        </p:txBody>
      </p:sp>
    </p:spTree>
    <p:extLst>
      <p:ext uri="{BB962C8B-B14F-4D97-AF65-F5344CB8AC3E}">
        <p14:creationId xmlns:p14="http://schemas.microsoft.com/office/powerpoint/2010/main" val="365662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F2209-C6AC-8215-0B30-B9C14F57E2A2}"/>
              </a:ext>
            </a:extLst>
          </p:cNvPr>
          <p:cNvSpPr>
            <a:spLocks noGrp="1"/>
          </p:cNvSpPr>
          <p:nvPr>
            <p:ph type="title"/>
          </p:nvPr>
        </p:nvSpPr>
        <p:spPr>
          <a:xfrm>
            <a:off x="5181601" y="634946"/>
            <a:ext cx="6368142" cy="145075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Brainstorming session</a:t>
            </a:r>
            <a:endParaRPr lang="en-GB" b="1" dirty="0">
              <a:solidFill>
                <a:srgbClr val="0070C0"/>
              </a:solidFill>
              <a:latin typeface="Times New Roman" panose="02020603050405020304" pitchFamily="18" charset="0"/>
              <a:cs typeface="Times New Roman" panose="02020603050405020304" pitchFamily="18" charset="0"/>
            </a:endParaRPr>
          </a:p>
        </p:txBody>
      </p:sp>
      <p:pic>
        <p:nvPicPr>
          <p:cNvPr id="14" name="Picture 4" descr="White bulbs with a yellow one standing out">
            <a:extLst>
              <a:ext uri="{FF2B5EF4-FFF2-40B4-BE49-F238E27FC236}">
                <a16:creationId xmlns:a16="http://schemas.microsoft.com/office/drawing/2014/main" id="{3C801679-F047-2480-C99C-B0B7D8D945A4}"/>
              </a:ext>
            </a:extLst>
          </p:cNvPr>
          <p:cNvPicPr>
            <a:picLocks noChangeAspect="1"/>
          </p:cNvPicPr>
          <p:nvPr/>
        </p:nvPicPr>
        <p:blipFill rotWithShape="1">
          <a:blip r:embed="rId2"/>
          <a:srcRect l="38768" r="16012" b="1"/>
          <a:stretch/>
        </p:blipFill>
        <p:spPr>
          <a:xfrm>
            <a:off x="20" y="-12128"/>
            <a:ext cx="4654276" cy="687012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F37426-5232-ED8C-BA14-F3B0155F1DB3}"/>
              </a:ext>
            </a:extLst>
          </p:cNvPr>
          <p:cNvSpPr>
            <a:spLocks noGrp="1"/>
          </p:cNvSpPr>
          <p:nvPr>
            <p:ph idx="1"/>
          </p:nvPr>
        </p:nvSpPr>
        <p:spPr>
          <a:xfrm>
            <a:off x="5181601" y="2198914"/>
            <a:ext cx="6368142" cy="3670180"/>
          </a:xfrm>
        </p:spPr>
        <p:txBody>
          <a:bodyPr>
            <a:normAutofit/>
          </a:bodyPr>
          <a:lstStyle/>
          <a:p>
            <a:r>
              <a:rPr kumimoji="0" lang="en-US" sz="3600" b="1" i="0" u="none" strike="noStrike" kern="1200" cap="none" spc="-50" normalizeH="0" baseline="0" noProof="0" dirty="0">
                <a:ln>
                  <a:noFill/>
                </a:ln>
                <a:effectLst/>
                <a:uLnTx/>
                <a:uFillTx/>
                <a:ea typeface="+mj-ea"/>
                <a:cs typeface="Times New Roman" panose="02020603050405020304" pitchFamily="18" charset="0"/>
              </a:rPr>
              <a:t>What do you think, </a:t>
            </a:r>
            <a:r>
              <a:rPr lang="en-US" sz="3600" b="1" spc="-50" dirty="0">
                <a:ea typeface="+mj-ea"/>
                <a:cs typeface="Times New Roman" panose="02020603050405020304" pitchFamily="18" charset="0"/>
              </a:rPr>
              <a:t>why the socio-economic activities of rural people are changing over time</a:t>
            </a:r>
            <a:r>
              <a:rPr kumimoji="0" lang="en-US" sz="3600" b="1" i="0" u="none" strike="noStrike" kern="1200" cap="none" spc="-50" normalizeH="0" baseline="0" noProof="0" dirty="0">
                <a:ln>
                  <a:noFill/>
                </a:ln>
                <a:effectLst/>
                <a:uLnTx/>
                <a:uFillTx/>
                <a:ea typeface="+mj-ea"/>
                <a:cs typeface="Times New Roman" panose="02020603050405020304" pitchFamily="18" charset="0"/>
              </a:rPr>
              <a:t>??</a:t>
            </a:r>
            <a:endParaRPr lang="en-GB" sz="3600" b="1" dirty="0">
              <a:cs typeface="Times New Roman" panose="02020603050405020304" pitchFamily="18" charset="0"/>
            </a:endParaRPr>
          </a:p>
        </p:txBody>
      </p:sp>
    </p:spTree>
    <p:extLst>
      <p:ext uri="{BB962C8B-B14F-4D97-AF65-F5344CB8AC3E}">
        <p14:creationId xmlns:p14="http://schemas.microsoft.com/office/powerpoint/2010/main" val="46207068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578</TotalTime>
  <Words>3064</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Century Gothic</vt:lpstr>
      <vt:lpstr>Söhne</vt:lpstr>
      <vt:lpstr>Times New Roman</vt:lpstr>
      <vt:lpstr>Wingdings</vt:lpstr>
      <vt:lpstr>Retrospect</vt:lpstr>
      <vt:lpstr>       Rural Livelihood and Sustainability </vt:lpstr>
      <vt:lpstr>Objectives of the Lecture</vt:lpstr>
      <vt:lpstr>General  Ideas </vt:lpstr>
      <vt:lpstr>Meaning of Rural Livelihood</vt:lpstr>
      <vt:lpstr>The Significance of Understanding the Livelihood of Rural People (1)</vt:lpstr>
      <vt:lpstr>The Significance of Understanding the Livelihood of Rural People (2)</vt:lpstr>
      <vt:lpstr>Types of Livelihood Strategies for Rural People: In the Context of Bangladesh (1)</vt:lpstr>
      <vt:lpstr>Types of Livelihood Strategies for Rural People: In the Context of Bangladesh  (2)</vt:lpstr>
      <vt:lpstr>Brainstorming session</vt:lpstr>
      <vt:lpstr>The Causes of Changing Socio-Economic Activities of Rural Society (1)</vt:lpstr>
      <vt:lpstr>The Causes of Changing  Socio-Economic Activities (2)</vt:lpstr>
      <vt:lpstr>Institutional Arrangement of Rural Society (1)</vt:lpstr>
      <vt:lpstr>Institutional Arrangement of Rural Society (2)</vt:lpstr>
      <vt:lpstr>Sustainability</vt:lpstr>
      <vt:lpstr>Components of Sustainability (1)</vt:lpstr>
      <vt:lpstr>Components of Sustainability (2)</vt:lpstr>
      <vt:lpstr>Integrated Farming System as a Livelihood Strategy for Sustainability </vt:lpstr>
      <vt:lpstr> Analysis of Agriculture, Poultry, Livestock, and Rice-Fish Culture in Integrated Rural Setting</vt:lpstr>
      <vt:lpstr>Benefits of Integrated Farming System in Rural Areas </vt:lpstr>
      <vt:lpstr>Chapter Related Questions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Entrepreneurships and Doers: (Creating and thriving startup in 4IR)</dc:title>
  <dc:creator>Shithee Ahmed</dc:creator>
  <cp:lastModifiedBy>USER</cp:lastModifiedBy>
  <cp:revision>243</cp:revision>
  <dcterms:created xsi:type="dcterms:W3CDTF">2022-04-01T17:43:32Z</dcterms:created>
  <dcterms:modified xsi:type="dcterms:W3CDTF">2023-07-31T17:01:04Z</dcterms:modified>
</cp:coreProperties>
</file>