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303" r:id="rId4"/>
    <p:sldId id="304" r:id="rId5"/>
    <p:sldId id="305" r:id="rId6"/>
    <p:sldId id="317" r:id="rId7"/>
    <p:sldId id="300" r:id="rId8"/>
    <p:sldId id="278" r:id="rId9"/>
    <p:sldId id="318" r:id="rId10"/>
    <p:sldId id="306" r:id="rId11"/>
    <p:sldId id="307" r:id="rId12"/>
    <p:sldId id="309" r:id="rId13"/>
    <p:sldId id="310" r:id="rId14"/>
    <p:sldId id="319" r:id="rId15"/>
    <p:sldId id="308" r:id="rId16"/>
    <p:sldId id="320" r:id="rId17"/>
    <p:sldId id="312" r:id="rId18"/>
    <p:sldId id="313" r:id="rId19"/>
    <p:sldId id="321" r:id="rId20"/>
    <p:sldId id="314" r:id="rId21"/>
    <p:sldId id="315" r:id="rId22"/>
    <p:sldId id="316" r:id="rId23"/>
    <p:sldId id="296" r:id="rId24"/>
    <p:sldId id="29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4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40562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10534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421933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8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9C8FE-C9A4-448A-9207-0DF28E2F813A}"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47511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99C8FE-C9A4-448A-9207-0DF28E2F813A}"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61492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99C8FE-C9A4-448A-9207-0DF28E2F813A}"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97658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99C8FE-C9A4-448A-9207-0DF28E2F813A}" type="datetimeFigureOut">
              <a:rPr lang="en-US" smtClean="0"/>
              <a:t>8/8/2023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52252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99C8FE-C9A4-448A-9207-0DF28E2F813A}" type="datetimeFigureOut">
              <a:rPr lang="en-US" smtClean="0"/>
              <a:t>8/8/2023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DE3C7F-8B09-45D3-BF3B-A6B2C6D92FFD}" type="slidenum">
              <a:rPr lang="en-US" smtClean="0"/>
              <a:t>‹#›</a:t>
            </a:fld>
            <a:endParaRPr lang="en-US"/>
          </a:p>
        </p:txBody>
      </p:sp>
    </p:spTree>
    <p:extLst>
      <p:ext uri="{BB962C8B-B14F-4D97-AF65-F5344CB8AC3E}">
        <p14:creationId xmlns:p14="http://schemas.microsoft.com/office/powerpoint/2010/main" val="168850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C8FE-C9A4-448A-9207-0DF28E2F813A}"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87514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99C8FE-C9A4-448A-9207-0DF28E2F813A}" type="datetimeFigureOut">
              <a:rPr lang="en-US" smtClean="0"/>
              <a:t>8/8/2023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DE3C7F-8B09-45D3-BF3B-A6B2C6D92FF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7276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B0A8-738C-4883-83F6-E027E12EC73D}"/>
              </a:ext>
            </a:extLst>
          </p:cNvPr>
          <p:cNvSpPr>
            <a:spLocks noGrp="1"/>
          </p:cNvSpPr>
          <p:nvPr>
            <p:ph type="ctrTitle"/>
          </p:nvPr>
        </p:nvSpPr>
        <p:spPr>
          <a:xfrm>
            <a:off x="765110" y="1026367"/>
            <a:ext cx="9902891" cy="1772817"/>
          </a:xfrm>
        </p:spPr>
        <p:txBody>
          <a:bodyPr>
            <a:normAutofit fontScale="90000"/>
          </a:bodyPr>
          <a:lstStyle/>
          <a:p>
            <a:pPr marL="18288" indent="0"/>
            <a:br>
              <a:rPr lang="en-US" sz="5300" dirty="0">
                <a:solidFill>
                  <a:srgbClr val="7030A0"/>
                </a:solidFill>
                <a:latin typeface="+mn-lt"/>
              </a:rPr>
            </a:br>
            <a:br>
              <a:rPr lang="en-US" sz="5300" dirty="0">
                <a:solidFill>
                  <a:srgbClr val="7030A0"/>
                </a:solidFill>
                <a:latin typeface="+mn-lt"/>
              </a:rPr>
            </a:br>
            <a:br>
              <a:rPr lang="en-US" sz="5300" dirty="0">
                <a:solidFill>
                  <a:srgbClr val="7030A0"/>
                </a:solidFill>
                <a:latin typeface="+mn-lt"/>
              </a:rPr>
            </a:br>
            <a:br>
              <a:rPr lang="en-US" sz="5300" dirty="0">
                <a:solidFill>
                  <a:srgbClr val="7030A0"/>
                </a:solidFill>
                <a:latin typeface="+mn-lt"/>
              </a:rPr>
            </a:br>
            <a:br>
              <a:rPr lang="en-US" sz="5300" dirty="0">
                <a:solidFill>
                  <a:srgbClr val="7030A0"/>
                </a:solidFill>
                <a:latin typeface="+mn-lt"/>
              </a:rPr>
            </a:br>
            <a:br>
              <a:rPr lang="en-US" sz="5300" dirty="0">
                <a:solidFill>
                  <a:srgbClr val="7030A0"/>
                </a:solidFill>
                <a:latin typeface="+mn-lt"/>
              </a:rPr>
            </a:br>
            <a:br>
              <a:rPr lang="en-US" sz="6000" b="1" i="1" dirty="0">
                <a:solidFill>
                  <a:srgbClr val="002060"/>
                </a:solidFill>
              </a:rPr>
            </a:br>
            <a:r>
              <a:rPr lang="en-US" sz="5300" b="1" i="1" dirty="0">
                <a:solidFill>
                  <a:srgbClr val="002060"/>
                </a:solidFill>
                <a:latin typeface="Times New Roman" panose="02020603050405020304" pitchFamily="18" charset="0"/>
                <a:cs typeface="Times New Roman" panose="02020603050405020304" pitchFamily="18" charset="0"/>
              </a:rPr>
              <a:t>Rural Social Structure </a:t>
            </a:r>
            <a:br>
              <a:rPr lang="en-US" sz="5300" b="1" i="1" dirty="0">
                <a:solidFill>
                  <a:srgbClr val="002060"/>
                </a:solidFill>
                <a:latin typeface="+mn-lt"/>
              </a:rPr>
            </a:br>
            <a:endParaRPr lang="en-US" sz="5300" b="1" dirty="0">
              <a:solidFill>
                <a:srgbClr val="002060"/>
              </a:solidFill>
            </a:endParaRPr>
          </a:p>
        </p:txBody>
      </p:sp>
      <p:sp>
        <p:nvSpPr>
          <p:cNvPr id="3" name="Subtitle 2">
            <a:extLst>
              <a:ext uri="{FF2B5EF4-FFF2-40B4-BE49-F238E27FC236}">
                <a16:creationId xmlns:a16="http://schemas.microsoft.com/office/drawing/2014/main" id="{886A43F5-A680-470F-A2F2-F256F9DAB42B}"/>
              </a:ext>
            </a:extLst>
          </p:cNvPr>
          <p:cNvSpPr>
            <a:spLocks noGrp="1"/>
          </p:cNvSpPr>
          <p:nvPr>
            <p:ph type="subTitle" idx="1"/>
          </p:nvPr>
        </p:nvSpPr>
        <p:spPr>
          <a:xfrm>
            <a:off x="3377682" y="4665306"/>
            <a:ext cx="7290318" cy="1371600"/>
          </a:xfrm>
        </p:spPr>
        <p:txBody>
          <a:bodyPr>
            <a:normAutofit fontScale="85000" lnSpcReduction="10000"/>
          </a:bodyPr>
          <a:lstStyle/>
          <a:p>
            <a:pPr marL="0" marR="0" algn="just">
              <a:spcBef>
                <a:spcPts val="0"/>
              </a:spcBef>
              <a:spcAft>
                <a:spcPts val="0"/>
              </a:spcAft>
            </a:pPr>
            <a:r>
              <a:rPr lang="en-US" sz="2800" b="1" i="0" dirty="0">
                <a:solidFill>
                  <a:srgbClr val="002060"/>
                </a:solidFill>
                <a:effectLst/>
                <a:latin typeface="Times New Roman" panose="02020603050405020304" pitchFamily="18" charset="0"/>
                <a:cs typeface="Times New Roman" panose="02020603050405020304" pitchFamily="18" charset="0"/>
              </a:rPr>
              <a:t>Md. Fouad Hossain Sarker</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marR="0" algn="l">
              <a:spcBef>
                <a:spcPts val="0"/>
              </a:spcBef>
              <a:spcAft>
                <a:spcPts val="0"/>
              </a:spcAft>
            </a:pPr>
            <a:r>
              <a:rPr lang="en-US" sz="2800" b="0" i="0" dirty="0">
                <a:solidFill>
                  <a:srgbClr val="000000"/>
                </a:solidFill>
                <a:effectLst/>
                <a:latin typeface="Times New Roman" panose="02020603050405020304" pitchFamily="18" charset="0"/>
                <a:cs typeface="Times New Roman" panose="02020603050405020304" pitchFamily="18" charset="0"/>
              </a:rPr>
              <a:t>Associate Professor and Head, Department of Development Studies</a:t>
            </a:r>
          </a:p>
          <a:p>
            <a:pPr marL="0" marR="0" algn="l">
              <a:spcBef>
                <a:spcPts val="0"/>
              </a:spcBef>
              <a:spcAft>
                <a:spcPts val="0"/>
              </a:spcAft>
            </a:pPr>
            <a:r>
              <a:rPr lang="en-US" sz="2800" dirty="0">
                <a:solidFill>
                  <a:srgbClr val="000000"/>
                </a:solidFill>
                <a:latin typeface="Times New Roman" panose="02020603050405020304" pitchFamily="18" charset="0"/>
                <a:cs typeface="Times New Roman" panose="02020603050405020304" pitchFamily="18" charset="0"/>
              </a:rPr>
              <a:t>Daffodil International University</a:t>
            </a:r>
            <a:endParaRPr lang="en-US" sz="2800"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859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C67D8-0630-ADAB-E555-D97C071F3250}"/>
              </a:ext>
            </a:extLst>
          </p:cNvPr>
          <p:cNvSpPr>
            <a:spLocks noGrp="1"/>
          </p:cNvSpPr>
          <p:nvPr>
            <p:ph type="title"/>
          </p:nvPr>
        </p:nvSpPr>
        <p:spPr/>
        <p:txBody>
          <a:bodyPr/>
          <a:lstStyle/>
          <a:p>
            <a:pPr algn="just"/>
            <a:r>
              <a:rPr lang="en-US" b="1"/>
              <a:t>Social Stratification</a:t>
            </a:r>
            <a:endParaRPr lang="en-US" b="1" dirty="0"/>
          </a:p>
        </p:txBody>
      </p:sp>
      <p:sp>
        <p:nvSpPr>
          <p:cNvPr id="3" name="Content Placeholder 2">
            <a:extLst>
              <a:ext uri="{FF2B5EF4-FFF2-40B4-BE49-F238E27FC236}">
                <a16:creationId xmlns:a16="http://schemas.microsoft.com/office/drawing/2014/main" id="{37077739-B3E1-D299-B0AB-32282F8092B0}"/>
              </a:ext>
            </a:extLst>
          </p:cNvPr>
          <p:cNvSpPr>
            <a:spLocks noGrp="1"/>
          </p:cNvSpPr>
          <p:nvPr>
            <p:ph idx="1"/>
          </p:nvPr>
        </p:nvSpPr>
        <p:spPr/>
        <p:txBody>
          <a:bodyPr>
            <a:normAutofit/>
          </a:bodyPr>
          <a:lstStyle/>
          <a:p>
            <a:pPr algn="just"/>
            <a:r>
              <a:rPr lang="en-US" sz="2800" b="0" i="0" dirty="0">
                <a:solidFill>
                  <a:srgbClr val="374151"/>
                </a:solidFill>
                <a:effectLst/>
              </a:rPr>
              <a:t>Social stratification refers to the hierarchical arrangement of individuals or groups within a society based on various attributes such as wealth, income, education, occupation, social status, or power. It is a system of ranking individuals or social groups into different strata or layers, with some groups enjoying more privileges, resources, and opportunities while others have limited access to these benefits.</a:t>
            </a:r>
            <a:endParaRPr lang="en-US" sz="2800" dirty="0"/>
          </a:p>
        </p:txBody>
      </p:sp>
    </p:spTree>
    <p:extLst>
      <p:ext uri="{BB962C8B-B14F-4D97-AF65-F5344CB8AC3E}">
        <p14:creationId xmlns:p14="http://schemas.microsoft.com/office/powerpoint/2010/main" val="17596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CF045267-3341-CE62-0AC6-636F75F0A6E5}"/>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rPr>
              <a:t>Key Characteristics of Social Stratification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D48D4B5B-34FD-8CC1-2409-19973AEC221D}"/>
              </a:ext>
            </a:extLst>
          </p:cNvPr>
          <p:cNvSpPr>
            <a:spLocks noGrp="1"/>
          </p:cNvSpPr>
          <p:nvPr>
            <p:ph idx="1"/>
          </p:nvPr>
        </p:nvSpPr>
        <p:spPr>
          <a:xfrm>
            <a:off x="4742016" y="605896"/>
            <a:ext cx="6413663" cy="5646208"/>
          </a:xfrm>
        </p:spPr>
        <p:txBody>
          <a:bodyPr anchor="ctr">
            <a:normAutofit/>
          </a:bodyPr>
          <a:lstStyle/>
          <a:p>
            <a:pPr>
              <a:buFont typeface="+mj-lt"/>
              <a:buAutoNum type="arabicPeriod"/>
            </a:pPr>
            <a:r>
              <a:rPr lang="en-US" sz="1600" b="1" i="0" dirty="0">
                <a:effectLst/>
              </a:rPr>
              <a:t>Inequality:</a:t>
            </a:r>
            <a:r>
              <a:rPr lang="en-US" sz="1600" b="0" i="0" dirty="0">
                <a:effectLst/>
              </a:rPr>
              <a:t> Social stratification leads to unequal distribution of resources, opportunities, and rewards among individuals or groups. Some people or classes have more advantages, while others face disadvantages or marginalization.</a:t>
            </a:r>
          </a:p>
          <a:p>
            <a:pPr>
              <a:buFont typeface="+mj-lt"/>
              <a:buAutoNum type="arabicPeriod"/>
            </a:pPr>
            <a:r>
              <a:rPr lang="en-US" sz="1600" b="1" i="0" dirty="0">
                <a:effectLst/>
              </a:rPr>
              <a:t>Social Mobility:</a:t>
            </a:r>
            <a:r>
              <a:rPr lang="en-US" sz="1600" b="0" i="0" dirty="0">
                <a:effectLst/>
              </a:rPr>
              <a:t> Social stratification can impact social mobility, which is the ability of individuals or groups to move up or down the social ladder. In some societies, mobility between social strata is relatively fluid, while in others, it may be more rigid.</a:t>
            </a:r>
          </a:p>
          <a:p>
            <a:pPr>
              <a:buFont typeface="+mj-lt"/>
              <a:buAutoNum type="arabicPeriod"/>
            </a:pPr>
            <a:r>
              <a:rPr lang="en-US" sz="1600" b="1" i="0" dirty="0">
                <a:effectLst/>
              </a:rPr>
              <a:t>Social Classes:</a:t>
            </a:r>
            <a:r>
              <a:rPr lang="en-US" sz="1600" b="0" i="0" dirty="0">
                <a:effectLst/>
              </a:rPr>
              <a:t> Social stratification often results in the classification of people into distinct social classes based on their economic and social standing. These classes may include the upper class, middle class, and lower class, each with its unique characteristics and privileges.</a:t>
            </a:r>
          </a:p>
          <a:p>
            <a:pPr>
              <a:buFont typeface="+mj-lt"/>
              <a:buAutoNum type="arabicPeriod"/>
            </a:pPr>
            <a:r>
              <a:rPr lang="en-US" sz="1600" b="1" i="0" dirty="0">
                <a:effectLst/>
              </a:rPr>
              <a:t>Status and Power:</a:t>
            </a:r>
            <a:r>
              <a:rPr lang="en-US" sz="1600" b="0" i="0" dirty="0">
                <a:effectLst/>
              </a:rPr>
              <a:t> Social stratification affects individuals' social status and their access to power and influence within the society. Higher-ranked individuals or groups often have more control over decision-making processes and resources.</a:t>
            </a:r>
          </a:p>
          <a:p>
            <a:pPr>
              <a:buFont typeface="+mj-lt"/>
              <a:buAutoNum type="arabicPeriod"/>
            </a:pPr>
            <a:r>
              <a:rPr lang="en-US" sz="1600" b="1" i="0" dirty="0">
                <a:effectLst/>
              </a:rPr>
              <a:t>Reproduction of Inequality:</a:t>
            </a:r>
            <a:r>
              <a:rPr lang="en-US" sz="1600" b="0" i="0" dirty="0">
                <a:effectLst/>
              </a:rPr>
              <a:t> Social stratification tends to be self-perpetuating. Privileges and disadvantages are often passed down from one generation to the next, leading to the reproduction of social inequality.</a:t>
            </a:r>
          </a:p>
          <a:p>
            <a:pPr>
              <a:buFont typeface="+mj-lt"/>
              <a:buAutoNum type="arabicPeriod"/>
            </a:pPr>
            <a:r>
              <a:rPr lang="en-US" sz="1600" b="1" i="0" dirty="0">
                <a:effectLst/>
              </a:rPr>
              <a:t>Intersectionality:</a:t>
            </a:r>
            <a:r>
              <a:rPr lang="en-US" sz="1600" b="0" i="0" dirty="0">
                <a:effectLst/>
              </a:rPr>
              <a:t> Social stratification can be influenced by multiple factors, such as race, gender, ethnicity, and age. </a:t>
            </a:r>
            <a:endParaRPr lang="en-US" sz="1600" dirty="0"/>
          </a:p>
        </p:txBody>
      </p:sp>
    </p:spTree>
    <p:extLst>
      <p:ext uri="{BB962C8B-B14F-4D97-AF65-F5344CB8AC3E}">
        <p14:creationId xmlns:p14="http://schemas.microsoft.com/office/powerpoint/2010/main" val="148991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913D-AF22-236D-F532-69589EB4CBBA}"/>
              </a:ext>
            </a:extLst>
          </p:cNvPr>
          <p:cNvSpPr>
            <a:spLocks noGrp="1"/>
          </p:cNvSpPr>
          <p:nvPr>
            <p:ph type="title"/>
          </p:nvPr>
        </p:nvSpPr>
        <p:spPr/>
        <p:txBody>
          <a:bodyPr/>
          <a:lstStyle/>
          <a:p>
            <a:r>
              <a:rPr lang="en-US" b="1" i="0" dirty="0">
                <a:solidFill>
                  <a:srgbClr val="374151"/>
                </a:solidFill>
                <a:effectLst/>
                <a:latin typeface="+mn-lt"/>
              </a:rPr>
              <a:t>Social stratification in rural society</a:t>
            </a:r>
            <a:endParaRPr lang="en-US" b="1" dirty="0">
              <a:latin typeface="+mn-lt"/>
            </a:endParaRPr>
          </a:p>
        </p:txBody>
      </p:sp>
      <p:sp>
        <p:nvSpPr>
          <p:cNvPr id="3" name="Content Placeholder 2">
            <a:extLst>
              <a:ext uri="{FF2B5EF4-FFF2-40B4-BE49-F238E27FC236}">
                <a16:creationId xmlns:a16="http://schemas.microsoft.com/office/drawing/2014/main" id="{B7AD87BD-B283-B5FA-D167-2C7E0C008539}"/>
              </a:ext>
            </a:extLst>
          </p:cNvPr>
          <p:cNvSpPr>
            <a:spLocks noGrp="1"/>
          </p:cNvSpPr>
          <p:nvPr>
            <p:ph idx="1"/>
          </p:nvPr>
        </p:nvSpPr>
        <p:spPr/>
        <p:txBody>
          <a:bodyPr>
            <a:normAutofit/>
          </a:bodyPr>
          <a:lstStyle/>
          <a:p>
            <a:pPr algn="just"/>
            <a:r>
              <a:rPr lang="en-US" sz="3200" b="0" i="0">
                <a:solidFill>
                  <a:srgbClr val="374151"/>
                </a:solidFill>
                <a:effectLst/>
              </a:rPr>
              <a:t>Social stratification in rural society is a hierarchical arrangement of individuals or groups based on various factors, such as landownership, wealth, education, occupation, and social status. This stratification affects the distribution of resources, opportunities, and power within the rural community.</a:t>
            </a:r>
            <a:endParaRPr lang="en-US" sz="3200" dirty="0"/>
          </a:p>
        </p:txBody>
      </p:sp>
    </p:spTree>
    <p:extLst>
      <p:ext uri="{BB962C8B-B14F-4D97-AF65-F5344CB8AC3E}">
        <p14:creationId xmlns:p14="http://schemas.microsoft.com/office/powerpoint/2010/main" val="213231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C0B6-9A30-8B58-A267-584F3019EA0E}"/>
              </a:ext>
            </a:extLst>
          </p:cNvPr>
          <p:cNvSpPr>
            <a:spLocks noGrp="1"/>
          </p:cNvSpPr>
          <p:nvPr>
            <p:ph type="title"/>
          </p:nvPr>
        </p:nvSpPr>
        <p:spPr/>
        <p:txBody>
          <a:bodyPr>
            <a:normAutofit/>
          </a:bodyPr>
          <a:lstStyle/>
          <a:p>
            <a:r>
              <a:rPr lang="en-US" b="1" dirty="0">
                <a:solidFill>
                  <a:srgbClr val="374151"/>
                </a:solidFill>
                <a:latin typeface="+mn-lt"/>
              </a:rPr>
              <a:t>K</a:t>
            </a:r>
            <a:r>
              <a:rPr lang="en-US" b="1" i="0" dirty="0">
                <a:solidFill>
                  <a:srgbClr val="374151"/>
                </a:solidFill>
                <a:effectLst/>
                <a:latin typeface="+mn-lt"/>
              </a:rPr>
              <a:t>ey aspects and examples of social stratification in rural society (1)</a:t>
            </a:r>
            <a:endParaRPr lang="en-US" b="1" dirty="0">
              <a:latin typeface="+mn-lt"/>
            </a:endParaRPr>
          </a:p>
        </p:txBody>
      </p:sp>
      <p:sp>
        <p:nvSpPr>
          <p:cNvPr id="3" name="Content Placeholder 2">
            <a:extLst>
              <a:ext uri="{FF2B5EF4-FFF2-40B4-BE49-F238E27FC236}">
                <a16:creationId xmlns:a16="http://schemas.microsoft.com/office/drawing/2014/main" id="{D960B413-6A27-3D6A-A8F6-70DA902550F4}"/>
              </a:ext>
            </a:extLst>
          </p:cNvPr>
          <p:cNvSpPr>
            <a:spLocks noGrp="1"/>
          </p:cNvSpPr>
          <p:nvPr>
            <p:ph idx="1"/>
          </p:nvPr>
        </p:nvSpPr>
        <p:spPr>
          <a:xfrm>
            <a:off x="1012054" y="1845733"/>
            <a:ext cx="10143626" cy="4359757"/>
          </a:xfrm>
        </p:spPr>
        <p:txBody>
          <a:bodyPr>
            <a:normAutofit fontScale="77500" lnSpcReduction="20000"/>
          </a:bodyPr>
          <a:lstStyle/>
          <a:p>
            <a:pPr marL="0" indent="0" algn="l">
              <a:buNone/>
            </a:pPr>
            <a:endParaRPr lang="en-US" b="0" i="0" dirty="0">
              <a:solidFill>
                <a:srgbClr val="374151"/>
              </a:solidFill>
              <a:effectLst/>
              <a:latin typeface="Söhne"/>
            </a:endParaRPr>
          </a:p>
          <a:p>
            <a:pPr algn="just">
              <a:buFont typeface="+mj-lt"/>
              <a:buAutoNum type="arabicPeriod"/>
            </a:pPr>
            <a:r>
              <a:rPr lang="en-US" sz="2400" b="1" i="0" dirty="0">
                <a:solidFill>
                  <a:srgbClr val="374151"/>
                </a:solidFill>
                <a:effectLst/>
              </a:rPr>
              <a:t>Landownership and Agrarian Class Structure:</a:t>
            </a:r>
            <a:r>
              <a:rPr lang="en-US" sz="2400" b="0" i="0" dirty="0">
                <a:solidFill>
                  <a:srgbClr val="374151"/>
                </a:solidFill>
                <a:effectLst/>
              </a:rPr>
              <a:t> Landownership is a significant factor in rural social stratification. Large landowners who own extensive and productive landholdings tend to occupy higher positions in the social hierarchy, while small landholders and landless individuals have lower social standing. </a:t>
            </a:r>
          </a:p>
          <a:p>
            <a:pPr algn="just">
              <a:buFont typeface="+mj-lt"/>
              <a:buAutoNum type="arabicPeriod"/>
            </a:pPr>
            <a:r>
              <a:rPr lang="en-US" sz="2400" b="1" i="0" dirty="0">
                <a:solidFill>
                  <a:srgbClr val="374151"/>
                </a:solidFill>
                <a:effectLst/>
              </a:rPr>
              <a:t>Economic Disparities:</a:t>
            </a:r>
            <a:r>
              <a:rPr lang="en-US" sz="2400" b="0" i="0" dirty="0">
                <a:solidFill>
                  <a:srgbClr val="374151"/>
                </a:solidFill>
                <a:effectLst/>
              </a:rPr>
              <a:t> Social stratification in rural areas often leads to economic disparities. Wealthier individuals or families have access to more resources, better education, and improved living conditions. In contrast, economically disadvantaged individuals may face challenges in accessing basic necessities and opportunities for upward mobility.</a:t>
            </a:r>
          </a:p>
          <a:p>
            <a:pPr algn="just">
              <a:buFont typeface="+mj-lt"/>
              <a:buAutoNum type="arabicPeriod"/>
            </a:pPr>
            <a:r>
              <a:rPr lang="en-US" sz="2400" b="1" i="0" dirty="0">
                <a:solidFill>
                  <a:srgbClr val="374151"/>
                </a:solidFill>
                <a:effectLst/>
              </a:rPr>
              <a:t>Education and Occupational Status:</a:t>
            </a:r>
            <a:r>
              <a:rPr lang="en-US" sz="2400" b="0" i="0" dirty="0">
                <a:solidFill>
                  <a:srgbClr val="374151"/>
                </a:solidFill>
                <a:effectLst/>
              </a:rPr>
              <a:t> Educational attainment and occupational status contribute to social stratification in rural areas. Individuals with higher levels of education and professional occupations tend to have higher social status and better economic prospects. Conversely, those with limited education and primarily engaged in manual labor may experience lower social standing.</a:t>
            </a:r>
          </a:p>
          <a:p>
            <a:pPr algn="just">
              <a:buFont typeface="+mj-lt"/>
              <a:buAutoNum type="arabicPeriod"/>
            </a:pPr>
            <a:r>
              <a:rPr lang="en-US" sz="2400" b="1" i="0" dirty="0">
                <a:solidFill>
                  <a:srgbClr val="374151"/>
                </a:solidFill>
                <a:effectLst/>
              </a:rPr>
              <a:t>Social Networks and Influence:</a:t>
            </a:r>
            <a:r>
              <a:rPr lang="en-US" sz="2400" b="0" i="0" dirty="0">
                <a:solidFill>
                  <a:srgbClr val="374151"/>
                </a:solidFill>
                <a:effectLst/>
              </a:rPr>
              <a:t> Social stratification influences the formation of social networks and social capital in rural communities. Higher-ranked individuals or families may have more influential connections, leading to better access to opportunities and resources, while lower-ranked individuals may face limited social connections and networks.</a:t>
            </a:r>
          </a:p>
          <a:p>
            <a:endParaRPr lang="en-US" dirty="0"/>
          </a:p>
        </p:txBody>
      </p:sp>
    </p:spTree>
    <p:extLst>
      <p:ext uri="{BB962C8B-B14F-4D97-AF65-F5344CB8AC3E}">
        <p14:creationId xmlns:p14="http://schemas.microsoft.com/office/powerpoint/2010/main" val="1853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38CF-79A6-01F3-E3F4-0ABF7803F8FF}"/>
              </a:ext>
            </a:extLst>
          </p:cNvPr>
          <p:cNvSpPr>
            <a:spLocks noGrp="1"/>
          </p:cNvSpPr>
          <p:nvPr>
            <p:ph type="title"/>
          </p:nvPr>
        </p:nvSpPr>
        <p:spPr/>
        <p:txBody>
          <a:bodyPr>
            <a:normAutofit/>
          </a:bodyPr>
          <a:lstStyle/>
          <a:p>
            <a:r>
              <a:rPr lang="en-US" b="1" dirty="0">
                <a:solidFill>
                  <a:srgbClr val="374151"/>
                </a:solidFill>
                <a:latin typeface="+mn-lt"/>
              </a:rPr>
              <a:t>K</a:t>
            </a:r>
            <a:r>
              <a:rPr lang="en-US" b="1" i="0" dirty="0">
                <a:solidFill>
                  <a:srgbClr val="374151"/>
                </a:solidFill>
                <a:effectLst/>
                <a:latin typeface="+mn-lt"/>
              </a:rPr>
              <a:t>ey aspects and examples of social stratification in rural society (2)</a:t>
            </a:r>
            <a:endParaRPr lang="en-GB" dirty="0"/>
          </a:p>
        </p:txBody>
      </p:sp>
      <p:sp>
        <p:nvSpPr>
          <p:cNvPr id="3" name="Content Placeholder 2">
            <a:extLst>
              <a:ext uri="{FF2B5EF4-FFF2-40B4-BE49-F238E27FC236}">
                <a16:creationId xmlns:a16="http://schemas.microsoft.com/office/drawing/2014/main" id="{74446CD1-9041-33C1-D970-239EB8EFA051}"/>
              </a:ext>
            </a:extLst>
          </p:cNvPr>
          <p:cNvSpPr>
            <a:spLocks noGrp="1"/>
          </p:cNvSpPr>
          <p:nvPr>
            <p:ph idx="1"/>
          </p:nvPr>
        </p:nvSpPr>
        <p:spPr/>
        <p:txBody>
          <a:bodyPr>
            <a:normAutofit lnSpcReduction="10000"/>
          </a:bodyPr>
          <a:lstStyle/>
          <a:p>
            <a:pPr marL="0" indent="0" algn="just">
              <a:buNone/>
            </a:pPr>
            <a:r>
              <a:rPr lang="en-US" sz="2400" b="1" i="0" dirty="0">
                <a:solidFill>
                  <a:srgbClr val="374151"/>
                </a:solidFill>
                <a:effectLst/>
              </a:rPr>
              <a:t>5. Gender and Caste Stratification:</a:t>
            </a:r>
            <a:r>
              <a:rPr lang="en-US" sz="2400" b="0" i="0" dirty="0">
                <a:solidFill>
                  <a:srgbClr val="374151"/>
                </a:solidFill>
                <a:effectLst/>
              </a:rPr>
              <a:t> In many rural societies, gender and caste also play significant roles in social stratification. Women and individuals from marginalized castes may experience additional layers of discrimination and limited access to resources and decision-making positions.</a:t>
            </a:r>
          </a:p>
          <a:p>
            <a:pPr marL="0" indent="0" algn="just">
              <a:buNone/>
            </a:pPr>
            <a:r>
              <a:rPr lang="en-US" sz="2400" b="1" i="0" dirty="0">
                <a:solidFill>
                  <a:srgbClr val="374151"/>
                </a:solidFill>
                <a:effectLst/>
              </a:rPr>
              <a:t>6. Power and Decision-making:</a:t>
            </a:r>
            <a:r>
              <a:rPr lang="en-US" sz="2400" b="0" i="0" dirty="0">
                <a:solidFill>
                  <a:srgbClr val="374151"/>
                </a:solidFill>
                <a:effectLst/>
              </a:rPr>
              <a:t> Social stratification affects power dynamics within rural communities. Wealthy landowners and influential individuals often hold more decision-making power and have a greater say in local governance and community affairs.</a:t>
            </a:r>
          </a:p>
          <a:p>
            <a:pPr marL="0" indent="0" algn="just">
              <a:buNone/>
            </a:pPr>
            <a:r>
              <a:rPr lang="en-US" sz="2400" b="1" i="0" dirty="0">
                <a:solidFill>
                  <a:srgbClr val="374151"/>
                </a:solidFill>
                <a:effectLst/>
              </a:rPr>
              <a:t>7. Rural-Urban Divide:</a:t>
            </a:r>
            <a:r>
              <a:rPr lang="en-US" sz="2400" b="0" i="0" dirty="0">
                <a:solidFill>
                  <a:srgbClr val="374151"/>
                </a:solidFill>
                <a:effectLst/>
              </a:rPr>
              <a:t> Social stratification can contribute to the rural-urban divide, with rural areas experiencing lower access to resources, services, and economic opportunities compared to urban areas. This divide can further exacerbate social inequalities within rural communities.</a:t>
            </a:r>
          </a:p>
          <a:p>
            <a:endParaRPr lang="en-GB" dirty="0"/>
          </a:p>
        </p:txBody>
      </p:sp>
    </p:spTree>
    <p:extLst>
      <p:ext uri="{BB962C8B-B14F-4D97-AF65-F5344CB8AC3E}">
        <p14:creationId xmlns:p14="http://schemas.microsoft.com/office/powerpoint/2010/main" val="4120767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3723-7F21-67B0-CC53-974EB339DD9A}"/>
              </a:ext>
            </a:extLst>
          </p:cNvPr>
          <p:cNvSpPr>
            <a:spLocks noGrp="1"/>
          </p:cNvSpPr>
          <p:nvPr>
            <p:ph type="title"/>
          </p:nvPr>
        </p:nvSpPr>
        <p:spPr/>
        <p:txBody>
          <a:bodyPr/>
          <a:lstStyle/>
          <a:p>
            <a:r>
              <a:rPr lang="en-US" b="1" dirty="0"/>
              <a:t>Example of Social Stratification in  Rural Society Based on Land-Ownership</a:t>
            </a:r>
          </a:p>
        </p:txBody>
      </p:sp>
      <p:sp>
        <p:nvSpPr>
          <p:cNvPr id="3" name="Content Placeholder 2">
            <a:extLst>
              <a:ext uri="{FF2B5EF4-FFF2-40B4-BE49-F238E27FC236}">
                <a16:creationId xmlns:a16="http://schemas.microsoft.com/office/drawing/2014/main" id="{C0C3F8BE-E01B-DF72-4A57-B8FE7E635145}"/>
              </a:ext>
            </a:extLst>
          </p:cNvPr>
          <p:cNvSpPr>
            <a:spLocks noGrp="1"/>
          </p:cNvSpPr>
          <p:nvPr>
            <p:ph idx="1"/>
          </p:nvPr>
        </p:nvSpPr>
        <p:spPr/>
        <p:txBody>
          <a:bodyPr>
            <a:normAutofit fontScale="92500" lnSpcReduction="20000"/>
          </a:bodyPr>
          <a:lstStyle/>
          <a:p>
            <a:pPr algn="just"/>
            <a:r>
              <a:rPr lang="en-US" sz="2200" b="0" i="0" dirty="0">
                <a:solidFill>
                  <a:srgbClr val="374151"/>
                </a:solidFill>
                <a:effectLst/>
              </a:rPr>
              <a:t>In many rural communities, landownership is a crucial determinant of social stratification. Those who own larger and more productive tracts of land tend to occupy higher positions in the social hierarchy, while landless or small landholding farmers may find themselves at a lower stratum.</a:t>
            </a:r>
          </a:p>
          <a:p>
            <a:pPr algn="just">
              <a:buFont typeface="+mj-lt"/>
              <a:buAutoNum type="arabicPeriod"/>
            </a:pPr>
            <a:r>
              <a:rPr lang="en-US" sz="2200" b="1" i="0" dirty="0">
                <a:solidFill>
                  <a:srgbClr val="374151"/>
                </a:solidFill>
                <a:effectLst/>
              </a:rPr>
              <a:t>Large Landowners:</a:t>
            </a:r>
            <a:r>
              <a:rPr lang="en-US" sz="2200" b="0" i="0" dirty="0">
                <a:solidFill>
                  <a:srgbClr val="374151"/>
                </a:solidFill>
                <a:effectLst/>
              </a:rPr>
              <a:t> Wealthy landowners with extensive landholdings hold significant economic and social power. They often have access to more resources, such as modern agricultural technology, and can hire labor to work on their farms. Their economic advantage and influence in the community give them a higher social status.</a:t>
            </a:r>
          </a:p>
          <a:p>
            <a:pPr algn="just">
              <a:buFont typeface="+mj-lt"/>
              <a:buAutoNum type="arabicPeriod"/>
            </a:pPr>
            <a:r>
              <a:rPr lang="en-US" sz="2200" b="1" i="0" dirty="0">
                <a:solidFill>
                  <a:srgbClr val="374151"/>
                </a:solidFill>
                <a:effectLst/>
              </a:rPr>
              <a:t>Small Landholders:</a:t>
            </a:r>
            <a:r>
              <a:rPr lang="en-US" sz="2200" b="0" i="0" dirty="0">
                <a:solidFill>
                  <a:srgbClr val="374151"/>
                </a:solidFill>
                <a:effectLst/>
              </a:rPr>
              <a:t> Farmers with smaller landholdings, while owning some land, may have limited access to resources and face challenges in improving their economic conditions. Their social status might be relatively lower compared to large landowners.</a:t>
            </a:r>
          </a:p>
          <a:p>
            <a:pPr algn="just">
              <a:buFont typeface="+mj-lt"/>
              <a:buAutoNum type="arabicPeriod"/>
            </a:pPr>
            <a:r>
              <a:rPr lang="en-US" sz="2200" b="1" i="0" dirty="0">
                <a:solidFill>
                  <a:srgbClr val="374151"/>
                </a:solidFill>
                <a:effectLst/>
              </a:rPr>
              <a:t>Landless Laborers:</a:t>
            </a:r>
            <a:r>
              <a:rPr lang="en-US" sz="2200" b="0" i="0" dirty="0">
                <a:solidFill>
                  <a:srgbClr val="374151"/>
                </a:solidFill>
                <a:effectLst/>
              </a:rPr>
              <a:t> Landless individuals who work on the farms of larger landowners as agricultural laborers are often at the bottom of the social stratification. They rely on daily wages and have little control over the means of production. Their economic vulnerability and lack of land ownership result in a lower social status within the community.</a:t>
            </a:r>
          </a:p>
          <a:p>
            <a:endParaRPr lang="en-US" dirty="0"/>
          </a:p>
        </p:txBody>
      </p:sp>
    </p:spTree>
    <p:extLst>
      <p:ext uri="{BB962C8B-B14F-4D97-AF65-F5344CB8AC3E}">
        <p14:creationId xmlns:p14="http://schemas.microsoft.com/office/powerpoint/2010/main" val="513211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8B6B-F80A-DEF9-5DDE-D45012CB25CD}"/>
              </a:ext>
            </a:extLst>
          </p:cNvPr>
          <p:cNvSpPr>
            <a:spLocks noGrp="1"/>
          </p:cNvSpPr>
          <p:nvPr>
            <p:ph type="title"/>
          </p:nvPr>
        </p:nvSpPr>
        <p:spPr/>
        <p:txBody>
          <a:bodyPr/>
          <a:lstStyle/>
          <a:p>
            <a:r>
              <a:rPr lang="en-US" b="1" dirty="0"/>
              <a:t>Impacts of Landownership on the Aspects of Rural Life</a:t>
            </a:r>
            <a:endParaRPr lang="en-GB" b="1" dirty="0"/>
          </a:p>
        </p:txBody>
      </p:sp>
      <p:sp>
        <p:nvSpPr>
          <p:cNvPr id="3" name="Content Placeholder 2">
            <a:extLst>
              <a:ext uri="{FF2B5EF4-FFF2-40B4-BE49-F238E27FC236}">
                <a16:creationId xmlns:a16="http://schemas.microsoft.com/office/drawing/2014/main" id="{1E8FA20F-AE57-9A9E-C9F6-46289144C88E}"/>
              </a:ext>
            </a:extLst>
          </p:cNvPr>
          <p:cNvSpPr>
            <a:spLocks noGrp="1"/>
          </p:cNvSpPr>
          <p:nvPr>
            <p:ph idx="1"/>
          </p:nvPr>
        </p:nvSpPr>
        <p:spPr/>
        <p:txBody>
          <a:bodyPr>
            <a:normAutofit/>
          </a:bodyPr>
          <a:lstStyle/>
          <a:p>
            <a:pPr algn="just">
              <a:buFont typeface="Arial" panose="020B0604020202020204" pitchFamily="34" charset="0"/>
              <a:buChar char="•"/>
            </a:pPr>
            <a:r>
              <a:rPr lang="en-US" b="1" i="0" dirty="0">
                <a:solidFill>
                  <a:srgbClr val="374151"/>
                </a:solidFill>
                <a:effectLst/>
              </a:rPr>
              <a:t>Access to resources and opportunities: </a:t>
            </a:r>
            <a:r>
              <a:rPr lang="en-US" b="0" i="0" dirty="0">
                <a:solidFill>
                  <a:srgbClr val="374151"/>
                </a:solidFill>
                <a:effectLst/>
              </a:rPr>
              <a:t>Large landowners have more access to credit, inputs, and technology, enabling them to enhance agricultural productivity and income. In contrast, small landholders and landless laborers may struggle to access these resources.</a:t>
            </a:r>
          </a:p>
          <a:p>
            <a:pPr algn="just">
              <a:buFont typeface="Arial" panose="020B0604020202020204" pitchFamily="34" charset="0"/>
              <a:buChar char="•"/>
            </a:pPr>
            <a:r>
              <a:rPr lang="en-US" b="1" i="0" dirty="0">
                <a:solidFill>
                  <a:srgbClr val="374151"/>
                </a:solidFill>
                <a:effectLst/>
              </a:rPr>
              <a:t>Decision-making power: </a:t>
            </a:r>
            <a:r>
              <a:rPr lang="en-US" b="0" i="0" dirty="0">
                <a:solidFill>
                  <a:srgbClr val="374151"/>
                </a:solidFill>
                <a:effectLst/>
              </a:rPr>
              <a:t>Large landowners often have more influence over community decisions due to their economic and social standing. They may hold positions of authority in local institutions, further consolidating their power.</a:t>
            </a:r>
          </a:p>
          <a:p>
            <a:pPr algn="just">
              <a:buFont typeface="Arial" panose="020B0604020202020204" pitchFamily="34" charset="0"/>
              <a:buChar char="•"/>
            </a:pPr>
            <a:r>
              <a:rPr lang="en-US" b="1" i="0" dirty="0">
                <a:solidFill>
                  <a:srgbClr val="374151"/>
                </a:solidFill>
                <a:effectLst/>
              </a:rPr>
              <a:t>Social interactions: </a:t>
            </a:r>
            <a:r>
              <a:rPr lang="en-US" b="0" i="0" dirty="0">
                <a:solidFill>
                  <a:srgbClr val="374151"/>
                </a:solidFill>
                <a:effectLst/>
              </a:rPr>
              <a:t>Social stratification can lead to the formation of distinct social circles and limited interactions between different strata, affecting social cohesion within the community.</a:t>
            </a:r>
          </a:p>
          <a:p>
            <a:pPr algn="just">
              <a:buFont typeface="Arial" panose="020B0604020202020204" pitchFamily="34" charset="0"/>
              <a:buChar char="•"/>
            </a:pPr>
            <a:r>
              <a:rPr lang="en-US" b="1" i="0" dirty="0">
                <a:solidFill>
                  <a:srgbClr val="374151"/>
                </a:solidFill>
                <a:effectLst/>
              </a:rPr>
              <a:t>Inequality in benefits: </a:t>
            </a:r>
            <a:r>
              <a:rPr lang="en-US" b="0" i="0" dirty="0">
                <a:solidFill>
                  <a:srgbClr val="374151"/>
                </a:solidFill>
                <a:effectLst/>
              </a:rPr>
              <a:t>Economic gains resulting from agricultural activities may be disproportionately distributed, with larger landowners benefiting more while smaller landholders and landless laborers may experience lesser gains.</a:t>
            </a:r>
          </a:p>
          <a:p>
            <a:endParaRPr lang="en-GB" dirty="0"/>
          </a:p>
        </p:txBody>
      </p:sp>
    </p:spTree>
    <p:extLst>
      <p:ext uri="{BB962C8B-B14F-4D97-AF65-F5344CB8AC3E}">
        <p14:creationId xmlns:p14="http://schemas.microsoft.com/office/powerpoint/2010/main" val="193243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F1CB4-8EA6-4F1F-35E6-91A423F055AE}"/>
              </a:ext>
            </a:extLst>
          </p:cNvPr>
          <p:cNvSpPr>
            <a:spLocks noGrp="1"/>
          </p:cNvSpPr>
          <p:nvPr>
            <p:ph type="title"/>
          </p:nvPr>
        </p:nvSpPr>
        <p:spPr>
          <a:xfrm>
            <a:off x="5181601" y="634946"/>
            <a:ext cx="6368142" cy="1450757"/>
          </a:xfrm>
        </p:spPr>
        <p:txBody>
          <a:bodyPr>
            <a:normAutofit/>
          </a:bodyPr>
          <a:lstStyle/>
          <a:p>
            <a:r>
              <a:rPr lang="en-US" b="1" dirty="0"/>
              <a:t>Rural-Urban Linkage</a:t>
            </a:r>
          </a:p>
        </p:txBody>
      </p:sp>
      <p:pic>
        <p:nvPicPr>
          <p:cNvPr id="5" name="Picture 4" descr="A map of a city&#10;&#10;Description automatically generated">
            <a:extLst>
              <a:ext uri="{FF2B5EF4-FFF2-40B4-BE49-F238E27FC236}">
                <a16:creationId xmlns:a16="http://schemas.microsoft.com/office/drawing/2014/main" id="{4CB48B34-C1C9-361B-9A37-F276385C6326}"/>
              </a:ext>
            </a:extLst>
          </p:cNvPr>
          <p:cNvPicPr>
            <a:picLocks noChangeAspect="1"/>
          </p:cNvPicPr>
          <p:nvPr/>
        </p:nvPicPr>
        <p:blipFill rotWithShape="1">
          <a:blip r:embed="rId2"/>
          <a:srcRect l="28721" r="25550"/>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529512-87FD-B7CE-A3CD-09A359EC12CD}"/>
              </a:ext>
            </a:extLst>
          </p:cNvPr>
          <p:cNvSpPr>
            <a:spLocks noGrp="1"/>
          </p:cNvSpPr>
          <p:nvPr>
            <p:ph idx="1"/>
          </p:nvPr>
        </p:nvSpPr>
        <p:spPr>
          <a:xfrm>
            <a:off x="5181601" y="2198914"/>
            <a:ext cx="6368142" cy="3670180"/>
          </a:xfrm>
        </p:spPr>
        <p:txBody>
          <a:bodyPr>
            <a:normAutofit/>
          </a:bodyPr>
          <a:lstStyle/>
          <a:p>
            <a:pPr algn="just"/>
            <a:r>
              <a:rPr lang="en-US" b="0" i="0" dirty="0">
                <a:effectLst/>
              </a:rPr>
              <a:t>Rural-urban linkage is a multidimensional concept that recognizes the mutual influences and complementarities between rural and urban regions. It is essential for policymakers and planners to consider these linkages when formulating strategies and policies that aim to foster balanced and sustainable development across the entire country or region. Understanding and leveraging rural-urban linkages can lead to more inclusive and integrated approaches to economic, social, and environmental development.</a:t>
            </a:r>
            <a:endParaRPr lang="en-US" dirty="0"/>
          </a:p>
        </p:txBody>
      </p:sp>
    </p:spTree>
    <p:extLst>
      <p:ext uri="{BB962C8B-B14F-4D97-AF65-F5344CB8AC3E}">
        <p14:creationId xmlns:p14="http://schemas.microsoft.com/office/powerpoint/2010/main" val="106304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C5CE-7108-BE4F-2757-71587A512143}"/>
              </a:ext>
            </a:extLst>
          </p:cNvPr>
          <p:cNvSpPr>
            <a:spLocks noGrp="1"/>
          </p:cNvSpPr>
          <p:nvPr>
            <p:ph type="title"/>
          </p:nvPr>
        </p:nvSpPr>
        <p:spPr/>
        <p:txBody>
          <a:bodyPr/>
          <a:lstStyle/>
          <a:p>
            <a:r>
              <a:rPr lang="en-US" b="1" dirty="0"/>
              <a:t>Components of Rural-Urban Linkages (1)</a:t>
            </a:r>
          </a:p>
        </p:txBody>
      </p:sp>
      <p:sp>
        <p:nvSpPr>
          <p:cNvPr id="3" name="Content Placeholder 2">
            <a:extLst>
              <a:ext uri="{FF2B5EF4-FFF2-40B4-BE49-F238E27FC236}">
                <a16:creationId xmlns:a16="http://schemas.microsoft.com/office/drawing/2014/main" id="{936691E6-00FC-0DF8-4C4D-0298BE0D8A38}"/>
              </a:ext>
            </a:extLst>
          </p:cNvPr>
          <p:cNvSpPr>
            <a:spLocks noGrp="1"/>
          </p:cNvSpPr>
          <p:nvPr>
            <p:ph idx="1"/>
          </p:nvPr>
        </p:nvSpPr>
        <p:spPr/>
        <p:txBody>
          <a:bodyPr>
            <a:normAutofit fontScale="92500" lnSpcReduction="10000"/>
          </a:bodyPr>
          <a:lstStyle/>
          <a:p>
            <a:pPr algn="just">
              <a:buFont typeface="+mj-lt"/>
              <a:buAutoNum type="arabicPeriod"/>
            </a:pPr>
            <a:r>
              <a:rPr lang="en-US" sz="2200" b="1" i="0" dirty="0">
                <a:solidFill>
                  <a:srgbClr val="374151"/>
                </a:solidFill>
                <a:effectLst/>
              </a:rPr>
              <a:t>Migration:</a:t>
            </a:r>
            <a:r>
              <a:rPr lang="en-US" sz="2200" b="0" i="0" dirty="0">
                <a:solidFill>
                  <a:srgbClr val="374151"/>
                </a:solidFill>
                <a:effectLst/>
              </a:rPr>
              <a:t> Rural-urban migration is the movement of people from rural areas to urban centers in search of better job opportunities, education, healthcare, and improved living standards. Conversely, urban-rural migration involves individuals moving back to rural areas or relocating to smaller towns for various reasons.</a:t>
            </a:r>
          </a:p>
          <a:p>
            <a:pPr algn="just">
              <a:buFont typeface="+mj-lt"/>
              <a:buAutoNum type="arabicPeriod"/>
            </a:pPr>
            <a:r>
              <a:rPr lang="en-US" sz="2200" b="1" i="0" dirty="0">
                <a:solidFill>
                  <a:srgbClr val="374151"/>
                </a:solidFill>
                <a:effectLst/>
              </a:rPr>
              <a:t>Economic Interactions:</a:t>
            </a:r>
            <a:r>
              <a:rPr lang="en-US" sz="2200" b="0" i="0" dirty="0">
                <a:solidFill>
                  <a:srgbClr val="374151"/>
                </a:solidFill>
                <a:effectLst/>
              </a:rPr>
              <a:t> Rural areas often produce agricultural products and raw materials, which are then processed, manufactured, or consumed in urban areas. This flow of goods and services creates economic interdependence between rural and urban regions.</a:t>
            </a:r>
          </a:p>
          <a:p>
            <a:pPr algn="just">
              <a:buFont typeface="+mj-lt"/>
              <a:buAutoNum type="arabicPeriod"/>
            </a:pPr>
            <a:r>
              <a:rPr lang="en-US" sz="2200" b="1" i="0" dirty="0">
                <a:solidFill>
                  <a:srgbClr val="374151"/>
                </a:solidFill>
                <a:effectLst/>
              </a:rPr>
              <a:t>Market Connectivity:</a:t>
            </a:r>
            <a:r>
              <a:rPr lang="en-US" sz="2200" b="0" i="0" dirty="0">
                <a:solidFill>
                  <a:srgbClr val="374151"/>
                </a:solidFill>
                <a:effectLst/>
              </a:rPr>
              <a:t> Rural producers rely on urban markets to sell their goods and access a broader customer base. Conversely, urban areas depend on rural regions for the supply of agricultural products and other resources.</a:t>
            </a:r>
          </a:p>
          <a:p>
            <a:pPr algn="just">
              <a:buFont typeface="+mj-lt"/>
              <a:buAutoNum type="arabicPeriod"/>
            </a:pPr>
            <a:r>
              <a:rPr lang="en-US" sz="2200" b="1" i="0" dirty="0">
                <a:solidFill>
                  <a:srgbClr val="374151"/>
                </a:solidFill>
                <a:effectLst/>
              </a:rPr>
              <a:t>Technology and Knowledge Transfer:</a:t>
            </a:r>
            <a:r>
              <a:rPr lang="en-US" sz="2200" b="0" i="0" dirty="0">
                <a:solidFill>
                  <a:srgbClr val="374151"/>
                </a:solidFill>
                <a:effectLst/>
              </a:rPr>
              <a:t> Urban centers tend to be hubs of technological innovation and knowledge dissemination. Rural-urban linkages facilitate the transfer of technology, best practices, and knowledge, benefiting rural development and productivity.</a:t>
            </a:r>
          </a:p>
          <a:p>
            <a:endParaRPr lang="en-US" dirty="0"/>
          </a:p>
        </p:txBody>
      </p:sp>
    </p:spTree>
    <p:extLst>
      <p:ext uri="{BB962C8B-B14F-4D97-AF65-F5344CB8AC3E}">
        <p14:creationId xmlns:p14="http://schemas.microsoft.com/office/powerpoint/2010/main" val="3001080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E7EB-56AE-E32B-9A2F-D4AD154F20B7}"/>
              </a:ext>
            </a:extLst>
          </p:cNvPr>
          <p:cNvSpPr>
            <a:spLocks noGrp="1"/>
          </p:cNvSpPr>
          <p:nvPr>
            <p:ph type="title"/>
          </p:nvPr>
        </p:nvSpPr>
        <p:spPr/>
        <p:txBody>
          <a:bodyPr/>
          <a:lstStyle/>
          <a:p>
            <a:r>
              <a:rPr lang="en-US" b="1" dirty="0"/>
              <a:t>Components of Rural-Urban Linkages (2)</a:t>
            </a:r>
            <a:endParaRPr lang="en-GB" dirty="0"/>
          </a:p>
        </p:txBody>
      </p:sp>
      <p:sp>
        <p:nvSpPr>
          <p:cNvPr id="3" name="Content Placeholder 2">
            <a:extLst>
              <a:ext uri="{FF2B5EF4-FFF2-40B4-BE49-F238E27FC236}">
                <a16:creationId xmlns:a16="http://schemas.microsoft.com/office/drawing/2014/main" id="{1B354049-53E1-B2C6-4CE3-5937C12D94B5}"/>
              </a:ext>
            </a:extLst>
          </p:cNvPr>
          <p:cNvSpPr>
            <a:spLocks noGrp="1"/>
          </p:cNvSpPr>
          <p:nvPr>
            <p:ph idx="1"/>
          </p:nvPr>
        </p:nvSpPr>
        <p:spPr/>
        <p:txBody>
          <a:bodyPr/>
          <a:lstStyle/>
          <a:p>
            <a:pPr marL="0" indent="0" algn="just">
              <a:buNone/>
            </a:pPr>
            <a:r>
              <a:rPr lang="en-US" b="1" i="0" dirty="0">
                <a:solidFill>
                  <a:srgbClr val="374151"/>
                </a:solidFill>
                <a:effectLst/>
              </a:rPr>
              <a:t>5. Labor Market Dynamics:</a:t>
            </a:r>
            <a:r>
              <a:rPr lang="en-US" b="0" i="0" dirty="0">
                <a:solidFill>
                  <a:srgbClr val="374151"/>
                </a:solidFill>
                <a:effectLst/>
              </a:rPr>
              <a:t> Rural-urban linkages impact labor markets. Urban areas attract rural migrants seeking better job prospects, while rural regions may benefit from the return of urban-educated individuals bringing new skills and knowledge.</a:t>
            </a:r>
          </a:p>
          <a:p>
            <a:pPr marL="0" indent="0" algn="just">
              <a:buNone/>
            </a:pPr>
            <a:r>
              <a:rPr lang="en-US" b="1" i="0" dirty="0">
                <a:solidFill>
                  <a:srgbClr val="374151"/>
                </a:solidFill>
                <a:effectLst/>
              </a:rPr>
              <a:t>6. Infrastructure Development:</a:t>
            </a:r>
            <a:r>
              <a:rPr lang="en-US" b="0" i="0" dirty="0">
                <a:solidFill>
                  <a:srgbClr val="374151"/>
                </a:solidFill>
                <a:effectLst/>
              </a:rPr>
              <a:t> Urban areas usually have better infrastructure, including transportation networks, healthcare facilities, and educational institutions. Rural-urban linkages can contribute to the transfer of infrastructure and services to rural areas.</a:t>
            </a:r>
          </a:p>
          <a:p>
            <a:pPr marL="0" indent="0" algn="just">
              <a:buNone/>
            </a:pPr>
            <a:r>
              <a:rPr lang="en-US" b="1" i="0" dirty="0">
                <a:solidFill>
                  <a:srgbClr val="374151"/>
                </a:solidFill>
                <a:effectLst/>
              </a:rPr>
              <a:t>7. Resource Management:</a:t>
            </a:r>
            <a:r>
              <a:rPr lang="en-US" b="0" i="0" dirty="0">
                <a:solidFill>
                  <a:srgbClr val="374151"/>
                </a:solidFill>
                <a:effectLst/>
              </a:rPr>
              <a:t> Efficient resource management is crucial for sustainable development. Rural-urban linkages can facilitate coordinated efforts to manage resources such as water, energy, and waste in a more sustainable manner.</a:t>
            </a:r>
          </a:p>
          <a:p>
            <a:pPr marL="0" indent="0" algn="just">
              <a:buNone/>
            </a:pPr>
            <a:r>
              <a:rPr lang="en-US" b="1" i="0" dirty="0">
                <a:solidFill>
                  <a:srgbClr val="374151"/>
                </a:solidFill>
                <a:effectLst/>
              </a:rPr>
              <a:t>8. Cultural Exchange and Social Interaction:</a:t>
            </a:r>
            <a:r>
              <a:rPr lang="en-US" b="0" i="0" dirty="0">
                <a:solidFill>
                  <a:srgbClr val="374151"/>
                </a:solidFill>
                <a:effectLst/>
              </a:rPr>
              <a:t> Rural-urban linkages encourage cultural exchange and social interactions between diverse communities, promoting social cohesion and understanding.</a:t>
            </a:r>
          </a:p>
          <a:p>
            <a:endParaRPr lang="en-GB" dirty="0"/>
          </a:p>
        </p:txBody>
      </p:sp>
    </p:spTree>
    <p:extLst>
      <p:ext uri="{BB962C8B-B14F-4D97-AF65-F5344CB8AC3E}">
        <p14:creationId xmlns:p14="http://schemas.microsoft.com/office/powerpoint/2010/main" val="186865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A hand touching a small plant">
            <a:extLst>
              <a:ext uri="{FF2B5EF4-FFF2-40B4-BE49-F238E27FC236}">
                <a16:creationId xmlns:a16="http://schemas.microsoft.com/office/drawing/2014/main" id="{D44781CB-94DD-7CAF-2462-33438418890B}"/>
              </a:ext>
            </a:extLst>
          </p:cNvPr>
          <p:cNvPicPr>
            <a:picLocks noChangeAspect="1"/>
          </p:cNvPicPr>
          <p:nvPr/>
        </p:nvPicPr>
        <p:blipFill rotWithShape="1">
          <a:blip r:embed="rId2">
            <a:alphaModFix amt="35000"/>
          </a:blip>
          <a:srcRect t="10191" b="5540"/>
          <a:stretch/>
        </p:blipFill>
        <p:spPr>
          <a:xfrm>
            <a:off x="20" y="9535"/>
            <a:ext cx="12191980" cy="6857990"/>
          </a:xfrm>
          <a:prstGeom prst="rect">
            <a:avLst/>
          </a:prstGeom>
        </p:spPr>
      </p:pic>
      <p:cxnSp>
        <p:nvCxnSpPr>
          <p:cNvPr id="71" name="Straight Connector 70">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40C3C9-343A-4E6F-9ACF-3B954964E555}"/>
              </a:ext>
            </a:extLst>
          </p:cNvPr>
          <p:cNvSpPr>
            <a:spLocks noGrp="1"/>
          </p:cNvSpPr>
          <p:nvPr>
            <p:ph type="title"/>
          </p:nvPr>
        </p:nvSpPr>
        <p:spPr>
          <a:xfrm>
            <a:off x="1097280" y="286603"/>
            <a:ext cx="10058400" cy="1450757"/>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Objectives of this Class</a:t>
            </a:r>
          </a:p>
        </p:txBody>
      </p:sp>
      <p:sp>
        <p:nvSpPr>
          <p:cNvPr id="66" name="Content Placeholder 2">
            <a:extLst>
              <a:ext uri="{FF2B5EF4-FFF2-40B4-BE49-F238E27FC236}">
                <a16:creationId xmlns:a16="http://schemas.microsoft.com/office/drawing/2014/main" id="{F08F2DF8-51F6-4B3A-B89B-EF7D36FA8DA4}"/>
              </a:ext>
            </a:extLst>
          </p:cNvPr>
          <p:cNvSpPr>
            <a:spLocks noGrp="1"/>
          </p:cNvSpPr>
          <p:nvPr>
            <p:ph idx="1"/>
          </p:nvPr>
        </p:nvSpPr>
        <p:spPr>
          <a:xfrm>
            <a:off x="1097280" y="1845734"/>
            <a:ext cx="10058400" cy="4023360"/>
          </a:xfrm>
        </p:spPr>
        <p:txBody>
          <a:bodyPr>
            <a:normAutofit/>
          </a:bodyPr>
          <a:lstStyle/>
          <a:p>
            <a:pPr>
              <a:buClr>
                <a:srgbClr val="00B0F0"/>
              </a:buClr>
              <a:buFont typeface="Wingdings" pitchFamily="2" charset="2"/>
              <a:buChar char="Ø"/>
            </a:pPr>
            <a:r>
              <a:rPr lang="en-US" sz="3200" dirty="0">
                <a:solidFill>
                  <a:schemeClr val="tx1"/>
                </a:solidFill>
                <a:latin typeface="Times New Roman" panose="02020603050405020304" pitchFamily="18" charset="0"/>
                <a:cs typeface="Times New Roman" panose="02020603050405020304" pitchFamily="18" charset="0"/>
              </a:rPr>
              <a:t>Providing the definition of Rural Social Structure.</a:t>
            </a:r>
          </a:p>
          <a:p>
            <a:pPr>
              <a:buClr>
                <a:srgbClr val="00B0F0"/>
              </a:buClr>
              <a:buFont typeface="Wingdings" pitchFamily="2" charset="2"/>
              <a:buChar char="Ø"/>
            </a:pPr>
            <a:r>
              <a:rPr lang="en-US" sz="3200" dirty="0">
                <a:solidFill>
                  <a:schemeClr val="tx1"/>
                </a:solidFill>
                <a:latin typeface="Times New Roman" panose="02020603050405020304" pitchFamily="18" charset="0"/>
                <a:cs typeface="Times New Roman" panose="02020603050405020304" pitchFamily="18" charset="0"/>
              </a:rPr>
              <a:t>Exploring the significance of rural institutions.</a:t>
            </a:r>
          </a:p>
          <a:p>
            <a:pPr>
              <a:buClr>
                <a:srgbClr val="00B0F0"/>
              </a:buClr>
              <a:buFont typeface="Wingdings" pitchFamily="2" charset="2"/>
              <a:buChar char="Ø"/>
            </a:pPr>
            <a:r>
              <a:rPr lang="en-US" sz="3200" dirty="0">
                <a:solidFill>
                  <a:schemeClr val="tx1"/>
                </a:solidFill>
                <a:latin typeface="Times New Roman" panose="02020603050405020304" pitchFamily="18" charset="0"/>
                <a:cs typeface="Times New Roman" panose="02020603050405020304" pitchFamily="18" charset="0"/>
              </a:rPr>
              <a:t>Examining the components and importance of rural institutions.</a:t>
            </a:r>
          </a:p>
          <a:p>
            <a:pPr>
              <a:buClr>
                <a:srgbClr val="00B0F0"/>
              </a:buClr>
              <a:buFont typeface="Wingdings" pitchFamily="2" charset="2"/>
              <a:buChar char="Ø"/>
            </a:pPr>
            <a:r>
              <a:rPr lang="en-US" sz="3200" dirty="0">
                <a:solidFill>
                  <a:schemeClr val="tx1"/>
                </a:solidFill>
                <a:latin typeface="Times New Roman" panose="02020603050405020304" pitchFamily="18" charset="0"/>
                <a:cs typeface="Times New Roman" panose="02020603050405020304" pitchFamily="18" charset="0"/>
              </a:rPr>
              <a:t>Exploring the impacts of rural-urban linkages on the development of rural development.</a:t>
            </a:r>
          </a:p>
        </p:txBody>
      </p:sp>
      <p:sp>
        <p:nvSpPr>
          <p:cNvPr id="73" name="Rectangle 72">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5" name="Rectangle 74">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5810598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CE2BB-D336-B327-2924-BB9F2519EBFE}"/>
              </a:ext>
            </a:extLst>
          </p:cNvPr>
          <p:cNvSpPr>
            <a:spLocks noGrp="1"/>
          </p:cNvSpPr>
          <p:nvPr>
            <p:ph type="title"/>
          </p:nvPr>
        </p:nvSpPr>
        <p:spPr>
          <a:xfrm>
            <a:off x="5181601" y="634946"/>
            <a:ext cx="6368142" cy="1450757"/>
          </a:xfrm>
        </p:spPr>
        <p:txBody>
          <a:bodyPr>
            <a:normAutofit/>
          </a:bodyPr>
          <a:lstStyle/>
          <a:p>
            <a:r>
              <a:rPr lang="en-US" sz="3700" b="1" dirty="0"/>
              <a:t>Positive Impacts of Rural-Urban linkages on Rural Development</a:t>
            </a:r>
          </a:p>
        </p:txBody>
      </p:sp>
      <p:pic>
        <p:nvPicPr>
          <p:cNvPr id="5" name="Picture 4">
            <a:extLst>
              <a:ext uri="{FF2B5EF4-FFF2-40B4-BE49-F238E27FC236}">
                <a16:creationId xmlns:a16="http://schemas.microsoft.com/office/drawing/2014/main" id="{211CEF09-16F3-DA3A-DABD-BACEB26B4C92}"/>
              </a:ext>
            </a:extLst>
          </p:cNvPr>
          <p:cNvPicPr>
            <a:picLocks noChangeAspect="1"/>
          </p:cNvPicPr>
          <p:nvPr/>
        </p:nvPicPr>
        <p:blipFill rotWithShape="1">
          <a:blip r:embed="rId2"/>
          <a:srcRect l="24741" r="30209" b="2"/>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B87D5E-50D6-2B3C-E838-F8227DD2E265}"/>
              </a:ext>
            </a:extLst>
          </p:cNvPr>
          <p:cNvSpPr>
            <a:spLocks noGrp="1"/>
          </p:cNvSpPr>
          <p:nvPr>
            <p:ph idx="1"/>
          </p:nvPr>
        </p:nvSpPr>
        <p:spPr>
          <a:xfrm>
            <a:off x="5181601" y="2198914"/>
            <a:ext cx="6368142" cy="3670180"/>
          </a:xfrm>
        </p:spPr>
        <p:txBody>
          <a:bodyPr>
            <a:normAutofit/>
          </a:bodyPr>
          <a:lstStyle/>
          <a:p>
            <a:pPr>
              <a:buFont typeface="+mj-lt"/>
              <a:buAutoNum type="arabicPeriod"/>
            </a:pPr>
            <a:r>
              <a:rPr lang="en-US" b="1" i="0" dirty="0">
                <a:effectLst/>
              </a:rPr>
              <a:t>Economic Growth and Diversification</a:t>
            </a:r>
          </a:p>
          <a:p>
            <a:pPr>
              <a:buFont typeface="+mj-lt"/>
              <a:buAutoNum type="arabicPeriod"/>
            </a:pPr>
            <a:r>
              <a:rPr lang="en-US" b="1" i="0" dirty="0">
                <a:effectLst/>
              </a:rPr>
              <a:t>Improved Market Access for Rural Producers</a:t>
            </a:r>
            <a:endParaRPr lang="en-US" b="1" dirty="0"/>
          </a:p>
          <a:p>
            <a:pPr>
              <a:buFont typeface="+mj-lt"/>
              <a:buAutoNum type="arabicPeriod"/>
            </a:pPr>
            <a:r>
              <a:rPr lang="en-US" b="1" i="0" dirty="0">
                <a:effectLst/>
              </a:rPr>
              <a:t>Knowledge Transfer and Skill Development</a:t>
            </a:r>
            <a:endParaRPr lang="en-US" b="1" dirty="0"/>
          </a:p>
          <a:p>
            <a:pPr>
              <a:buFont typeface="+mj-lt"/>
              <a:buAutoNum type="arabicPeriod"/>
            </a:pPr>
            <a:r>
              <a:rPr lang="en-US" b="1" i="0" dirty="0">
                <a:effectLst/>
              </a:rPr>
              <a:t>Job Opportunities and Income Generation</a:t>
            </a:r>
            <a:endParaRPr lang="en-US" b="1" dirty="0"/>
          </a:p>
          <a:p>
            <a:pPr>
              <a:buFont typeface="+mj-lt"/>
              <a:buAutoNum type="arabicPeriod"/>
            </a:pPr>
            <a:r>
              <a:rPr lang="en-US" b="1" i="0" dirty="0">
                <a:effectLst/>
              </a:rPr>
              <a:t>Education and Skill Development</a:t>
            </a:r>
            <a:endParaRPr lang="en-US" dirty="0"/>
          </a:p>
          <a:p>
            <a:pPr>
              <a:buFont typeface="+mj-lt"/>
              <a:buAutoNum type="arabicPeriod"/>
            </a:pPr>
            <a:r>
              <a:rPr lang="en-US" b="1" i="0" dirty="0">
                <a:effectLst/>
              </a:rPr>
              <a:t>Reduced Poverty and Inequality</a:t>
            </a:r>
            <a:endParaRPr lang="en-US" dirty="0"/>
          </a:p>
          <a:p>
            <a:pPr>
              <a:buFont typeface="+mj-lt"/>
              <a:buAutoNum type="arabicPeriod"/>
            </a:pPr>
            <a:r>
              <a:rPr lang="en-US" b="1" i="0" dirty="0">
                <a:effectLst/>
              </a:rPr>
              <a:t>Enhanced Social Services</a:t>
            </a:r>
            <a:endParaRPr lang="en-US" dirty="0"/>
          </a:p>
          <a:p>
            <a:pPr>
              <a:buFont typeface="+mj-lt"/>
              <a:buAutoNum type="arabicPeriod"/>
            </a:pPr>
            <a:r>
              <a:rPr lang="en-US" b="1" i="0" dirty="0">
                <a:effectLst/>
              </a:rPr>
              <a:t>Cultural Exchange and Social Cohesion</a:t>
            </a:r>
            <a:endParaRPr lang="en-US" dirty="0"/>
          </a:p>
        </p:txBody>
      </p:sp>
    </p:spTree>
    <p:extLst>
      <p:ext uri="{BB962C8B-B14F-4D97-AF65-F5344CB8AC3E}">
        <p14:creationId xmlns:p14="http://schemas.microsoft.com/office/powerpoint/2010/main" val="294680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5231-8899-0C12-4F61-E03B397B9782}"/>
              </a:ext>
            </a:extLst>
          </p:cNvPr>
          <p:cNvSpPr>
            <a:spLocks noGrp="1"/>
          </p:cNvSpPr>
          <p:nvPr>
            <p:ph type="title"/>
          </p:nvPr>
        </p:nvSpPr>
        <p:spPr/>
        <p:txBody>
          <a:bodyPr/>
          <a:lstStyle/>
          <a:p>
            <a:r>
              <a:rPr lang="en-US" b="1" dirty="0"/>
              <a:t>Negative Impacts of Rural-Urban Linkages on Rural Development</a:t>
            </a:r>
          </a:p>
        </p:txBody>
      </p:sp>
      <p:sp>
        <p:nvSpPr>
          <p:cNvPr id="3" name="Content Placeholder 2">
            <a:extLst>
              <a:ext uri="{FF2B5EF4-FFF2-40B4-BE49-F238E27FC236}">
                <a16:creationId xmlns:a16="http://schemas.microsoft.com/office/drawing/2014/main" id="{1DDFABBF-A142-3998-1914-1188BC87C7B2}"/>
              </a:ext>
            </a:extLst>
          </p:cNvPr>
          <p:cNvSpPr>
            <a:spLocks noGrp="1"/>
          </p:cNvSpPr>
          <p:nvPr>
            <p:ph idx="1"/>
          </p:nvPr>
        </p:nvSpPr>
        <p:spPr/>
        <p:txBody>
          <a:bodyPr>
            <a:normAutofit/>
          </a:bodyPr>
          <a:lstStyle/>
          <a:p>
            <a:pPr algn="l">
              <a:buFont typeface="+mj-lt"/>
              <a:buAutoNum type="arabicPeriod"/>
            </a:pPr>
            <a:r>
              <a:rPr lang="en-US" sz="2800" b="1" i="0" dirty="0">
                <a:solidFill>
                  <a:srgbClr val="374151"/>
                </a:solidFill>
                <a:effectLst/>
              </a:rPr>
              <a:t>Rural-Urban Migration and Brain Drain</a:t>
            </a:r>
            <a:endParaRPr lang="en-US" sz="2800" b="1" dirty="0">
              <a:solidFill>
                <a:srgbClr val="374151"/>
              </a:solidFill>
            </a:endParaRPr>
          </a:p>
          <a:p>
            <a:pPr algn="l">
              <a:buFont typeface="+mj-lt"/>
              <a:buAutoNum type="arabicPeriod"/>
            </a:pPr>
            <a:r>
              <a:rPr lang="en-US" sz="2800" b="1" i="0" dirty="0">
                <a:solidFill>
                  <a:srgbClr val="374151"/>
                </a:solidFill>
                <a:effectLst/>
              </a:rPr>
              <a:t>Displacement and Land Conversion</a:t>
            </a:r>
            <a:endParaRPr lang="en-US" sz="2800" b="1" dirty="0">
              <a:solidFill>
                <a:srgbClr val="374151"/>
              </a:solidFill>
            </a:endParaRPr>
          </a:p>
          <a:p>
            <a:pPr algn="l">
              <a:buFont typeface="+mj-lt"/>
              <a:buAutoNum type="arabicPeriod"/>
            </a:pPr>
            <a:r>
              <a:rPr lang="en-US" sz="2800" b="1" i="0" dirty="0">
                <a:solidFill>
                  <a:srgbClr val="374151"/>
                </a:solidFill>
                <a:effectLst/>
              </a:rPr>
              <a:t>Environmental Degradation</a:t>
            </a:r>
            <a:endParaRPr lang="en-US" sz="2800" b="1" dirty="0">
              <a:solidFill>
                <a:srgbClr val="374151"/>
              </a:solidFill>
            </a:endParaRPr>
          </a:p>
          <a:p>
            <a:pPr algn="l">
              <a:buFont typeface="+mj-lt"/>
              <a:buAutoNum type="arabicPeriod"/>
            </a:pPr>
            <a:r>
              <a:rPr lang="en-US" sz="2800" b="1" i="0" dirty="0">
                <a:solidFill>
                  <a:srgbClr val="374151"/>
                </a:solidFill>
                <a:effectLst/>
              </a:rPr>
              <a:t>Social and Cultural Disruption</a:t>
            </a:r>
            <a:endParaRPr lang="en-US" sz="2800" b="1" dirty="0">
              <a:solidFill>
                <a:srgbClr val="374151"/>
              </a:solidFill>
            </a:endParaRPr>
          </a:p>
          <a:p>
            <a:pPr algn="l">
              <a:buFont typeface="+mj-lt"/>
              <a:buAutoNum type="arabicPeriod"/>
            </a:pPr>
            <a:r>
              <a:rPr lang="en-US" sz="2800" b="1" i="0" dirty="0">
                <a:solidFill>
                  <a:srgbClr val="374151"/>
                </a:solidFill>
                <a:effectLst/>
              </a:rPr>
              <a:t>Income Inequality</a:t>
            </a:r>
            <a:endParaRPr lang="en-US" sz="2800" dirty="0">
              <a:solidFill>
                <a:srgbClr val="374151"/>
              </a:solidFill>
            </a:endParaRPr>
          </a:p>
          <a:p>
            <a:pPr algn="l">
              <a:buFont typeface="+mj-lt"/>
              <a:buAutoNum type="arabicPeriod"/>
            </a:pPr>
            <a:r>
              <a:rPr lang="en-US" sz="2800" b="1" i="0" dirty="0">
                <a:solidFill>
                  <a:srgbClr val="374151"/>
                </a:solidFill>
                <a:effectLst/>
              </a:rPr>
              <a:t>Health and Public Services Challenges</a:t>
            </a:r>
            <a:endParaRPr lang="en-US" sz="2800" b="1" dirty="0">
              <a:solidFill>
                <a:srgbClr val="374151"/>
              </a:solidFill>
            </a:endParaRPr>
          </a:p>
          <a:p>
            <a:pPr algn="l">
              <a:buFont typeface="+mj-lt"/>
              <a:buAutoNum type="arabicPeriod"/>
            </a:pPr>
            <a:r>
              <a:rPr lang="en-US" sz="2800" b="1" i="0" dirty="0">
                <a:solidFill>
                  <a:srgbClr val="374151"/>
                </a:solidFill>
                <a:effectLst/>
              </a:rPr>
              <a:t>Loss of Agricultural Labor</a:t>
            </a:r>
            <a:endParaRPr lang="en-US" sz="2800" dirty="0"/>
          </a:p>
        </p:txBody>
      </p:sp>
    </p:spTree>
    <p:extLst>
      <p:ext uri="{BB962C8B-B14F-4D97-AF65-F5344CB8AC3E}">
        <p14:creationId xmlns:p14="http://schemas.microsoft.com/office/powerpoint/2010/main" val="2231849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47DA-941B-792F-DF6D-B75D6BFFF4BC}"/>
              </a:ext>
            </a:extLst>
          </p:cNvPr>
          <p:cNvSpPr>
            <a:spLocks noGrp="1"/>
          </p:cNvSpPr>
          <p:nvPr>
            <p:ph type="title"/>
          </p:nvPr>
        </p:nvSpPr>
        <p:spPr/>
        <p:txBody>
          <a:bodyPr/>
          <a:lstStyle/>
          <a:p>
            <a:r>
              <a:rPr lang="en-US" b="1" dirty="0"/>
              <a:t>Way forward to remove the Negative Impacts</a:t>
            </a:r>
          </a:p>
        </p:txBody>
      </p:sp>
      <p:sp>
        <p:nvSpPr>
          <p:cNvPr id="3" name="Content Placeholder 2">
            <a:extLst>
              <a:ext uri="{FF2B5EF4-FFF2-40B4-BE49-F238E27FC236}">
                <a16:creationId xmlns:a16="http://schemas.microsoft.com/office/drawing/2014/main" id="{DC01AF1A-425A-A14F-6132-969740638284}"/>
              </a:ext>
            </a:extLst>
          </p:cNvPr>
          <p:cNvSpPr>
            <a:spLocks noGrp="1"/>
          </p:cNvSpPr>
          <p:nvPr>
            <p:ph idx="1"/>
          </p:nvPr>
        </p:nvSpPr>
        <p:spPr>
          <a:xfrm>
            <a:off x="994299" y="1845733"/>
            <a:ext cx="10161381" cy="4413023"/>
          </a:xfrm>
        </p:spPr>
        <p:txBody>
          <a:bodyPr>
            <a:normAutofit fontScale="55000" lnSpcReduction="20000"/>
          </a:bodyPr>
          <a:lstStyle/>
          <a:p>
            <a:pPr algn="l">
              <a:buFont typeface="+mj-lt"/>
              <a:buAutoNum type="arabicPeriod"/>
            </a:pPr>
            <a:r>
              <a:rPr lang="en-US" sz="2500" b="1" i="0" dirty="0">
                <a:solidFill>
                  <a:srgbClr val="374151"/>
                </a:solidFill>
                <a:effectLst/>
              </a:rPr>
              <a:t>Targeted Rural Development Initiatives:</a:t>
            </a:r>
            <a:r>
              <a:rPr lang="en-US" sz="2500" b="0" i="0" dirty="0">
                <a:solidFill>
                  <a:srgbClr val="374151"/>
                </a:solidFill>
                <a:effectLst/>
              </a:rPr>
              <a:t> Implement targeted development initiatives that focus on the specific needs and challenges of rural communities. These initiatives should aim to improve infrastructure, healthcare, education, and access to basic services, thereby enhancing the overall quality of life in rural areas.</a:t>
            </a:r>
          </a:p>
          <a:p>
            <a:pPr algn="l">
              <a:buFont typeface="+mj-lt"/>
              <a:buAutoNum type="arabicPeriod"/>
            </a:pPr>
            <a:r>
              <a:rPr lang="en-US" sz="2500" b="1" i="0" dirty="0">
                <a:solidFill>
                  <a:srgbClr val="374151"/>
                </a:solidFill>
                <a:effectLst/>
              </a:rPr>
              <a:t>Enhance Local Economic Opportunities:</a:t>
            </a:r>
            <a:r>
              <a:rPr lang="en-US" sz="2500" b="0" i="0" dirty="0">
                <a:solidFill>
                  <a:srgbClr val="374151"/>
                </a:solidFill>
                <a:effectLst/>
              </a:rPr>
              <a:t> Promote the diversification of rural economies by supporting local industries, agribusinesses, and small-scale enterprises. Investing in value addition to agricultural products and promoting rural entrepreneurship can create job opportunities and boost rural incomes.</a:t>
            </a:r>
          </a:p>
          <a:p>
            <a:pPr algn="l">
              <a:buFont typeface="+mj-lt"/>
              <a:buAutoNum type="arabicPeriod"/>
            </a:pPr>
            <a:r>
              <a:rPr lang="en-US" sz="2500" b="1" i="0" dirty="0">
                <a:solidFill>
                  <a:srgbClr val="374151"/>
                </a:solidFill>
                <a:effectLst/>
              </a:rPr>
              <a:t>Invest in Human Capital Development:</a:t>
            </a:r>
            <a:r>
              <a:rPr lang="en-US" sz="2500" b="0" i="0" dirty="0">
                <a:solidFill>
                  <a:srgbClr val="374151"/>
                </a:solidFill>
                <a:effectLst/>
              </a:rPr>
              <a:t> Prioritize investments in human capital development through better education and skill development programs in rural areas. Equipping rural residents with relevant skills and knowledge will increase their employability and reduce the need for migration to urban centers.</a:t>
            </a:r>
          </a:p>
          <a:p>
            <a:pPr algn="l">
              <a:buFont typeface="+mj-lt"/>
              <a:buAutoNum type="arabicPeriod"/>
            </a:pPr>
            <a:r>
              <a:rPr lang="en-US" sz="2500" b="1" i="0" dirty="0">
                <a:solidFill>
                  <a:srgbClr val="374151"/>
                </a:solidFill>
                <a:effectLst/>
              </a:rPr>
              <a:t>Empower Rural Governance and Participation:</a:t>
            </a:r>
            <a:r>
              <a:rPr lang="en-US" sz="2500" b="0" i="0" dirty="0">
                <a:solidFill>
                  <a:srgbClr val="374151"/>
                </a:solidFill>
                <a:effectLst/>
              </a:rPr>
              <a:t> Strengthen local governance institutions and encourage active participation of rural residents in decision-making processes. Local communities should be involved in identifying their development priorities and have a say in the implementation of projects that impact their lives.</a:t>
            </a:r>
          </a:p>
          <a:p>
            <a:pPr algn="l">
              <a:buFont typeface="+mj-lt"/>
              <a:buAutoNum type="arabicPeriod"/>
            </a:pPr>
            <a:r>
              <a:rPr lang="en-US" sz="2500" b="1" i="0" dirty="0">
                <a:solidFill>
                  <a:srgbClr val="374151"/>
                </a:solidFill>
                <a:effectLst/>
              </a:rPr>
              <a:t>Promote Sustainable Land Use and Environmental Conservation:</a:t>
            </a:r>
            <a:r>
              <a:rPr lang="en-US" sz="2500" b="0" i="0" dirty="0">
                <a:solidFill>
                  <a:srgbClr val="374151"/>
                </a:solidFill>
                <a:effectLst/>
              </a:rPr>
              <a:t> Enforce land use policies that protect agricultural land and natural resources from conversion to urban uses. Encouraging sustainable agricultural practices and environmental conservation measures will help maintain traditional livelihoods and preserve the rural ecosystem.</a:t>
            </a:r>
            <a:endParaRPr lang="en-US" sz="2500" b="1" dirty="0">
              <a:solidFill>
                <a:srgbClr val="374151"/>
              </a:solidFill>
            </a:endParaRPr>
          </a:p>
          <a:p>
            <a:pPr algn="l">
              <a:buFont typeface="+mj-lt"/>
              <a:buAutoNum type="arabicPeriod"/>
            </a:pPr>
            <a:r>
              <a:rPr lang="en-US" sz="2500" b="1" i="0" dirty="0">
                <a:solidFill>
                  <a:srgbClr val="374151"/>
                </a:solidFill>
                <a:effectLst/>
              </a:rPr>
              <a:t>Support Cultural Preservation:</a:t>
            </a:r>
            <a:r>
              <a:rPr lang="en-US" sz="2500" b="0" i="0" dirty="0">
                <a:solidFill>
                  <a:srgbClr val="374151"/>
                </a:solidFill>
                <a:effectLst/>
              </a:rPr>
              <a:t> Foster initiatives that promote and preserve rural cultural heritage. Encouraging cultural tourism, artisanal crafts, and traditional practices can help maintain cultural identity and generate economic opportunities for rural communities.</a:t>
            </a:r>
          </a:p>
          <a:p>
            <a:pPr algn="l">
              <a:buFont typeface="+mj-lt"/>
              <a:buAutoNum type="arabicPeriod"/>
            </a:pPr>
            <a:r>
              <a:rPr lang="en-US" sz="2500" b="1" i="0" dirty="0">
                <a:solidFill>
                  <a:srgbClr val="374151"/>
                </a:solidFill>
                <a:effectLst/>
              </a:rPr>
              <a:t>Promote Sustainable Development Practices:</a:t>
            </a:r>
            <a:r>
              <a:rPr lang="en-US" sz="2500" b="0" i="0" dirty="0">
                <a:solidFill>
                  <a:srgbClr val="374151"/>
                </a:solidFill>
                <a:effectLst/>
              </a:rPr>
              <a:t> Encourage sustainable practices in agriculture, natural resource management, and energy use. Sustainable development practices ensure the long-term well-being of rural communities and protect the environment.</a:t>
            </a:r>
          </a:p>
          <a:p>
            <a:pPr algn="l">
              <a:buFont typeface="+mj-lt"/>
              <a:buAutoNum type="arabicPeriod"/>
            </a:pPr>
            <a:endParaRPr lang="en-US" b="0" i="0" dirty="0">
              <a:solidFill>
                <a:srgbClr val="374151"/>
              </a:solidFill>
              <a:effectLst/>
              <a:latin typeface="Söhne"/>
            </a:endParaRPr>
          </a:p>
          <a:p>
            <a:endParaRPr lang="en-US" dirty="0"/>
          </a:p>
        </p:txBody>
      </p:sp>
    </p:spTree>
    <p:extLst>
      <p:ext uri="{BB962C8B-B14F-4D97-AF65-F5344CB8AC3E}">
        <p14:creationId xmlns:p14="http://schemas.microsoft.com/office/powerpoint/2010/main" val="2442393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1577-C7EB-A7EB-E752-D9AD19F2497B}"/>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References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69FAA6-85F6-6C44-B310-32EE6F4BEC7D}"/>
              </a:ext>
            </a:extLst>
          </p:cNvPr>
          <p:cNvSpPr>
            <a:spLocks noGrp="1"/>
          </p:cNvSpPr>
          <p:nvPr>
            <p:ph idx="1"/>
          </p:nvPr>
        </p:nvSpPr>
        <p:spPr/>
        <p:txBody>
          <a:bodyPr>
            <a:normAutofit/>
          </a:bodyPr>
          <a:lstStyle/>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Sociology : C. N. Shankar Rao; 2007.</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Introduction to Rural Sociology by Paul L. Vogt.</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Rural Sociology by S.L. Doshi.</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Introduction to Rural Sociology by Musa Dantani Baba.</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Rural Sociology by Shambhu Lal Doshi.</a:t>
            </a:r>
          </a:p>
          <a:p>
            <a:pPr marL="457200" indent="-457200" algn="just">
              <a:buFont typeface="+mj-lt"/>
              <a:buAutoNum type="arabicPeriod"/>
            </a:pPr>
            <a:r>
              <a:rPr lang="en-GB" sz="2400">
                <a:latin typeface="Times New Roman" panose="02020603050405020304" pitchFamily="18" charset="0"/>
                <a:cs typeface="Times New Roman" panose="02020603050405020304" pitchFamily="18" charset="0"/>
              </a:rPr>
              <a:t>https</a:t>
            </a:r>
            <a:r>
              <a:rPr lang="en-GB" sz="2400" dirty="0">
                <a:latin typeface="Times New Roman" panose="02020603050405020304" pitchFamily="18" charset="0"/>
                <a:cs typeface="Times New Roman" panose="02020603050405020304" pitchFamily="18" charset="0"/>
              </a:rPr>
              <a:t>://uogqueensmcf.com/wp-content/uploads/2020/BA%20Modules/Sociology/1.%20Sociology%20modiles/Year%20three/Semester%201/Rural%20sociology%20handaout%201st.pdf</a:t>
            </a:r>
          </a:p>
          <a:p>
            <a:pPr algn="just"/>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38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65B6-03FE-31D7-E5C6-1BFB8CC84C31}"/>
              </a:ext>
            </a:extLst>
          </p:cNvPr>
          <p:cNvSpPr>
            <a:spLocks noGrp="1"/>
          </p:cNvSpPr>
          <p:nvPr>
            <p:ph type="ctrTitle"/>
          </p:nvPr>
        </p:nvSpPr>
        <p:spPr/>
        <p:txBody>
          <a:bodyPr/>
          <a:lstStyle/>
          <a:p>
            <a:r>
              <a:rPr lang="en-US" dirty="0"/>
              <a:t>THANK YOU!</a:t>
            </a:r>
            <a:endParaRPr lang="en-GB" dirty="0"/>
          </a:p>
        </p:txBody>
      </p:sp>
      <p:sp>
        <p:nvSpPr>
          <p:cNvPr id="3" name="Subtitle 2">
            <a:extLst>
              <a:ext uri="{FF2B5EF4-FFF2-40B4-BE49-F238E27FC236}">
                <a16:creationId xmlns:a16="http://schemas.microsoft.com/office/drawing/2014/main" id="{18A4DD17-82FF-6ED8-E9A2-DE5734FA3D0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2816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43A47-81E3-BA7F-FBE7-68C6E22BB2A7}"/>
              </a:ext>
            </a:extLst>
          </p:cNvPr>
          <p:cNvSpPr>
            <a:spLocks noGrp="1"/>
          </p:cNvSpPr>
          <p:nvPr>
            <p:ph type="title"/>
          </p:nvPr>
        </p:nvSpPr>
        <p:spPr>
          <a:xfrm>
            <a:off x="5181601" y="634946"/>
            <a:ext cx="6368142" cy="1450757"/>
          </a:xfrm>
        </p:spPr>
        <p:txBody>
          <a:bodyPr>
            <a:normAutofit/>
          </a:bodyPr>
          <a:lstStyle/>
          <a:p>
            <a:r>
              <a:rPr lang="en-US" b="1" dirty="0">
                <a:latin typeface="+mn-lt"/>
              </a:rPr>
              <a:t>Rural Social Structure</a:t>
            </a:r>
          </a:p>
        </p:txBody>
      </p:sp>
      <p:pic>
        <p:nvPicPr>
          <p:cNvPr id="5" name="Picture 4" descr="hand holding ball">
            <a:extLst>
              <a:ext uri="{FF2B5EF4-FFF2-40B4-BE49-F238E27FC236}">
                <a16:creationId xmlns:a16="http://schemas.microsoft.com/office/drawing/2014/main" id="{2C2AD465-4211-8127-EB19-04CB2B90C13D}"/>
              </a:ext>
            </a:extLst>
          </p:cNvPr>
          <p:cNvPicPr>
            <a:picLocks noChangeAspect="1"/>
          </p:cNvPicPr>
          <p:nvPr/>
        </p:nvPicPr>
        <p:blipFill rotWithShape="1">
          <a:blip r:embed="rId2"/>
          <a:srcRect l="29350" r="25599" b="2"/>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034FC0-94A1-7F75-937F-ADD35EA925B4}"/>
              </a:ext>
            </a:extLst>
          </p:cNvPr>
          <p:cNvSpPr>
            <a:spLocks noGrp="1"/>
          </p:cNvSpPr>
          <p:nvPr>
            <p:ph idx="1"/>
          </p:nvPr>
        </p:nvSpPr>
        <p:spPr>
          <a:xfrm>
            <a:off x="5000625" y="2198913"/>
            <a:ext cx="6549118" cy="4024137"/>
          </a:xfrm>
        </p:spPr>
        <p:txBody>
          <a:bodyPr>
            <a:noAutofit/>
          </a:bodyPr>
          <a:lstStyle/>
          <a:p>
            <a:pPr algn="just"/>
            <a:r>
              <a:rPr lang="en-US" sz="2800" b="0" i="0" dirty="0">
                <a:effectLst/>
              </a:rPr>
              <a:t>Rural social structure refers to the organization and patterns of social relationships and interactions within rural communities or areas characterized by predominantly agricultural or agrarian economies. It encompasses the various elements that define the social fabric of rural societies, including social hierarchies, roles, norms, customs, institutions, and networks</a:t>
            </a:r>
            <a:endParaRPr lang="en-US" sz="2800" dirty="0"/>
          </a:p>
        </p:txBody>
      </p:sp>
    </p:spTree>
    <p:extLst>
      <p:ext uri="{BB962C8B-B14F-4D97-AF65-F5344CB8AC3E}">
        <p14:creationId xmlns:p14="http://schemas.microsoft.com/office/powerpoint/2010/main" val="397300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DC2E7-C40A-0BBD-EF2F-48D977A97712}"/>
              </a:ext>
            </a:extLst>
          </p:cNvPr>
          <p:cNvSpPr>
            <a:spLocks noGrp="1"/>
          </p:cNvSpPr>
          <p:nvPr>
            <p:ph type="title"/>
          </p:nvPr>
        </p:nvSpPr>
        <p:spPr/>
        <p:txBody>
          <a:bodyPr/>
          <a:lstStyle/>
          <a:p>
            <a:r>
              <a:rPr lang="en-US" b="1" dirty="0"/>
              <a:t>Significance of studying Rural Social Structure</a:t>
            </a:r>
          </a:p>
        </p:txBody>
      </p:sp>
      <p:sp>
        <p:nvSpPr>
          <p:cNvPr id="3" name="Content Placeholder 2">
            <a:extLst>
              <a:ext uri="{FF2B5EF4-FFF2-40B4-BE49-F238E27FC236}">
                <a16:creationId xmlns:a16="http://schemas.microsoft.com/office/drawing/2014/main" id="{B65FDD33-45B6-9387-0933-3A3288CC6138}"/>
              </a:ext>
            </a:extLst>
          </p:cNvPr>
          <p:cNvSpPr>
            <a:spLocks noGrp="1"/>
          </p:cNvSpPr>
          <p:nvPr>
            <p:ph idx="1"/>
          </p:nvPr>
        </p:nvSpPr>
        <p:spPr/>
        <p:txBody>
          <a:bodyPr>
            <a:normAutofit fontScale="85000" lnSpcReduction="20000"/>
          </a:bodyPr>
          <a:lstStyle/>
          <a:p>
            <a:pPr algn="just">
              <a:buFont typeface="+mj-lt"/>
              <a:buAutoNum type="arabicPeriod"/>
            </a:pPr>
            <a:r>
              <a:rPr lang="en-US" sz="2200" b="1" i="0">
                <a:solidFill>
                  <a:srgbClr val="374151"/>
                </a:solidFill>
                <a:effectLst/>
              </a:rPr>
              <a:t>Socio-economic development:</a:t>
            </a:r>
            <a:r>
              <a:rPr lang="en-US" sz="2200" b="0" i="0">
                <a:solidFill>
                  <a:srgbClr val="374151"/>
                </a:solidFill>
                <a:effectLst/>
              </a:rPr>
              <a:t> Rural areas often play a crucial role in a country's socio-economic development, especially in agriculture-dependent economies. Understanding the social structure in rural communities helps identify potential obstacles and opportunities for development. </a:t>
            </a:r>
          </a:p>
          <a:p>
            <a:pPr algn="just">
              <a:buFont typeface="+mj-lt"/>
              <a:buAutoNum type="arabicPeriod"/>
            </a:pPr>
            <a:r>
              <a:rPr lang="en-US" sz="2200" b="1" i="0">
                <a:solidFill>
                  <a:srgbClr val="374151"/>
                </a:solidFill>
                <a:effectLst/>
              </a:rPr>
              <a:t>Inequality and social justice:</a:t>
            </a:r>
            <a:r>
              <a:rPr lang="en-US" sz="2200" b="0" i="0">
                <a:solidFill>
                  <a:srgbClr val="374151"/>
                </a:solidFill>
                <a:effectLst/>
              </a:rPr>
              <a:t> Rural social structures can perpetuate inequalities and social injustices. By studying these structures, researchers and policymakers can pinpoint the root causes of disparities in access to resources, opportunities, and services. </a:t>
            </a:r>
          </a:p>
          <a:p>
            <a:pPr algn="just">
              <a:buFont typeface="+mj-lt"/>
              <a:buAutoNum type="arabicPeriod"/>
            </a:pPr>
            <a:r>
              <a:rPr lang="en-US" sz="2200" b="1" i="0">
                <a:solidFill>
                  <a:srgbClr val="374151"/>
                </a:solidFill>
                <a:effectLst/>
              </a:rPr>
              <a:t>Cultural preservation and change:</a:t>
            </a:r>
            <a:r>
              <a:rPr lang="en-US" sz="2200" b="0" i="0">
                <a:solidFill>
                  <a:srgbClr val="374151"/>
                </a:solidFill>
                <a:effectLst/>
              </a:rPr>
              <a:t> Rural areas often hold rich cultural traditions and practices that are deeply tied to their social structure. </a:t>
            </a:r>
          </a:p>
          <a:p>
            <a:pPr algn="just">
              <a:buFont typeface="+mj-lt"/>
              <a:buAutoNum type="arabicPeriod"/>
            </a:pPr>
            <a:r>
              <a:rPr lang="en-US" sz="2200" b="1" i="0">
                <a:solidFill>
                  <a:srgbClr val="374151"/>
                </a:solidFill>
                <a:effectLst/>
              </a:rPr>
              <a:t>Community development and empowerment:</a:t>
            </a:r>
            <a:r>
              <a:rPr lang="en-US" sz="2200" b="0" i="0">
                <a:solidFill>
                  <a:srgbClr val="374151"/>
                </a:solidFill>
                <a:effectLst/>
              </a:rPr>
              <a:t> A comprehensive understanding of rural social structure empowers communities to actively participate in their development. </a:t>
            </a:r>
          </a:p>
          <a:p>
            <a:pPr algn="just">
              <a:buFont typeface="+mj-lt"/>
              <a:buAutoNum type="arabicPeriod"/>
            </a:pPr>
            <a:r>
              <a:rPr lang="en-US" sz="2200" b="1" i="0">
                <a:solidFill>
                  <a:srgbClr val="374151"/>
                </a:solidFill>
                <a:effectLst/>
              </a:rPr>
              <a:t>Environmental sustainability:</a:t>
            </a:r>
            <a:r>
              <a:rPr lang="en-US" sz="2200" b="0" i="0">
                <a:solidFill>
                  <a:srgbClr val="374151"/>
                </a:solidFill>
                <a:effectLst/>
              </a:rPr>
              <a:t> Rural communities often have close ties to their natural environment, and their social structure influences their interaction with the land and resources. Studying rural social structure helps assess the impact of human activities on the environment and the sustainability of rural practices. </a:t>
            </a:r>
          </a:p>
          <a:p>
            <a:endParaRPr lang="en-US" dirty="0"/>
          </a:p>
        </p:txBody>
      </p:sp>
    </p:spTree>
    <p:extLst>
      <p:ext uri="{BB962C8B-B14F-4D97-AF65-F5344CB8AC3E}">
        <p14:creationId xmlns:p14="http://schemas.microsoft.com/office/powerpoint/2010/main" val="243478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9925-8416-4EE2-ABA2-1856E886272E}"/>
              </a:ext>
            </a:extLst>
          </p:cNvPr>
          <p:cNvSpPr>
            <a:spLocks noGrp="1"/>
          </p:cNvSpPr>
          <p:nvPr>
            <p:ph type="title"/>
          </p:nvPr>
        </p:nvSpPr>
        <p:spPr/>
        <p:txBody>
          <a:bodyPr/>
          <a:lstStyle/>
          <a:p>
            <a:r>
              <a:rPr lang="en-US" b="1" dirty="0"/>
              <a:t>Components of Rural Social Structure (1)</a:t>
            </a:r>
          </a:p>
        </p:txBody>
      </p:sp>
      <p:sp>
        <p:nvSpPr>
          <p:cNvPr id="3" name="Content Placeholder 2">
            <a:extLst>
              <a:ext uri="{FF2B5EF4-FFF2-40B4-BE49-F238E27FC236}">
                <a16:creationId xmlns:a16="http://schemas.microsoft.com/office/drawing/2014/main" id="{F34F236B-2448-B761-7B0B-72DEF228A248}"/>
              </a:ext>
            </a:extLst>
          </p:cNvPr>
          <p:cNvSpPr>
            <a:spLocks noGrp="1"/>
          </p:cNvSpPr>
          <p:nvPr>
            <p:ph idx="1"/>
          </p:nvPr>
        </p:nvSpPr>
        <p:spPr/>
        <p:txBody>
          <a:bodyPr>
            <a:normAutofit lnSpcReduction="10000"/>
          </a:bodyPr>
          <a:lstStyle/>
          <a:p>
            <a:pPr algn="just">
              <a:buFont typeface="+mj-lt"/>
              <a:buAutoNum type="arabicPeriod"/>
            </a:pPr>
            <a:r>
              <a:rPr lang="en-US" sz="2400" b="1" i="0" dirty="0">
                <a:solidFill>
                  <a:srgbClr val="374151"/>
                </a:solidFill>
                <a:effectLst/>
              </a:rPr>
              <a:t>Social Roles and Status:</a:t>
            </a:r>
            <a:r>
              <a:rPr lang="en-US" sz="2400" b="0" i="0" dirty="0">
                <a:solidFill>
                  <a:srgbClr val="374151"/>
                </a:solidFill>
                <a:effectLst/>
              </a:rPr>
              <a:t> Rural communities often have distinct social roles and hierarchies, such as farmers, landowners, laborers, and community leaders. These roles determine individuals' positions in the social order and influence their access to resources and decision-making power.</a:t>
            </a:r>
          </a:p>
          <a:p>
            <a:pPr algn="just">
              <a:buFont typeface="+mj-lt"/>
              <a:buAutoNum type="arabicPeriod"/>
            </a:pPr>
            <a:r>
              <a:rPr lang="en-US" sz="2400" b="1" i="0" dirty="0">
                <a:solidFill>
                  <a:srgbClr val="374151"/>
                </a:solidFill>
                <a:effectLst/>
              </a:rPr>
              <a:t>Kinship and Family Structure:</a:t>
            </a:r>
            <a:r>
              <a:rPr lang="en-US" sz="2400" b="0" i="0" dirty="0">
                <a:solidFill>
                  <a:srgbClr val="374151"/>
                </a:solidFill>
                <a:effectLst/>
              </a:rPr>
              <a:t> Rural societies often place significant importance on family and kinship ties. Family relationships and extended family networks can be influential in shaping social interactions and providing support systems.</a:t>
            </a:r>
          </a:p>
          <a:p>
            <a:pPr algn="just">
              <a:buFont typeface="+mj-lt"/>
              <a:buAutoNum type="arabicPeriod"/>
            </a:pPr>
            <a:r>
              <a:rPr lang="en-US" sz="2400" b="1" i="0" dirty="0">
                <a:solidFill>
                  <a:srgbClr val="374151"/>
                </a:solidFill>
                <a:effectLst/>
              </a:rPr>
              <a:t>Community Institutions:</a:t>
            </a:r>
            <a:r>
              <a:rPr lang="en-US" sz="2400" b="0" i="0" dirty="0">
                <a:solidFill>
                  <a:srgbClr val="374151"/>
                </a:solidFill>
                <a:effectLst/>
              </a:rPr>
              <a:t> Rural communities typically have local institutions that play essential roles in governing social behavior and resolving disputes. These institutions may include community councils, religious organizations, and traditional leadership structures.</a:t>
            </a:r>
          </a:p>
          <a:p>
            <a:endParaRPr lang="en-US" dirty="0"/>
          </a:p>
        </p:txBody>
      </p:sp>
    </p:spTree>
    <p:extLst>
      <p:ext uri="{BB962C8B-B14F-4D97-AF65-F5344CB8AC3E}">
        <p14:creationId xmlns:p14="http://schemas.microsoft.com/office/powerpoint/2010/main" val="422307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EE29-5126-6164-0778-ECCF50D050D6}"/>
              </a:ext>
            </a:extLst>
          </p:cNvPr>
          <p:cNvSpPr>
            <a:spLocks noGrp="1"/>
          </p:cNvSpPr>
          <p:nvPr>
            <p:ph type="title"/>
          </p:nvPr>
        </p:nvSpPr>
        <p:spPr/>
        <p:txBody>
          <a:bodyPr/>
          <a:lstStyle/>
          <a:p>
            <a:r>
              <a:rPr lang="en-US" b="1" dirty="0"/>
              <a:t>Components of Rural Social Structure (2)</a:t>
            </a:r>
            <a:endParaRPr lang="en-GB" dirty="0"/>
          </a:p>
        </p:txBody>
      </p:sp>
      <p:sp>
        <p:nvSpPr>
          <p:cNvPr id="3" name="Content Placeholder 2">
            <a:extLst>
              <a:ext uri="{FF2B5EF4-FFF2-40B4-BE49-F238E27FC236}">
                <a16:creationId xmlns:a16="http://schemas.microsoft.com/office/drawing/2014/main" id="{CD615AF7-A6BB-B78E-C83C-CC1C37826B28}"/>
              </a:ext>
            </a:extLst>
          </p:cNvPr>
          <p:cNvSpPr>
            <a:spLocks noGrp="1"/>
          </p:cNvSpPr>
          <p:nvPr>
            <p:ph idx="1"/>
          </p:nvPr>
        </p:nvSpPr>
        <p:spPr/>
        <p:txBody>
          <a:bodyPr/>
          <a:lstStyle/>
          <a:p>
            <a:pPr marL="0" indent="0" algn="just">
              <a:buNone/>
            </a:pPr>
            <a:r>
              <a:rPr lang="en-US" b="1" i="0" dirty="0">
                <a:solidFill>
                  <a:srgbClr val="374151"/>
                </a:solidFill>
                <a:effectLst/>
              </a:rPr>
              <a:t>4. Social Norms and Customs:</a:t>
            </a:r>
            <a:r>
              <a:rPr lang="en-US" b="0" i="0" dirty="0">
                <a:solidFill>
                  <a:srgbClr val="374151"/>
                </a:solidFill>
                <a:effectLst/>
              </a:rPr>
              <a:t> Rural social structure is often shaped by cultural norms and customs, which govern various aspects of life, such as marriage, inheritance, and social gatherings. These norms contribute to social cohesion and identity within the community.</a:t>
            </a:r>
          </a:p>
          <a:p>
            <a:pPr marL="0" indent="0" algn="just">
              <a:buNone/>
            </a:pPr>
            <a:r>
              <a:rPr lang="en-US" b="1" i="0" dirty="0">
                <a:solidFill>
                  <a:srgbClr val="374151"/>
                </a:solidFill>
                <a:effectLst/>
              </a:rPr>
              <a:t>5. Economic Relations:</a:t>
            </a:r>
            <a:r>
              <a:rPr lang="en-US" b="0" i="0" dirty="0">
                <a:solidFill>
                  <a:srgbClr val="374151"/>
                </a:solidFill>
                <a:effectLst/>
              </a:rPr>
              <a:t> In agrarian economies, economic relationships are central to the social structure. These may involve relationships between landowners and agricultural laborers or exchanges of goods and services within the community.</a:t>
            </a:r>
          </a:p>
          <a:p>
            <a:pPr marL="0" indent="0" algn="just">
              <a:buNone/>
            </a:pPr>
            <a:r>
              <a:rPr lang="en-US" b="1" i="0" dirty="0">
                <a:solidFill>
                  <a:srgbClr val="374151"/>
                </a:solidFill>
                <a:effectLst/>
              </a:rPr>
              <a:t>6. Social Networks:</a:t>
            </a:r>
            <a:r>
              <a:rPr lang="en-US" b="0" i="0" dirty="0">
                <a:solidFill>
                  <a:srgbClr val="374151"/>
                </a:solidFill>
                <a:effectLst/>
              </a:rPr>
              <a:t> Social networks in rural areas play a critical role in sharing information, resources, and support. These networks may be based on kinship, friendships, or common interests.</a:t>
            </a:r>
          </a:p>
          <a:p>
            <a:pPr marL="0" indent="0" algn="just">
              <a:buNone/>
            </a:pPr>
            <a:r>
              <a:rPr lang="en-US" b="1" i="0" dirty="0">
                <a:solidFill>
                  <a:srgbClr val="374151"/>
                </a:solidFill>
                <a:effectLst/>
              </a:rPr>
              <a:t>7. Power and Decision-making:</a:t>
            </a:r>
            <a:r>
              <a:rPr lang="en-US" b="0" i="0" dirty="0">
                <a:solidFill>
                  <a:srgbClr val="374151"/>
                </a:solidFill>
                <a:effectLst/>
              </a:rPr>
              <a:t> Power dynamics within rural social structures influence decision-making processes, resource distribution, and access to opportunities. Understanding these power structures is crucial for assessing issues of social equity and justice.</a:t>
            </a:r>
          </a:p>
          <a:p>
            <a:endParaRPr lang="en-GB" dirty="0"/>
          </a:p>
        </p:txBody>
      </p:sp>
    </p:spTree>
    <p:extLst>
      <p:ext uri="{BB962C8B-B14F-4D97-AF65-F5344CB8AC3E}">
        <p14:creationId xmlns:p14="http://schemas.microsoft.com/office/powerpoint/2010/main" val="400969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2209-C6AC-8215-0B30-B9C14F57E2A2}"/>
              </a:ext>
            </a:extLst>
          </p:cNvPr>
          <p:cNvSpPr>
            <a:spLocks noGrp="1"/>
          </p:cNvSpPr>
          <p:nvPr>
            <p:ph type="title"/>
          </p:nvPr>
        </p:nvSpPr>
        <p:spPr>
          <a:xfrm>
            <a:off x="5246703" y="634947"/>
            <a:ext cx="6303040" cy="812114"/>
          </a:xfrm>
        </p:spPr>
        <p:txBody>
          <a:bodyPr>
            <a:normAutofit/>
          </a:bodyPr>
          <a:lstStyle/>
          <a:p>
            <a:r>
              <a:rPr lang="en-US" b="1" dirty="0">
                <a:latin typeface="Times New Roman" panose="02020603050405020304" pitchFamily="18" charset="0"/>
                <a:cs typeface="Times New Roman" panose="02020603050405020304" pitchFamily="18" charset="0"/>
              </a:rPr>
              <a:t>Brainstorming session</a:t>
            </a:r>
            <a:endParaRPr lang="en-GB" b="1" dirty="0">
              <a:latin typeface="Times New Roman" panose="02020603050405020304" pitchFamily="18" charset="0"/>
              <a:cs typeface="Times New Roman" panose="02020603050405020304" pitchFamily="18" charset="0"/>
            </a:endParaRPr>
          </a:p>
        </p:txBody>
      </p:sp>
      <p:pic>
        <p:nvPicPr>
          <p:cNvPr id="14" name="Picture 4" descr="White bulbs with a yellow one standing out">
            <a:extLst>
              <a:ext uri="{FF2B5EF4-FFF2-40B4-BE49-F238E27FC236}">
                <a16:creationId xmlns:a16="http://schemas.microsoft.com/office/drawing/2014/main" id="{3C801679-F047-2480-C99C-B0B7D8D945A4}"/>
              </a:ext>
            </a:extLst>
          </p:cNvPr>
          <p:cNvPicPr>
            <a:picLocks noChangeAspect="1"/>
          </p:cNvPicPr>
          <p:nvPr/>
        </p:nvPicPr>
        <p:blipFill rotWithShape="1">
          <a:blip r:embed="rId2"/>
          <a:srcRect l="38768" r="16012" b="1"/>
          <a:stretch/>
        </p:blipFill>
        <p:spPr>
          <a:xfrm>
            <a:off x="20" y="-12128"/>
            <a:ext cx="4654276" cy="6870127"/>
          </a:xfrm>
          <a:prstGeom prst="rect">
            <a:avLst/>
          </a:prstGeom>
        </p:spPr>
      </p:pic>
      <p:sp>
        <p:nvSpPr>
          <p:cNvPr id="3" name="Content Placeholder 2">
            <a:extLst>
              <a:ext uri="{FF2B5EF4-FFF2-40B4-BE49-F238E27FC236}">
                <a16:creationId xmlns:a16="http://schemas.microsoft.com/office/drawing/2014/main" id="{F1F37426-5232-ED8C-BA14-F3B0155F1DB3}"/>
              </a:ext>
            </a:extLst>
          </p:cNvPr>
          <p:cNvSpPr>
            <a:spLocks noGrp="1"/>
          </p:cNvSpPr>
          <p:nvPr>
            <p:ph idx="1"/>
          </p:nvPr>
        </p:nvSpPr>
        <p:spPr>
          <a:xfrm>
            <a:off x="5181601" y="2198914"/>
            <a:ext cx="6368142" cy="3670180"/>
          </a:xfrm>
        </p:spPr>
        <p:txBody>
          <a:bodyPr>
            <a:normAutofit/>
          </a:bodyPr>
          <a:lstStyle/>
          <a:p>
            <a:r>
              <a:rPr lang="en-US" sz="4400" dirty="0"/>
              <a:t>What do you understand by rural social institutions?</a:t>
            </a:r>
          </a:p>
          <a:p>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73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252728"/>
          </a:xfrm>
        </p:spPr>
        <p:txBody>
          <a:bodyPr/>
          <a:lstStyle/>
          <a:p>
            <a:r>
              <a:rPr lang="en-US" b="1" dirty="0"/>
              <a:t>Institutions of Rural Society (1)</a:t>
            </a:r>
          </a:p>
        </p:txBody>
      </p:sp>
      <p:sp>
        <p:nvSpPr>
          <p:cNvPr id="4" name="Content Placeholder 3">
            <a:extLst>
              <a:ext uri="{FF2B5EF4-FFF2-40B4-BE49-F238E27FC236}">
                <a16:creationId xmlns:a16="http://schemas.microsoft.com/office/drawing/2014/main" id="{945E34A3-E747-B918-1C0A-6373216C6870}"/>
              </a:ext>
            </a:extLst>
          </p:cNvPr>
          <p:cNvSpPr>
            <a:spLocks noGrp="1"/>
          </p:cNvSpPr>
          <p:nvPr>
            <p:ph idx="1"/>
          </p:nvPr>
        </p:nvSpPr>
        <p:spPr/>
        <p:txBody>
          <a:bodyPr>
            <a:normAutofit fontScale="92500" lnSpcReduction="20000"/>
          </a:bodyPr>
          <a:lstStyle/>
          <a:p>
            <a:pPr algn="just">
              <a:buFont typeface="+mj-lt"/>
              <a:buAutoNum type="arabicPeriod"/>
            </a:pPr>
            <a:r>
              <a:rPr lang="en-US" sz="2200" b="1" i="0" dirty="0">
                <a:solidFill>
                  <a:srgbClr val="374151"/>
                </a:solidFill>
                <a:effectLst/>
              </a:rPr>
              <a:t>Family and Kinship:</a:t>
            </a:r>
            <a:r>
              <a:rPr lang="en-US" sz="2200" b="0" i="0" dirty="0">
                <a:solidFill>
                  <a:srgbClr val="374151"/>
                </a:solidFill>
                <a:effectLst/>
              </a:rPr>
              <a:t> Family is the foundational social institution in rural communities. Families often have strong ties and play a vital role in providing emotional support and economic security. Extended family networks are prevalent, and kinship relations influence social interactions, marriage practices, and inheritance patterns.</a:t>
            </a:r>
          </a:p>
          <a:p>
            <a:pPr algn="just">
              <a:buFont typeface="+mj-lt"/>
              <a:buAutoNum type="arabicPeriod"/>
            </a:pPr>
            <a:r>
              <a:rPr lang="en-US" sz="2200" b="1" i="0" dirty="0">
                <a:solidFill>
                  <a:srgbClr val="374151"/>
                </a:solidFill>
                <a:effectLst/>
              </a:rPr>
              <a:t>Religion and Belief Systems:</a:t>
            </a:r>
            <a:r>
              <a:rPr lang="en-US" sz="2200" b="0" i="0" dirty="0">
                <a:solidFill>
                  <a:srgbClr val="374151"/>
                </a:solidFill>
                <a:effectLst/>
              </a:rPr>
              <a:t> Religion holds significant importance in rural areas, with communities often adhering to traditional or indigenous belief systems. Religious institutions serve as centers for social gatherings, moral guidance, and cultural celebrations. They can also play a role in maintaining social cohesion and identity.</a:t>
            </a:r>
          </a:p>
          <a:p>
            <a:pPr algn="just">
              <a:buFont typeface="+mj-lt"/>
              <a:buAutoNum type="arabicPeriod"/>
            </a:pPr>
            <a:r>
              <a:rPr lang="en-US" sz="2200" b="1" i="0" dirty="0">
                <a:solidFill>
                  <a:srgbClr val="374151"/>
                </a:solidFill>
                <a:effectLst/>
              </a:rPr>
              <a:t>Education:</a:t>
            </a:r>
            <a:r>
              <a:rPr lang="en-US" sz="2200" b="0" i="0" dirty="0">
                <a:solidFill>
                  <a:srgbClr val="374151"/>
                </a:solidFill>
                <a:effectLst/>
              </a:rPr>
              <a:t> Education institutions in rural areas may vary in accessibility and quality compared to urban areas. Schools and educational facilities are crucial for imparting knowledge and skills to the younger generation. Education can be a pathway for social mobility and development within rural communities.</a:t>
            </a:r>
          </a:p>
          <a:p>
            <a:pPr algn="just">
              <a:buFont typeface="+mj-lt"/>
              <a:buAutoNum type="arabicPeriod"/>
            </a:pPr>
            <a:r>
              <a:rPr lang="en-US" sz="2200" b="1" i="0" dirty="0">
                <a:solidFill>
                  <a:srgbClr val="374151"/>
                </a:solidFill>
                <a:effectLst/>
              </a:rPr>
              <a:t>Agricultural Cooperatives:</a:t>
            </a:r>
            <a:r>
              <a:rPr lang="en-US" sz="2200" b="0" i="0" dirty="0">
                <a:solidFill>
                  <a:srgbClr val="374151"/>
                </a:solidFill>
                <a:effectLst/>
              </a:rPr>
              <a:t> In agrarian economies, agricultural cooperatives serve as social institutions that facilitate collective efforts for farming, marketing, and resource-sharing. They play a crucial role in strengthening rural livelihoods and enhancing economic opportunities.</a:t>
            </a:r>
          </a:p>
          <a:p>
            <a:endParaRPr lang="en-US" dirty="0"/>
          </a:p>
        </p:txBody>
      </p:sp>
    </p:spTree>
    <p:extLst>
      <p:ext uri="{BB962C8B-B14F-4D97-AF65-F5344CB8AC3E}">
        <p14:creationId xmlns:p14="http://schemas.microsoft.com/office/powerpoint/2010/main" val="301459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3867-0DF9-31EF-7AA3-5DC53F4BEEF7}"/>
              </a:ext>
            </a:extLst>
          </p:cNvPr>
          <p:cNvSpPr>
            <a:spLocks noGrp="1"/>
          </p:cNvSpPr>
          <p:nvPr>
            <p:ph type="title"/>
          </p:nvPr>
        </p:nvSpPr>
        <p:spPr/>
        <p:txBody>
          <a:bodyPr/>
          <a:lstStyle/>
          <a:p>
            <a:r>
              <a:rPr lang="en-US" b="1" dirty="0"/>
              <a:t>Institutions of Rural Society (2)</a:t>
            </a:r>
            <a:endParaRPr lang="en-GB" dirty="0"/>
          </a:p>
        </p:txBody>
      </p:sp>
      <p:sp>
        <p:nvSpPr>
          <p:cNvPr id="3" name="Content Placeholder 2">
            <a:extLst>
              <a:ext uri="{FF2B5EF4-FFF2-40B4-BE49-F238E27FC236}">
                <a16:creationId xmlns:a16="http://schemas.microsoft.com/office/drawing/2014/main" id="{8B3B4A91-E04E-EBFC-3A5F-721C841CE580}"/>
              </a:ext>
            </a:extLst>
          </p:cNvPr>
          <p:cNvSpPr>
            <a:spLocks noGrp="1"/>
          </p:cNvSpPr>
          <p:nvPr>
            <p:ph idx="1"/>
          </p:nvPr>
        </p:nvSpPr>
        <p:spPr/>
        <p:txBody>
          <a:bodyPr>
            <a:normAutofit fontScale="92500" lnSpcReduction="10000"/>
          </a:bodyPr>
          <a:lstStyle/>
          <a:p>
            <a:pPr marL="0" indent="0" algn="just">
              <a:buNone/>
            </a:pPr>
            <a:r>
              <a:rPr lang="en-US" b="1" i="0" dirty="0">
                <a:solidFill>
                  <a:srgbClr val="374151"/>
                </a:solidFill>
                <a:effectLst/>
                <a:latin typeface="Söhne"/>
              </a:rPr>
              <a:t>5. </a:t>
            </a:r>
            <a:r>
              <a:rPr lang="en-US" sz="2200" b="1" i="0" dirty="0">
                <a:solidFill>
                  <a:srgbClr val="374151"/>
                </a:solidFill>
                <a:effectLst/>
              </a:rPr>
              <a:t>Community Organizations:</a:t>
            </a:r>
            <a:r>
              <a:rPr lang="en-US" sz="2200" b="0" i="0" dirty="0">
                <a:solidFill>
                  <a:srgbClr val="374151"/>
                </a:solidFill>
                <a:effectLst/>
              </a:rPr>
              <a:t> Rural communities often have various community-based organizations that address specific needs and interests. These organizations may focus on issues like healthcare, environment, women's empowerment, or cultural preservation</a:t>
            </a:r>
          </a:p>
          <a:p>
            <a:pPr marL="0" indent="0" algn="just">
              <a:buNone/>
            </a:pPr>
            <a:r>
              <a:rPr lang="en-US" sz="2200" b="1" i="0" dirty="0">
                <a:solidFill>
                  <a:srgbClr val="374151"/>
                </a:solidFill>
                <a:effectLst/>
              </a:rPr>
              <a:t>6. Local Governance and Traditional Leadership:</a:t>
            </a:r>
            <a:r>
              <a:rPr lang="en-US" sz="2200" b="0" i="0" dirty="0">
                <a:solidFill>
                  <a:srgbClr val="374151"/>
                </a:solidFill>
                <a:effectLst/>
              </a:rPr>
              <a:t> Rural areas may have traditional leadership structures alongside formal governance systems. Local leaders, often respected elders or community chiefs, hold positions of authority and help mediate conflicts, make decisions, and preserve cultural traditions.</a:t>
            </a:r>
          </a:p>
          <a:p>
            <a:pPr marL="0" indent="0" algn="just">
              <a:buNone/>
            </a:pPr>
            <a:r>
              <a:rPr lang="en-US" sz="2200" b="1" i="0" dirty="0">
                <a:solidFill>
                  <a:srgbClr val="374151"/>
                </a:solidFill>
                <a:effectLst/>
              </a:rPr>
              <a:t>7. Social Welfare and Mutual Aid Groups:</a:t>
            </a:r>
            <a:r>
              <a:rPr lang="en-US" sz="2200" b="0" i="0" dirty="0">
                <a:solidFill>
                  <a:srgbClr val="374151"/>
                </a:solidFill>
                <a:effectLst/>
              </a:rPr>
              <a:t> Informal social welfare networks, such as mutual aid groups, exist in rural areas to provide support during challenging times. These groups offer assistance during emergencies, illnesses, or economic hardships, reinforcing community bonds.</a:t>
            </a:r>
          </a:p>
          <a:p>
            <a:pPr marL="0" indent="0" algn="just">
              <a:buNone/>
            </a:pPr>
            <a:r>
              <a:rPr lang="en-US" sz="2200" b="1" i="0" dirty="0">
                <a:solidFill>
                  <a:srgbClr val="374151"/>
                </a:solidFill>
                <a:effectLst/>
              </a:rPr>
              <a:t>8. Healthcare and Medical Institutions:</a:t>
            </a:r>
            <a:r>
              <a:rPr lang="en-US" sz="2200" b="0" i="0" dirty="0">
                <a:solidFill>
                  <a:srgbClr val="374151"/>
                </a:solidFill>
                <a:effectLst/>
              </a:rPr>
              <a:t> Rural healthcare facilities and medical institutions are crucial for providing access to healthcare services to the population. Health centers, clinics, and mobile healthcare units are vital for addressing the health needs of rural communities.</a:t>
            </a:r>
          </a:p>
          <a:p>
            <a:endParaRPr lang="en-GB" dirty="0"/>
          </a:p>
        </p:txBody>
      </p:sp>
    </p:spTree>
    <p:extLst>
      <p:ext uri="{BB962C8B-B14F-4D97-AF65-F5344CB8AC3E}">
        <p14:creationId xmlns:p14="http://schemas.microsoft.com/office/powerpoint/2010/main" val="377153571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352</TotalTime>
  <Words>2922</Words>
  <Application>Microsoft Office PowerPoint</Application>
  <PresentationFormat>Widescreen</PresentationFormat>
  <Paragraphs>114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Söhne</vt:lpstr>
      <vt:lpstr>Times New Roman</vt:lpstr>
      <vt:lpstr>Wingdings</vt:lpstr>
      <vt:lpstr>Retrospect</vt:lpstr>
      <vt:lpstr>       Rural Social Structure  </vt:lpstr>
      <vt:lpstr>Objectives of this Class</vt:lpstr>
      <vt:lpstr>Rural Social Structure</vt:lpstr>
      <vt:lpstr>Significance of studying Rural Social Structure</vt:lpstr>
      <vt:lpstr>Components of Rural Social Structure (1)</vt:lpstr>
      <vt:lpstr>Components of Rural Social Structure (2)</vt:lpstr>
      <vt:lpstr>Brainstorming session</vt:lpstr>
      <vt:lpstr>Institutions of Rural Society (1)</vt:lpstr>
      <vt:lpstr>Institutions of Rural Society (2)</vt:lpstr>
      <vt:lpstr>Social Stratification</vt:lpstr>
      <vt:lpstr>Key Characteristics of Social Stratification</vt:lpstr>
      <vt:lpstr>Social stratification in rural society</vt:lpstr>
      <vt:lpstr>Key aspects and examples of social stratification in rural society (1)</vt:lpstr>
      <vt:lpstr>Key aspects and examples of social stratification in rural society (2)</vt:lpstr>
      <vt:lpstr>Example of Social Stratification in  Rural Society Based on Land-Ownership</vt:lpstr>
      <vt:lpstr>Impacts of Landownership on the Aspects of Rural Life</vt:lpstr>
      <vt:lpstr>Rural-Urban Linkage</vt:lpstr>
      <vt:lpstr>Components of Rural-Urban Linkages (1)</vt:lpstr>
      <vt:lpstr>Components of Rural-Urban Linkages (2)</vt:lpstr>
      <vt:lpstr>Positive Impacts of Rural-Urban linkages on Rural Development</vt:lpstr>
      <vt:lpstr>Negative Impacts of Rural-Urban Linkages on Rural Development</vt:lpstr>
      <vt:lpstr>Way forward to remove the Negative Impacts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Entrepreneurships and Doers: (Creating and thriving startup in 4IR)</dc:title>
  <dc:creator>Shithee Ahmed</dc:creator>
  <cp:lastModifiedBy>Md. Salay Mostafa</cp:lastModifiedBy>
  <cp:revision>156</cp:revision>
  <dcterms:created xsi:type="dcterms:W3CDTF">2022-04-01T17:43:32Z</dcterms:created>
  <dcterms:modified xsi:type="dcterms:W3CDTF">2023-08-08T00:25:24Z</dcterms:modified>
</cp:coreProperties>
</file>