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8"/>
  </p:notesMasterIdLst>
  <p:sldIdLst>
    <p:sldId id="256" r:id="rId2"/>
    <p:sldId id="257" r:id="rId3"/>
    <p:sldId id="319" r:id="rId4"/>
    <p:sldId id="323" r:id="rId5"/>
    <p:sldId id="337" r:id="rId6"/>
    <p:sldId id="318" r:id="rId7"/>
    <p:sldId id="320" r:id="rId8"/>
    <p:sldId id="317" r:id="rId9"/>
    <p:sldId id="321" r:id="rId10"/>
    <p:sldId id="338" r:id="rId11"/>
    <p:sldId id="322" r:id="rId12"/>
    <p:sldId id="339" r:id="rId13"/>
    <p:sldId id="325" r:id="rId14"/>
    <p:sldId id="326" r:id="rId15"/>
    <p:sldId id="340" r:id="rId16"/>
    <p:sldId id="341" r:id="rId17"/>
    <p:sldId id="342" r:id="rId18"/>
    <p:sldId id="333" r:id="rId19"/>
    <p:sldId id="335" r:id="rId20"/>
    <p:sldId id="300" r:id="rId21"/>
    <p:sldId id="336" r:id="rId22"/>
    <p:sldId id="332" r:id="rId23"/>
    <p:sldId id="343" r:id="rId24"/>
    <p:sldId id="315" r:id="rId25"/>
    <p:sldId id="331" r:id="rId26"/>
    <p:sldId id="29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04D51-2360-4D3A-AE05-98F600BF1FB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53964FC-4710-46B1-9819-17936DF27026}">
      <dgm:prSet custT="1"/>
      <dgm:spPr/>
      <dgm:t>
        <a:bodyPr/>
        <a:lstStyle/>
        <a:p>
          <a:pPr>
            <a:lnSpc>
              <a:spcPct val="100000"/>
            </a:lnSpc>
          </a:pPr>
          <a:r>
            <a:rPr lang="en-US" sz="2400" dirty="0"/>
            <a:t>Understand the concept, importance, and different factors &amp; and indicators behind </a:t>
          </a:r>
          <a:r>
            <a:rPr lang="en-US" sz="2400" b="0" i="0" dirty="0"/>
            <a:t> rural development</a:t>
          </a:r>
          <a:endParaRPr lang="en-US" sz="2400" dirty="0"/>
        </a:p>
      </dgm:t>
    </dgm:pt>
    <dgm:pt modelId="{C033C5AD-C9BD-4EAB-946F-F8D11C02E1A3}" type="parTrans" cxnId="{E20AA87C-2651-45B8-9B8F-AC0E4A88373B}">
      <dgm:prSet/>
      <dgm:spPr/>
      <dgm:t>
        <a:bodyPr/>
        <a:lstStyle/>
        <a:p>
          <a:endParaRPr lang="en-US"/>
        </a:p>
      </dgm:t>
    </dgm:pt>
    <dgm:pt modelId="{28DB8CE3-27AC-4418-AB30-3D123FAAE423}" type="sibTrans" cxnId="{E20AA87C-2651-45B8-9B8F-AC0E4A88373B}">
      <dgm:prSet/>
      <dgm:spPr/>
      <dgm:t>
        <a:bodyPr/>
        <a:lstStyle/>
        <a:p>
          <a:endParaRPr lang="en-US"/>
        </a:p>
      </dgm:t>
    </dgm:pt>
    <dgm:pt modelId="{75E25208-9BE5-4286-B324-3078E4C556C5}">
      <dgm:prSet custT="1"/>
      <dgm:spPr/>
      <dgm:t>
        <a:bodyPr/>
        <a:lstStyle/>
        <a:p>
          <a:pPr>
            <a:lnSpc>
              <a:spcPct val="100000"/>
            </a:lnSpc>
          </a:pPr>
          <a:r>
            <a:rPr lang="en-US" sz="2400" b="0" i="0" dirty="0"/>
            <a:t>Discuss the historical background, government policies and rural development programs</a:t>
          </a:r>
          <a:endParaRPr lang="en-US" sz="2400" dirty="0"/>
        </a:p>
      </dgm:t>
    </dgm:pt>
    <dgm:pt modelId="{966D101F-4952-45EC-9A2D-ACED12CBB92B}" type="parTrans" cxnId="{3285F92B-8A41-4965-80F4-810A1C07E243}">
      <dgm:prSet/>
      <dgm:spPr/>
      <dgm:t>
        <a:bodyPr/>
        <a:lstStyle/>
        <a:p>
          <a:endParaRPr lang="en-US"/>
        </a:p>
      </dgm:t>
    </dgm:pt>
    <dgm:pt modelId="{3006CB8A-8127-4100-A245-72DFA3DD7A20}" type="sibTrans" cxnId="{3285F92B-8A41-4965-80F4-810A1C07E243}">
      <dgm:prSet/>
      <dgm:spPr/>
      <dgm:t>
        <a:bodyPr/>
        <a:lstStyle/>
        <a:p>
          <a:endParaRPr lang="en-US"/>
        </a:p>
      </dgm:t>
    </dgm:pt>
    <dgm:pt modelId="{07308F8E-EA26-4D10-8428-794FD7A605F9}">
      <dgm:prSet custT="1"/>
      <dgm:spPr/>
      <dgm:t>
        <a:bodyPr/>
        <a:lstStyle/>
        <a:p>
          <a:pPr>
            <a:lnSpc>
              <a:spcPct val="100000"/>
            </a:lnSpc>
          </a:pPr>
          <a:r>
            <a:rPr lang="en-US" sz="2400" dirty="0"/>
            <a:t>Identify the way forward to ensure su</a:t>
          </a:r>
          <a:r>
            <a:rPr lang="en-US" sz="2400" b="0" i="0" dirty="0"/>
            <a:t>stainable rural development and environmental issues</a:t>
          </a:r>
          <a:endParaRPr lang="en-US" sz="2400" dirty="0"/>
        </a:p>
      </dgm:t>
    </dgm:pt>
    <dgm:pt modelId="{A6CDCBD8-B41D-4B0A-8E0B-E3ED523A08F4}" type="parTrans" cxnId="{7D9190F3-F55D-4D0B-9BD6-3B772D2DEB48}">
      <dgm:prSet/>
      <dgm:spPr/>
      <dgm:t>
        <a:bodyPr/>
        <a:lstStyle/>
        <a:p>
          <a:endParaRPr lang="en-US"/>
        </a:p>
      </dgm:t>
    </dgm:pt>
    <dgm:pt modelId="{3642BDC5-DA7F-4ADA-B061-509E5D8298A8}" type="sibTrans" cxnId="{7D9190F3-F55D-4D0B-9BD6-3B772D2DEB48}">
      <dgm:prSet/>
      <dgm:spPr/>
      <dgm:t>
        <a:bodyPr/>
        <a:lstStyle/>
        <a:p>
          <a:endParaRPr lang="en-US"/>
        </a:p>
      </dgm:t>
    </dgm:pt>
    <dgm:pt modelId="{2D4E9EA9-31C3-4BA0-AAC7-58450E87644E}">
      <dgm:prSet custT="1"/>
      <dgm:spPr/>
      <dgm:t>
        <a:bodyPr/>
        <a:lstStyle/>
        <a:p>
          <a:pPr>
            <a:lnSpc>
              <a:spcPct val="100000"/>
            </a:lnSpc>
          </a:pPr>
          <a:r>
            <a:rPr lang="en-US" sz="2400" b="0" i="0" dirty="0"/>
            <a:t>Find out the role of NGOs and community-based organizations in rural development</a:t>
          </a:r>
          <a:endParaRPr lang="en-US" sz="2400" dirty="0"/>
        </a:p>
      </dgm:t>
    </dgm:pt>
    <dgm:pt modelId="{6180BCD9-854F-49C2-AA3E-3BCD19CBE2F2}" type="parTrans" cxnId="{B0CFD7D3-D994-46B3-BD1F-A46A079E4848}">
      <dgm:prSet/>
      <dgm:spPr/>
      <dgm:t>
        <a:bodyPr/>
        <a:lstStyle/>
        <a:p>
          <a:endParaRPr lang="en-US"/>
        </a:p>
      </dgm:t>
    </dgm:pt>
    <dgm:pt modelId="{AB1D6D12-871A-49DC-8BB8-DE4B9FA46BCA}" type="sibTrans" cxnId="{B0CFD7D3-D994-46B3-BD1F-A46A079E4848}">
      <dgm:prSet/>
      <dgm:spPr/>
      <dgm:t>
        <a:bodyPr/>
        <a:lstStyle/>
        <a:p>
          <a:endParaRPr lang="en-US"/>
        </a:p>
      </dgm:t>
    </dgm:pt>
    <dgm:pt modelId="{42DA2345-F6D6-473A-8CC2-A82F954F1DEF}" type="pres">
      <dgm:prSet presAssocID="{5B604D51-2360-4D3A-AE05-98F600BF1FB5}" presName="root" presStyleCnt="0">
        <dgm:presLayoutVars>
          <dgm:dir/>
          <dgm:resizeHandles val="exact"/>
        </dgm:presLayoutVars>
      </dgm:prSet>
      <dgm:spPr/>
    </dgm:pt>
    <dgm:pt modelId="{7D484B4D-4B3C-4A8B-BC0E-C9D75C3CF95C}" type="pres">
      <dgm:prSet presAssocID="{E53964FC-4710-46B1-9819-17936DF27026}" presName="compNode" presStyleCnt="0"/>
      <dgm:spPr/>
    </dgm:pt>
    <dgm:pt modelId="{3B898D02-D1BE-469E-81D9-04AD1607F6F0}" type="pres">
      <dgm:prSet presAssocID="{E53964FC-4710-46B1-9819-17936DF27026}" presName="bgRect" presStyleLbl="bgShp" presStyleIdx="0" presStyleCnt="4"/>
      <dgm:spPr/>
    </dgm:pt>
    <dgm:pt modelId="{7DDB49C7-A046-468D-9658-612CD7D94EA2}" type="pres">
      <dgm:prSet presAssocID="{E53964FC-4710-46B1-9819-17936DF2702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lant"/>
        </a:ext>
      </dgm:extLst>
    </dgm:pt>
    <dgm:pt modelId="{58617C1D-EBDE-4714-A9F8-08333C7F97ED}" type="pres">
      <dgm:prSet presAssocID="{E53964FC-4710-46B1-9819-17936DF27026}" presName="spaceRect" presStyleCnt="0"/>
      <dgm:spPr/>
    </dgm:pt>
    <dgm:pt modelId="{62C120EB-B9F4-4E6F-AD67-1BBC023D4EB5}" type="pres">
      <dgm:prSet presAssocID="{E53964FC-4710-46B1-9819-17936DF27026}" presName="parTx" presStyleLbl="revTx" presStyleIdx="0" presStyleCnt="4">
        <dgm:presLayoutVars>
          <dgm:chMax val="0"/>
          <dgm:chPref val="0"/>
        </dgm:presLayoutVars>
      </dgm:prSet>
      <dgm:spPr/>
    </dgm:pt>
    <dgm:pt modelId="{56D94640-0A15-476A-B325-B0033FCB606C}" type="pres">
      <dgm:prSet presAssocID="{28DB8CE3-27AC-4418-AB30-3D123FAAE423}" presName="sibTrans" presStyleCnt="0"/>
      <dgm:spPr/>
    </dgm:pt>
    <dgm:pt modelId="{9800D37D-DB5B-46B0-8080-A93D2977DAE5}" type="pres">
      <dgm:prSet presAssocID="{75E25208-9BE5-4286-B324-3078E4C556C5}" presName="compNode" presStyleCnt="0"/>
      <dgm:spPr/>
    </dgm:pt>
    <dgm:pt modelId="{738ADB16-CCA1-47D3-AC6C-56C326DEB28F}" type="pres">
      <dgm:prSet presAssocID="{75E25208-9BE5-4286-B324-3078E4C556C5}" presName="bgRect" presStyleLbl="bgShp" presStyleIdx="1" presStyleCnt="4"/>
      <dgm:spPr/>
    </dgm:pt>
    <dgm:pt modelId="{726956A5-1F81-4A62-9F82-B7D2375B2533}" type="pres">
      <dgm:prSet presAssocID="{75E25208-9BE5-4286-B324-3078E4C556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045E7311-9158-4F57-AC2B-67721ECCC04F}" type="pres">
      <dgm:prSet presAssocID="{75E25208-9BE5-4286-B324-3078E4C556C5}" presName="spaceRect" presStyleCnt="0"/>
      <dgm:spPr/>
    </dgm:pt>
    <dgm:pt modelId="{93B23130-2691-4223-B966-0F1A2E682190}" type="pres">
      <dgm:prSet presAssocID="{75E25208-9BE5-4286-B324-3078E4C556C5}" presName="parTx" presStyleLbl="revTx" presStyleIdx="1" presStyleCnt="4">
        <dgm:presLayoutVars>
          <dgm:chMax val="0"/>
          <dgm:chPref val="0"/>
        </dgm:presLayoutVars>
      </dgm:prSet>
      <dgm:spPr/>
    </dgm:pt>
    <dgm:pt modelId="{DF02FD33-540D-49CC-BC72-6ACB6A59F2AC}" type="pres">
      <dgm:prSet presAssocID="{3006CB8A-8127-4100-A245-72DFA3DD7A20}" presName="sibTrans" presStyleCnt="0"/>
      <dgm:spPr/>
    </dgm:pt>
    <dgm:pt modelId="{23BD50F4-058C-4187-85C2-C71EFFD42E0D}" type="pres">
      <dgm:prSet presAssocID="{07308F8E-EA26-4D10-8428-794FD7A605F9}" presName="compNode" presStyleCnt="0"/>
      <dgm:spPr/>
    </dgm:pt>
    <dgm:pt modelId="{A13B108F-7E97-4400-A002-4C5E402F4C74}" type="pres">
      <dgm:prSet presAssocID="{07308F8E-EA26-4D10-8428-794FD7A605F9}" presName="bgRect" presStyleLbl="bgShp" presStyleIdx="2" presStyleCnt="4"/>
      <dgm:spPr/>
    </dgm:pt>
    <dgm:pt modelId="{E902183B-0232-4319-9B93-EF5563642FDD}" type="pres">
      <dgm:prSet presAssocID="{07308F8E-EA26-4D10-8428-794FD7A605F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ciduous tree"/>
        </a:ext>
      </dgm:extLst>
    </dgm:pt>
    <dgm:pt modelId="{EDF8D3CD-F086-480E-9C08-D2AEA6D2EBF9}" type="pres">
      <dgm:prSet presAssocID="{07308F8E-EA26-4D10-8428-794FD7A605F9}" presName="spaceRect" presStyleCnt="0"/>
      <dgm:spPr/>
    </dgm:pt>
    <dgm:pt modelId="{0EFE5574-BBA4-4353-AA06-45B08CCF09E3}" type="pres">
      <dgm:prSet presAssocID="{07308F8E-EA26-4D10-8428-794FD7A605F9}" presName="parTx" presStyleLbl="revTx" presStyleIdx="2" presStyleCnt="4">
        <dgm:presLayoutVars>
          <dgm:chMax val="0"/>
          <dgm:chPref val="0"/>
        </dgm:presLayoutVars>
      </dgm:prSet>
      <dgm:spPr/>
    </dgm:pt>
    <dgm:pt modelId="{E8E2014C-53AF-423B-8E66-7D7FC5857355}" type="pres">
      <dgm:prSet presAssocID="{3642BDC5-DA7F-4ADA-B061-509E5D8298A8}" presName="sibTrans" presStyleCnt="0"/>
      <dgm:spPr/>
    </dgm:pt>
    <dgm:pt modelId="{760CE466-12A4-4A42-A434-B0F0CEE88C8C}" type="pres">
      <dgm:prSet presAssocID="{2D4E9EA9-31C3-4BA0-AAC7-58450E87644E}" presName="compNode" presStyleCnt="0"/>
      <dgm:spPr/>
    </dgm:pt>
    <dgm:pt modelId="{6ED1A4F1-195E-4F31-83B0-F0489531A747}" type="pres">
      <dgm:prSet presAssocID="{2D4E9EA9-31C3-4BA0-AAC7-58450E87644E}" presName="bgRect" presStyleLbl="bgShp" presStyleIdx="3" presStyleCnt="4"/>
      <dgm:spPr/>
    </dgm:pt>
    <dgm:pt modelId="{B0ECC135-6EB1-49F0-AE13-6BC33D44ECF7}" type="pres">
      <dgm:prSet presAssocID="{2D4E9EA9-31C3-4BA0-AAC7-58450E87644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arm scene"/>
        </a:ext>
      </dgm:extLst>
    </dgm:pt>
    <dgm:pt modelId="{29BCDB4D-DCD1-4766-883C-670754632B79}" type="pres">
      <dgm:prSet presAssocID="{2D4E9EA9-31C3-4BA0-AAC7-58450E87644E}" presName="spaceRect" presStyleCnt="0"/>
      <dgm:spPr/>
    </dgm:pt>
    <dgm:pt modelId="{F8D95146-2AB3-4776-A79A-43EA451AC1B9}" type="pres">
      <dgm:prSet presAssocID="{2D4E9EA9-31C3-4BA0-AAC7-58450E87644E}" presName="parTx" presStyleLbl="revTx" presStyleIdx="3" presStyleCnt="4">
        <dgm:presLayoutVars>
          <dgm:chMax val="0"/>
          <dgm:chPref val="0"/>
        </dgm:presLayoutVars>
      </dgm:prSet>
      <dgm:spPr/>
    </dgm:pt>
  </dgm:ptLst>
  <dgm:cxnLst>
    <dgm:cxn modelId="{3285F92B-8A41-4965-80F4-810A1C07E243}" srcId="{5B604D51-2360-4D3A-AE05-98F600BF1FB5}" destId="{75E25208-9BE5-4286-B324-3078E4C556C5}" srcOrd="1" destOrd="0" parTransId="{966D101F-4952-45EC-9A2D-ACED12CBB92B}" sibTransId="{3006CB8A-8127-4100-A245-72DFA3DD7A20}"/>
    <dgm:cxn modelId="{4DA64C43-7079-4E5A-A94B-4D116046C217}" type="presOf" srcId="{5B604D51-2360-4D3A-AE05-98F600BF1FB5}" destId="{42DA2345-F6D6-473A-8CC2-A82F954F1DEF}" srcOrd="0" destOrd="0" presId="urn:microsoft.com/office/officeart/2018/2/layout/IconVerticalSolidList"/>
    <dgm:cxn modelId="{E20AA87C-2651-45B8-9B8F-AC0E4A88373B}" srcId="{5B604D51-2360-4D3A-AE05-98F600BF1FB5}" destId="{E53964FC-4710-46B1-9819-17936DF27026}" srcOrd="0" destOrd="0" parTransId="{C033C5AD-C9BD-4EAB-946F-F8D11C02E1A3}" sibTransId="{28DB8CE3-27AC-4418-AB30-3D123FAAE423}"/>
    <dgm:cxn modelId="{0AB86284-F3F1-4902-82C9-367A0048F3E6}" type="presOf" srcId="{75E25208-9BE5-4286-B324-3078E4C556C5}" destId="{93B23130-2691-4223-B966-0F1A2E682190}" srcOrd="0" destOrd="0" presId="urn:microsoft.com/office/officeart/2018/2/layout/IconVerticalSolidList"/>
    <dgm:cxn modelId="{B0CFD7D3-D994-46B3-BD1F-A46A079E4848}" srcId="{5B604D51-2360-4D3A-AE05-98F600BF1FB5}" destId="{2D4E9EA9-31C3-4BA0-AAC7-58450E87644E}" srcOrd="3" destOrd="0" parTransId="{6180BCD9-854F-49C2-AA3E-3BCD19CBE2F2}" sibTransId="{AB1D6D12-871A-49DC-8BB8-DE4B9FA46BCA}"/>
    <dgm:cxn modelId="{6086A3E0-FFF2-4F93-AE93-81854B324EDC}" type="presOf" srcId="{07308F8E-EA26-4D10-8428-794FD7A605F9}" destId="{0EFE5574-BBA4-4353-AA06-45B08CCF09E3}" srcOrd="0" destOrd="0" presId="urn:microsoft.com/office/officeart/2018/2/layout/IconVerticalSolidList"/>
    <dgm:cxn modelId="{2E888FE2-9A3C-45A1-9618-9F802B495BE7}" type="presOf" srcId="{E53964FC-4710-46B1-9819-17936DF27026}" destId="{62C120EB-B9F4-4E6F-AD67-1BBC023D4EB5}" srcOrd="0" destOrd="0" presId="urn:microsoft.com/office/officeart/2018/2/layout/IconVerticalSolidList"/>
    <dgm:cxn modelId="{C6657EEA-63EC-4348-A3E5-EDB5E5E29130}" type="presOf" srcId="{2D4E9EA9-31C3-4BA0-AAC7-58450E87644E}" destId="{F8D95146-2AB3-4776-A79A-43EA451AC1B9}" srcOrd="0" destOrd="0" presId="urn:microsoft.com/office/officeart/2018/2/layout/IconVerticalSolidList"/>
    <dgm:cxn modelId="{7D9190F3-F55D-4D0B-9BD6-3B772D2DEB48}" srcId="{5B604D51-2360-4D3A-AE05-98F600BF1FB5}" destId="{07308F8E-EA26-4D10-8428-794FD7A605F9}" srcOrd="2" destOrd="0" parTransId="{A6CDCBD8-B41D-4B0A-8E0B-E3ED523A08F4}" sibTransId="{3642BDC5-DA7F-4ADA-B061-509E5D8298A8}"/>
    <dgm:cxn modelId="{06BC0C11-CD11-4E7A-9B87-0BB1BC8B7534}" type="presParOf" srcId="{42DA2345-F6D6-473A-8CC2-A82F954F1DEF}" destId="{7D484B4D-4B3C-4A8B-BC0E-C9D75C3CF95C}" srcOrd="0" destOrd="0" presId="urn:microsoft.com/office/officeart/2018/2/layout/IconVerticalSolidList"/>
    <dgm:cxn modelId="{7F0B8955-89F3-4820-B45B-83F752B717E0}" type="presParOf" srcId="{7D484B4D-4B3C-4A8B-BC0E-C9D75C3CF95C}" destId="{3B898D02-D1BE-469E-81D9-04AD1607F6F0}" srcOrd="0" destOrd="0" presId="urn:microsoft.com/office/officeart/2018/2/layout/IconVerticalSolidList"/>
    <dgm:cxn modelId="{8222AAEC-B6E4-4AF5-8427-4F2F00A0B8DF}" type="presParOf" srcId="{7D484B4D-4B3C-4A8B-BC0E-C9D75C3CF95C}" destId="{7DDB49C7-A046-468D-9658-612CD7D94EA2}" srcOrd="1" destOrd="0" presId="urn:microsoft.com/office/officeart/2018/2/layout/IconVerticalSolidList"/>
    <dgm:cxn modelId="{2A654B8F-473A-42C7-8711-75BB49BD89D6}" type="presParOf" srcId="{7D484B4D-4B3C-4A8B-BC0E-C9D75C3CF95C}" destId="{58617C1D-EBDE-4714-A9F8-08333C7F97ED}" srcOrd="2" destOrd="0" presId="urn:microsoft.com/office/officeart/2018/2/layout/IconVerticalSolidList"/>
    <dgm:cxn modelId="{73077A0A-1211-4F3B-BEE3-C098D1281663}" type="presParOf" srcId="{7D484B4D-4B3C-4A8B-BC0E-C9D75C3CF95C}" destId="{62C120EB-B9F4-4E6F-AD67-1BBC023D4EB5}" srcOrd="3" destOrd="0" presId="urn:microsoft.com/office/officeart/2018/2/layout/IconVerticalSolidList"/>
    <dgm:cxn modelId="{14F5D0CC-8329-4433-8341-BD6F0472F877}" type="presParOf" srcId="{42DA2345-F6D6-473A-8CC2-A82F954F1DEF}" destId="{56D94640-0A15-476A-B325-B0033FCB606C}" srcOrd="1" destOrd="0" presId="urn:microsoft.com/office/officeart/2018/2/layout/IconVerticalSolidList"/>
    <dgm:cxn modelId="{EF219FBA-DF94-4FC8-9F96-F5910C998129}" type="presParOf" srcId="{42DA2345-F6D6-473A-8CC2-A82F954F1DEF}" destId="{9800D37D-DB5B-46B0-8080-A93D2977DAE5}" srcOrd="2" destOrd="0" presId="urn:microsoft.com/office/officeart/2018/2/layout/IconVerticalSolidList"/>
    <dgm:cxn modelId="{070835B4-9F5A-418E-A7B2-3BBE3396F309}" type="presParOf" srcId="{9800D37D-DB5B-46B0-8080-A93D2977DAE5}" destId="{738ADB16-CCA1-47D3-AC6C-56C326DEB28F}" srcOrd="0" destOrd="0" presId="urn:microsoft.com/office/officeart/2018/2/layout/IconVerticalSolidList"/>
    <dgm:cxn modelId="{7A690E26-A058-4FE5-9FDF-27DF56A803A3}" type="presParOf" srcId="{9800D37D-DB5B-46B0-8080-A93D2977DAE5}" destId="{726956A5-1F81-4A62-9F82-B7D2375B2533}" srcOrd="1" destOrd="0" presId="urn:microsoft.com/office/officeart/2018/2/layout/IconVerticalSolidList"/>
    <dgm:cxn modelId="{33E2FF5B-F277-476E-A464-87963E614AC6}" type="presParOf" srcId="{9800D37D-DB5B-46B0-8080-A93D2977DAE5}" destId="{045E7311-9158-4F57-AC2B-67721ECCC04F}" srcOrd="2" destOrd="0" presId="urn:microsoft.com/office/officeart/2018/2/layout/IconVerticalSolidList"/>
    <dgm:cxn modelId="{A759A6B1-1605-4D03-A27D-B6AA0E4DC576}" type="presParOf" srcId="{9800D37D-DB5B-46B0-8080-A93D2977DAE5}" destId="{93B23130-2691-4223-B966-0F1A2E682190}" srcOrd="3" destOrd="0" presId="urn:microsoft.com/office/officeart/2018/2/layout/IconVerticalSolidList"/>
    <dgm:cxn modelId="{E06B8C36-204A-4C9A-8ABE-A715FB6C0629}" type="presParOf" srcId="{42DA2345-F6D6-473A-8CC2-A82F954F1DEF}" destId="{DF02FD33-540D-49CC-BC72-6ACB6A59F2AC}" srcOrd="3" destOrd="0" presId="urn:microsoft.com/office/officeart/2018/2/layout/IconVerticalSolidList"/>
    <dgm:cxn modelId="{F03E976C-3CFA-44EC-9C0B-36188D9CA23F}" type="presParOf" srcId="{42DA2345-F6D6-473A-8CC2-A82F954F1DEF}" destId="{23BD50F4-058C-4187-85C2-C71EFFD42E0D}" srcOrd="4" destOrd="0" presId="urn:microsoft.com/office/officeart/2018/2/layout/IconVerticalSolidList"/>
    <dgm:cxn modelId="{801AF97B-4C3B-4257-BE86-D95B65DCFFAF}" type="presParOf" srcId="{23BD50F4-058C-4187-85C2-C71EFFD42E0D}" destId="{A13B108F-7E97-4400-A002-4C5E402F4C74}" srcOrd="0" destOrd="0" presId="urn:microsoft.com/office/officeart/2018/2/layout/IconVerticalSolidList"/>
    <dgm:cxn modelId="{D16D4286-67A3-44E9-83B0-82F6A742AAF0}" type="presParOf" srcId="{23BD50F4-058C-4187-85C2-C71EFFD42E0D}" destId="{E902183B-0232-4319-9B93-EF5563642FDD}" srcOrd="1" destOrd="0" presId="urn:microsoft.com/office/officeart/2018/2/layout/IconVerticalSolidList"/>
    <dgm:cxn modelId="{D6E1F025-7636-4118-BEC3-57B5995D0AD8}" type="presParOf" srcId="{23BD50F4-058C-4187-85C2-C71EFFD42E0D}" destId="{EDF8D3CD-F086-480E-9C08-D2AEA6D2EBF9}" srcOrd="2" destOrd="0" presId="urn:microsoft.com/office/officeart/2018/2/layout/IconVerticalSolidList"/>
    <dgm:cxn modelId="{23897F91-832A-47C7-8EC1-00C0F006F147}" type="presParOf" srcId="{23BD50F4-058C-4187-85C2-C71EFFD42E0D}" destId="{0EFE5574-BBA4-4353-AA06-45B08CCF09E3}" srcOrd="3" destOrd="0" presId="urn:microsoft.com/office/officeart/2018/2/layout/IconVerticalSolidList"/>
    <dgm:cxn modelId="{060AF126-A1E2-4B42-8EA2-3D0960C1DC20}" type="presParOf" srcId="{42DA2345-F6D6-473A-8CC2-A82F954F1DEF}" destId="{E8E2014C-53AF-423B-8E66-7D7FC5857355}" srcOrd="5" destOrd="0" presId="urn:microsoft.com/office/officeart/2018/2/layout/IconVerticalSolidList"/>
    <dgm:cxn modelId="{0C88270D-AA54-4B44-AAEE-3A754342B4B9}" type="presParOf" srcId="{42DA2345-F6D6-473A-8CC2-A82F954F1DEF}" destId="{760CE466-12A4-4A42-A434-B0F0CEE88C8C}" srcOrd="6" destOrd="0" presId="urn:microsoft.com/office/officeart/2018/2/layout/IconVerticalSolidList"/>
    <dgm:cxn modelId="{691D7D45-FBEB-47DF-AE00-8535E3E81469}" type="presParOf" srcId="{760CE466-12A4-4A42-A434-B0F0CEE88C8C}" destId="{6ED1A4F1-195E-4F31-83B0-F0489531A747}" srcOrd="0" destOrd="0" presId="urn:microsoft.com/office/officeart/2018/2/layout/IconVerticalSolidList"/>
    <dgm:cxn modelId="{ACB124BE-B57F-4ACB-9568-170839D195FC}" type="presParOf" srcId="{760CE466-12A4-4A42-A434-B0F0CEE88C8C}" destId="{B0ECC135-6EB1-49F0-AE13-6BC33D44ECF7}" srcOrd="1" destOrd="0" presId="urn:microsoft.com/office/officeart/2018/2/layout/IconVerticalSolidList"/>
    <dgm:cxn modelId="{4622D3C6-9EDF-4921-AFCA-248D11BEFC1D}" type="presParOf" srcId="{760CE466-12A4-4A42-A434-B0F0CEE88C8C}" destId="{29BCDB4D-DCD1-4766-883C-670754632B79}" srcOrd="2" destOrd="0" presId="urn:microsoft.com/office/officeart/2018/2/layout/IconVerticalSolidList"/>
    <dgm:cxn modelId="{E53C22D5-DB39-4E03-BDB2-5B71DC60F8F6}" type="presParOf" srcId="{760CE466-12A4-4A42-A434-B0F0CEE88C8C}" destId="{F8D95146-2AB3-4776-A79A-43EA451AC1B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98D02-D1BE-469E-81D9-04AD1607F6F0}">
      <dsp:nvSpPr>
        <dsp:cNvPr id="0" name=""/>
        <dsp:cNvSpPr/>
      </dsp:nvSpPr>
      <dsp:spPr>
        <a:xfrm>
          <a:off x="0" y="4285"/>
          <a:ext cx="7217230" cy="725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DB49C7-A046-468D-9658-612CD7D94EA2}">
      <dsp:nvSpPr>
        <dsp:cNvPr id="0" name=""/>
        <dsp:cNvSpPr/>
      </dsp:nvSpPr>
      <dsp:spPr>
        <a:xfrm>
          <a:off x="219449" y="167512"/>
          <a:ext cx="399388" cy="3989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120EB-B9F4-4E6F-AD67-1BBC023D4EB5}">
      <dsp:nvSpPr>
        <dsp:cNvPr id="0" name=""/>
        <dsp:cNvSpPr/>
      </dsp:nvSpPr>
      <dsp:spPr>
        <a:xfrm>
          <a:off x="838286" y="4285"/>
          <a:ext cx="6228743" cy="99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568" tIns="105568" rIns="105568" bIns="105568" numCol="1" spcCol="1270" anchor="ctr" anchorCtr="0">
          <a:noAutofit/>
        </a:bodyPr>
        <a:lstStyle/>
        <a:p>
          <a:pPr marL="0" lvl="0" indent="0" algn="l" defTabSz="1066800">
            <a:lnSpc>
              <a:spcPct val="100000"/>
            </a:lnSpc>
            <a:spcBef>
              <a:spcPct val="0"/>
            </a:spcBef>
            <a:spcAft>
              <a:spcPct val="35000"/>
            </a:spcAft>
            <a:buNone/>
          </a:pPr>
          <a:r>
            <a:rPr lang="en-US" sz="2400" kern="1200" dirty="0"/>
            <a:t>Understand the concept, importance, and different factors &amp; and indicators behind </a:t>
          </a:r>
          <a:r>
            <a:rPr lang="en-US" sz="2400" b="0" i="0" kern="1200" dirty="0"/>
            <a:t> rural development</a:t>
          </a:r>
          <a:endParaRPr lang="en-US" sz="2400" kern="1200" dirty="0"/>
        </a:p>
      </dsp:txBody>
      <dsp:txXfrm>
        <a:off x="838286" y="4285"/>
        <a:ext cx="6228743" cy="997496"/>
      </dsp:txXfrm>
    </dsp:sp>
    <dsp:sp modelId="{738ADB16-CCA1-47D3-AC6C-56C326DEB28F}">
      <dsp:nvSpPr>
        <dsp:cNvPr id="0" name=""/>
        <dsp:cNvSpPr/>
      </dsp:nvSpPr>
      <dsp:spPr>
        <a:xfrm>
          <a:off x="0" y="1251156"/>
          <a:ext cx="7217230" cy="725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6956A5-1F81-4A62-9F82-B7D2375B2533}">
      <dsp:nvSpPr>
        <dsp:cNvPr id="0" name=""/>
        <dsp:cNvSpPr/>
      </dsp:nvSpPr>
      <dsp:spPr>
        <a:xfrm>
          <a:off x="219449" y="1414382"/>
          <a:ext cx="399388" cy="3989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23130-2691-4223-B966-0F1A2E682190}">
      <dsp:nvSpPr>
        <dsp:cNvPr id="0" name=""/>
        <dsp:cNvSpPr/>
      </dsp:nvSpPr>
      <dsp:spPr>
        <a:xfrm>
          <a:off x="838286" y="1251156"/>
          <a:ext cx="6228743" cy="99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568" tIns="105568" rIns="105568" bIns="105568" numCol="1" spcCol="1270" anchor="ctr" anchorCtr="0">
          <a:noAutofit/>
        </a:bodyPr>
        <a:lstStyle/>
        <a:p>
          <a:pPr marL="0" lvl="0" indent="0" algn="l" defTabSz="1066800">
            <a:lnSpc>
              <a:spcPct val="100000"/>
            </a:lnSpc>
            <a:spcBef>
              <a:spcPct val="0"/>
            </a:spcBef>
            <a:spcAft>
              <a:spcPct val="35000"/>
            </a:spcAft>
            <a:buNone/>
          </a:pPr>
          <a:r>
            <a:rPr lang="en-US" sz="2400" b="0" i="0" kern="1200" dirty="0"/>
            <a:t>Discuss the historical background, government policies and rural development programs</a:t>
          </a:r>
          <a:endParaRPr lang="en-US" sz="2400" kern="1200" dirty="0"/>
        </a:p>
      </dsp:txBody>
      <dsp:txXfrm>
        <a:off x="838286" y="1251156"/>
        <a:ext cx="6228743" cy="997496"/>
      </dsp:txXfrm>
    </dsp:sp>
    <dsp:sp modelId="{A13B108F-7E97-4400-A002-4C5E402F4C74}">
      <dsp:nvSpPr>
        <dsp:cNvPr id="0" name=""/>
        <dsp:cNvSpPr/>
      </dsp:nvSpPr>
      <dsp:spPr>
        <a:xfrm>
          <a:off x="0" y="2498026"/>
          <a:ext cx="7217230" cy="725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02183B-0232-4319-9B93-EF5563642FDD}">
      <dsp:nvSpPr>
        <dsp:cNvPr id="0" name=""/>
        <dsp:cNvSpPr/>
      </dsp:nvSpPr>
      <dsp:spPr>
        <a:xfrm>
          <a:off x="219449" y="2661253"/>
          <a:ext cx="399388" cy="3989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E5574-BBA4-4353-AA06-45B08CCF09E3}">
      <dsp:nvSpPr>
        <dsp:cNvPr id="0" name=""/>
        <dsp:cNvSpPr/>
      </dsp:nvSpPr>
      <dsp:spPr>
        <a:xfrm>
          <a:off x="838286" y="2498026"/>
          <a:ext cx="6228743" cy="99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568" tIns="105568" rIns="105568" bIns="105568" numCol="1" spcCol="1270" anchor="ctr" anchorCtr="0">
          <a:noAutofit/>
        </a:bodyPr>
        <a:lstStyle/>
        <a:p>
          <a:pPr marL="0" lvl="0" indent="0" algn="l" defTabSz="1066800">
            <a:lnSpc>
              <a:spcPct val="100000"/>
            </a:lnSpc>
            <a:spcBef>
              <a:spcPct val="0"/>
            </a:spcBef>
            <a:spcAft>
              <a:spcPct val="35000"/>
            </a:spcAft>
            <a:buNone/>
          </a:pPr>
          <a:r>
            <a:rPr lang="en-US" sz="2400" kern="1200" dirty="0"/>
            <a:t>Identify the way forward to ensure su</a:t>
          </a:r>
          <a:r>
            <a:rPr lang="en-US" sz="2400" b="0" i="0" kern="1200" dirty="0"/>
            <a:t>stainable rural development and environmental issues</a:t>
          </a:r>
          <a:endParaRPr lang="en-US" sz="2400" kern="1200" dirty="0"/>
        </a:p>
      </dsp:txBody>
      <dsp:txXfrm>
        <a:off x="838286" y="2498026"/>
        <a:ext cx="6228743" cy="997496"/>
      </dsp:txXfrm>
    </dsp:sp>
    <dsp:sp modelId="{6ED1A4F1-195E-4F31-83B0-F0489531A747}">
      <dsp:nvSpPr>
        <dsp:cNvPr id="0" name=""/>
        <dsp:cNvSpPr/>
      </dsp:nvSpPr>
      <dsp:spPr>
        <a:xfrm>
          <a:off x="0" y="3744896"/>
          <a:ext cx="7217230" cy="725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CC135-6EB1-49F0-AE13-6BC33D44ECF7}">
      <dsp:nvSpPr>
        <dsp:cNvPr id="0" name=""/>
        <dsp:cNvSpPr/>
      </dsp:nvSpPr>
      <dsp:spPr>
        <a:xfrm>
          <a:off x="219449" y="3908123"/>
          <a:ext cx="399388" cy="3989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D95146-2AB3-4776-A79A-43EA451AC1B9}">
      <dsp:nvSpPr>
        <dsp:cNvPr id="0" name=""/>
        <dsp:cNvSpPr/>
      </dsp:nvSpPr>
      <dsp:spPr>
        <a:xfrm>
          <a:off x="838286" y="3744896"/>
          <a:ext cx="6228743" cy="99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568" tIns="105568" rIns="105568" bIns="105568" numCol="1" spcCol="1270" anchor="ctr" anchorCtr="0">
          <a:noAutofit/>
        </a:bodyPr>
        <a:lstStyle/>
        <a:p>
          <a:pPr marL="0" lvl="0" indent="0" algn="l" defTabSz="1066800">
            <a:lnSpc>
              <a:spcPct val="100000"/>
            </a:lnSpc>
            <a:spcBef>
              <a:spcPct val="0"/>
            </a:spcBef>
            <a:spcAft>
              <a:spcPct val="35000"/>
            </a:spcAft>
            <a:buNone/>
          </a:pPr>
          <a:r>
            <a:rPr lang="en-US" sz="2400" b="0" i="0" kern="1200" dirty="0"/>
            <a:t>Find out the role of NGOs and community-based organizations in rural development</a:t>
          </a:r>
          <a:endParaRPr lang="en-US" sz="2400" kern="1200" dirty="0"/>
        </a:p>
      </dsp:txBody>
      <dsp:txXfrm>
        <a:off x="838286" y="3744896"/>
        <a:ext cx="6228743" cy="9974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84A33-C63B-41DD-A95B-E377B36D6F2E}"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851FE-EFBA-4479-9A05-3DCFF9B5265F}" type="slidenum">
              <a:rPr lang="en-US" smtClean="0"/>
              <a:t>‹#›</a:t>
            </a:fld>
            <a:endParaRPr lang="en-US"/>
          </a:p>
        </p:txBody>
      </p:sp>
    </p:spTree>
    <p:extLst>
      <p:ext uri="{BB962C8B-B14F-4D97-AF65-F5344CB8AC3E}">
        <p14:creationId xmlns:p14="http://schemas.microsoft.com/office/powerpoint/2010/main" val="389317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340500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76487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7575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994355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2996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3055645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3703436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8462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365446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50390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9C8FE-C9A4-448A-9207-0DF28E2F813A}"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19814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99C8FE-C9A4-448A-9207-0DF28E2F813A}" type="datetimeFigureOut">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134779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99C8FE-C9A4-448A-9207-0DF28E2F813A}" type="datetimeFigureOut">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36830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9C8FE-C9A4-448A-9207-0DF28E2F813A}" type="datetimeFigureOut">
              <a:rPr lang="en-US" smtClean="0"/>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347151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99C8FE-C9A4-448A-9207-0DF28E2F813A}"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55335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C8FE-C9A4-448A-9207-0DF28E2F813A}"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312297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99C8FE-C9A4-448A-9207-0DF28E2F813A}" type="datetimeFigureOut">
              <a:rPr lang="en-US" smtClean="0"/>
              <a:t>9/12/2023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DE3C7F-8B09-45D3-BF3B-A6B2C6D92FFD}" type="slidenum">
              <a:rPr lang="en-US" smtClean="0"/>
              <a:t>‹#›</a:t>
            </a:fld>
            <a:endParaRPr lang="en-US"/>
          </a:p>
        </p:txBody>
      </p:sp>
    </p:spTree>
    <p:extLst>
      <p:ext uri="{BB962C8B-B14F-4D97-AF65-F5344CB8AC3E}">
        <p14:creationId xmlns:p14="http://schemas.microsoft.com/office/powerpoint/2010/main" val="41631493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Houses in an area">
            <a:extLst>
              <a:ext uri="{FF2B5EF4-FFF2-40B4-BE49-F238E27FC236}">
                <a16:creationId xmlns:a16="http://schemas.microsoft.com/office/drawing/2014/main" id="{16458505-9AE7-23D7-FABA-858628F9D851}"/>
              </a:ext>
            </a:extLst>
          </p:cNvPr>
          <p:cNvPicPr>
            <a:picLocks noChangeAspect="1"/>
          </p:cNvPicPr>
          <p:nvPr/>
        </p:nvPicPr>
        <p:blipFill rotWithShape="1">
          <a:blip r:embed="rId2">
            <a:alphaModFix amt="35000"/>
          </a:blip>
          <a:srcRect t="12141" b="3590"/>
          <a:stretch/>
        </p:blipFill>
        <p:spPr>
          <a:xfrm>
            <a:off x="20" y="9535"/>
            <a:ext cx="12191980" cy="6857990"/>
          </a:xfrm>
          <a:prstGeom prst="rect">
            <a:avLst/>
          </a:prstGeom>
        </p:spPr>
      </p:pic>
      <p:sp>
        <p:nvSpPr>
          <p:cNvPr id="2" name="Title 1">
            <a:extLst>
              <a:ext uri="{FF2B5EF4-FFF2-40B4-BE49-F238E27FC236}">
                <a16:creationId xmlns:a16="http://schemas.microsoft.com/office/drawing/2014/main" id="{0379B0A8-738C-4883-83F6-E027E12EC73D}"/>
              </a:ext>
            </a:extLst>
          </p:cNvPr>
          <p:cNvSpPr>
            <a:spLocks noGrp="1"/>
          </p:cNvSpPr>
          <p:nvPr>
            <p:ph type="ctrTitle"/>
          </p:nvPr>
        </p:nvSpPr>
        <p:spPr>
          <a:xfrm>
            <a:off x="1097280" y="758952"/>
            <a:ext cx="10058400" cy="2461323"/>
          </a:xfrm>
        </p:spPr>
        <p:txBody>
          <a:bodyPr>
            <a:normAutofit fontScale="90000"/>
          </a:bodyPr>
          <a:lstStyle/>
          <a:p>
            <a:pPr marL="18288" indent="0"/>
            <a:br>
              <a:rPr lang="en-US" sz="2600" dirty="0">
                <a:solidFill>
                  <a:srgbClr val="FFFFFF"/>
                </a:solidFill>
                <a:latin typeface="+mn-lt"/>
              </a:rPr>
            </a:br>
            <a:br>
              <a:rPr lang="en-US" sz="2600" dirty="0">
                <a:solidFill>
                  <a:srgbClr val="FFFFFF"/>
                </a:solidFill>
                <a:latin typeface="+mn-lt"/>
              </a:rPr>
            </a:br>
            <a:br>
              <a:rPr lang="en-US" sz="2600" dirty="0">
                <a:solidFill>
                  <a:srgbClr val="FFFFFF"/>
                </a:solidFill>
                <a:latin typeface="+mn-lt"/>
              </a:rPr>
            </a:br>
            <a:br>
              <a:rPr lang="en-US" sz="2600" dirty="0">
                <a:solidFill>
                  <a:srgbClr val="FFFFFF"/>
                </a:solidFill>
                <a:latin typeface="+mn-lt"/>
              </a:rPr>
            </a:br>
            <a:br>
              <a:rPr lang="en-US" sz="2600" dirty="0">
                <a:solidFill>
                  <a:srgbClr val="FFFFFF"/>
                </a:solidFill>
                <a:latin typeface="+mn-lt"/>
              </a:rPr>
            </a:br>
            <a:br>
              <a:rPr lang="en-US" sz="2600" dirty="0">
                <a:solidFill>
                  <a:srgbClr val="FFFFFF"/>
                </a:solidFill>
                <a:latin typeface="+mn-lt"/>
              </a:rPr>
            </a:br>
            <a:br>
              <a:rPr lang="en-US" sz="7200" b="1" i="1" dirty="0">
                <a:solidFill>
                  <a:srgbClr val="FFFFFF"/>
                </a:solidFill>
              </a:rPr>
            </a:br>
            <a:r>
              <a:rPr lang="en-US" sz="7200" b="1" i="1" dirty="0">
                <a:solidFill>
                  <a:srgbClr val="FFFFFF"/>
                </a:solidFill>
                <a:latin typeface="Times New Roman" panose="02020603050405020304" pitchFamily="18" charset="0"/>
                <a:cs typeface="Times New Roman" panose="02020603050405020304" pitchFamily="18" charset="0"/>
              </a:rPr>
              <a:t>Rural Development</a:t>
            </a:r>
            <a:br>
              <a:rPr lang="en-US" sz="2600" b="1" i="1" dirty="0">
                <a:solidFill>
                  <a:srgbClr val="FFFFFF"/>
                </a:solidFill>
                <a:latin typeface="+mn-lt"/>
              </a:rPr>
            </a:br>
            <a:endParaRPr lang="en-US" sz="2600" b="1" dirty="0">
              <a:solidFill>
                <a:srgbClr val="FFFFFF"/>
              </a:solidFill>
            </a:endParaRPr>
          </a:p>
        </p:txBody>
      </p:sp>
      <p:sp>
        <p:nvSpPr>
          <p:cNvPr id="3" name="Subtitle 2">
            <a:extLst>
              <a:ext uri="{FF2B5EF4-FFF2-40B4-BE49-F238E27FC236}">
                <a16:creationId xmlns:a16="http://schemas.microsoft.com/office/drawing/2014/main" id="{886A43F5-A680-470F-A2F2-F256F9DAB42B}"/>
              </a:ext>
            </a:extLst>
          </p:cNvPr>
          <p:cNvSpPr>
            <a:spLocks noGrp="1"/>
          </p:cNvSpPr>
          <p:nvPr>
            <p:ph type="subTitle" idx="1"/>
          </p:nvPr>
        </p:nvSpPr>
        <p:spPr>
          <a:xfrm>
            <a:off x="914400" y="4455620"/>
            <a:ext cx="10244051" cy="1754679"/>
          </a:xfrm>
        </p:spPr>
        <p:txBody>
          <a:bodyPr>
            <a:normAutofit fontScale="85000" lnSpcReduction="10000"/>
          </a:bodyPr>
          <a:lstStyle/>
          <a:p>
            <a:pPr marL="0" marR="0">
              <a:lnSpc>
                <a:spcPct val="150000"/>
              </a:lnSpc>
              <a:spcBef>
                <a:spcPts val="0"/>
              </a:spcBef>
              <a:spcAft>
                <a:spcPts val="0"/>
              </a:spcAft>
            </a:pPr>
            <a:r>
              <a:rPr lang="en-US" sz="2800" b="1" i="0" dirty="0">
                <a:solidFill>
                  <a:srgbClr val="FFFFFF"/>
                </a:solidFill>
                <a:effectLst/>
                <a:latin typeface="Segoe UI Semibold" panose="020B0702040204020203" pitchFamily="34" charset="0"/>
                <a:cs typeface="Segoe UI Semibold" panose="020B0702040204020203" pitchFamily="34" charset="0"/>
              </a:rPr>
              <a:t>Md. Fouad Hossain Sarker</a:t>
            </a:r>
            <a:endParaRPr lang="en-US" sz="2800" b="0" i="0" dirty="0">
              <a:solidFill>
                <a:srgbClr val="FFFFFF"/>
              </a:solidFill>
              <a:effectLst/>
              <a:latin typeface="Segoe UI Semibold" panose="020B0702040204020203" pitchFamily="34" charset="0"/>
              <a:cs typeface="Segoe UI Semibold" panose="020B0702040204020203" pitchFamily="34" charset="0"/>
            </a:endParaRPr>
          </a:p>
          <a:p>
            <a:pPr marL="0" marR="0">
              <a:lnSpc>
                <a:spcPct val="150000"/>
              </a:lnSpc>
              <a:spcBef>
                <a:spcPts val="0"/>
              </a:spcBef>
              <a:spcAft>
                <a:spcPts val="0"/>
              </a:spcAft>
            </a:pPr>
            <a:r>
              <a:rPr lang="en-US" sz="2800" b="0" i="0" dirty="0">
                <a:solidFill>
                  <a:srgbClr val="FFFFFF"/>
                </a:solidFill>
                <a:effectLst/>
                <a:latin typeface="Segoe UI Semibold" panose="020B0702040204020203" pitchFamily="34" charset="0"/>
                <a:cs typeface="Segoe UI Semibold" panose="020B0702040204020203" pitchFamily="34" charset="0"/>
              </a:rPr>
              <a:t>Associate Professor and Head, Department of Development Studies</a:t>
            </a:r>
          </a:p>
          <a:p>
            <a:pPr marL="0" marR="0">
              <a:lnSpc>
                <a:spcPct val="150000"/>
              </a:lnSpc>
              <a:spcBef>
                <a:spcPts val="0"/>
              </a:spcBef>
              <a:spcAft>
                <a:spcPts val="0"/>
              </a:spcAft>
            </a:pPr>
            <a:r>
              <a:rPr lang="en-US" sz="2800" dirty="0">
                <a:solidFill>
                  <a:srgbClr val="FFFFFF"/>
                </a:solidFill>
                <a:latin typeface="Segoe UI Semibold" panose="020B0702040204020203" pitchFamily="34" charset="0"/>
                <a:cs typeface="Segoe UI Semibold" panose="020B0702040204020203" pitchFamily="34" charset="0"/>
              </a:rPr>
              <a:t>Daffodil International University</a:t>
            </a:r>
            <a:endParaRPr lang="en-US" sz="2800" b="0" i="0" dirty="0">
              <a:solidFill>
                <a:srgbClr val="FFFFFF"/>
              </a:solidFill>
              <a:effectLst/>
              <a:latin typeface="Segoe UI Semibold" panose="020B0702040204020203" pitchFamily="34" charset="0"/>
              <a:cs typeface="Segoe UI Semibold" panose="020B0702040204020203" pitchFamily="34" charset="0"/>
            </a:endParaRPr>
          </a:p>
          <a:p>
            <a:endParaRPr lang="en-US" sz="1900" dirty="0">
              <a:solidFill>
                <a:srgbClr val="FFFFFF"/>
              </a:solidFill>
            </a:endParaRPr>
          </a:p>
        </p:txBody>
      </p:sp>
    </p:spTree>
    <p:extLst>
      <p:ext uri="{BB962C8B-B14F-4D97-AF65-F5344CB8AC3E}">
        <p14:creationId xmlns:p14="http://schemas.microsoft.com/office/powerpoint/2010/main" val="1685930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4A54-EE82-661B-3533-7EF279FE1824}"/>
              </a:ext>
            </a:extLst>
          </p:cNvPr>
          <p:cNvSpPr>
            <a:spLocks noGrp="1"/>
          </p:cNvSpPr>
          <p:nvPr>
            <p:ph type="title"/>
          </p:nvPr>
        </p:nvSpPr>
        <p:spPr>
          <a:xfrm>
            <a:off x="677334" y="609600"/>
            <a:ext cx="10878562" cy="1320800"/>
          </a:xfrm>
        </p:spPr>
        <p:txBody>
          <a:bodyPr/>
          <a:lstStyle/>
          <a:p>
            <a:r>
              <a:rPr lang="en-US" b="1" dirty="0"/>
              <a:t>Factors which enhance Rural Development (2)</a:t>
            </a:r>
            <a:endParaRPr lang="en-GB" dirty="0"/>
          </a:p>
        </p:txBody>
      </p:sp>
      <p:sp>
        <p:nvSpPr>
          <p:cNvPr id="3" name="Content Placeholder 2">
            <a:extLst>
              <a:ext uri="{FF2B5EF4-FFF2-40B4-BE49-F238E27FC236}">
                <a16:creationId xmlns:a16="http://schemas.microsoft.com/office/drawing/2014/main" id="{C9EA5ECA-8E9F-3E6C-EDCF-EEA175C61FB6}"/>
              </a:ext>
            </a:extLst>
          </p:cNvPr>
          <p:cNvSpPr>
            <a:spLocks noGrp="1"/>
          </p:cNvSpPr>
          <p:nvPr>
            <p:ph idx="1"/>
          </p:nvPr>
        </p:nvSpPr>
        <p:spPr>
          <a:xfrm>
            <a:off x="862864" y="1488613"/>
            <a:ext cx="10427988" cy="4759787"/>
          </a:xfrm>
        </p:spPr>
        <p:txBody>
          <a:bodyPr>
            <a:normAutofit/>
          </a:bodyPr>
          <a:lstStyle/>
          <a:p>
            <a:pPr marL="0" indent="0" algn="just">
              <a:buNone/>
            </a:pPr>
            <a:r>
              <a:rPr lang="en-US" b="1" i="0" dirty="0">
                <a:solidFill>
                  <a:schemeClr val="tx1"/>
                </a:solidFill>
                <a:effectLst/>
              </a:rPr>
              <a:t>5. Financial Inclusion:</a:t>
            </a:r>
            <a:r>
              <a:rPr lang="en-US" b="0" i="0" dirty="0">
                <a:solidFill>
                  <a:schemeClr val="tx1"/>
                </a:solidFill>
                <a:effectLst/>
              </a:rPr>
              <a:t> Access to financial services, such as banking, microfinance, and savings programs, can help rural communities save, invest, and manage their finances effectively, promoting economic growth and stability.</a:t>
            </a:r>
          </a:p>
          <a:p>
            <a:pPr marL="0" indent="0" algn="just">
              <a:buNone/>
            </a:pPr>
            <a:r>
              <a:rPr lang="en-US" b="1" i="0" dirty="0">
                <a:solidFill>
                  <a:schemeClr val="tx1"/>
                </a:solidFill>
                <a:effectLst/>
              </a:rPr>
              <a:t>6. Market Access:</a:t>
            </a:r>
            <a:r>
              <a:rPr lang="en-US" b="0" i="0" dirty="0">
                <a:solidFill>
                  <a:schemeClr val="tx1"/>
                </a:solidFill>
                <a:effectLst/>
              </a:rPr>
              <a:t> Enhancing access to markets, both for agricultural products and non-agricultural goods and services, can boost rural incomes. Improved transportation and distribution channels are critical in this regard.</a:t>
            </a:r>
            <a:r>
              <a:rPr lang="en-US" b="1" i="0" dirty="0">
                <a:solidFill>
                  <a:schemeClr val="tx1"/>
                </a:solidFill>
                <a:effectLst/>
              </a:rPr>
              <a:t> </a:t>
            </a:r>
          </a:p>
          <a:p>
            <a:pPr marL="0" indent="0" algn="just">
              <a:buNone/>
            </a:pPr>
            <a:r>
              <a:rPr lang="en-US" b="1" i="0" dirty="0">
                <a:solidFill>
                  <a:schemeClr val="tx1"/>
                </a:solidFill>
                <a:effectLst/>
              </a:rPr>
              <a:t>7. Natural Resource Management:</a:t>
            </a:r>
            <a:r>
              <a:rPr lang="en-US" b="0" i="0" dirty="0">
                <a:solidFill>
                  <a:schemeClr val="tx1"/>
                </a:solidFill>
                <a:effectLst/>
              </a:rPr>
              <a:t> Sustainable management of natural resources, including land, water, and forests, is essential for long-term rural development and environmental conservation.</a:t>
            </a:r>
          </a:p>
          <a:p>
            <a:pPr marL="0" indent="0" algn="just">
              <a:buNone/>
            </a:pPr>
            <a:r>
              <a:rPr lang="en-US" b="1" i="0" dirty="0">
                <a:solidFill>
                  <a:schemeClr val="tx1"/>
                </a:solidFill>
                <a:effectLst/>
              </a:rPr>
              <a:t>8. Community Empowerment:</a:t>
            </a:r>
            <a:r>
              <a:rPr lang="en-US" b="0" i="0" dirty="0">
                <a:solidFill>
                  <a:schemeClr val="tx1"/>
                </a:solidFill>
                <a:effectLst/>
              </a:rPr>
              <a:t> Engaging local communities in the decision-making process and empowering them to take an active role in their own development projects can lead to more sustainable and community-driven development outcomes.</a:t>
            </a:r>
          </a:p>
          <a:p>
            <a:pPr marL="0" indent="0" algn="just">
              <a:buNone/>
            </a:pPr>
            <a:r>
              <a:rPr lang="en-US" b="1" i="0" dirty="0">
                <a:solidFill>
                  <a:schemeClr val="tx1"/>
                </a:solidFill>
                <a:effectLst/>
              </a:rPr>
              <a:t>9. Technology Adoption:</a:t>
            </a:r>
            <a:r>
              <a:rPr lang="en-US" b="0" i="0" dirty="0">
                <a:solidFill>
                  <a:schemeClr val="tx1"/>
                </a:solidFill>
                <a:effectLst/>
              </a:rPr>
              <a:t> The adoption of modern technologies.</a:t>
            </a:r>
          </a:p>
          <a:p>
            <a:endParaRPr lang="en-GB" dirty="0"/>
          </a:p>
        </p:txBody>
      </p:sp>
    </p:spTree>
    <p:extLst>
      <p:ext uri="{BB962C8B-B14F-4D97-AF65-F5344CB8AC3E}">
        <p14:creationId xmlns:p14="http://schemas.microsoft.com/office/powerpoint/2010/main" val="369426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7A31-9002-0741-BBC8-C73E073496AA}"/>
              </a:ext>
            </a:extLst>
          </p:cNvPr>
          <p:cNvSpPr>
            <a:spLocks noGrp="1"/>
          </p:cNvSpPr>
          <p:nvPr>
            <p:ph type="title"/>
          </p:nvPr>
        </p:nvSpPr>
        <p:spPr>
          <a:xfrm>
            <a:off x="677333" y="609600"/>
            <a:ext cx="10799049" cy="781878"/>
          </a:xfrm>
        </p:spPr>
        <p:txBody>
          <a:bodyPr/>
          <a:lstStyle/>
          <a:p>
            <a:r>
              <a:rPr lang="en-US" b="1" dirty="0"/>
              <a:t>Factors which enhance Rural Development (3)</a:t>
            </a:r>
          </a:p>
        </p:txBody>
      </p:sp>
      <p:sp>
        <p:nvSpPr>
          <p:cNvPr id="3" name="Content Placeholder 2">
            <a:extLst>
              <a:ext uri="{FF2B5EF4-FFF2-40B4-BE49-F238E27FC236}">
                <a16:creationId xmlns:a16="http://schemas.microsoft.com/office/drawing/2014/main" id="{86274D73-7230-9A0D-ED2B-BE577895E54B}"/>
              </a:ext>
            </a:extLst>
          </p:cNvPr>
          <p:cNvSpPr>
            <a:spLocks noGrp="1"/>
          </p:cNvSpPr>
          <p:nvPr>
            <p:ph idx="1"/>
          </p:nvPr>
        </p:nvSpPr>
        <p:spPr>
          <a:xfrm>
            <a:off x="523783" y="1113184"/>
            <a:ext cx="10631897" cy="5225472"/>
          </a:xfrm>
        </p:spPr>
        <p:txBody>
          <a:bodyPr>
            <a:normAutofit fontScale="85000" lnSpcReduction="20000"/>
          </a:bodyPr>
          <a:lstStyle/>
          <a:p>
            <a:pPr marL="0" indent="0" algn="just">
              <a:buNone/>
            </a:pPr>
            <a:endParaRPr lang="en-US" b="0" i="0" dirty="0">
              <a:solidFill>
                <a:srgbClr val="374151"/>
              </a:solidFill>
              <a:effectLst/>
            </a:endParaRPr>
          </a:p>
          <a:p>
            <a:pPr marL="0" indent="0" algn="just">
              <a:buNone/>
            </a:pPr>
            <a:r>
              <a:rPr lang="en-US" b="1" dirty="0">
                <a:solidFill>
                  <a:srgbClr val="374151"/>
                </a:solidFill>
              </a:rPr>
              <a:t>10.</a:t>
            </a:r>
            <a:r>
              <a:rPr lang="en-US" b="1" i="0" dirty="0">
                <a:solidFill>
                  <a:srgbClr val="374151"/>
                </a:solidFill>
                <a:effectLst/>
              </a:rPr>
              <a:t> </a:t>
            </a:r>
            <a:r>
              <a:rPr lang="en-US" sz="2200" b="1" i="0" dirty="0">
                <a:solidFill>
                  <a:schemeClr val="tx1"/>
                </a:solidFill>
                <a:effectLst/>
              </a:rPr>
              <a:t>Good Governance:</a:t>
            </a:r>
            <a:r>
              <a:rPr lang="en-US" sz="2200" b="0" i="0" dirty="0">
                <a:solidFill>
                  <a:schemeClr val="tx1"/>
                </a:solidFill>
                <a:effectLst/>
              </a:rPr>
              <a:t> Transparent and effective governance at the local and national levels is crucial for implementing rural development policies and programs. It helps ensure that resources are allocated efficiently and fairly.</a:t>
            </a:r>
          </a:p>
          <a:p>
            <a:pPr marL="0" indent="0" algn="just">
              <a:buNone/>
            </a:pPr>
            <a:r>
              <a:rPr lang="en-US" sz="2200" b="1" i="0" dirty="0">
                <a:solidFill>
                  <a:schemeClr val="tx1"/>
                </a:solidFill>
                <a:effectLst/>
              </a:rPr>
              <a:t>11. Access to Credit and Finance:</a:t>
            </a:r>
            <a:r>
              <a:rPr lang="en-US" sz="2200" b="0" i="0" dirty="0">
                <a:solidFill>
                  <a:schemeClr val="tx1"/>
                </a:solidFill>
                <a:effectLst/>
              </a:rPr>
              <a:t> Rural development often requires capital for investment in businesses, agriculture, and other ventures. Access to credit and financial services can provide the necessary funds for growth and development.</a:t>
            </a:r>
          </a:p>
          <a:p>
            <a:pPr marL="0" indent="0" algn="just">
              <a:buNone/>
            </a:pPr>
            <a:r>
              <a:rPr lang="en-US" sz="2200" b="1" i="0" dirty="0">
                <a:solidFill>
                  <a:schemeClr val="tx1"/>
                </a:solidFill>
                <a:effectLst/>
              </a:rPr>
              <a:t>12. Social Inclusion:</a:t>
            </a:r>
            <a:r>
              <a:rPr lang="en-US" sz="2200" b="0" i="0" dirty="0">
                <a:solidFill>
                  <a:schemeClr val="tx1"/>
                </a:solidFill>
                <a:effectLst/>
              </a:rPr>
              <a:t> Promoting social inclusion and addressing issues related to gender, caste, ethnicity, and other forms of discrimination can ensure that the benefits of rural development are distributed equitably.</a:t>
            </a:r>
          </a:p>
          <a:p>
            <a:pPr marL="0" indent="0" algn="just">
              <a:buNone/>
            </a:pPr>
            <a:r>
              <a:rPr lang="en-US" sz="2200" b="1" i="0" dirty="0">
                <a:solidFill>
                  <a:schemeClr val="tx1"/>
                </a:solidFill>
                <a:effectLst/>
              </a:rPr>
              <a:t>13. Security and Stability:</a:t>
            </a:r>
            <a:r>
              <a:rPr lang="en-US" sz="2200" b="0" i="0" dirty="0">
                <a:solidFill>
                  <a:schemeClr val="tx1"/>
                </a:solidFill>
                <a:effectLst/>
              </a:rPr>
              <a:t> Political stability, law and order, and land tenure security are factors that can attract investment and promote economic activities in rural areas.</a:t>
            </a:r>
          </a:p>
          <a:p>
            <a:pPr marL="0" indent="0" algn="just">
              <a:buNone/>
            </a:pPr>
            <a:r>
              <a:rPr lang="en-US" sz="2200" b="1" i="0" dirty="0">
                <a:solidFill>
                  <a:schemeClr val="tx1"/>
                </a:solidFill>
                <a:effectLst/>
              </a:rPr>
              <a:t>14. Research and Innovation:</a:t>
            </a:r>
            <a:r>
              <a:rPr lang="en-US" sz="2200" b="0" i="0" dirty="0">
                <a:solidFill>
                  <a:schemeClr val="tx1"/>
                </a:solidFill>
                <a:effectLst/>
              </a:rPr>
              <a:t> Encouraging research and innovation in agriculture and rural industries can lead to the development of new technologies and practices that improve productivity and sustainability.</a:t>
            </a:r>
          </a:p>
          <a:p>
            <a:pPr marL="0" indent="0" algn="just">
              <a:buNone/>
            </a:pPr>
            <a:r>
              <a:rPr lang="en-US" sz="2200" b="1" i="0" dirty="0">
                <a:solidFill>
                  <a:schemeClr val="tx1"/>
                </a:solidFill>
                <a:effectLst/>
              </a:rPr>
              <a:t>15. Supportive Policies:</a:t>
            </a:r>
            <a:r>
              <a:rPr lang="en-US" sz="2200" b="0" i="0" dirty="0">
                <a:solidFill>
                  <a:schemeClr val="tx1"/>
                </a:solidFill>
                <a:effectLst/>
              </a:rPr>
              <a:t> Government policies and incentives that prioritize rural development and create an enabling environment for entrepreneurship and investment can significantly enhance rural development efforts.</a:t>
            </a:r>
          </a:p>
          <a:p>
            <a:endParaRPr lang="en-US" dirty="0"/>
          </a:p>
        </p:txBody>
      </p:sp>
    </p:spTree>
    <p:extLst>
      <p:ext uri="{BB962C8B-B14F-4D97-AF65-F5344CB8AC3E}">
        <p14:creationId xmlns:p14="http://schemas.microsoft.com/office/powerpoint/2010/main" val="239081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5367-5ECE-9BE2-F2B2-DC9F49D9C088}"/>
              </a:ext>
            </a:extLst>
          </p:cNvPr>
          <p:cNvSpPr>
            <a:spLocks noGrp="1"/>
          </p:cNvSpPr>
          <p:nvPr>
            <p:ph type="title"/>
          </p:nvPr>
        </p:nvSpPr>
        <p:spPr>
          <a:xfrm>
            <a:off x="1035143" y="1205947"/>
            <a:ext cx="8596668" cy="1320800"/>
          </a:xfrm>
        </p:spPr>
        <p:txBody>
          <a:bodyPr/>
          <a:lstStyle/>
          <a:p>
            <a:r>
              <a:rPr lang="en-US" b="1" dirty="0"/>
              <a:t>Rural Development Indicators</a:t>
            </a:r>
            <a:endParaRPr lang="en-GB" b="1" dirty="0"/>
          </a:p>
        </p:txBody>
      </p:sp>
      <p:sp>
        <p:nvSpPr>
          <p:cNvPr id="3" name="Content Placeholder 2">
            <a:extLst>
              <a:ext uri="{FF2B5EF4-FFF2-40B4-BE49-F238E27FC236}">
                <a16:creationId xmlns:a16="http://schemas.microsoft.com/office/drawing/2014/main" id="{9A596C6B-5E4E-80D2-B9FC-7876A0AD3A37}"/>
              </a:ext>
            </a:extLst>
          </p:cNvPr>
          <p:cNvSpPr>
            <a:spLocks noGrp="1"/>
          </p:cNvSpPr>
          <p:nvPr>
            <p:ph idx="1"/>
          </p:nvPr>
        </p:nvSpPr>
        <p:spPr/>
        <p:txBody>
          <a:bodyPr>
            <a:normAutofit fontScale="92500" lnSpcReduction="20000"/>
          </a:bodyPr>
          <a:lstStyle/>
          <a:p>
            <a:pPr marL="406850" indent="-314867" algn="just" eaLnBrk="0" hangingPunct="0">
              <a:spcBef>
                <a:spcPts val="668"/>
              </a:spcBef>
              <a:buClr>
                <a:schemeClr val="accent1"/>
              </a:buClr>
              <a:buSzPct val="80000"/>
              <a:buFont typeface="Wingdings" pitchFamily="2" charset="2"/>
              <a:buChar char="q"/>
            </a:pPr>
            <a:r>
              <a:rPr lang="en-US" sz="2800" dirty="0">
                <a:latin typeface="Calibri" pitchFamily="34" charset="0"/>
                <a:cs typeface="Calibri" pitchFamily="34" charset="0"/>
              </a:rPr>
              <a:t>Changes in agricultural productivity.</a:t>
            </a:r>
          </a:p>
          <a:p>
            <a:pPr marL="406850" indent="-314867" algn="just" eaLnBrk="0" hangingPunct="0">
              <a:spcBef>
                <a:spcPts val="668"/>
              </a:spcBef>
              <a:buClr>
                <a:schemeClr val="accent1"/>
              </a:buClr>
              <a:buSzPct val="80000"/>
              <a:buFont typeface="Wingdings" pitchFamily="2" charset="2"/>
              <a:buChar char="q"/>
            </a:pPr>
            <a:r>
              <a:rPr lang="en-US" sz="2800" dirty="0">
                <a:latin typeface="Calibri" pitchFamily="34" charset="0"/>
                <a:cs typeface="Calibri" pitchFamily="34" charset="0"/>
              </a:rPr>
              <a:t>Changes in rural employment, unemployment and under employment</a:t>
            </a:r>
          </a:p>
          <a:p>
            <a:pPr marL="406850" indent="-314867" algn="just" eaLnBrk="0" hangingPunct="0">
              <a:spcBef>
                <a:spcPts val="668"/>
              </a:spcBef>
              <a:buClr>
                <a:schemeClr val="accent1"/>
              </a:buClr>
              <a:buSzPct val="80000"/>
              <a:buFont typeface="Wingdings" pitchFamily="2" charset="2"/>
              <a:buChar char="q"/>
            </a:pPr>
            <a:r>
              <a:rPr lang="en-US" sz="2800" dirty="0">
                <a:latin typeface="Calibri" pitchFamily="34" charset="0"/>
                <a:cs typeface="Calibri" pitchFamily="34" charset="0"/>
              </a:rPr>
              <a:t>Changes in income of different income groups</a:t>
            </a:r>
          </a:p>
          <a:p>
            <a:pPr marL="406850" indent="-314867" algn="just" eaLnBrk="0" hangingPunct="0">
              <a:spcBef>
                <a:spcPts val="668"/>
              </a:spcBef>
              <a:buClr>
                <a:schemeClr val="accent1"/>
              </a:buClr>
              <a:buSzPct val="80000"/>
              <a:buFont typeface="Wingdings" pitchFamily="2" charset="2"/>
              <a:buChar char="q"/>
            </a:pPr>
            <a:r>
              <a:rPr lang="en-US" sz="2800" dirty="0">
                <a:latin typeface="Calibri" pitchFamily="34" charset="0"/>
                <a:cs typeface="Calibri" pitchFamily="34" charset="0"/>
              </a:rPr>
              <a:t>Changes in the distribution of power, influence and participation. </a:t>
            </a:r>
          </a:p>
          <a:p>
            <a:pPr marL="406850" indent="-314867" algn="just" eaLnBrk="0" hangingPunct="0">
              <a:spcBef>
                <a:spcPts val="668"/>
              </a:spcBef>
              <a:buClr>
                <a:schemeClr val="accent1"/>
              </a:buClr>
              <a:buSzPct val="80000"/>
              <a:buFont typeface="Wingdings" pitchFamily="2" charset="2"/>
              <a:buChar char="q"/>
            </a:pPr>
            <a:r>
              <a:rPr lang="en-US" sz="2800" dirty="0">
                <a:latin typeface="Calibri" pitchFamily="34" charset="0"/>
                <a:cs typeface="Calibri" pitchFamily="34" charset="0"/>
              </a:rPr>
              <a:t>Changes in literacy, schooling, literacy rate and life expectancy</a:t>
            </a:r>
          </a:p>
          <a:p>
            <a:pPr marL="406850" indent="-314867" algn="just" eaLnBrk="0" hangingPunct="0">
              <a:spcBef>
                <a:spcPts val="668"/>
              </a:spcBef>
              <a:buClr>
                <a:schemeClr val="accent1"/>
              </a:buClr>
              <a:buSzPct val="80000"/>
              <a:buFont typeface="Wingdings" pitchFamily="2" charset="2"/>
              <a:buChar char="q"/>
            </a:pPr>
            <a:r>
              <a:rPr lang="en-US" sz="2800" dirty="0">
                <a:latin typeface="Calibri" pitchFamily="34" charset="0"/>
                <a:cs typeface="Calibri" pitchFamily="34" charset="0"/>
              </a:rPr>
              <a:t>Changes in values, believes and attitudes of members of state agencies as well as the rural policy making.</a:t>
            </a:r>
          </a:p>
          <a:p>
            <a:endParaRPr lang="en-GB" dirty="0"/>
          </a:p>
        </p:txBody>
      </p:sp>
    </p:spTree>
    <p:extLst>
      <p:ext uri="{BB962C8B-B14F-4D97-AF65-F5344CB8AC3E}">
        <p14:creationId xmlns:p14="http://schemas.microsoft.com/office/powerpoint/2010/main" val="368005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609600" y="0"/>
            <a:ext cx="10972800" cy="971550"/>
          </a:xfrm>
        </p:spPr>
        <p:txBody>
          <a:bodyPr vert="horz" wrap="square" lIns="101889" tIns="50945" rIns="101889" bIns="50945" numCol="1" rtlCol="0" anchor="b" compatLnSpc="1">
            <a:prstTxWarp prst="textNoShape">
              <a:avLst/>
            </a:prstTxWarp>
            <a:normAutofit/>
          </a:bodyPr>
          <a:lstStyle/>
          <a:p>
            <a:pPr>
              <a:defRPr/>
            </a:pPr>
            <a:r>
              <a:rPr sz="3600" b="1" dirty="0">
                <a:solidFill>
                  <a:schemeClr val="tx1"/>
                </a:solidFill>
                <a:cs typeface="Calibri" pitchFamily="34" charset="0"/>
              </a:rPr>
              <a:t>History of Rural Development</a:t>
            </a:r>
            <a:endParaRPr sz="3600" dirty="0">
              <a:solidFill>
                <a:schemeClr val="tx1"/>
              </a:solidFill>
              <a:cs typeface="Calibri" pitchFamily="34" charset="0"/>
            </a:endParaRPr>
          </a:p>
        </p:txBody>
      </p:sp>
      <p:sp>
        <p:nvSpPr>
          <p:cNvPr id="22531" name="Content Placeholder 2"/>
          <p:cNvSpPr>
            <a:spLocks noGrp="1"/>
          </p:cNvSpPr>
          <p:nvPr>
            <p:ph idx="1"/>
          </p:nvPr>
        </p:nvSpPr>
        <p:spPr>
          <a:xfrm>
            <a:off x="609600" y="1200150"/>
            <a:ext cx="10972800" cy="5429250"/>
          </a:xfrm>
        </p:spPr>
        <p:txBody>
          <a:bodyPr>
            <a:noAutofit/>
          </a:bodyPr>
          <a:lstStyle/>
          <a:p>
            <a:pPr algn="just">
              <a:lnSpc>
                <a:spcPct val="110000"/>
              </a:lnSpc>
              <a:spcBef>
                <a:spcPct val="0"/>
              </a:spcBef>
              <a:buFont typeface="Wingdings" pitchFamily="2" charset="2"/>
              <a:buChar char="q"/>
            </a:pPr>
            <a:r>
              <a:rPr lang="en-US" sz="3000" b="1" dirty="0">
                <a:solidFill>
                  <a:srgbClr val="FF0000"/>
                </a:solidFill>
                <a:latin typeface="Calibri" pitchFamily="34" charset="0"/>
                <a:cs typeface="Calibri" pitchFamily="34" charset="0"/>
              </a:rPr>
              <a:t>British Period: </a:t>
            </a:r>
          </a:p>
          <a:p>
            <a:pPr algn="just">
              <a:lnSpc>
                <a:spcPct val="110000"/>
              </a:lnSpc>
              <a:spcBef>
                <a:spcPct val="0"/>
              </a:spcBef>
              <a:buFont typeface="Wingdings 2" pitchFamily="18" charset="2"/>
              <a:buNone/>
            </a:pPr>
            <a:r>
              <a:rPr lang="en-US" sz="2700" dirty="0">
                <a:latin typeface="Calibri" pitchFamily="34" charset="0"/>
                <a:cs typeface="Calibri" pitchFamily="34" charset="0"/>
              </a:rPr>
              <a:t>	The British created a loyal landed class of </a:t>
            </a:r>
            <a:r>
              <a:rPr lang="en-US" sz="2700" dirty="0" err="1">
                <a:latin typeface="Calibri" pitchFamily="34" charset="0"/>
                <a:cs typeface="Calibri" pitchFamily="34" charset="0"/>
              </a:rPr>
              <a:t>Zamidars</a:t>
            </a:r>
            <a:r>
              <a:rPr lang="en-US" sz="2700" dirty="0">
                <a:latin typeface="Calibri" pitchFamily="34" charset="0"/>
                <a:cs typeface="Calibri" pitchFamily="34" charset="0"/>
              </a:rPr>
              <a:t> through the Permanent Settlement Act of 1793.</a:t>
            </a:r>
          </a:p>
          <a:p>
            <a:pPr algn="just">
              <a:lnSpc>
                <a:spcPct val="110000"/>
              </a:lnSpc>
              <a:spcBef>
                <a:spcPct val="0"/>
              </a:spcBef>
              <a:buFont typeface="Wingdings 2" pitchFamily="18" charset="2"/>
              <a:buNone/>
            </a:pPr>
            <a:endParaRPr lang="en-US" sz="2700" dirty="0">
              <a:latin typeface="Calibri" pitchFamily="34" charset="0"/>
              <a:cs typeface="Calibri" pitchFamily="34" charset="0"/>
            </a:endParaRPr>
          </a:p>
          <a:p>
            <a:pPr algn="just">
              <a:lnSpc>
                <a:spcPct val="110000"/>
              </a:lnSpc>
              <a:spcBef>
                <a:spcPct val="0"/>
              </a:spcBef>
              <a:buFont typeface="Wingdings" pitchFamily="2" charset="2"/>
              <a:buChar char="q"/>
            </a:pPr>
            <a:r>
              <a:rPr lang="en-US" sz="3000" b="1" dirty="0">
                <a:solidFill>
                  <a:srgbClr val="FF0000"/>
                </a:solidFill>
                <a:latin typeface="Calibri" pitchFamily="34" charset="0"/>
                <a:cs typeface="Calibri" pitchFamily="34" charset="0"/>
              </a:rPr>
              <a:t>Pakistan Period: </a:t>
            </a:r>
          </a:p>
          <a:p>
            <a:pPr algn="just">
              <a:lnSpc>
                <a:spcPct val="110000"/>
              </a:lnSpc>
              <a:spcBef>
                <a:spcPct val="0"/>
              </a:spcBef>
              <a:buFont typeface="Wingdings 2" pitchFamily="18" charset="2"/>
              <a:buNone/>
            </a:pPr>
            <a:r>
              <a:rPr lang="en-US" sz="2700" dirty="0">
                <a:latin typeface="Calibri" pitchFamily="34" charset="0"/>
                <a:cs typeface="Calibri" pitchFamily="34" charset="0"/>
              </a:rPr>
              <a:t>	In 1950 </a:t>
            </a:r>
            <a:r>
              <a:rPr lang="en-US" sz="2700" dirty="0" err="1">
                <a:latin typeface="Calibri" pitchFamily="34" charset="0"/>
                <a:cs typeface="Calibri" pitchFamily="34" charset="0"/>
              </a:rPr>
              <a:t>Zamidari</a:t>
            </a:r>
            <a:r>
              <a:rPr lang="en-US" sz="2700" dirty="0">
                <a:latin typeface="Calibri" pitchFamily="34" charset="0"/>
                <a:cs typeface="Calibri" pitchFamily="34" charset="0"/>
              </a:rPr>
              <a:t> system was abolished. There had several programs on that time as like Village Agricultural and Industrial Development (V-AID) program. In 1959, A four-tier local government system was launched by the military government of Mohammad </a:t>
            </a:r>
            <a:r>
              <a:rPr lang="en-US" sz="2700" dirty="0" err="1">
                <a:latin typeface="Calibri" pitchFamily="34" charset="0"/>
                <a:cs typeface="Calibri" pitchFamily="34" charset="0"/>
              </a:rPr>
              <a:t>Ayub</a:t>
            </a:r>
            <a:r>
              <a:rPr lang="en-US" sz="2700" dirty="0">
                <a:latin typeface="Calibri" pitchFamily="34" charset="0"/>
                <a:cs typeface="Calibri" pitchFamily="34" charset="0"/>
              </a:rPr>
              <a:t> Khan.</a:t>
            </a:r>
          </a:p>
          <a:p>
            <a:pPr algn="just">
              <a:lnSpc>
                <a:spcPct val="110000"/>
              </a:lnSpc>
              <a:spcBef>
                <a:spcPct val="0"/>
              </a:spcBef>
              <a:buFont typeface="Wingdings 2" pitchFamily="18" charset="2"/>
              <a:buNone/>
            </a:pPr>
            <a:endParaRPr lang="en-US" sz="1350"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E0B41C0B-0C92-4796-9331-82FB7C72EA12}" type="slidenum">
              <a:rPr lang="en-US" smtClean="0"/>
              <a:pPr>
                <a:defRPr/>
              </a:pPr>
              <a:t>13</a:t>
            </a:fld>
            <a:endParaRPr lang="en-US"/>
          </a:p>
        </p:txBody>
      </p:sp>
      <p:sp>
        <p:nvSpPr>
          <p:cNvPr id="5" name="Flowchart: Process 4"/>
          <p:cNvSpPr>
            <a:spLocks noChangeArrowheads="1"/>
          </p:cNvSpPr>
          <p:nvPr/>
        </p:nvSpPr>
        <p:spPr bwMode="auto">
          <a:xfrm flipV="1">
            <a:off x="781050" y="857250"/>
            <a:ext cx="10629900" cy="57150"/>
          </a:xfrm>
          <a:prstGeom prst="flowChartProcess">
            <a:avLst/>
          </a:prstGeom>
          <a:solidFill>
            <a:srgbClr val="00B050"/>
          </a:solidFill>
          <a:ln w="9525" algn="ctr">
            <a:solidFill>
              <a:srgbClr val="FF0000"/>
            </a:solidFill>
            <a:round/>
            <a:headEnd/>
            <a:tailEnd/>
          </a:ln>
        </p:spPr>
        <p:txBody>
          <a:bodyPr lIns="101889" tIns="50945" rIns="101889" bIns="50945"/>
          <a:lstStyle/>
          <a:p>
            <a:pPr algn="ctr"/>
            <a:endParaRPr lang="en-US" sz="135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609600" y="0"/>
            <a:ext cx="10972800" cy="971550"/>
          </a:xfrm>
        </p:spPr>
        <p:txBody>
          <a:bodyPr vert="horz" wrap="square" lIns="101889" tIns="50945" rIns="101889" bIns="50945" numCol="1" rtlCol="0" anchor="b" compatLnSpc="1">
            <a:prstTxWarp prst="textNoShape">
              <a:avLst/>
            </a:prstTxWarp>
            <a:normAutofit/>
          </a:bodyPr>
          <a:lstStyle/>
          <a:p>
            <a:pPr>
              <a:defRPr/>
            </a:pPr>
            <a:r>
              <a:rPr sz="3600" b="1">
                <a:cs typeface="Calibri" pitchFamily="34" charset="0"/>
              </a:rPr>
              <a:t>History of Rural Development</a:t>
            </a:r>
            <a:endParaRPr sz="3600">
              <a:cs typeface="Calibri" pitchFamily="34" charset="0"/>
            </a:endParaRPr>
          </a:p>
        </p:txBody>
      </p:sp>
      <p:sp>
        <p:nvSpPr>
          <p:cNvPr id="22531" name="Content Placeholder 2"/>
          <p:cNvSpPr>
            <a:spLocks noGrp="1"/>
          </p:cNvSpPr>
          <p:nvPr>
            <p:ph idx="1"/>
          </p:nvPr>
        </p:nvSpPr>
        <p:spPr>
          <a:xfrm>
            <a:off x="1066800" y="914400"/>
            <a:ext cx="10172700" cy="4914900"/>
          </a:xfrm>
        </p:spPr>
        <p:txBody>
          <a:bodyPr>
            <a:noAutofit/>
          </a:bodyPr>
          <a:lstStyle/>
          <a:p>
            <a:pPr algn="just">
              <a:lnSpc>
                <a:spcPct val="110000"/>
              </a:lnSpc>
              <a:spcBef>
                <a:spcPct val="0"/>
              </a:spcBef>
              <a:buFont typeface="Wingdings 2" pitchFamily="18" charset="2"/>
              <a:buNone/>
            </a:pPr>
            <a:endParaRPr lang="en-US" sz="1350" dirty="0">
              <a:latin typeface="Calibri" pitchFamily="34" charset="0"/>
              <a:cs typeface="Calibri" pitchFamily="34" charset="0"/>
            </a:endParaRPr>
          </a:p>
          <a:p>
            <a:pPr algn="just">
              <a:lnSpc>
                <a:spcPct val="110000"/>
              </a:lnSpc>
              <a:spcBef>
                <a:spcPct val="0"/>
              </a:spcBef>
              <a:buFont typeface="Wingdings" pitchFamily="2" charset="2"/>
              <a:buChar char="q"/>
            </a:pPr>
            <a:r>
              <a:rPr lang="en-US" sz="3000" b="1" dirty="0">
                <a:solidFill>
                  <a:srgbClr val="FF0000"/>
                </a:solidFill>
                <a:latin typeface="Calibri" pitchFamily="34" charset="0"/>
                <a:cs typeface="Calibri" pitchFamily="34" charset="0"/>
              </a:rPr>
              <a:t>Bangladesh Period:</a:t>
            </a:r>
            <a:r>
              <a:rPr lang="en-US" sz="3000" dirty="0">
                <a:solidFill>
                  <a:srgbClr val="FF0000"/>
                </a:solidFill>
                <a:latin typeface="Calibri" pitchFamily="34" charset="0"/>
                <a:cs typeface="Calibri" pitchFamily="34" charset="0"/>
              </a:rPr>
              <a:t> </a:t>
            </a:r>
          </a:p>
          <a:p>
            <a:pPr algn="just">
              <a:lnSpc>
                <a:spcPct val="110000"/>
              </a:lnSpc>
              <a:spcBef>
                <a:spcPct val="0"/>
              </a:spcBef>
              <a:buFont typeface="Wingdings 2" pitchFamily="18" charset="2"/>
              <a:buNone/>
            </a:pPr>
            <a:r>
              <a:rPr lang="en-US" sz="2700" dirty="0">
                <a:latin typeface="Calibri" pitchFamily="34" charset="0"/>
                <a:cs typeface="Calibri" pitchFamily="34" charset="0"/>
              </a:rPr>
              <a:t>	In 1952 Bangladesh government activated the Integrated Rural Development Program (IRDP) to replicate and expand The </a:t>
            </a:r>
            <a:r>
              <a:rPr lang="en-US" sz="2700" dirty="0" err="1">
                <a:latin typeface="Calibri" pitchFamily="34" charset="0"/>
                <a:cs typeface="Calibri" pitchFamily="34" charset="0"/>
              </a:rPr>
              <a:t>Comilla</a:t>
            </a:r>
            <a:r>
              <a:rPr lang="en-US" sz="2700" dirty="0">
                <a:latin typeface="Calibri" pitchFamily="34" charset="0"/>
                <a:cs typeface="Calibri" pitchFamily="34" charset="0"/>
              </a:rPr>
              <a:t> Model in other parts of the country. Now it is worked as  </a:t>
            </a:r>
            <a:r>
              <a:rPr lang="en-US" sz="2700" dirty="0">
                <a:solidFill>
                  <a:schemeClr val="tx1"/>
                </a:solidFill>
                <a:latin typeface="Calibri" pitchFamily="34" charset="0"/>
                <a:cs typeface="Calibri" pitchFamily="34" charset="0"/>
              </a:rPr>
              <a:t>Bangladesh Rural Development Board </a:t>
            </a:r>
            <a:r>
              <a:rPr lang="en-US" sz="2700" dirty="0">
                <a:latin typeface="Calibri" pitchFamily="34" charset="0"/>
                <a:cs typeface="Calibri" pitchFamily="34" charset="0"/>
              </a:rPr>
              <a:t>(BRDB). CIRDAP was established as an inter-governmental organization to facilitate IRD in the Asia-Pacific region.</a:t>
            </a:r>
          </a:p>
        </p:txBody>
      </p:sp>
      <p:sp>
        <p:nvSpPr>
          <p:cNvPr id="5" name="Flowchart: Process 4"/>
          <p:cNvSpPr>
            <a:spLocks noChangeArrowheads="1"/>
          </p:cNvSpPr>
          <p:nvPr/>
        </p:nvSpPr>
        <p:spPr bwMode="auto">
          <a:xfrm flipV="1">
            <a:off x="609600" y="800100"/>
            <a:ext cx="10629900" cy="57150"/>
          </a:xfrm>
          <a:prstGeom prst="flowChartProcess">
            <a:avLst/>
          </a:prstGeom>
          <a:solidFill>
            <a:srgbClr val="00B050"/>
          </a:solidFill>
          <a:ln w="9525" algn="ctr">
            <a:solidFill>
              <a:srgbClr val="FF0000"/>
            </a:solidFill>
            <a:round/>
            <a:headEnd/>
            <a:tailEnd/>
          </a:ln>
        </p:spPr>
        <p:txBody>
          <a:bodyPr lIns="101889" tIns="50945" rIns="101889" bIns="50945"/>
          <a:lstStyle/>
          <a:p>
            <a:pPr algn="ctr"/>
            <a:endParaRPr lang="en-US" sz="135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BFE3-8076-CE39-BDF8-37926550FAC9}"/>
              </a:ext>
            </a:extLst>
          </p:cNvPr>
          <p:cNvSpPr>
            <a:spLocks noGrp="1"/>
          </p:cNvSpPr>
          <p:nvPr>
            <p:ph type="title"/>
          </p:nvPr>
        </p:nvSpPr>
        <p:spPr/>
        <p:txBody>
          <a:bodyPr>
            <a:normAutofit fontScale="90000"/>
          </a:bodyPr>
          <a:lstStyle/>
          <a:p>
            <a:r>
              <a:rPr lang="en-US" sz="4800" b="1" dirty="0">
                <a:latin typeface="Calibri" pitchFamily="34" charset="0"/>
                <a:ea typeface="+mj-ea"/>
                <a:cs typeface="Calibri" pitchFamily="34" charset="0"/>
              </a:rPr>
              <a:t>Rural Development Model: BARD</a:t>
            </a:r>
            <a:br>
              <a:rPr lang="en-US" sz="4800" b="1" dirty="0">
                <a:solidFill>
                  <a:srgbClr val="FFFF00"/>
                </a:solidFill>
                <a:latin typeface="Calibri" pitchFamily="34" charset="0"/>
                <a:ea typeface="+mj-ea"/>
                <a:cs typeface="Calibri" pitchFamily="34" charset="0"/>
              </a:rPr>
            </a:br>
            <a:endParaRPr lang="en-GB" dirty="0"/>
          </a:p>
        </p:txBody>
      </p:sp>
      <p:sp>
        <p:nvSpPr>
          <p:cNvPr id="3" name="Content Placeholder 2">
            <a:extLst>
              <a:ext uri="{FF2B5EF4-FFF2-40B4-BE49-F238E27FC236}">
                <a16:creationId xmlns:a16="http://schemas.microsoft.com/office/drawing/2014/main" id="{37E343E3-334B-C6EF-DBF0-F6572314DD11}"/>
              </a:ext>
            </a:extLst>
          </p:cNvPr>
          <p:cNvSpPr>
            <a:spLocks noGrp="1"/>
          </p:cNvSpPr>
          <p:nvPr>
            <p:ph idx="1"/>
          </p:nvPr>
        </p:nvSpPr>
        <p:spPr>
          <a:xfrm>
            <a:off x="1036320" y="1367161"/>
            <a:ext cx="10119360" cy="4501933"/>
          </a:xfrm>
        </p:spPr>
        <p:txBody>
          <a:bodyPr>
            <a:normAutofit fontScale="85000" lnSpcReduction="20000"/>
          </a:bodyPr>
          <a:lstStyle/>
          <a:p>
            <a:pPr marL="0" algn="just">
              <a:buNone/>
            </a:pPr>
            <a:r>
              <a:rPr lang="en-US" sz="2475" dirty="0">
                <a:latin typeface="Calibri" pitchFamily="34" charset="0"/>
                <a:cs typeface="Calibri" pitchFamily="34" charset="0"/>
              </a:rPr>
              <a:t>Bangladesh Academy for Rural Development (BARD) or The Comilla Model was a rural development program launched in 1959 by Akhter Hameed Khan in Comilla. The Features of the Comilla Model:</a:t>
            </a:r>
          </a:p>
          <a:p>
            <a:pPr marL="0" algn="just">
              <a:buNone/>
            </a:pPr>
            <a:endParaRPr lang="en-US" sz="1500" dirty="0">
              <a:latin typeface="Calibri" pitchFamily="34" charset="0"/>
              <a:cs typeface="Calibri" pitchFamily="34" charset="0"/>
            </a:endParaRPr>
          </a:p>
          <a:p>
            <a:pPr marL="406850" lvl="1" algn="just">
              <a:buFont typeface="Wingdings" pitchFamily="2" charset="2"/>
              <a:buChar char="ü"/>
            </a:pPr>
            <a:r>
              <a:rPr lang="en-US" sz="2475" dirty="0">
                <a:latin typeface="Calibri" pitchFamily="34" charset="0"/>
                <a:cs typeface="Calibri" pitchFamily="34" charset="0"/>
              </a:rPr>
              <a:t>The promotion of development of various institutions, both public and private, and establishing a system of interrelationships between them;</a:t>
            </a:r>
          </a:p>
          <a:p>
            <a:pPr marL="406850" lvl="1" algn="just">
              <a:buFont typeface="Wingdings" pitchFamily="2" charset="2"/>
              <a:buChar char="ü"/>
            </a:pPr>
            <a:r>
              <a:rPr lang="en-US" sz="2475" dirty="0">
                <a:latin typeface="Calibri" pitchFamily="34" charset="0"/>
                <a:cs typeface="Calibri" pitchFamily="34" charset="0"/>
              </a:rPr>
              <a:t>Involvement of public and private sectors in the rural development;</a:t>
            </a:r>
          </a:p>
          <a:p>
            <a:pPr marL="406850" lvl="1" algn="just">
              <a:buFont typeface="Wingdings" pitchFamily="2" charset="2"/>
              <a:buChar char="ü"/>
            </a:pPr>
            <a:r>
              <a:rPr lang="en-US" sz="2475" dirty="0">
                <a:latin typeface="Calibri" pitchFamily="34" charset="0"/>
                <a:cs typeface="Calibri" pitchFamily="34" charset="0"/>
              </a:rPr>
              <a:t>Development of leadership in every village, including managers, model farmers, women organizers, youth leaders to sustain the development; </a:t>
            </a:r>
          </a:p>
          <a:p>
            <a:pPr marL="406850" lvl="1" algn="just">
              <a:buFont typeface="Wingdings" pitchFamily="2" charset="2"/>
              <a:buChar char="ü"/>
            </a:pPr>
            <a:r>
              <a:rPr lang="en-US" sz="2475" dirty="0">
                <a:latin typeface="Calibri" pitchFamily="34" charset="0"/>
                <a:cs typeface="Calibri" pitchFamily="34" charset="0"/>
              </a:rPr>
              <a:t>Development of three basic infrastructures; </a:t>
            </a:r>
          </a:p>
          <a:p>
            <a:pPr marL="406850" lvl="1" algn="just">
              <a:buFont typeface="Wingdings" pitchFamily="2" charset="2"/>
              <a:buChar char="ü"/>
            </a:pPr>
            <a:r>
              <a:rPr lang="en-US" sz="2475" dirty="0">
                <a:latin typeface="Calibri" pitchFamily="34" charset="0"/>
                <a:cs typeface="Calibri" pitchFamily="34" charset="0"/>
              </a:rPr>
              <a:t>Priority on decentralized and coordinated rural administration;</a:t>
            </a:r>
          </a:p>
          <a:p>
            <a:pPr marL="406850" lvl="1" algn="just">
              <a:buFont typeface="Wingdings" pitchFamily="2" charset="2"/>
              <a:buChar char="ü"/>
            </a:pPr>
            <a:r>
              <a:rPr lang="en-US" sz="2475" dirty="0">
                <a:latin typeface="Calibri" pitchFamily="34" charset="0"/>
                <a:cs typeface="Calibri" pitchFamily="34" charset="0"/>
              </a:rPr>
              <a:t>Ensure education, organization and discipline.</a:t>
            </a:r>
          </a:p>
          <a:p>
            <a:pPr marL="406850" lvl="1" algn="just">
              <a:buFont typeface="Wingdings" pitchFamily="2" charset="2"/>
              <a:buChar char="ü"/>
            </a:pPr>
            <a:r>
              <a:rPr lang="en-US" sz="2475" dirty="0">
                <a:latin typeface="Calibri" pitchFamily="34" charset="0"/>
                <a:cs typeface="Calibri" pitchFamily="34" charset="0"/>
              </a:rPr>
              <a:t> Focus on economic planning and technology.</a:t>
            </a:r>
          </a:p>
          <a:p>
            <a:endParaRPr lang="en-GB" dirty="0"/>
          </a:p>
        </p:txBody>
      </p:sp>
    </p:spTree>
    <p:extLst>
      <p:ext uri="{BB962C8B-B14F-4D97-AF65-F5344CB8AC3E}">
        <p14:creationId xmlns:p14="http://schemas.microsoft.com/office/powerpoint/2010/main" val="2136300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F9E1-D1A4-418B-1799-A4E05D465C23}"/>
              </a:ext>
            </a:extLst>
          </p:cNvPr>
          <p:cNvSpPr>
            <a:spLocks noGrp="1"/>
          </p:cNvSpPr>
          <p:nvPr>
            <p:ph type="title"/>
          </p:nvPr>
        </p:nvSpPr>
        <p:spPr/>
        <p:txBody>
          <a:bodyPr>
            <a:normAutofit fontScale="90000"/>
          </a:bodyPr>
          <a:lstStyle/>
          <a:p>
            <a:br>
              <a:rPr lang="en-US" sz="4800" b="1" dirty="0">
                <a:solidFill>
                  <a:schemeClr val="tx1"/>
                </a:solidFill>
                <a:latin typeface="Calibri" pitchFamily="34" charset="0"/>
                <a:cs typeface="Calibri" pitchFamily="34" charset="0"/>
              </a:rPr>
            </a:br>
            <a:r>
              <a:rPr lang="en-US" sz="4800" b="1" dirty="0">
                <a:solidFill>
                  <a:schemeClr val="tx1"/>
                </a:solidFill>
                <a:latin typeface="Calibri" pitchFamily="34" charset="0"/>
                <a:cs typeface="Calibri" pitchFamily="34" charset="0"/>
              </a:rPr>
              <a:t>Role of Government: Rural Development </a:t>
            </a:r>
            <a:endParaRPr lang="en-GB" dirty="0"/>
          </a:p>
        </p:txBody>
      </p:sp>
      <p:sp>
        <p:nvSpPr>
          <p:cNvPr id="3" name="Content Placeholder 2">
            <a:extLst>
              <a:ext uri="{FF2B5EF4-FFF2-40B4-BE49-F238E27FC236}">
                <a16:creationId xmlns:a16="http://schemas.microsoft.com/office/drawing/2014/main" id="{64EB2F57-8091-5C2D-EAEB-D33EA2B450A2}"/>
              </a:ext>
            </a:extLst>
          </p:cNvPr>
          <p:cNvSpPr>
            <a:spLocks noGrp="1"/>
          </p:cNvSpPr>
          <p:nvPr>
            <p:ph idx="1"/>
          </p:nvPr>
        </p:nvSpPr>
        <p:spPr>
          <a:xfrm>
            <a:off x="798990" y="1845734"/>
            <a:ext cx="10356690" cy="4404146"/>
          </a:xfrm>
        </p:spPr>
        <p:txBody>
          <a:bodyPr>
            <a:normAutofit fontScale="92500" lnSpcReduction="20000"/>
          </a:bodyPr>
          <a:lstStyle/>
          <a:p>
            <a:pPr algn="just">
              <a:spcBef>
                <a:spcPts val="0"/>
              </a:spcBef>
              <a:buClr>
                <a:srgbClr val="FF9900"/>
              </a:buClr>
              <a:buFont typeface="Wingdings" panose="05000000000000000000" pitchFamily="2" charset="2"/>
              <a:buChar char="v"/>
              <a:defRPr/>
            </a:pPr>
            <a:r>
              <a:rPr lang="en-US" sz="2200" b="1" dirty="0">
                <a:solidFill>
                  <a:schemeClr val="tx1"/>
                </a:solidFill>
                <a:latin typeface="Calibri" pitchFamily="34" charset="0"/>
                <a:cs typeface="Calibri" pitchFamily="34" charset="0"/>
              </a:rPr>
              <a:t>The Comprehensive Village Development Program </a:t>
            </a:r>
            <a:r>
              <a:rPr lang="en-US" sz="2200" dirty="0">
                <a:latin typeface="Calibri" pitchFamily="34" charset="0"/>
                <a:cs typeface="Calibri" pitchFamily="34" charset="0"/>
              </a:rPr>
              <a:t>was launched by BARD in 1975.</a:t>
            </a:r>
          </a:p>
          <a:p>
            <a:pPr algn="just">
              <a:spcBef>
                <a:spcPts val="0"/>
              </a:spcBef>
              <a:buClr>
                <a:srgbClr val="FF9900"/>
              </a:buClr>
              <a:buFont typeface="Wingdings" panose="05000000000000000000" pitchFamily="2" charset="2"/>
              <a:buChar char="v"/>
              <a:defRPr/>
            </a:pPr>
            <a:endParaRPr lang="en-US" sz="2200" b="1" dirty="0">
              <a:latin typeface="Calibri" pitchFamily="34" charset="0"/>
              <a:cs typeface="Calibri" pitchFamily="34" charset="0"/>
            </a:endParaRPr>
          </a:p>
          <a:p>
            <a:pPr algn="just">
              <a:spcBef>
                <a:spcPts val="0"/>
              </a:spcBef>
              <a:buClr>
                <a:srgbClr val="FF9900"/>
              </a:buClr>
              <a:buFont typeface="Wingdings" panose="05000000000000000000" pitchFamily="2" charset="2"/>
              <a:buChar char="v"/>
              <a:defRPr/>
            </a:pPr>
            <a:r>
              <a:rPr lang="en-US" sz="2200" b="1" dirty="0">
                <a:latin typeface="Calibri" pitchFamily="34" charset="0"/>
                <a:cs typeface="Calibri" pitchFamily="34" charset="0"/>
              </a:rPr>
              <a:t>The Small Farmers Development Program </a:t>
            </a:r>
            <a:r>
              <a:rPr lang="en-US" sz="2200" dirty="0">
                <a:latin typeface="Calibri" pitchFamily="34" charset="0"/>
                <a:cs typeface="Calibri" pitchFamily="34" charset="0"/>
              </a:rPr>
              <a:t>was introduced in 1993.</a:t>
            </a:r>
          </a:p>
          <a:p>
            <a:pPr algn="just">
              <a:spcBef>
                <a:spcPts val="0"/>
              </a:spcBef>
              <a:buClr>
                <a:srgbClr val="FF9900"/>
              </a:buClr>
              <a:buFont typeface="Wingdings" panose="05000000000000000000" pitchFamily="2" charset="2"/>
              <a:buChar char="v"/>
              <a:defRPr/>
            </a:pPr>
            <a:endParaRPr lang="en-US" sz="2200" b="1" dirty="0">
              <a:latin typeface="Calibri" pitchFamily="34" charset="0"/>
              <a:cs typeface="Calibri" pitchFamily="34" charset="0"/>
            </a:endParaRPr>
          </a:p>
          <a:p>
            <a:pPr algn="just">
              <a:spcBef>
                <a:spcPts val="0"/>
              </a:spcBef>
              <a:buClr>
                <a:srgbClr val="FF9900"/>
              </a:buClr>
              <a:buFont typeface="Wingdings" panose="05000000000000000000" pitchFamily="2" charset="2"/>
              <a:buChar char="v"/>
              <a:defRPr/>
            </a:pPr>
            <a:r>
              <a:rPr lang="en-US" sz="2200" b="1" dirty="0">
                <a:latin typeface="Calibri" pitchFamily="34" charset="0"/>
                <a:cs typeface="Calibri" pitchFamily="34" charset="0"/>
              </a:rPr>
              <a:t>Major governmental rural development projects: </a:t>
            </a:r>
            <a:r>
              <a:rPr lang="en-US" sz="2200" dirty="0">
                <a:latin typeface="Calibri" pitchFamily="34" charset="0"/>
                <a:cs typeface="Calibri" pitchFamily="34" charset="0"/>
              </a:rPr>
              <a:t>(</a:t>
            </a:r>
            <a:r>
              <a:rPr lang="en-US" sz="2200" dirty="0" err="1">
                <a:latin typeface="Calibri" pitchFamily="34" charset="0"/>
                <a:cs typeface="Calibri" pitchFamily="34" charset="0"/>
              </a:rPr>
              <a:t>i</a:t>
            </a:r>
            <a:r>
              <a:rPr lang="en-US" sz="2200" dirty="0">
                <a:latin typeface="Calibri" pitchFamily="34" charset="0"/>
                <a:cs typeface="Calibri" pitchFamily="34" charset="0"/>
              </a:rPr>
              <a:t>) The Vulnerable Group Development, (ii) Thana Resource Development and Employment Project, (iii) Rural Social Service Program, (iv) Community Development Program, (v) Self-reliance Program for Rural Women, (vi)  Technologies for rural employment.</a:t>
            </a:r>
          </a:p>
          <a:p>
            <a:pPr algn="just">
              <a:buFont typeface="Wingdings" panose="05000000000000000000" pitchFamily="2" charset="2"/>
              <a:buChar char="v"/>
            </a:pPr>
            <a:r>
              <a:rPr lang="en-US" sz="2200" b="1" i="0" dirty="0">
                <a:solidFill>
                  <a:srgbClr val="374151"/>
                </a:solidFill>
                <a:effectLst/>
                <a:latin typeface="Söhne"/>
              </a:rPr>
              <a:t>Infrastructure Development</a:t>
            </a:r>
            <a:r>
              <a:rPr lang="en-US" sz="2200" b="0" i="0" dirty="0">
                <a:solidFill>
                  <a:srgbClr val="374151"/>
                </a:solidFill>
                <a:effectLst/>
                <a:latin typeface="Söhne"/>
              </a:rPr>
              <a:t>: The government invests in and maintains essential rural infrastructure, including roads, bridges, and irrigation systems. Improving transportation networks and providing access to clean water and electricity are critical for rural development. </a:t>
            </a:r>
          </a:p>
          <a:p>
            <a:pPr algn="just">
              <a:buFont typeface="Wingdings" panose="05000000000000000000" pitchFamily="2" charset="2"/>
              <a:buChar char="v"/>
            </a:pPr>
            <a:r>
              <a:rPr lang="en-US" sz="2200" b="1" i="0" dirty="0">
                <a:solidFill>
                  <a:srgbClr val="374151"/>
                </a:solidFill>
                <a:effectLst/>
                <a:latin typeface="Söhne"/>
              </a:rPr>
              <a:t>Agricultural Support and Extension Services</a:t>
            </a:r>
            <a:r>
              <a:rPr lang="en-US" sz="2200" b="0" i="0" dirty="0">
                <a:solidFill>
                  <a:srgbClr val="374151"/>
                </a:solidFill>
                <a:effectLst/>
                <a:latin typeface="Söhne"/>
              </a:rPr>
              <a:t>: Agriculture is a primary source of livelihood for the majority of rural people in Bangladesh. The government provides various support measures to farmers, such as access to credit, agricultural inputs, and modern farming techniques through extension services. </a:t>
            </a:r>
            <a:endParaRPr lang="en-US" sz="2200" dirty="0">
              <a:latin typeface="Calibri" pitchFamily="34" charset="0"/>
              <a:cs typeface="Calibri" pitchFamily="34" charset="0"/>
            </a:endParaRPr>
          </a:p>
          <a:p>
            <a:pPr marL="0" indent="0" algn="just">
              <a:spcBef>
                <a:spcPts val="0"/>
              </a:spcBef>
              <a:buClr>
                <a:srgbClr val="FF9900"/>
              </a:buClr>
              <a:buNone/>
              <a:defRPr/>
            </a:pPr>
            <a:endParaRPr lang="en-US" sz="2400" dirty="0">
              <a:latin typeface="Calibri" pitchFamily="34" charset="0"/>
              <a:cs typeface="Calibri" pitchFamily="34" charset="0"/>
            </a:endParaRPr>
          </a:p>
          <a:p>
            <a:pPr marL="557213" indent="-557213" algn="just">
              <a:spcBef>
                <a:spcPts val="0"/>
              </a:spcBef>
              <a:buClr>
                <a:srgbClr val="FF9900"/>
              </a:buClr>
              <a:buFont typeface="+mj-lt"/>
              <a:buAutoNum type="arabicPeriod"/>
              <a:defRPr/>
            </a:pPr>
            <a:endParaRPr lang="en-US" sz="2400" dirty="0">
              <a:latin typeface="Calibri" pitchFamily="34" charset="0"/>
              <a:cs typeface="Calibri" pitchFamily="34" charset="0"/>
            </a:endParaRPr>
          </a:p>
          <a:p>
            <a:endParaRPr lang="en-GB" dirty="0"/>
          </a:p>
        </p:txBody>
      </p:sp>
    </p:spTree>
    <p:extLst>
      <p:ext uri="{BB962C8B-B14F-4D97-AF65-F5344CB8AC3E}">
        <p14:creationId xmlns:p14="http://schemas.microsoft.com/office/powerpoint/2010/main" val="85491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77D0-475A-BF31-3CA5-054F75EDDCED}"/>
              </a:ext>
            </a:extLst>
          </p:cNvPr>
          <p:cNvSpPr>
            <a:spLocks noGrp="1"/>
          </p:cNvSpPr>
          <p:nvPr>
            <p:ph type="title"/>
          </p:nvPr>
        </p:nvSpPr>
        <p:spPr/>
        <p:txBody>
          <a:bodyPr/>
          <a:lstStyle/>
          <a:p>
            <a:r>
              <a:rPr lang="en-US" b="1" dirty="0"/>
              <a:t>Role of NGOs in Rural Development</a:t>
            </a:r>
            <a:endParaRPr lang="en-GB" b="1" dirty="0"/>
          </a:p>
        </p:txBody>
      </p:sp>
      <p:sp>
        <p:nvSpPr>
          <p:cNvPr id="3" name="Content Placeholder 2">
            <a:extLst>
              <a:ext uri="{FF2B5EF4-FFF2-40B4-BE49-F238E27FC236}">
                <a16:creationId xmlns:a16="http://schemas.microsoft.com/office/drawing/2014/main" id="{A4E6D4B9-1947-8463-35CA-CCAD8ECF9355}"/>
              </a:ext>
            </a:extLst>
          </p:cNvPr>
          <p:cNvSpPr>
            <a:spLocks noGrp="1"/>
          </p:cNvSpPr>
          <p:nvPr>
            <p:ph idx="1"/>
          </p:nvPr>
        </p:nvSpPr>
        <p:spPr>
          <a:xfrm>
            <a:off x="677334" y="1381908"/>
            <a:ext cx="11170109" cy="5336944"/>
          </a:xfrm>
        </p:spPr>
        <p:txBody>
          <a:bodyPr>
            <a:normAutofit fontScale="77500" lnSpcReduction="20000"/>
          </a:bodyPr>
          <a:lstStyle/>
          <a:p>
            <a:pPr marL="0" indent="0" algn="just" eaLnBrk="0" hangingPunct="0">
              <a:buClr>
                <a:srgbClr val="FFFF00"/>
              </a:buClr>
              <a:buSzPct val="80000"/>
              <a:buNone/>
            </a:pPr>
            <a:r>
              <a:rPr lang="en-US" sz="2900" dirty="0">
                <a:solidFill>
                  <a:schemeClr val="tx1"/>
                </a:solidFill>
                <a:latin typeface="Calibri" pitchFamily="34" charset="0"/>
                <a:cs typeface="Calibri" pitchFamily="34" charset="0"/>
              </a:rPr>
              <a:t>1. </a:t>
            </a:r>
            <a:r>
              <a:rPr lang="en-US" sz="2900" b="1" dirty="0">
                <a:solidFill>
                  <a:schemeClr val="tx1"/>
                </a:solidFill>
                <a:latin typeface="Calibri" pitchFamily="34" charset="0"/>
                <a:cs typeface="Calibri" pitchFamily="34" charset="0"/>
              </a:rPr>
              <a:t>NGO</a:t>
            </a:r>
            <a:r>
              <a:rPr lang="en-US" sz="2900" dirty="0">
                <a:solidFill>
                  <a:schemeClr val="tx1"/>
                </a:solidFill>
                <a:latin typeface="Calibri" pitchFamily="34" charset="0"/>
                <a:cs typeface="Calibri" pitchFamily="34" charset="0"/>
              </a:rPr>
              <a:t> covers a wide range of rural development activities including: development of income and employment, health and sanitation,  agriculture and rural craft, vocational education, relief and rehabilitation,  family planning, mother and childcare.</a:t>
            </a:r>
          </a:p>
          <a:p>
            <a:pPr marL="0" indent="0" algn="just" eaLnBrk="0" hangingPunct="0">
              <a:buClr>
                <a:srgbClr val="FFFF00"/>
              </a:buClr>
              <a:buSzPct val="80000"/>
              <a:buNone/>
            </a:pPr>
            <a:r>
              <a:rPr lang="en-US" sz="2900" dirty="0">
                <a:solidFill>
                  <a:schemeClr val="tx1"/>
                </a:solidFill>
                <a:latin typeface="Calibri" pitchFamily="34" charset="0"/>
                <a:cs typeface="Calibri" pitchFamily="34" charset="0"/>
              </a:rPr>
              <a:t>2</a:t>
            </a:r>
            <a:r>
              <a:rPr lang="en-US" sz="2900" b="1" dirty="0">
                <a:solidFill>
                  <a:schemeClr val="tx1"/>
                </a:solidFill>
                <a:latin typeface="Calibri" pitchFamily="34" charset="0"/>
                <a:cs typeface="Calibri" pitchFamily="34" charset="0"/>
              </a:rPr>
              <a:t>. Prominent NGOs are: </a:t>
            </a:r>
            <a:r>
              <a:rPr lang="en-US" sz="2900" dirty="0">
                <a:solidFill>
                  <a:schemeClr val="tx1"/>
                </a:solidFill>
                <a:latin typeface="Calibri" pitchFamily="34" charset="0"/>
                <a:cs typeface="Calibri" pitchFamily="34" charset="0"/>
              </a:rPr>
              <a:t>The Bangladesh Rural Advancement Committee (BRAC), Grameen Bank, </a:t>
            </a:r>
            <a:r>
              <a:rPr lang="en-US" sz="2900" dirty="0" err="1">
                <a:solidFill>
                  <a:schemeClr val="tx1"/>
                </a:solidFill>
                <a:latin typeface="Calibri" pitchFamily="34" charset="0"/>
                <a:cs typeface="Calibri" pitchFamily="34" charset="0"/>
              </a:rPr>
              <a:t>Proshika</a:t>
            </a:r>
            <a:r>
              <a:rPr lang="en-US" sz="2900" dirty="0">
                <a:solidFill>
                  <a:schemeClr val="tx1"/>
                </a:solidFill>
                <a:latin typeface="Calibri" pitchFamily="34" charset="0"/>
                <a:cs typeface="Calibri" pitchFamily="34" charset="0"/>
              </a:rPr>
              <a:t>, </a:t>
            </a:r>
            <a:r>
              <a:rPr lang="en-US" sz="2900" dirty="0" err="1">
                <a:solidFill>
                  <a:schemeClr val="tx1"/>
                </a:solidFill>
                <a:latin typeface="Calibri" pitchFamily="34" charset="0"/>
                <a:cs typeface="Calibri" pitchFamily="34" charset="0"/>
              </a:rPr>
              <a:t>Manobik</a:t>
            </a:r>
            <a:r>
              <a:rPr lang="en-US" sz="2900" dirty="0">
                <a:solidFill>
                  <a:schemeClr val="tx1"/>
                </a:solidFill>
                <a:latin typeface="Calibri" pitchFamily="34" charset="0"/>
                <a:cs typeface="Calibri" pitchFamily="34" charset="0"/>
              </a:rPr>
              <a:t> </a:t>
            </a:r>
            <a:r>
              <a:rPr lang="en-US" sz="2900" dirty="0" err="1">
                <a:solidFill>
                  <a:schemeClr val="tx1"/>
                </a:solidFill>
                <a:latin typeface="Calibri" pitchFamily="34" charset="0"/>
                <a:cs typeface="Calibri" pitchFamily="34" charset="0"/>
              </a:rPr>
              <a:t>Unnayan</a:t>
            </a:r>
            <a:r>
              <a:rPr lang="en-US" sz="2900" dirty="0">
                <a:solidFill>
                  <a:schemeClr val="tx1"/>
                </a:solidFill>
                <a:latin typeface="Calibri" pitchFamily="34" charset="0"/>
                <a:cs typeface="Calibri" pitchFamily="34" charset="0"/>
              </a:rPr>
              <a:t> Kendra, ASA, Rangpur-Dinajpur Rural Service etc. </a:t>
            </a:r>
          </a:p>
          <a:p>
            <a:pPr marL="0" indent="0" algn="l">
              <a:buNone/>
            </a:pPr>
            <a:r>
              <a:rPr lang="en-US" sz="2900" b="1" dirty="0">
                <a:solidFill>
                  <a:schemeClr val="tx1"/>
                </a:solidFill>
                <a:latin typeface="Söhne"/>
              </a:rPr>
              <a:t>3. </a:t>
            </a:r>
            <a:r>
              <a:rPr lang="en-US" sz="2900" b="1" i="0" dirty="0">
                <a:solidFill>
                  <a:schemeClr val="tx1"/>
                </a:solidFill>
                <a:effectLst/>
                <a:latin typeface="Söhne"/>
              </a:rPr>
              <a:t>Community Empowerment:</a:t>
            </a:r>
            <a:r>
              <a:rPr lang="en-US" sz="2900" b="0" i="0" dirty="0">
                <a:solidFill>
                  <a:schemeClr val="tx1"/>
                </a:solidFill>
                <a:effectLst/>
                <a:latin typeface="Söhne"/>
              </a:rPr>
              <a:t> NGOs work closely with rural communities to empower them with knowledge, skills, and resources. They facilitate community participation in decision-making processes, helping locals identify their needs and priorities.</a:t>
            </a:r>
          </a:p>
          <a:p>
            <a:pPr marL="0" indent="0" algn="l">
              <a:buNone/>
            </a:pPr>
            <a:r>
              <a:rPr lang="en-US" sz="2900" b="1" i="0" dirty="0">
                <a:solidFill>
                  <a:schemeClr val="tx1"/>
                </a:solidFill>
                <a:effectLst/>
                <a:latin typeface="Söhne"/>
              </a:rPr>
              <a:t>4. Capacity Building:</a:t>
            </a:r>
            <a:r>
              <a:rPr lang="en-US" sz="2900" b="0" i="0" dirty="0">
                <a:solidFill>
                  <a:schemeClr val="tx1"/>
                </a:solidFill>
                <a:effectLst/>
                <a:latin typeface="Söhne"/>
              </a:rPr>
              <a:t> NGOs provide training and capacity-building programs to enhance the skills of rural residents. This includes agricultural practices, healthcare, education, and vocational training, enabling individuals to improve their livelihoods.</a:t>
            </a:r>
          </a:p>
          <a:p>
            <a:pPr marL="0" indent="0" algn="l">
              <a:buNone/>
            </a:pPr>
            <a:r>
              <a:rPr lang="en-US" sz="2900" b="1" i="0" dirty="0">
                <a:solidFill>
                  <a:schemeClr val="tx1"/>
                </a:solidFill>
                <a:effectLst/>
                <a:latin typeface="Söhne"/>
              </a:rPr>
              <a:t>5. Resource Mobilization:</a:t>
            </a:r>
            <a:r>
              <a:rPr lang="en-US" sz="2900" b="0" i="0" dirty="0">
                <a:solidFill>
                  <a:schemeClr val="tx1"/>
                </a:solidFill>
                <a:effectLst/>
                <a:latin typeface="Söhne"/>
              </a:rPr>
              <a:t> NGOs often secure funding from various sources, including government grants, international donors, and private sector partnerships. They direct these resources toward rural development projects, which may include infrastructure development, healthcare services, and education programs.</a:t>
            </a:r>
          </a:p>
          <a:p>
            <a:pPr marL="0" indent="0" algn="l">
              <a:buNone/>
            </a:pPr>
            <a:r>
              <a:rPr lang="en-US" sz="2900" b="1" i="0" dirty="0">
                <a:solidFill>
                  <a:schemeClr val="tx1"/>
                </a:solidFill>
                <a:effectLst/>
                <a:latin typeface="Söhne"/>
              </a:rPr>
              <a:t>6. Advocacy and Awareness:</a:t>
            </a:r>
            <a:r>
              <a:rPr lang="en-US" sz="2900" b="0" i="0" dirty="0">
                <a:solidFill>
                  <a:schemeClr val="tx1"/>
                </a:solidFill>
                <a:effectLst/>
                <a:latin typeface="Söhne"/>
              </a:rPr>
              <a:t> NGOs advocate for the rights and interests of rural communities, raising awareness about their challenges and needs. </a:t>
            </a:r>
            <a:endParaRPr lang="en-US" sz="2900" dirty="0">
              <a:solidFill>
                <a:schemeClr val="tx1"/>
              </a:solidFill>
              <a:latin typeface="Calibri" pitchFamily="34" charset="0"/>
              <a:cs typeface="Calibri" pitchFamily="34" charset="0"/>
            </a:endParaRPr>
          </a:p>
          <a:p>
            <a:endParaRPr lang="en-GB" dirty="0"/>
          </a:p>
        </p:txBody>
      </p:sp>
    </p:spTree>
    <p:extLst>
      <p:ext uri="{BB962C8B-B14F-4D97-AF65-F5344CB8AC3E}">
        <p14:creationId xmlns:p14="http://schemas.microsoft.com/office/powerpoint/2010/main" val="3704956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0652-C961-6E10-8002-730E124A73BD}"/>
              </a:ext>
            </a:extLst>
          </p:cNvPr>
          <p:cNvSpPr>
            <a:spLocks noGrp="1"/>
          </p:cNvSpPr>
          <p:nvPr>
            <p:ph type="title"/>
          </p:nvPr>
        </p:nvSpPr>
        <p:spPr/>
        <p:txBody>
          <a:bodyPr/>
          <a:lstStyle/>
          <a:p>
            <a:r>
              <a:rPr lang="en-US" b="1" dirty="0"/>
              <a:t>Role of NGOs (2)</a:t>
            </a:r>
          </a:p>
        </p:txBody>
      </p:sp>
      <p:sp>
        <p:nvSpPr>
          <p:cNvPr id="3" name="Content Placeholder 2">
            <a:extLst>
              <a:ext uri="{FF2B5EF4-FFF2-40B4-BE49-F238E27FC236}">
                <a16:creationId xmlns:a16="http://schemas.microsoft.com/office/drawing/2014/main" id="{ADF2BDCA-3759-FCAF-2F86-4172D0E45C70}"/>
              </a:ext>
            </a:extLst>
          </p:cNvPr>
          <p:cNvSpPr>
            <a:spLocks noGrp="1"/>
          </p:cNvSpPr>
          <p:nvPr>
            <p:ph idx="1"/>
          </p:nvPr>
        </p:nvSpPr>
        <p:spPr>
          <a:xfrm>
            <a:off x="304800" y="1845734"/>
            <a:ext cx="10850880" cy="4555066"/>
          </a:xfrm>
        </p:spPr>
        <p:txBody>
          <a:bodyPr>
            <a:normAutofit fontScale="85000" lnSpcReduction="10000"/>
          </a:bodyPr>
          <a:lstStyle/>
          <a:p>
            <a:pPr marL="0" indent="0" algn="l">
              <a:buNone/>
            </a:pPr>
            <a:r>
              <a:rPr lang="en-US" sz="2000" b="1" i="0" dirty="0">
                <a:solidFill>
                  <a:srgbClr val="374151"/>
                </a:solidFill>
                <a:effectLst/>
                <a:latin typeface="Söhne"/>
              </a:rPr>
              <a:t>7. Environmental Conservation:</a:t>
            </a:r>
            <a:r>
              <a:rPr lang="en-US" sz="2000" b="0" i="0" dirty="0">
                <a:solidFill>
                  <a:srgbClr val="374151"/>
                </a:solidFill>
                <a:effectLst/>
                <a:latin typeface="Söhne"/>
              </a:rPr>
              <a:t> Many NGOs focus on sustainable environmental practices in rural areas. They promote conservation initiatives, sustainable farming techniques, and reforestation efforts to protect natural resources and improve rural livelihoods.</a:t>
            </a:r>
          </a:p>
          <a:p>
            <a:pPr marL="0" indent="0" algn="l">
              <a:buNone/>
            </a:pPr>
            <a:r>
              <a:rPr lang="en-US" sz="2000" b="1" i="0" dirty="0">
                <a:solidFill>
                  <a:srgbClr val="374151"/>
                </a:solidFill>
                <a:effectLst/>
                <a:latin typeface="Söhne"/>
              </a:rPr>
              <a:t>8. Healthcare Services:</a:t>
            </a:r>
            <a:r>
              <a:rPr lang="en-US" sz="2000" b="0" i="0" dirty="0">
                <a:solidFill>
                  <a:srgbClr val="374151"/>
                </a:solidFill>
                <a:effectLst/>
                <a:latin typeface="Söhne"/>
              </a:rPr>
              <a:t> NGOs operate clinics, mobile health units, and awareness campaigns in rural areas to improve access to healthcare services. They often work to prevent and treat diseases prevalent in rural communities.</a:t>
            </a:r>
          </a:p>
          <a:p>
            <a:pPr marL="0" indent="0" algn="l">
              <a:buNone/>
            </a:pPr>
            <a:r>
              <a:rPr lang="en-US" sz="2000" b="1" i="0" dirty="0">
                <a:solidFill>
                  <a:srgbClr val="374151"/>
                </a:solidFill>
                <a:effectLst/>
                <a:latin typeface="Söhne"/>
              </a:rPr>
              <a:t>9. Education and Literacy:</a:t>
            </a:r>
            <a:r>
              <a:rPr lang="en-US" sz="2000" b="0" i="0" dirty="0">
                <a:solidFill>
                  <a:srgbClr val="374151"/>
                </a:solidFill>
                <a:effectLst/>
                <a:latin typeface="Söhne"/>
              </a:rPr>
              <a:t> NGOs run schools, literacy programs, and scholarships to improve educational opportunities in rural areas. Education is a key driver of development, as it equips individuals with knowledge and skills for better livelihoods.</a:t>
            </a:r>
          </a:p>
          <a:p>
            <a:pPr marL="0" indent="0" algn="l">
              <a:buNone/>
            </a:pPr>
            <a:r>
              <a:rPr lang="en-US" sz="2000" b="1" i="0" dirty="0">
                <a:solidFill>
                  <a:srgbClr val="374151"/>
                </a:solidFill>
                <a:effectLst/>
                <a:latin typeface="Söhne"/>
              </a:rPr>
              <a:t>10. Microfinance and Entrepreneurship Support:</a:t>
            </a:r>
            <a:r>
              <a:rPr lang="en-US" sz="2000" b="0" i="0" dirty="0">
                <a:solidFill>
                  <a:srgbClr val="374151"/>
                </a:solidFill>
                <a:effectLst/>
                <a:latin typeface="Söhne"/>
              </a:rPr>
              <a:t> NGOs provide access to microcredit and support entrepreneurship initiatives, helping rural residents start small businesses and income-generating activities.</a:t>
            </a:r>
          </a:p>
          <a:p>
            <a:pPr marL="0" indent="0" algn="l">
              <a:buNone/>
            </a:pPr>
            <a:r>
              <a:rPr lang="en-US" sz="2000" b="1" i="0" dirty="0">
                <a:solidFill>
                  <a:srgbClr val="374151"/>
                </a:solidFill>
                <a:effectLst/>
                <a:latin typeface="Söhne"/>
              </a:rPr>
              <a:t>11. Infrastructure Development:</a:t>
            </a:r>
            <a:r>
              <a:rPr lang="en-US" sz="2000" b="0" i="0" dirty="0">
                <a:solidFill>
                  <a:srgbClr val="374151"/>
                </a:solidFill>
                <a:effectLst/>
                <a:latin typeface="Söhne"/>
              </a:rPr>
              <a:t> NGOs may contribute to the construction of rural infrastructure such as roads, bridges, schools, and water supply systems, which are essential for improving the quality of life in rural areas.</a:t>
            </a:r>
          </a:p>
          <a:p>
            <a:pPr marL="0" indent="0" algn="l">
              <a:buNone/>
            </a:pPr>
            <a:r>
              <a:rPr lang="en-US" sz="2000" b="1" i="0" dirty="0">
                <a:solidFill>
                  <a:srgbClr val="374151"/>
                </a:solidFill>
                <a:effectLst/>
                <a:latin typeface="Söhne"/>
              </a:rPr>
              <a:t>12. Social Inclusion and Gender Equality:</a:t>
            </a:r>
            <a:r>
              <a:rPr lang="en-US" sz="2000" b="0" i="0" dirty="0">
                <a:solidFill>
                  <a:srgbClr val="374151"/>
                </a:solidFill>
                <a:effectLst/>
                <a:latin typeface="Söhne"/>
              </a:rPr>
              <a:t> NGOs work to promote social inclusion and gender equality in rural communities. They advocate for women's rights, access to education and healthcare, and the participation of marginalized groups in development activities.</a:t>
            </a:r>
          </a:p>
          <a:p>
            <a:endParaRPr lang="en-US" dirty="0"/>
          </a:p>
        </p:txBody>
      </p:sp>
    </p:spTree>
    <p:extLst>
      <p:ext uri="{BB962C8B-B14F-4D97-AF65-F5344CB8AC3E}">
        <p14:creationId xmlns:p14="http://schemas.microsoft.com/office/powerpoint/2010/main" val="1212784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948CD-88AC-7C21-B586-08671D0C0FBD}"/>
              </a:ext>
            </a:extLst>
          </p:cNvPr>
          <p:cNvSpPr>
            <a:spLocks noGrp="1"/>
          </p:cNvSpPr>
          <p:nvPr>
            <p:ph type="title"/>
          </p:nvPr>
        </p:nvSpPr>
        <p:spPr/>
        <p:txBody>
          <a:bodyPr/>
          <a:lstStyle/>
          <a:p>
            <a:r>
              <a:rPr lang="en-US" b="1" dirty="0"/>
              <a:t>Role of Microfinance : In the Context of Bangladesh</a:t>
            </a:r>
          </a:p>
        </p:txBody>
      </p:sp>
      <p:sp>
        <p:nvSpPr>
          <p:cNvPr id="3" name="Content Placeholder 2">
            <a:extLst>
              <a:ext uri="{FF2B5EF4-FFF2-40B4-BE49-F238E27FC236}">
                <a16:creationId xmlns:a16="http://schemas.microsoft.com/office/drawing/2014/main" id="{19753F03-51A0-3AC0-B217-5A916A6DF8C0}"/>
              </a:ext>
            </a:extLst>
          </p:cNvPr>
          <p:cNvSpPr>
            <a:spLocks noGrp="1"/>
          </p:cNvSpPr>
          <p:nvPr>
            <p:ph idx="1"/>
          </p:nvPr>
        </p:nvSpPr>
        <p:spPr>
          <a:xfrm>
            <a:off x="768626" y="1845734"/>
            <a:ext cx="10387054" cy="4528562"/>
          </a:xfrm>
        </p:spPr>
        <p:txBody>
          <a:bodyPr>
            <a:normAutofit fontScale="92500" lnSpcReduction="10000"/>
          </a:bodyPr>
          <a:lstStyle/>
          <a:p>
            <a:pPr algn="l">
              <a:buFont typeface="+mj-lt"/>
              <a:buAutoNum type="arabicPeriod"/>
            </a:pPr>
            <a:r>
              <a:rPr lang="en-US" b="1" i="0" dirty="0">
                <a:solidFill>
                  <a:srgbClr val="374151"/>
                </a:solidFill>
                <a:effectLst/>
                <a:latin typeface="Söhne"/>
              </a:rPr>
              <a:t>Poverty Alleviation</a:t>
            </a:r>
          </a:p>
          <a:p>
            <a:pPr algn="l">
              <a:buFont typeface="+mj-lt"/>
              <a:buAutoNum type="arabicPeriod"/>
            </a:pPr>
            <a:r>
              <a:rPr lang="en-US" b="1" i="0" dirty="0">
                <a:solidFill>
                  <a:srgbClr val="374151"/>
                </a:solidFill>
                <a:effectLst/>
                <a:latin typeface="Söhne"/>
              </a:rPr>
              <a:t>Women's Empowerment</a:t>
            </a:r>
          </a:p>
          <a:p>
            <a:pPr algn="l">
              <a:buFont typeface="+mj-lt"/>
              <a:buAutoNum type="arabicPeriod"/>
            </a:pPr>
            <a:r>
              <a:rPr lang="en-US" b="1" i="0" dirty="0">
                <a:solidFill>
                  <a:srgbClr val="374151"/>
                </a:solidFill>
                <a:effectLst/>
                <a:latin typeface="Söhne"/>
              </a:rPr>
              <a:t>Livelihood Diversification</a:t>
            </a:r>
          </a:p>
          <a:p>
            <a:pPr algn="l">
              <a:buFont typeface="+mj-lt"/>
              <a:buAutoNum type="arabicPeriod"/>
            </a:pPr>
            <a:r>
              <a:rPr lang="en-US" b="1" i="0" dirty="0">
                <a:solidFill>
                  <a:srgbClr val="374151"/>
                </a:solidFill>
                <a:effectLst/>
                <a:latin typeface="Söhne"/>
              </a:rPr>
              <a:t>Financial Inclusion</a:t>
            </a:r>
            <a:endParaRPr lang="en-US" dirty="0">
              <a:solidFill>
                <a:srgbClr val="374151"/>
              </a:solidFill>
              <a:latin typeface="Söhne"/>
            </a:endParaRPr>
          </a:p>
          <a:p>
            <a:pPr algn="l">
              <a:buFont typeface="+mj-lt"/>
              <a:buAutoNum type="arabicPeriod"/>
            </a:pPr>
            <a:r>
              <a:rPr lang="en-US" b="1" i="0" dirty="0">
                <a:solidFill>
                  <a:srgbClr val="374151"/>
                </a:solidFill>
                <a:effectLst/>
                <a:latin typeface="Söhne"/>
              </a:rPr>
              <a:t>Access to Education and Healthcare</a:t>
            </a:r>
          </a:p>
          <a:p>
            <a:pPr algn="l">
              <a:buFont typeface="+mj-lt"/>
              <a:buAutoNum type="arabicPeriod"/>
            </a:pPr>
            <a:r>
              <a:rPr lang="en-US" b="1" i="0" dirty="0">
                <a:solidFill>
                  <a:srgbClr val="374151"/>
                </a:solidFill>
                <a:effectLst/>
                <a:latin typeface="Söhne"/>
              </a:rPr>
              <a:t>Rural Entrepreneurship</a:t>
            </a:r>
          </a:p>
          <a:p>
            <a:pPr algn="l">
              <a:buFont typeface="+mj-lt"/>
              <a:buAutoNum type="arabicPeriod"/>
            </a:pPr>
            <a:r>
              <a:rPr lang="en-US" b="1" i="0" dirty="0">
                <a:solidFill>
                  <a:srgbClr val="374151"/>
                </a:solidFill>
                <a:effectLst/>
                <a:latin typeface="Söhne"/>
              </a:rPr>
              <a:t>Community Development</a:t>
            </a: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Agricultural Productivity</a:t>
            </a: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Reduced Vulnerability to Shocks:</a:t>
            </a:r>
            <a:endParaRPr lang="en-US" dirty="0">
              <a:solidFill>
                <a:srgbClr val="374151"/>
              </a:solidFill>
              <a:latin typeface="Söhne"/>
            </a:endParaRPr>
          </a:p>
          <a:p>
            <a:pPr algn="l">
              <a:buFont typeface="+mj-lt"/>
              <a:buAutoNum type="arabicPeriod"/>
            </a:pPr>
            <a:r>
              <a:rPr lang="en-US" b="1" i="0" dirty="0">
                <a:solidFill>
                  <a:srgbClr val="374151"/>
                </a:solidFill>
                <a:effectLst/>
                <a:latin typeface="Söhne"/>
              </a:rPr>
              <a:t>Financial Literacy</a:t>
            </a: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Sustainable Development</a:t>
            </a:r>
          </a:p>
          <a:p>
            <a:pPr algn="l">
              <a:buFont typeface="+mj-lt"/>
              <a:buAutoNum type="arabicPeriod"/>
            </a:pPr>
            <a:r>
              <a:rPr lang="en-US" b="1" i="0" dirty="0">
                <a:solidFill>
                  <a:srgbClr val="374151"/>
                </a:solidFill>
                <a:effectLst/>
                <a:latin typeface="Söhne"/>
              </a:rPr>
              <a:t>Reduced Dependency on Moneylender</a:t>
            </a:r>
            <a:endParaRPr lang="en-US" dirty="0"/>
          </a:p>
        </p:txBody>
      </p:sp>
    </p:spTree>
    <p:extLst>
      <p:ext uri="{BB962C8B-B14F-4D97-AF65-F5344CB8AC3E}">
        <p14:creationId xmlns:p14="http://schemas.microsoft.com/office/powerpoint/2010/main" val="192105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C3C9-343A-4E6F-9ACF-3B954964E555}"/>
              </a:ext>
            </a:extLst>
          </p:cNvPr>
          <p:cNvSpPr>
            <a:spLocks noGrp="1"/>
          </p:cNvSpPr>
          <p:nvPr>
            <p:ph type="title"/>
          </p:nvPr>
        </p:nvSpPr>
        <p:spPr>
          <a:xfrm>
            <a:off x="4974771" y="0"/>
            <a:ext cx="6388554" cy="1019175"/>
          </a:xfrm>
        </p:spPr>
        <p:txBody>
          <a:bodyPr>
            <a:normAutofit/>
          </a:bodyPr>
          <a:lstStyle/>
          <a:p>
            <a:r>
              <a:rPr lang="en-US" sz="4000" b="1" dirty="0">
                <a:latin typeface="Times New Roman" panose="02020603050405020304" pitchFamily="18" charset="0"/>
                <a:cs typeface="Times New Roman" panose="02020603050405020304" pitchFamily="18" charset="0"/>
              </a:rPr>
              <a:t>Objectives of the Lecture</a:t>
            </a:r>
          </a:p>
        </p:txBody>
      </p:sp>
      <p:graphicFrame>
        <p:nvGraphicFramePr>
          <p:cNvPr id="88" name="Content Placeholder 2">
            <a:extLst>
              <a:ext uri="{FF2B5EF4-FFF2-40B4-BE49-F238E27FC236}">
                <a16:creationId xmlns:a16="http://schemas.microsoft.com/office/drawing/2014/main" id="{AC0E0F09-29EF-1B3A-6A8A-4603792BC825}"/>
              </a:ext>
            </a:extLst>
          </p:cNvPr>
          <p:cNvGraphicFramePr>
            <a:graphicFrameLocks noGrp="1"/>
          </p:cNvGraphicFramePr>
          <p:nvPr>
            <p:ph idx="1"/>
            <p:extLst>
              <p:ext uri="{D42A27DB-BD31-4B8C-83A1-F6EECF244321}">
                <p14:modId xmlns:p14="http://schemas.microsoft.com/office/powerpoint/2010/main" val="2350175280"/>
              </p:ext>
            </p:extLst>
          </p:nvPr>
        </p:nvGraphicFramePr>
        <p:xfrm>
          <a:off x="4974770" y="1207808"/>
          <a:ext cx="7217230" cy="4746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hand touching a small plant">
            <a:extLst>
              <a:ext uri="{FF2B5EF4-FFF2-40B4-BE49-F238E27FC236}">
                <a16:creationId xmlns:a16="http://schemas.microsoft.com/office/drawing/2014/main" id="{D44781CB-94DD-7CAF-2462-33438418890B}"/>
              </a:ext>
            </a:extLst>
          </p:cNvPr>
          <p:cNvPicPr>
            <a:picLocks noChangeAspect="1"/>
          </p:cNvPicPr>
          <p:nvPr/>
        </p:nvPicPr>
        <p:blipFill rotWithShape="1">
          <a:blip r:embed="rId7"/>
          <a:srcRect l="49743" r="-1" b="-1"/>
          <a:stretch/>
        </p:blipFill>
        <p:spPr>
          <a:xfrm>
            <a:off x="633999" y="640081"/>
            <a:ext cx="4001315" cy="5314406"/>
          </a:xfrm>
          <a:prstGeom prst="rect">
            <a:avLst/>
          </a:prstGeom>
        </p:spPr>
      </p:pic>
    </p:spTree>
    <p:extLst>
      <p:ext uri="{BB962C8B-B14F-4D97-AF65-F5344CB8AC3E}">
        <p14:creationId xmlns:p14="http://schemas.microsoft.com/office/powerpoint/2010/main" val="658105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2209-C6AC-8215-0B30-B9C14F57E2A2}"/>
              </a:ext>
            </a:extLst>
          </p:cNvPr>
          <p:cNvSpPr>
            <a:spLocks noGrp="1"/>
          </p:cNvSpPr>
          <p:nvPr>
            <p:ph type="title"/>
          </p:nvPr>
        </p:nvSpPr>
        <p:spPr>
          <a:xfrm>
            <a:off x="5069150" y="-12128"/>
            <a:ext cx="6480593" cy="1547965"/>
          </a:xfrm>
        </p:spPr>
        <p:txBody>
          <a:bodyPr>
            <a:normAutofit/>
          </a:bodyPr>
          <a:lstStyle/>
          <a:p>
            <a:r>
              <a:rPr lang="en-US" b="1" dirty="0">
                <a:latin typeface="Times New Roman" panose="02020603050405020304" pitchFamily="18" charset="0"/>
                <a:cs typeface="Times New Roman" panose="02020603050405020304" pitchFamily="18" charset="0"/>
              </a:rPr>
              <a:t>Brainstorming session</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1F37426-5232-ED8C-BA14-F3B0155F1DB3}"/>
              </a:ext>
            </a:extLst>
          </p:cNvPr>
          <p:cNvSpPr>
            <a:spLocks noGrp="1"/>
          </p:cNvSpPr>
          <p:nvPr>
            <p:ph idx="1"/>
          </p:nvPr>
        </p:nvSpPr>
        <p:spPr>
          <a:xfrm>
            <a:off x="5181601" y="2198914"/>
            <a:ext cx="6368142" cy="3670180"/>
          </a:xfrm>
        </p:spPr>
        <p:txBody>
          <a:bodyPr>
            <a:normAutofit/>
          </a:bodyPr>
          <a:lstStyle/>
          <a:p>
            <a:r>
              <a:rPr lang="en-GB" sz="3600" dirty="0">
                <a:latin typeface="Times New Roman" panose="02020603050405020304" pitchFamily="18" charset="0"/>
                <a:cs typeface="Times New Roman" panose="02020603050405020304" pitchFamily="18" charset="0"/>
              </a:rPr>
              <a:t>Can you try to identify some of the adverse impacts of microfinance in the context of a country like Bangladesh?</a:t>
            </a:r>
          </a:p>
        </p:txBody>
      </p:sp>
      <p:pic>
        <p:nvPicPr>
          <p:cNvPr id="14" name="Picture 4" descr="White bulbs with a yellow one standing out">
            <a:extLst>
              <a:ext uri="{FF2B5EF4-FFF2-40B4-BE49-F238E27FC236}">
                <a16:creationId xmlns:a16="http://schemas.microsoft.com/office/drawing/2014/main" id="{3C801679-F047-2480-C99C-B0B7D8D945A4}"/>
              </a:ext>
            </a:extLst>
          </p:cNvPr>
          <p:cNvPicPr>
            <a:picLocks noChangeAspect="1"/>
          </p:cNvPicPr>
          <p:nvPr/>
        </p:nvPicPr>
        <p:blipFill rotWithShape="1">
          <a:blip r:embed="rId2"/>
          <a:srcRect l="38768" r="16012" b="1"/>
          <a:stretch/>
        </p:blipFill>
        <p:spPr>
          <a:xfrm>
            <a:off x="20" y="-12128"/>
            <a:ext cx="4654276" cy="6870127"/>
          </a:xfrm>
          <a:prstGeom prst="rect">
            <a:avLst/>
          </a:prstGeom>
        </p:spPr>
      </p:pic>
    </p:spTree>
    <p:extLst>
      <p:ext uri="{BB962C8B-B14F-4D97-AF65-F5344CB8AC3E}">
        <p14:creationId xmlns:p14="http://schemas.microsoft.com/office/powerpoint/2010/main" val="178238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86CF-4B05-DEC2-33BD-FBCB2CAFD320}"/>
              </a:ext>
            </a:extLst>
          </p:cNvPr>
          <p:cNvSpPr>
            <a:spLocks noGrp="1"/>
          </p:cNvSpPr>
          <p:nvPr>
            <p:ph type="title"/>
          </p:nvPr>
        </p:nvSpPr>
        <p:spPr/>
        <p:txBody>
          <a:bodyPr/>
          <a:lstStyle/>
          <a:p>
            <a:r>
              <a:rPr lang="en-US" b="1" dirty="0"/>
              <a:t>Adverse Role of Microfinance: In the Context of Bangladesh</a:t>
            </a:r>
          </a:p>
        </p:txBody>
      </p:sp>
      <p:sp>
        <p:nvSpPr>
          <p:cNvPr id="3" name="Content Placeholder 2">
            <a:extLst>
              <a:ext uri="{FF2B5EF4-FFF2-40B4-BE49-F238E27FC236}">
                <a16:creationId xmlns:a16="http://schemas.microsoft.com/office/drawing/2014/main" id="{C7CE1899-191C-B345-2DB8-1EEED23F550F}"/>
              </a:ext>
            </a:extLst>
          </p:cNvPr>
          <p:cNvSpPr>
            <a:spLocks noGrp="1"/>
          </p:cNvSpPr>
          <p:nvPr>
            <p:ph idx="1"/>
          </p:nvPr>
        </p:nvSpPr>
        <p:spPr>
          <a:xfrm>
            <a:off x="715617" y="1845734"/>
            <a:ext cx="10440063" cy="4369536"/>
          </a:xfrm>
        </p:spPr>
        <p:txBody>
          <a:bodyPr>
            <a:normAutofit fontScale="92500"/>
          </a:bodyPr>
          <a:lstStyle/>
          <a:p>
            <a:pPr algn="just">
              <a:buFont typeface="+mj-lt"/>
              <a:buAutoNum type="arabicPeriod"/>
            </a:pPr>
            <a:r>
              <a:rPr lang="en-US" b="1" i="0" dirty="0">
                <a:solidFill>
                  <a:schemeClr val="tx1"/>
                </a:solidFill>
                <a:effectLst/>
                <a:latin typeface="Söhne"/>
              </a:rPr>
              <a:t>Over-Indebtedness:</a:t>
            </a:r>
            <a:r>
              <a:rPr lang="en-US" b="0" i="0" dirty="0">
                <a:solidFill>
                  <a:schemeClr val="tx1"/>
                </a:solidFill>
                <a:effectLst/>
                <a:latin typeface="Söhne"/>
              </a:rPr>
              <a:t> In some cases, easy access to microfinance loans has led to over-indebtedness among rural borrowers. When borrowers take on multiple loans to repay previous ones or to cover daily expenses, they may become trapped in a cycle of debt, which can have severe financial and psychological consequences.</a:t>
            </a:r>
          </a:p>
          <a:p>
            <a:pPr algn="just">
              <a:buFont typeface="+mj-lt"/>
              <a:buAutoNum type="arabicPeriod"/>
            </a:pPr>
            <a:r>
              <a:rPr lang="en-US" b="1" i="0" dirty="0">
                <a:solidFill>
                  <a:schemeClr val="tx1"/>
                </a:solidFill>
                <a:effectLst/>
                <a:latin typeface="Söhne"/>
              </a:rPr>
              <a:t>High Interest Rates:</a:t>
            </a:r>
            <a:r>
              <a:rPr lang="en-US" b="0" i="0" dirty="0">
                <a:solidFill>
                  <a:schemeClr val="tx1"/>
                </a:solidFill>
                <a:effectLst/>
                <a:latin typeface="Söhne"/>
              </a:rPr>
              <a:t> Microfinance institutions (MFIs) often charge relatively high interest rates on loans to cover their operational costs and risks. </a:t>
            </a:r>
          </a:p>
          <a:p>
            <a:pPr algn="just">
              <a:buFont typeface="+mj-lt"/>
              <a:buAutoNum type="arabicPeriod"/>
            </a:pPr>
            <a:r>
              <a:rPr lang="en-US" b="1" i="0" dirty="0">
                <a:solidFill>
                  <a:schemeClr val="tx1"/>
                </a:solidFill>
                <a:effectLst/>
                <a:latin typeface="Söhne"/>
              </a:rPr>
              <a:t>Loan Misuse:</a:t>
            </a:r>
            <a:r>
              <a:rPr lang="en-US" b="0" i="0" dirty="0">
                <a:solidFill>
                  <a:schemeClr val="tx1"/>
                </a:solidFill>
                <a:effectLst/>
                <a:latin typeface="Söhne"/>
              </a:rPr>
              <a:t> There have been instances of borrowers misusing microfinance loans for non-productive or consumption purposes, such as buying consumer goods or covering household expenses. This can hinder the intended economic development impact of microfinance.</a:t>
            </a:r>
          </a:p>
          <a:p>
            <a:pPr algn="just">
              <a:buFont typeface="+mj-lt"/>
              <a:buAutoNum type="arabicPeriod"/>
            </a:pPr>
            <a:r>
              <a:rPr lang="en-US" b="1" i="0" dirty="0">
                <a:solidFill>
                  <a:schemeClr val="tx1"/>
                </a:solidFill>
                <a:effectLst/>
                <a:latin typeface="Söhne"/>
              </a:rPr>
              <a:t>Social Pressure and Group Dynamics:</a:t>
            </a:r>
            <a:r>
              <a:rPr lang="en-US" b="0" i="0" dirty="0">
                <a:solidFill>
                  <a:schemeClr val="tx1"/>
                </a:solidFill>
                <a:effectLst/>
                <a:latin typeface="Söhne"/>
              </a:rPr>
              <a:t> Many microfinance programs use group lending models where borrowers are collectively responsible for loan repayments. While this can foster social cohesion and support, it can also create pressure on individuals to repay loans even in cases of financial hardship. </a:t>
            </a:r>
          </a:p>
          <a:p>
            <a:pPr algn="just">
              <a:buFont typeface="+mj-lt"/>
              <a:buAutoNum type="arabicPeriod"/>
            </a:pPr>
            <a:r>
              <a:rPr lang="en-US" b="1" i="0" dirty="0">
                <a:solidFill>
                  <a:schemeClr val="tx1"/>
                </a:solidFill>
                <a:effectLst/>
                <a:latin typeface="Söhne"/>
              </a:rPr>
              <a:t>Mission Drift:</a:t>
            </a:r>
            <a:r>
              <a:rPr lang="en-US" b="0" i="0" dirty="0">
                <a:solidFill>
                  <a:schemeClr val="tx1"/>
                </a:solidFill>
                <a:effectLst/>
                <a:latin typeface="Söhne"/>
              </a:rPr>
              <a:t> As microfinance institutions grow and face financial pressures, they may shift their focus away from the original mission of poverty alleviation and rural development. Commercialization and profit-maximizing motives can lead to mission drift, where MFIs prioritize profitability over the welfare of the rural poor.</a:t>
            </a:r>
          </a:p>
          <a:p>
            <a:endParaRPr lang="en-US" dirty="0"/>
          </a:p>
        </p:txBody>
      </p:sp>
    </p:spTree>
    <p:extLst>
      <p:ext uri="{BB962C8B-B14F-4D97-AF65-F5344CB8AC3E}">
        <p14:creationId xmlns:p14="http://schemas.microsoft.com/office/powerpoint/2010/main" val="417352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22EC-CCE9-FC13-CB4A-E916779F7660}"/>
              </a:ext>
            </a:extLst>
          </p:cNvPr>
          <p:cNvSpPr>
            <a:spLocks noGrp="1"/>
          </p:cNvSpPr>
          <p:nvPr>
            <p:ph type="title"/>
          </p:nvPr>
        </p:nvSpPr>
        <p:spPr/>
        <p:txBody>
          <a:bodyPr/>
          <a:lstStyle/>
          <a:p>
            <a:r>
              <a:rPr lang="en-US" dirty="0"/>
              <a:t>Methods of ensuring Sustainable Rural and Environmental Development (1)</a:t>
            </a:r>
          </a:p>
        </p:txBody>
      </p:sp>
      <p:sp>
        <p:nvSpPr>
          <p:cNvPr id="3" name="Content Placeholder 2">
            <a:extLst>
              <a:ext uri="{FF2B5EF4-FFF2-40B4-BE49-F238E27FC236}">
                <a16:creationId xmlns:a16="http://schemas.microsoft.com/office/drawing/2014/main" id="{680F149F-AE8E-818C-ECF2-6052FDB48BE0}"/>
              </a:ext>
            </a:extLst>
          </p:cNvPr>
          <p:cNvSpPr>
            <a:spLocks noGrp="1"/>
          </p:cNvSpPr>
          <p:nvPr>
            <p:ph idx="1"/>
          </p:nvPr>
        </p:nvSpPr>
        <p:spPr>
          <a:xfrm>
            <a:off x="834501" y="1464816"/>
            <a:ext cx="11357499" cy="4935984"/>
          </a:xfrm>
        </p:spPr>
        <p:txBody>
          <a:bodyPr>
            <a:normAutofit fontScale="92500"/>
          </a:bodyPr>
          <a:lstStyle/>
          <a:p>
            <a:pPr marL="0" indent="0" algn="l">
              <a:buNone/>
            </a:pPr>
            <a:endParaRPr lang="en-US" b="0" i="0" dirty="0">
              <a:solidFill>
                <a:srgbClr val="374151"/>
              </a:solidFill>
              <a:effectLst/>
              <a:latin typeface="Söhne"/>
            </a:endParaRPr>
          </a:p>
          <a:p>
            <a:pPr algn="l">
              <a:buFont typeface="+mj-lt"/>
              <a:buAutoNum type="arabicPeriod"/>
            </a:pPr>
            <a:r>
              <a:rPr lang="en-US" sz="2400" b="1" i="0" dirty="0">
                <a:solidFill>
                  <a:schemeClr val="tx1"/>
                </a:solidFill>
                <a:effectLst/>
                <a:latin typeface="Söhne"/>
              </a:rPr>
              <a:t>Promote Sustainable Agriculture:</a:t>
            </a:r>
            <a:r>
              <a:rPr lang="en-US" sz="2400" b="0" i="0" dirty="0">
                <a:solidFill>
                  <a:schemeClr val="tx1"/>
                </a:solidFill>
                <a:effectLst/>
                <a:latin typeface="Söhne"/>
              </a:rPr>
              <a:t> Encourage farmers to adopt sustainable farming practices such as crop rotation, organic farming, and agroforestry. Provide training and resources to reduce reliance on harmful pesticides and chemical fertilizers.</a:t>
            </a:r>
          </a:p>
          <a:p>
            <a:pPr algn="l">
              <a:buFont typeface="+mj-lt"/>
              <a:buAutoNum type="arabicPeriod"/>
            </a:pPr>
            <a:r>
              <a:rPr lang="en-US" sz="2400" b="1" i="0" dirty="0">
                <a:solidFill>
                  <a:schemeClr val="tx1"/>
                </a:solidFill>
                <a:effectLst/>
                <a:latin typeface="Söhne"/>
              </a:rPr>
              <a:t>Rural Renewable Energy Initiatives:</a:t>
            </a:r>
            <a:r>
              <a:rPr lang="en-US" sz="2400" b="0" i="0" dirty="0">
                <a:solidFill>
                  <a:schemeClr val="tx1"/>
                </a:solidFill>
                <a:effectLst/>
                <a:latin typeface="Söhne"/>
              </a:rPr>
              <a:t> Invest in renewable energy sources like solar and wind power to provide clean and affordable energy to rural communities. This not only reduces greenhouse gas emissions but also creates jobs and stimulates local economies.</a:t>
            </a:r>
          </a:p>
          <a:p>
            <a:pPr algn="l">
              <a:buFont typeface="+mj-lt"/>
              <a:buAutoNum type="arabicPeriod"/>
            </a:pPr>
            <a:r>
              <a:rPr lang="en-US" sz="2400" b="1" i="0" dirty="0">
                <a:solidFill>
                  <a:schemeClr val="tx1"/>
                </a:solidFill>
                <a:effectLst/>
                <a:latin typeface="Söhne"/>
              </a:rPr>
              <a:t>Affordable and Accessible Healthcare:</a:t>
            </a:r>
            <a:r>
              <a:rPr lang="en-US" sz="2400" b="0" i="0" dirty="0">
                <a:solidFill>
                  <a:schemeClr val="tx1"/>
                </a:solidFill>
                <a:effectLst/>
                <a:latin typeface="Söhne"/>
              </a:rPr>
              <a:t> Ensure that rural areas have access to quality healthcare services. Healthy communities are more productive and can better address environmental challenges.</a:t>
            </a:r>
          </a:p>
          <a:p>
            <a:pPr algn="l">
              <a:buFont typeface="+mj-lt"/>
              <a:buAutoNum type="arabicPeriod"/>
            </a:pPr>
            <a:r>
              <a:rPr lang="en-US" sz="2400" b="1" i="0" dirty="0">
                <a:solidFill>
                  <a:schemeClr val="tx1"/>
                </a:solidFill>
                <a:effectLst/>
                <a:latin typeface="Söhne"/>
              </a:rPr>
              <a:t>Clean Water and Sanitation:</a:t>
            </a:r>
            <a:r>
              <a:rPr lang="en-US" sz="2400" b="0" i="0" dirty="0">
                <a:solidFill>
                  <a:schemeClr val="tx1"/>
                </a:solidFill>
                <a:effectLst/>
                <a:latin typeface="Söhne"/>
              </a:rPr>
              <a:t> Improve access to clean drinking water and proper sanitation facilities in rural areas. This reduces waterborne diseases and the environmental impact of pollution.</a:t>
            </a:r>
          </a:p>
          <a:p>
            <a:endParaRPr lang="en-US" dirty="0"/>
          </a:p>
        </p:txBody>
      </p:sp>
    </p:spTree>
    <p:extLst>
      <p:ext uri="{BB962C8B-B14F-4D97-AF65-F5344CB8AC3E}">
        <p14:creationId xmlns:p14="http://schemas.microsoft.com/office/powerpoint/2010/main" val="220539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2E60B-5ABE-2052-6028-0E7033939700}"/>
              </a:ext>
            </a:extLst>
          </p:cNvPr>
          <p:cNvSpPr>
            <a:spLocks noGrp="1"/>
          </p:cNvSpPr>
          <p:nvPr>
            <p:ph type="title"/>
          </p:nvPr>
        </p:nvSpPr>
        <p:spPr/>
        <p:txBody>
          <a:bodyPr/>
          <a:lstStyle/>
          <a:p>
            <a:r>
              <a:rPr lang="en-US" dirty="0"/>
              <a:t>Methods of ensuring Sustainable Rural and Environmental Development (2)</a:t>
            </a:r>
            <a:endParaRPr lang="en-GB" dirty="0"/>
          </a:p>
        </p:txBody>
      </p:sp>
      <p:sp>
        <p:nvSpPr>
          <p:cNvPr id="3" name="Content Placeholder 2">
            <a:extLst>
              <a:ext uri="{FF2B5EF4-FFF2-40B4-BE49-F238E27FC236}">
                <a16:creationId xmlns:a16="http://schemas.microsoft.com/office/drawing/2014/main" id="{5FA75EE7-16CB-A708-13AC-147864C8C966}"/>
              </a:ext>
            </a:extLst>
          </p:cNvPr>
          <p:cNvSpPr>
            <a:spLocks noGrp="1"/>
          </p:cNvSpPr>
          <p:nvPr>
            <p:ph idx="1"/>
          </p:nvPr>
        </p:nvSpPr>
        <p:spPr>
          <a:xfrm>
            <a:off x="914400" y="1845734"/>
            <a:ext cx="10241280" cy="4404146"/>
          </a:xfrm>
        </p:spPr>
        <p:txBody>
          <a:bodyPr/>
          <a:lstStyle/>
          <a:p>
            <a:pPr algn="l">
              <a:buFont typeface="+mj-lt"/>
              <a:buAutoNum type="arabicPeriod"/>
            </a:pPr>
            <a:r>
              <a:rPr lang="en-US" sz="2000" b="1" i="0" dirty="0">
                <a:solidFill>
                  <a:schemeClr val="tx1"/>
                </a:solidFill>
                <a:effectLst/>
                <a:latin typeface="Söhne"/>
              </a:rPr>
              <a:t>Education and Skills Development:</a:t>
            </a:r>
            <a:r>
              <a:rPr lang="en-US" sz="2000" b="0" i="0" dirty="0">
                <a:solidFill>
                  <a:schemeClr val="tx1"/>
                </a:solidFill>
                <a:effectLst/>
                <a:latin typeface="Söhne"/>
              </a:rPr>
              <a:t> Invest in education and vocational training to empower rural residents with the skills needed for sustainable livelihoods. This can include training in sustainable farming, eco-tourism, and small-scale enterprises.</a:t>
            </a:r>
          </a:p>
          <a:p>
            <a:pPr algn="l">
              <a:buFont typeface="+mj-lt"/>
              <a:buAutoNum type="arabicPeriod"/>
            </a:pPr>
            <a:r>
              <a:rPr lang="en-US" sz="2000" b="1" i="0" dirty="0">
                <a:solidFill>
                  <a:schemeClr val="tx1"/>
                </a:solidFill>
                <a:effectLst/>
                <a:latin typeface="Söhne"/>
              </a:rPr>
              <a:t>Biodiversity Conservation:</a:t>
            </a:r>
            <a:r>
              <a:rPr lang="en-US" sz="2000" b="0" i="0" dirty="0">
                <a:solidFill>
                  <a:schemeClr val="tx1"/>
                </a:solidFill>
                <a:effectLst/>
                <a:latin typeface="Söhne"/>
              </a:rPr>
              <a:t> Protect and restore natural ecosystems in rural areas. Establish conservation areas, enforce anti-poaching measures, and promote sustainable forestry practices to preserve biodiversity.</a:t>
            </a:r>
          </a:p>
          <a:p>
            <a:pPr algn="l">
              <a:buFont typeface="+mj-lt"/>
              <a:buAutoNum type="arabicPeriod"/>
            </a:pPr>
            <a:r>
              <a:rPr lang="en-US" sz="2000" b="1" i="0" dirty="0">
                <a:solidFill>
                  <a:schemeClr val="tx1"/>
                </a:solidFill>
                <a:effectLst/>
                <a:latin typeface="Söhne"/>
              </a:rPr>
              <a:t>Waste Management and Recycling:</a:t>
            </a:r>
            <a:r>
              <a:rPr lang="en-US" sz="2000" b="0" i="0" dirty="0">
                <a:solidFill>
                  <a:schemeClr val="tx1"/>
                </a:solidFill>
                <a:effectLst/>
                <a:latin typeface="Söhne"/>
              </a:rPr>
              <a:t> Implement effective waste management systems that include recycling and composting. Encourage community involvement in waste reduction and recycling efforts.</a:t>
            </a:r>
          </a:p>
          <a:p>
            <a:pPr algn="l">
              <a:buFont typeface="+mj-lt"/>
              <a:buAutoNum type="arabicPeriod"/>
            </a:pPr>
            <a:r>
              <a:rPr lang="en-US" sz="2000" b="1" i="0" dirty="0">
                <a:solidFill>
                  <a:schemeClr val="tx1"/>
                </a:solidFill>
                <a:effectLst/>
                <a:latin typeface="Söhne"/>
              </a:rPr>
              <a:t>Community-Based Conservation Programs:</a:t>
            </a:r>
            <a:r>
              <a:rPr lang="en-US" sz="2000" b="0" i="0" dirty="0">
                <a:solidFill>
                  <a:schemeClr val="tx1"/>
                </a:solidFill>
                <a:effectLst/>
                <a:latin typeface="Söhne"/>
              </a:rPr>
              <a:t> Engage local communities in decision-making processes related to land use, resource management, and environmental conservation. This fosters a sense of ownership and responsibility for the environment.</a:t>
            </a:r>
          </a:p>
          <a:p>
            <a:endParaRPr lang="en-GB" dirty="0"/>
          </a:p>
        </p:txBody>
      </p:sp>
    </p:spTree>
    <p:extLst>
      <p:ext uri="{BB962C8B-B14F-4D97-AF65-F5344CB8AC3E}">
        <p14:creationId xmlns:p14="http://schemas.microsoft.com/office/powerpoint/2010/main" val="25816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ful carved figures of humans">
            <a:extLst>
              <a:ext uri="{FF2B5EF4-FFF2-40B4-BE49-F238E27FC236}">
                <a16:creationId xmlns:a16="http://schemas.microsoft.com/office/drawing/2014/main" id="{2809C69C-1117-7C98-11B9-6973058D7319}"/>
              </a:ext>
            </a:extLst>
          </p:cNvPr>
          <p:cNvPicPr>
            <a:picLocks noChangeAspect="1"/>
          </p:cNvPicPr>
          <p:nvPr/>
        </p:nvPicPr>
        <p:blipFill rotWithShape="1">
          <a:blip r:embed="rId2"/>
          <a:srcRect l="26330" r="26097" b="-1"/>
          <a:stretch/>
        </p:blipFill>
        <p:spPr>
          <a:xfrm>
            <a:off x="20" y="-18601"/>
            <a:ext cx="4578952" cy="6857990"/>
          </a:xfrm>
          <a:prstGeom prst="rect">
            <a:avLst/>
          </a:prstGeom>
        </p:spPr>
      </p:pic>
      <p:sp>
        <p:nvSpPr>
          <p:cNvPr id="2" name="Title 1">
            <a:extLst>
              <a:ext uri="{FF2B5EF4-FFF2-40B4-BE49-F238E27FC236}">
                <a16:creationId xmlns:a16="http://schemas.microsoft.com/office/drawing/2014/main" id="{BE7ED1D7-59A5-318C-90E6-2231E34BBE6B}"/>
              </a:ext>
            </a:extLst>
          </p:cNvPr>
          <p:cNvSpPr>
            <a:spLocks noGrp="1"/>
          </p:cNvSpPr>
          <p:nvPr>
            <p:ph type="title"/>
          </p:nvPr>
        </p:nvSpPr>
        <p:spPr>
          <a:xfrm>
            <a:off x="5124206" y="516835"/>
            <a:ext cx="6339840" cy="1666501"/>
          </a:xfrm>
        </p:spPr>
        <p:txBody>
          <a:bodyPr>
            <a:normAutofit/>
          </a:bodyPr>
          <a:lstStyle/>
          <a:p>
            <a:r>
              <a:rPr lang="en-US" sz="4000" b="1" dirty="0">
                <a:solidFill>
                  <a:schemeClr val="tx1"/>
                </a:solidFill>
                <a:latin typeface="Times New Roman" panose="02020603050405020304" pitchFamily="18" charset="0"/>
                <a:cs typeface="Times New Roman" panose="02020603050405020304" pitchFamily="18" charset="0"/>
              </a:rPr>
              <a:t>Chapter Related Questions</a:t>
            </a:r>
            <a:endParaRPr lang="en-GB" sz="40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7799DA1-09A8-3648-825A-01E7E1528F81}"/>
              </a:ext>
            </a:extLst>
          </p:cNvPr>
          <p:cNvSpPr>
            <a:spLocks noGrp="1"/>
          </p:cNvSpPr>
          <p:nvPr>
            <p:ph idx="1"/>
          </p:nvPr>
        </p:nvSpPr>
        <p:spPr>
          <a:xfrm>
            <a:off x="5124206" y="1338470"/>
            <a:ext cx="6339840" cy="4550501"/>
          </a:xfrm>
        </p:spPr>
        <p:txBody>
          <a:bodyPr>
            <a:normAutofit fontScale="92500" lnSpcReduction="10000"/>
          </a:bodyPr>
          <a:lstStyle/>
          <a:p>
            <a:pPr algn="just"/>
            <a:r>
              <a:rPr lang="en-US" sz="2800" dirty="0">
                <a:solidFill>
                  <a:schemeClr val="tx1"/>
                </a:solidFill>
              </a:rPr>
              <a:t>1. Briefly define social development.</a:t>
            </a:r>
          </a:p>
          <a:p>
            <a:pPr algn="just"/>
            <a:r>
              <a:rPr lang="en-US" sz="2800" dirty="0">
                <a:solidFill>
                  <a:schemeClr val="tx1"/>
                </a:solidFill>
              </a:rPr>
              <a:t>2. Examine the factors behind social development.</a:t>
            </a:r>
          </a:p>
          <a:p>
            <a:pPr algn="just"/>
            <a:r>
              <a:rPr lang="en-US" sz="2800" dirty="0">
                <a:solidFill>
                  <a:schemeClr val="tx1"/>
                </a:solidFill>
              </a:rPr>
              <a:t>3. Identify the role of government and NGOs in rural development.</a:t>
            </a:r>
          </a:p>
          <a:p>
            <a:pPr algn="just"/>
            <a:r>
              <a:rPr lang="en-US" sz="2800" dirty="0">
                <a:solidFill>
                  <a:schemeClr val="tx1"/>
                </a:solidFill>
              </a:rPr>
              <a:t>4. Discuss the role of microfinance in rural development.</a:t>
            </a:r>
          </a:p>
          <a:p>
            <a:pPr algn="just"/>
            <a:r>
              <a:rPr lang="en-US" sz="2800" dirty="0">
                <a:solidFill>
                  <a:schemeClr val="tx1"/>
                </a:solidFill>
              </a:rPr>
              <a:t>5. Find out the way forward to ensure sustainable rural and environmental development.</a:t>
            </a:r>
          </a:p>
          <a:p>
            <a:pPr algn="just"/>
            <a:endParaRPr lang="en-US" sz="2800" dirty="0">
              <a:solidFill>
                <a:srgbClr val="FFFFFF"/>
              </a:solidFill>
            </a:endParaRPr>
          </a:p>
          <a:p>
            <a:endParaRPr lang="en-GB" sz="1800" dirty="0">
              <a:solidFill>
                <a:srgbClr val="FFFFFF"/>
              </a:solidFill>
            </a:endParaRPr>
          </a:p>
        </p:txBody>
      </p:sp>
    </p:spTree>
    <p:extLst>
      <p:ext uri="{BB962C8B-B14F-4D97-AF65-F5344CB8AC3E}">
        <p14:creationId xmlns:p14="http://schemas.microsoft.com/office/powerpoint/2010/main" val="1766560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Autofit/>
          </a:bodyPr>
          <a:lstStyle/>
          <a:p>
            <a:pPr>
              <a:defRPr/>
            </a:pPr>
            <a:r>
              <a:rPr lang="en-US" sz="3600" b="1" dirty="0">
                <a:solidFill>
                  <a:schemeClr val="tx1"/>
                </a:solidFill>
                <a:latin typeface="Calibri" pitchFamily="34" charset="0"/>
                <a:cs typeface="Calibri" pitchFamily="34" charset="0"/>
              </a:rPr>
              <a:t>References</a:t>
            </a:r>
          </a:p>
        </p:txBody>
      </p:sp>
      <p:sp>
        <p:nvSpPr>
          <p:cNvPr id="29699" name="Content Placeholder 2"/>
          <p:cNvSpPr>
            <a:spLocks noGrp="1"/>
          </p:cNvSpPr>
          <p:nvPr>
            <p:ph idx="1"/>
          </p:nvPr>
        </p:nvSpPr>
        <p:spPr>
          <a:xfrm>
            <a:off x="609600" y="1066800"/>
            <a:ext cx="10401300" cy="5791200"/>
          </a:xfrm>
        </p:spPr>
        <p:txBody>
          <a:bodyPr>
            <a:normAutofit fontScale="32500" lnSpcReduction="20000"/>
          </a:bodyPr>
          <a:lstStyle/>
          <a:p>
            <a:pPr marL="601430" indent="-509447" algn="just">
              <a:buClr>
                <a:srgbClr val="FF9900"/>
              </a:buClr>
              <a:buFont typeface="Wingdings" pitchFamily="2" charset="2"/>
              <a:buChar char="q"/>
            </a:pPr>
            <a:r>
              <a:rPr lang="en-US" sz="5625" dirty="0">
                <a:solidFill>
                  <a:schemeClr val="tx1"/>
                </a:solidFill>
                <a:cs typeface="Calibri" pitchFamily="34" charset="0"/>
              </a:rPr>
              <a:t>Ahmed A., J.K. Ahmed, and A. Mahmud, (2006), Making Dhaka Livable, World Bank Mimeo.</a:t>
            </a:r>
          </a:p>
          <a:p>
            <a:pPr marL="601430" indent="-509447" algn="just">
              <a:buClr>
                <a:srgbClr val="FF9900"/>
              </a:buClr>
              <a:buFont typeface="Wingdings" pitchFamily="2" charset="2"/>
              <a:buChar char="q"/>
            </a:pPr>
            <a:r>
              <a:rPr lang="en-US" sz="5625" dirty="0">
                <a:solidFill>
                  <a:schemeClr val="tx1"/>
                </a:solidFill>
                <a:cs typeface="Calibri" pitchFamily="34" charset="0"/>
              </a:rPr>
              <a:t>Bangladesh Bureau of Statistics, Statistical Year Book, from the year of 1996 to 2008.</a:t>
            </a:r>
          </a:p>
          <a:p>
            <a:pPr marL="601430" indent="-509447" algn="just">
              <a:buClr>
                <a:srgbClr val="FF9900"/>
              </a:buClr>
              <a:buFont typeface="Wingdings" pitchFamily="2" charset="2"/>
              <a:buChar char="q"/>
            </a:pPr>
            <a:r>
              <a:rPr lang="en-US" sz="5625" dirty="0">
                <a:solidFill>
                  <a:schemeClr val="tx1"/>
                </a:solidFill>
                <a:cs typeface="Calibri" pitchFamily="34" charset="0"/>
              </a:rPr>
              <a:t>Islam, N., Urbanization, Migration and Development in Bangladesh: Recent Trends and Emerging Issues. </a:t>
            </a:r>
          </a:p>
          <a:p>
            <a:pPr marL="601430" indent="-509447" algn="just">
              <a:buClr>
                <a:srgbClr val="FF9900"/>
              </a:buClr>
              <a:buFont typeface="Wingdings" pitchFamily="2" charset="2"/>
              <a:buChar char="q"/>
            </a:pPr>
            <a:r>
              <a:rPr lang="en-US" sz="5625" dirty="0">
                <a:solidFill>
                  <a:schemeClr val="tx1"/>
                </a:solidFill>
                <a:cs typeface="Calibri" pitchFamily="34" charset="0"/>
              </a:rPr>
              <a:t>World Bank (2007),Improving Living Conditions for the Urban Poor. </a:t>
            </a:r>
          </a:p>
          <a:p>
            <a:pPr marL="601430" indent="-509447" algn="just">
              <a:buClr>
                <a:srgbClr val="FF9900"/>
              </a:buClr>
              <a:buFont typeface="Wingdings" pitchFamily="2" charset="2"/>
              <a:buChar char="q"/>
            </a:pPr>
            <a:r>
              <a:rPr lang="en-US" sz="5625" dirty="0">
                <a:solidFill>
                  <a:schemeClr val="tx1"/>
                </a:solidFill>
                <a:cs typeface="Calibri" pitchFamily="34" charset="0"/>
              </a:rPr>
              <a:t>Urbanization in Bangladesh: Present Status and Policy Implications -By A.K.M. </a:t>
            </a:r>
            <a:r>
              <a:rPr lang="en-US" sz="5625" dirty="0" err="1">
                <a:solidFill>
                  <a:schemeClr val="tx1"/>
                </a:solidFill>
                <a:cs typeface="Calibri" pitchFamily="34" charset="0"/>
              </a:rPr>
              <a:t>Helal</a:t>
            </a:r>
            <a:r>
              <a:rPr lang="en-US" sz="5625" dirty="0">
                <a:solidFill>
                  <a:schemeClr val="tx1"/>
                </a:solidFill>
                <a:cs typeface="Calibri" pitchFamily="34" charset="0"/>
              </a:rPr>
              <a:t> </a:t>
            </a:r>
            <a:r>
              <a:rPr lang="en-US" sz="5625" dirty="0" err="1">
                <a:solidFill>
                  <a:schemeClr val="tx1"/>
                </a:solidFill>
                <a:cs typeface="Calibri" pitchFamily="34" charset="0"/>
              </a:rPr>
              <a:t>uz</a:t>
            </a:r>
            <a:r>
              <a:rPr lang="en-US" sz="5625" dirty="0">
                <a:solidFill>
                  <a:schemeClr val="tx1"/>
                </a:solidFill>
                <a:cs typeface="Calibri" pitchFamily="34" charset="0"/>
              </a:rPr>
              <a:t> </a:t>
            </a:r>
            <a:r>
              <a:rPr lang="en-US" sz="5625" dirty="0" err="1">
                <a:solidFill>
                  <a:schemeClr val="tx1"/>
                </a:solidFill>
                <a:cs typeface="Calibri" pitchFamily="34" charset="0"/>
              </a:rPr>
              <a:t>Zaman</a:t>
            </a:r>
            <a:endParaRPr lang="en-US" sz="5625" dirty="0">
              <a:solidFill>
                <a:schemeClr val="tx1"/>
              </a:solidFill>
              <a:cs typeface="Calibri" pitchFamily="34" charset="0"/>
            </a:endParaRPr>
          </a:p>
          <a:p>
            <a:pPr marL="601430" indent="-509447" algn="just">
              <a:buClr>
                <a:srgbClr val="FF9900"/>
              </a:buClr>
              <a:buFont typeface="Wingdings" pitchFamily="2" charset="2"/>
              <a:buChar char="q"/>
            </a:pPr>
            <a:r>
              <a:rPr lang="en-US" sz="5625" dirty="0">
                <a:solidFill>
                  <a:schemeClr val="tx1"/>
                </a:solidFill>
                <a:cs typeface="Calibri" pitchFamily="34" charset="0"/>
              </a:rPr>
              <a:t>Agriculture in Bangladesh: Performance Problems and Prospects -By </a:t>
            </a:r>
            <a:r>
              <a:rPr lang="en-US" sz="5625" dirty="0" err="1">
                <a:solidFill>
                  <a:schemeClr val="tx1"/>
                </a:solidFill>
                <a:cs typeface="Calibri" pitchFamily="34" charset="0"/>
              </a:rPr>
              <a:t>Mosharaff</a:t>
            </a:r>
            <a:r>
              <a:rPr lang="en-US" sz="5625" dirty="0">
                <a:solidFill>
                  <a:schemeClr val="tx1"/>
                </a:solidFill>
                <a:cs typeface="Calibri" pitchFamily="34" charset="0"/>
              </a:rPr>
              <a:t> </a:t>
            </a:r>
            <a:r>
              <a:rPr lang="en-US" sz="5625" dirty="0" err="1">
                <a:solidFill>
                  <a:schemeClr val="tx1"/>
                </a:solidFill>
                <a:cs typeface="Calibri" pitchFamily="34" charset="0"/>
              </a:rPr>
              <a:t>Hossain</a:t>
            </a:r>
            <a:r>
              <a:rPr lang="en-US" sz="5625" dirty="0">
                <a:solidFill>
                  <a:schemeClr val="tx1"/>
                </a:solidFill>
                <a:cs typeface="Calibri" pitchFamily="34" charset="0"/>
              </a:rPr>
              <a:t>. </a:t>
            </a:r>
          </a:p>
          <a:p>
            <a:pPr marL="601430" indent="-509447" algn="just">
              <a:buClr>
                <a:srgbClr val="FF9900"/>
              </a:buClr>
              <a:buFont typeface="Wingdings" pitchFamily="2" charset="2"/>
              <a:buChar char="q"/>
            </a:pPr>
            <a:r>
              <a:rPr lang="en-US" sz="5625" dirty="0">
                <a:solidFill>
                  <a:schemeClr val="tx1"/>
                </a:solidFill>
                <a:cs typeface="Calibri" pitchFamily="34" charset="0"/>
              </a:rPr>
              <a:t>Rural Development in Bangladesh: Trends and Issues By Mohammad </a:t>
            </a:r>
            <a:r>
              <a:rPr lang="en-US" sz="5625" dirty="0" err="1">
                <a:solidFill>
                  <a:schemeClr val="tx1"/>
                </a:solidFill>
                <a:cs typeface="Calibri" pitchFamily="34" charset="0"/>
              </a:rPr>
              <a:t>Mohabbat</a:t>
            </a:r>
            <a:r>
              <a:rPr lang="en-US" sz="5625" dirty="0">
                <a:solidFill>
                  <a:schemeClr val="tx1"/>
                </a:solidFill>
                <a:cs typeface="Calibri" pitchFamily="34" charset="0"/>
              </a:rPr>
              <a:t> Khan, </a:t>
            </a:r>
            <a:r>
              <a:rPr lang="en-US" sz="5625" dirty="0" err="1">
                <a:solidFill>
                  <a:schemeClr val="tx1"/>
                </a:solidFill>
                <a:cs typeface="Calibri" pitchFamily="34" charset="0"/>
              </a:rPr>
              <a:t>Habib</a:t>
            </a:r>
            <a:r>
              <a:rPr lang="en-US" sz="5625" dirty="0">
                <a:solidFill>
                  <a:schemeClr val="tx1"/>
                </a:solidFill>
                <a:cs typeface="Calibri" pitchFamily="34" charset="0"/>
              </a:rPr>
              <a:t> Mohammad </a:t>
            </a:r>
            <a:r>
              <a:rPr lang="en-US" sz="5625" dirty="0" err="1">
                <a:solidFill>
                  <a:schemeClr val="tx1"/>
                </a:solidFill>
                <a:cs typeface="Calibri" pitchFamily="34" charset="0"/>
              </a:rPr>
              <a:t>Zafarullah</a:t>
            </a:r>
            <a:endParaRPr lang="en-US" sz="5625" dirty="0">
              <a:solidFill>
                <a:schemeClr val="tx1"/>
              </a:solidFill>
              <a:cs typeface="Calibri" pitchFamily="34" charset="0"/>
            </a:endParaRPr>
          </a:p>
          <a:p>
            <a:pPr marL="601430" indent="-509447" algn="just">
              <a:buClr>
                <a:srgbClr val="FF9900"/>
              </a:buClr>
              <a:buFont typeface="Wingdings" pitchFamily="2" charset="2"/>
              <a:buChar char="q"/>
            </a:pPr>
            <a:r>
              <a:rPr lang="en-US" sz="5625" dirty="0">
                <a:solidFill>
                  <a:schemeClr val="tx1"/>
                </a:solidFill>
              </a:rPr>
              <a:t>World Urbanization Prospects: The 2014 Revision, United Nations New York, 2014</a:t>
            </a:r>
          </a:p>
          <a:p>
            <a:pPr marL="601430" indent="-509447" algn="just">
              <a:buClr>
                <a:srgbClr val="FF9900"/>
              </a:buClr>
              <a:buFont typeface="Wingdings" pitchFamily="2" charset="2"/>
              <a:buChar char="q"/>
            </a:pPr>
            <a:r>
              <a:rPr lang="en-US" sz="5625" dirty="0">
                <a:solidFill>
                  <a:schemeClr val="tx1"/>
                </a:solidFill>
                <a:cs typeface="Calibri" pitchFamily="34" charset="0"/>
              </a:rPr>
              <a:t>Bangladesh Studies: Politics, Administration, Rural Development, and Foreign Policy -By Mohammad </a:t>
            </a:r>
            <a:r>
              <a:rPr lang="en-US" sz="5625" dirty="0" err="1">
                <a:solidFill>
                  <a:schemeClr val="tx1"/>
                </a:solidFill>
                <a:cs typeface="Calibri" pitchFamily="34" charset="0"/>
              </a:rPr>
              <a:t>Mohabbat</a:t>
            </a:r>
            <a:r>
              <a:rPr lang="en-US" sz="5625" dirty="0">
                <a:solidFill>
                  <a:schemeClr val="tx1"/>
                </a:solidFill>
                <a:cs typeface="Calibri" pitchFamily="34" charset="0"/>
              </a:rPr>
              <a:t> Khan, </a:t>
            </a:r>
            <a:r>
              <a:rPr lang="en-US" sz="5625" dirty="0" err="1">
                <a:solidFill>
                  <a:schemeClr val="tx1"/>
                </a:solidFill>
                <a:cs typeface="Calibri" pitchFamily="34" charset="0"/>
              </a:rPr>
              <a:t>Saiyada</a:t>
            </a:r>
            <a:r>
              <a:rPr lang="en-US" sz="5625" dirty="0">
                <a:solidFill>
                  <a:schemeClr val="tx1"/>
                </a:solidFill>
                <a:cs typeface="Calibri" pitchFamily="34" charset="0"/>
              </a:rPr>
              <a:t> </a:t>
            </a:r>
            <a:r>
              <a:rPr lang="en-US" sz="5625" dirty="0" err="1">
                <a:solidFill>
                  <a:schemeClr val="tx1"/>
                </a:solidFill>
                <a:cs typeface="Calibri" pitchFamily="34" charset="0"/>
              </a:rPr>
              <a:t>Anoyara</a:t>
            </a:r>
            <a:r>
              <a:rPr lang="en-US" sz="5625" dirty="0">
                <a:solidFill>
                  <a:schemeClr val="tx1"/>
                </a:solidFill>
                <a:cs typeface="Calibri" pitchFamily="34" charset="0"/>
              </a:rPr>
              <a:t> </a:t>
            </a:r>
            <a:r>
              <a:rPr lang="en-US" sz="5625" dirty="0" err="1">
                <a:solidFill>
                  <a:schemeClr val="tx1"/>
                </a:solidFill>
                <a:cs typeface="Calibri" pitchFamily="34" charset="0"/>
              </a:rPr>
              <a:t>Hosena</a:t>
            </a:r>
            <a:endParaRPr lang="en-US" sz="5625" dirty="0">
              <a:solidFill>
                <a:schemeClr val="tx1"/>
              </a:solidFill>
              <a:cs typeface="Calibri" pitchFamily="34" charset="0"/>
            </a:endParaRPr>
          </a:p>
          <a:p>
            <a:pPr marL="601430" indent="-509447" algn="just">
              <a:buClr>
                <a:srgbClr val="FF9900"/>
              </a:buClr>
              <a:buFont typeface="Wingdings 2" pitchFamily="18" charset="2"/>
              <a:buAutoNum type="arabicPeriod"/>
            </a:pPr>
            <a:endParaRPr lang="en-US" sz="2475" dirty="0">
              <a:latin typeface="Calibri" pitchFamily="34" charset="0"/>
              <a:cs typeface="Calibri" pitchFamily="34" charset="0"/>
            </a:endParaRPr>
          </a:p>
        </p:txBody>
      </p:sp>
      <p:sp>
        <p:nvSpPr>
          <p:cNvPr id="4" name="Flowchart: Process 3"/>
          <p:cNvSpPr>
            <a:spLocks noChangeArrowheads="1"/>
          </p:cNvSpPr>
          <p:nvPr/>
        </p:nvSpPr>
        <p:spPr bwMode="auto">
          <a:xfrm flipV="1">
            <a:off x="609600" y="800100"/>
            <a:ext cx="10629900" cy="57150"/>
          </a:xfrm>
          <a:prstGeom prst="flowChartProcess">
            <a:avLst/>
          </a:prstGeom>
          <a:solidFill>
            <a:srgbClr val="00B050"/>
          </a:solidFill>
          <a:ln w="9525" algn="ctr">
            <a:solidFill>
              <a:srgbClr val="FF0000"/>
            </a:solidFill>
            <a:round/>
            <a:headEnd/>
            <a:tailEnd/>
          </a:ln>
        </p:spPr>
        <p:txBody>
          <a:bodyPr lIns="101889" tIns="50945" rIns="101889" bIns="50945"/>
          <a:lstStyle/>
          <a:p>
            <a:pPr algn="ctr"/>
            <a:endParaRPr lang="en-US" sz="1350">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65B6-03FE-31D7-E5C6-1BFB8CC84C31}"/>
              </a:ext>
            </a:extLst>
          </p:cNvPr>
          <p:cNvSpPr>
            <a:spLocks noGrp="1"/>
          </p:cNvSpPr>
          <p:nvPr>
            <p:ph type="ctrTitle"/>
          </p:nvPr>
        </p:nvSpPr>
        <p:spPr>
          <a:xfrm>
            <a:off x="1097280" y="758952"/>
            <a:ext cx="10058400" cy="3892168"/>
          </a:xfrm>
        </p:spPr>
        <p:txBody>
          <a:bodyPr>
            <a:normAutofit/>
          </a:bodyPr>
          <a:lstStyle/>
          <a:p>
            <a:r>
              <a:rPr lang="en-US"/>
              <a:t>THANK YOU!</a:t>
            </a:r>
            <a:endParaRPr lang="en-GB" dirty="0"/>
          </a:p>
        </p:txBody>
      </p:sp>
      <p:sp>
        <p:nvSpPr>
          <p:cNvPr id="3" name="Subtitle 2">
            <a:extLst>
              <a:ext uri="{FF2B5EF4-FFF2-40B4-BE49-F238E27FC236}">
                <a16:creationId xmlns:a16="http://schemas.microsoft.com/office/drawing/2014/main" id="{18A4DD17-82FF-6ED8-E9A2-DE5734FA3D0F}"/>
              </a:ext>
            </a:extLst>
          </p:cNvPr>
          <p:cNvSpPr>
            <a:spLocks noGrp="1"/>
          </p:cNvSpPr>
          <p:nvPr>
            <p:ph type="subTitle" idx="1"/>
          </p:nvPr>
        </p:nvSpPr>
        <p:spPr>
          <a:xfrm>
            <a:off x="1100051" y="5225240"/>
            <a:ext cx="10058400" cy="1143000"/>
          </a:xfrm>
        </p:spPr>
        <p:txBody>
          <a:bodyPr>
            <a:normAutofit/>
          </a:bodyPr>
          <a:lstStyle/>
          <a:p>
            <a:endParaRPr lang="en-GB">
              <a:solidFill>
                <a:srgbClr val="FFFFFF"/>
              </a:solidFill>
            </a:endParaRPr>
          </a:p>
        </p:txBody>
      </p:sp>
    </p:spTree>
    <p:extLst>
      <p:ext uri="{BB962C8B-B14F-4D97-AF65-F5344CB8AC3E}">
        <p14:creationId xmlns:p14="http://schemas.microsoft.com/office/powerpoint/2010/main" val="292816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E1BF-D41B-C380-4FB0-B259CDF0B4F2}"/>
              </a:ext>
            </a:extLst>
          </p:cNvPr>
          <p:cNvSpPr>
            <a:spLocks noGrp="1"/>
          </p:cNvSpPr>
          <p:nvPr>
            <p:ph type="title"/>
          </p:nvPr>
        </p:nvSpPr>
        <p:spPr/>
        <p:txBody>
          <a:bodyPr>
            <a:normAutofit/>
          </a:bodyPr>
          <a:lstStyle/>
          <a:p>
            <a:r>
              <a:rPr lang="en-US" sz="5400" b="1"/>
              <a:t>Rural Development</a:t>
            </a:r>
            <a:endParaRPr lang="en-US" sz="5400" b="1" dirty="0"/>
          </a:p>
        </p:txBody>
      </p:sp>
      <p:sp>
        <p:nvSpPr>
          <p:cNvPr id="3" name="Content Placeholder 2">
            <a:extLst>
              <a:ext uri="{FF2B5EF4-FFF2-40B4-BE49-F238E27FC236}">
                <a16:creationId xmlns:a16="http://schemas.microsoft.com/office/drawing/2014/main" id="{60F7B7F2-F566-8E38-F6B4-6FFC5DF2D935}"/>
              </a:ext>
            </a:extLst>
          </p:cNvPr>
          <p:cNvSpPr>
            <a:spLocks noGrp="1"/>
          </p:cNvSpPr>
          <p:nvPr>
            <p:ph idx="1"/>
          </p:nvPr>
        </p:nvSpPr>
        <p:spPr/>
        <p:txBody>
          <a:bodyPr>
            <a:normAutofit fontScale="92500"/>
          </a:bodyPr>
          <a:lstStyle/>
          <a:p>
            <a:pPr algn="just"/>
            <a:r>
              <a:rPr lang="en-US" sz="3600" b="0" i="0">
                <a:solidFill>
                  <a:srgbClr val="374151"/>
                </a:solidFill>
                <a:effectLst/>
              </a:rPr>
              <a:t>Rural development refers to the process of improving the economic, social, and environmental conditions in rural areas. It encompasses a wide range of activities, policies, and strategies aimed at enhancing the quality of life and well-being of people living in rural regions.</a:t>
            </a:r>
            <a:endParaRPr lang="en-US" sz="3600" dirty="0"/>
          </a:p>
        </p:txBody>
      </p:sp>
    </p:spTree>
    <p:extLst>
      <p:ext uri="{BB962C8B-B14F-4D97-AF65-F5344CB8AC3E}">
        <p14:creationId xmlns:p14="http://schemas.microsoft.com/office/powerpoint/2010/main" val="425562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51EF-667D-AE5C-5F17-80E037180AF9}"/>
              </a:ext>
            </a:extLst>
          </p:cNvPr>
          <p:cNvSpPr>
            <a:spLocks noGrp="1"/>
          </p:cNvSpPr>
          <p:nvPr>
            <p:ph type="title"/>
          </p:nvPr>
        </p:nvSpPr>
        <p:spPr>
          <a:xfrm>
            <a:off x="677334" y="609600"/>
            <a:ext cx="10149692" cy="675861"/>
          </a:xfrm>
        </p:spPr>
        <p:txBody>
          <a:bodyPr/>
          <a:lstStyle/>
          <a:p>
            <a:r>
              <a:rPr lang="en-US" b="1" dirty="0"/>
              <a:t>The Importance of Rural Development (1)</a:t>
            </a:r>
          </a:p>
        </p:txBody>
      </p:sp>
      <p:sp>
        <p:nvSpPr>
          <p:cNvPr id="3" name="Content Placeholder 2">
            <a:extLst>
              <a:ext uri="{FF2B5EF4-FFF2-40B4-BE49-F238E27FC236}">
                <a16:creationId xmlns:a16="http://schemas.microsoft.com/office/drawing/2014/main" id="{85CDD0AE-23D2-144D-F0D5-ACFA2D8AA995}"/>
              </a:ext>
            </a:extLst>
          </p:cNvPr>
          <p:cNvSpPr>
            <a:spLocks noGrp="1"/>
          </p:cNvSpPr>
          <p:nvPr>
            <p:ph idx="1"/>
          </p:nvPr>
        </p:nvSpPr>
        <p:spPr>
          <a:xfrm>
            <a:off x="677334" y="1285460"/>
            <a:ext cx="10493071" cy="5247861"/>
          </a:xfrm>
        </p:spPr>
        <p:txBody>
          <a:bodyPr>
            <a:normAutofit fontScale="92500" lnSpcReduction="10000"/>
          </a:bodyPr>
          <a:lstStyle/>
          <a:p>
            <a:pPr algn="just"/>
            <a:r>
              <a:rPr lang="en-US" sz="2400" b="0" i="0" dirty="0">
                <a:solidFill>
                  <a:schemeClr val="tx1"/>
                </a:solidFill>
                <a:effectLst/>
              </a:rPr>
              <a:t>In a country like Bangladesh, which has a predominantly rural population and economy, rural development is of paramount importance. Here are five key reasons why rural development is crucial for Bangladesh:</a:t>
            </a:r>
          </a:p>
          <a:p>
            <a:pPr algn="just"/>
            <a:endParaRPr lang="en-US" sz="2400" b="0" i="0" dirty="0">
              <a:solidFill>
                <a:schemeClr val="tx1"/>
              </a:solidFill>
              <a:effectLst/>
            </a:endParaRPr>
          </a:p>
          <a:p>
            <a:pPr algn="just">
              <a:buFont typeface="+mj-lt"/>
              <a:buAutoNum type="arabicPeriod"/>
            </a:pPr>
            <a:r>
              <a:rPr lang="en-US" sz="2400" b="1" i="0" dirty="0">
                <a:solidFill>
                  <a:schemeClr val="tx1"/>
                </a:solidFill>
                <a:effectLst/>
              </a:rPr>
              <a:t>Poverty Alleviation:</a:t>
            </a:r>
            <a:r>
              <a:rPr lang="en-US" sz="2400" b="0" i="0" dirty="0">
                <a:solidFill>
                  <a:schemeClr val="tx1"/>
                </a:solidFill>
                <a:effectLst/>
              </a:rPr>
              <a:t> Bangladesh has a substantial rural population living in poverty. Rural development initiatives can create income-generating opportunities, improve access to basic services, and enhance living conditions for rural communities, thereby reducing poverty and improving the overall well-being of the population.</a:t>
            </a:r>
          </a:p>
          <a:p>
            <a:pPr algn="just">
              <a:buFont typeface="+mj-lt"/>
              <a:buAutoNum type="arabicPeriod"/>
            </a:pPr>
            <a:endParaRPr lang="en-US" sz="2400" b="0" i="0" dirty="0">
              <a:solidFill>
                <a:schemeClr val="tx1"/>
              </a:solidFill>
              <a:effectLst/>
            </a:endParaRPr>
          </a:p>
          <a:p>
            <a:pPr algn="just">
              <a:buFont typeface="+mj-lt"/>
              <a:buAutoNum type="arabicPeriod"/>
            </a:pPr>
            <a:r>
              <a:rPr lang="en-US" sz="2400" b="1" i="0" dirty="0">
                <a:solidFill>
                  <a:schemeClr val="tx1"/>
                </a:solidFill>
                <a:effectLst/>
              </a:rPr>
              <a:t>Agricultural Growth:</a:t>
            </a:r>
            <a:r>
              <a:rPr lang="en-US" sz="2400" b="0" i="0" dirty="0">
                <a:solidFill>
                  <a:schemeClr val="tx1"/>
                </a:solidFill>
                <a:effectLst/>
              </a:rPr>
              <a:t> Agriculture is the backbone of Bangladesh's economy, employing a significant portion of the population. Rural development, with a focus on modernizing farming techniques, providing access to credit, and improving agricultural infrastructure, can boost food production</a:t>
            </a:r>
            <a:r>
              <a:rPr lang="en-US" sz="2400" b="0" i="0" dirty="0">
                <a:solidFill>
                  <a:srgbClr val="374151"/>
                </a:solidFill>
                <a:effectLst/>
              </a:rPr>
              <a:t>, increase farm incomes, and contribute to economic growth.</a:t>
            </a:r>
          </a:p>
          <a:p>
            <a:endParaRPr lang="en-US" dirty="0"/>
          </a:p>
        </p:txBody>
      </p:sp>
    </p:spTree>
    <p:extLst>
      <p:ext uri="{BB962C8B-B14F-4D97-AF65-F5344CB8AC3E}">
        <p14:creationId xmlns:p14="http://schemas.microsoft.com/office/powerpoint/2010/main" val="2252461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C2BE-CB92-B18F-6D03-C0FBFBACFB58}"/>
              </a:ext>
            </a:extLst>
          </p:cNvPr>
          <p:cNvSpPr>
            <a:spLocks noGrp="1"/>
          </p:cNvSpPr>
          <p:nvPr>
            <p:ph type="title"/>
          </p:nvPr>
        </p:nvSpPr>
        <p:spPr>
          <a:xfrm>
            <a:off x="677333" y="609600"/>
            <a:ext cx="9791883" cy="821635"/>
          </a:xfrm>
        </p:spPr>
        <p:txBody>
          <a:bodyPr/>
          <a:lstStyle/>
          <a:p>
            <a:r>
              <a:rPr lang="en-US" b="1" dirty="0"/>
              <a:t>The Importance of Rural Development (2)</a:t>
            </a:r>
            <a:endParaRPr lang="en-GB" dirty="0"/>
          </a:p>
        </p:txBody>
      </p:sp>
      <p:sp>
        <p:nvSpPr>
          <p:cNvPr id="3" name="Content Placeholder 2">
            <a:extLst>
              <a:ext uri="{FF2B5EF4-FFF2-40B4-BE49-F238E27FC236}">
                <a16:creationId xmlns:a16="http://schemas.microsoft.com/office/drawing/2014/main" id="{113DDA98-2992-B4F0-B9E2-0EEB2E69B320}"/>
              </a:ext>
            </a:extLst>
          </p:cNvPr>
          <p:cNvSpPr>
            <a:spLocks noGrp="1"/>
          </p:cNvSpPr>
          <p:nvPr>
            <p:ph idx="1"/>
          </p:nvPr>
        </p:nvSpPr>
        <p:spPr>
          <a:xfrm>
            <a:off x="1012054" y="1338471"/>
            <a:ext cx="10143626" cy="4929164"/>
          </a:xfrm>
        </p:spPr>
        <p:txBody>
          <a:bodyPr>
            <a:normAutofit fontScale="92500" lnSpcReduction="20000"/>
          </a:bodyPr>
          <a:lstStyle/>
          <a:p>
            <a:pPr marL="0" indent="0" algn="just">
              <a:buNone/>
            </a:pPr>
            <a:r>
              <a:rPr lang="en-US" sz="2400" b="1" i="0" dirty="0">
                <a:solidFill>
                  <a:srgbClr val="374151"/>
                </a:solidFill>
                <a:effectLst/>
              </a:rPr>
              <a:t>4</a:t>
            </a:r>
            <a:r>
              <a:rPr lang="en-US" sz="2400" b="1" i="0" dirty="0">
                <a:solidFill>
                  <a:schemeClr val="tx1"/>
                </a:solidFill>
                <a:effectLst/>
              </a:rPr>
              <a:t>. Rural Employment:</a:t>
            </a:r>
            <a:r>
              <a:rPr lang="en-US" sz="2400" b="0" i="0" dirty="0">
                <a:solidFill>
                  <a:schemeClr val="tx1"/>
                </a:solidFill>
                <a:effectLst/>
              </a:rPr>
              <a:t> Rural areas often face issues of underemployment and unemployment. Rural development programs that promote agribusiness, rural industries, and skill development can create job opportunities, particularly for the youth, reducing economic vulnerability and migration to urban areas.</a:t>
            </a:r>
          </a:p>
          <a:p>
            <a:pPr marL="0" indent="0" algn="just">
              <a:buNone/>
            </a:pPr>
            <a:endParaRPr lang="en-US" sz="2400" b="0" i="0" dirty="0">
              <a:solidFill>
                <a:schemeClr val="tx1"/>
              </a:solidFill>
              <a:effectLst/>
            </a:endParaRPr>
          </a:p>
          <a:p>
            <a:pPr marL="0" indent="0" algn="just">
              <a:buNone/>
            </a:pPr>
            <a:r>
              <a:rPr lang="en-US" sz="2400" b="1" i="0" dirty="0">
                <a:solidFill>
                  <a:schemeClr val="tx1"/>
                </a:solidFill>
                <a:effectLst/>
              </a:rPr>
              <a:t>5. Infrastructure Development:</a:t>
            </a:r>
            <a:r>
              <a:rPr lang="en-US" sz="2400" b="0" i="0" dirty="0">
                <a:solidFill>
                  <a:schemeClr val="tx1"/>
                </a:solidFill>
                <a:effectLst/>
              </a:rPr>
              <a:t> Rural development initiatives can lead to the construction and maintenance of essential infrastructure such as roads, bridges, irrigation systems, and electrification. Improved infrastructure not only facilitates economic activities within rural areas but also enhances connectivity to urban markets and services.</a:t>
            </a:r>
          </a:p>
          <a:p>
            <a:pPr marL="0" indent="0" algn="just">
              <a:buNone/>
            </a:pPr>
            <a:endParaRPr lang="en-US" sz="2400" b="0" i="0" dirty="0">
              <a:solidFill>
                <a:schemeClr val="tx1"/>
              </a:solidFill>
              <a:effectLst/>
            </a:endParaRPr>
          </a:p>
          <a:p>
            <a:pPr marL="0" indent="0" algn="just">
              <a:buNone/>
            </a:pPr>
            <a:r>
              <a:rPr lang="en-US" sz="2400" b="1" i="0" dirty="0">
                <a:solidFill>
                  <a:schemeClr val="tx1"/>
                </a:solidFill>
                <a:effectLst/>
              </a:rPr>
              <a:t>6. Social Inclusion and Equity:</a:t>
            </a:r>
            <a:r>
              <a:rPr lang="en-US" sz="2400" b="0" i="0" dirty="0">
                <a:solidFill>
                  <a:schemeClr val="tx1"/>
                </a:solidFill>
                <a:effectLst/>
              </a:rPr>
              <a:t> Addressing disparities between rural and urban areas is crucial for social cohesion and equity. Rural development can help bridge these gaps by improving access to education, healthcare, and social services in rural communities, promoting a more equitable society.</a:t>
            </a:r>
          </a:p>
          <a:p>
            <a:endParaRPr lang="en-GB" dirty="0"/>
          </a:p>
        </p:txBody>
      </p:sp>
    </p:spTree>
    <p:extLst>
      <p:ext uri="{BB962C8B-B14F-4D97-AF65-F5344CB8AC3E}">
        <p14:creationId xmlns:p14="http://schemas.microsoft.com/office/powerpoint/2010/main" val="347423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B50E-AB7F-8DA5-12AD-ED277628221E}"/>
              </a:ext>
            </a:extLst>
          </p:cNvPr>
          <p:cNvSpPr>
            <a:spLocks noGrp="1"/>
          </p:cNvSpPr>
          <p:nvPr>
            <p:ph type="title"/>
          </p:nvPr>
        </p:nvSpPr>
        <p:spPr>
          <a:xfrm>
            <a:off x="665825" y="291548"/>
            <a:ext cx="8596668" cy="887896"/>
          </a:xfrm>
        </p:spPr>
        <p:txBody>
          <a:bodyPr/>
          <a:lstStyle/>
          <a:p>
            <a:r>
              <a:rPr lang="en-US" b="1" dirty="0"/>
              <a:t>Objectives of Rural Development (1)</a:t>
            </a:r>
          </a:p>
        </p:txBody>
      </p:sp>
      <p:sp>
        <p:nvSpPr>
          <p:cNvPr id="3" name="Content Placeholder 2">
            <a:extLst>
              <a:ext uri="{FF2B5EF4-FFF2-40B4-BE49-F238E27FC236}">
                <a16:creationId xmlns:a16="http://schemas.microsoft.com/office/drawing/2014/main" id="{46AB65FA-A7D2-C780-F86E-3DB8ADA1732B}"/>
              </a:ext>
            </a:extLst>
          </p:cNvPr>
          <p:cNvSpPr>
            <a:spLocks noGrp="1"/>
          </p:cNvSpPr>
          <p:nvPr>
            <p:ph idx="1"/>
          </p:nvPr>
        </p:nvSpPr>
        <p:spPr>
          <a:xfrm>
            <a:off x="665825" y="887896"/>
            <a:ext cx="10884023" cy="5791200"/>
          </a:xfrm>
        </p:spPr>
        <p:txBody>
          <a:bodyPr>
            <a:normAutofit/>
          </a:bodyPr>
          <a:lstStyle/>
          <a:p>
            <a:pPr algn="just">
              <a:buFont typeface="+mj-lt"/>
              <a:buAutoNum type="arabicPeriod"/>
            </a:pPr>
            <a:r>
              <a:rPr lang="en-US" sz="2000" b="1" i="0" dirty="0">
                <a:solidFill>
                  <a:schemeClr val="tx1"/>
                </a:solidFill>
                <a:effectLst/>
              </a:rPr>
              <a:t>Economic Growth: </a:t>
            </a:r>
            <a:r>
              <a:rPr lang="en-US" sz="2000" b="0" i="0" dirty="0">
                <a:solidFill>
                  <a:schemeClr val="tx1"/>
                </a:solidFill>
                <a:effectLst/>
              </a:rPr>
              <a:t>Promoting economic opportunities in rural areas by supporting agriculture, agribusiness, small and medium-sized enterprises (SMEs), and other rural industries. This can involve investments in infrastructure, access to credit, and technology adoption to increase productivity and income.</a:t>
            </a:r>
          </a:p>
          <a:p>
            <a:pPr algn="just">
              <a:buFont typeface="+mj-lt"/>
              <a:buAutoNum type="arabicPeriod"/>
            </a:pPr>
            <a:r>
              <a:rPr lang="en-US" sz="2000" b="1" i="0" dirty="0">
                <a:solidFill>
                  <a:schemeClr val="tx1"/>
                </a:solidFill>
                <a:effectLst/>
              </a:rPr>
              <a:t>Poverty Alleviation: </a:t>
            </a:r>
            <a:r>
              <a:rPr lang="en-US" sz="2000" b="0" i="0" dirty="0">
                <a:solidFill>
                  <a:schemeClr val="tx1"/>
                </a:solidFill>
                <a:effectLst/>
              </a:rPr>
              <a:t>Reducing poverty and improving the living standards of rural populations through initiatives like social welfare programs, job creation, and skills training.</a:t>
            </a:r>
          </a:p>
          <a:p>
            <a:pPr algn="just">
              <a:buFont typeface="+mj-lt"/>
              <a:buAutoNum type="arabicPeriod"/>
            </a:pPr>
            <a:r>
              <a:rPr lang="en-US" sz="2000" b="1" i="0" dirty="0">
                <a:solidFill>
                  <a:schemeClr val="tx1"/>
                </a:solidFill>
                <a:effectLst/>
              </a:rPr>
              <a:t>Infrastructure Development: </a:t>
            </a:r>
            <a:r>
              <a:rPr lang="en-US" sz="2000" b="0" i="0" dirty="0">
                <a:solidFill>
                  <a:schemeClr val="tx1"/>
                </a:solidFill>
                <a:effectLst/>
              </a:rPr>
              <a:t>Building and maintaining essential infrastructure such as roads, bridges, schools, healthcare facilities, and clean water supply to improve access to services and connectivity in rural areas.</a:t>
            </a:r>
          </a:p>
          <a:p>
            <a:pPr algn="just">
              <a:buFont typeface="+mj-lt"/>
              <a:buAutoNum type="arabicPeriod"/>
            </a:pPr>
            <a:r>
              <a:rPr lang="en-US" sz="2000" b="1" i="0" dirty="0">
                <a:solidFill>
                  <a:schemeClr val="tx1"/>
                </a:solidFill>
                <a:effectLst/>
              </a:rPr>
              <a:t>Agricultural Development: </a:t>
            </a:r>
            <a:r>
              <a:rPr lang="en-US" sz="2000" b="0" i="0" dirty="0">
                <a:solidFill>
                  <a:schemeClr val="tx1"/>
                </a:solidFill>
                <a:effectLst/>
              </a:rPr>
              <a:t>Enhancing agricultural productivity, diversification, and sustainability through modern farming techniques, research and development, and access to markets.</a:t>
            </a:r>
          </a:p>
          <a:p>
            <a:pPr algn="just">
              <a:buFont typeface="+mj-lt"/>
              <a:buAutoNum type="arabicPeriod"/>
            </a:pPr>
            <a:r>
              <a:rPr lang="en-US" sz="2000" b="1" i="0" dirty="0">
                <a:solidFill>
                  <a:schemeClr val="tx1"/>
                </a:solidFill>
                <a:effectLst/>
              </a:rPr>
              <a:t>Access to Education and Healthcare: </a:t>
            </a:r>
            <a:r>
              <a:rPr lang="en-US" sz="2000" b="0" i="0" dirty="0">
                <a:solidFill>
                  <a:schemeClr val="tx1"/>
                </a:solidFill>
                <a:effectLst/>
              </a:rPr>
              <a:t>Ensuring that rural residents have access to quality education and healthcare services, which can contribute to improved human capital and overall well-being.</a:t>
            </a:r>
          </a:p>
          <a:p>
            <a:endParaRPr lang="en-US" dirty="0"/>
          </a:p>
        </p:txBody>
      </p:sp>
    </p:spTree>
    <p:extLst>
      <p:ext uri="{BB962C8B-B14F-4D97-AF65-F5344CB8AC3E}">
        <p14:creationId xmlns:p14="http://schemas.microsoft.com/office/powerpoint/2010/main" val="412054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B255-7CC8-D15C-99D3-0D15B137B5A4}"/>
              </a:ext>
            </a:extLst>
          </p:cNvPr>
          <p:cNvSpPr>
            <a:spLocks noGrp="1"/>
          </p:cNvSpPr>
          <p:nvPr>
            <p:ph type="title"/>
          </p:nvPr>
        </p:nvSpPr>
        <p:spPr/>
        <p:txBody>
          <a:bodyPr/>
          <a:lstStyle/>
          <a:p>
            <a:r>
              <a:rPr lang="en-US" b="1" dirty="0"/>
              <a:t>Objectives of Rural Development (2)</a:t>
            </a:r>
          </a:p>
        </p:txBody>
      </p:sp>
      <p:sp>
        <p:nvSpPr>
          <p:cNvPr id="3" name="Content Placeholder 2">
            <a:extLst>
              <a:ext uri="{FF2B5EF4-FFF2-40B4-BE49-F238E27FC236}">
                <a16:creationId xmlns:a16="http://schemas.microsoft.com/office/drawing/2014/main" id="{61EFB4BA-FE54-1DD1-1DBB-6F11ECA482D8}"/>
              </a:ext>
            </a:extLst>
          </p:cNvPr>
          <p:cNvSpPr>
            <a:spLocks noGrp="1"/>
          </p:cNvSpPr>
          <p:nvPr>
            <p:ph idx="1"/>
          </p:nvPr>
        </p:nvSpPr>
        <p:spPr>
          <a:xfrm>
            <a:off x="804523" y="1342269"/>
            <a:ext cx="10710143" cy="5323573"/>
          </a:xfrm>
        </p:spPr>
        <p:txBody>
          <a:bodyPr>
            <a:normAutofit/>
          </a:bodyPr>
          <a:lstStyle/>
          <a:p>
            <a:pPr marL="0" indent="0" algn="just">
              <a:buNone/>
            </a:pPr>
            <a:r>
              <a:rPr lang="en-US" b="1" i="0" dirty="0">
                <a:solidFill>
                  <a:srgbClr val="374151"/>
                </a:solidFill>
                <a:effectLst/>
              </a:rPr>
              <a:t>6. </a:t>
            </a:r>
            <a:r>
              <a:rPr lang="en-US" sz="2000" b="1" i="0" dirty="0">
                <a:solidFill>
                  <a:schemeClr val="tx1"/>
                </a:solidFill>
                <a:effectLst/>
              </a:rPr>
              <a:t>Natural Resource Management: </a:t>
            </a:r>
            <a:r>
              <a:rPr lang="en-US" sz="2000" b="0" i="0" dirty="0">
                <a:solidFill>
                  <a:schemeClr val="tx1"/>
                </a:solidFill>
                <a:effectLst/>
              </a:rPr>
              <a:t>Promoting sustainable use of natural resources like land, water, and forests to protect the environment and support rural livelihoods.</a:t>
            </a:r>
          </a:p>
          <a:p>
            <a:pPr marL="0" indent="0" algn="just">
              <a:buNone/>
            </a:pPr>
            <a:r>
              <a:rPr lang="en-US" sz="2000" b="1" i="0" dirty="0">
                <a:solidFill>
                  <a:schemeClr val="tx1"/>
                </a:solidFill>
                <a:effectLst/>
              </a:rPr>
              <a:t>7. Governance and Institutions: </a:t>
            </a:r>
            <a:r>
              <a:rPr lang="en-US" sz="2000" b="0" i="0" dirty="0">
                <a:solidFill>
                  <a:schemeClr val="tx1"/>
                </a:solidFill>
                <a:effectLst/>
              </a:rPr>
              <a:t>Strengthening local governance structures, institutions, and policies to enable effective decision-making and community participation in rural development processes.</a:t>
            </a:r>
          </a:p>
          <a:p>
            <a:pPr marL="0" indent="0" algn="just">
              <a:buNone/>
            </a:pPr>
            <a:r>
              <a:rPr lang="en-US" sz="2000" b="1" i="0" dirty="0">
                <a:solidFill>
                  <a:schemeClr val="tx1"/>
                </a:solidFill>
                <a:effectLst/>
              </a:rPr>
              <a:t>8. Rural Entrepreneurship: </a:t>
            </a:r>
            <a:r>
              <a:rPr lang="en-US" sz="2000" b="0" i="0" dirty="0">
                <a:solidFill>
                  <a:schemeClr val="tx1"/>
                </a:solidFill>
                <a:effectLst/>
              </a:rPr>
              <a:t>Encouraging entrepreneurship and innovation in rural areas, including support for small businesses, startups, and value-added processing of agricultural products.</a:t>
            </a:r>
          </a:p>
          <a:p>
            <a:pPr marL="0" indent="0" algn="just">
              <a:buNone/>
            </a:pPr>
            <a:r>
              <a:rPr lang="en-US" sz="2000" b="1" i="0" dirty="0">
                <a:solidFill>
                  <a:schemeClr val="tx1"/>
                </a:solidFill>
                <a:effectLst/>
              </a:rPr>
              <a:t>9. Social Inclusion: </a:t>
            </a:r>
            <a:r>
              <a:rPr lang="en-US" sz="2000" b="0" i="0" dirty="0">
                <a:solidFill>
                  <a:schemeClr val="tx1"/>
                </a:solidFill>
                <a:effectLst/>
              </a:rPr>
              <a:t>Addressing social inequalities and ensuring that marginalized and vulnerable groups in rural communities have equal access to development opportunities and benefits.</a:t>
            </a:r>
          </a:p>
          <a:p>
            <a:pPr marL="0" indent="0" algn="just">
              <a:buNone/>
            </a:pPr>
            <a:r>
              <a:rPr lang="en-US" sz="2000" b="1" i="0" dirty="0">
                <a:solidFill>
                  <a:schemeClr val="tx1"/>
                </a:solidFill>
                <a:effectLst/>
              </a:rPr>
              <a:t>10. Community Empowerment: </a:t>
            </a:r>
            <a:r>
              <a:rPr lang="en-US" sz="2000" b="0" i="0" dirty="0">
                <a:solidFill>
                  <a:schemeClr val="tx1"/>
                </a:solidFill>
                <a:effectLst/>
              </a:rPr>
              <a:t>Empowering rural communities to take an active role in their own development by fostering participatory approaches and local ownership of development projects</a:t>
            </a:r>
            <a:r>
              <a:rPr lang="en-US" sz="2000" b="0" i="0" dirty="0">
                <a:solidFill>
                  <a:schemeClr val="tx1"/>
                </a:solidFill>
                <a:effectLst/>
                <a:latin typeface="Söhne"/>
              </a:rPr>
              <a:t>.</a:t>
            </a:r>
          </a:p>
          <a:p>
            <a:endParaRPr lang="en-US" dirty="0"/>
          </a:p>
        </p:txBody>
      </p:sp>
    </p:spTree>
    <p:extLst>
      <p:ext uri="{BB962C8B-B14F-4D97-AF65-F5344CB8AC3E}">
        <p14:creationId xmlns:p14="http://schemas.microsoft.com/office/powerpoint/2010/main" val="1277976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bulbs with a yellow one standing out">
            <a:extLst>
              <a:ext uri="{FF2B5EF4-FFF2-40B4-BE49-F238E27FC236}">
                <a16:creationId xmlns:a16="http://schemas.microsoft.com/office/drawing/2014/main" id="{C721AAB1-A4FF-E746-39B9-5D615CD2E853}"/>
              </a:ext>
            </a:extLst>
          </p:cNvPr>
          <p:cNvPicPr>
            <a:picLocks noChangeAspect="1"/>
          </p:cNvPicPr>
          <p:nvPr/>
        </p:nvPicPr>
        <p:blipFill rotWithShape="1">
          <a:blip r:embed="rId2">
            <a:alphaModFix amt="35000"/>
          </a:blip>
          <a:srcRect b="15730"/>
          <a:stretch/>
        </p:blipFill>
        <p:spPr>
          <a:xfrm>
            <a:off x="20" y="18413"/>
            <a:ext cx="12191980" cy="6857990"/>
          </a:xfrm>
          <a:prstGeom prst="rect">
            <a:avLst/>
          </a:prstGeom>
        </p:spPr>
      </p:pic>
      <p:sp>
        <p:nvSpPr>
          <p:cNvPr id="2" name="Title 1">
            <a:extLst>
              <a:ext uri="{FF2B5EF4-FFF2-40B4-BE49-F238E27FC236}">
                <a16:creationId xmlns:a16="http://schemas.microsoft.com/office/drawing/2014/main" id="{4073D179-21CD-0120-9B73-0D5B31A65E87}"/>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chemeClr val="tx1"/>
                </a:solidFill>
              </a:rPr>
              <a:t>General Idea</a:t>
            </a:r>
          </a:p>
        </p:txBody>
      </p:sp>
      <p:sp>
        <p:nvSpPr>
          <p:cNvPr id="3" name="Content Placeholder 2">
            <a:extLst>
              <a:ext uri="{FF2B5EF4-FFF2-40B4-BE49-F238E27FC236}">
                <a16:creationId xmlns:a16="http://schemas.microsoft.com/office/drawing/2014/main" id="{A37924F8-90DD-9F26-1D63-733C7709B621}"/>
              </a:ext>
            </a:extLst>
          </p:cNvPr>
          <p:cNvSpPr>
            <a:spLocks noGrp="1"/>
          </p:cNvSpPr>
          <p:nvPr>
            <p:ph idx="1"/>
          </p:nvPr>
        </p:nvSpPr>
        <p:spPr>
          <a:xfrm>
            <a:off x="1100051" y="4455621"/>
            <a:ext cx="10058400" cy="1143000"/>
          </a:xfrm>
        </p:spPr>
        <p:txBody>
          <a:bodyPr vert="horz" lIns="91440" tIns="45720" rIns="91440" bIns="45720" rtlCol="0">
            <a:normAutofit fontScale="92500"/>
          </a:bodyPr>
          <a:lstStyle/>
          <a:p>
            <a:pPr marL="0" indent="0">
              <a:buNone/>
            </a:pPr>
            <a:r>
              <a:rPr lang="en-US" sz="3200" b="1" cap="all" spc="200" dirty="0">
                <a:solidFill>
                  <a:schemeClr val="tx1"/>
                </a:solidFill>
                <a:latin typeface="+mj-lt"/>
              </a:rPr>
              <a:t>Can you identify some of the major factors which enhance rural development</a:t>
            </a:r>
            <a:r>
              <a:rPr lang="en-US" sz="3200" cap="all" spc="200" dirty="0">
                <a:solidFill>
                  <a:schemeClr val="tx1"/>
                </a:solidFill>
                <a:latin typeface="+mj-lt"/>
              </a:rPr>
              <a:t>?</a:t>
            </a:r>
          </a:p>
        </p:txBody>
      </p:sp>
    </p:spTree>
    <p:extLst>
      <p:ext uri="{BB962C8B-B14F-4D97-AF65-F5344CB8AC3E}">
        <p14:creationId xmlns:p14="http://schemas.microsoft.com/office/powerpoint/2010/main" val="394735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0B0F-357A-D2F6-90CE-DE61A0227483}"/>
              </a:ext>
            </a:extLst>
          </p:cNvPr>
          <p:cNvSpPr>
            <a:spLocks noGrp="1"/>
          </p:cNvSpPr>
          <p:nvPr>
            <p:ph type="title"/>
          </p:nvPr>
        </p:nvSpPr>
        <p:spPr>
          <a:xfrm>
            <a:off x="677333" y="609600"/>
            <a:ext cx="10189449" cy="1320800"/>
          </a:xfrm>
        </p:spPr>
        <p:txBody>
          <a:bodyPr>
            <a:normAutofit/>
          </a:bodyPr>
          <a:lstStyle/>
          <a:p>
            <a:r>
              <a:rPr lang="en-US" sz="3200" b="1" dirty="0"/>
              <a:t>Factors which enhance Rural Development (1)</a:t>
            </a:r>
          </a:p>
        </p:txBody>
      </p:sp>
      <p:sp>
        <p:nvSpPr>
          <p:cNvPr id="3" name="Content Placeholder 2">
            <a:extLst>
              <a:ext uri="{FF2B5EF4-FFF2-40B4-BE49-F238E27FC236}">
                <a16:creationId xmlns:a16="http://schemas.microsoft.com/office/drawing/2014/main" id="{A928054F-AF6A-664F-E7C1-DC54D18C5B75}"/>
              </a:ext>
            </a:extLst>
          </p:cNvPr>
          <p:cNvSpPr>
            <a:spLocks noGrp="1"/>
          </p:cNvSpPr>
          <p:nvPr>
            <p:ph idx="1"/>
          </p:nvPr>
        </p:nvSpPr>
        <p:spPr>
          <a:xfrm>
            <a:off x="543339" y="1331843"/>
            <a:ext cx="10705106" cy="5082209"/>
          </a:xfrm>
        </p:spPr>
        <p:txBody>
          <a:bodyPr>
            <a:normAutofit/>
          </a:bodyPr>
          <a:lstStyle/>
          <a:p>
            <a:pPr algn="just">
              <a:buFont typeface="+mj-lt"/>
              <a:buAutoNum type="arabicPeriod"/>
            </a:pPr>
            <a:r>
              <a:rPr lang="en-US" sz="2000" b="1" i="0" dirty="0">
                <a:solidFill>
                  <a:schemeClr val="tx1"/>
                </a:solidFill>
                <a:effectLst/>
              </a:rPr>
              <a:t>Access to Infrastructure:</a:t>
            </a:r>
            <a:r>
              <a:rPr lang="en-US" sz="2000" b="0" i="0" dirty="0">
                <a:solidFill>
                  <a:schemeClr val="tx1"/>
                </a:solidFill>
                <a:effectLst/>
              </a:rPr>
              <a:t> Adequate infrastructure, including roads, bridges, electricity, clean water supply, and communication networks, is crucial for rural development. Improved infrastructure facilitates transportation, connectivity, and access to essential services.</a:t>
            </a:r>
          </a:p>
          <a:p>
            <a:pPr algn="just">
              <a:buFont typeface="+mj-lt"/>
              <a:buAutoNum type="arabicPeriod"/>
            </a:pPr>
            <a:r>
              <a:rPr lang="en-US" sz="2000" b="1" i="0" dirty="0">
                <a:solidFill>
                  <a:schemeClr val="tx1"/>
                </a:solidFill>
                <a:effectLst/>
              </a:rPr>
              <a:t>Agricultural Development:</a:t>
            </a:r>
            <a:r>
              <a:rPr lang="en-US" sz="2000" b="0" i="0" dirty="0">
                <a:solidFill>
                  <a:schemeClr val="tx1"/>
                </a:solidFill>
                <a:effectLst/>
              </a:rPr>
              <a:t> Agriculture is a cornerstone of rural economies. Investments in modern farming techniques, access to credit, agricultural extension services, and market linkages can enhance agricultural productivity and income for rural communities.</a:t>
            </a:r>
          </a:p>
          <a:p>
            <a:pPr algn="just">
              <a:buFont typeface="+mj-lt"/>
              <a:buAutoNum type="arabicPeriod"/>
            </a:pPr>
            <a:r>
              <a:rPr lang="en-US" sz="2000" b="1" i="0" dirty="0">
                <a:solidFill>
                  <a:schemeClr val="tx1"/>
                </a:solidFill>
                <a:effectLst/>
              </a:rPr>
              <a:t>Education and Training:</a:t>
            </a:r>
            <a:r>
              <a:rPr lang="en-US" sz="2000" b="0" i="0" dirty="0">
                <a:solidFill>
                  <a:schemeClr val="tx1"/>
                </a:solidFill>
                <a:effectLst/>
              </a:rPr>
              <a:t> Access to quality education and vocational training programs can empower rural residents with the skills and knowledge necessary to pursue diverse economic opportunities and improve their livelihoods.</a:t>
            </a:r>
          </a:p>
          <a:p>
            <a:pPr algn="just">
              <a:buFont typeface="+mj-lt"/>
              <a:buAutoNum type="arabicPeriod"/>
            </a:pPr>
            <a:r>
              <a:rPr lang="en-US" sz="2000" b="1" i="0" dirty="0">
                <a:solidFill>
                  <a:schemeClr val="tx1"/>
                </a:solidFill>
                <a:effectLst/>
              </a:rPr>
              <a:t>Healthcare Services:</a:t>
            </a:r>
            <a:r>
              <a:rPr lang="en-US" sz="2000" b="0" i="0" dirty="0">
                <a:solidFill>
                  <a:schemeClr val="tx1"/>
                </a:solidFill>
                <a:effectLst/>
              </a:rPr>
              <a:t> Availability of healthcare facilities and access to affordable healthcare services are essential for the well-being of rural populations. Improved health outcomes contribute to a productive and resilient rural workforce.</a:t>
            </a:r>
          </a:p>
          <a:p>
            <a:endParaRPr lang="en-US" dirty="0"/>
          </a:p>
        </p:txBody>
      </p:sp>
    </p:spTree>
    <p:extLst>
      <p:ext uri="{BB962C8B-B14F-4D97-AF65-F5344CB8AC3E}">
        <p14:creationId xmlns:p14="http://schemas.microsoft.com/office/powerpoint/2010/main" val="6362181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979</TotalTime>
  <Words>3041</Words>
  <Application>Microsoft Office PowerPoint</Application>
  <PresentationFormat>Widescreen</PresentationFormat>
  <Paragraphs>156</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Segoe UI Semibold</vt:lpstr>
      <vt:lpstr>Söhne</vt:lpstr>
      <vt:lpstr>Times New Roman</vt:lpstr>
      <vt:lpstr>Trebuchet MS</vt:lpstr>
      <vt:lpstr>Wingdings</vt:lpstr>
      <vt:lpstr>Wingdings 2</vt:lpstr>
      <vt:lpstr>Wingdings 3</vt:lpstr>
      <vt:lpstr>Facet</vt:lpstr>
      <vt:lpstr>       Rural Development </vt:lpstr>
      <vt:lpstr>Objectives of the Lecture</vt:lpstr>
      <vt:lpstr>Rural Development</vt:lpstr>
      <vt:lpstr>The Importance of Rural Development (1)</vt:lpstr>
      <vt:lpstr>The Importance of Rural Development (2)</vt:lpstr>
      <vt:lpstr>Objectives of Rural Development (1)</vt:lpstr>
      <vt:lpstr>Objectives of Rural Development (2)</vt:lpstr>
      <vt:lpstr>General Idea</vt:lpstr>
      <vt:lpstr>Factors which enhance Rural Development (1)</vt:lpstr>
      <vt:lpstr>Factors which enhance Rural Development (2)</vt:lpstr>
      <vt:lpstr>Factors which enhance Rural Development (3)</vt:lpstr>
      <vt:lpstr>Rural Development Indicators</vt:lpstr>
      <vt:lpstr>History of Rural Development</vt:lpstr>
      <vt:lpstr>History of Rural Development</vt:lpstr>
      <vt:lpstr>Rural Development Model: BARD </vt:lpstr>
      <vt:lpstr> Role of Government: Rural Development </vt:lpstr>
      <vt:lpstr>Role of NGOs in Rural Development</vt:lpstr>
      <vt:lpstr>Role of NGOs (2)</vt:lpstr>
      <vt:lpstr>Role of Microfinance : In the Context of Bangladesh</vt:lpstr>
      <vt:lpstr>Brainstorming session</vt:lpstr>
      <vt:lpstr>Adverse Role of Microfinance: In the Context of Bangladesh</vt:lpstr>
      <vt:lpstr>Methods of ensuring Sustainable Rural and Environmental Development (1)</vt:lpstr>
      <vt:lpstr>Methods of ensuring Sustainable Rural and Environmental Development (2)</vt:lpstr>
      <vt:lpstr>Chapter Related Questions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Entrepreneurships and Doers: (Creating and thriving startup in 4IR)</dc:title>
  <dc:creator>Shithee Ahmed</dc:creator>
  <cp:lastModifiedBy>Md. Fouad Hossain Sarker</cp:lastModifiedBy>
  <cp:revision>261</cp:revision>
  <dcterms:created xsi:type="dcterms:W3CDTF">2022-04-01T17:43:32Z</dcterms:created>
  <dcterms:modified xsi:type="dcterms:W3CDTF">2023-09-12T02:31:31Z</dcterms:modified>
</cp:coreProperties>
</file>