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4"/>
  </p:notesMasterIdLst>
  <p:sldIdLst>
    <p:sldId id="257" r:id="rId2"/>
    <p:sldId id="328" r:id="rId3"/>
    <p:sldId id="309" r:id="rId4"/>
    <p:sldId id="268" r:id="rId5"/>
    <p:sldId id="338" r:id="rId6"/>
    <p:sldId id="327" r:id="rId7"/>
    <p:sldId id="314" r:id="rId8"/>
    <p:sldId id="260" r:id="rId9"/>
    <p:sldId id="301" r:id="rId10"/>
    <p:sldId id="329" r:id="rId11"/>
    <p:sldId id="334" r:id="rId12"/>
    <p:sldId id="321" r:id="rId13"/>
    <p:sldId id="330" r:id="rId14"/>
    <p:sldId id="331" r:id="rId15"/>
    <p:sldId id="332" r:id="rId16"/>
    <p:sldId id="337" r:id="rId17"/>
    <p:sldId id="336" r:id="rId18"/>
    <p:sldId id="335" r:id="rId19"/>
    <p:sldId id="333" r:id="rId20"/>
    <p:sldId id="320" r:id="rId21"/>
    <p:sldId id="319" r:id="rId22"/>
    <p:sldId id="2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D3737"/>
    <a:srgbClr val="D412CB"/>
    <a:srgbClr val="EA36C3"/>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660"/>
  </p:normalViewPr>
  <p:slideViewPr>
    <p:cSldViewPr snapToGrid="0">
      <p:cViewPr varScale="1">
        <p:scale>
          <a:sx n="68" d="100"/>
          <a:sy n="68"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ownloads\API_SL.AGR.EMPL.ZS_DS2_en_excel_v2_4150859.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a:t>Employment in Agriculture (% of total Employment)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Sheet1!$B$2:$B$11</c:f>
              <c:numCache>
                <c:formatCode>0.0</c:formatCode>
                <c:ptCount val="10"/>
                <c:pt idx="0">
                  <c:v>47.310001373291001</c:v>
                </c:pt>
                <c:pt idx="1">
                  <c:v>46.549999237060497</c:v>
                </c:pt>
                <c:pt idx="2">
                  <c:v>45.759998321533203</c:v>
                </c:pt>
                <c:pt idx="3">
                  <c:v>45.009998321533203</c:v>
                </c:pt>
                <c:pt idx="4">
                  <c:v>44.2700004577637</c:v>
                </c:pt>
                <c:pt idx="5">
                  <c:v>43.459999084472699</c:v>
                </c:pt>
                <c:pt idx="6">
                  <c:v>42.659999847412102</c:v>
                </c:pt>
                <c:pt idx="7">
                  <c:v>40.599998474121101</c:v>
                </c:pt>
                <c:pt idx="8">
                  <c:v>39.389999389648402</c:v>
                </c:pt>
                <c:pt idx="9">
                  <c:v>38.299999237060497</c:v>
                </c:pt>
              </c:numCache>
            </c:numRef>
          </c:val>
          <c:extLst>
            <c:ext xmlns:c16="http://schemas.microsoft.com/office/drawing/2014/chart" uri="{C3380CC4-5D6E-409C-BE32-E72D297353CC}">
              <c16:uniqueId val="{00000000-0198-415B-818E-EB92E46CBDCE}"/>
            </c:ext>
          </c:extLst>
        </c:ser>
        <c:dLbls>
          <c:dLblPos val="outEnd"/>
          <c:showLegendKey val="0"/>
          <c:showVal val="1"/>
          <c:showCatName val="0"/>
          <c:showSerName val="0"/>
          <c:showPercent val="0"/>
          <c:showBubbleSize val="0"/>
        </c:dLbls>
        <c:gapWidth val="219"/>
        <c:overlap val="-27"/>
        <c:axId val="1286413088"/>
        <c:axId val="1286392704"/>
      </c:barChart>
      <c:catAx>
        <c:axId val="128641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86392704"/>
        <c:crosses val="autoZero"/>
        <c:auto val="1"/>
        <c:lblAlgn val="ctr"/>
        <c:lblOffset val="100"/>
        <c:noMultiLvlLbl val="0"/>
      </c:catAx>
      <c:valAx>
        <c:axId val="128639270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86413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FA5FA-668C-4FBC-AB3B-477476602BF5}" type="doc">
      <dgm:prSet loTypeId="urn:microsoft.com/office/officeart/2005/8/layout/vList3" loCatId="list" qsTypeId="urn:microsoft.com/office/officeart/2005/8/quickstyle/simple1" qsCatId="simple" csTypeId="urn:microsoft.com/office/officeart/2005/8/colors/accent1_2" csCatId="accent1" phldr="1"/>
      <dgm:spPr/>
    </dgm:pt>
    <dgm:pt modelId="{711E616F-F129-4F93-91EA-B1C260D1DDBE}">
      <dgm:prSet phldrT="[Text]" custT="1"/>
      <dgm:spPr>
        <a:solidFill>
          <a:schemeClr val="bg2">
            <a:lumMod val="25000"/>
          </a:schemeClr>
        </a:solidFill>
      </dgm:spPr>
      <dgm:t>
        <a:bodyPr/>
        <a:lstStyle/>
        <a:p>
          <a:r>
            <a:rPr lang="en-US" sz="2400" b="1" dirty="0"/>
            <a:t> Widespread mechanization</a:t>
          </a:r>
          <a:endParaRPr lang="en-ID" sz="2400" b="1" dirty="0"/>
        </a:p>
      </dgm:t>
    </dgm:pt>
    <dgm:pt modelId="{6C6A7B55-5421-4BCF-AC5C-1F202CDB2E0D}" type="parTrans" cxnId="{D706365A-3AA0-4C07-A072-0DA275E8ADC6}">
      <dgm:prSet/>
      <dgm:spPr/>
      <dgm:t>
        <a:bodyPr/>
        <a:lstStyle/>
        <a:p>
          <a:endParaRPr lang="en-ID"/>
        </a:p>
      </dgm:t>
    </dgm:pt>
    <dgm:pt modelId="{6A39855B-285D-41C4-92F1-057C942F5698}" type="sibTrans" cxnId="{D706365A-3AA0-4C07-A072-0DA275E8ADC6}">
      <dgm:prSet/>
      <dgm:spPr/>
      <dgm:t>
        <a:bodyPr/>
        <a:lstStyle/>
        <a:p>
          <a:endParaRPr lang="en-ID"/>
        </a:p>
      </dgm:t>
    </dgm:pt>
    <dgm:pt modelId="{65F177D8-5296-437B-A75D-DF735D68D673}">
      <dgm:prSet phldrT="[Text]" custT="1"/>
      <dgm:spPr>
        <a:solidFill>
          <a:schemeClr val="bg2">
            <a:lumMod val="25000"/>
          </a:schemeClr>
        </a:solidFill>
      </dgm:spPr>
      <dgm:t>
        <a:bodyPr/>
        <a:lstStyle/>
        <a:p>
          <a:r>
            <a:rPr lang="en-US" sz="2400" b="1" dirty="0">
              <a:latin typeface="Tw Cen MT" panose="020B0602020104020603" pitchFamily="34" charset="0"/>
            </a:rPr>
            <a:t>Improved technology</a:t>
          </a:r>
          <a:endParaRPr lang="en-ID" sz="2400" b="1" dirty="0">
            <a:latin typeface="Tw Cen MT" panose="020B0602020104020603" pitchFamily="34" charset="0"/>
          </a:endParaRPr>
        </a:p>
      </dgm:t>
    </dgm:pt>
    <dgm:pt modelId="{75AAB728-953D-4FB0-A892-CF3522BE4409}" type="parTrans" cxnId="{09458BFB-76E9-40DA-892B-C73181C018E2}">
      <dgm:prSet/>
      <dgm:spPr/>
      <dgm:t>
        <a:bodyPr/>
        <a:lstStyle/>
        <a:p>
          <a:endParaRPr lang="en-ID"/>
        </a:p>
      </dgm:t>
    </dgm:pt>
    <dgm:pt modelId="{8147CC8D-479A-4084-BF2E-67CB6F832127}" type="sibTrans" cxnId="{09458BFB-76E9-40DA-892B-C73181C018E2}">
      <dgm:prSet/>
      <dgm:spPr/>
      <dgm:t>
        <a:bodyPr/>
        <a:lstStyle/>
        <a:p>
          <a:endParaRPr lang="en-ID"/>
        </a:p>
      </dgm:t>
    </dgm:pt>
    <dgm:pt modelId="{FCF9715C-674B-4B52-8B1D-118B24B7828F}">
      <dgm:prSet phldrT="[Text]" custT="1"/>
      <dgm:spPr>
        <a:solidFill>
          <a:schemeClr val="bg2">
            <a:lumMod val="25000"/>
          </a:schemeClr>
        </a:solidFill>
      </dgm:spPr>
      <dgm:t>
        <a:bodyPr/>
        <a:lstStyle/>
        <a:p>
          <a:r>
            <a:rPr lang="en-US" sz="2400" b="1" dirty="0">
              <a:latin typeface="Tw Cen MT" panose="020B0602020104020603" pitchFamily="34" charset="0"/>
            </a:rPr>
            <a:t>More efficient market</a:t>
          </a:r>
          <a:endParaRPr lang="en-ID" sz="2400" b="1" dirty="0">
            <a:latin typeface="Tw Cen MT" panose="020B0602020104020603" pitchFamily="34" charset="0"/>
          </a:endParaRPr>
        </a:p>
      </dgm:t>
    </dgm:pt>
    <dgm:pt modelId="{40E8D912-835E-4798-80DF-99292A86793B}" type="parTrans" cxnId="{18115CC8-F61C-40F3-B4E4-03FE1FA32F4F}">
      <dgm:prSet/>
      <dgm:spPr/>
      <dgm:t>
        <a:bodyPr/>
        <a:lstStyle/>
        <a:p>
          <a:endParaRPr lang="en-ID"/>
        </a:p>
      </dgm:t>
    </dgm:pt>
    <dgm:pt modelId="{A64A1666-837E-46AF-A94F-1A67F91033BE}" type="sibTrans" cxnId="{18115CC8-F61C-40F3-B4E4-03FE1FA32F4F}">
      <dgm:prSet/>
      <dgm:spPr/>
      <dgm:t>
        <a:bodyPr/>
        <a:lstStyle/>
        <a:p>
          <a:endParaRPr lang="en-ID"/>
        </a:p>
      </dgm:t>
    </dgm:pt>
    <dgm:pt modelId="{99159D9C-8B7F-46B6-85B5-0C4E871F5AFB}">
      <dgm:prSet custT="1"/>
      <dgm:spPr>
        <a:solidFill>
          <a:schemeClr val="bg2">
            <a:lumMod val="25000"/>
          </a:schemeClr>
        </a:solidFill>
      </dgm:spPr>
      <dgm:t>
        <a:bodyPr/>
        <a:lstStyle/>
        <a:p>
          <a:pPr algn="l"/>
          <a:r>
            <a:rPr lang="en-SG" sz="2400" b="1" dirty="0">
              <a:solidFill>
                <a:schemeClr val="bg1"/>
              </a:solidFill>
              <a:latin typeface="Tw Cen MT" panose="020B0602020104020603" pitchFamily="34" charset="0"/>
            </a:rPr>
            <a:t>    Irrigation expansion</a:t>
          </a:r>
        </a:p>
      </dgm:t>
    </dgm:pt>
    <dgm:pt modelId="{32CC250B-A692-4156-B287-06091AA00CB2}" type="parTrans" cxnId="{5898B1CD-B0D3-42EE-B668-E620CB53646B}">
      <dgm:prSet/>
      <dgm:spPr/>
      <dgm:t>
        <a:bodyPr/>
        <a:lstStyle/>
        <a:p>
          <a:endParaRPr lang="en-ID"/>
        </a:p>
      </dgm:t>
    </dgm:pt>
    <dgm:pt modelId="{B5E35B1A-45B6-44C0-BE96-47F794F5A9B7}" type="sibTrans" cxnId="{5898B1CD-B0D3-42EE-B668-E620CB53646B}">
      <dgm:prSet/>
      <dgm:spPr/>
      <dgm:t>
        <a:bodyPr/>
        <a:lstStyle/>
        <a:p>
          <a:endParaRPr lang="en-ID"/>
        </a:p>
      </dgm:t>
    </dgm:pt>
    <dgm:pt modelId="{62680907-A9DA-465F-9641-5123ECC7A9A5}" type="pres">
      <dgm:prSet presAssocID="{F76FA5FA-668C-4FBC-AB3B-477476602BF5}" presName="linearFlow" presStyleCnt="0">
        <dgm:presLayoutVars>
          <dgm:dir/>
          <dgm:resizeHandles val="exact"/>
        </dgm:presLayoutVars>
      </dgm:prSet>
      <dgm:spPr/>
    </dgm:pt>
    <dgm:pt modelId="{A0863400-275B-45CC-B9FB-0100A81C9BA2}" type="pres">
      <dgm:prSet presAssocID="{711E616F-F129-4F93-91EA-B1C260D1DDBE}" presName="composite" presStyleCnt="0"/>
      <dgm:spPr/>
    </dgm:pt>
    <dgm:pt modelId="{D9D847BB-29EB-4BA8-8029-708E8D76F946}" type="pres">
      <dgm:prSet presAssocID="{711E616F-F129-4F93-91EA-B1C260D1DDBE}" presName="imgShp" presStyleLbl="fgImgPlace1" presStyleIdx="0" presStyleCnt="4" custScaleX="102241" custScaleY="103018" custLinFactX="-89037" custLinFactY="170340" custLinFactNeighborX="-100000" custLinFactNeighborY="2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2EAF7159-5672-4E30-9166-1EAC6827E22B}" type="pres">
      <dgm:prSet presAssocID="{711E616F-F129-4F93-91EA-B1C260D1DDBE}" presName="txShp" presStyleLbl="node1" presStyleIdx="0" presStyleCnt="4" custScaleX="61638" custScaleY="64068" custLinFactY="164340" custLinFactNeighborX="-41503" custLinFactNeighborY="200000">
        <dgm:presLayoutVars>
          <dgm:bulletEnabled val="1"/>
        </dgm:presLayoutVars>
      </dgm:prSet>
      <dgm:spPr/>
    </dgm:pt>
    <dgm:pt modelId="{82D81308-DBFF-4471-9952-F75A371CDCA5}" type="pres">
      <dgm:prSet presAssocID="{6A39855B-285D-41C4-92F1-057C942F5698}" presName="spacing" presStyleCnt="0"/>
      <dgm:spPr/>
    </dgm:pt>
    <dgm:pt modelId="{30FFB3E8-D040-4651-9FFE-055D42AED380}" type="pres">
      <dgm:prSet presAssocID="{99159D9C-8B7F-46B6-85B5-0C4E871F5AFB}" presName="composite" presStyleCnt="0"/>
      <dgm:spPr/>
    </dgm:pt>
    <dgm:pt modelId="{D56B812E-73EC-40DB-9109-3F481C55B7D6}" type="pres">
      <dgm:prSet presAssocID="{99159D9C-8B7F-46B6-85B5-0C4E871F5AFB}" presName="imgShp" presStyleLbl="fgImgPlace1" presStyleIdx="1" presStyleCnt="4" custScaleX="97621" custScaleY="96017" custLinFactX="-100000" custLinFactNeighborX="-105403" custLinFactNeighborY="4057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1E215D01-B4A1-4405-826B-72337FA72A0E}" type="pres">
      <dgm:prSet presAssocID="{99159D9C-8B7F-46B6-85B5-0C4E871F5AFB}" presName="txShp" presStyleLbl="node1" presStyleIdx="1" presStyleCnt="4" custScaleX="56863" custScaleY="55116" custLinFactNeighborX="-46799" custLinFactNeighborY="40789">
        <dgm:presLayoutVars>
          <dgm:bulletEnabled val="1"/>
        </dgm:presLayoutVars>
      </dgm:prSet>
      <dgm:spPr/>
    </dgm:pt>
    <dgm:pt modelId="{8140EB60-6A7D-43B8-9E2D-517216CF1B04}" type="pres">
      <dgm:prSet presAssocID="{B5E35B1A-45B6-44C0-BE96-47F794F5A9B7}" presName="spacing" presStyleCnt="0"/>
      <dgm:spPr/>
    </dgm:pt>
    <dgm:pt modelId="{671FB631-CF9D-442E-A9B4-D60B9771CC6B}" type="pres">
      <dgm:prSet presAssocID="{65F177D8-5296-437B-A75D-DF735D68D673}" presName="composite" presStyleCnt="0"/>
      <dgm:spPr/>
    </dgm:pt>
    <dgm:pt modelId="{30AF9A2B-5990-4FB9-8CE7-02BEA1034061}" type="pres">
      <dgm:prSet presAssocID="{65F177D8-5296-437B-A75D-DF735D68D673}" presName="imgShp" presStyleLbl="fgImgPlace1" presStyleIdx="2" presStyleCnt="4" custScaleX="98772" custScaleY="99154" custLinFactX="-100000" custLinFactNeighborX="-101531" custLinFactNeighborY="2007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pt>
    <dgm:pt modelId="{9E568596-D2F4-4F6A-B946-057B642ECF90}" type="pres">
      <dgm:prSet presAssocID="{65F177D8-5296-437B-A75D-DF735D68D673}" presName="txShp" presStyleLbl="node1" presStyleIdx="2" presStyleCnt="4" custScaleX="56550" custScaleY="58864" custLinFactNeighborX="-47013" custLinFactNeighborY="21073">
        <dgm:presLayoutVars>
          <dgm:bulletEnabled val="1"/>
        </dgm:presLayoutVars>
      </dgm:prSet>
      <dgm:spPr/>
    </dgm:pt>
    <dgm:pt modelId="{EE59D593-2C68-4222-B035-27D86BC59F25}" type="pres">
      <dgm:prSet presAssocID="{8147CC8D-479A-4084-BF2E-67CB6F832127}" presName="spacing" presStyleCnt="0"/>
      <dgm:spPr/>
    </dgm:pt>
    <dgm:pt modelId="{AB869727-0C05-4241-A982-90CC28D6C082}" type="pres">
      <dgm:prSet presAssocID="{FCF9715C-674B-4B52-8B1D-118B24B7828F}" presName="composite" presStyleCnt="0"/>
      <dgm:spPr/>
    </dgm:pt>
    <dgm:pt modelId="{4975C79E-86A7-4894-9CAE-8D4DBAAF1779}" type="pres">
      <dgm:prSet presAssocID="{FCF9715C-674B-4B52-8B1D-118B24B7828F}" presName="imgShp" presStyleLbl="fgImgPlace1" presStyleIdx="3" presStyleCnt="4" custLinFactX="-100000" custLinFactY="-119585" custLinFactNeighborX="-108547" custLinFactNeighborY="-20000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4979A721-7800-48B3-BC63-B7BD816BFFB9}" type="pres">
      <dgm:prSet presAssocID="{FCF9715C-674B-4B52-8B1D-118B24B7828F}" presName="txShp" presStyleLbl="node1" presStyleIdx="3" presStyleCnt="4" custScaleX="55106" custScaleY="56318" custLinFactY="-113492" custLinFactNeighborX="-47046" custLinFactNeighborY="-200000">
        <dgm:presLayoutVars>
          <dgm:bulletEnabled val="1"/>
        </dgm:presLayoutVars>
      </dgm:prSet>
      <dgm:spPr/>
    </dgm:pt>
  </dgm:ptLst>
  <dgm:cxnLst>
    <dgm:cxn modelId="{CD046849-84B6-4E38-BAB9-80A938F7022C}" type="presOf" srcId="{FCF9715C-674B-4B52-8B1D-118B24B7828F}" destId="{4979A721-7800-48B3-BC63-B7BD816BFFB9}" srcOrd="0" destOrd="0" presId="urn:microsoft.com/office/officeart/2005/8/layout/vList3"/>
    <dgm:cxn modelId="{143C9956-EF05-4AA7-8B1A-F5B3F37A1F7B}" type="presOf" srcId="{711E616F-F129-4F93-91EA-B1C260D1DDBE}" destId="{2EAF7159-5672-4E30-9166-1EAC6827E22B}" srcOrd="0" destOrd="0" presId="urn:microsoft.com/office/officeart/2005/8/layout/vList3"/>
    <dgm:cxn modelId="{D706365A-3AA0-4C07-A072-0DA275E8ADC6}" srcId="{F76FA5FA-668C-4FBC-AB3B-477476602BF5}" destId="{711E616F-F129-4F93-91EA-B1C260D1DDBE}" srcOrd="0" destOrd="0" parTransId="{6C6A7B55-5421-4BCF-AC5C-1F202CDB2E0D}" sibTransId="{6A39855B-285D-41C4-92F1-057C942F5698}"/>
    <dgm:cxn modelId="{B58D4380-5ACB-48BB-AA41-BDF38D016C41}" type="presOf" srcId="{65F177D8-5296-437B-A75D-DF735D68D673}" destId="{9E568596-D2F4-4F6A-B946-057B642ECF90}" srcOrd="0" destOrd="0" presId="urn:microsoft.com/office/officeart/2005/8/layout/vList3"/>
    <dgm:cxn modelId="{04696383-1362-436C-BDC8-CA50B6B054A0}" type="presOf" srcId="{F76FA5FA-668C-4FBC-AB3B-477476602BF5}" destId="{62680907-A9DA-465F-9641-5123ECC7A9A5}" srcOrd="0" destOrd="0" presId="urn:microsoft.com/office/officeart/2005/8/layout/vList3"/>
    <dgm:cxn modelId="{09F18FA4-5CF3-4654-8464-DAEFF3596BC7}" type="presOf" srcId="{99159D9C-8B7F-46B6-85B5-0C4E871F5AFB}" destId="{1E215D01-B4A1-4405-826B-72337FA72A0E}" srcOrd="0" destOrd="0" presId="urn:microsoft.com/office/officeart/2005/8/layout/vList3"/>
    <dgm:cxn modelId="{18115CC8-F61C-40F3-B4E4-03FE1FA32F4F}" srcId="{F76FA5FA-668C-4FBC-AB3B-477476602BF5}" destId="{FCF9715C-674B-4B52-8B1D-118B24B7828F}" srcOrd="3" destOrd="0" parTransId="{40E8D912-835E-4798-80DF-99292A86793B}" sibTransId="{A64A1666-837E-46AF-A94F-1A67F91033BE}"/>
    <dgm:cxn modelId="{5898B1CD-B0D3-42EE-B668-E620CB53646B}" srcId="{F76FA5FA-668C-4FBC-AB3B-477476602BF5}" destId="{99159D9C-8B7F-46B6-85B5-0C4E871F5AFB}" srcOrd="1" destOrd="0" parTransId="{32CC250B-A692-4156-B287-06091AA00CB2}" sibTransId="{B5E35B1A-45B6-44C0-BE96-47F794F5A9B7}"/>
    <dgm:cxn modelId="{09458BFB-76E9-40DA-892B-C73181C018E2}" srcId="{F76FA5FA-668C-4FBC-AB3B-477476602BF5}" destId="{65F177D8-5296-437B-A75D-DF735D68D673}" srcOrd="2" destOrd="0" parTransId="{75AAB728-953D-4FB0-A892-CF3522BE4409}" sibTransId="{8147CC8D-479A-4084-BF2E-67CB6F832127}"/>
    <dgm:cxn modelId="{E48C71B0-0F2C-4386-A20A-F53C0DB6CD69}" type="presParOf" srcId="{62680907-A9DA-465F-9641-5123ECC7A9A5}" destId="{A0863400-275B-45CC-B9FB-0100A81C9BA2}" srcOrd="0" destOrd="0" presId="urn:microsoft.com/office/officeart/2005/8/layout/vList3"/>
    <dgm:cxn modelId="{5C61814A-0C58-4FBD-80E2-B948FEB23E50}" type="presParOf" srcId="{A0863400-275B-45CC-B9FB-0100A81C9BA2}" destId="{D9D847BB-29EB-4BA8-8029-708E8D76F946}" srcOrd="0" destOrd="0" presId="urn:microsoft.com/office/officeart/2005/8/layout/vList3"/>
    <dgm:cxn modelId="{0A2FD0E3-3B61-45DF-A0D1-BFE02D75913C}" type="presParOf" srcId="{A0863400-275B-45CC-B9FB-0100A81C9BA2}" destId="{2EAF7159-5672-4E30-9166-1EAC6827E22B}" srcOrd="1" destOrd="0" presId="urn:microsoft.com/office/officeart/2005/8/layout/vList3"/>
    <dgm:cxn modelId="{5ADCC0DE-AEC7-46F2-AB97-126AE6570074}" type="presParOf" srcId="{62680907-A9DA-465F-9641-5123ECC7A9A5}" destId="{82D81308-DBFF-4471-9952-F75A371CDCA5}" srcOrd="1" destOrd="0" presId="urn:microsoft.com/office/officeart/2005/8/layout/vList3"/>
    <dgm:cxn modelId="{9D6D2744-72C8-4D1F-8575-28443159063B}" type="presParOf" srcId="{62680907-A9DA-465F-9641-5123ECC7A9A5}" destId="{30FFB3E8-D040-4651-9FFE-055D42AED380}" srcOrd="2" destOrd="0" presId="urn:microsoft.com/office/officeart/2005/8/layout/vList3"/>
    <dgm:cxn modelId="{3A036CD5-F2B5-4162-99F7-C97009DDF7FC}" type="presParOf" srcId="{30FFB3E8-D040-4651-9FFE-055D42AED380}" destId="{D56B812E-73EC-40DB-9109-3F481C55B7D6}" srcOrd="0" destOrd="0" presId="urn:microsoft.com/office/officeart/2005/8/layout/vList3"/>
    <dgm:cxn modelId="{4D45394B-DFEF-426E-B919-036F2EB31A44}" type="presParOf" srcId="{30FFB3E8-D040-4651-9FFE-055D42AED380}" destId="{1E215D01-B4A1-4405-826B-72337FA72A0E}" srcOrd="1" destOrd="0" presId="urn:microsoft.com/office/officeart/2005/8/layout/vList3"/>
    <dgm:cxn modelId="{2B02EA0A-EBAE-4277-8B0C-06EFC4A34066}" type="presParOf" srcId="{62680907-A9DA-465F-9641-5123ECC7A9A5}" destId="{8140EB60-6A7D-43B8-9E2D-517216CF1B04}" srcOrd="3" destOrd="0" presId="urn:microsoft.com/office/officeart/2005/8/layout/vList3"/>
    <dgm:cxn modelId="{CB3F0461-958C-476C-B511-73F1DDCAE00D}" type="presParOf" srcId="{62680907-A9DA-465F-9641-5123ECC7A9A5}" destId="{671FB631-CF9D-442E-A9B4-D60B9771CC6B}" srcOrd="4" destOrd="0" presId="urn:microsoft.com/office/officeart/2005/8/layout/vList3"/>
    <dgm:cxn modelId="{D091C3F1-BEAF-46F1-AECC-B4D577048C0E}" type="presParOf" srcId="{671FB631-CF9D-442E-A9B4-D60B9771CC6B}" destId="{30AF9A2B-5990-4FB9-8CE7-02BEA1034061}" srcOrd="0" destOrd="0" presId="urn:microsoft.com/office/officeart/2005/8/layout/vList3"/>
    <dgm:cxn modelId="{C1ECB13D-77F5-47E2-8615-148E04A4C1DD}" type="presParOf" srcId="{671FB631-CF9D-442E-A9B4-D60B9771CC6B}" destId="{9E568596-D2F4-4F6A-B946-057B642ECF90}" srcOrd="1" destOrd="0" presId="urn:microsoft.com/office/officeart/2005/8/layout/vList3"/>
    <dgm:cxn modelId="{20FF550A-1FD7-4BE0-9CFF-53FED5508044}" type="presParOf" srcId="{62680907-A9DA-465F-9641-5123ECC7A9A5}" destId="{EE59D593-2C68-4222-B035-27D86BC59F25}" srcOrd="5" destOrd="0" presId="urn:microsoft.com/office/officeart/2005/8/layout/vList3"/>
    <dgm:cxn modelId="{12DF9342-AF09-4D40-987D-D94DF4638C6C}" type="presParOf" srcId="{62680907-A9DA-465F-9641-5123ECC7A9A5}" destId="{AB869727-0C05-4241-A982-90CC28D6C082}" srcOrd="6" destOrd="0" presId="urn:microsoft.com/office/officeart/2005/8/layout/vList3"/>
    <dgm:cxn modelId="{AE767464-DF11-4E81-AB2E-41BE4168F12E}" type="presParOf" srcId="{AB869727-0C05-4241-A982-90CC28D6C082}" destId="{4975C79E-86A7-4894-9CAE-8D4DBAAF1779}" srcOrd="0" destOrd="0" presId="urn:microsoft.com/office/officeart/2005/8/layout/vList3"/>
    <dgm:cxn modelId="{531AB3A6-CCA0-448A-A20F-E7E04BFEF5A8}" type="presParOf" srcId="{AB869727-0C05-4241-A982-90CC28D6C082}" destId="{4979A721-7800-48B3-BC63-B7BD816BFFB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F7159-5672-4E30-9166-1EAC6827E22B}">
      <dsp:nvSpPr>
        <dsp:cNvPr id="0" name=""/>
        <dsp:cNvSpPr/>
      </dsp:nvSpPr>
      <dsp:spPr>
        <a:xfrm rot="10800000">
          <a:off x="1058865" y="2846036"/>
          <a:ext cx="4302106" cy="474863"/>
        </a:xfrm>
        <a:prstGeom prst="homePlate">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84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 Widespread mechanization</a:t>
          </a:r>
          <a:endParaRPr lang="en-ID" sz="2400" b="1" kern="1200" dirty="0"/>
        </a:p>
      </dsp:txBody>
      <dsp:txXfrm rot="10800000">
        <a:off x="1177581" y="2846036"/>
        <a:ext cx="4183390" cy="474863"/>
      </dsp:txXfrm>
    </dsp:sp>
    <dsp:sp modelId="{D9D847BB-29EB-4BA8-8029-708E8D76F946}">
      <dsp:nvSpPr>
        <dsp:cNvPr id="0" name=""/>
        <dsp:cNvSpPr/>
      </dsp:nvSpPr>
      <dsp:spPr>
        <a:xfrm>
          <a:off x="836842" y="2746157"/>
          <a:ext cx="757797" cy="7635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215D01-B4A1-4405-826B-72337FA72A0E}">
      <dsp:nvSpPr>
        <dsp:cNvPr id="0" name=""/>
        <dsp:cNvSpPr/>
      </dsp:nvSpPr>
      <dsp:spPr>
        <a:xfrm rot="10800000">
          <a:off x="930621" y="1404001"/>
          <a:ext cx="3968829" cy="408512"/>
        </a:xfrm>
        <a:prstGeom prst="homePlate">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843" tIns="91440" rIns="170688" bIns="91440" numCol="1" spcCol="1270" anchor="ctr" anchorCtr="0">
          <a:noAutofit/>
        </a:bodyPr>
        <a:lstStyle/>
        <a:p>
          <a:pPr marL="0" lvl="0" indent="0" algn="l" defTabSz="1066800">
            <a:lnSpc>
              <a:spcPct val="90000"/>
            </a:lnSpc>
            <a:spcBef>
              <a:spcPct val="0"/>
            </a:spcBef>
            <a:spcAft>
              <a:spcPct val="35000"/>
            </a:spcAft>
            <a:buNone/>
          </a:pPr>
          <a:r>
            <a:rPr lang="en-SG" sz="2400" b="1" kern="1200" dirty="0">
              <a:solidFill>
                <a:schemeClr val="bg1"/>
              </a:solidFill>
              <a:latin typeface="Tw Cen MT" panose="020B0602020104020603" pitchFamily="34" charset="0"/>
            </a:rPr>
            <a:t>    Irrigation expansion</a:t>
          </a:r>
        </a:p>
      </dsp:txBody>
      <dsp:txXfrm rot="10800000">
        <a:off x="1032749" y="1404001"/>
        <a:ext cx="3866701" cy="408512"/>
      </dsp:txXfrm>
    </dsp:sp>
    <dsp:sp modelId="{D56B812E-73EC-40DB-9109-3F481C55B7D6}">
      <dsp:nvSpPr>
        <dsp:cNvPr id="0" name=""/>
        <dsp:cNvSpPr/>
      </dsp:nvSpPr>
      <dsp:spPr>
        <a:xfrm>
          <a:off x="807419" y="1250838"/>
          <a:ext cx="723554" cy="71166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568596-D2F4-4F6A-B946-057B642ECF90}">
      <dsp:nvSpPr>
        <dsp:cNvPr id="0" name=""/>
        <dsp:cNvSpPr/>
      </dsp:nvSpPr>
      <dsp:spPr>
        <a:xfrm rot="10800000">
          <a:off x="934202" y="2152566"/>
          <a:ext cx="3946982" cy="436292"/>
        </a:xfrm>
        <a:prstGeom prst="homePlate">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84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w Cen MT" panose="020B0602020104020603" pitchFamily="34" charset="0"/>
            </a:rPr>
            <a:t>Improved technology</a:t>
          </a:r>
          <a:endParaRPr lang="en-ID" sz="2400" b="1" kern="1200" dirty="0">
            <a:latin typeface="Tw Cen MT" panose="020B0602020104020603" pitchFamily="34" charset="0"/>
          </a:endParaRPr>
        </a:p>
      </dsp:txBody>
      <dsp:txXfrm rot="10800000">
        <a:off x="1043275" y="2152566"/>
        <a:ext cx="3837909" cy="436292"/>
      </dsp:txXfrm>
    </dsp:sp>
    <dsp:sp modelId="{30AF9A2B-5990-4FB9-8CE7-02BEA1034061}">
      <dsp:nvSpPr>
        <dsp:cNvPr id="0" name=""/>
        <dsp:cNvSpPr/>
      </dsp:nvSpPr>
      <dsp:spPr>
        <a:xfrm>
          <a:off x="839447" y="1995835"/>
          <a:ext cx="732085" cy="7349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79A721-7800-48B3-BC63-B7BD816BFFB9}">
      <dsp:nvSpPr>
        <dsp:cNvPr id="0" name=""/>
        <dsp:cNvSpPr/>
      </dsp:nvSpPr>
      <dsp:spPr>
        <a:xfrm rot="10800000">
          <a:off x="1009763" y="605598"/>
          <a:ext cx="3846197" cy="417421"/>
        </a:xfrm>
        <a:prstGeom prst="homePlate">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84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w Cen MT" panose="020B0602020104020603" pitchFamily="34" charset="0"/>
            </a:rPr>
            <a:t>More efficient market</a:t>
          </a:r>
          <a:endParaRPr lang="en-ID" sz="2400" b="1" kern="1200" dirty="0">
            <a:latin typeface="Tw Cen MT" panose="020B0602020104020603" pitchFamily="34" charset="0"/>
          </a:endParaRPr>
        </a:p>
      </dsp:txBody>
      <dsp:txXfrm rot="10800000">
        <a:off x="1114118" y="605598"/>
        <a:ext cx="3741842" cy="417421"/>
      </dsp:txXfrm>
    </dsp:sp>
    <dsp:sp modelId="{4975C79E-86A7-4894-9CAE-8D4DBAAF1779}">
      <dsp:nvSpPr>
        <dsp:cNvPr id="0" name=""/>
        <dsp:cNvSpPr/>
      </dsp:nvSpPr>
      <dsp:spPr>
        <a:xfrm>
          <a:off x="810366" y="398554"/>
          <a:ext cx="741187" cy="74118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31E0E-1D50-4ACE-82FE-90C81024D1C1}" type="datetimeFigureOut">
              <a:rPr lang="en-SG" smtClean="0"/>
              <a:t>14/11/2023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9769-3514-4894-9E7F-D17818D08857}" type="slidenum">
              <a:rPr lang="en-SG" smtClean="0"/>
              <a:t>‹#›</a:t>
            </a:fld>
            <a:endParaRPr lang="en-SG"/>
          </a:p>
        </p:txBody>
      </p:sp>
    </p:spTree>
    <p:extLst>
      <p:ext uri="{BB962C8B-B14F-4D97-AF65-F5344CB8AC3E}">
        <p14:creationId xmlns:p14="http://schemas.microsoft.com/office/powerpoint/2010/main" val="91837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4E9B92-F247-488F-A34B-74A6B1D384C3}"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256546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E9B92-F247-488F-A34B-74A6B1D384C3}"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373025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E9B92-F247-488F-A34B-74A6B1D384C3}"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169551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E9B92-F247-488F-A34B-74A6B1D384C3}"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14069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E9B92-F247-488F-A34B-74A6B1D384C3}"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242251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4E9B92-F247-488F-A34B-74A6B1D384C3}" type="datetimeFigureOut">
              <a:rPr lang="en-SG" smtClean="0"/>
              <a:t>14/11/2023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175633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4E9B92-F247-488F-A34B-74A6B1D384C3}" type="datetimeFigureOut">
              <a:rPr lang="en-SG" smtClean="0"/>
              <a:t>14/11/2023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290161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4E9B92-F247-488F-A34B-74A6B1D384C3}" type="datetimeFigureOut">
              <a:rPr lang="en-SG" smtClean="0"/>
              <a:t>14/11/2023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68663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E9B92-F247-488F-A34B-74A6B1D384C3}" type="datetimeFigureOut">
              <a:rPr lang="en-SG" smtClean="0"/>
              <a:t>14/11/2023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282653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4E9B92-F247-488F-A34B-74A6B1D384C3}" type="datetimeFigureOut">
              <a:rPr lang="en-SG" smtClean="0"/>
              <a:t>14/11/2023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239354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4E9B92-F247-488F-A34B-74A6B1D384C3}" type="datetimeFigureOut">
              <a:rPr lang="en-SG" smtClean="0"/>
              <a:t>14/11/2023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2242398-226F-4861-8201-F13BCE87EFAE}" type="slidenum">
              <a:rPr lang="en-SG" smtClean="0"/>
              <a:t>‹#›</a:t>
            </a:fld>
            <a:endParaRPr lang="en-SG"/>
          </a:p>
        </p:txBody>
      </p:sp>
    </p:spTree>
    <p:extLst>
      <p:ext uri="{BB962C8B-B14F-4D97-AF65-F5344CB8AC3E}">
        <p14:creationId xmlns:p14="http://schemas.microsoft.com/office/powerpoint/2010/main" val="402326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E9B92-F247-488F-A34B-74A6B1D384C3}" type="datetimeFigureOut">
              <a:rPr lang="en-SG" smtClean="0"/>
              <a:t>14/11/2023</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42398-226F-4861-8201-F13BCE87EFAE}" type="slidenum">
              <a:rPr lang="en-SG" smtClean="0"/>
              <a:t>‹#›</a:t>
            </a:fld>
            <a:endParaRPr lang="en-SG"/>
          </a:p>
        </p:txBody>
      </p:sp>
    </p:spTree>
    <p:extLst>
      <p:ext uri="{BB962C8B-B14F-4D97-AF65-F5344CB8AC3E}">
        <p14:creationId xmlns:p14="http://schemas.microsoft.com/office/powerpoint/2010/main" val="4106912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svg"/><Relationship Id="rId7" Type="http://schemas.openxmlformats.org/officeDocument/2006/relationships/hyperlink" Target="https://www.primalsurvivor.net/home-defens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pngall.com/agriculture-png" TargetMode="External"/><Relationship Id="rId4" Type="http://schemas.openxmlformats.org/officeDocument/2006/relationships/image" Target="../media/image8.png"/><Relationship Id="rId9" Type="http://schemas.openxmlformats.org/officeDocument/2006/relationships/hyperlink" Target="https://support.skillscommons.org/connect/industry/"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5000" r="4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200482" y="1546303"/>
            <a:ext cx="11557079" cy="1323439"/>
          </a:xfrm>
          <a:prstGeom prst="rect">
            <a:avLst/>
          </a:prstGeom>
          <a:noFill/>
        </p:spPr>
        <p:txBody>
          <a:bodyPr wrap="square" rtlCol="0">
            <a:spAutoFit/>
          </a:bodyPr>
          <a:lstStyle/>
          <a:p>
            <a:pPr algn="ctr"/>
            <a:r>
              <a:rPr lang="en-SG" sz="4000" b="1" dirty="0">
                <a:solidFill>
                  <a:schemeClr val="tx2"/>
                </a:solidFill>
                <a:latin typeface="Tw Cen MT" panose="020B0602020104020603" pitchFamily="34" charset="0"/>
              </a:rPr>
              <a:t>Agricultural Transformation and Rural Development </a:t>
            </a:r>
          </a:p>
          <a:p>
            <a:pPr algn="ctr"/>
            <a:r>
              <a:rPr lang="en-SG" sz="4000" b="1" dirty="0">
                <a:solidFill>
                  <a:schemeClr val="tx2"/>
                </a:solidFill>
                <a:latin typeface="Tw Cen MT" panose="020B0602020104020603" pitchFamily="34" charset="0"/>
              </a:rPr>
              <a:t>in Bangladesh</a:t>
            </a:r>
          </a:p>
        </p:txBody>
      </p:sp>
      <p:sp>
        <p:nvSpPr>
          <p:cNvPr id="6" name="Frame 5"/>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cxnSp>
        <p:nvCxnSpPr>
          <p:cNvPr id="7" name="Straight Connector 6"/>
          <p:cNvCxnSpPr>
            <a:cxnSpLocks/>
          </p:cNvCxnSpPr>
          <p:nvPr/>
        </p:nvCxnSpPr>
        <p:spPr>
          <a:xfrm>
            <a:off x="1223887" y="2869742"/>
            <a:ext cx="9720776"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29179" y="5203598"/>
            <a:ext cx="9435291" cy="1200329"/>
          </a:xfrm>
          <a:prstGeom prst="rect">
            <a:avLst/>
          </a:prstGeom>
          <a:noFill/>
        </p:spPr>
        <p:txBody>
          <a:bodyPr wrap="square" rtlCol="0">
            <a:spAutoFit/>
          </a:bodyPr>
          <a:lstStyle/>
          <a:p>
            <a:pPr marL="0" marR="0">
              <a:spcBef>
                <a:spcPts val="0"/>
              </a:spcBef>
              <a:spcAft>
                <a:spcPts val="0"/>
              </a:spcAft>
            </a:pPr>
            <a:r>
              <a:rPr lang="en-US" sz="2400" b="1" i="0" dirty="0">
                <a:solidFill>
                  <a:schemeClr val="tx1"/>
                </a:solidFill>
                <a:effectLst/>
                <a:latin typeface="+mn-lt"/>
              </a:rPr>
              <a:t>Md. Fouad Hossain Sarker</a:t>
            </a:r>
          </a:p>
          <a:p>
            <a:pPr marL="0" marR="0">
              <a:spcBef>
                <a:spcPts val="0"/>
              </a:spcBef>
              <a:spcAft>
                <a:spcPts val="0"/>
              </a:spcAft>
            </a:pPr>
            <a:r>
              <a:rPr lang="en-US" sz="2400" b="1" i="0" dirty="0">
                <a:solidFill>
                  <a:schemeClr val="tx1"/>
                </a:solidFill>
                <a:effectLst/>
                <a:latin typeface="+mn-lt"/>
              </a:rPr>
              <a:t>Associate Professor and Head, Department of Development Studies</a:t>
            </a:r>
          </a:p>
          <a:p>
            <a:pPr marL="0" marR="0">
              <a:spcBef>
                <a:spcPts val="0"/>
              </a:spcBef>
              <a:spcAft>
                <a:spcPts val="0"/>
              </a:spcAft>
            </a:pPr>
            <a:r>
              <a:rPr lang="en-US" sz="2400" b="1" dirty="0">
                <a:solidFill>
                  <a:schemeClr val="tx1"/>
                </a:solidFill>
                <a:latin typeface="+mn-lt"/>
              </a:rPr>
              <a:t>Daffodil International University</a:t>
            </a:r>
            <a:endParaRPr lang="en-US" sz="2400" b="1" i="0" dirty="0">
              <a:solidFill>
                <a:schemeClr val="tx1"/>
              </a:solidFill>
              <a:effectLst/>
              <a:latin typeface="+mn-lt"/>
            </a:endParaRPr>
          </a:p>
        </p:txBody>
      </p:sp>
    </p:spTree>
    <p:extLst>
      <p:ext uri="{BB962C8B-B14F-4D97-AF65-F5344CB8AC3E}">
        <p14:creationId xmlns:p14="http://schemas.microsoft.com/office/powerpoint/2010/main" val="8385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cxnSp>
        <p:nvCxnSpPr>
          <p:cNvPr id="9" name="Straight Connector 8"/>
          <p:cNvCxnSpPr>
            <a:cxnSpLocks/>
          </p:cNvCxnSpPr>
          <p:nvPr/>
        </p:nvCxnSpPr>
        <p:spPr>
          <a:xfrm flipV="1">
            <a:off x="1800665" y="1024123"/>
            <a:ext cx="8947052" cy="2682"/>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057F9FB-74BB-4F70-BA2C-830C4282CAC0}"/>
              </a:ext>
            </a:extLst>
          </p:cNvPr>
          <p:cNvSpPr txBox="1"/>
          <p:nvPr/>
        </p:nvSpPr>
        <p:spPr>
          <a:xfrm>
            <a:off x="1666991" y="470713"/>
            <a:ext cx="9307613" cy="523220"/>
          </a:xfrm>
          <a:prstGeom prst="rect">
            <a:avLst/>
          </a:prstGeom>
          <a:noFill/>
        </p:spPr>
        <p:txBody>
          <a:bodyPr wrap="none" rtlCol="0">
            <a:spAutoFit/>
          </a:bodyPr>
          <a:lstStyle/>
          <a:p>
            <a:r>
              <a:rPr lang="en-US" sz="2800" b="1" dirty="0">
                <a:solidFill>
                  <a:schemeClr val="tx2"/>
                </a:solidFill>
                <a:latin typeface="Tw Cen MT" panose="020B0602020104020603" pitchFamily="34" charset="0"/>
              </a:rPr>
              <a:t>CONTRIBUTION OF AGRICULTURE SECTOR IN BANGLADESH</a:t>
            </a:r>
            <a:endParaRPr lang="en-SG" sz="2800" b="1" dirty="0">
              <a:solidFill>
                <a:schemeClr val="tx2"/>
              </a:solidFill>
              <a:latin typeface="Tw Cen MT" panose="020B0602020104020603" pitchFamily="34" charset="0"/>
            </a:endParaRPr>
          </a:p>
        </p:txBody>
      </p:sp>
      <p:graphicFrame>
        <p:nvGraphicFramePr>
          <p:cNvPr id="14" name="Chart 13">
            <a:extLst>
              <a:ext uri="{FF2B5EF4-FFF2-40B4-BE49-F238E27FC236}">
                <a16:creationId xmlns:a16="http://schemas.microsoft.com/office/drawing/2014/main" id="{AF507682-FC88-DF32-3346-3776A37C6A7F}"/>
              </a:ext>
            </a:extLst>
          </p:cNvPr>
          <p:cNvGraphicFramePr>
            <a:graphicFrameLocks/>
          </p:cNvGraphicFramePr>
          <p:nvPr>
            <p:extLst>
              <p:ext uri="{D42A27DB-BD31-4B8C-83A1-F6EECF244321}">
                <p14:modId xmlns:p14="http://schemas.microsoft.com/office/powerpoint/2010/main" val="2785699261"/>
              </p:ext>
            </p:extLst>
          </p:nvPr>
        </p:nvGraphicFramePr>
        <p:xfrm>
          <a:off x="7690758" y="2342940"/>
          <a:ext cx="3778249" cy="3572934"/>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a:extLst>
              <a:ext uri="{FF2B5EF4-FFF2-40B4-BE49-F238E27FC236}">
                <a16:creationId xmlns:a16="http://schemas.microsoft.com/office/drawing/2014/main" id="{D37BA2ED-B526-9539-79C7-504094127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19" y="2476869"/>
            <a:ext cx="6725589" cy="3439005"/>
          </a:xfrm>
          <a:prstGeom prst="rect">
            <a:avLst/>
          </a:prstGeom>
        </p:spPr>
      </p:pic>
      <p:sp>
        <p:nvSpPr>
          <p:cNvPr id="19" name="TextBox 15">
            <a:extLst>
              <a:ext uri="{FF2B5EF4-FFF2-40B4-BE49-F238E27FC236}">
                <a16:creationId xmlns:a16="http://schemas.microsoft.com/office/drawing/2014/main" id="{72A84B37-375D-A0EC-65A3-A4C51737C68C}"/>
              </a:ext>
            </a:extLst>
          </p:cNvPr>
          <p:cNvSpPr txBox="1"/>
          <p:nvPr/>
        </p:nvSpPr>
        <p:spPr>
          <a:xfrm>
            <a:off x="1395959" y="2035163"/>
            <a:ext cx="4588932"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a:t>Share of Agriculture (% of GDP)</a:t>
            </a:r>
          </a:p>
        </p:txBody>
      </p:sp>
      <p:sp>
        <p:nvSpPr>
          <p:cNvPr id="20" name="Title 1">
            <a:extLst>
              <a:ext uri="{FF2B5EF4-FFF2-40B4-BE49-F238E27FC236}">
                <a16:creationId xmlns:a16="http://schemas.microsoft.com/office/drawing/2014/main" id="{2D4F196B-28C5-7064-4BD4-6D28350CE146}"/>
              </a:ext>
            </a:extLst>
          </p:cNvPr>
          <p:cNvSpPr txBox="1">
            <a:spLocks/>
          </p:cNvSpPr>
          <p:nvPr/>
        </p:nvSpPr>
        <p:spPr>
          <a:xfrm>
            <a:off x="1920899" y="5989400"/>
            <a:ext cx="7534274" cy="287867"/>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Times New Roman" panose="02020603050405020304" pitchFamily="18" charset="0"/>
                <a:cs typeface="Times New Roman" panose="02020603050405020304" pitchFamily="18" charset="0"/>
              </a:rPr>
              <a:t>Source: World Bank</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28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116114"/>
            <a:ext cx="11333018" cy="6396037"/>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1263386" y="221375"/>
            <a:ext cx="9869071" cy="830997"/>
          </a:xfrm>
          <a:prstGeom prst="rect">
            <a:avLst/>
          </a:prstGeom>
          <a:noFill/>
        </p:spPr>
        <p:txBody>
          <a:bodyPr wrap="square" rtlCol="0">
            <a:spAutoFit/>
          </a:bodyPr>
          <a:lstStyle/>
          <a:p>
            <a:pPr algn="ctr"/>
            <a:r>
              <a:rPr lang="en-SG" sz="2400" b="1" dirty="0">
                <a:solidFill>
                  <a:schemeClr val="tx2"/>
                </a:solidFill>
                <a:latin typeface="Tw Cen MT" panose="020B0602020104020603" pitchFamily="34" charset="0"/>
              </a:rPr>
              <a:t>POLICY SUPPORT &amp; STARTEGIES FOR AGRICULTURAL DEVELOPMENT IN BANGLADESH</a:t>
            </a:r>
          </a:p>
        </p:txBody>
      </p:sp>
      <p:cxnSp>
        <p:nvCxnSpPr>
          <p:cNvPr id="9" name="Straight Connector 8"/>
          <p:cNvCxnSpPr>
            <a:cxnSpLocks/>
          </p:cNvCxnSpPr>
          <p:nvPr/>
        </p:nvCxnSpPr>
        <p:spPr>
          <a:xfrm>
            <a:off x="1263386" y="1052372"/>
            <a:ext cx="9665871"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54A7F5D-563D-46F0-9247-BA0F48DD52E4}"/>
              </a:ext>
            </a:extLst>
          </p:cNvPr>
          <p:cNvSpPr txBox="1"/>
          <p:nvPr/>
        </p:nvSpPr>
        <p:spPr>
          <a:xfrm>
            <a:off x="840177" y="1471815"/>
            <a:ext cx="10725030" cy="4616648"/>
          </a:xfrm>
          <a:prstGeom prst="rect">
            <a:avLst/>
          </a:prstGeom>
          <a:noFill/>
        </p:spPr>
        <p:txBody>
          <a:bodyPr wrap="square" rtlCol="0">
            <a:spAutoFit/>
          </a:bodyPr>
          <a:lstStyle/>
          <a:p>
            <a:pPr algn="just"/>
            <a:r>
              <a:rPr lang="en-US" sz="2400" b="1" dirty="0">
                <a:solidFill>
                  <a:prstClr val="black"/>
                </a:solidFill>
                <a:latin typeface="Tw Cen MT" panose="020B0602020104020603" pitchFamily="34" charset="0"/>
              </a:rPr>
              <a:t>Policy support</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National Agricultural Policy-2013 (NAP)</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New Agricultural Extension Policy 1993</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National Food Policy 2006</a:t>
            </a:r>
          </a:p>
          <a:p>
            <a:pPr algn="just"/>
            <a:endParaRPr lang="en-US" sz="2000" dirty="0">
              <a:solidFill>
                <a:prstClr val="black"/>
              </a:solidFill>
              <a:latin typeface="Tw Cen MT" panose="020B0602020104020603" pitchFamily="34" charset="0"/>
            </a:endParaRPr>
          </a:p>
          <a:p>
            <a:pPr algn="just"/>
            <a:r>
              <a:rPr lang="en-US" sz="2400" b="1" dirty="0">
                <a:solidFill>
                  <a:prstClr val="black"/>
                </a:solidFill>
                <a:latin typeface="Tw Cen MT" panose="020B0602020104020603" pitchFamily="34" charset="0"/>
              </a:rPr>
              <a:t>Strategies</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Self sufficiency in food : 2012</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Ensuring food security: 2017</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Middle income country: 2021</a:t>
            </a:r>
          </a:p>
          <a:p>
            <a:pPr algn="just"/>
            <a:endParaRPr lang="en-US" sz="2000" dirty="0">
              <a:solidFill>
                <a:prstClr val="black"/>
              </a:solidFill>
              <a:latin typeface="Tw Cen MT" panose="020B0602020104020603" pitchFamily="34" charset="0"/>
            </a:endParaRPr>
          </a:p>
          <a:p>
            <a:pPr algn="just"/>
            <a:r>
              <a:rPr lang="en-US" sz="2400" b="1" dirty="0">
                <a:solidFill>
                  <a:prstClr val="black"/>
                </a:solidFill>
                <a:latin typeface="Tw Cen MT" panose="020B0602020104020603" pitchFamily="34" charset="0"/>
              </a:rPr>
              <a:t>Vision 2021:Technology based agriculture</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With a view to enhancing agricultural production and securing foo security, the target of agriculture is that- </a:t>
            </a:r>
            <a:r>
              <a:rPr lang="en-US" sz="2000" b="1" dirty="0">
                <a:solidFill>
                  <a:srgbClr val="00B050"/>
                </a:solidFill>
                <a:latin typeface="Tw Cen MT" panose="020B0602020104020603" pitchFamily="34" charset="0"/>
              </a:rPr>
              <a:t>by 2021 food deficiency will be eliminated and the country will attain self sufficiency in food to meet nutritional requirements of population</a:t>
            </a:r>
            <a:r>
              <a:rPr lang="en-US" sz="2000" dirty="0">
                <a:solidFill>
                  <a:prstClr val="black"/>
                </a:solidFill>
                <a:latin typeface="Tw Cen MT" panose="020B0602020104020603" pitchFamily="34" charset="0"/>
              </a:rPr>
              <a:t>.</a:t>
            </a:r>
          </a:p>
        </p:txBody>
      </p:sp>
      <p:pic>
        <p:nvPicPr>
          <p:cNvPr id="3" name="Picture 2">
            <a:extLst>
              <a:ext uri="{FF2B5EF4-FFF2-40B4-BE49-F238E27FC236}">
                <a16:creationId xmlns:a16="http://schemas.microsoft.com/office/drawing/2014/main" id="{807D1A66-EC92-B4AE-3C49-09FCF6238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446" y="1260602"/>
            <a:ext cx="3214761" cy="1904630"/>
          </a:xfrm>
          <a:prstGeom prst="rect">
            <a:avLst/>
          </a:prstGeom>
        </p:spPr>
      </p:pic>
      <p:pic>
        <p:nvPicPr>
          <p:cNvPr id="5" name="Picture 4">
            <a:extLst>
              <a:ext uri="{FF2B5EF4-FFF2-40B4-BE49-F238E27FC236}">
                <a16:creationId xmlns:a16="http://schemas.microsoft.com/office/drawing/2014/main" id="{64E90447-D6B3-E3BF-F50F-14198B6B0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446" y="3235771"/>
            <a:ext cx="3214761" cy="1833085"/>
          </a:xfrm>
          <a:prstGeom prst="rect">
            <a:avLst/>
          </a:prstGeom>
        </p:spPr>
      </p:pic>
    </p:spTree>
    <p:extLst>
      <p:ext uri="{BB962C8B-B14F-4D97-AF65-F5344CB8AC3E}">
        <p14:creationId xmlns:p14="http://schemas.microsoft.com/office/powerpoint/2010/main" val="275159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1083212" y="1859340"/>
            <a:ext cx="10503877" cy="1077218"/>
          </a:xfrm>
          <a:prstGeom prst="rect">
            <a:avLst/>
          </a:prstGeom>
          <a:noFill/>
        </p:spPr>
        <p:txBody>
          <a:bodyPr wrap="square" rtlCol="0">
            <a:spAutoFit/>
          </a:bodyPr>
          <a:lstStyle/>
          <a:p>
            <a:r>
              <a:rPr lang="en-SG" sz="3200" b="1" dirty="0">
                <a:solidFill>
                  <a:schemeClr val="tx2"/>
                </a:solidFill>
                <a:latin typeface="Tw Cen MT" panose="020B0602020104020603" pitchFamily="34" charset="0"/>
              </a:rPr>
              <a:t>How can Bangladesh accelerate the rural development</a:t>
            </a:r>
            <a:r>
              <a:rPr lang="en-US" sz="3200" b="1" dirty="0">
                <a:solidFill>
                  <a:schemeClr val="tx2"/>
                </a:solidFill>
                <a:latin typeface="Tw Cen MT" panose="020B0602020104020603" pitchFamily="34" charset="0"/>
              </a:rPr>
              <a:t> to sustain the economic development?</a:t>
            </a:r>
            <a:endParaRPr lang="en-SG" sz="3200" b="1" dirty="0">
              <a:solidFill>
                <a:schemeClr val="tx2"/>
              </a:solidFill>
              <a:latin typeface="Tw Cen MT" panose="020B0602020104020603" pitchFamily="34" charset="0"/>
            </a:endParaRPr>
          </a:p>
        </p:txBody>
      </p:sp>
      <p:cxnSp>
        <p:nvCxnSpPr>
          <p:cNvPr id="9" name="Straight Connector 8"/>
          <p:cNvCxnSpPr>
            <a:cxnSpLocks/>
          </p:cNvCxnSpPr>
          <p:nvPr/>
        </p:nvCxnSpPr>
        <p:spPr>
          <a:xfrm>
            <a:off x="1083212" y="3131786"/>
            <a:ext cx="10213145"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67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62857"/>
            <a:ext cx="11333018" cy="6149294"/>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2967707" y="488584"/>
            <a:ext cx="6256585" cy="523220"/>
          </a:xfrm>
          <a:prstGeom prst="rect">
            <a:avLst/>
          </a:prstGeom>
          <a:noFill/>
        </p:spPr>
        <p:txBody>
          <a:bodyPr wrap="none" rtlCol="0">
            <a:spAutoFit/>
          </a:bodyPr>
          <a:lstStyle/>
          <a:p>
            <a:r>
              <a:rPr lang="en-SG" sz="2800" b="1" dirty="0">
                <a:solidFill>
                  <a:schemeClr val="tx2"/>
                </a:solidFill>
                <a:latin typeface="Tw Cen MT" panose="020B0602020104020603" pitchFamily="34" charset="0"/>
              </a:rPr>
              <a:t>RURAL DEVELOPMENT IN BANGLADESH</a:t>
            </a:r>
          </a:p>
        </p:txBody>
      </p:sp>
      <p:cxnSp>
        <p:nvCxnSpPr>
          <p:cNvPr id="9" name="Straight Connector 8"/>
          <p:cNvCxnSpPr>
            <a:cxnSpLocks/>
          </p:cNvCxnSpPr>
          <p:nvPr/>
        </p:nvCxnSpPr>
        <p:spPr>
          <a:xfrm>
            <a:off x="2729132" y="1075013"/>
            <a:ext cx="6495160"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54A7F5D-563D-46F0-9247-BA0F48DD52E4}"/>
              </a:ext>
            </a:extLst>
          </p:cNvPr>
          <p:cNvSpPr txBox="1"/>
          <p:nvPr/>
        </p:nvSpPr>
        <p:spPr>
          <a:xfrm>
            <a:off x="840177" y="1471815"/>
            <a:ext cx="10927280" cy="4585871"/>
          </a:xfrm>
          <a:prstGeom prst="rect">
            <a:avLst/>
          </a:prstGeom>
          <a:noFill/>
        </p:spPr>
        <p:txBody>
          <a:bodyPr wrap="square" rtlCol="0">
            <a:spAutoFit/>
          </a:bodyPr>
          <a:lstStyle/>
          <a:p>
            <a:pPr algn="just"/>
            <a:r>
              <a:rPr lang="en-US" sz="2000" dirty="0">
                <a:solidFill>
                  <a:prstClr val="black"/>
                </a:solidFill>
                <a:latin typeface="Tw Cen MT" panose="020B0602020104020603" pitchFamily="34" charset="0"/>
              </a:rPr>
              <a:t>Bangladesh Rural development is the betterment in the totality of the life for rural people. It is the process of improving the quality of life and economic well being of people living in relatively isolated and populated areas.</a:t>
            </a:r>
          </a:p>
          <a:p>
            <a:pPr algn="just"/>
            <a:r>
              <a:rPr lang="en-US" sz="2000" dirty="0">
                <a:solidFill>
                  <a:prstClr val="black"/>
                </a:solidFill>
                <a:latin typeface="Tw Cen MT" panose="020B0602020104020603" pitchFamily="34" charset="0"/>
              </a:rPr>
              <a:t>According to World Bank, “Rural development is a strategy designed to improve the economic and social life of rural people.”</a:t>
            </a:r>
          </a:p>
          <a:p>
            <a:pPr algn="just"/>
            <a:endParaRPr lang="en-US" sz="2000" dirty="0">
              <a:solidFill>
                <a:prstClr val="black"/>
              </a:solidFill>
              <a:latin typeface="Tw Cen MT" panose="020B0602020104020603" pitchFamily="34" charset="0"/>
            </a:endParaRPr>
          </a:p>
          <a:p>
            <a:pPr algn="just"/>
            <a:r>
              <a:rPr lang="en-US" sz="2600" dirty="0">
                <a:solidFill>
                  <a:prstClr val="black"/>
                </a:solidFill>
                <a:latin typeface="Tw Cen MT" panose="020B0602020104020603" pitchFamily="34" charset="0"/>
              </a:rPr>
              <a:t>Indicators of Rural Development</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Changes in agricultural productivity</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Changes in rural unemployment</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Changes in income of the different income groups</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Changes in distribution of power, influence and participation</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Changes in literacy, schooling, healthcare services</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Expand communication</a:t>
            </a:r>
          </a:p>
          <a:p>
            <a:pPr algn="just"/>
            <a:endParaRPr kumimoji="0" lang="en-US" sz="26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3" name="Picture 2">
            <a:extLst>
              <a:ext uri="{FF2B5EF4-FFF2-40B4-BE49-F238E27FC236}">
                <a16:creationId xmlns:a16="http://schemas.microsoft.com/office/drawing/2014/main" id="{E9A8A066-4292-D850-3D0A-7EB60E917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538" y="3080825"/>
            <a:ext cx="4259482" cy="3204093"/>
          </a:xfrm>
          <a:prstGeom prst="rect">
            <a:avLst/>
          </a:prstGeom>
        </p:spPr>
      </p:pic>
    </p:spTree>
    <p:extLst>
      <p:ext uri="{BB962C8B-B14F-4D97-AF65-F5344CB8AC3E}">
        <p14:creationId xmlns:p14="http://schemas.microsoft.com/office/powerpoint/2010/main" val="3229309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62857"/>
            <a:ext cx="11333018" cy="6149294"/>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1418400" y="362857"/>
            <a:ext cx="8971480" cy="954107"/>
          </a:xfrm>
          <a:prstGeom prst="rect">
            <a:avLst/>
          </a:prstGeom>
          <a:noFill/>
        </p:spPr>
        <p:txBody>
          <a:bodyPr wrap="square" rtlCol="0">
            <a:spAutoFit/>
          </a:bodyPr>
          <a:lstStyle/>
          <a:p>
            <a:pPr algn="ctr"/>
            <a:r>
              <a:rPr lang="en-SG" sz="2800" b="1" dirty="0">
                <a:solidFill>
                  <a:schemeClr val="tx2"/>
                </a:solidFill>
                <a:latin typeface="Tw Cen MT" panose="020B0602020104020603" pitchFamily="34" charset="0"/>
              </a:rPr>
              <a:t>INITIATIVES AND SUCCESS IN AGRICULTURE AND RURAL DEVELOPEMNT</a:t>
            </a:r>
          </a:p>
        </p:txBody>
      </p:sp>
      <p:cxnSp>
        <p:nvCxnSpPr>
          <p:cNvPr id="9" name="Straight Connector 8"/>
          <p:cNvCxnSpPr>
            <a:cxnSpLocks/>
          </p:cNvCxnSpPr>
          <p:nvPr/>
        </p:nvCxnSpPr>
        <p:spPr>
          <a:xfrm>
            <a:off x="1195754" y="1316964"/>
            <a:ext cx="9931791" cy="42972"/>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54A7F5D-563D-46F0-9247-BA0F48DD52E4}"/>
              </a:ext>
            </a:extLst>
          </p:cNvPr>
          <p:cNvSpPr txBox="1"/>
          <p:nvPr/>
        </p:nvSpPr>
        <p:spPr>
          <a:xfrm>
            <a:off x="840176" y="1471815"/>
            <a:ext cx="10667195" cy="4801314"/>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Women’s participation in agriculture</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Improved and adaptable varieties are being developed </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Expedited, small and marginal farmers are being provided incentives for natural disasters</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Free and subsidized high-yielding varieties are being distributed among farmers and development assistance is being provided in agricultural inputs including fertilizers</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Mechanization of agriculture, innovation of new cropping systems, development of irrigation systems, production of transgenic crops etc. have been undertaken.</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Development of marketing system, and ensuring fair prices for all agricultural products</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Addressing the adverse impact of climate change</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1 Cr 82 lakh farmer’s new bank account</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Increased subsidy by the government</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According to the Hon'ble Prime Minister's directives, 32 vegetable and nutrition gardens are being established in each union of the country with the goal of cultivating every inch of land and ensuring family nutrition security. </a:t>
            </a:r>
          </a:p>
          <a:p>
            <a:pPr algn="just"/>
            <a:endParaRPr kumimoji="0" lang="en-US" sz="26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32275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20371" y="362857"/>
            <a:ext cx="11333018" cy="6149294"/>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1610260" y="573920"/>
            <a:ext cx="8971480" cy="954107"/>
          </a:xfrm>
          <a:prstGeom prst="rect">
            <a:avLst/>
          </a:prstGeom>
          <a:noFill/>
        </p:spPr>
        <p:txBody>
          <a:bodyPr wrap="square" rtlCol="0">
            <a:spAutoFit/>
          </a:bodyPr>
          <a:lstStyle/>
          <a:p>
            <a:pPr algn="ctr"/>
            <a:r>
              <a:rPr lang="en-SG" sz="2800" b="1" dirty="0">
                <a:solidFill>
                  <a:schemeClr val="tx2"/>
                </a:solidFill>
                <a:latin typeface="Tw Cen MT" panose="020B0602020104020603" pitchFamily="34" charset="0"/>
              </a:rPr>
              <a:t>PROJECTS TAKEN BY GOVERNMENT FOR AGRICULTURE AND RURAL DEVELOPEMNT</a:t>
            </a:r>
          </a:p>
        </p:txBody>
      </p:sp>
      <p:cxnSp>
        <p:nvCxnSpPr>
          <p:cNvPr id="9" name="Straight Connector 8"/>
          <p:cNvCxnSpPr>
            <a:cxnSpLocks/>
          </p:cNvCxnSpPr>
          <p:nvPr/>
        </p:nvCxnSpPr>
        <p:spPr>
          <a:xfrm>
            <a:off x="2656560" y="1472480"/>
            <a:ext cx="6495160"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54A7F5D-563D-46F0-9247-BA0F48DD52E4}"/>
              </a:ext>
            </a:extLst>
          </p:cNvPr>
          <p:cNvSpPr txBox="1"/>
          <p:nvPr/>
        </p:nvSpPr>
        <p:spPr>
          <a:xfrm>
            <a:off x="840177" y="1471815"/>
            <a:ext cx="10725030" cy="1877437"/>
          </a:xfrm>
          <a:prstGeom prst="rect">
            <a:avLst/>
          </a:prstGeom>
          <a:noFill/>
        </p:spPr>
        <p:txBody>
          <a:bodyPr wrap="square" rtlCol="0">
            <a:spAutoFit/>
          </a:bodyPr>
          <a:lstStyle/>
          <a:p>
            <a:pPr algn="just"/>
            <a:endParaRPr lang="en-US" sz="2000" dirty="0">
              <a:solidFill>
                <a:prstClr val="black"/>
              </a:solidFill>
              <a:latin typeface="Tw Cen MT" panose="020B0602020104020603" pitchFamily="34" charset="0"/>
            </a:endParaRPr>
          </a:p>
          <a:p>
            <a:pPr marL="342900" indent="-342900" algn="just">
              <a:buFont typeface="Arial" panose="020B0604020202020204" pitchFamily="34" charset="0"/>
              <a:buChar char="•"/>
            </a:pPr>
            <a:r>
              <a:rPr kumimoji="0" lang="en-US" sz="2400" i="0" u="none" strike="noStrike" kern="1200" cap="none" spc="0" normalizeH="0" baseline="0" noProof="0" dirty="0">
                <a:ln>
                  <a:noFill/>
                </a:ln>
                <a:solidFill>
                  <a:prstClr val="black"/>
                </a:solidFill>
                <a:effectLst/>
                <a:uLnTx/>
                <a:uFillTx/>
                <a:latin typeface="Tw Cen MT" panose="020B0602020104020603" pitchFamily="34" charset="0"/>
              </a:rPr>
              <a:t>Integrated Rural Development </a:t>
            </a:r>
            <a:r>
              <a:rPr kumimoji="0" lang="en-US" sz="2400" i="0" u="none" strike="noStrike" kern="1200" cap="none" spc="0" normalizeH="0" baseline="0" noProof="0" dirty="0" err="1">
                <a:ln>
                  <a:noFill/>
                </a:ln>
                <a:solidFill>
                  <a:prstClr val="black"/>
                </a:solidFill>
                <a:effectLst/>
                <a:uLnTx/>
                <a:uFillTx/>
                <a:latin typeface="Tw Cen MT" panose="020B0602020104020603" pitchFamily="34" charset="0"/>
              </a:rPr>
              <a:t>Programme</a:t>
            </a:r>
            <a:r>
              <a:rPr kumimoji="0" lang="en-US" sz="2400" i="0" u="none" strike="noStrike" kern="1200" cap="none" spc="0" normalizeH="0" baseline="0" noProof="0" dirty="0">
                <a:ln>
                  <a:noFill/>
                </a:ln>
                <a:solidFill>
                  <a:prstClr val="black"/>
                </a:solidFill>
                <a:effectLst/>
                <a:uLnTx/>
                <a:uFillTx/>
                <a:latin typeface="Tw Cen MT" panose="020B0602020104020603" pitchFamily="34" charset="0"/>
              </a:rPr>
              <a:t> (IRDP) (1972- )</a:t>
            </a:r>
          </a:p>
          <a:p>
            <a:pPr marL="342900" indent="-342900" algn="just">
              <a:buFont typeface="Arial" panose="020B0604020202020204" pitchFamily="34" charset="0"/>
              <a:buChar char="•"/>
            </a:pPr>
            <a:r>
              <a:rPr lang="en-US" sz="2400" dirty="0">
                <a:latin typeface="Tw Cen MT" panose="020B0602020104020603" pitchFamily="34" charset="0"/>
              </a:rPr>
              <a:t>The </a:t>
            </a:r>
            <a:r>
              <a:rPr lang="en-US" sz="2400" dirty="0" err="1">
                <a:latin typeface="Tw Cen MT" panose="020B0602020104020603" pitchFamily="34" charset="0"/>
              </a:rPr>
              <a:t>Swanirvar</a:t>
            </a:r>
            <a:r>
              <a:rPr lang="en-US" sz="2400" dirty="0">
                <a:latin typeface="Tw Cen MT" panose="020B0602020104020603" pitchFamily="34" charset="0"/>
              </a:rPr>
              <a:t> (Self-reliance) Movement (1967-1978)</a:t>
            </a:r>
            <a:endParaRPr lang="en-US" sz="2400" dirty="0">
              <a:solidFill>
                <a:prstClr val="black"/>
              </a:solidFill>
              <a:latin typeface="Tw Cen MT" panose="020B0602020104020603" pitchFamily="34" charset="0"/>
            </a:endParaRPr>
          </a:p>
          <a:p>
            <a:pPr marL="342900" indent="-342900" algn="just">
              <a:buFont typeface="Arial" panose="020B0604020202020204" pitchFamily="34" charset="0"/>
              <a:buChar char="•"/>
            </a:pPr>
            <a:r>
              <a:rPr lang="en-ID" sz="2400" dirty="0" err="1">
                <a:latin typeface="Tw Cen MT" panose="020B0602020104020603" pitchFamily="34" charset="0"/>
              </a:rPr>
              <a:t>Ektee</a:t>
            </a:r>
            <a:r>
              <a:rPr lang="en-ID" sz="2400" dirty="0">
                <a:latin typeface="Tw Cen MT" panose="020B0602020104020603" pitchFamily="34" charset="0"/>
              </a:rPr>
              <a:t> Bari </a:t>
            </a:r>
            <a:r>
              <a:rPr lang="en-ID" sz="2400" dirty="0" err="1">
                <a:latin typeface="Tw Cen MT" panose="020B0602020104020603" pitchFamily="34" charset="0"/>
              </a:rPr>
              <a:t>Ektee</a:t>
            </a:r>
            <a:r>
              <a:rPr lang="en-ID" sz="2400" dirty="0">
                <a:latin typeface="Tw Cen MT" panose="020B0602020104020603" pitchFamily="34" charset="0"/>
              </a:rPr>
              <a:t> </a:t>
            </a:r>
            <a:r>
              <a:rPr lang="en-ID" sz="2400" dirty="0" err="1">
                <a:latin typeface="Tw Cen MT" panose="020B0602020104020603" pitchFamily="34" charset="0"/>
              </a:rPr>
              <a:t>Khamar</a:t>
            </a:r>
            <a:r>
              <a:rPr lang="en-ID" sz="2400" dirty="0">
                <a:latin typeface="Tw Cen MT" panose="020B0602020104020603" pitchFamily="34" charset="0"/>
              </a:rPr>
              <a:t> (2009)</a:t>
            </a:r>
            <a:endParaRPr lang="en-US" sz="2400" dirty="0">
              <a:solidFill>
                <a:prstClr val="black"/>
              </a:solidFill>
              <a:latin typeface="Tw Cen MT" panose="020B0602020104020603" pitchFamily="34" charset="0"/>
            </a:endParaRPr>
          </a:p>
          <a:p>
            <a:pPr marL="342900" indent="-342900" algn="just">
              <a:buFont typeface="Arial" panose="020B0604020202020204" pitchFamily="34" charset="0"/>
              <a:buChar char="•"/>
            </a:pPr>
            <a:r>
              <a:rPr lang="en-US" sz="2400" dirty="0">
                <a:solidFill>
                  <a:prstClr val="black"/>
                </a:solidFill>
                <a:latin typeface="Tw Cen MT" panose="020B0602020104020603" pitchFamily="34" charset="0"/>
              </a:rPr>
              <a:t>My village my town</a:t>
            </a:r>
            <a:endParaRPr kumimoji="0" lang="en-US" sz="2400" i="0" u="none"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3" name="Picture 2">
            <a:extLst>
              <a:ext uri="{FF2B5EF4-FFF2-40B4-BE49-F238E27FC236}">
                <a16:creationId xmlns:a16="http://schemas.microsoft.com/office/drawing/2014/main" id="{3523B783-3C39-FF2F-A15E-444FB3F60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11" y="3971778"/>
            <a:ext cx="3830297" cy="2119532"/>
          </a:xfrm>
          <a:prstGeom prst="rect">
            <a:avLst/>
          </a:prstGeom>
        </p:spPr>
      </p:pic>
      <p:pic>
        <p:nvPicPr>
          <p:cNvPr id="5" name="Picture 4">
            <a:extLst>
              <a:ext uri="{FF2B5EF4-FFF2-40B4-BE49-F238E27FC236}">
                <a16:creationId xmlns:a16="http://schemas.microsoft.com/office/drawing/2014/main" id="{23FAD28D-2125-C9F8-870F-967079BBE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350" y="3019774"/>
            <a:ext cx="6542857" cy="3238095"/>
          </a:xfrm>
          <a:prstGeom prst="rect">
            <a:avLst/>
          </a:prstGeom>
        </p:spPr>
      </p:pic>
    </p:spTree>
    <p:extLst>
      <p:ext uri="{BB962C8B-B14F-4D97-AF65-F5344CB8AC3E}">
        <p14:creationId xmlns:p14="http://schemas.microsoft.com/office/powerpoint/2010/main" val="223563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168812" y="126609"/>
            <a:ext cx="11901268" cy="638554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1418400" y="362857"/>
            <a:ext cx="8971480" cy="523220"/>
          </a:xfrm>
          <a:prstGeom prst="rect">
            <a:avLst/>
          </a:prstGeom>
          <a:noFill/>
        </p:spPr>
        <p:txBody>
          <a:bodyPr wrap="square" rtlCol="0">
            <a:spAutoFit/>
          </a:bodyPr>
          <a:lstStyle/>
          <a:p>
            <a:pPr algn="ctr"/>
            <a:r>
              <a:rPr lang="en-SG" sz="2800" b="1" dirty="0">
                <a:solidFill>
                  <a:schemeClr val="tx2"/>
                </a:solidFill>
                <a:latin typeface="Tw Cen MT" panose="020B0602020104020603" pitchFamily="34" charset="0"/>
              </a:rPr>
              <a:t>NGOs ACTIVITIES FOR RURAL DEVELOPMENT</a:t>
            </a:r>
          </a:p>
        </p:txBody>
      </p:sp>
      <p:cxnSp>
        <p:nvCxnSpPr>
          <p:cNvPr id="9" name="Straight Connector 8"/>
          <p:cNvCxnSpPr>
            <a:cxnSpLocks/>
          </p:cNvCxnSpPr>
          <p:nvPr/>
        </p:nvCxnSpPr>
        <p:spPr>
          <a:xfrm>
            <a:off x="1418400" y="886077"/>
            <a:ext cx="9413723"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54A7F5D-563D-46F0-9247-BA0F48DD52E4}"/>
              </a:ext>
            </a:extLst>
          </p:cNvPr>
          <p:cNvSpPr txBox="1"/>
          <p:nvPr/>
        </p:nvSpPr>
        <p:spPr>
          <a:xfrm>
            <a:off x="756931" y="1014280"/>
            <a:ext cx="10725030" cy="2616101"/>
          </a:xfrm>
          <a:prstGeom prst="rect">
            <a:avLst/>
          </a:prstGeom>
          <a:noFill/>
        </p:spPr>
        <p:txBody>
          <a:bodyPr wrap="square" rtlCol="0">
            <a:spAutoFit/>
          </a:bodyPr>
          <a:lstStyle/>
          <a:p>
            <a:pPr algn="just"/>
            <a:endParaRPr lang="en-US" sz="2000" dirty="0">
              <a:solidFill>
                <a:prstClr val="black"/>
              </a:solidFill>
              <a:latin typeface="Tw Cen MT" panose="020B0602020104020603" pitchFamily="34" charset="0"/>
            </a:endParaRPr>
          </a:p>
          <a:p>
            <a:pPr marL="342900" indent="-342900" algn="just">
              <a:buFont typeface="Arial" panose="020B0604020202020204" pitchFamily="34" charset="0"/>
              <a:buChar char="•"/>
            </a:pPr>
            <a:r>
              <a:rPr lang="en-ID" sz="2400" dirty="0">
                <a:latin typeface="Tw Cen MT" panose="020B0602020104020603" pitchFamily="34" charset="0"/>
              </a:rPr>
              <a:t>Employment Generation </a:t>
            </a:r>
            <a:endParaRPr lang="en-US" sz="2400" dirty="0">
              <a:solidFill>
                <a:prstClr val="black"/>
              </a:solidFill>
              <a:latin typeface="Tw Cen MT" panose="020B0602020104020603" pitchFamily="34" charset="0"/>
            </a:endParaRPr>
          </a:p>
          <a:p>
            <a:pPr marL="342900" indent="-342900" algn="just">
              <a:buFont typeface="Arial" panose="020B0604020202020204" pitchFamily="34" charset="0"/>
              <a:buChar char="•"/>
            </a:pPr>
            <a:r>
              <a:rPr lang="en-ID" sz="2400" dirty="0">
                <a:latin typeface="Tw Cen MT" panose="020B0602020104020603" pitchFamily="34" charset="0"/>
              </a:rPr>
              <a:t>Micro Credit </a:t>
            </a:r>
            <a:endParaRPr lang="en-US" sz="2400" dirty="0">
              <a:solidFill>
                <a:prstClr val="black"/>
              </a:solidFill>
              <a:latin typeface="Tw Cen MT" panose="020B0602020104020603" pitchFamily="34" charset="0"/>
            </a:endParaRPr>
          </a:p>
          <a:p>
            <a:pPr marL="342900" indent="-342900" algn="just">
              <a:buFont typeface="Arial" panose="020B0604020202020204" pitchFamily="34" charset="0"/>
              <a:buChar char="•"/>
            </a:pPr>
            <a:r>
              <a:rPr lang="en-US" sz="2400" dirty="0">
                <a:latin typeface="Tw Cen MT" panose="020B0602020104020603" pitchFamily="34" charset="0"/>
              </a:rPr>
              <a:t>Targeting Poor Rural Women as Beneficiary </a:t>
            </a:r>
            <a:endParaRPr lang="en-US" sz="2400" dirty="0">
              <a:solidFill>
                <a:prstClr val="black"/>
              </a:solidFill>
              <a:latin typeface="Tw Cen MT" panose="020B0602020104020603" pitchFamily="34" charset="0"/>
            </a:endParaRPr>
          </a:p>
          <a:p>
            <a:pPr marL="342900" indent="-342900" algn="just">
              <a:buFont typeface="Arial" panose="020B0604020202020204" pitchFamily="34" charset="0"/>
              <a:buChar char="•"/>
            </a:pPr>
            <a:r>
              <a:rPr lang="en-ID" sz="2400" dirty="0">
                <a:latin typeface="Tw Cen MT" panose="020B0602020104020603" pitchFamily="34" charset="0"/>
              </a:rPr>
              <a:t>Health, Nutrition and Hygiene</a:t>
            </a:r>
            <a:endParaRPr lang="en-US" sz="2400" dirty="0">
              <a:solidFill>
                <a:prstClr val="black"/>
              </a:solidFill>
              <a:latin typeface="Tw Cen MT" panose="020B0602020104020603" pitchFamily="34" charset="0"/>
            </a:endParaRPr>
          </a:p>
          <a:p>
            <a:pPr marL="342900" indent="-342900" algn="just">
              <a:buFont typeface="Arial" panose="020B0604020202020204" pitchFamily="34" charset="0"/>
              <a:buChar char="•"/>
            </a:pPr>
            <a:r>
              <a:rPr lang="en-ID" sz="2400" dirty="0">
                <a:latin typeface="Tw Cen MT" panose="020B0602020104020603" pitchFamily="34" charset="0"/>
              </a:rPr>
              <a:t>Relief and Rehabilitation Projects </a:t>
            </a:r>
            <a:endParaRPr lang="en-US" sz="2400" dirty="0">
              <a:solidFill>
                <a:prstClr val="black"/>
              </a:solidFill>
              <a:latin typeface="Tw Cen MT" panose="020B0602020104020603" pitchFamily="34" charset="0"/>
            </a:endParaRPr>
          </a:p>
          <a:p>
            <a:pPr marL="342900" indent="-342900" algn="just">
              <a:buFont typeface="Arial" panose="020B0604020202020204" pitchFamily="34" charset="0"/>
              <a:buChar char="•"/>
            </a:pPr>
            <a:r>
              <a:rPr lang="en-ID" sz="2400" dirty="0">
                <a:latin typeface="Tw Cen MT" panose="020B0602020104020603" pitchFamily="34" charset="0"/>
              </a:rPr>
              <a:t>Informal and Non-formal Education </a:t>
            </a:r>
            <a:endParaRPr kumimoji="0" lang="en-US" sz="2400" b="0" i="0" u="none"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3" name="Picture 2">
            <a:extLst>
              <a:ext uri="{FF2B5EF4-FFF2-40B4-BE49-F238E27FC236}">
                <a16:creationId xmlns:a16="http://schemas.microsoft.com/office/drawing/2014/main" id="{47C03C45-7659-5566-C80C-34B9AE59E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0201" y="1626577"/>
            <a:ext cx="3601622" cy="2453053"/>
          </a:xfrm>
          <a:prstGeom prst="rect">
            <a:avLst/>
          </a:prstGeom>
        </p:spPr>
      </p:pic>
      <p:pic>
        <p:nvPicPr>
          <p:cNvPr id="5" name="Picture 4">
            <a:extLst>
              <a:ext uri="{FF2B5EF4-FFF2-40B4-BE49-F238E27FC236}">
                <a16:creationId xmlns:a16="http://schemas.microsoft.com/office/drawing/2014/main" id="{1E8030C3-5B1D-337F-F6AC-12BDC57D6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0201" y="4141178"/>
            <a:ext cx="3601622" cy="2180489"/>
          </a:xfrm>
          <a:prstGeom prst="rect">
            <a:avLst/>
          </a:prstGeom>
        </p:spPr>
      </p:pic>
      <p:pic>
        <p:nvPicPr>
          <p:cNvPr id="10" name="Picture 9">
            <a:extLst>
              <a:ext uri="{FF2B5EF4-FFF2-40B4-BE49-F238E27FC236}">
                <a16:creationId xmlns:a16="http://schemas.microsoft.com/office/drawing/2014/main" id="{AB23E7D2-B7B2-4480-CD51-C1B33BF2A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2522" y="4072740"/>
            <a:ext cx="4250864" cy="2248267"/>
          </a:xfrm>
          <a:prstGeom prst="rect">
            <a:avLst/>
          </a:prstGeom>
        </p:spPr>
      </p:pic>
      <p:pic>
        <p:nvPicPr>
          <p:cNvPr id="12" name="Picture 11">
            <a:extLst>
              <a:ext uri="{FF2B5EF4-FFF2-40B4-BE49-F238E27FC236}">
                <a16:creationId xmlns:a16="http://schemas.microsoft.com/office/drawing/2014/main" id="{F3CF9691-F566-0BDA-C247-5381DCA2A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215" y="4376346"/>
            <a:ext cx="2958905" cy="2018347"/>
          </a:xfrm>
          <a:prstGeom prst="rect">
            <a:avLst/>
          </a:prstGeom>
        </p:spPr>
      </p:pic>
    </p:spTree>
    <p:extLst>
      <p:ext uri="{BB962C8B-B14F-4D97-AF65-F5344CB8AC3E}">
        <p14:creationId xmlns:p14="http://schemas.microsoft.com/office/powerpoint/2010/main" val="8473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154745" y="112542"/>
            <a:ext cx="11873132" cy="6639949"/>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1418400" y="362857"/>
            <a:ext cx="10378142" cy="523220"/>
          </a:xfrm>
          <a:prstGeom prst="rect">
            <a:avLst/>
          </a:prstGeom>
          <a:noFill/>
        </p:spPr>
        <p:txBody>
          <a:bodyPr wrap="square" rtlCol="0">
            <a:spAutoFit/>
          </a:bodyPr>
          <a:lstStyle/>
          <a:p>
            <a:pPr algn="ctr"/>
            <a:r>
              <a:rPr lang="en-US" sz="2800" b="1" dirty="0">
                <a:solidFill>
                  <a:schemeClr val="tx2"/>
                </a:solidFill>
                <a:latin typeface="Tw Cen MT" panose="020B0602020104020603" pitchFamily="34" charset="0"/>
              </a:rPr>
              <a:t>CHALLENGES BEHIND THE PATH OF SUSTAINABLE AGRICULTURE</a:t>
            </a:r>
            <a:endParaRPr lang="en-SG" sz="2800" b="1" dirty="0">
              <a:solidFill>
                <a:schemeClr val="tx2"/>
              </a:solidFill>
              <a:latin typeface="Tw Cen MT" panose="020B0602020104020603" pitchFamily="34" charset="0"/>
            </a:endParaRPr>
          </a:p>
        </p:txBody>
      </p:sp>
      <p:cxnSp>
        <p:nvCxnSpPr>
          <p:cNvPr id="9" name="Straight Connector 8"/>
          <p:cNvCxnSpPr>
            <a:cxnSpLocks/>
          </p:cNvCxnSpPr>
          <p:nvPr/>
        </p:nvCxnSpPr>
        <p:spPr>
          <a:xfrm>
            <a:off x="1236796" y="993202"/>
            <a:ext cx="9931791" cy="42972"/>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54A7F5D-563D-46F0-9247-BA0F48DD52E4}"/>
              </a:ext>
            </a:extLst>
          </p:cNvPr>
          <p:cNvSpPr txBox="1"/>
          <p:nvPr/>
        </p:nvSpPr>
        <p:spPr>
          <a:xfrm>
            <a:off x="840177" y="1136392"/>
            <a:ext cx="10725030" cy="2862322"/>
          </a:xfrm>
          <a:prstGeom prst="rect">
            <a:avLst/>
          </a:prstGeom>
          <a:noFill/>
        </p:spPr>
        <p:txBody>
          <a:bodyPr wrap="square" rtlCol="0">
            <a:spAutoFit/>
          </a:bodyPr>
          <a:lstStyle/>
          <a:p>
            <a:pPr marL="342900" indent="-342900" algn="jus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Low Productivity</a:t>
            </a:r>
          </a:p>
          <a:p>
            <a:pPr marL="342900" indent="-342900" algn="jus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Institutional Bottleneck in Research-Extension-Farmer-Linkage</a:t>
            </a:r>
          </a:p>
          <a:p>
            <a:pPr marL="342900" indent="-342900" algn="jus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Climate Change</a:t>
            </a:r>
          </a:p>
          <a:p>
            <a:pPr marL="342900" indent="-342900" algn="jus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Degrading Natural Resource Base and Depleting Ground Water</a:t>
            </a:r>
          </a:p>
          <a:p>
            <a:pPr marL="342900" indent="-342900" algn="jus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Declining Availability of Agricultural Land</a:t>
            </a:r>
          </a:p>
          <a:p>
            <a:pPr marL="342900" indent="-342900" algn="jus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Poor Technological Assistance</a:t>
            </a:r>
          </a:p>
          <a:p>
            <a:pPr marL="342900" indent="-342900" algn="jus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Lack of Research and Human Capital</a:t>
            </a:r>
          </a:p>
          <a:p>
            <a:pPr marL="342900" indent="-342900" algn="jus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Challenges associated with storage, </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rPr>
              <a:t>agro</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-processing and commercialization</a:t>
            </a:r>
          </a:p>
          <a:p>
            <a:pPr marL="342900" indent="-342900" algn="just">
              <a:buFont typeface="Arial" panose="020B0604020202020204" pitchFamily="34" charset="0"/>
              <a:buChar char="•"/>
            </a:pPr>
            <a:r>
              <a:rPr lang="en-US" sz="2000" dirty="0">
                <a:solidFill>
                  <a:prstClr val="black"/>
                </a:solidFill>
                <a:latin typeface="Tw Cen MT" panose="020B0602020104020603" pitchFamily="34" charset="0"/>
              </a:rPr>
              <a:t>Insufficient physical and economic connectivity</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3" name="Picture 2">
            <a:extLst>
              <a:ext uri="{FF2B5EF4-FFF2-40B4-BE49-F238E27FC236}">
                <a16:creationId xmlns:a16="http://schemas.microsoft.com/office/drawing/2014/main" id="{123686AC-D565-BE0B-60F8-D8D73A414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041" y="4098932"/>
            <a:ext cx="4762501" cy="2432602"/>
          </a:xfrm>
          <a:prstGeom prst="rect">
            <a:avLst/>
          </a:prstGeom>
        </p:spPr>
      </p:pic>
      <p:pic>
        <p:nvPicPr>
          <p:cNvPr id="5" name="Picture 4">
            <a:extLst>
              <a:ext uri="{FF2B5EF4-FFF2-40B4-BE49-F238E27FC236}">
                <a16:creationId xmlns:a16="http://schemas.microsoft.com/office/drawing/2014/main" id="{6E2AE043-30F9-2439-4E72-2C0409F19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93" y="4098932"/>
            <a:ext cx="4762500" cy="2396211"/>
          </a:xfrm>
          <a:prstGeom prst="rect">
            <a:avLst/>
          </a:prstGeom>
        </p:spPr>
      </p:pic>
    </p:spTree>
    <p:extLst>
      <p:ext uri="{BB962C8B-B14F-4D97-AF65-F5344CB8AC3E}">
        <p14:creationId xmlns:p14="http://schemas.microsoft.com/office/powerpoint/2010/main" val="173459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62857"/>
            <a:ext cx="11333018" cy="6149294"/>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946466" y="531669"/>
            <a:ext cx="10512451" cy="954107"/>
          </a:xfrm>
          <a:prstGeom prst="rect">
            <a:avLst/>
          </a:prstGeom>
          <a:noFill/>
        </p:spPr>
        <p:txBody>
          <a:bodyPr wrap="square" rtlCol="0">
            <a:spAutoFit/>
          </a:bodyPr>
          <a:lstStyle/>
          <a:p>
            <a:pPr algn="ctr"/>
            <a:r>
              <a:rPr lang="en-US" sz="2800" b="1" dirty="0">
                <a:solidFill>
                  <a:schemeClr val="tx2"/>
                </a:solidFill>
                <a:latin typeface="Tw Cen MT" panose="020B0602020104020603" pitchFamily="34" charset="0"/>
              </a:rPr>
              <a:t>IMPORTANCE OF RESEARCH FOR AGRICULTURE &amp; RURAL DEVELOPMENT</a:t>
            </a:r>
            <a:endParaRPr lang="en-SG" sz="2800" b="1" dirty="0">
              <a:solidFill>
                <a:schemeClr val="tx2"/>
              </a:solidFill>
              <a:latin typeface="Tw Cen MT" panose="020B0602020104020603" pitchFamily="34" charset="0"/>
            </a:endParaRPr>
          </a:p>
        </p:txBody>
      </p:sp>
      <p:cxnSp>
        <p:nvCxnSpPr>
          <p:cNvPr id="9" name="Straight Connector 8"/>
          <p:cNvCxnSpPr>
            <a:cxnSpLocks/>
          </p:cNvCxnSpPr>
          <p:nvPr/>
        </p:nvCxnSpPr>
        <p:spPr>
          <a:xfrm>
            <a:off x="1153551" y="1485776"/>
            <a:ext cx="9945858"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54A7F5D-563D-46F0-9247-BA0F48DD52E4}"/>
              </a:ext>
            </a:extLst>
          </p:cNvPr>
          <p:cNvSpPr txBox="1"/>
          <p:nvPr/>
        </p:nvSpPr>
        <p:spPr>
          <a:xfrm>
            <a:off x="733485" y="1981809"/>
            <a:ext cx="1072503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w Cen MT" panose="020B0602020104020603" pitchFamily="34" charset="0"/>
                <a:cs typeface="Times New Roman" panose="02020603050405020304" pitchFamily="18" charset="0"/>
              </a:rPr>
              <a:t>In the 8FYP, emphasis will be given on agricultural research promotion, focusing on developing and refining technologies that will bridge yield gaps and promote diversification and intensification.</a:t>
            </a:r>
          </a:p>
          <a:p>
            <a:pPr marL="342900" indent="-342900">
              <a:buFont typeface="Arial" panose="020B0604020202020204" pitchFamily="34" charset="0"/>
              <a:buChar char="•"/>
            </a:pPr>
            <a:r>
              <a:rPr lang="en-US" sz="2400" dirty="0">
                <a:latin typeface="Tw Cen MT" panose="020B0602020104020603" pitchFamily="34" charset="0"/>
                <a:cs typeface="Times New Roman" panose="02020603050405020304" pitchFamily="18" charset="0"/>
              </a:rPr>
              <a:t>For this purpose, budgetary allocation for research and extension should be expanded to at least 5 per cent of Agricultural GDP as against 1.5 per cent of current allocation.</a:t>
            </a:r>
          </a:p>
          <a:p>
            <a:pPr marL="342900" indent="-342900">
              <a:buFont typeface="Arial" panose="020B0604020202020204" pitchFamily="34" charset="0"/>
              <a:buChar char="•"/>
            </a:pPr>
            <a:r>
              <a:rPr lang="en-US" sz="2400" dirty="0">
                <a:latin typeface="Tw Cen MT" panose="020B0602020104020603" pitchFamily="34" charset="0"/>
                <a:cs typeface="Times New Roman" panose="02020603050405020304" pitchFamily="18" charset="0"/>
              </a:rPr>
              <a:t>More research should be conducted to assess how to reintegrate the reverse migrants into the rural economy during any kind of disaster or pandemic like covid19.</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931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112542" y="0"/>
            <a:ext cx="12079458" cy="6857999"/>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896045" y="37189"/>
            <a:ext cx="10512451" cy="523220"/>
          </a:xfrm>
          <a:prstGeom prst="rect">
            <a:avLst/>
          </a:prstGeom>
          <a:noFill/>
        </p:spPr>
        <p:txBody>
          <a:bodyPr wrap="square" rtlCol="0">
            <a:spAutoFit/>
          </a:bodyPr>
          <a:lstStyle/>
          <a:p>
            <a:pPr algn="ctr"/>
            <a:r>
              <a:rPr lang="en-US" sz="2800" b="1" dirty="0">
                <a:solidFill>
                  <a:schemeClr val="tx2"/>
                </a:solidFill>
                <a:latin typeface="Tw Cen MT" panose="020B0602020104020603" pitchFamily="34" charset="0"/>
              </a:rPr>
              <a:t>REALIGNING PRIORITIES TO SUSTAIN GROWTH INTO THE FUTURE</a:t>
            </a:r>
            <a:endParaRPr lang="en-SG" sz="2800" b="1" dirty="0">
              <a:solidFill>
                <a:schemeClr val="tx2"/>
              </a:solidFill>
              <a:latin typeface="Tw Cen MT" panose="020B0602020104020603" pitchFamily="34" charset="0"/>
            </a:endParaRPr>
          </a:p>
        </p:txBody>
      </p:sp>
      <p:cxnSp>
        <p:nvCxnSpPr>
          <p:cNvPr id="9" name="Straight Connector 8"/>
          <p:cNvCxnSpPr>
            <a:cxnSpLocks/>
          </p:cNvCxnSpPr>
          <p:nvPr/>
        </p:nvCxnSpPr>
        <p:spPr>
          <a:xfrm>
            <a:off x="1012874" y="560409"/>
            <a:ext cx="10102166"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54A7F5D-563D-46F0-9247-BA0F48DD52E4}"/>
              </a:ext>
            </a:extLst>
          </p:cNvPr>
          <p:cNvSpPr txBox="1"/>
          <p:nvPr/>
        </p:nvSpPr>
        <p:spPr>
          <a:xfrm>
            <a:off x="390010" y="663293"/>
            <a:ext cx="10725030" cy="3108543"/>
          </a:xfrm>
          <a:prstGeom prst="rect">
            <a:avLst/>
          </a:prstGeom>
          <a:noFill/>
        </p:spPr>
        <p:txBody>
          <a:bodyPr wrap="square" rtlCol="0">
            <a:spAutoFit/>
          </a:bodyPr>
          <a:lstStyle/>
          <a:p>
            <a:pPr marL="457200" indent="-457200" algn="just">
              <a:buFont typeface="Arial" panose="020B0604020202020204" pitchFamily="34" charset="0"/>
              <a:buChar char="•"/>
            </a:pPr>
            <a:r>
              <a:rPr lang="en-ID" sz="2800" dirty="0">
                <a:solidFill>
                  <a:srgbClr val="333333"/>
                </a:solidFill>
                <a:effectLst/>
                <a:latin typeface="Tw Cen MT" panose="020B0602020104020603" pitchFamily="34" charset="0"/>
              </a:rPr>
              <a:t>A balanced development strategy</a:t>
            </a:r>
          </a:p>
          <a:p>
            <a:pPr marL="342900" indent="-342900" algn="just">
              <a:buFont typeface="Arial" panose="020B0604020202020204" pitchFamily="34" charset="0"/>
              <a:buChar char="•"/>
            </a:pPr>
            <a:r>
              <a:rPr lang="en-US" sz="2800" dirty="0">
                <a:solidFill>
                  <a:srgbClr val="333333"/>
                </a:solidFill>
                <a:effectLst/>
                <a:latin typeface="Tw Cen MT" panose="020B0602020104020603" pitchFamily="34" charset="0"/>
              </a:rPr>
              <a:t>More rapid diversification in agriculture</a:t>
            </a:r>
            <a:endParaRPr lang="en-ID" sz="2800" dirty="0">
              <a:solidFill>
                <a:srgbClr val="333333"/>
              </a:solidFill>
              <a:latin typeface="Tw Cen MT" panose="020B0602020104020603" pitchFamily="34" charset="0"/>
            </a:endParaRPr>
          </a:p>
          <a:p>
            <a:pPr marL="342900" indent="-342900" algn="just">
              <a:buFont typeface="Arial" panose="020B0604020202020204" pitchFamily="34" charset="0"/>
              <a:buChar char="•"/>
            </a:pPr>
            <a:r>
              <a:rPr lang="en-US" sz="2800" dirty="0">
                <a:solidFill>
                  <a:srgbClr val="333333"/>
                </a:solidFill>
                <a:latin typeface="Tw Cen MT" panose="020B0602020104020603" pitchFamily="34" charset="0"/>
              </a:rPr>
              <a:t>I</a:t>
            </a:r>
            <a:r>
              <a:rPr lang="en-US" sz="2800" dirty="0">
                <a:solidFill>
                  <a:srgbClr val="333333"/>
                </a:solidFill>
                <a:effectLst/>
                <a:latin typeface="Tw Cen MT" panose="020B0602020104020603" pitchFamily="34" charset="0"/>
              </a:rPr>
              <a:t>mproving the policy framework and rebalancing public expenditure priorities</a:t>
            </a:r>
            <a:endParaRPr lang="en-ID" sz="2800" dirty="0">
              <a:solidFill>
                <a:srgbClr val="333333"/>
              </a:solidFill>
              <a:effectLst/>
              <a:latin typeface="Tw Cen MT" panose="020B0602020104020603" pitchFamily="34" charset="0"/>
            </a:endParaRPr>
          </a:p>
          <a:p>
            <a:pPr marL="342900" indent="-342900" algn="just">
              <a:buFont typeface="Arial" panose="020B0604020202020204" pitchFamily="34" charset="0"/>
              <a:buChar char="•"/>
            </a:pPr>
            <a:r>
              <a:rPr lang="en-US" sz="2800" dirty="0">
                <a:solidFill>
                  <a:srgbClr val="333333"/>
                </a:solidFill>
                <a:effectLst/>
                <a:latin typeface="Tw Cen MT" panose="020B0602020104020603" pitchFamily="34" charset="0"/>
              </a:rPr>
              <a:t>Creating environment for robust rural non-farm growth and more efficient value chains</a:t>
            </a:r>
          </a:p>
          <a:p>
            <a:pPr marL="342900" indent="-342900" algn="just">
              <a:buFont typeface="Arial" panose="020B0604020202020204" pitchFamily="34" charset="0"/>
              <a:buChar char="•"/>
            </a:pPr>
            <a:r>
              <a:rPr lang="en-ID" sz="2800" dirty="0">
                <a:solidFill>
                  <a:srgbClr val="333333"/>
                </a:solidFill>
                <a:effectLst/>
                <a:latin typeface="Tw Cen MT" panose="020B0602020104020603" pitchFamily="34" charset="0"/>
              </a:rPr>
              <a:t>Continued investment in connectivity</a:t>
            </a:r>
          </a:p>
        </p:txBody>
      </p:sp>
      <p:pic>
        <p:nvPicPr>
          <p:cNvPr id="5" name="Picture 4">
            <a:extLst>
              <a:ext uri="{FF2B5EF4-FFF2-40B4-BE49-F238E27FC236}">
                <a16:creationId xmlns:a16="http://schemas.microsoft.com/office/drawing/2014/main" id="{0860708B-1B9B-58F6-F9CB-D654EC444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398" y="3672281"/>
            <a:ext cx="3892060" cy="2897331"/>
          </a:xfrm>
          <a:prstGeom prst="rect">
            <a:avLst/>
          </a:prstGeom>
        </p:spPr>
      </p:pic>
      <p:pic>
        <p:nvPicPr>
          <p:cNvPr id="10" name="Picture 9">
            <a:extLst>
              <a:ext uri="{FF2B5EF4-FFF2-40B4-BE49-F238E27FC236}">
                <a16:creationId xmlns:a16="http://schemas.microsoft.com/office/drawing/2014/main" id="{3CAB5E5A-54DE-4727-B395-3BCD7599C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391" y="3672281"/>
            <a:ext cx="3603273" cy="2988657"/>
          </a:xfrm>
          <a:prstGeom prst="rect">
            <a:avLst/>
          </a:prstGeom>
        </p:spPr>
      </p:pic>
      <p:pic>
        <p:nvPicPr>
          <p:cNvPr id="12" name="Picture 11">
            <a:extLst>
              <a:ext uri="{FF2B5EF4-FFF2-40B4-BE49-F238E27FC236}">
                <a16:creationId xmlns:a16="http://schemas.microsoft.com/office/drawing/2014/main" id="{B40EBD7E-B79B-4341-31D5-A28BA4B09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009" y="3771836"/>
            <a:ext cx="3774027" cy="2889102"/>
          </a:xfrm>
          <a:prstGeom prst="rect">
            <a:avLst/>
          </a:prstGeom>
        </p:spPr>
      </p:pic>
    </p:spTree>
    <p:extLst>
      <p:ext uri="{BB962C8B-B14F-4D97-AF65-F5344CB8AC3E}">
        <p14:creationId xmlns:p14="http://schemas.microsoft.com/office/powerpoint/2010/main" val="310876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2E0E474-2F24-2601-E2AC-473DD159754C}"/>
              </a:ext>
            </a:extLst>
          </p:cNvPr>
          <p:cNvSpPr/>
          <p:nvPr/>
        </p:nvSpPr>
        <p:spPr>
          <a:xfrm>
            <a:off x="1008185" y="1856935"/>
            <a:ext cx="10175630" cy="3530991"/>
          </a:xfrm>
          <a:prstGeom prst="rect">
            <a:avLst/>
          </a:prstGeom>
          <a:solidFill>
            <a:schemeClr val="tx1">
              <a:lumMod val="95000"/>
              <a:lumOff val="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E148A04D-C3A7-CF27-E105-AA9569842CB2}"/>
              </a:ext>
            </a:extLst>
          </p:cNvPr>
          <p:cNvSpPr txBox="1"/>
          <p:nvPr/>
        </p:nvSpPr>
        <p:spPr>
          <a:xfrm>
            <a:off x="1904615" y="2274838"/>
            <a:ext cx="5008098" cy="2308324"/>
          </a:xfrm>
          <a:prstGeom prst="rect">
            <a:avLst/>
          </a:prstGeom>
          <a:noFill/>
        </p:spPr>
        <p:txBody>
          <a:bodyPr wrap="square" rtlCol="0">
            <a:spAutoFit/>
          </a:bodyPr>
          <a:lstStyle/>
          <a:p>
            <a:pPr algn="just"/>
            <a:r>
              <a:rPr lang="bn-IN" sz="2800" dirty="0">
                <a:solidFill>
                  <a:schemeClr val="bg1"/>
                </a:solidFill>
                <a:latin typeface="Kalpurush" panose="02000600000000000000" pitchFamily="2" charset="0"/>
                <a:cs typeface="Kalpurush" panose="02000600000000000000" pitchFamily="2" charset="0"/>
              </a:rPr>
              <a:t>“শতকরা ৯০ জন মানুষ গ্রামে বাস করে। গ্রামের দিকে যেতে হবে।</a:t>
            </a:r>
            <a:r>
              <a:rPr lang="en-US" sz="2800" dirty="0">
                <a:solidFill>
                  <a:schemeClr val="bg1"/>
                </a:solidFill>
                <a:latin typeface="Kalpurush" panose="02000600000000000000" pitchFamily="2" charset="0"/>
                <a:cs typeface="Kalpurush" panose="02000600000000000000" pitchFamily="2" charset="0"/>
              </a:rPr>
              <a:t> </a:t>
            </a:r>
            <a:r>
              <a:rPr lang="bn-IN" sz="2800" dirty="0">
                <a:solidFill>
                  <a:schemeClr val="bg1"/>
                </a:solidFill>
                <a:latin typeface="Kalpurush" panose="02000600000000000000" pitchFamily="2" charset="0"/>
                <a:cs typeface="Kalpurush" panose="02000600000000000000" pitchFamily="2" charset="0"/>
              </a:rPr>
              <a:t>আমার অর্থনীতি যদি গণমুখী </a:t>
            </a:r>
            <a:r>
              <a:rPr lang="en-US" sz="2800" dirty="0" err="1">
                <a:solidFill>
                  <a:schemeClr val="bg1"/>
                </a:solidFill>
                <a:latin typeface="Kalpurush" panose="02000600000000000000" pitchFamily="2" charset="0"/>
                <a:cs typeface="Kalpurush" panose="02000600000000000000" pitchFamily="2" charset="0"/>
              </a:rPr>
              <a:t>না</a:t>
            </a:r>
            <a:r>
              <a:rPr lang="bn-IN" sz="2800" dirty="0">
                <a:solidFill>
                  <a:schemeClr val="bg1"/>
                </a:solidFill>
                <a:latin typeface="Kalpurush" panose="02000600000000000000" pitchFamily="2" charset="0"/>
                <a:cs typeface="Kalpurush" panose="02000600000000000000" pitchFamily="2" charset="0"/>
              </a:rPr>
              <a:t> করতে পারি এবং গ্রামের দিকে যদি </a:t>
            </a:r>
            <a:r>
              <a:rPr lang="en-US" sz="2800" dirty="0" err="1">
                <a:solidFill>
                  <a:schemeClr val="bg1"/>
                </a:solidFill>
                <a:latin typeface="Kalpurush" panose="02000600000000000000" pitchFamily="2" charset="0"/>
                <a:cs typeface="Kalpurush" panose="02000600000000000000" pitchFamily="2" charset="0"/>
              </a:rPr>
              <a:t>না</a:t>
            </a:r>
            <a:r>
              <a:rPr lang="bn-IN" sz="2800" dirty="0">
                <a:solidFill>
                  <a:schemeClr val="bg1"/>
                </a:solidFill>
                <a:latin typeface="Kalpurush" panose="02000600000000000000" pitchFamily="2" charset="0"/>
                <a:cs typeface="Kalpurush" panose="02000600000000000000" pitchFamily="2" charset="0"/>
              </a:rPr>
              <a:t> যাওয়া যায়, কৃষি বিপ্লব হবে </a:t>
            </a:r>
            <a:r>
              <a:rPr lang="en-US" sz="2800" dirty="0" err="1">
                <a:solidFill>
                  <a:schemeClr val="bg1"/>
                </a:solidFill>
                <a:latin typeface="Kalpurush" panose="02000600000000000000" pitchFamily="2" charset="0"/>
                <a:cs typeface="Kalpurush" panose="02000600000000000000" pitchFamily="2" charset="0"/>
              </a:rPr>
              <a:t>না</a:t>
            </a:r>
            <a:r>
              <a:rPr lang="bn-IN" sz="2800" dirty="0">
                <a:solidFill>
                  <a:schemeClr val="bg1"/>
                </a:solidFill>
                <a:latin typeface="Kalpurush" panose="02000600000000000000" pitchFamily="2" charset="0"/>
                <a:cs typeface="Kalpurush" panose="02000600000000000000" pitchFamily="2" charset="0"/>
              </a:rPr>
              <a:t>।</a:t>
            </a:r>
            <a:r>
              <a:rPr lang="bn-IN" sz="3200" dirty="0">
                <a:solidFill>
                  <a:schemeClr val="bg1"/>
                </a:solidFill>
                <a:latin typeface="Kalpurush" panose="02000600000000000000" pitchFamily="2" charset="0"/>
                <a:cs typeface="Kalpurush" panose="02000600000000000000" pitchFamily="2" charset="0"/>
              </a:rPr>
              <a:t>”</a:t>
            </a:r>
            <a:endParaRPr lang="en-ID" sz="2800" dirty="0">
              <a:solidFill>
                <a:schemeClr val="bg1"/>
              </a:solidFill>
              <a:latin typeface="Kalpurush" panose="02000600000000000000" pitchFamily="2" charset="0"/>
              <a:cs typeface="Kalpurush" panose="02000600000000000000" pitchFamily="2" charset="0"/>
            </a:endParaRPr>
          </a:p>
        </p:txBody>
      </p:sp>
      <p:pic>
        <p:nvPicPr>
          <p:cNvPr id="14" name="Picture 2" descr="Image result for bangabandhu sheikh mujibur rahman">
            <a:extLst>
              <a:ext uri="{FF2B5EF4-FFF2-40B4-BE49-F238E27FC236}">
                <a16:creationId xmlns:a16="http://schemas.microsoft.com/office/drawing/2014/main" id="{7CCBDE5A-B702-490E-C73D-90F9D9E1F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143" y="1856935"/>
            <a:ext cx="3360270" cy="35309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285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4750019" y="551793"/>
            <a:ext cx="1794081" cy="523220"/>
          </a:xfrm>
          <a:prstGeom prst="rect">
            <a:avLst/>
          </a:prstGeom>
          <a:noFill/>
        </p:spPr>
        <p:txBody>
          <a:bodyPr wrap="none" rtlCol="0">
            <a:spAutoFit/>
          </a:bodyPr>
          <a:lstStyle/>
          <a:p>
            <a:r>
              <a:rPr lang="en-SG" sz="2800" b="1" dirty="0">
                <a:solidFill>
                  <a:schemeClr val="tx2"/>
                </a:solidFill>
                <a:latin typeface="Tw Cen MT" panose="020B0602020104020603" pitchFamily="34" charset="0"/>
              </a:rPr>
              <a:t>References</a:t>
            </a:r>
          </a:p>
        </p:txBody>
      </p:sp>
      <p:cxnSp>
        <p:nvCxnSpPr>
          <p:cNvPr id="9" name="Straight Connector 8"/>
          <p:cNvCxnSpPr/>
          <p:nvPr/>
        </p:nvCxnSpPr>
        <p:spPr>
          <a:xfrm>
            <a:off x="3293731" y="1064092"/>
            <a:ext cx="5527964" cy="10921"/>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5F4048-8BBE-4AE7-A7B4-8A255CD0D08F}"/>
              </a:ext>
            </a:extLst>
          </p:cNvPr>
          <p:cNvSpPr txBox="1"/>
          <p:nvPr/>
        </p:nvSpPr>
        <p:spPr>
          <a:xfrm>
            <a:off x="733485" y="1424712"/>
            <a:ext cx="10725030" cy="3785652"/>
          </a:xfrm>
          <a:prstGeom prst="rect">
            <a:avLst/>
          </a:prstGeom>
          <a:noFill/>
        </p:spPr>
        <p:txBody>
          <a:bodyPr wrap="square" rtlCol="0">
            <a:spAutoFit/>
          </a:bodyPr>
          <a:lstStyle/>
          <a:p>
            <a:pPr algn="just"/>
            <a:r>
              <a:rPr lang="en-US" sz="2400" b="0" i="0" dirty="0" err="1">
                <a:solidFill>
                  <a:srgbClr val="222222"/>
                </a:solidFill>
                <a:effectLst/>
                <a:latin typeface="Tw Cen MT" panose="020B0602020104020603" pitchFamily="34" charset="0"/>
              </a:rPr>
              <a:t>Toufique</a:t>
            </a:r>
            <a:r>
              <a:rPr lang="en-US" sz="2400" b="0" i="0" dirty="0">
                <a:solidFill>
                  <a:srgbClr val="222222"/>
                </a:solidFill>
                <a:effectLst/>
                <a:latin typeface="Tw Cen MT" panose="020B0602020104020603" pitchFamily="34" charset="0"/>
              </a:rPr>
              <a:t>, K. A. (2017). Bangladesh Experience in Rural Development: The Success and Failure of the Various Models Used. </a:t>
            </a:r>
            <a:r>
              <a:rPr lang="en-US" sz="2400" b="0" i="1" dirty="0">
                <a:solidFill>
                  <a:srgbClr val="222222"/>
                </a:solidFill>
                <a:effectLst/>
                <a:latin typeface="Tw Cen MT" panose="020B0602020104020603" pitchFamily="34" charset="0"/>
              </a:rPr>
              <a:t>The Bangladesh Development Studies</a:t>
            </a:r>
            <a:r>
              <a:rPr lang="en-US" sz="2400" b="0" i="0" dirty="0">
                <a:solidFill>
                  <a:srgbClr val="222222"/>
                </a:solidFill>
                <a:effectLst/>
                <a:latin typeface="Tw Cen MT" panose="020B0602020104020603" pitchFamily="34" charset="0"/>
              </a:rPr>
              <a:t>, </a:t>
            </a:r>
            <a:r>
              <a:rPr lang="en-US" sz="2400" b="0" i="1" dirty="0">
                <a:solidFill>
                  <a:srgbClr val="222222"/>
                </a:solidFill>
                <a:effectLst/>
                <a:latin typeface="Tw Cen MT" panose="020B0602020104020603" pitchFamily="34" charset="0"/>
              </a:rPr>
              <a:t>40</a:t>
            </a:r>
            <a:r>
              <a:rPr lang="en-US" sz="2400" b="0" i="0" dirty="0">
                <a:solidFill>
                  <a:srgbClr val="222222"/>
                </a:solidFill>
                <a:effectLst/>
                <a:latin typeface="Tw Cen MT" panose="020B0602020104020603" pitchFamily="34" charset="0"/>
              </a:rPr>
              <a:t>(1 &amp; 2), 97-117.</a:t>
            </a:r>
          </a:p>
          <a:p>
            <a:pPr algn="just"/>
            <a:r>
              <a:rPr lang="en-US" sz="2400" b="0" i="0" dirty="0">
                <a:solidFill>
                  <a:srgbClr val="141514"/>
                </a:solidFill>
                <a:effectLst/>
                <a:latin typeface="Tw Cen MT" panose="020B0602020104020603" pitchFamily="34" charset="0"/>
              </a:rPr>
              <a:t>Ahmed, M. U. (2001). Efficacy of alternative poverty alleviation </a:t>
            </a:r>
            <a:r>
              <a:rPr lang="en-US" sz="2400" b="0" i="0" dirty="0" err="1">
                <a:solidFill>
                  <a:srgbClr val="141514"/>
                </a:solidFill>
                <a:effectLst/>
                <a:latin typeface="Tw Cen MT" panose="020B0602020104020603" pitchFamily="34" charset="0"/>
              </a:rPr>
              <a:t>programmes</a:t>
            </a:r>
            <a:r>
              <a:rPr lang="en-US" sz="2400" b="0" i="0" dirty="0">
                <a:solidFill>
                  <a:srgbClr val="141514"/>
                </a:solidFill>
                <a:effectLst/>
                <a:latin typeface="Tw Cen MT" panose="020B0602020104020603" pitchFamily="34" charset="0"/>
              </a:rPr>
              <a:t> in Bangladesh. Centre on Integrated Rural Development for Asia and the Pacific, Dhaka, BD.</a:t>
            </a:r>
          </a:p>
          <a:p>
            <a:pPr algn="just"/>
            <a:r>
              <a:rPr lang="en-US" sz="2400" b="0" i="0" dirty="0" err="1">
                <a:solidFill>
                  <a:srgbClr val="141514"/>
                </a:solidFill>
                <a:effectLst/>
                <a:latin typeface="Tw Cen MT" panose="020B0602020104020603" pitchFamily="34" charset="0"/>
              </a:rPr>
              <a:t>Afsar</a:t>
            </a:r>
            <a:r>
              <a:rPr lang="en-US" sz="2400" b="0" i="0" dirty="0">
                <a:solidFill>
                  <a:srgbClr val="141514"/>
                </a:solidFill>
                <a:effectLst/>
                <a:latin typeface="Tw Cen MT" panose="020B0602020104020603" pitchFamily="34" charset="0"/>
              </a:rPr>
              <a:t>, R. (2000). Rural-urban migration in Bangladesh: causes, consequences, and challenges. University Press.</a:t>
            </a:r>
          </a:p>
          <a:p>
            <a:pPr algn="just"/>
            <a:r>
              <a:rPr lang="en-US" sz="2400" b="0" i="0" dirty="0">
                <a:solidFill>
                  <a:srgbClr val="141514"/>
                </a:solidFill>
                <a:effectLst/>
                <a:latin typeface="Tw Cen MT" panose="020B0602020104020603" pitchFamily="34" charset="0"/>
              </a:rPr>
              <a:t>Bose, S. (1974). The Comilla co-operative approach and the prospects for broad-based green revolution in Bangladesh. World Development, 2(8), 21-28.</a:t>
            </a:r>
          </a:p>
        </p:txBody>
      </p:sp>
    </p:spTree>
    <p:extLst>
      <p:ext uri="{BB962C8B-B14F-4D97-AF65-F5344CB8AC3E}">
        <p14:creationId xmlns:p14="http://schemas.microsoft.com/office/powerpoint/2010/main" val="98050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5" name="Rectangle 4"/>
          <p:cNvSpPr/>
          <p:nvPr/>
        </p:nvSpPr>
        <p:spPr>
          <a:xfrm>
            <a:off x="624114" y="2384487"/>
            <a:ext cx="10929258" cy="830997"/>
          </a:xfrm>
          <a:prstGeom prst="rect">
            <a:avLst/>
          </a:prstGeom>
          <a:solidFill>
            <a:srgbClr val="FFC000"/>
          </a:solidFill>
        </p:spPr>
        <p:txBody>
          <a:bodyPr wrap="square">
            <a:spAutoFit/>
          </a:bodyPr>
          <a:lstStyle/>
          <a:p>
            <a:pPr algn="ctr"/>
            <a:r>
              <a:rPr lang="en-SG" sz="4800" b="1" dirty="0">
                <a:latin typeface="Tw Cen MT" panose="020B0602020104020603" pitchFamily="34" charset="0"/>
              </a:rPr>
              <a:t>Any Question Please?</a:t>
            </a:r>
          </a:p>
        </p:txBody>
      </p:sp>
    </p:spTree>
    <p:extLst>
      <p:ext uri="{BB962C8B-B14F-4D97-AF65-F5344CB8AC3E}">
        <p14:creationId xmlns:p14="http://schemas.microsoft.com/office/powerpoint/2010/main" val="912896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5" name="Rectangle 4"/>
          <p:cNvSpPr/>
          <p:nvPr/>
        </p:nvSpPr>
        <p:spPr>
          <a:xfrm>
            <a:off x="537029" y="2384487"/>
            <a:ext cx="11074400" cy="1446550"/>
          </a:xfrm>
          <a:prstGeom prst="rect">
            <a:avLst/>
          </a:prstGeom>
          <a:solidFill>
            <a:srgbClr val="FFC000"/>
          </a:solidFill>
        </p:spPr>
        <p:txBody>
          <a:bodyPr wrap="square">
            <a:spAutoFit/>
          </a:bodyPr>
          <a:lstStyle/>
          <a:p>
            <a:pPr algn="ctr"/>
            <a:r>
              <a:rPr lang="en-SG" sz="8800" b="1" dirty="0">
                <a:latin typeface="Tw Cen MT" panose="020B0602020104020603" pitchFamily="34" charset="0"/>
              </a:rPr>
              <a:t>THANK YOU</a:t>
            </a:r>
          </a:p>
        </p:txBody>
      </p:sp>
    </p:spTree>
    <p:extLst>
      <p:ext uri="{BB962C8B-B14F-4D97-AF65-F5344CB8AC3E}">
        <p14:creationId xmlns:p14="http://schemas.microsoft.com/office/powerpoint/2010/main" val="114113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3187563" y="2182752"/>
            <a:ext cx="5396094" cy="1446550"/>
          </a:xfrm>
          <a:prstGeom prst="rect">
            <a:avLst/>
          </a:prstGeom>
          <a:noFill/>
        </p:spPr>
        <p:txBody>
          <a:bodyPr wrap="none" rtlCol="0">
            <a:spAutoFit/>
          </a:bodyPr>
          <a:lstStyle/>
          <a:p>
            <a:pPr algn="ctr"/>
            <a:r>
              <a:rPr lang="en-SG" sz="4400" b="1" dirty="0">
                <a:solidFill>
                  <a:schemeClr val="tx2"/>
                </a:solidFill>
                <a:latin typeface="Tw Cen MT" panose="020B0602020104020603" pitchFamily="34" charset="0"/>
              </a:rPr>
              <a:t>Let’s begin with </a:t>
            </a:r>
          </a:p>
          <a:p>
            <a:pPr algn="ctr"/>
            <a:r>
              <a:rPr lang="en-SG" sz="4400" b="1" dirty="0">
                <a:solidFill>
                  <a:schemeClr val="tx2"/>
                </a:solidFill>
                <a:latin typeface="Tw Cen MT" panose="020B0602020104020603" pitchFamily="34" charset="0"/>
              </a:rPr>
              <a:t>The Dominant Theory</a:t>
            </a:r>
          </a:p>
        </p:txBody>
      </p:sp>
      <p:cxnSp>
        <p:nvCxnSpPr>
          <p:cNvPr id="9" name="Straight Connector 8"/>
          <p:cNvCxnSpPr>
            <a:cxnSpLocks/>
          </p:cNvCxnSpPr>
          <p:nvPr/>
        </p:nvCxnSpPr>
        <p:spPr>
          <a:xfrm>
            <a:off x="2204154" y="3736696"/>
            <a:ext cx="7362914"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50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cxnSp>
        <p:nvCxnSpPr>
          <p:cNvPr id="6" name="Straight Connector 5"/>
          <p:cNvCxnSpPr>
            <a:cxnSpLocks/>
          </p:cNvCxnSpPr>
          <p:nvPr/>
        </p:nvCxnSpPr>
        <p:spPr>
          <a:xfrm flipV="1">
            <a:off x="2150593" y="890055"/>
            <a:ext cx="7958882" cy="19956"/>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9191" y="2117338"/>
            <a:ext cx="2698175" cy="400110"/>
          </a:xfrm>
          <a:prstGeom prst="rect">
            <a:avLst/>
          </a:prstGeom>
          <a:noFill/>
        </p:spPr>
        <p:txBody>
          <a:bodyPr wrap="none" rtlCol="0">
            <a:spAutoFit/>
          </a:bodyPr>
          <a:lstStyle/>
          <a:p>
            <a:r>
              <a:rPr lang="en-SG" sz="2000" b="1" dirty="0">
                <a:solidFill>
                  <a:schemeClr val="tx1">
                    <a:lumMod val="75000"/>
                    <a:lumOff val="25000"/>
                  </a:schemeClr>
                </a:solidFill>
                <a:latin typeface="Tw Cen MT" panose="020B0602020104020603" pitchFamily="34" charset="0"/>
              </a:rPr>
              <a:t>TRADITIONAL SOCIETY</a:t>
            </a:r>
          </a:p>
        </p:txBody>
      </p:sp>
      <p:sp>
        <p:nvSpPr>
          <p:cNvPr id="16" name="TextBox 15"/>
          <p:cNvSpPr txBox="1"/>
          <p:nvPr/>
        </p:nvSpPr>
        <p:spPr>
          <a:xfrm>
            <a:off x="1630043" y="2740480"/>
            <a:ext cx="3637278" cy="400110"/>
          </a:xfrm>
          <a:prstGeom prst="rect">
            <a:avLst/>
          </a:prstGeom>
          <a:noFill/>
        </p:spPr>
        <p:txBody>
          <a:bodyPr wrap="none" rtlCol="0">
            <a:spAutoFit/>
          </a:bodyPr>
          <a:lstStyle/>
          <a:p>
            <a:r>
              <a:rPr lang="en-SG" sz="2000" b="1" dirty="0">
                <a:solidFill>
                  <a:schemeClr val="tx1">
                    <a:lumMod val="75000"/>
                    <a:lumOff val="25000"/>
                  </a:schemeClr>
                </a:solidFill>
                <a:latin typeface="Tw Cen MT" panose="020B0602020104020603" pitchFamily="34" charset="0"/>
              </a:rPr>
              <a:t>PRE CONDITION FOR TAKE OFF</a:t>
            </a:r>
          </a:p>
        </p:txBody>
      </p:sp>
      <p:sp>
        <p:nvSpPr>
          <p:cNvPr id="20" name="TextBox 19"/>
          <p:cNvSpPr txBox="1"/>
          <p:nvPr/>
        </p:nvSpPr>
        <p:spPr>
          <a:xfrm>
            <a:off x="1672450" y="3282549"/>
            <a:ext cx="1258421" cy="400110"/>
          </a:xfrm>
          <a:prstGeom prst="rect">
            <a:avLst/>
          </a:prstGeom>
          <a:noFill/>
        </p:spPr>
        <p:txBody>
          <a:bodyPr wrap="none" rtlCol="0">
            <a:spAutoFit/>
          </a:bodyPr>
          <a:lstStyle/>
          <a:p>
            <a:r>
              <a:rPr lang="en-SG" sz="2000" b="1" dirty="0">
                <a:solidFill>
                  <a:schemeClr val="tx1">
                    <a:lumMod val="75000"/>
                    <a:lumOff val="25000"/>
                  </a:schemeClr>
                </a:solidFill>
                <a:latin typeface="Tw Cen MT" panose="020B0602020104020603" pitchFamily="34" charset="0"/>
              </a:rPr>
              <a:t>TAKE OFF</a:t>
            </a:r>
          </a:p>
        </p:txBody>
      </p:sp>
      <p:cxnSp>
        <p:nvCxnSpPr>
          <p:cNvPr id="38" name="Straight Arrow Connector 37"/>
          <p:cNvCxnSpPr/>
          <p:nvPr/>
        </p:nvCxnSpPr>
        <p:spPr>
          <a:xfrm flipH="1" flipV="1">
            <a:off x="9254863" y="2564847"/>
            <a:ext cx="1720" cy="63816"/>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AutoShape 2"/>
          <p:cNvSpPr>
            <a:spLocks/>
          </p:cNvSpPr>
          <p:nvPr/>
        </p:nvSpPr>
        <p:spPr bwMode="auto">
          <a:xfrm>
            <a:off x="916725" y="3827902"/>
            <a:ext cx="519662" cy="529342"/>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noFill/>
          <a:ln w="38100">
            <a:gradFill>
              <a:gsLst>
                <a:gs pos="7000">
                  <a:srgbClr val="FF0066"/>
                </a:gs>
                <a:gs pos="100000">
                  <a:srgbClr val="7030A0"/>
                </a:gs>
              </a:gsLst>
              <a:lin ang="5400000" scaled="1"/>
            </a:gradFill>
          </a:ln>
        </p:spPr>
        <p:txBody>
          <a:bodyPr lIns="0" tIns="0" rIns="0" bIns="0" anchor="ctr"/>
          <a:lstStyle/>
          <a:p>
            <a:pPr algn="ctr"/>
            <a:endParaRPr lang="en-US" sz="1600" dirty="0">
              <a:solidFill>
                <a:schemeClr val="tx1">
                  <a:lumMod val="75000"/>
                  <a:lumOff val="25000"/>
                </a:schemeClr>
              </a:solidFill>
              <a:latin typeface="Titillium" charset="0"/>
              <a:ea typeface="Titillium" charset="0"/>
              <a:cs typeface="Titillium" charset="0"/>
            </a:endParaRPr>
          </a:p>
        </p:txBody>
      </p:sp>
      <p:sp>
        <p:nvSpPr>
          <p:cNvPr id="46" name="TextBox 45"/>
          <p:cNvSpPr txBox="1"/>
          <p:nvPr/>
        </p:nvSpPr>
        <p:spPr>
          <a:xfrm>
            <a:off x="1685575" y="3849775"/>
            <a:ext cx="2439835" cy="400110"/>
          </a:xfrm>
          <a:prstGeom prst="rect">
            <a:avLst/>
          </a:prstGeom>
          <a:noFill/>
        </p:spPr>
        <p:txBody>
          <a:bodyPr wrap="none" rtlCol="0">
            <a:spAutoFit/>
          </a:bodyPr>
          <a:lstStyle/>
          <a:p>
            <a:r>
              <a:rPr lang="en-SG" sz="2000" b="1" dirty="0">
                <a:solidFill>
                  <a:schemeClr val="tx1">
                    <a:lumMod val="75000"/>
                    <a:lumOff val="25000"/>
                  </a:schemeClr>
                </a:solidFill>
                <a:latin typeface="Tw Cen MT" panose="020B0602020104020603" pitchFamily="34" charset="0"/>
              </a:rPr>
              <a:t>DRIVE TO MATURITY</a:t>
            </a:r>
          </a:p>
        </p:txBody>
      </p:sp>
      <p:sp>
        <p:nvSpPr>
          <p:cNvPr id="36" name="TextBox 35">
            <a:extLst>
              <a:ext uri="{FF2B5EF4-FFF2-40B4-BE49-F238E27FC236}">
                <a16:creationId xmlns:a16="http://schemas.microsoft.com/office/drawing/2014/main" id="{083ED35B-A030-5492-2351-7464A8BB7CC5}"/>
              </a:ext>
            </a:extLst>
          </p:cNvPr>
          <p:cNvSpPr txBox="1"/>
          <p:nvPr/>
        </p:nvSpPr>
        <p:spPr>
          <a:xfrm>
            <a:off x="1686518" y="4432978"/>
            <a:ext cx="4134145" cy="400110"/>
          </a:xfrm>
          <a:prstGeom prst="rect">
            <a:avLst/>
          </a:prstGeom>
          <a:noFill/>
        </p:spPr>
        <p:txBody>
          <a:bodyPr wrap="none" rtlCol="0">
            <a:spAutoFit/>
          </a:bodyPr>
          <a:lstStyle/>
          <a:p>
            <a:r>
              <a:rPr lang="en-SG" sz="2000" b="1" dirty="0">
                <a:solidFill>
                  <a:schemeClr val="tx1">
                    <a:lumMod val="75000"/>
                    <a:lumOff val="25000"/>
                  </a:schemeClr>
                </a:solidFill>
                <a:latin typeface="Tw Cen MT" panose="020B0602020104020603" pitchFamily="34" charset="0"/>
              </a:rPr>
              <a:t>AGE OF HIGH MASS CONSUMPTION</a:t>
            </a:r>
          </a:p>
        </p:txBody>
      </p:sp>
      <p:sp>
        <p:nvSpPr>
          <p:cNvPr id="42" name="TextBox 41">
            <a:extLst>
              <a:ext uri="{FF2B5EF4-FFF2-40B4-BE49-F238E27FC236}">
                <a16:creationId xmlns:a16="http://schemas.microsoft.com/office/drawing/2014/main" id="{0E2CB690-D5E0-31A9-7BED-7587CD65CB15}"/>
              </a:ext>
            </a:extLst>
          </p:cNvPr>
          <p:cNvSpPr txBox="1"/>
          <p:nvPr/>
        </p:nvSpPr>
        <p:spPr>
          <a:xfrm>
            <a:off x="940718" y="3231604"/>
            <a:ext cx="604102" cy="461665"/>
          </a:xfrm>
          <a:prstGeom prst="rect">
            <a:avLst/>
          </a:prstGeom>
          <a:noFill/>
        </p:spPr>
        <p:txBody>
          <a:bodyPr wrap="square" rtlCol="0">
            <a:spAutoFit/>
          </a:bodyPr>
          <a:lstStyle/>
          <a:p>
            <a:r>
              <a:rPr lang="en-US" sz="2400" b="1" dirty="0">
                <a:solidFill>
                  <a:srgbClr val="FF0066"/>
                </a:solidFill>
              </a:rPr>
              <a:t>03</a:t>
            </a:r>
            <a:endParaRPr lang="en-ID" sz="2400" b="1" dirty="0">
              <a:solidFill>
                <a:srgbClr val="FF0066"/>
              </a:solidFill>
            </a:endParaRPr>
          </a:p>
        </p:txBody>
      </p:sp>
      <p:sp>
        <p:nvSpPr>
          <p:cNvPr id="7" name="TextBox 6">
            <a:extLst>
              <a:ext uri="{FF2B5EF4-FFF2-40B4-BE49-F238E27FC236}">
                <a16:creationId xmlns:a16="http://schemas.microsoft.com/office/drawing/2014/main" id="{F9794599-2B9C-3AF0-23FA-0B9B36E4DB17}"/>
              </a:ext>
            </a:extLst>
          </p:cNvPr>
          <p:cNvSpPr txBox="1"/>
          <p:nvPr/>
        </p:nvSpPr>
        <p:spPr>
          <a:xfrm>
            <a:off x="801688" y="1934230"/>
            <a:ext cx="4418230" cy="1836000"/>
          </a:xfrm>
          <a:prstGeom prst="rect">
            <a:avLst/>
          </a:prstGeom>
          <a:noFill/>
          <a:ln w="38100" cmpd="sng">
            <a:solidFill>
              <a:srgbClr val="0070C0"/>
            </a:solidFill>
          </a:ln>
        </p:spPr>
        <p:txBody>
          <a:bodyPr wrap="square" rtlCol="0">
            <a:spAutoFit/>
          </a:bodyPr>
          <a:lstStyle/>
          <a:p>
            <a:endParaRPr lang="en-ID" dirty="0"/>
          </a:p>
        </p:txBody>
      </p:sp>
      <p:sp>
        <p:nvSpPr>
          <p:cNvPr id="49" name="TextBox 48">
            <a:extLst>
              <a:ext uri="{FF2B5EF4-FFF2-40B4-BE49-F238E27FC236}">
                <a16:creationId xmlns:a16="http://schemas.microsoft.com/office/drawing/2014/main" id="{063B45DB-6E13-A175-7AA8-4924C2DA5C77}"/>
              </a:ext>
            </a:extLst>
          </p:cNvPr>
          <p:cNvSpPr txBox="1"/>
          <p:nvPr/>
        </p:nvSpPr>
        <p:spPr>
          <a:xfrm>
            <a:off x="7508965" y="2451552"/>
            <a:ext cx="2600510" cy="830997"/>
          </a:xfrm>
          <a:prstGeom prst="rect">
            <a:avLst/>
          </a:prstGeom>
          <a:solidFill>
            <a:srgbClr val="FF0000"/>
          </a:solidFill>
        </p:spPr>
        <p:txBody>
          <a:bodyPr wrap="square" rtlCol="0">
            <a:spAutoFit/>
          </a:bodyPr>
          <a:lstStyle/>
          <a:p>
            <a:pPr algn="ctr"/>
            <a:r>
              <a:rPr lang="en-SG" sz="2400" b="1" dirty="0">
                <a:solidFill>
                  <a:schemeClr val="bg1"/>
                </a:solidFill>
                <a:latin typeface="Tw Cen MT" panose="020B0602020104020603" pitchFamily="34" charset="0"/>
              </a:rPr>
              <a:t>Development of Agriculture</a:t>
            </a:r>
          </a:p>
        </p:txBody>
      </p:sp>
      <p:cxnSp>
        <p:nvCxnSpPr>
          <p:cNvPr id="50" name="Straight Arrow Connector 49">
            <a:extLst>
              <a:ext uri="{FF2B5EF4-FFF2-40B4-BE49-F238E27FC236}">
                <a16:creationId xmlns:a16="http://schemas.microsoft.com/office/drawing/2014/main" id="{4058CEDC-5D24-5F23-AE67-EC74C989E2DF}"/>
              </a:ext>
            </a:extLst>
          </p:cNvPr>
          <p:cNvCxnSpPr/>
          <p:nvPr/>
        </p:nvCxnSpPr>
        <p:spPr>
          <a:xfrm flipH="1">
            <a:off x="5370493" y="2871626"/>
            <a:ext cx="21384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6F84D26C-9862-8BB2-5850-8C20503C2558}"/>
              </a:ext>
            </a:extLst>
          </p:cNvPr>
          <p:cNvSpPr txBox="1"/>
          <p:nvPr/>
        </p:nvSpPr>
        <p:spPr>
          <a:xfrm>
            <a:off x="940718" y="3849775"/>
            <a:ext cx="511415" cy="461665"/>
          </a:xfrm>
          <a:prstGeom prst="rect">
            <a:avLst/>
          </a:prstGeom>
          <a:noFill/>
        </p:spPr>
        <p:txBody>
          <a:bodyPr wrap="square" rtlCol="0">
            <a:spAutoFit/>
          </a:bodyPr>
          <a:lstStyle/>
          <a:p>
            <a:r>
              <a:rPr lang="en-US" sz="2400" b="1" dirty="0">
                <a:solidFill>
                  <a:srgbClr val="FF0066"/>
                </a:solidFill>
              </a:rPr>
              <a:t>04</a:t>
            </a:r>
            <a:endParaRPr lang="en-ID" sz="2400" b="1" dirty="0">
              <a:solidFill>
                <a:srgbClr val="FF0066"/>
              </a:solidFill>
            </a:endParaRPr>
          </a:p>
        </p:txBody>
      </p:sp>
      <p:sp>
        <p:nvSpPr>
          <p:cNvPr id="55" name="TextBox 54">
            <a:extLst>
              <a:ext uri="{FF2B5EF4-FFF2-40B4-BE49-F238E27FC236}">
                <a16:creationId xmlns:a16="http://schemas.microsoft.com/office/drawing/2014/main" id="{200C796D-9D51-0FA6-596B-4AA6169DFC49}"/>
              </a:ext>
            </a:extLst>
          </p:cNvPr>
          <p:cNvSpPr txBox="1"/>
          <p:nvPr/>
        </p:nvSpPr>
        <p:spPr>
          <a:xfrm>
            <a:off x="928817" y="2665976"/>
            <a:ext cx="604102" cy="461665"/>
          </a:xfrm>
          <a:prstGeom prst="rect">
            <a:avLst/>
          </a:prstGeom>
          <a:noFill/>
        </p:spPr>
        <p:txBody>
          <a:bodyPr wrap="square" rtlCol="0">
            <a:spAutoFit/>
          </a:bodyPr>
          <a:lstStyle/>
          <a:p>
            <a:r>
              <a:rPr lang="en-US" sz="2400" b="1" dirty="0">
                <a:solidFill>
                  <a:srgbClr val="FF0066"/>
                </a:solidFill>
              </a:rPr>
              <a:t>02</a:t>
            </a:r>
            <a:endParaRPr lang="en-ID" sz="2400" b="1" dirty="0">
              <a:solidFill>
                <a:srgbClr val="FF0066"/>
              </a:solidFill>
            </a:endParaRPr>
          </a:p>
        </p:txBody>
      </p:sp>
      <p:sp>
        <p:nvSpPr>
          <p:cNvPr id="56" name="TextBox 55">
            <a:extLst>
              <a:ext uri="{FF2B5EF4-FFF2-40B4-BE49-F238E27FC236}">
                <a16:creationId xmlns:a16="http://schemas.microsoft.com/office/drawing/2014/main" id="{790E294C-DB9C-7E05-D41E-E396D0456163}"/>
              </a:ext>
            </a:extLst>
          </p:cNvPr>
          <p:cNvSpPr txBox="1"/>
          <p:nvPr/>
        </p:nvSpPr>
        <p:spPr>
          <a:xfrm>
            <a:off x="943185" y="2117338"/>
            <a:ext cx="604102" cy="461665"/>
          </a:xfrm>
          <a:prstGeom prst="rect">
            <a:avLst/>
          </a:prstGeom>
          <a:noFill/>
        </p:spPr>
        <p:txBody>
          <a:bodyPr wrap="square" rtlCol="0">
            <a:spAutoFit/>
          </a:bodyPr>
          <a:lstStyle/>
          <a:p>
            <a:r>
              <a:rPr lang="en-US" sz="2400" b="1" dirty="0">
                <a:solidFill>
                  <a:srgbClr val="FF0066"/>
                </a:solidFill>
              </a:rPr>
              <a:t>01</a:t>
            </a:r>
            <a:endParaRPr lang="en-ID" sz="2400" b="1" dirty="0">
              <a:solidFill>
                <a:srgbClr val="FF0066"/>
              </a:solidFill>
            </a:endParaRPr>
          </a:p>
        </p:txBody>
      </p:sp>
      <p:sp>
        <p:nvSpPr>
          <p:cNvPr id="57" name="TextBox 56">
            <a:extLst>
              <a:ext uri="{FF2B5EF4-FFF2-40B4-BE49-F238E27FC236}">
                <a16:creationId xmlns:a16="http://schemas.microsoft.com/office/drawing/2014/main" id="{9E7E5416-FFFB-98B8-7929-4585EAE6AFFC}"/>
              </a:ext>
            </a:extLst>
          </p:cNvPr>
          <p:cNvSpPr txBox="1"/>
          <p:nvPr/>
        </p:nvSpPr>
        <p:spPr>
          <a:xfrm>
            <a:off x="968854" y="4468793"/>
            <a:ext cx="620337" cy="461665"/>
          </a:xfrm>
          <a:prstGeom prst="rect">
            <a:avLst/>
          </a:prstGeom>
          <a:noFill/>
        </p:spPr>
        <p:txBody>
          <a:bodyPr wrap="square" rtlCol="0">
            <a:spAutoFit/>
          </a:bodyPr>
          <a:lstStyle/>
          <a:p>
            <a:r>
              <a:rPr lang="en-US" sz="2400" b="1" dirty="0">
                <a:solidFill>
                  <a:srgbClr val="FF0066"/>
                </a:solidFill>
              </a:rPr>
              <a:t>05</a:t>
            </a:r>
            <a:endParaRPr lang="en-ID" sz="2400" b="1" dirty="0">
              <a:solidFill>
                <a:srgbClr val="FF0066"/>
              </a:solidFill>
            </a:endParaRPr>
          </a:p>
        </p:txBody>
      </p:sp>
      <p:sp>
        <p:nvSpPr>
          <p:cNvPr id="59" name="AutoShape 2">
            <a:extLst>
              <a:ext uri="{FF2B5EF4-FFF2-40B4-BE49-F238E27FC236}">
                <a16:creationId xmlns:a16="http://schemas.microsoft.com/office/drawing/2014/main" id="{466CFCEF-173C-99E5-B0CE-DB8473AA259B}"/>
              </a:ext>
            </a:extLst>
          </p:cNvPr>
          <p:cNvSpPr>
            <a:spLocks/>
          </p:cNvSpPr>
          <p:nvPr/>
        </p:nvSpPr>
        <p:spPr bwMode="auto">
          <a:xfrm>
            <a:off x="930794" y="3243875"/>
            <a:ext cx="488204" cy="46166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noFill/>
          <a:ln w="38100">
            <a:gradFill>
              <a:gsLst>
                <a:gs pos="7000">
                  <a:srgbClr val="FF0066"/>
                </a:gs>
                <a:gs pos="100000">
                  <a:srgbClr val="7030A0"/>
                </a:gs>
              </a:gsLst>
              <a:lin ang="5400000" scaled="1"/>
            </a:gradFill>
          </a:ln>
        </p:spPr>
        <p:txBody>
          <a:bodyPr lIns="0" tIns="0" rIns="0" bIns="0" anchor="ctr"/>
          <a:lstStyle/>
          <a:p>
            <a:pPr algn="ctr"/>
            <a:endParaRPr lang="en-US" sz="1600" dirty="0">
              <a:solidFill>
                <a:schemeClr val="tx1">
                  <a:lumMod val="75000"/>
                  <a:lumOff val="25000"/>
                </a:schemeClr>
              </a:solidFill>
              <a:latin typeface="Titillium" charset="0"/>
              <a:ea typeface="Titillium" charset="0"/>
              <a:cs typeface="Titillium" charset="0"/>
            </a:endParaRPr>
          </a:p>
        </p:txBody>
      </p:sp>
      <p:sp>
        <p:nvSpPr>
          <p:cNvPr id="60" name="AutoShape 2">
            <a:extLst>
              <a:ext uri="{FF2B5EF4-FFF2-40B4-BE49-F238E27FC236}">
                <a16:creationId xmlns:a16="http://schemas.microsoft.com/office/drawing/2014/main" id="{DB3FA2EC-FDEC-4397-2F2E-9F6EB982FC1A}"/>
              </a:ext>
            </a:extLst>
          </p:cNvPr>
          <p:cNvSpPr>
            <a:spLocks/>
          </p:cNvSpPr>
          <p:nvPr/>
        </p:nvSpPr>
        <p:spPr bwMode="auto">
          <a:xfrm>
            <a:off x="928817" y="2665977"/>
            <a:ext cx="488204" cy="46166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noFill/>
          <a:ln w="38100">
            <a:gradFill>
              <a:gsLst>
                <a:gs pos="7000">
                  <a:srgbClr val="FF0066"/>
                </a:gs>
                <a:gs pos="100000">
                  <a:srgbClr val="7030A0"/>
                </a:gs>
              </a:gsLst>
              <a:lin ang="5400000" scaled="1"/>
            </a:gradFill>
          </a:ln>
        </p:spPr>
        <p:txBody>
          <a:bodyPr lIns="0" tIns="0" rIns="0" bIns="0" anchor="ctr"/>
          <a:lstStyle/>
          <a:p>
            <a:pPr algn="ctr"/>
            <a:endParaRPr lang="en-US" sz="1600" dirty="0">
              <a:solidFill>
                <a:schemeClr val="tx1">
                  <a:lumMod val="75000"/>
                  <a:lumOff val="25000"/>
                </a:schemeClr>
              </a:solidFill>
              <a:latin typeface="Titillium" charset="0"/>
              <a:ea typeface="Titillium" charset="0"/>
              <a:cs typeface="Titillium" charset="0"/>
            </a:endParaRPr>
          </a:p>
        </p:txBody>
      </p:sp>
      <p:sp>
        <p:nvSpPr>
          <p:cNvPr id="61" name="AutoShape 2">
            <a:extLst>
              <a:ext uri="{FF2B5EF4-FFF2-40B4-BE49-F238E27FC236}">
                <a16:creationId xmlns:a16="http://schemas.microsoft.com/office/drawing/2014/main" id="{8143439A-E665-DE89-34EF-7E8958141F99}"/>
              </a:ext>
            </a:extLst>
          </p:cNvPr>
          <p:cNvSpPr>
            <a:spLocks/>
          </p:cNvSpPr>
          <p:nvPr/>
        </p:nvSpPr>
        <p:spPr bwMode="auto">
          <a:xfrm>
            <a:off x="916725" y="4448623"/>
            <a:ext cx="519661" cy="487263"/>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noFill/>
          <a:ln w="38100">
            <a:gradFill>
              <a:gsLst>
                <a:gs pos="7000">
                  <a:srgbClr val="FF0066"/>
                </a:gs>
                <a:gs pos="100000">
                  <a:srgbClr val="7030A0"/>
                </a:gs>
              </a:gsLst>
              <a:lin ang="5400000" scaled="1"/>
            </a:gradFill>
          </a:ln>
        </p:spPr>
        <p:txBody>
          <a:bodyPr lIns="0" tIns="0" rIns="0" bIns="0" anchor="ctr"/>
          <a:lstStyle/>
          <a:p>
            <a:pPr algn="ctr"/>
            <a:endParaRPr lang="en-US" sz="1600" dirty="0">
              <a:solidFill>
                <a:schemeClr val="tx1">
                  <a:lumMod val="75000"/>
                  <a:lumOff val="25000"/>
                </a:schemeClr>
              </a:solidFill>
              <a:latin typeface="Titillium" charset="0"/>
              <a:ea typeface="Titillium" charset="0"/>
              <a:cs typeface="Titillium" charset="0"/>
            </a:endParaRPr>
          </a:p>
        </p:txBody>
      </p:sp>
      <p:sp>
        <p:nvSpPr>
          <p:cNvPr id="62" name="AutoShape 2">
            <a:extLst>
              <a:ext uri="{FF2B5EF4-FFF2-40B4-BE49-F238E27FC236}">
                <a16:creationId xmlns:a16="http://schemas.microsoft.com/office/drawing/2014/main" id="{FEFADC13-68E0-77C8-F568-536FF4922BB0}"/>
              </a:ext>
            </a:extLst>
          </p:cNvPr>
          <p:cNvSpPr>
            <a:spLocks/>
          </p:cNvSpPr>
          <p:nvPr/>
        </p:nvSpPr>
        <p:spPr bwMode="auto">
          <a:xfrm>
            <a:off x="948752" y="2122434"/>
            <a:ext cx="488204" cy="46166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noFill/>
          <a:ln w="38100">
            <a:gradFill>
              <a:gsLst>
                <a:gs pos="7000">
                  <a:srgbClr val="FF0066"/>
                </a:gs>
                <a:gs pos="100000">
                  <a:srgbClr val="7030A0"/>
                </a:gs>
              </a:gsLst>
              <a:lin ang="5400000" scaled="1"/>
            </a:gradFill>
          </a:ln>
        </p:spPr>
        <p:txBody>
          <a:bodyPr lIns="0" tIns="0" rIns="0" bIns="0" anchor="ctr"/>
          <a:lstStyle/>
          <a:p>
            <a:pPr algn="ctr"/>
            <a:endParaRPr lang="en-US" sz="1600" dirty="0">
              <a:solidFill>
                <a:schemeClr val="tx1">
                  <a:lumMod val="75000"/>
                  <a:lumOff val="25000"/>
                </a:schemeClr>
              </a:solidFill>
              <a:latin typeface="Titillium" charset="0"/>
              <a:ea typeface="Titillium" charset="0"/>
              <a:cs typeface="Titillium" charset="0"/>
            </a:endParaRPr>
          </a:p>
        </p:txBody>
      </p:sp>
      <p:sp>
        <p:nvSpPr>
          <p:cNvPr id="63" name="TextBox 62">
            <a:extLst>
              <a:ext uri="{FF2B5EF4-FFF2-40B4-BE49-F238E27FC236}">
                <a16:creationId xmlns:a16="http://schemas.microsoft.com/office/drawing/2014/main" id="{143B855D-41F5-3EEE-50F9-61A3EF4107AE}"/>
              </a:ext>
            </a:extLst>
          </p:cNvPr>
          <p:cNvSpPr txBox="1"/>
          <p:nvPr/>
        </p:nvSpPr>
        <p:spPr>
          <a:xfrm>
            <a:off x="2412074" y="366835"/>
            <a:ext cx="7629333" cy="523220"/>
          </a:xfrm>
          <a:prstGeom prst="rect">
            <a:avLst/>
          </a:prstGeom>
          <a:noFill/>
        </p:spPr>
        <p:txBody>
          <a:bodyPr wrap="none" rtlCol="0">
            <a:spAutoFit/>
          </a:bodyPr>
          <a:lstStyle/>
          <a:p>
            <a:r>
              <a:rPr lang="en-SG" sz="2800" b="1" dirty="0">
                <a:solidFill>
                  <a:schemeClr val="tx2"/>
                </a:solidFill>
                <a:latin typeface="Tw Cen MT" panose="020B0602020104020603" pitchFamily="34" charset="0"/>
              </a:rPr>
              <a:t>AGRICULTURE &amp; ROSTOW’S STAGES OF GROWTH</a:t>
            </a:r>
          </a:p>
        </p:txBody>
      </p:sp>
      <p:sp>
        <p:nvSpPr>
          <p:cNvPr id="64" name="TextBox 63">
            <a:extLst>
              <a:ext uri="{FF2B5EF4-FFF2-40B4-BE49-F238E27FC236}">
                <a16:creationId xmlns:a16="http://schemas.microsoft.com/office/drawing/2014/main" id="{1D9E7958-ED4B-8E7C-EE39-C258D14A9DCF}"/>
              </a:ext>
            </a:extLst>
          </p:cNvPr>
          <p:cNvSpPr txBox="1"/>
          <p:nvPr/>
        </p:nvSpPr>
        <p:spPr>
          <a:xfrm>
            <a:off x="862816" y="1272496"/>
            <a:ext cx="10680937" cy="584775"/>
          </a:xfrm>
          <a:prstGeom prst="rect">
            <a:avLst/>
          </a:prstGeom>
          <a:noFill/>
        </p:spPr>
        <p:txBody>
          <a:bodyPr wrap="none" rtlCol="0">
            <a:spAutoFit/>
          </a:bodyPr>
          <a:lstStyle/>
          <a:p>
            <a:r>
              <a:rPr lang="en-SG" sz="3200" b="1" dirty="0">
                <a:solidFill>
                  <a:schemeClr val="tx2"/>
                </a:solidFill>
                <a:latin typeface="Tw Cen MT" panose="020B0602020104020603" pitchFamily="34" charset="0"/>
              </a:rPr>
              <a:t>Why did Rostow’s development model start from agriculture? </a:t>
            </a:r>
          </a:p>
        </p:txBody>
      </p:sp>
      <p:pic>
        <p:nvPicPr>
          <p:cNvPr id="3" name="Picture 2">
            <a:extLst>
              <a:ext uri="{FF2B5EF4-FFF2-40B4-BE49-F238E27FC236}">
                <a16:creationId xmlns:a16="http://schemas.microsoft.com/office/drawing/2014/main" id="{00D2D24C-52E6-A0BB-3FC7-F3A7348EF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502" y="4784368"/>
            <a:ext cx="4582164" cy="1544810"/>
          </a:xfrm>
          <a:prstGeom prst="rect">
            <a:avLst/>
          </a:prstGeom>
        </p:spPr>
      </p:pic>
      <p:pic>
        <p:nvPicPr>
          <p:cNvPr id="10" name="Picture 9">
            <a:extLst>
              <a:ext uri="{FF2B5EF4-FFF2-40B4-BE49-F238E27FC236}">
                <a16:creationId xmlns:a16="http://schemas.microsoft.com/office/drawing/2014/main" id="{8F914D11-A9B0-228F-8BE0-4E6448DC8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779" y="3535467"/>
            <a:ext cx="4096322" cy="2843025"/>
          </a:xfrm>
          <a:prstGeom prst="rect">
            <a:avLst/>
          </a:prstGeom>
        </p:spPr>
      </p:pic>
    </p:spTree>
    <p:extLst>
      <p:ext uri="{BB962C8B-B14F-4D97-AF65-F5344CB8AC3E}">
        <p14:creationId xmlns:p14="http://schemas.microsoft.com/office/powerpoint/2010/main" val="108406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1000" fill="hold"/>
                                        <p:tgtEl>
                                          <p:spTgt spid="5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000"/>
                                        <p:tgtEl>
                                          <p:spTgt spid="54"/>
                                        </p:tgtEl>
                                      </p:cBhvr>
                                    </p:animEffect>
                                    <p:anim calcmode="lin" valueType="num">
                                      <p:cBhvr>
                                        <p:cTn id="64" dur="1000" fill="hold"/>
                                        <p:tgtEl>
                                          <p:spTgt spid="54"/>
                                        </p:tgtEl>
                                        <p:attrNameLst>
                                          <p:attrName>ppt_x</p:attrName>
                                        </p:attrNameLst>
                                      </p:cBhvr>
                                      <p:tavLst>
                                        <p:tav tm="0">
                                          <p:val>
                                            <p:strVal val="#ppt_x"/>
                                          </p:val>
                                        </p:tav>
                                        <p:tav tm="100000">
                                          <p:val>
                                            <p:strVal val="#ppt_x"/>
                                          </p:val>
                                        </p:tav>
                                      </p:tavLst>
                                    </p:anim>
                                    <p:anim calcmode="lin" valueType="num">
                                      <p:cBhvr>
                                        <p:cTn id="65" dur="1000" fill="hold"/>
                                        <p:tgtEl>
                                          <p:spTgt spid="5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1000"/>
                                        <p:tgtEl>
                                          <p:spTgt spid="46"/>
                                        </p:tgtEl>
                                      </p:cBhvr>
                                    </p:animEffect>
                                    <p:anim calcmode="lin" valueType="num">
                                      <p:cBhvr>
                                        <p:cTn id="69" dur="1000" fill="hold"/>
                                        <p:tgtEl>
                                          <p:spTgt spid="46"/>
                                        </p:tgtEl>
                                        <p:attrNameLst>
                                          <p:attrName>ppt_x</p:attrName>
                                        </p:attrNameLst>
                                      </p:cBhvr>
                                      <p:tavLst>
                                        <p:tav tm="0">
                                          <p:val>
                                            <p:strVal val="#ppt_x"/>
                                          </p:val>
                                        </p:tav>
                                        <p:tav tm="100000">
                                          <p:val>
                                            <p:strVal val="#ppt_x"/>
                                          </p:val>
                                        </p:tav>
                                      </p:tavLst>
                                    </p:anim>
                                    <p:anim calcmode="lin" valueType="num">
                                      <p:cBhvr>
                                        <p:cTn id="7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1000"/>
                                        <p:tgtEl>
                                          <p:spTgt spid="61"/>
                                        </p:tgtEl>
                                      </p:cBhvr>
                                    </p:animEffect>
                                    <p:anim calcmode="lin" valueType="num">
                                      <p:cBhvr>
                                        <p:cTn id="76" dur="1000" fill="hold"/>
                                        <p:tgtEl>
                                          <p:spTgt spid="61"/>
                                        </p:tgtEl>
                                        <p:attrNameLst>
                                          <p:attrName>ppt_x</p:attrName>
                                        </p:attrNameLst>
                                      </p:cBhvr>
                                      <p:tavLst>
                                        <p:tav tm="0">
                                          <p:val>
                                            <p:strVal val="#ppt_x"/>
                                          </p:val>
                                        </p:tav>
                                        <p:tav tm="100000">
                                          <p:val>
                                            <p:strVal val="#ppt_x"/>
                                          </p:val>
                                        </p:tav>
                                      </p:tavLst>
                                    </p:anim>
                                    <p:anim calcmode="lin" valueType="num">
                                      <p:cBhvr>
                                        <p:cTn id="77" dur="1000" fill="hold"/>
                                        <p:tgtEl>
                                          <p:spTgt spid="6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1000"/>
                                        <p:tgtEl>
                                          <p:spTgt spid="7"/>
                                        </p:tgtEl>
                                      </p:cBhvr>
                                    </p:animEffect>
                                    <p:anim calcmode="lin" valueType="num">
                                      <p:cBhvr>
                                        <p:cTn id="93" dur="1000" fill="hold"/>
                                        <p:tgtEl>
                                          <p:spTgt spid="7"/>
                                        </p:tgtEl>
                                        <p:attrNameLst>
                                          <p:attrName>ppt_x</p:attrName>
                                        </p:attrNameLst>
                                      </p:cBhvr>
                                      <p:tavLst>
                                        <p:tav tm="0">
                                          <p:val>
                                            <p:strVal val="#ppt_x"/>
                                          </p:val>
                                        </p:tav>
                                        <p:tav tm="100000">
                                          <p:val>
                                            <p:strVal val="#ppt_x"/>
                                          </p:val>
                                        </p:tav>
                                      </p:tavLst>
                                    </p:anim>
                                    <p:anim calcmode="lin" valueType="num">
                                      <p:cBhvr>
                                        <p:cTn id="94" dur="1000" fill="hold"/>
                                        <p:tgtEl>
                                          <p:spTgt spid="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1000"/>
                                        <p:tgtEl>
                                          <p:spTgt spid="50"/>
                                        </p:tgtEl>
                                      </p:cBhvr>
                                    </p:animEffect>
                                    <p:anim calcmode="lin" valueType="num">
                                      <p:cBhvr>
                                        <p:cTn id="98" dur="1000" fill="hold"/>
                                        <p:tgtEl>
                                          <p:spTgt spid="50"/>
                                        </p:tgtEl>
                                        <p:attrNameLst>
                                          <p:attrName>ppt_x</p:attrName>
                                        </p:attrNameLst>
                                      </p:cBhvr>
                                      <p:tavLst>
                                        <p:tav tm="0">
                                          <p:val>
                                            <p:strVal val="#ppt_x"/>
                                          </p:val>
                                        </p:tav>
                                        <p:tav tm="100000">
                                          <p:val>
                                            <p:strVal val="#ppt_x"/>
                                          </p:val>
                                        </p:tav>
                                      </p:tavLst>
                                    </p:anim>
                                    <p:anim calcmode="lin" valueType="num">
                                      <p:cBhvr>
                                        <p:cTn id="99" dur="1000" fill="hold"/>
                                        <p:tgtEl>
                                          <p:spTgt spid="5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1000"/>
                                        <p:tgtEl>
                                          <p:spTgt spid="49"/>
                                        </p:tgtEl>
                                      </p:cBhvr>
                                    </p:animEffect>
                                    <p:anim calcmode="lin" valueType="num">
                                      <p:cBhvr>
                                        <p:cTn id="103" dur="1000" fill="hold"/>
                                        <p:tgtEl>
                                          <p:spTgt spid="49"/>
                                        </p:tgtEl>
                                        <p:attrNameLst>
                                          <p:attrName>ppt_x</p:attrName>
                                        </p:attrNameLst>
                                      </p:cBhvr>
                                      <p:tavLst>
                                        <p:tav tm="0">
                                          <p:val>
                                            <p:strVal val="#ppt_x"/>
                                          </p:val>
                                        </p:tav>
                                        <p:tav tm="100000">
                                          <p:val>
                                            <p:strVal val="#ppt_x"/>
                                          </p:val>
                                        </p:tav>
                                      </p:tavLst>
                                    </p:anim>
                                    <p:anim calcmode="lin" valueType="num">
                                      <p:cBhvr>
                                        <p:cTn id="10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0" grpId="0"/>
      <p:bldP spid="44" grpId="0" animBg="1"/>
      <p:bldP spid="46" grpId="0"/>
      <p:bldP spid="36" grpId="0"/>
      <p:bldP spid="42" grpId="0"/>
      <p:bldP spid="7" grpId="0" animBg="1"/>
      <p:bldP spid="49" grpId="0" animBg="1"/>
      <p:bldP spid="54" grpId="0"/>
      <p:bldP spid="55" grpId="0"/>
      <p:bldP spid="56" grpId="0"/>
      <p:bldP spid="57" grpId="0"/>
      <p:bldP spid="59" grpId="0" animBg="1"/>
      <p:bldP spid="60" grpId="0" animBg="1"/>
      <p:bldP spid="61"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3471823" y="564966"/>
            <a:ext cx="4330802" cy="584775"/>
          </a:xfrm>
          <a:prstGeom prst="rect">
            <a:avLst/>
          </a:prstGeom>
          <a:noFill/>
        </p:spPr>
        <p:txBody>
          <a:bodyPr wrap="none" rtlCol="0">
            <a:spAutoFit/>
          </a:bodyPr>
          <a:lstStyle/>
          <a:p>
            <a:pPr algn="ctr"/>
            <a:r>
              <a:rPr lang="en-SG" sz="3200" b="1" dirty="0">
                <a:solidFill>
                  <a:schemeClr val="tx2"/>
                </a:solidFill>
                <a:latin typeface="Tw Cen MT" panose="020B0602020104020603" pitchFamily="34" charset="0"/>
              </a:rPr>
              <a:t>Objectives of the lecture</a:t>
            </a:r>
          </a:p>
        </p:txBody>
      </p:sp>
      <p:cxnSp>
        <p:nvCxnSpPr>
          <p:cNvPr id="9" name="Straight Connector 8"/>
          <p:cNvCxnSpPr>
            <a:cxnSpLocks/>
          </p:cNvCxnSpPr>
          <p:nvPr/>
        </p:nvCxnSpPr>
        <p:spPr>
          <a:xfrm>
            <a:off x="2302628" y="1106038"/>
            <a:ext cx="7362914"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2BD7534-90A8-6B81-9F8D-94FE6853155F}"/>
              </a:ext>
            </a:extLst>
          </p:cNvPr>
          <p:cNvSpPr txBox="1"/>
          <p:nvPr/>
        </p:nvSpPr>
        <p:spPr>
          <a:xfrm>
            <a:off x="733485" y="1582340"/>
            <a:ext cx="10725030" cy="2092881"/>
          </a:xfrm>
          <a:prstGeom prst="rect">
            <a:avLst/>
          </a:prstGeom>
          <a:noFill/>
        </p:spPr>
        <p:txBody>
          <a:bodyPr wrap="square" rtlCol="0">
            <a:spAutoFit/>
          </a:bodyPr>
          <a:lstStyle/>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To explore potentiality of the agricultural sector of Bangladesh</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To explore the relation between agriculture and rural development</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To analyze the activities taken by Govt. and NGOs for rural development</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To identify the challenges and priorities for further growth and rural development</a:t>
            </a:r>
          </a:p>
        </p:txBody>
      </p:sp>
    </p:spTree>
    <p:extLst>
      <p:ext uri="{BB962C8B-B14F-4D97-AF65-F5344CB8AC3E}">
        <p14:creationId xmlns:p14="http://schemas.microsoft.com/office/powerpoint/2010/main" val="291664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4058907" y="564966"/>
            <a:ext cx="3156634" cy="584775"/>
          </a:xfrm>
          <a:prstGeom prst="rect">
            <a:avLst/>
          </a:prstGeom>
          <a:noFill/>
        </p:spPr>
        <p:txBody>
          <a:bodyPr wrap="none" rtlCol="0">
            <a:spAutoFit/>
          </a:bodyPr>
          <a:lstStyle/>
          <a:p>
            <a:pPr algn="ctr"/>
            <a:r>
              <a:rPr lang="en-SG" sz="3200" b="1" dirty="0">
                <a:solidFill>
                  <a:schemeClr val="tx2"/>
                </a:solidFill>
                <a:latin typeface="Tw Cen MT" panose="020B0602020104020603" pitchFamily="34" charset="0"/>
              </a:rPr>
              <a:t>Discussion points</a:t>
            </a:r>
          </a:p>
        </p:txBody>
      </p:sp>
      <p:cxnSp>
        <p:nvCxnSpPr>
          <p:cNvPr id="9" name="Straight Connector 8"/>
          <p:cNvCxnSpPr>
            <a:cxnSpLocks/>
          </p:cNvCxnSpPr>
          <p:nvPr/>
        </p:nvCxnSpPr>
        <p:spPr>
          <a:xfrm>
            <a:off x="2302628" y="1106038"/>
            <a:ext cx="7362914" cy="0"/>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2BD7534-90A8-6B81-9F8D-94FE6853155F}"/>
              </a:ext>
            </a:extLst>
          </p:cNvPr>
          <p:cNvSpPr txBox="1"/>
          <p:nvPr/>
        </p:nvSpPr>
        <p:spPr>
          <a:xfrm>
            <a:off x="733485" y="1582340"/>
            <a:ext cx="10725030" cy="3693319"/>
          </a:xfrm>
          <a:prstGeom prst="rect">
            <a:avLst/>
          </a:prstGeom>
          <a:noFill/>
        </p:spPr>
        <p:txBody>
          <a:bodyPr wrap="square" rtlCol="0">
            <a:spAutoFit/>
          </a:bodyPr>
          <a:lstStyle/>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Exploring the agricultural sector of Bangladesh</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Significance of agriculture and rural economy</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Factors behind the agriculture sector’s growth</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Highlighting the contribution of agriculture sector of Bangladesh</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Policy support &amp; strategies for agricultural development in Bangladesh</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Discussing the rural development in Bangladesh</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Activities taken by Govt. and NGOs for rural development</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Challenges and priorities for further growth and rural development</a:t>
            </a:r>
          </a:p>
          <a:p>
            <a:pPr marL="457200" indent="-457200" algn="just">
              <a:buFont typeface="Arial" panose="020B0604020202020204" pitchFamily="34" charset="0"/>
              <a:buChar char="•"/>
            </a:pPr>
            <a:r>
              <a:rPr lang="en-US" sz="2600" i="1" dirty="0">
                <a:solidFill>
                  <a:prstClr val="black"/>
                </a:solidFill>
                <a:latin typeface="Tw Cen MT" panose="020B0602020104020603" pitchFamily="34" charset="0"/>
              </a:rPr>
              <a:t>Importance of research for sustainable agriculture and rural development</a:t>
            </a:r>
          </a:p>
        </p:txBody>
      </p:sp>
    </p:spTree>
    <p:extLst>
      <p:ext uri="{BB962C8B-B14F-4D97-AF65-F5344CB8AC3E}">
        <p14:creationId xmlns:p14="http://schemas.microsoft.com/office/powerpoint/2010/main" val="413210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l="4000" t="5000" r="4000" b="5000"/>
          </a:stretch>
        </a:blipFill>
        <a:effectLst/>
      </p:bgPr>
    </p:bg>
    <p:spTree>
      <p:nvGrpSpPr>
        <p:cNvPr id="1" name=""/>
        <p:cNvGrpSpPr/>
        <p:nvPr/>
      </p:nvGrpSpPr>
      <p:grpSpPr>
        <a:xfrm>
          <a:off x="0" y="0"/>
          <a:ext cx="0" cy="0"/>
          <a:chOff x="0" y="0"/>
          <a:chExt cx="0" cy="0"/>
        </a:xfrm>
      </p:grpSpPr>
      <p:sp>
        <p:nvSpPr>
          <p:cNvPr id="7" name="Frame 6"/>
          <p:cNvSpPr/>
          <p:nvPr/>
        </p:nvSpPr>
        <p:spPr>
          <a:xfrm>
            <a:off x="434439" y="362857"/>
            <a:ext cx="11333018" cy="6149294"/>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 name="TextBox 7"/>
          <p:cNvSpPr txBox="1"/>
          <p:nvPr/>
        </p:nvSpPr>
        <p:spPr>
          <a:xfrm>
            <a:off x="4625853" y="551793"/>
            <a:ext cx="2600455" cy="523220"/>
          </a:xfrm>
          <a:prstGeom prst="rect">
            <a:avLst/>
          </a:prstGeom>
          <a:noFill/>
        </p:spPr>
        <p:txBody>
          <a:bodyPr wrap="none" rtlCol="0">
            <a:spAutoFit/>
          </a:bodyPr>
          <a:lstStyle/>
          <a:p>
            <a:r>
              <a:rPr lang="en-SG" sz="2800" b="1" dirty="0">
                <a:solidFill>
                  <a:schemeClr val="tx2"/>
                </a:solidFill>
                <a:latin typeface="Tw Cen MT" panose="020B0602020104020603" pitchFamily="34" charset="0"/>
              </a:rPr>
              <a:t>INTRODUCTION</a:t>
            </a:r>
          </a:p>
        </p:txBody>
      </p:sp>
      <p:cxnSp>
        <p:nvCxnSpPr>
          <p:cNvPr id="9" name="Straight Connector 8"/>
          <p:cNvCxnSpPr/>
          <p:nvPr/>
        </p:nvCxnSpPr>
        <p:spPr>
          <a:xfrm>
            <a:off x="3293731" y="1064092"/>
            <a:ext cx="5527964" cy="10921"/>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54A7F5D-563D-46F0-9247-BA0F48DD52E4}"/>
              </a:ext>
            </a:extLst>
          </p:cNvPr>
          <p:cNvSpPr txBox="1"/>
          <p:nvPr/>
        </p:nvSpPr>
        <p:spPr>
          <a:xfrm>
            <a:off x="840177" y="1471815"/>
            <a:ext cx="10725030" cy="4339650"/>
          </a:xfrm>
          <a:prstGeom prst="rect">
            <a:avLst/>
          </a:prstGeom>
          <a:noFill/>
        </p:spPr>
        <p:txBody>
          <a:bodyPr wrap="square" rtlCol="0">
            <a:spAutoFit/>
          </a:bodyPr>
          <a:lstStyle/>
          <a:p>
            <a:pPr algn="just"/>
            <a:r>
              <a:rPr lang="en-US" sz="2600" dirty="0">
                <a:solidFill>
                  <a:prstClr val="black"/>
                </a:solidFill>
                <a:latin typeface="Tw Cen MT" panose="020B0602020104020603" pitchFamily="34" charset="0"/>
              </a:rPr>
              <a:t>Bangladesh government puts a high priority on agriculture and rural development for reducing rural poverty and improving the food security of the poor. The importance of rural development is recognized under the article 16 in the constitution of Bangladesh. </a:t>
            </a:r>
          </a:p>
          <a:p>
            <a:pPr algn="just"/>
            <a:endParaRPr lang="en-US" sz="2600" dirty="0">
              <a:solidFill>
                <a:prstClr val="black"/>
              </a:solidFill>
              <a:latin typeface="Tw Cen MT" panose="020B0602020104020603" pitchFamily="34" charset="0"/>
            </a:endParaRPr>
          </a:p>
          <a:p>
            <a:pPr marL="612000" algn="just"/>
            <a:r>
              <a:rPr lang="en-US" sz="2000" i="1" dirty="0">
                <a:solidFill>
                  <a:prstClr val="black"/>
                </a:solidFill>
                <a:latin typeface="Tw Cen MT" panose="020B0602020104020603" pitchFamily="34" charset="0"/>
              </a:rPr>
              <a:t>“The State shall adopt effective measures to bring about a radical transformation in the rural areas through the promotion of an agricultural revolution, the provision of rural electrification, the development of cottage and other industries, and the improvement of education, communications and public health, in those areas, so as progressively to remove the disparity in the standards of living between the urban and the rural areas”</a:t>
            </a:r>
          </a:p>
          <a:p>
            <a:pPr marL="612000" algn="just"/>
            <a:endParaRPr lang="en-US" sz="2000" i="1" dirty="0">
              <a:solidFill>
                <a:prstClr val="black"/>
              </a:solidFill>
              <a:latin typeface="Tw Cen MT" panose="020B0602020104020603" pitchFamily="34" charset="0"/>
            </a:endParaRPr>
          </a:p>
          <a:p>
            <a:pPr algn="just"/>
            <a:endParaRPr kumimoji="0" lang="en-US" sz="26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22735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46879"/>
            <a:ext cx="11333018" cy="6165272"/>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cxnSp>
        <p:nvCxnSpPr>
          <p:cNvPr id="9" name="Straight Connector 8"/>
          <p:cNvCxnSpPr>
            <a:cxnSpLocks/>
          </p:cNvCxnSpPr>
          <p:nvPr/>
        </p:nvCxnSpPr>
        <p:spPr>
          <a:xfrm>
            <a:off x="1827246" y="1049124"/>
            <a:ext cx="9229960" cy="11861"/>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49830" y="1210909"/>
            <a:ext cx="9071428" cy="954107"/>
          </a:xfrm>
          <a:prstGeom prst="rect">
            <a:avLst/>
          </a:prstGeom>
        </p:spPr>
        <p:txBody>
          <a:bodyPr wrap="square">
            <a:spAutoFit/>
          </a:bodyPr>
          <a:lstStyle/>
          <a:p>
            <a:r>
              <a:rPr lang="en-US" sz="2800" i="1" dirty="0">
                <a:solidFill>
                  <a:schemeClr val="bg2">
                    <a:lumMod val="25000"/>
                  </a:schemeClr>
                </a:solidFill>
                <a:latin typeface="Tw Cen MT" panose="020B0602020104020603" pitchFamily="34" charset="0"/>
              </a:rPr>
              <a:t>The rural economy in Bangladesh has been a powerful source of economic growth</a:t>
            </a:r>
            <a:endParaRPr lang="en-GB" sz="2800" i="1" dirty="0">
              <a:solidFill>
                <a:schemeClr val="bg2">
                  <a:lumMod val="25000"/>
                </a:schemeClr>
              </a:solidFill>
              <a:latin typeface="Tw Cen MT" panose="020B0602020104020603" pitchFamily="34" charset="0"/>
            </a:endParaRPr>
          </a:p>
        </p:txBody>
      </p:sp>
      <p:sp>
        <p:nvSpPr>
          <p:cNvPr id="4" name="TextBox 3"/>
          <p:cNvSpPr txBox="1"/>
          <p:nvPr/>
        </p:nvSpPr>
        <p:spPr>
          <a:xfrm>
            <a:off x="629097" y="3807387"/>
            <a:ext cx="1440000" cy="1692771"/>
          </a:xfrm>
          <a:prstGeom prst="rect">
            <a:avLst/>
          </a:prstGeom>
          <a:noFill/>
        </p:spPr>
        <p:txBody>
          <a:bodyPr wrap="square" rtlCol="0">
            <a:spAutoFit/>
          </a:bodyPr>
          <a:lstStyle/>
          <a:p>
            <a:r>
              <a:rPr lang="en-SG" sz="3200" b="1" dirty="0">
                <a:solidFill>
                  <a:schemeClr val="bg2">
                    <a:lumMod val="25000"/>
                  </a:schemeClr>
                </a:solidFill>
                <a:latin typeface="Tw Cen MT" panose="020B0602020104020603" pitchFamily="34" charset="0"/>
              </a:rPr>
              <a:t>4.65%</a:t>
            </a:r>
          </a:p>
          <a:p>
            <a:r>
              <a:rPr lang="en-SG" b="1" dirty="0">
                <a:solidFill>
                  <a:schemeClr val="bg2">
                    <a:lumMod val="25000"/>
                  </a:schemeClr>
                </a:solidFill>
                <a:latin typeface="Tw Cen MT" panose="020B0602020104020603" pitchFamily="34" charset="0"/>
              </a:rPr>
              <a:t>Agriculture growth high between 2010-2018</a:t>
            </a:r>
          </a:p>
        </p:txBody>
      </p:sp>
      <p:sp>
        <p:nvSpPr>
          <p:cNvPr id="14" name="Shape 3613"/>
          <p:cNvSpPr/>
          <p:nvPr/>
        </p:nvSpPr>
        <p:spPr>
          <a:xfrm>
            <a:off x="778606" y="1357842"/>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0">
                <a:srgbClr val="FF0066"/>
              </a:gs>
              <a:gs pos="100000">
                <a:srgbClr val="7030A0"/>
              </a:gs>
            </a:gsLst>
            <a:lin ang="2700000" scaled="0"/>
          </a:gradFill>
          <a:ln w="12700">
            <a:miter lim="400000"/>
          </a:ln>
        </p:spPr>
        <p:txBody>
          <a:bodyPr lIns="38100" tIns="38100" rIns="38100" bIns="38100" anchor="ctr"/>
          <a:lstStyle/>
          <a:p>
            <a:endParaRPr>
              <a:solidFill>
                <a:prstClr val="black"/>
              </a:solidFill>
            </a:endParaRPr>
          </a:p>
        </p:txBody>
      </p:sp>
      <p:sp>
        <p:nvSpPr>
          <p:cNvPr id="15" name="AutoShape 2"/>
          <p:cNvSpPr>
            <a:spLocks/>
          </p:cNvSpPr>
          <p:nvPr/>
        </p:nvSpPr>
        <p:spPr bwMode="auto">
          <a:xfrm>
            <a:off x="629097" y="2276856"/>
            <a:ext cx="1440000" cy="1440000"/>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noFill/>
          <a:ln w="38100">
            <a:gradFill>
              <a:gsLst>
                <a:gs pos="7000">
                  <a:srgbClr val="FF0066"/>
                </a:gs>
                <a:gs pos="100000">
                  <a:srgbClr val="7030A0"/>
                </a:gs>
              </a:gsLst>
              <a:lin ang="5400000" scaled="1"/>
            </a:gradFill>
          </a:ln>
        </p:spPr>
        <p:txBody>
          <a:bodyPr lIns="0" tIns="0" rIns="0" bIns="0" anchor="ctr"/>
          <a:lstStyle/>
          <a:p>
            <a:pPr algn="ctr"/>
            <a:endParaRPr lang="en-US" sz="1600" dirty="0">
              <a:solidFill>
                <a:schemeClr val="tx1">
                  <a:lumMod val="65000"/>
                  <a:lumOff val="35000"/>
                </a:schemeClr>
              </a:solidFill>
              <a:latin typeface="Titillium" charset="0"/>
              <a:ea typeface="Titillium" charset="0"/>
              <a:cs typeface="Titillium" charset="0"/>
            </a:endParaRPr>
          </a:p>
        </p:txBody>
      </p:sp>
      <p:sp>
        <p:nvSpPr>
          <p:cNvPr id="16" name="AutoShape 2"/>
          <p:cNvSpPr>
            <a:spLocks/>
          </p:cNvSpPr>
          <p:nvPr/>
        </p:nvSpPr>
        <p:spPr bwMode="auto">
          <a:xfrm>
            <a:off x="2192581" y="2272494"/>
            <a:ext cx="1440000" cy="1440000"/>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noFill/>
          <a:ln w="38100">
            <a:gradFill>
              <a:gsLst>
                <a:gs pos="7000">
                  <a:srgbClr val="FF0066"/>
                </a:gs>
                <a:gs pos="100000">
                  <a:srgbClr val="7030A0"/>
                </a:gs>
              </a:gsLst>
              <a:lin ang="5400000" scaled="1"/>
            </a:gradFill>
          </a:ln>
        </p:spPr>
        <p:txBody>
          <a:bodyPr lIns="0" tIns="0" rIns="0" bIns="0" anchor="ctr"/>
          <a:lstStyle/>
          <a:p>
            <a:pPr algn="ctr"/>
            <a:r>
              <a:rPr lang="en-US" sz="1600" dirty="0">
                <a:solidFill>
                  <a:schemeClr val="tx1">
                    <a:lumMod val="65000"/>
                    <a:lumOff val="35000"/>
                  </a:schemeClr>
                </a:solidFill>
                <a:latin typeface="Titillium" charset="0"/>
                <a:ea typeface="Titillium" charset="0"/>
                <a:cs typeface="Titillium" charset="0"/>
              </a:rPr>
              <a:t>.</a:t>
            </a:r>
          </a:p>
        </p:txBody>
      </p:sp>
      <p:sp>
        <p:nvSpPr>
          <p:cNvPr id="17" name="AutoShape 2"/>
          <p:cNvSpPr>
            <a:spLocks/>
          </p:cNvSpPr>
          <p:nvPr/>
        </p:nvSpPr>
        <p:spPr bwMode="auto">
          <a:xfrm>
            <a:off x="3761783" y="2293600"/>
            <a:ext cx="1440000" cy="1440000"/>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noFill/>
          <a:ln w="38100">
            <a:gradFill>
              <a:gsLst>
                <a:gs pos="7000">
                  <a:srgbClr val="FF0066"/>
                </a:gs>
                <a:gs pos="100000">
                  <a:srgbClr val="7030A0"/>
                </a:gs>
              </a:gsLst>
              <a:lin ang="5400000" scaled="1"/>
            </a:gradFill>
          </a:ln>
        </p:spPr>
        <p:txBody>
          <a:bodyPr lIns="0" tIns="0" rIns="0" bIns="0" anchor="ctr"/>
          <a:lstStyle/>
          <a:p>
            <a:pPr algn="ctr"/>
            <a:r>
              <a:rPr lang="en-US" sz="1600" dirty="0">
                <a:solidFill>
                  <a:schemeClr val="tx1">
                    <a:lumMod val="65000"/>
                    <a:lumOff val="35000"/>
                  </a:schemeClr>
                </a:solidFill>
                <a:latin typeface="Titillium" charset="0"/>
                <a:ea typeface="Titillium" charset="0"/>
                <a:cs typeface="Titillium" charset="0"/>
              </a:rPr>
              <a:t>.</a:t>
            </a:r>
          </a:p>
        </p:txBody>
      </p:sp>
      <p:sp>
        <p:nvSpPr>
          <p:cNvPr id="20" name="TextBox 19">
            <a:extLst>
              <a:ext uri="{FF2B5EF4-FFF2-40B4-BE49-F238E27FC236}">
                <a16:creationId xmlns:a16="http://schemas.microsoft.com/office/drawing/2014/main" id="{67632B8B-BDE6-9329-69F8-0E801CD7C720}"/>
              </a:ext>
            </a:extLst>
          </p:cNvPr>
          <p:cNvSpPr txBox="1"/>
          <p:nvPr/>
        </p:nvSpPr>
        <p:spPr>
          <a:xfrm>
            <a:off x="2217865" y="3839106"/>
            <a:ext cx="1440000" cy="1969770"/>
          </a:xfrm>
          <a:prstGeom prst="rect">
            <a:avLst/>
          </a:prstGeom>
          <a:noFill/>
        </p:spPr>
        <p:txBody>
          <a:bodyPr wrap="square" rtlCol="0">
            <a:spAutoFit/>
          </a:bodyPr>
          <a:lstStyle/>
          <a:p>
            <a:r>
              <a:rPr lang="en-SG" sz="3200" b="1" dirty="0">
                <a:solidFill>
                  <a:schemeClr val="bg2">
                    <a:lumMod val="25000"/>
                  </a:schemeClr>
                </a:solidFill>
                <a:latin typeface="Tw Cen MT" panose="020B0602020104020603" pitchFamily="34" charset="0"/>
              </a:rPr>
              <a:t>87%</a:t>
            </a:r>
          </a:p>
          <a:p>
            <a:r>
              <a:rPr lang="en-SG" b="1" dirty="0">
                <a:solidFill>
                  <a:schemeClr val="bg2">
                    <a:lumMod val="25000"/>
                  </a:schemeClr>
                </a:solidFill>
                <a:latin typeface="Tw Cen MT" panose="020B0602020104020603" pitchFamily="34" charset="0"/>
              </a:rPr>
              <a:t>Rural household receive income from agriculture</a:t>
            </a:r>
          </a:p>
        </p:txBody>
      </p:sp>
      <p:sp>
        <p:nvSpPr>
          <p:cNvPr id="21" name="TextBox 20">
            <a:extLst>
              <a:ext uri="{FF2B5EF4-FFF2-40B4-BE49-F238E27FC236}">
                <a16:creationId xmlns:a16="http://schemas.microsoft.com/office/drawing/2014/main" id="{3768839B-FACF-E73C-B8E8-E3B0B71D8F7E}"/>
              </a:ext>
            </a:extLst>
          </p:cNvPr>
          <p:cNvSpPr txBox="1"/>
          <p:nvPr/>
        </p:nvSpPr>
        <p:spPr>
          <a:xfrm>
            <a:off x="3849651" y="3827245"/>
            <a:ext cx="1440000" cy="1969770"/>
          </a:xfrm>
          <a:prstGeom prst="rect">
            <a:avLst/>
          </a:prstGeom>
          <a:noFill/>
        </p:spPr>
        <p:txBody>
          <a:bodyPr wrap="square" rtlCol="0">
            <a:spAutoFit/>
          </a:bodyPr>
          <a:lstStyle/>
          <a:p>
            <a:r>
              <a:rPr lang="en-SG" sz="3200" b="1" dirty="0">
                <a:solidFill>
                  <a:schemeClr val="bg2">
                    <a:lumMod val="25000"/>
                  </a:schemeClr>
                </a:solidFill>
                <a:latin typeface="Tw Cen MT" panose="020B0602020104020603" pitchFamily="34" charset="0"/>
              </a:rPr>
              <a:t>65%</a:t>
            </a:r>
          </a:p>
          <a:p>
            <a:r>
              <a:rPr lang="en-SG" b="1" dirty="0">
                <a:solidFill>
                  <a:schemeClr val="bg2">
                    <a:lumMod val="25000"/>
                  </a:schemeClr>
                </a:solidFill>
                <a:latin typeface="Tw Cen MT" panose="020B0602020104020603" pitchFamily="34" charset="0"/>
              </a:rPr>
              <a:t>Household rely on both farm and non farm incomes</a:t>
            </a:r>
          </a:p>
        </p:txBody>
      </p:sp>
      <p:sp>
        <p:nvSpPr>
          <p:cNvPr id="29" name="AutoShape 2">
            <a:extLst>
              <a:ext uri="{FF2B5EF4-FFF2-40B4-BE49-F238E27FC236}">
                <a16:creationId xmlns:a16="http://schemas.microsoft.com/office/drawing/2014/main" id="{433D22FD-C4F7-3A05-D537-AFB6C14CB6E7}"/>
              </a:ext>
            </a:extLst>
          </p:cNvPr>
          <p:cNvSpPr>
            <a:spLocks/>
          </p:cNvSpPr>
          <p:nvPr/>
        </p:nvSpPr>
        <p:spPr bwMode="auto">
          <a:xfrm>
            <a:off x="5331376" y="2272494"/>
            <a:ext cx="1440000" cy="1440000"/>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noFill/>
          <a:ln w="38100">
            <a:gradFill>
              <a:gsLst>
                <a:gs pos="7000">
                  <a:srgbClr val="FF0066"/>
                </a:gs>
                <a:gs pos="100000">
                  <a:srgbClr val="7030A0"/>
                </a:gs>
              </a:gsLst>
              <a:lin ang="5400000" scaled="1"/>
            </a:gradFill>
          </a:ln>
        </p:spPr>
        <p:txBody>
          <a:bodyPr lIns="0" tIns="0" rIns="0" bIns="0" anchor="ctr"/>
          <a:lstStyle/>
          <a:p>
            <a:pPr algn="ctr"/>
            <a:r>
              <a:rPr lang="en-US" sz="1600" dirty="0">
                <a:solidFill>
                  <a:schemeClr val="tx1">
                    <a:lumMod val="65000"/>
                    <a:lumOff val="35000"/>
                  </a:schemeClr>
                </a:solidFill>
                <a:latin typeface="Titillium" charset="0"/>
                <a:ea typeface="Titillium" charset="0"/>
                <a:cs typeface="Titillium" charset="0"/>
              </a:rPr>
              <a:t>.</a:t>
            </a:r>
          </a:p>
        </p:txBody>
      </p:sp>
      <p:sp>
        <p:nvSpPr>
          <p:cNvPr id="31" name="TextBox 30">
            <a:extLst>
              <a:ext uri="{FF2B5EF4-FFF2-40B4-BE49-F238E27FC236}">
                <a16:creationId xmlns:a16="http://schemas.microsoft.com/office/drawing/2014/main" id="{FCB9E415-DB49-1964-A431-8CF13D04154A}"/>
              </a:ext>
            </a:extLst>
          </p:cNvPr>
          <p:cNvSpPr txBox="1"/>
          <p:nvPr/>
        </p:nvSpPr>
        <p:spPr>
          <a:xfrm>
            <a:off x="5498399" y="3848521"/>
            <a:ext cx="1440000" cy="1692771"/>
          </a:xfrm>
          <a:prstGeom prst="rect">
            <a:avLst/>
          </a:prstGeom>
          <a:noFill/>
        </p:spPr>
        <p:txBody>
          <a:bodyPr wrap="square" rtlCol="0">
            <a:spAutoFit/>
          </a:bodyPr>
          <a:lstStyle/>
          <a:p>
            <a:r>
              <a:rPr lang="en-SG" sz="3200" b="1" dirty="0">
                <a:solidFill>
                  <a:schemeClr val="bg2">
                    <a:lumMod val="25000"/>
                  </a:schemeClr>
                </a:solidFill>
                <a:latin typeface="Tw Cen MT" panose="020B0602020104020603" pitchFamily="34" charset="0"/>
              </a:rPr>
              <a:t>2x</a:t>
            </a:r>
          </a:p>
          <a:p>
            <a:r>
              <a:rPr lang="en-SG" b="1" dirty="0">
                <a:solidFill>
                  <a:schemeClr val="bg2">
                    <a:lumMod val="25000"/>
                  </a:schemeClr>
                </a:solidFill>
                <a:latin typeface="Tw Cen MT" panose="020B0602020104020603" pitchFamily="34" charset="0"/>
              </a:rPr>
              <a:t>Rural non farm relative to urban employment</a:t>
            </a:r>
          </a:p>
        </p:txBody>
      </p:sp>
      <p:sp>
        <p:nvSpPr>
          <p:cNvPr id="6" name="Isosceles Triangle 5">
            <a:extLst>
              <a:ext uri="{FF2B5EF4-FFF2-40B4-BE49-F238E27FC236}">
                <a16:creationId xmlns:a16="http://schemas.microsoft.com/office/drawing/2014/main" id="{CFAF1BB1-1734-9044-ED76-E0E1637BA38B}"/>
              </a:ext>
            </a:extLst>
          </p:cNvPr>
          <p:cNvSpPr/>
          <p:nvPr/>
        </p:nvSpPr>
        <p:spPr>
          <a:xfrm>
            <a:off x="8818897" y="4111038"/>
            <a:ext cx="931428" cy="52081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1" name="Straight Connector 10">
            <a:extLst>
              <a:ext uri="{FF2B5EF4-FFF2-40B4-BE49-F238E27FC236}">
                <a16:creationId xmlns:a16="http://schemas.microsoft.com/office/drawing/2014/main" id="{3FCEFFCE-38D6-69BB-0260-E9E9A217D865}"/>
              </a:ext>
            </a:extLst>
          </p:cNvPr>
          <p:cNvCxnSpPr>
            <a:cxnSpLocks/>
          </p:cNvCxnSpPr>
          <p:nvPr/>
        </p:nvCxnSpPr>
        <p:spPr>
          <a:xfrm flipV="1">
            <a:off x="6966535" y="3858491"/>
            <a:ext cx="4768037" cy="512954"/>
          </a:xfrm>
          <a:prstGeom prst="line">
            <a:avLst/>
          </a:prstGeom>
          <a:ln w="41275">
            <a:headEnd w="med" len="lg"/>
          </a:ln>
        </p:spPr>
        <p:style>
          <a:lnRef idx="3">
            <a:schemeClr val="dk1"/>
          </a:lnRef>
          <a:fillRef idx="0">
            <a:schemeClr val="dk1"/>
          </a:fillRef>
          <a:effectRef idx="2">
            <a:schemeClr val="dk1"/>
          </a:effectRef>
          <a:fontRef idx="minor">
            <a:schemeClr val="tx1"/>
          </a:fontRef>
        </p:style>
      </p:cxnSp>
      <p:sp>
        <p:nvSpPr>
          <p:cNvPr id="19" name="Isosceles Triangle 18">
            <a:extLst>
              <a:ext uri="{FF2B5EF4-FFF2-40B4-BE49-F238E27FC236}">
                <a16:creationId xmlns:a16="http://schemas.microsoft.com/office/drawing/2014/main" id="{84DF5F2B-E791-BB42-87D2-A33DA6E3BBC2}"/>
              </a:ext>
            </a:extLst>
          </p:cNvPr>
          <p:cNvSpPr/>
          <p:nvPr/>
        </p:nvSpPr>
        <p:spPr>
          <a:xfrm rot="21274646">
            <a:off x="6979899" y="2880018"/>
            <a:ext cx="2339142" cy="1266655"/>
          </a:xfrm>
          <a:prstGeom prst="triangle">
            <a:avLst>
              <a:gd name="adj" fmla="val 4854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dirty="0">
              <a:solidFill>
                <a:schemeClr val="tx1"/>
              </a:solidFill>
            </a:endParaRPr>
          </a:p>
        </p:txBody>
      </p:sp>
      <p:sp>
        <p:nvSpPr>
          <p:cNvPr id="32" name="Isosceles Triangle 31">
            <a:extLst>
              <a:ext uri="{FF2B5EF4-FFF2-40B4-BE49-F238E27FC236}">
                <a16:creationId xmlns:a16="http://schemas.microsoft.com/office/drawing/2014/main" id="{6742B2E7-930D-3291-6CA0-13E8ABA07B9F}"/>
              </a:ext>
            </a:extLst>
          </p:cNvPr>
          <p:cNvSpPr/>
          <p:nvPr/>
        </p:nvSpPr>
        <p:spPr>
          <a:xfrm rot="21274646">
            <a:off x="9402827" y="2544617"/>
            <a:ext cx="2270993" cy="1393288"/>
          </a:xfrm>
          <a:prstGeom prst="triangle">
            <a:avLst>
              <a:gd name="adj" fmla="val 4854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endParaRPr>
          </a:p>
        </p:txBody>
      </p:sp>
      <p:sp>
        <p:nvSpPr>
          <p:cNvPr id="36" name="TextBox 35">
            <a:extLst>
              <a:ext uri="{FF2B5EF4-FFF2-40B4-BE49-F238E27FC236}">
                <a16:creationId xmlns:a16="http://schemas.microsoft.com/office/drawing/2014/main" id="{978CA32A-630B-F6C0-62D2-0BEEFDA8A35E}"/>
              </a:ext>
            </a:extLst>
          </p:cNvPr>
          <p:cNvSpPr txBox="1"/>
          <p:nvPr/>
        </p:nvSpPr>
        <p:spPr>
          <a:xfrm rot="21155106">
            <a:off x="7389557" y="3432045"/>
            <a:ext cx="1837198" cy="1015663"/>
          </a:xfrm>
          <a:prstGeom prst="rect">
            <a:avLst/>
          </a:prstGeom>
          <a:noFill/>
        </p:spPr>
        <p:txBody>
          <a:bodyPr wrap="square" rtlCol="0">
            <a:spAutoFit/>
          </a:bodyPr>
          <a:lstStyle/>
          <a:p>
            <a:r>
              <a:rPr lang="en-US" sz="2000" b="1" dirty="0">
                <a:solidFill>
                  <a:schemeClr val="tx1"/>
                </a:solidFill>
              </a:rPr>
              <a:t>10% increase </a:t>
            </a:r>
          </a:p>
          <a:p>
            <a:r>
              <a:rPr lang="en-US" sz="2000" b="1" dirty="0">
                <a:solidFill>
                  <a:schemeClr val="tx1"/>
                </a:solidFill>
              </a:rPr>
              <a:t>in farm income</a:t>
            </a:r>
            <a:endParaRPr lang="en-ID" sz="2000" b="1" dirty="0">
              <a:solidFill>
                <a:schemeClr val="tx1"/>
              </a:solidFill>
            </a:endParaRPr>
          </a:p>
          <a:p>
            <a:endParaRPr lang="en-ID" sz="2000" dirty="0"/>
          </a:p>
        </p:txBody>
      </p:sp>
      <p:sp>
        <p:nvSpPr>
          <p:cNvPr id="37" name="TextBox 36">
            <a:extLst>
              <a:ext uri="{FF2B5EF4-FFF2-40B4-BE49-F238E27FC236}">
                <a16:creationId xmlns:a16="http://schemas.microsoft.com/office/drawing/2014/main" id="{B2782932-F4CB-363B-F451-0A959D9CCB6E}"/>
              </a:ext>
            </a:extLst>
          </p:cNvPr>
          <p:cNvSpPr txBox="1"/>
          <p:nvPr/>
        </p:nvSpPr>
        <p:spPr>
          <a:xfrm rot="21155106">
            <a:off x="9879270" y="2935984"/>
            <a:ext cx="1837198" cy="1323439"/>
          </a:xfrm>
          <a:prstGeom prst="rect">
            <a:avLst/>
          </a:prstGeom>
          <a:noFill/>
        </p:spPr>
        <p:txBody>
          <a:bodyPr wrap="square" rtlCol="0">
            <a:spAutoFit/>
          </a:bodyPr>
          <a:lstStyle/>
          <a:p>
            <a:r>
              <a:rPr lang="en-US" sz="2000" b="1" dirty="0"/>
              <a:t>6</a:t>
            </a:r>
            <a:r>
              <a:rPr lang="en-US" sz="2000" b="1" dirty="0">
                <a:solidFill>
                  <a:schemeClr val="tx1"/>
                </a:solidFill>
              </a:rPr>
              <a:t>% increase </a:t>
            </a:r>
          </a:p>
          <a:p>
            <a:r>
              <a:rPr lang="en-US" sz="2000" b="1" dirty="0">
                <a:solidFill>
                  <a:schemeClr val="tx1"/>
                </a:solidFill>
              </a:rPr>
              <a:t>in non farm income</a:t>
            </a:r>
            <a:endParaRPr lang="en-ID" sz="2000" b="1" dirty="0">
              <a:solidFill>
                <a:schemeClr val="tx1"/>
              </a:solidFill>
            </a:endParaRPr>
          </a:p>
          <a:p>
            <a:endParaRPr lang="en-ID" sz="2000" dirty="0"/>
          </a:p>
        </p:txBody>
      </p:sp>
      <p:cxnSp>
        <p:nvCxnSpPr>
          <p:cNvPr id="39" name="Straight Arrow Connector 38">
            <a:extLst>
              <a:ext uri="{FF2B5EF4-FFF2-40B4-BE49-F238E27FC236}">
                <a16:creationId xmlns:a16="http://schemas.microsoft.com/office/drawing/2014/main" id="{00C5F700-2F63-8200-A6C4-5ED74BBB27E0}"/>
              </a:ext>
            </a:extLst>
          </p:cNvPr>
          <p:cNvCxnSpPr/>
          <p:nvPr/>
        </p:nvCxnSpPr>
        <p:spPr>
          <a:xfrm flipV="1">
            <a:off x="8637563" y="2992246"/>
            <a:ext cx="1322363" cy="192743"/>
          </a:xfrm>
          <a:prstGeom prst="straightConnector1">
            <a:avLst/>
          </a:prstGeom>
          <a:ln w="38100">
            <a:solidFill>
              <a:srgbClr val="FF0000"/>
            </a:solidFill>
            <a:tailEnd type="triangle"/>
          </a:ln>
        </p:spPr>
        <p:style>
          <a:lnRef idx="2">
            <a:schemeClr val="accent5"/>
          </a:lnRef>
          <a:fillRef idx="0">
            <a:schemeClr val="accent5"/>
          </a:fillRef>
          <a:effectRef idx="1">
            <a:schemeClr val="accent5"/>
          </a:effectRef>
          <a:fontRef idx="minor">
            <a:schemeClr val="tx1"/>
          </a:fontRef>
        </p:style>
      </p:cxnSp>
      <p:sp>
        <p:nvSpPr>
          <p:cNvPr id="42" name="TextBox 41">
            <a:extLst>
              <a:ext uri="{FF2B5EF4-FFF2-40B4-BE49-F238E27FC236}">
                <a16:creationId xmlns:a16="http://schemas.microsoft.com/office/drawing/2014/main" id="{9062E0F4-4451-33D0-A305-72759AF39D2A}"/>
              </a:ext>
            </a:extLst>
          </p:cNvPr>
          <p:cNvSpPr txBox="1"/>
          <p:nvPr/>
        </p:nvSpPr>
        <p:spPr>
          <a:xfrm rot="21064791">
            <a:off x="8637563" y="2598198"/>
            <a:ext cx="1361856" cy="369332"/>
          </a:xfrm>
          <a:prstGeom prst="rect">
            <a:avLst/>
          </a:prstGeom>
          <a:solidFill>
            <a:schemeClr val="bg2">
              <a:lumMod val="25000"/>
            </a:schemeClr>
          </a:solidFill>
        </p:spPr>
        <p:txBody>
          <a:bodyPr wrap="square" rtlCol="0">
            <a:spAutoFit/>
          </a:bodyPr>
          <a:lstStyle/>
          <a:p>
            <a:r>
              <a:rPr lang="en-US" b="1" dirty="0">
                <a:solidFill>
                  <a:schemeClr val="bg1"/>
                </a:solidFill>
              </a:rPr>
              <a:t>Generates</a:t>
            </a:r>
            <a:endParaRPr lang="en-ID" b="1" dirty="0">
              <a:solidFill>
                <a:schemeClr val="bg1"/>
              </a:solidFill>
            </a:endParaRPr>
          </a:p>
        </p:txBody>
      </p:sp>
      <p:sp>
        <p:nvSpPr>
          <p:cNvPr id="43" name="TextBox 42">
            <a:extLst>
              <a:ext uri="{FF2B5EF4-FFF2-40B4-BE49-F238E27FC236}">
                <a16:creationId xmlns:a16="http://schemas.microsoft.com/office/drawing/2014/main" id="{7AB196D7-AA82-45BA-9469-5C94148F8B66}"/>
              </a:ext>
            </a:extLst>
          </p:cNvPr>
          <p:cNvSpPr txBox="1"/>
          <p:nvPr/>
        </p:nvSpPr>
        <p:spPr>
          <a:xfrm>
            <a:off x="7438953" y="4808873"/>
            <a:ext cx="4123950" cy="830997"/>
          </a:xfrm>
          <a:prstGeom prst="rect">
            <a:avLst/>
          </a:prstGeom>
          <a:noFill/>
        </p:spPr>
        <p:txBody>
          <a:bodyPr wrap="square" rtlCol="0">
            <a:spAutoFit/>
          </a:bodyPr>
          <a:lstStyle/>
          <a:p>
            <a:r>
              <a:rPr lang="en-US" sz="2400" b="1" dirty="0"/>
              <a:t>Agriculture growth stimulates non farm income</a:t>
            </a:r>
            <a:endParaRPr lang="en-ID" sz="2400" b="1" dirty="0"/>
          </a:p>
        </p:txBody>
      </p:sp>
      <p:sp>
        <p:nvSpPr>
          <p:cNvPr id="44" name="TextBox 43">
            <a:extLst>
              <a:ext uri="{FF2B5EF4-FFF2-40B4-BE49-F238E27FC236}">
                <a16:creationId xmlns:a16="http://schemas.microsoft.com/office/drawing/2014/main" id="{39A27A06-E070-F1DF-514E-E9F2B3E37AD8}"/>
              </a:ext>
            </a:extLst>
          </p:cNvPr>
          <p:cNvSpPr txBox="1"/>
          <p:nvPr/>
        </p:nvSpPr>
        <p:spPr>
          <a:xfrm>
            <a:off x="1933773" y="437175"/>
            <a:ext cx="8864734" cy="523220"/>
          </a:xfrm>
          <a:prstGeom prst="rect">
            <a:avLst/>
          </a:prstGeom>
          <a:noFill/>
        </p:spPr>
        <p:txBody>
          <a:bodyPr wrap="none" rtlCol="0">
            <a:spAutoFit/>
          </a:bodyPr>
          <a:lstStyle/>
          <a:p>
            <a:r>
              <a:rPr lang="en-SG" sz="2800" b="1" dirty="0">
                <a:solidFill>
                  <a:schemeClr val="tx2"/>
                </a:solidFill>
                <a:latin typeface="Tw Cen MT" panose="020B0602020104020603" pitchFamily="34" charset="0"/>
              </a:rPr>
              <a:t>SIGNIFICANCE OF AGRICULTURE AND RURAL ECONOMY</a:t>
            </a:r>
          </a:p>
        </p:txBody>
      </p:sp>
      <p:pic>
        <p:nvPicPr>
          <p:cNvPr id="8" name="Graphic 7" descr="Upward trend">
            <a:extLst>
              <a:ext uri="{FF2B5EF4-FFF2-40B4-BE49-F238E27FC236}">
                <a16:creationId xmlns:a16="http://schemas.microsoft.com/office/drawing/2014/main" id="{64BB0BF4-CD53-1FE9-36E6-67695BCEE9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846" y="2492616"/>
            <a:ext cx="914400" cy="914400"/>
          </a:xfrm>
          <a:prstGeom prst="rect">
            <a:avLst/>
          </a:prstGeom>
        </p:spPr>
      </p:pic>
      <p:pic>
        <p:nvPicPr>
          <p:cNvPr id="33" name="Picture 32">
            <a:extLst>
              <a:ext uri="{FF2B5EF4-FFF2-40B4-BE49-F238E27FC236}">
                <a16:creationId xmlns:a16="http://schemas.microsoft.com/office/drawing/2014/main" id="{DAB21932-864E-FCA9-7258-AB2288A1F76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83972" y="2312022"/>
            <a:ext cx="1265534" cy="1265534"/>
          </a:xfrm>
          <a:prstGeom prst="rect">
            <a:avLst/>
          </a:prstGeom>
        </p:spPr>
      </p:pic>
      <p:pic>
        <p:nvPicPr>
          <p:cNvPr id="38" name="Picture 37">
            <a:extLst>
              <a:ext uri="{FF2B5EF4-FFF2-40B4-BE49-F238E27FC236}">
                <a16:creationId xmlns:a16="http://schemas.microsoft.com/office/drawing/2014/main" id="{C73C01C5-E5D7-00EC-99F2-4AD7CB58F8BB}"/>
              </a:ext>
            </a:extLst>
          </p:cNvPr>
          <p:cNvPicPr>
            <a:picLocks noChangeAspect="1"/>
          </p:cNvPicPr>
          <p:nvPr/>
        </p:nvPicPr>
        <p:blipFill>
          <a:blip r:embed="rId6">
            <a:biLevel thresh="5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501882" y="2483826"/>
            <a:ext cx="921926" cy="921926"/>
          </a:xfrm>
          <a:prstGeom prst="rect">
            <a:avLst/>
          </a:prstGeom>
        </p:spPr>
      </p:pic>
      <p:pic>
        <p:nvPicPr>
          <p:cNvPr id="45" name="Picture 44">
            <a:extLst>
              <a:ext uri="{FF2B5EF4-FFF2-40B4-BE49-F238E27FC236}">
                <a16:creationId xmlns:a16="http://schemas.microsoft.com/office/drawing/2014/main" id="{CE1C263D-70F3-45C3-94E9-F1AAA0198F5E}"/>
              </a:ext>
            </a:extLst>
          </p:cNvPr>
          <p:cNvPicPr>
            <a:picLocks noChangeAspect="1"/>
          </p:cNvPicPr>
          <p:nvPr/>
        </p:nvPicPr>
        <p:blipFill>
          <a:blip r:embed="rId8">
            <a:biLevel thresh="75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27006" y="2358472"/>
            <a:ext cx="1651468" cy="1154873"/>
          </a:xfrm>
          <a:prstGeom prst="rect">
            <a:avLst/>
          </a:prstGeom>
        </p:spPr>
      </p:pic>
    </p:spTree>
    <p:extLst>
      <p:ext uri="{BB962C8B-B14F-4D97-AF65-F5344CB8AC3E}">
        <p14:creationId xmlns:p14="http://schemas.microsoft.com/office/powerpoint/2010/main" val="174150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anim calcmode="lin" valueType="num">
                                      <p:cBhvr>
                                        <p:cTn id="64" dur="1000" fill="hold"/>
                                        <p:tgtEl>
                                          <p:spTgt spid="45"/>
                                        </p:tgtEl>
                                        <p:attrNameLst>
                                          <p:attrName>ppt_x</p:attrName>
                                        </p:attrNameLst>
                                      </p:cBhvr>
                                      <p:tavLst>
                                        <p:tav tm="0">
                                          <p:val>
                                            <p:strVal val="#ppt_x"/>
                                          </p:val>
                                        </p:tav>
                                        <p:tav tm="100000">
                                          <p:val>
                                            <p:strVal val="#ppt_x"/>
                                          </p:val>
                                        </p:tav>
                                      </p:tavLst>
                                    </p:anim>
                                    <p:anim calcmode="lin" valueType="num">
                                      <p:cBhvr>
                                        <p:cTn id="65" dur="10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1000" fill="hold"/>
                                        <p:tgtEl>
                                          <p:spTgt spid="3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1000"/>
                                        <p:tgtEl>
                                          <p:spTgt spid="32"/>
                                        </p:tgtEl>
                                      </p:cBhvr>
                                    </p:animEffect>
                                    <p:anim calcmode="lin" valueType="num">
                                      <p:cBhvr>
                                        <p:cTn id="96" dur="1000" fill="hold"/>
                                        <p:tgtEl>
                                          <p:spTgt spid="32"/>
                                        </p:tgtEl>
                                        <p:attrNameLst>
                                          <p:attrName>ppt_x</p:attrName>
                                        </p:attrNameLst>
                                      </p:cBhvr>
                                      <p:tavLst>
                                        <p:tav tm="0">
                                          <p:val>
                                            <p:strVal val="#ppt_x"/>
                                          </p:val>
                                        </p:tav>
                                        <p:tav tm="100000">
                                          <p:val>
                                            <p:strVal val="#ppt_x"/>
                                          </p:val>
                                        </p:tav>
                                      </p:tavLst>
                                    </p:anim>
                                    <p:anim calcmode="lin" valueType="num">
                                      <p:cBhvr>
                                        <p:cTn id="97" dur="1000" fill="hold"/>
                                        <p:tgtEl>
                                          <p:spTgt spid="3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1000"/>
                                        <p:tgtEl>
                                          <p:spTgt spid="36"/>
                                        </p:tgtEl>
                                      </p:cBhvr>
                                    </p:animEffect>
                                    <p:anim calcmode="lin" valueType="num">
                                      <p:cBhvr>
                                        <p:cTn id="101" dur="1000" fill="hold"/>
                                        <p:tgtEl>
                                          <p:spTgt spid="36"/>
                                        </p:tgtEl>
                                        <p:attrNameLst>
                                          <p:attrName>ppt_x</p:attrName>
                                        </p:attrNameLst>
                                      </p:cBhvr>
                                      <p:tavLst>
                                        <p:tav tm="0">
                                          <p:val>
                                            <p:strVal val="#ppt_x"/>
                                          </p:val>
                                        </p:tav>
                                        <p:tav tm="100000">
                                          <p:val>
                                            <p:strVal val="#ppt_x"/>
                                          </p:val>
                                        </p:tav>
                                      </p:tavLst>
                                    </p:anim>
                                    <p:anim calcmode="lin" valueType="num">
                                      <p:cBhvr>
                                        <p:cTn id="102" dur="1000" fill="hold"/>
                                        <p:tgtEl>
                                          <p:spTgt spid="3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1000"/>
                                        <p:tgtEl>
                                          <p:spTgt spid="6"/>
                                        </p:tgtEl>
                                      </p:cBhvr>
                                    </p:animEffect>
                                    <p:anim calcmode="lin" valueType="num">
                                      <p:cBhvr>
                                        <p:cTn id="106" dur="1000" fill="hold"/>
                                        <p:tgtEl>
                                          <p:spTgt spid="6"/>
                                        </p:tgtEl>
                                        <p:attrNameLst>
                                          <p:attrName>ppt_x</p:attrName>
                                        </p:attrNameLst>
                                      </p:cBhvr>
                                      <p:tavLst>
                                        <p:tav tm="0">
                                          <p:val>
                                            <p:strVal val="#ppt_x"/>
                                          </p:val>
                                        </p:tav>
                                        <p:tav tm="100000">
                                          <p:val>
                                            <p:strVal val="#ppt_x"/>
                                          </p:val>
                                        </p:tav>
                                      </p:tavLst>
                                    </p:anim>
                                    <p:anim calcmode="lin" valueType="num">
                                      <p:cBhvr>
                                        <p:cTn id="107" dur="1000" fill="hold"/>
                                        <p:tgtEl>
                                          <p:spTgt spid="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fade">
                                      <p:cBhvr>
                                        <p:cTn id="110" dur="1000"/>
                                        <p:tgtEl>
                                          <p:spTgt spid="11"/>
                                        </p:tgtEl>
                                      </p:cBhvr>
                                    </p:animEffect>
                                    <p:anim calcmode="lin" valueType="num">
                                      <p:cBhvr>
                                        <p:cTn id="111" dur="1000" fill="hold"/>
                                        <p:tgtEl>
                                          <p:spTgt spid="11"/>
                                        </p:tgtEl>
                                        <p:attrNameLst>
                                          <p:attrName>ppt_x</p:attrName>
                                        </p:attrNameLst>
                                      </p:cBhvr>
                                      <p:tavLst>
                                        <p:tav tm="0">
                                          <p:val>
                                            <p:strVal val="#ppt_x"/>
                                          </p:val>
                                        </p:tav>
                                        <p:tav tm="100000">
                                          <p:val>
                                            <p:strVal val="#ppt_x"/>
                                          </p:val>
                                        </p:tav>
                                      </p:tavLst>
                                    </p:anim>
                                    <p:anim calcmode="lin" valueType="num">
                                      <p:cBhvr>
                                        <p:cTn id="112" dur="1000" fill="hold"/>
                                        <p:tgtEl>
                                          <p:spTgt spid="1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7" grpId="0" animBg="1"/>
      <p:bldP spid="20" grpId="0"/>
      <p:bldP spid="21" grpId="0"/>
      <p:bldP spid="29" grpId="0" animBg="1"/>
      <p:bldP spid="31" grpId="0"/>
      <p:bldP spid="6" grpId="0" animBg="1"/>
      <p:bldP spid="19" grpId="0" animBg="1"/>
      <p:bldP spid="32" grpId="0" animBg="1"/>
      <p:bldP spid="36" grpId="0"/>
      <p:bldP spid="37" grpId="0"/>
      <p:bldP spid="42"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112542" y="126608"/>
            <a:ext cx="11943469" cy="6625883"/>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cxnSp>
        <p:nvCxnSpPr>
          <p:cNvPr id="9" name="Straight Connector 8"/>
          <p:cNvCxnSpPr>
            <a:cxnSpLocks/>
          </p:cNvCxnSpPr>
          <p:nvPr/>
        </p:nvCxnSpPr>
        <p:spPr>
          <a:xfrm flipV="1">
            <a:off x="1800665" y="686499"/>
            <a:ext cx="8947052" cy="2682"/>
          </a:xfrm>
          <a:prstGeom prst="line">
            <a:avLst/>
          </a:prstGeom>
          <a:ln w="38100">
            <a:gradFill>
              <a:gsLst>
                <a:gs pos="0">
                  <a:srgbClr val="7030A0"/>
                </a:gs>
                <a:gs pos="100000">
                  <a:srgbClr val="FF0066"/>
                </a:gs>
              </a:gsLst>
              <a:lin ang="2700000" scaled="0"/>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057F9FB-74BB-4F70-BA2C-830C4282CAC0}"/>
              </a:ext>
            </a:extLst>
          </p:cNvPr>
          <p:cNvSpPr txBox="1"/>
          <p:nvPr/>
        </p:nvSpPr>
        <p:spPr>
          <a:xfrm>
            <a:off x="1957270" y="190264"/>
            <a:ext cx="8795165" cy="523220"/>
          </a:xfrm>
          <a:prstGeom prst="rect">
            <a:avLst/>
          </a:prstGeom>
          <a:noFill/>
        </p:spPr>
        <p:txBody>
          <a:bodyPr wrap="none" rtlCol="0">
            <a:spAutoFit/>
          </a:bodyPr>
          <a:lstStyle/>
          <a:p>
            <a:r>
              <a:rPr lang="en-SG" sz="2800" b="1" dirty="0">
                <a:solidFill>
                  <a:schemeClr val="tx2"/>
                </a:solidFill>
                <a:latin typeface="Tw Cen MT" panose="020B0602020104020603" pitchFamily="34" charset="0"/>
              </a:rPr>
              <a:t>FACTORS BEHIND THE AGRICULTURE SECTOR’S GROWTH</a:t>
            </a:r>
          </a:p>
        </p:txBody>
      </p:sp>
      <p:graphicFrame>
        <p:nvGraphicFramePr>
          <p:cNvPr id="5" name="Diagram 4">
            <a:extLst>
              <a:ext uri="{FF2B5EF4-FFF2-40B4-BE49-F238E27FC236}">
                <a16:creationId xmlns:a16="http://schemas.microsoft.com/office/drawing/2014/main" id="{983DED51-D378-7E6F-741C-EA8D85866666}"/>
              </a:ext>
            </a:extLst>
          </p:cNvPr>
          <p:cNvGraphicFramePr/>
          <p:nvPr>
            <p:extLst>
              <p:ext uri="{D42A27DB-BD31-4B8C-83A1-F6EECF244321}">
                <p14:modId xmlns:p14="http://schemas.microsoft.com/office/powerpoint/2010/main" val="3237128017"/>
              </p:ext>
            </p:extLst>
          </p:nvPr>
        </p:nvGraphicFramePr>
        <p:xfrm>
          <a:off x="235267" y="2229905"/>
          <a:ext cx="10495690" cy="350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Box 22">
            <a:extLst>
              <a:ext uri="{FF2B5EF4-FFF2-40B4-BE49-F238E27FC236}">
                <a16:creationId xmlns:a16="http://schemas.microsoft.com/office/drawing/2014/main" id="{5F643AB1-603E-93BD-FF98-D0F0021A0797}"/>
              </a:ext>
            </a:extLst>
          </p:cNvPr>
          <p:cNvSpPr txBox="1"/>
          <p:nvPr/>
        </p:nvSpPr>
        <p:spPr>
          <a:xfrm>
            <a:off x="263402" y="969662"/>
            <a:ext cx="10725030" cy="1292662"/>
          </a:xfrm>
          <a:prstGeom prst="rect">
            <a:avLst/>
          </a:prstGeom>
          <a:noFill/>
        </p:spPr>
        <p:txBody>
          <a:bodyPr wrap="square" rtlCol="0">
            <a:spAutoFit/>
          </a:bodyPr>
          <a:lstStyle/>
          <a:p>
            <a:pPr algn="just"/>
            <a:r>
              <a:rPr lang="en-US" sz="2600" dirty="0">
                <a:solidFill>
                  <a:prstClr val="black"/>
                </a:solidFill>
                <a:latin typeface="Tw Cen MT" panose="020B0602020104020603" pitchFamily="34" charset="0"/>
              </a:rPr>
              <a:t>Irrigation, high-yielding crop varieties, more efficient markets, and mechanization, enabled by policy reforms and investments in agriculture research, human capital, and roads have driven the agricultural growth.</a:t>
            </a:r>
            <a:endParaRPr kumimoji="0" lang="en-US" sz="26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3" name="Picture 2">
            <a:extLst>
              <a:ext uri="{FF2B5EF4-FFF2-40B4-BE49-F238E27FC236}">
                <a16:creationId xmlns:a16="http://schemas.microsoft.com/office/drawing/2014/main" id="{5994D617-AA75-A3C4-8031-C63F777002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0445" y="2552337"/>
            <a:ext cx="5555935" cy="3146195"/>
          </a:xfrm>
          <a:prstGeom prst="rect">
            <a:avLst/>
          </a:prstGeom>
        </p:spPr>
      </p:pic>
      <p:sp>
        <p:nvSpPr>
          <p:cNvPr id="4" name="TextBox 3">
            <a:extLst>
              <a:ext uri="{FF2B5EF4-FFF2-40B4-BE49-F238E27FC236}">
                <a16:creationId xmlns:a16="http://schemas.microsoft.com/office/drawing/2014/main" id="{61DAF134-9759-78E2-9E95-7606EF005532}"/>
              </a:ext>
            </a:extLst>
          </p:cNvPr>
          <p:cNvSpPr txBox="1"/>
          <p:nvPr/>
        </p:nvSpPr>
        <p:spPr>
          <a:xfrm>
            <a:off x="6270445" y="5888338"/>
            <a:ext cx="5555935" cy="646331"/>
          </a:xfrm>
          <a:prstGeom prst="rect">
            <a:avLst/>
          </a:prstGeom>
          <a:noFill/>
        </p:spPr>
        <p:txBody>
          <a:bodyPr wrap="square" rtlCol="0">
            <a:spAutoFit/>
          </a:bodyPr>
          <a:lstStyle/>
          <a:p>
            <a:pPr algn="ctr"/>
            <a:r>
              <a:rPr lang="en-US" b="1" dirty="0"/>
              <a:t>Rice production in Bangladesh from 1975-2013</a:t>
            </a:r>
          </a:p>
          <a:p>
            <a:pPr algn="ctr"/>
            <a:r>
              <a:rPr lang="en-US" b="1" i="1" dirty="0"/>
              <a:t>Sources: Handbook of agricultural statistics 2007</a:t>
            </a:r>
            <a:endParaRPr lang="en-ID" b="1" i="1" dirty="0"/>
          </a:p>
        </p:txBody>
      </p:sp>
    </p:spTree>
    <p:extLst>
      <p:ext uri="{BB962C8B-B14F-4D97-AF65-F5344CB8AC3E}">
        <p14:creationId xmlns:p14="http://schemas.microsoft.com/office/powerpoint/2010/main" val="357790886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rgbClr val="E7E6E6"/>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2493</TotalTime>
  <Words>1241</Words>
  <Application>Microsoft Office PowerPoint</Application>
  <PresentationFormat>Widescreen</PresentationFormat>
  <Paragraphs>148</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Constantia</vt:lpstr>
      <vt:lpstr>Kalpurush</vt:lpstr>
      <vt:lpstr>Times New Roman</vt:lpstr>
      <vt:lpstr>Titillium</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Zarif Roshid</dc:creator>
  <cp:lastModifiedBy>FHS</cp:lastModifiedBy>
  <cp:revision>181</cp:revision>
  <dcterms:created xsi:type="dcterms:W3CDTF">2020-02-11T20:42:51Z</dcterms:created>
  <dcterms:modified xsi:type="dcterms:W3CDTF">2023-11-14T02:14:24Z</dcterms:modified>
</cp:coreProperties>
</file>