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81" r:id="rId4"/>
    <p:sldId id="352" r:id="rId5"/>
    <p:sldId id="340" r:id="rId6"/>
    <p:sldId id="341" r:id="rId7"/>
    <p:sldId id="342" r:id="rId8"/>
    <p:sldId id="343" r:id="rId9"/>
    <p:sldId id="344" r:id="rId10"/>
    <p:sldId id="346" r:id="rId11"/>
    <p:sldId id="347" r:id="rId12"/>
    <p:sldId id="348" r:id="rId13"/>
    <p:sldId id="349" r:id="rId14"/>
    <p:sldId id="350" r:id="rId15"/>
    <p:sldId id="351" r:id="rId16"/>
    <p:sldId id="315" r:id="rId17"/>
    <p:sldId id="29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3CF5-D632-4D39-A099-4DA8770F6400}"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5E8F3297-26B7-4923-A7C0-F04C09C1C334}">
      <dgm:prSet/>
      <dgm:spPr/>
      <dgm:t>
        <a:bodyPr/>
        <a:lstStyle/>
        <a:p>
          <a:r>
            <a:rPr lang="en-US"/>
            <a:t>Providing</a:t>
          </a:r>
        </a:p>
      </dgm:t>
    </dgm:pt>
    <dgm:pt modelId="{18A8A319-D7C2-4D8C-B82F-29492AAEB66A}" type="parTrans" cxnId="{AB28BA85-72D8-4306-99D7-D6FC7627932D}">
      <dgm:prSet/>
      <dgm:spPr/>
      <dgm:t>
        <a:bodyPr/>
        <a:lstStyle/>
        <a:p>
          <a:endParaRPr lang="en-US"/>
        </a:p>
      </dgm:t>
    </dgm:pt>
    <dgm:pt modelId="{8CCB4415-7D15-4E8E-8CA4-D5E54549CE95}" type="sibTrans" cxnId="{AB28BA85-72D8-4306-99D7-D6FC7627932D}">
      <dgm:prSet/>
      <dgm:spPr/>
      <dgm:t>
        <a:bodyPr/>
        <a:lstStyle/>
        <a:p>
          <a:endParaRPr lang="en-US"/>
        </a:p>
      </dgm:t>
    </dgm:pt>
    <dgm:pt modelId="{CFE3B4F8-3821-4565-A0C3-1147EE55EB7C}">
      <dgm:prSet custT="1"/>
      <dgm:spPr/>
      <dgm:t>
        <a:bodyPr/>
        <a:lstStyle/>
        <a:p>
          <a:r>
            <a:rPr lang="en-US" sz="2400" dirty="0"/>
            <a:t>Providing the definition and idea about rural governance policy.</a:t>
          </a:r>
        </a:p>
      </dgm:t>
    </dgm:pt>
    <dgm:pt modelId="{27922F59-D975-4977-8C9C-BF2F99AE572E}" type="parTrans" cxnId="{77D9204A-6935-420A-9DC1-EA666C0B8784}">
      <dgm:prSet/>
      <dgm:spPr/>
      <dgm:t>
        <a:bodyPr/>
        <a:lstStyle/>
        <a:p>
          <a:endParaRPr lang="en-US"/>
        </a:p>
      </dgm:t>
    </dgm:pt>
    <dgm:pt modelId="{42AC2D32-84D7-4CE0-9329-0FB14665D5C6}" type="sibTrans" cxnId="{77D9204A-6935-420A-9DC1-EA666C0B8784}">
      <dgm:prSet/>
      <dgm:spPr/>
      <dgm:t>
        <a:bodyPr/>
        <a:lstStyle/>
        <a:p>
          <a:endParaRPr lang="en-US"/>
        </a:p>
      </dgm:t>
    </dgm:pt>
    <dgm:pt modelId="{062A7A35-D59D-462F-BE0C-70F8636DDCE1}">
      <dgm:prSet/>
      <dgm:spPr/>
      <dgm:t>
        <a:bodyPr/>
        <a:lstStyle/>
        <a:p>
          <a:r>
            <a:rPr lang="en-US" dirty="0"/>
            <a:t>Exploring</a:t>
          </a:r>
        </a:p>
      </dgm:t>
    </dgm:pt>
    <dgm:pt modelId="{61FA8D01-0CD7-4648-A009-DC39C28EE8D5}" type="parTrans" cxnId="{98A56CB5-BC61-443B-BD82-504A5295BCED}">
      <dgm:prSet/>
      <dgm:spPr/>
      <dgm:t>
        <a:bodyPr/>
        <a:lstStyle/>
        <a:p>
          <a:endParaRPr lang="en-US"/>
        </a:p>
      </dgm:t>
    </dgm:pt>
    <dgm:pt modelId="{E4A8365E-9C39-435E-8ADB-6DC9672A411D}" type="sibTrans" cxnId="{98A56CB5-BC61-443B-BD82-504A5295BCED}">
      <dgm:prSet/>
      <dgm:spPr/>
      <dgm:t>
        <a:bodyPr/>
        <a:lstStyle/>
        <a:p>
          <a:endParaRPr lang="en-US"/>
        </a:p>
      </dgm:t>
    </dgm:pt>
    <dgm:pt modelId="{E0BDA687-7D35-4FBA-A606-6785B77939AB}">
      <dgm:prSet custT="1"/>
      <dgm:spPr/>
      <dgm:t>
        <a:bodyPr/>
        <a:lstStyle/>
        <a:p>
          <a:r>
            <a:rPr lang="en-US" sz="2400" dirty="0"/>
            <a:t>Exploring the functions of rural governance</a:t>
          </a:r>
          <a:r>
            <a:rPr lang="en-US" sz="2200" dirty="0"/>
            <a:t>.</a:t>
          </a:r>
        </a:p>
      </dgm:t>
    </dgm:pt>
    <dgm:pt modelId="{96BA8768-44FF-4137-9EB2-6B8BB7D01F03}" type="parTrans" cxnId="{75C5D485-7678-4B40-842B-97558D6AFF53}">
      <dgm:prSet/>
      <dgm:spPr/>
      <dgm:t>
        <a:bodyPr/>
        <a:lstStyle/>
        <a:p>
          <a:endParaRPr lang="en-US"/>
        </a:p>
      </dgm:t>
    </dgm:pt>
    <dgm:pt modelId="{92D34FF7-F1CA-42D1-A7CC-5DDC004E3EDB}" type="sibTrans" cxnId="{75C5D485-7678-4B40-842B-97558D6AFF53}">
      <dgm:prSet/>
      <dgm:spPr/>
      <dgm:t>
        <a:bodyPr/>
        <a:lstStyle/>
        <a:p>
          <a:endParaRPr lang="en-US"/>
        </a:p>
      </dgm:t>
    </dgm:pt>
    <dgm:pt modelId="{3EF4B402-8F00-43C1-9B12-CCB35BF20B9B}">
      <dgm:prSet/>
      <dgm:spPr/>
      <dgm:t>
        <a:bodyPr/>
        <a:lstStyle/>
        <a:p>
          <a:r>
            <a:rPr lang="en-US"/>
            <a:t>Identifying</a:t>
          </a:r>
        </a:p>
      </dgm:t>
    </dgm:pt>
    <dgm:pt modelId="{731E13CB-3A43-4C08-A145-B149A48A0880}" type="parTrans" cxnId="{B67319F0-7184-473A-99D9-315CFF3676FC}">
      <dgm:prSet/>
      <dgm:spPr/>
      <dgm:t>
        <a:bodyPr/>
        <a:lstStyle/>
        <a:p>
          <a:endParaRPr lang="en-US"/>
        </a:p>
      </dgm:t>
    </dgm:pt>
    <dgm:pt modelId="{F90061B9-9EAF-4A28-9ACC-C7162DB65178}" type="sibTrans" cxnId="{B67319F0-7184-473A-99D9-315CFF3676FC}">
      <dgm:prSet/>
      <dgm:spPr/>
      <dgm:t>
        <a:bodyPr/>
        <a:lstStyle/>
        <a:p>
          <a:endParaRPr lang="en-US"/>
        </a:p>
      </dgm:t>
    </dgm:pt>
    <dgm:pt modelId="{96728964-0709-4C20-B048-D346EB35E7CF}">
      <dgm:prSet custT="1"/>
      <dgm:spPr/>
      <dgm:t>
        <a:bodyPr/>
        <a:lstStyle/>
        <a:p>
          <a:r>
            <a:rPr lang="en-US" sz="2400" dirty="0"/>
            <a:t>Identifying the role of local government and community participation in rural governance</a:t>
          </a:r>
          <a:r>
            <a:rPr lang="en-US" sz="2200" dirty="0"/>
            <a:t>.</a:t>
          </a:r>
        </a:p>
      </dgm:t>
    </dgm:pt>
    <dgm:pt modelId="{C742D300-7A2A-438F-9FC3-C9535236391A}" type="parTrans" cxnId="{2D19FD4A-E013-485B-9D8A-831091B16E97}">
      <dgm:prSet/>
      <dgm:spPr/>
      <dgm:t>
        <a:bodyPr/>
        <a:lstStyle/>
        <a:p>
          <a:endParaRPr lang="en-US"/>
        </a:p>
      </dgm:t>
    </dgm:pt>
    <dgm:pt modelId="{B5C2E089-CA8B-4C06-9991-6690F7784726}" type="sibTrans" cxnId="{2D19FD4A-E013-485B-9D8A-831091B16E97}">
      <dgm:prSet/>
      <dgm:spPr/>
      <dgm:t>
        <a:bodyPr/>
        <a:lstStyle/>
        <a:p>
          <a:endParaRPr lang="en-US"/>
        </a:p>
      </dgm:t>
    </dgm:pt>
    <dgm:pt modelId="{1DFA7F7D-1967-45CA-A016-F097C7D178EA}">
      <dgm:prSet/>
      <dgm:spPr/>
      <dgm:t>
        <a:bodyPr/>
        <a:lstStyle/>
        <a:p>
          <a:r>
            <a:rPr lang="en-US"/>
            <a:t>Analyzing</a:t>
          </a:r>
        </a:p>
      </dgm:t>
    </dgm:pt>
    <dgm:pt modelId="{00A81C45-A18D-4F6E-A283-3F2424404A6E}" type="parTrans" cxnId="{F230A6E0-DB0B-4556-AAA7-FD657B61ABF4}">
      <dgm:prSet/>
      <dgm:spPr/>
      <dgm:t>
        <a:bodyPr/>
        <a:lstStyle/>
        <a:p>
          <a:endParaRPr lang="en-US"/>
        </a:p>
      </dgm:t>
    </dgm:pt>
    <dgm:pt modelId="{BD4268D3-BF94-4C3D-9C5B-BD08FD6450BE}" type="sibTrans" cxnId="{F230A6E0-DB0B-4556-AAA7-FD657B61ABF4}">
      <dgm:prSet/>
      <dgm:spPr/>
      <dgm:t>
        <a:bodyPr/>
        <a:lstStyle/>
        <a:p>
          <a:endParaRPr lang="en-US"/>
        </a:p>
      </dgm:t>
    </dgm:pt>
    <dgm:pt modelId="{34855437-1F27-4299-A485-07C6CD4DFA7C}">
      <dgm:prSet custT="1"/>
      <dgm:spPr/>
      <dgm:t>
        <a:bodyPr/>
        <a:lstStyle/>
        <a:p>
          <a:r>
            <a:rPr lang="en-US" sz="2400" dirty="0"/>
            <a:t>Analyzing the challenges and opportunities of rural governance.</a:t>
          </a:r>
          <a:endParaRPr lang="en-US" sz="2200" dirty="0"/>
        </a:p>
      </dgm:t>
    </dgm:pt>
    <dgm:pt modelId="{A0FE91BD-CF0E-47BC-86BC-A1EB9B0DBDB6}" type="parTrans" cxnId="{3ED04134-CFAC-40EB-A893-D4C8040A0C6A}">
      <dgm:prSet/>
      <dgm:spPr/>
      <dgm:t>
        <a:bodyPr/>
        <a:lstStyle/>
        <a:p>
          <a:endParaRPr lang="en-US"/>
        </a:p>
      </dgm:t>
    </dgm:pt>
    <dgm:pt modelId="{CB73201C-BA13-4467-8AC1-6E10D87069BD}" type="sibTrans" cxnId="{3ED04134-CFAC-40EB-A893-D4C8040A0C6A}">
      <dgm:prSet/>
      <dgm:spPr/>
      <dgm:t>
        <a:bodyPr/>
        <a:lstStyle/>
        <a:p>
          <a:endParaRPr lang="en-US"/>
        </a:p>
      </dgm:t>
    </dgm:pt>
    <dgm:pt modelId="{3C09D06C-EDF8-473C-90A4-FACA7A1E64C4}" type="pres">
      <dgm:prSet presAssocID="{66513CF5-D632-4D39-A099-4DA8770F6400}" presName="Name0" presStyleCnt="0">
        <dgm:presLayoutVars>
          <dgm:dir/>
          <dgm:animLvl val="lvl"/>
          <dgm:resizeHandles val="exact"/>
        </dgm:presLayoutVars>
      </dgm:prSet>
      <dgm:spPr/>
    </dgm:pt>
    <dgm:pt modelId="{1A652314-9F5F-4979-A0D3-AEFA46D1C8B1}" type="pres">
      <dgm:prSet presAssocID="{5E8F3297-26B7-4923-A7C0-F04C09C1C334}" presName="linNode" presStyleCnt="0"/>
      <dgm:spPr/>
    </dgm:pt>
    <dgm:pt modelId="{C08B7F6F-591F-413C-A71D-7C8832A03324}" type="pres">
      <dgm:prSet presAssocID="{5E8F3297-26B7-4923-A7C0-F04C09C1C334}" presName="parentText" presStyleLbl="node1" presStyleIdx="0" presStyleCnt="4">
        <dgm:presLayoutVars>
          <dgm:chMax val="1"/>
          <dgm:bulletEnabled val="1"/>
        </dgm:presLayoutVars>
      </dgm:prSet>
      <dgm:spPr/>
    </dgm:pt>
    <dgm:pt modelId="{07238F50-CDDE-4A87-9496-A2FF91B195CF}" type="pres">
      <dgm:prSet presAssocID="{5E8F3297-26B7-4923-A7C0-F04C09C1C334}" presName="descendantText" presStyleLbl="alignAccFollowNode1" presStyleIdx="0" presStyleCnt="4">
        <dgm:presLayoutVars>
          <dgm:bulletEnabled val="1"/>
        </dgm:presLayoutVars>
      </dgm:prSet>
      <dgm:spPr/>
    </dgm:pt>
    <dgm:pt modelId="{6B353B5B-F1C8-4B02-846A-E23F2865DC56}" type="pres">
      <dgm:prSet presAssocID="{8CCB4415-7D15-4E8E-8CA4-D5E54549CE95}" presName="sp" presStyleCnt="0"/>
      <dgm:spPr/>
    </dgm:pt>
    <dgm:pt modelId="{988A0D93-3FF4-4194-8AE2-9ECD0514274C}" type="pres">
      <dgm:prSet presAssocID="{062A7A35-D59D-462F-BE0C-70F8636DDCE1}" presName="linNode" presStyleCnt="0"/>
      <dgm:spPr/>
    </dgm:pt>
    <dgm:pt modelId="{3ACBFA79-6830-4970-8DFB-4094BE54F7F3}" type="pres">
      <dgm:prSet presAssocID="{062A7A35-D59D-462F-BE0C-70F8636DDCE1}" presName="parentText" presStyleLbl="node1" presStyleIdx="1" presStyleCnt="4">
        <dgm:presLayoutVars>
          <dgm:chMax val="1"/>
          <dgm:bulletEnabled val="1"/>
        </dgm:presLayoutVars>
      </dgm:prSet>
      <dgm:spPr/>
    </dgm:pt>
    <dgm:pt modelId="{AB4C808E-D106-459C-9F34-E19121C8460A}" type="pres">
      <dgm:prSet presAssocID="{062A7A35-D59D-462F-BE0C-70F8636DDCE1}" presName="descendantText" presStyleLbl="alignAccFollowNode1" presStyleIdx="1" presStyleCnt="4">
        <dgm:presLayoutVars>
          <dgm:bulletEnabled val="1"/>
        </dgm:presLayoutVars>
      </dgm:prSet>
      <dgm:spPr/>
    </dgm:pt>
    <dgm:pt modelId="{C7DABA6E-D492-4D62-8A51-B730EDBC0E3A}" type="pres">
      <dgm:prSet presAssocID="{E4A8365E-9C39-435E-8ADB-6DC9672A411D}" presName="sp" presStyleCnt="0"/>
      <dgm:spPr/>
    </dgm:pt>
    <dgm:pt modelId="{BB8F0CFA-9F7F-4A30-A270-06FA9611DE4C}" type="pres">
      <dgm:prSet presAssocID="{3EF4B402-8F00-43C1-9B12-CCB35BF20B9B}" presName="linNode" presStyleCnt="0"/>
      <dgm:spPr/>
    </dgm:pt>
    <dgm:pt modelId="{3FAE2FE0-1421-41E3-99A2-B34E3375F7BF}" type="pres">
      <dgm:prSet presAssocID="{3EF4B402-8F00-43C1-9B12-CCB35BF20B9B}" presName="parentText" presStyleLbl="node1" presStyleIdx="2" presStyleCnt="4">
        <dgm:presLayoutVars>
          <dgm:chMax val="1"/>
          <dgm:bulletEnabled val="1"/>
        </dgm:presLayoutVars>
      </dgm:prSet>
      <dgm:spPr/>
    </dgm:pt>
    <dgm:pt modelId="{F920DD3E-7C90-460B-B1D5-47AB8BFDA955}" type="pres">
      <dgm:prSet presAssocID="{3EF4B402-8F00-43C1-9B12-CCB35BF20B9B}" presName="descendantText" presStyleLbl="alignAccFollowNode1" presStyleIdx="2" presStyleCnt="4">
        <dgm:presLayoutVars>
          <dgm:bulletEnabled val="1"/>
        </dgm:presLayoutVars>
      </dgm:prSet>
      <dgm:spPr/>
    </dgm:pt>
    <dgm:pt modelId="{E6BF2F96-4FDC-45B6-BD1D-ECCAECDD341D}" type="pres">
      <dgm:prSet presAssocID="{F90061B9-9EAF-4A28-9ACC-C7162DB65178}" presName="sp" presStyleCnt="0"/>
      <dgm:spPr/>
    </dgm:pt>
    <dgm:pt modelId="{1DFD8973-D15D-4021-96F9-7BBE183A1C34}" type="pres">
      <dgm:prSet presAssocID="{1DFA7F7D-1967-45CA-A016-F097C7D178EA}" presName="linNode" presStyleCnt="0"/>
      <dgm:spPr/>
    </dgm:pt>
    <dgm:pt modelId="{A4C14794-96EF-45B0-B888-C6CBBE866C54}" type="pres">
      <dgm:prSet presAssocID="{1DFA7F7D-1967-45CA-A016-F097C7D178EA}" presName="parentText" presStyleLbl="node1" presStyleIdx="3" presStyleCnt="4">
        <dgm:presLayoutVars>
          <dgm:chMax val="1"/>
          <dgm:bulletEnabled val="1"/>
        </dgm:presLayoutVars>
      </dgm:prSet>
      <dgm:spPr/>
    </dgm:pt>
    <dgm:pt modelId="{4EB59109-D247-4C3E-9690-B0C6C41DDDAF}" type="pres">
      <dgm:prSet presAssocID="{1DFA7F7D-1967-45CA-A016-F097C7D178EA}" presName="descendantText" presStyleLbl="alignAccFollowNode1" presStyleIdx="3" presStyleCnt="4">
        <dgm:presLayoutVars>
          <dgm:bulletEnabled val="1"/>
        </dgm:presLayoutVars>
      </dgm:prSet>
      <dgm:spPr/>
    </dgm:pt>
  </dgm:ptLst>
  <dgm:cxnLst>
    <dgm:cxn modelId="{69BD4A2F-7292-48B3-862A-DFE9731F1423}" type="presOf" srcId="{96728964-0709-4C20-B048-D346EB35E7CF}" destId="{F920DD3E-7C90-460B-B1D5-47AB8BFDA955}" srcOrd="0" destOrd="0" presId="urn:microsoft.com/office/officeart/2005/8/layout/vList5"/>
    <dgm:cxn modelId="{3ED04134-CFAC-40EB-A893-D4C8040A0C6A}" srcId="{1DFA7F7D-1967-45CA-A016-F097C7D178EA}" destId="{34855437-1F27-4299-A485-07C6CD4DFA7C}" srcOrd="0" destOrd="0" parTransId="{A0FE91BD-CF0E-47BC-86BC-A1EB9B0DBDB6}" sibTransId="{CB73201C-BA13-4467-8AC1-6E10D87069BD}"/>
    <dgm:cxn modelId="{467D1D35-0399-4868-806A-3F4882F56BAA}" type="presOf" srcId="{34855437-1F27-4299-A485-07C6CD4DFA7C}" destId="{4EB59109-D247-4C3E-9690-B0C6C41DDDAF}" srcOrd="0" destOrd="0" presId="urn:microsoft.com/office/officeart/2005/8/layout/vList5"/>
    <dgm:cxn modelId="{54608341-8D98-4F95-8EE9-723A1C0211FE}" type="presOf" srcId="{CFE3B4F8-3821-4565-A0C3-1147EE55EB7C}" destId="{07238F50-CDDE-4A87-9496-A2FF91B195CF}" srcOrd="0" destOrd="0" presId="urn:microsoft.com/office/officeart/2005/8/layout/vList5"/>
    <dgm:cxn modelId="{77D9204A-6935-420A-9DC1-EA666C0B8784}" srcId="{5E8F3297-26B7-4923-A7C0-F04C09C1C334}" destId="{CFE3B4F8-3821-4565-A0C3-1147EE55EB7C}" srcOrd="0" destOrd="0" parTransId="{27922F59-D975-4977-8C9C-BF2F99AE572E}" sibTransId="{42AC2D32-84D7-4CE0-9329-0FB14665D5C6}"/>
    <dgm:cxn modelId="{2D19FD4A-E013-485B-9D8A-831091B16E97}" srcId="{3EF4B402-8F00-43C1-9B12-CCB35BF20B9B}" destId="{96728964-0709-4C20-B048-D346EB35E7CF}" srcOrd="0" destOrd="0" parTransId="{C742D300-7A2A-438F-9FC3-C9535236391A}" sibTransId="{B5C2E089-CA8B-4C06-9991-6690F7784726}"/>
    <dgm:cxn modelId="{D354F46B-31C4-4346-8B75-2E794B677B2E}" type="presOf" srcId="{3EF4B402-8F00-43C1-9B12-CCB35BF20B9B}" destId="{3FAE2FE0-1421-41E3-99A2-B34E3375F7BF}" srcOrd="0" destOrd="0" presId="urn:microsoft.com/office/officeart/2005/8/layout/vList5"/>
    <dgm:cxn modelId="{9B01C075-6BAE-4E71-BFE3-31F1BE491972}" type="presOf" srcId="{E0BDA687-7D35-4FBA-A606-6785B77939AB}" destId="{AB4C808E-D106-459C-9F34-E19121C8460A}" srcOrd="0" destOrd="0" presId="urn:microsoft.com/office/officeart/2005/8/layout/vList5"/>
    <dgm:cxn modelId="{AB28BA85-72D8-4306-99D7-D6FC7627932D}" srcId="{66513CF5-D632-4D39-A099-4DA8770F6400}" destId="{5E8F3297-26B7-4923-A7C0-F04C09C1C334}" srcOrd="0" destOrd="0" parTransId="{18A8A319-D7C2-4D8C-B82F-29492AAEB66A}" sibTransId="{8CCB4415-7D15-4E8E-8CA4-D5E54549CE95}"/>
    <dgm:cxn modelId="{75C5D485-7678-4B40-842B-97558D6AFF53}" srcId="{062A7A35-D59D-462F-BE0C-70F8636DDCE1}" destId="{E0BDA687-7D35-4FBA-A606-6785B77939AB}" srcOrd="0" destOrd="0" parTransId="{96BA8768-44FF-4137-9EB2-6B8BB7D01F03}" sibTransId="{92D34FF7-F1CA-42D1-A7CC-5DDC004E3EDB}"/>
    <dgm:cxn modelId="{2698508E-862C-4F4F-A7F0-628595771F8D}" type="presOf" srcId="{062A7A35-D59D-462F-BE0C-70F8636DDCE1}" destId="{3ACBFA79-6830-4970-8DFB-4094BE54F7F3}" srcOrd="0" destOrd="0" presId="urn:microsoft.com/office/officeart/2005/8/layout/vList5"/>
    <dgm:cxn modelId="{98A56CB5-BC61-443B-BD82-504A5295BCED}" srcId="{66513CF5-D632-4D39-A099-4DA8770F6400}" destId="{062A7A35-D59D-462F-BE0C-70F8636DDCE1}" srcOrd="1" destOrd="0" parTransId="{61FA8D01-0CD7-4648-A009-DC39C28EE8D5}" sibTransId="{E4A8365E-9C39-435E-8ADB-6DC9672A411D}"/>
    <dgm:cxn modelId="{1E6C57CB-6E00-41FC-B9BD-EA4FA8E69769}" type="presOf" srcId="{66513CF5-D632-4D39-A099-4DA8770F6400}" destId="{3C09D06C-EDF8-473C-90A4-FACA7A1E64C4}" srcOrd="0" destOrd="0" presId="urn:microsoft.com/office/officeart/2005/8/layout/vList5"/>
    <dgm:cxn modelId="{F230A6E0-DB0B-4556-AAA7-FD657B61ABF4}" srcId="{66513CF5-D632-4D39-A099-4DA8770F6400}" destId="{1DFA7F7D-1967-45CA-A016-F097C7D178EA}" srcOrd="3" destOrd="0" parTransId="{00A81C45-A18D-4F6E-A283-3F2424404A6E}" sibTransId="{BD4268D3-BF94-4C3D-9C5B-BD08FD6450BE}"/>
    <dgm:cxn modelId="{B67319F0-7184-473A-99D9-315CFF3676FC}" srcId="{66513CF5-D632-4D39-A099-4DA8770F6400}" destId="{3EF4B402-8F00-43C1-9B12-CCB35BF20B9B}" srcOrd="2" destOrd="0" parTransId="{731E13CB-3A43-4C08-A145-B149A48A0880}" sibTransId="{F90061B9-9EAF-4A28-9ACC-C7162DB65178}"/>
    <dgm:cxn modelId="{CFAAC4F6-B19F-4863-8B90-C308EB470818}" type="presOf" srcId="{5E8F3297-26B7-4923-A7C0-F04C09C1C334}" destId="{C08B7F6F-591F-413C-A71D-7C8832A03324}" srcOrd="0" destOrd="0" presId="urn:microsoft.com/office/officeart/2005/8/layout/vList5"/>
    <dgm:cxn modelId="{27F85CFB-AE2A-4A46-92C8-4136B6033929}" type="presOf" srcId="{1DFA7F7D-1967-45CA-A016-F097C7D178EA}" destId="{A4C14794-96EF-45B0-B888-C6CBBE866C54}" srcOrd="0" destOrd="0" presId="urn:microsoft.com/office/officeart/2005/8/layout/vList5"/>
    <dgm:cxn modelId="{0C7A7C71-4E61-45E8-81EE-9530D141C573}" type="presParOf" srcId="{3C09D06C-EDF8-473C-90A4-FACA7A1E64C4}" destId="{1A652314-9F5F-4979-A0D3-AEFA46D1C8B1}" srcOrd="0" destOrd="0" presId="urn:microsoft.com/office/officeart/2005/8/layout/vList5"/>
    <dgm:cxn modelId="{862355FF-52C3-4CC2-AD22-762DFAC67A75}" type="presParOf" srcId="{1A652314-9F5F-4979-A0D3-AEFA46D1C8B1}" destId="{C08B7F6F-591F-413C-A71D-7C8832A03324}" srcOrd="0" destOrd="0" presId="urn:microsoft.com/office/officeart/2005/8/layout/vList5"/>
    <dgm:cxn modelId="{527D524A-652E-4304-A770-20089E820331}" type="presParOf" srcId="{1A652314-9F5F-4979-A0D3-AEFA46D1C8B1}" destId="{07238F50-CDDE-4A87-9496-A2FF91B195CF}" srcOrd="1" destOrd="0" presId="urn:microsoft.com/office/officeart/2005/8/layout/vList5"/>
    <dgm:cxn modelId="{4F9EE678-E0E4-4E39-9E7E-17663041B222}" type="presParOf" srcId="{3C09D06C-EDF8-473C-90A4-FACA7A1E64C4}" destId="{6B353B5B-F1C8-4B02-846A-E23F2865DC56}" srcOrd="1" destOrd="0" presId="urn:microsoft.com/office/officeart/2005/8/layout/vList5"/>
    <dgm:cxn modelId="{03247465-DE25-4494-839F-57645A5B6106}" type="presParOf" srcId="{3C09D06C-EDF8-473C-90A4-FACA7A1E64C4}" destId="{988A0D93-3FF4-4194-8AE2-9ECD0514274C}" srcOrd="2" destOrd="0" presId="urn:microsoft.com/office/officeart/2005/8/layout/vList5"/>
    <dgm:cxn modelId="{CAAE23F0-F50D-4881-B2E8-BAABA54BD0C6}" type="presParOf" srcId="{988A0D93-3FF4-4194-8AE2-9ECD0514274C}" destId="{3ACBFA79-6830-4970-8DFB-4094BE54F7F3}" srcOrd="0" destOrd="0" presId="urn:microsoft.com/office/officeart/2005/8/layout/vList5"/>
    <dgm:cxn modelId="{9476586C-F7F6-4B14-9A8E-6BD59343EC2B}" type="presParOf" srcId="{988A0D93-3FF4-4194-8AE2-9ECD0514274C}" destId="{AB4C808E-D106-459C-9F34-E19121C8460A}" srcOrd="1" destOrd="0" presId="urn:microsoft.com/office/officeart/2005/8/layout/vList5"/>
    <dgm:cxn modelId="{B18794B7-6DB6-41E4-9D49-BB735ACFE70F}" type="presParOf" srcId="{3C09D06C-EDF8-473C-90A4-FACA7A1E64C4}" destId="{C7DABA6E-D492-4D62-8A51-B730EDBC0E3A}" srcOrd="3" destOrd="0" presId="urn:microsoft.com/office/officeart/2005/8/layout/vList5"/>
    <dgm:cxn modelId="{B3A05A7B-C4AE-44E3-83D1-4CD8BEAACB20}" type="presParOf" srcId="{3C09D06C-EDF8-473C-90A4-FACA7A1E64C4}" destId="{BB8F0CFA-9F7F-4A30-A270-06FA9611DE4C}" srcOrd="4" destOrd="0" presId="urn:microsoft.com/office/officeart/2005/8/layout/vList5"/>
    <dgm:cxn modelId="{C272016C-C3B7-4405-ADB4-C3E022AACD26}" type="presParOf" srcId="{BB8F0CFA-9F7F-4A30-A270-06FA9611DE4C}" destId="{3FAE2FE0-1421-41E3-99A2-B34E3375F7BF}" srcOrd="0" destOrd="0" presId="urn:microsoft.com/office/officeart/2005/8/layout/vList5"/>
    <dgm:cxn modelId="{343B8CB3-3321-43C6-8D10-1540BED1247C}" type="presParOf" srcId="{BB8F0CFA-9F7F-4A30-A270-06FA9611DE4C}" destId="{F920DD3E-7C90-460B-B1D5-47AB8BFDA955}" srcOrd="1" destOrd="0" presId="urn:microsoft.com/office/officeart/2005/8/layout/vList5"/>
    <dgm:cxn modelId="{38529A65-3C26-43E0-B451-94BE15F7C50A}" type="presParOf" srcId="{3C09D06C-EDF8-473C-90A4-FACA7A1E64C4}" destId="{E6BF2F96-4FDC-45B6-BD1D-ECCAECDD341D}" srcOrd="5" destOrd="0" presId="urn:microsoft.com/office/officeart/2005/8/layout/vList5"/>
    <dgm:cxn modelId="{CFD8E2BA-BD10-4AC1-B192-62B571A5BCC6}" type="presParOf" srcId="{3C09D06C-EDF8-473C-90A4-FACA7A1E64C4}" destId="{1DFD8973-D15D-4021-96F9-7BBE183A1C34}" srcOrd="6" destOrd="0" presId="urn:microsoft.com/office/officeart/2005/8/layout/vList5"/>
    <dgm:cxn modelId="{910863D2-F4AA-4F6F-80A5-60D187B6FA77}" type="presParOf" srcId="{1DFD8973-D15D-4021-96F9-7BBE183A1C34}" destId="{A4C14794-96EF-45B0-B888-C6CBBE866C54}" srcOrd="0" destOrd="0" presId="urn:microsoft.com/office/officeart/2005/8/layout/vList5"/>
    <dgm:cxn modelId="{34BC4FA3-DD65-43CA-9606-09DAFFA2354B}" type="presParOf" srcId="{1DFD8973-D15D-4021-96F9-7BBE183A1C34}" destId="{4EB59109-D247-4C3E-9690-B0C6C41DDD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8F50-CDDE-4A87-9496-A2FF91B195CF}">
      <dsp:nvSpPr>
        <dsp:cNvPr id="0" name=""/>
        <dsp:cNvSpPr/>
      </dsp:nvSpPr>
      <dsp:spPr>
        <a:xfrm rot="5400000">
          <a:off x="5471752" y="-2281702"/>
          <a:ext cx="747479" cy="5501639"/>
        </a:xfrm>
        <a:prstGeom prst="round2Same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Providing the definition and idea about rural governance policy.</a:t>
          </a:r>
        </a:p>
      </dsp:txBody>
      <dsp:txXfrm rot="-5400000">
        <a:off x="3094673" y="131866"/>
        <a:ext cx="5465150" cy="674501"/>
      </dsp:txXfrm>
    </dsp:sp>
    <dsp:sp modelId="{C08B7F6F-591F-413C-A71D-7C8832A03324}">
      <dsp:nvSpPr>
        <dsp:cNvPr id="0" name=""/>
        <dsp:cNvSpPr/>
      </dsp:nvSpPr>
      <dsp:spPr>
        <a:xfrm>
          <a:off x="0" y="1942"/>
          <a:ext cx="3094672" cy="93434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Providing</a:t>
          </a:r>
        </a:p>
      </dsp:txBody>
      <dsp:txXfrm>
        <a:off x="45611" y="47553"/>
        <a:ext cx="3003450" cy="843127"/>
      </dsp:txXfrm>
    </dsp:sp>
    <dsp:sp modelId="{AB4C808E-D106-459C-9F34-E19121C8460A}">
      <dsp:nvSpPr>
        <dsp:cNvPr id="0" name=""/>
        <dsp:cNvSpPr/>
      </dsp:nvSpPr>
      <dsp:spPr>
        <a:xfrm rot="5400000">
          <a:off x="5471752" y="-1300634"/>
          <a:ext cx="747479" cy="5501639"/>
        </a:xfrm>
        <a:prstGeom prst="round2Same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Exploring the functions of rural governance</a:t>
          </a:r>
          <a:r>
            <a:rPr lang="en-US" sz="2200" kern="1200" dirty="0"/>
            <a:t>.</a:t>
          </a:r>
        </a:p>
      </dsp:txBody>
      <dsp:txXfrm rot="-5400000">
        <a:off x="3094673" y="1112934"/>
        <a:ext cx="5465150" cy="674501"/>
      </dsp:txXfrm>
    </dsp:sp>
    <dsp:sp modelId="{3ACBFA79-6830-4970-8DFB-4094BE54F7F3}">
      <dsp:nvSpPr>
        <dsp:cNvPr id="0" name=""/>
        <dsp:cNvSpPr/>
      </dsp:nvSpPr>
      <dsp:spPr>
        <a:xfrm>
          <a:off x="0" y="983009"/>
          <a:ext cx="3094672" cy="93434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Exploring</a:t>
          </a:r>
        </a:p>
      </dsp:txBody>
      <dsp:txXfrm>
        <a:off x="45611" y="1028620"/>
        <a:ext cx="3003450" cy="843127"/>
      </dsp:txXfrm>
    </dsp:sp>
    <dsp:sp modelId="{F920DD3E-7C90-460B-B1D5-47AB8BFDA955}">
      <dsp:nvSpPr>
        <dsp:cNvPr id="0" name=""/>
        <dsp:cNvSpPr/>
      </dsp:nvSpPr>
      <dsp:spPr>
        <a:xfrm rot="5400000">
          <a:off x="5471752" y="-319567"/>
          <a:ext cx="747479" cy="5501639"/>
        </a:xfrm>
        <a:prstGeom prst="round2Same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Identifying the role of local government and community participation in rural governance</a:t>
          </a:r>
          <a:r>
            <a:rPr lang="en-US" sz="2200" kern="1200" dirty="0"/>
            <a:t>.</a:t>
          </a:r>
        </a:p>
      </dsp:txBody>
      <dsp:txXfrm rot="-5400000">
        <a:off x="3094673" y="2094001"/>
        <a:ext cx="5465150" cy="674501"/>
      </dsp:txXfrm>
    </dsp:sp>
    <dsp:sp modelId="{3FAE2FE0-1421-41E3-99A2-B34E3375F7BF}">
      <dsp:nvSpPr>
        <dsp:cNvPr id="0" name=""/>
        <dsp:cNvSpPr/>
      </dsp:nvSpPr>
      <dsp:spPr>
        <a:xfrm>
          <a:off x="0" y="1964077"/>
          <a:ext cx="3094672" cy="93434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Identifying</a:t>
          </a:r>
        </a:p>
      </dsp:txBody>
      <dsp:txXfrm>
        <a:off x="45611" y="2009688"/>
        <a:ext cx="3003450" cy="843127"/>
      </dsp:txXfrm>
    </dsp:sp>
    <dsp:sp modelId="{4EB59109-D247-4C3E-9690-B0C6C41DDDAF}">
      <dsp:nvSpPr>
        <dsp:cNvPr id="0" name=""/>
        <dsp:cNvSpPr/>
      </dsp:nvSpPr>
      <dsp:spPr>
        <a:xfrm rot="5400000">
          <a:off x="5471752" y="661499"/>
          <a:ext cx="747479" cy="5501639"/>
        </a:xfrm>
        <a:prstGeom prst="round2Same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Analyzing the challenges and opportunities of rural governance.</a:t>
          </a:r>
          <a:endParaRPr lang="en-US" sz="2200" kern="1200" dirty="0"/>
        </a:p>
      </dsp:txBody>
      <dsp:txXfrm rot="-5400000">
        <a:off x="3094673" y="3075068"/>
        <a:ext cx="5465150" cy="674501"/>
      </dsp:txXfrm>
    </dsp:sp>
    <dsp:sp modelId="{A4C14794-96EF-45B0-B888-C6CBBE866C54}">
      <dsp:nvSpPr>
        <dsp:cNvPr id="0" name=""/>
        <dsp:cNvSpPr/>
      </dsp:nvSpPr>
      <dsp:spPr>
        <a:xfrm>
          <a:off x="0" y="2945144"/>
          <a:ext cx="3094672" cy="934349"/>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Analyzing</a:t>
          </a:r>
        </a:p>
      </dsp:txBody>
      <dsp:txXfrm>
        <a:off x="45611" y="2990755"/>
        <a:ext cx="3003450" cy="8431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3163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5215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835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301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645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23431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3581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2387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72902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114065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1702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197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27647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C8FE-C9A4-448A-9207-0DF28E2F813A}"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351903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91394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6758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99C8FE-C9A4-448A-9207-0DF28E2F813A}" type="datetimeFigureOut">
              <a:rPr lang="en-US" smtClean="0"/>
              <a:t>11/20/2023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4245194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Wooden house in rustic landscape">
            <a:extLst>
              <a:ext uri="{FF2B5EF4-FFF2-40B4-BE49-F238E27FC236}">
                <a16:creationId xmlns:a16="http://schemas.microsoft.com/office/drawing/2014/main" id="{1363010A-6629-B3B0-EDBA-A5BECB817D45}"/>
              </a:ext>
            </a:extLst>
          </p:cNvPr>
          <p:cNvPicPr>
            <a:picLocks noChangeAspect="1"/>
          </p:cNvPicPr>
          <p:nvPr/>
        </p:nvPicPr>
        <p:blipFill rotWithShape="1">
          <a:blip r:embed="rId2">
            <a:alphaModFix amt="35000"/>
          </a:blip>
          <a:srcRect t="5626" b="9787"/>
          <a:stretch/>
        </p:blipFill>
        <p:spPr>
          <a:xfrm>
            <a:off x="20" y="10"/>
            <a:ext cx="12191980" cy="6857991"/>
          </a:xfrm>
          <a:prstGeom prst="rect">
            <a:avLst/>
          </a:prstGeom>
        </p:spPr>
      </p:pic>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911749" y="1147994"/>
            <a:ext cx="10058400" cy="1450757"/>
          </a:xfrm>
        </p:spPr>
        <p:txBody>
          <a:bodyPr vert="horz" lIns="91440" tIns="45720" rIns="91440" bIns="45720" rtlCol="0" anchor="b">
            <a:normAutofit fontScale="90000"/>
          </a:bodyPr>
          <a:lstStyle/>
          <a:p>
            <a:pPr marL="18288" indent="0"/>
            <a:br>
              <a:rPr lang="en-US" sz="1200" dirty="0">
                <a:solidFill>
                  <a:schemeClr val="tx1"/>
                </a:solidFill>
              </a:rPr>
            </a:br>
            <a:br>
              <a:rPr lang="en-US" sz="1200" dirty="0">
                <a:solidFill>
                  <a:schemeClr val="tx1"/>
                </a:solidFill>
              </a:rPr>
            </a:br>
            <a:br>
              <a:rPr lang="en-US" sz="1200" dirty="0">
                <a:solidFill>
                  <a:schemeClr val="tx1"/>
                </a:solidFill>
              </a:rPr>
            </a:br>
            <a:br>
              <a:rPr lang="en-US" sz="1200" dirty="0">
                <a:solidFill>
                  <a:schemeClr val="tx1"/>
                </a:solidFill>
              </a:rPr>
            </a:br>
            <a:br>
              <a:rPr lang="en-US" sz="1200" dirty="0">
                <a:solidFill>
                  <a:schemeClr val="tx1"/>
                </a:solidFill>
              </a:rPr>
            </a:br>
            <a:br>
              <a:rPr lang="en-US" sz="1200" dirty="0">
                <a:solidFill>
                  <a:schemeClr val="tx1"/>
                </a:solidFill>
              </a:rPr>
            </a:br>
            <a:br>
              <a:rPr lang="en-US" sz="5300" b="1" i="1" dirty="0">
                <a:solidFill>
                  <a:schemeClr val="tx1"/>
                </a:solidFill>
              </a:rPr>
            </a:br>
            <a:r>
              <a:rPr lang="en-US" sz="4900" b="1" dirty="0">
                <a:solidFill>
                  <a:schemeClr val="accent2">
                    <a:lumMod val="60000"/>
                    <a:lumOff val="40000"/>
                  </a:schemeClr>
                </a:solidFill>
              </a:rPr>
              <a:t>Rural Governance and Policy: In the Context of Bangladesh</a:t>
            </a:r>
            <a:br>
              <a:rPr lang="en-US" sz="1200" b="1" i="1" dirty="0">
                <a:solidFill>
                  <a:srgbClr val="00B0F0"/>
                </a:solidFill>
              </a:rPr>
            </a:br>
            <a:endParaRPr lang="en-US" sz="1200" b="1" dirty="0">
              <a:solidFill>
                <a:srgbClr val="00B0F0"/>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1097280" y="3021496"/>
            <a:ext cx="10058400" cy="2847598"/>
          </a:xfrm>
        </p:spPr>
        <p:txBody>
          <a:bodyPr vert="horz" lIns="0" tIns="45720" rIns="0" bIns="45720" rtlCol="0">
            <a:normAutofit/>
          </a:bodyPr>
          <a:lstStyle/>
          <a:p>
            <a:pPr marL="0" marR="0">
              <a:spcBef>
                <a:spcPts val="0"/>
              </a:spcBef>
              <a:spcAft>
                <a:spcPts val="0"/>
              </a:spcAft>
            </a:pPr>
            <a:r>
              <a:rPr lang="en-US" sz="2400" b="1" i="0" dirty="0">
                <a:solidFill>
                  <a:schemeClr val="tx1"/>
                </a:solidFill>
                <a:effectLst/>
                <a:latin typeface="+mn-lt"/>
              </a:rPr>
              <a:t>Md. Fouad Hossain Sarker</a:t>
            </a:r>
          </a:p>
          <a:p>
            <a:pPr marL="0" marR="0">
              <a:spcBef>
                <a:spcPts val="0"/>
              </a:spcBef>
              <a:spcAft>
                <a:spcPts val="0"/>
              </a:spcAft>
            </a:pPr>
            <a:r>
              <a:rPr lang="en-US" sz="2400" b="1" i="0" dirty="0">
                <a:solidFill>
                  <a:schemeClr val="tx1"/>
                </a:solidFill>
                <a:effectLst/>
                <a:latin typeface="+mn-lt"/>
              </a:rPr>
              <a:t>Associate Professor and Head, Department of Development Studies</a:t>
            </a:r>
          </a:p>
          <a:p>
            <a:pPr marL="0" marR="0">
              <a:spcBef>
                <a:spcPts val="0"/>
              </a:spcBef>
              <a:spcAft>
                <a:spcPts val="0"/>
              </a:spcAft>
            </a:pPr>
            <a:r>
              <a:rPr lang="en-US" sz="2400" b="1" dirty="0">
                <a:solidFill>
                  <a:schemeClr val="tx1"/>
                </a:solidFill>
                <a:latin typeface="+mn-lt"/>
              </a:rPr>
              <a:t>Daffodil International University</a:t>
            </a:r>
            <a:endParaRPr lang="en-US" sz="2400" b="1" i="0" dirty="0">
              <a:solidFill>
                <a:schemeClr val="tx1"/>
              </a:solidFill>
              <a:effectLst/>
              <a:latin typeface="+mn-lt"/>
            </a:endParaRPr>
          </a:p>
          <a:p>
            <a:endParaRPr lang="en-US" dirty="0">
              <a:solidFill>
                <a:schemeClr val="tx1"/>
              </a:solidFill>
              <a:latin typeface="+mn-lt"/>
            </a:endParaRPr>
          </a:p>
        </p:txBody>
      </p:sp>
    </p:spTree>
    <p:extLst>
      <p:ext uri="{BB962C8B-B14F-4D97-AF65-F5344CB8AC3E}">
        <p14:creationId xmlns:p14="http://schemas.microsoft.com/office/powerpoint/2010/main" val="168593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E8BB-10CF-7038-69E0-B9685C4D4DCF}"/>
              </a:ext>
            </a:extLst>
          </p:cNvPr>
          <p:cNvSpPr>
            <a:spLocks noGrp="1"/>
          </p:cNvSpPr>
          <p:nvPr>
            <p:ph type="title"/>
          </p:nvPr>
        </p:nvSpPr>
        <p:spPr>
          <a:xfrm>
            <a:off x="677334" y="609600"/>
            <a:ext cx="10478346" cy="702365"/>
          </a:xfrm>
        </p:spPr>
        <p:txBody>
          <a:bodyPr/>
          <a:lstStyle/>
          <a:p>
            <a:r>
              <a:rPr lang="en-US" b="1" dirty="0"/>
              <a:t>Role of Local Government in Rural Governance</a:t>
            </a:r>
            <a:endParaRPr lang="en-GB" b="1" dirty="0"/>
          </a:p>
        </p:txBody>
      </p:sp>
      <p:sp>
        <p:nvSpPr>
          <p:cNvPr id="3" name="Content Placeholder 2">
            <a:extLst>
              <a:ext uri="{FF2B5EF4-FFF2-40B4-BE49-F238E27FC236}">
                <a16:creationId xmlns:a16="http://schemas.microsoft.com/office/drawing/2014/main" id="{DF37FD6C-7D8D-450D-9B34-2E6388CDC63F}"/>
              </a:ext>
            </a:extLst>
          </p:cNvPr>
          <p:cNvSpPr>
            <a:spLocks noGrp="1"/>
          </p:cNvSpPr>
          <p:nvPr>
            <p:ph idx="1"/>
          </p:nvPr>
        </p:nvSpPr>
        <p:spPr>
          <a:xfrm>
            <a:off x="461639" y="1482571"/>
            <a:ext cx="10694041" cy="4856085"/>
          </a:xfrm>
        </p:spPr>
        <p:txBody>
          <a:bodyPr>
            <a:normAutofit/>
          </a:bodyPr>
          <a:lstStyle/>
          <a:p>
            <a:pPr algn="just"/>
            <a:r>
              <a:rPr lang="en-US" sz="2200" b="1" i="0" dirty="0">
                <a:solidFill>
                  <a:schemeClr val="tx1"/>
                </a:solidFill>
                <a:effectLst/>
              </a:rPr>
              <a:t>Service Delivery: </a:t>
            </a:r>
            <a:r>
              <a:rPr lang="en-US" b="0" i="0" dirty="0">
                <a:solidFill>
                  <a:schemeClr val="tx1"/>
                </a:solidFill>
                <a:effectLst/>
              </a:rPr>
              <a:t>Local governments in Bangladesh, such as Union Parishads and Upazilas, are responsible for delivering essential services and infrastructure development in rural areas. This includes services like healthcare, education, water supply, sanitation, and road maintenance.</a:t>
            </a:r>
          </a:p>
          <a:p>
            <a:pPr algn="just"/>
            <a:r>
              <a:rPr lang="en-US" sz="2200" b="1" i="0" dirty="0">
                <a:solidFill>
                  <a:schemeClr val="tx1"/>
                </a:solidFill>
                <a:effectLst/>
              </a:rPr>
              <a:t>Resource Allocation: </a:t>
            </a:r>
            <a:r>
              <a:rPr lang="en-US" b="0" i="0" dirty="0">
                <a:solidFill>
                  <a:schemeClr val="tx1"/>
                </a:solidFill>
                <a:effectLst/>
              </a:rPr>
              <a:t>They are in charge of allocating resources and budgets for local development projects, ensuring that funds are directed toward projects that meet the community's needs.</a:t>
            </a:r>
          </a:p>
          <a:p>
            <a:pPr algn="just"/>
            <a:r>
              <a:rPr lang="en-US" sz="2200" b="1" i="0" dirty="0">
                <a:solidFill>
                  <a:schemeClr val="tx1"/>
                </a:solidFill>
                <a:effectLst/>
              </a:rPr>
              <a:t>Policy Implementation: </a:t>
            </a:r>
            <a:r>
              <a:rPr lang="en-US" b="0" i="0" dirty="0">
                <a:solidFill>
                  <a:schemeClr val="tx1"/>
                </a:solidFill>
                <a:effectLst/>
              </a:rPr>
              <a:t>Local governments are responsible for implementing national and regional policies at the grassroots level, making sure that government initiatives are carried out effectively in rural areas.</a:t>
            </a:r>
          </a:p>
          <a:p>
            <a:pPr algn="just"/>
            <a:r>
              <a:rPr lang="en-US" sz="2200" b="1" i="0" dirty="0">
                <a:solidFill>
                  <a:schemeClr val="tx1"/>
                </a:solidFill>
                <a:effectLst/>
              </a:rPr>
              <a:t>Disaster Response:</a:t>
            </a:r>
            <a:r>
              <a:rPr lang="en-US" sz="2200" b="0" i="0" dirty="0">
                <a:solidFill>
                  <a:schemeClr val="tx1"/>
                </a:solidFill>
                <a:effectLst/>
              </a:rPr>
              <a:t> </a:t>
            </a:r>
            <a:r>
              <a:rPr lang="en-US" b="0" i="0" dirty="0">
                <a:solidFill>
                  <a:schemeClr val="tx1"/>
                </a:solidFill>
                <a:effectLst/>
              </a:rPr>
              <a:t>Local governments play a vital role in disaster response and management, especially in a country prone to natural disasters like cyclones and floods. They coordinate relief efforts and evacuation plans.</a:t>
            </a:r>
          </a:p>
          <a:p>
            <a:pPr algn="just"/>
            <a:r>
              <a:rPr lang="en-US" sz="2200" b="1" i="0" dirty="0">
                <a:solidFill>
                  <a:schemeClr val="tx1"/>
                </a:solidFill>
                <a:effectLst/>
              </a:rPr>
              <a:t>Local Representation: </a:t>
            </a:r>
            <a:r>
              <a:rPr lang="en-US" b="0" i="0" dirty="0">
                <a:solidFill>
                  <a:schemeClr val="tx1"/>
                </a:solidFill>
                <a:effectLst/>
              </a:rPr>
              <a:t>Local elected officials represent the community's interests at the local government level, advocating for rural issues and working to address local challenges</a:t>
            </a:r>
          </a:p>
          <a:p>
            <a:endParaRPr lang="en-GB" dirty="0"/>
          </a:p>
        </p:txBody>
      </p:sp>
    </p:spTree>
    <p:extLst>
      <p:ext uri="{BB962C8B-B14F-4D97-AF65-F5344CB8AC3E}">
        <p14:creationId xmlns:p14="http://schemas.microsoft.com/office/powerpoint/2010/main" val="271377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95C8-FD87-DD38-D3A4-84B69A237230}"/>
              </a:ext>
            </a:extLst>
          </p:cNvPr>
          <p:cNvSpPr>
            <a:spLocks noGrp="1"/>
          </p:cNvSpPr>
          <p:nvPr>
            <p:ph type="title"/>
          </p:nvPr>
        </p:nvSpPr>
        <p:spPr>
          <a:xfrm>
            <a:off x="677334" y="609600"/>
            <a:ext cx="10613518" cy="742122"/>
          </a:xfrm>
        </p:spPr>
        <p:txBody>
          <a:bodyPr/>
          <a:lstStyle/>
          <a:p>
            <a:r>
              <a:rPr lang="en-US" b="1" dirty="0"/>
              <a:t>Community Participation in Rural Governance</a:t>
            </a:r>
            <a:endParaRPr lang="en-GB" b="1" dirty="0"/>
          </a:p>
        </p:txBody>
      </p:sp>
      <p:sp>
        <p:nvSpPr>
          <p:cNvPr id="3" name="Content Placeholder 2">
            <a:extLst>
              <a:ext uri="{FF2B5EF4-FFF2-40B4-BE49-F238E27FC236}">
                <a16:creationId xmlns:a16="http://schemas.microsoft.com/office/drawing/2014/main" id="{B5ED0FDB-E63F-0452-E89B-3691989DE432}"/>
              </a:ext>
            </a:extLst>
          </p:cNvPr>
          <p:cNvSpPr>
            <a:spLocks noGrp="1"/>
          </p:cNvSpPr>
          <p:nvPr>
            <p:ph idx="1"/>
          </p:nvPr>
        </p:nvSpPr>
        <p:spPr>
          <a:xfrm>
            <a:off x="770098" y="1488613"/>
            <a:ext cx="10613517" cy="4978448"/>
          </a:xfrm>
        </p:spPr>
        <p:txBody>
          <a:bodyPr>
            <a:normAutofit fontScale="92500" lnSpcReduction="10000"/>
          </a:bodyPr>
          <a:lstStyle/>
          <a:p>
            <a:pPr algn="just"/>
            <a:r>
              <a:rPr lang="en-US" sz="2100" b="1" i="0" dirty="0">
                <a:solidFill>
                  <a:schemeClr val="tx1"/>
                </a:solidFill>
                <a:effectLst/>
              </a:rPr>
              <a:t>Empowerment:</a:t>
            </a:r>
            <a:r>
              <a:rPr lang="en-US" sz="2100" b="0" i="0" dirty="0">
                <a:solidFill>
                  <a:schemeClr val="tx1"/>
                </a:solidFill>
                <a:effectLst/>
              </a:rPr>
              <a:t> Community participation empowers local residents to have a say in the development process. They are encouraged to voice their concerns, provide feedback, and actively engage in decision-making, which leads to a sense of ownership over their community's development.</a:t>
            </a:r>
          </a:p>
          <a:p>
            <a:pPr algn="just"/>
            <a:r>
              <a:rPr lang="en-US" sz="2100" b="1" i="0" dirty="0">
                <a:solidFill>
                  <a:schemeClr val="tx1"/>
                </a:solidFill>
                <a:effectLst/>
              </a:rPr>
              <a:t>Transparency:</a:t>
            </a:r>
            <a:r>
              <a:rPr lang="en-US" sz="2100" b="0" i="0" dirty="0">
                <a:solidFill>
                  <a:schemeClr val="tx1"/>
                </a:solidFill>
                <a:effectLst/>
              </a:rPr>
              <a:t> Involving the community in decision-making processes fosters transparency and accountability. It allows residents to understand how resources are allocated, how projects are implemented, and the impact of various policies.</a:t>
            </a:r>
          </a:p>
          <a:p>
            <a:pPr algn="just"/>
            <a:r>
              <a:rPr lang="en-US" sz="2100" b="1" i="0" dirty="0">
                <a:solidFill>
                  <a:schemeClr val="tx1"/>
                </a:solidFill>
                <a:effectLst/>
              </a:rPr>
              <a:t>Local Knowledge:</a:t>
            </a:r>
            <a:r>
              <a:rPr lang="en-US" sz="2100" b="0" i="0" dirty="0">
                <a:solidFill>
                  <a:schemeClr val="tx1"/>
                </a:solidFill>
                <a:effectLst/>
              </a:rPr>
              <a:t> Community members possess valuable local knowledge and insights that are essential for tailoring development projects to the specific needs and context of rural areas.</a:t>
            </a:r>
          </a:p>
          <a:p>
            <a:pPr algn="just"/>
            <a:r>
              <a:rPr lang="en-US" sz="2100" b="1" i="0" dirty="0">
                <a:solidFill>
                  <a:schemeClr val="tx1"/>
                </a:solidFill>
                <a:effectLst/>
              </a:rPr>
              <a:t>Social Capital:</a:t>
            </a:r>
            <a:r>
              <a:rPr lang="en-US" sz="2100" b="0" i="0" dirty="0">
                <a:solidFill>
                  <a:schemeClr val="tx1"/>
                </a:solidFill>
                <a:effectLst/>
              </a:rPr>
              <a:t> Community participation fosters social capital, strengthening social networks and trust within rural communities. This can lead to increased cooperation and collective action for development.</a:t>
            </a:r>
          </a:p>
          <a:p>
            <a:pPr algn="just"/>
            <a:r>
              <a:rPr lang="en-US" sz="2100" b="1" i="0" dirty="0">
                <a:solidFill>
                  <a:schemeClr val="tx1"/>
                </a:solidFill>
                <a:effectLst/>
              </a:rPr>
              <a:t>Monitoring and Feedback:</a:t>
            </a:r>
            <a:r>
              <a:rPr lang="en-US" sz="2100" b="0" i="0" dirty="0">
                <a:solidFill>
                  <a:schemeClr val="tx1"/>
                </a:solidFill>
                <a:effectLst/>
              </a:rPr>
              <a:t> Community participation extends to monitoring and providing feedback on project implementation. This helps identify problems early and allows for necessary adjustments to ensure project success.</a:t>
            </a:r>
          </a:p>
          <a:p>
            <a:endParaRPr lang="en-GB" dirty="0">
              <a:solidFill>
                <a:schemeClr val="tx1"/>
              </a:solidFill>
            </a:endParaRPr>
          </a:p>
        </p:txBody>
      </p:sp>
    </p:spTree>
    <p:extLst>
      <p:ext uri="{BB962C8B-B14F-4D97-AF65-F5344CB8AC3E}">
        <p14:creationId xmlns:p14="http://schemas.microsoft.com/office/powerpoint/2010/main" val="335231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508A-059A-81FB-B8A1-99F98A1F5865}"/>
              </a:ext>
            </a:extLst>
          </p:cNvPr>
          <p:cNvSpPr>
            <a:spLocks noGrp="1"/>
          </p:cNvSpPr>
          <p:nvPr>
            <p:ph type="title"/>
          </p:nvPr>
        </p:nvSpPr>
        <p:spPr/>
        <p:txBody>
          <a:bodyPr/>
          <a:lstStyle/>
          <a:p>
            <a:r>
              <a:rPr lang="en-US" b="1" dirty="0"/>
              <a:t>Opportunities of Rural Governance</a:t>
            </a:r>
            <a:endParaRPr lang="en-GB" b="1" dirty="0"/>
          </a:p>
        </p:txBody>
      </p:sp>
      <p:sp>
        <p:nvSpPr>
          <p:cNvPr id="3" name="Content Placeholder 2">
            <a:extLst>
              <a:ext uri="{FF2B5EF4-FFF2-40B4-BE49-F238E27FC236}">
                <a16:creationId xmlns:a16="http://schemas.microsoft.com/office/drawing/2014/main" id="{75FAA6B6-5934-8C6B-341F-4B65943DD2EC}"/>
              </a:ext>
            </a:extLst>
          </p:cNvPr>
          <p:cNvSpPr>
            <a:spLocks noGrp="1"/>
          </p:cNvSpPr>
          <p:nvPr>
            <p:ph idx="1"/>
          </p:nvPr>
        </p:nvSpPr>
        <p:spPr>
          <a:xfrm>
            <a:off x="949911" y="1404730"/>
            <a:ext cx="10791515" cy="4978315"/>
          </a:xfrm>
        </p:spPr>
        <p:txBody>
          <a:bodyPr>
            <a:normAutofit lnSpcReduction="10000"/>
          </a:bodyPr>
          <a:lstStyle/>
          <a:p>
            <a:pPr algn="just">
              <a:buFont typeface="+mj-lt"/>
              <a:buAutoNum type="arabicPeriod"/>
            </a:pPr>
            <a:r>
              <a:rPr lang="en-US" b="1" i="0" dirty="0">
                <a:solidFill>
                  <a:schemeClr val="tx1"/>
                </a:solidFill>
                <a:effectLst/>
              </a:rPr>
              <a:t>Agricultural Development:</a:t>
            </a:r>
            <a:r>
              <a:rPr lang="en-US" b="0" i="0" dirty="0">
                <a:solidFill>
                  <a:schemeClr val="tx1"/>
                </a:solidFill>
                <a:effectLst/>
              </a:rPr>
              <a:t> Bangladesh's economy is largely based on agriculture, and the majority of its population resides in rural areas.</a:t>
            </a:r>
          </a:p>
          <a:p>
            <a:pPr algn="just">
              <a:buFont typeface="+mj-lt"/>
              <a:buAutoNum type="arabicPeriod"/>
            </a:pPr>
            <a:r>
              <a:rPr lang="en-US" b="1" i="0" dirty="0">
                <a:solidFill>
                  <a:schemeClr val="tx1"/>
                </a:solidFill>
                <a:effectLst/>
              </a:rPr>
              <a:t>Local Resource Utilization:</a:t>
            </a:r>
            <a:r>
              <a:rPr lang="en-US" b="0" i="0" dirty="0">
                <a:solidFill>
                  <a:schemeClr val="tx1"/>
                </a:solidFill>
                <a:effectLst/>
              </a:rPr>
              <a:t> Rural areas often have abundant natural resources, including arable land, water bodies, and forests. Effective rural governance can facilitate the sustainable management and utilization of these resources, creating livelihood opportunities and supporting environmental conservation.</a:t>
            </a:r>
          </a:p>
          <a:p>
            <a:pPr algn="just">
              <a:buFont typeface="+mj-lt"/>
              <a:buAutoNum type="arabicPeriod"/>
            </a:pPr>
            <a:r>
              <a:rPr lang="en-US" b="1" i="0" dirty="0">
                <a:solidFill>
                  <a:schemeClr val="tx1"/>
                </a:solidFill>
                <a:effectLst/>
              </a:rPr>
              <a:t>Infrastructure Development:</a:t>
            </a:r>
            <a:r>
              <a:rPr lang="en-US" b="0" i="0" dirty="0">
                <a:solidFill>
                  <a:schemeClr val="tx1"/>
                </a:solidFill>
                <a:effectLst/>
              </a:rPr>
              <a:t> Rural areas in Bangladesh still face infrastructure challenges, such as inadequate roads, transportation, and utilities. Rural governance offers the opportunity to invest in and upgrade rural infrastructure, improving connectivity, access to education, healthcare, and market opportunities.</a:t>
            </a:r>
          </a:p>
          <a:p>
            <a:pPr algn="just">
              <a:buFont typeface="+mj-lt"/>
              <a:buAutoNum type="arabicPeriod"/>
            </a:pPr>
            <a:r>
              <a:rPr lang="en-US" b="1" i="0" dirty="0">
                <a:solidFill>
                  <a:schemeClr val="tx1"/>
                </a:solidFill>
                <a:effectLst/>
              </a:rPr>
              <a:t>Community Empowerment:</a:t>
            </a:r>
            <a:r>
              <a:rPr lang="en-US" b="0" i="0" dirty="0">
                <a:solidFill>
                  <a:schemeClr val="tx1"/>
                </a:solidFill>
                <a:effectLst/>
              </a:rPr>
              <a:t> Empowering rural communities through local governance structures can help promote social cohesion and inclusivity. </a:t>
            </a:r>
          </a:p>
          <a:p>
            <a:pPr algn="just">
              <a:buFont typeface="+mj-lt"/>
              <a:buAutoNum type="arabicPeriod"/>
            </a:pPr>
            <a:r>
              <a:rPr lang="en-US" b="1" i="0" dirty="0">
                <a:solidFill>
                  <a:schemeClr val="tx1"/>
                </a:solidFill>
                <a:effectLst/>
              </a:rPr>
              <a:t>Poverty Alleviation:</a:t>
            </a:r>
            <a:r>
              <a:rPr lang="en-US" b="0" i="0" dirty="0">
                <a:solidFill>
                  <a:schemeClr val="tx1"/>
                </a:solidFill>
                <a:effectLst/>
              </a:rPr>
              <a:t> A significant portion of Bangladesh's population lives below the poverty line, with a substantial proportion in rural areas. Rural governance provides an avenue for targeted poverty alleviation programs, social safety nets, and economic development initiatives that can improve the standard of living in rural communities.</a:t>
            </a:r>
          </a:p>
          <a:p>
            <a:endParaRPr lang="en-GB" dirty="0">
              <a:solidFill>
                <a:schemeClr val="tx1"/>
              </a:solidFill>
            </a:endParaRPr>
          </a:p>
        </p:txBody>
      </p:sp>
    </p:spTree>
    <p:extLst>
      <p:ext uri="{BB962C8B-B14F-4D97-AF65-F5344CB8AC3E}">
        <p14:creationId xmlns:p14="http://schemas.microsoft.com/office/powerpoint/2010/main" val="28356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399F-71E8-33E1-4628-936597FE177F}"/>
              </a:ext>
            </a:extLst>
          </p:cNvPr>
          <p:cNvSpPr>
            <a:spLocks noGrp="1"/>
          </p:cNvSpPr>
          <p:nvPr>
            <p:ph type="title"/>
          </p:nvPr>
        </p:nvSpPr>
        <p:spPr/>
        <p:txBody>
          <a:bodyPr/>
          <a:lstStyle/>
          <a:p>
            <a:r>
              <a:rPr lang="en-US" b="1" dirty="0"/>
              <a:t>Challenges of Rural Governance (1)</a:t>
            </a:r>
            <a:endParaRPr lang="en-GB" b="1" dirty="0"/>
          </a:p>
        </p:txBody>
      </p:sp>
      <p:sp>
        <p:nvSpPr>
          <p:cNvPr id="3" name="Content Placeholder 2">
            <a:extLst>
              <a:ext uri="{FF2B5EF4-FFF2-40B4-BE49-F238E27FC236}">
                <a16:creationId xmlns:a16="http://schemas.microsoft.com/office/drawing/2014/main" id="{1D477B9E-F2CC-581F-EF3B-6502F8D95AF2}"/>
              </a:ext>
            </a:extLst>
          </p:cNvPr>
          <p:cNvSpPr>
            <a:spLocks noGrp="1"/>
          </p:cNvSpPr>
          <p:nvPr>
            <p:ph idx="1"/>
          </p:nvPr>
        </p:nvSpPr>
        <p:spPr>
          <a:xfrm>
            <a:off x="677334" y="1488613"/>
            <a:ext cx="10837332" cy="4759787"/>
          </a:xfrm>
        </p:spPr>
        <p:txBody>
          <a:bodyPr>
            <a:normAutofit fontScale="92500" lnSpcReduction="10000"/>
          </a:bodyPr>
          <a:lstStyle/>
          <a:p>
            <a:pPr algn="just">
              <a:buFont typeface="+mj-lt"/>
              <a:buAutoNum type="arabicPeriod"/>
            </a:pPr>
            <a:r>
              <a:rPr lang="en-US" sz="2100" b="1" i="0" dirty="0">
                <a:solidFill>
                  <a:schemeClr val="tx1"/>
                </a:solidFill>
                <a:effectLst/>
              </a:rPr>
              <a:t>Limited Resources:</a:t>
            </a:r>
            <a:r>
              <a:rPr lang="en-US" sz="2100" b="0" i="0" dirty="0">
                <a:solidFill>
                  <a:schemeClr val="tx1"/>
                </a:solidFill>
                <a:effectLst/>
              </a:rPr>
              <a:t> Rural areas in Bangladesh often lack the financial and human resources required for effective governance. This leads to constraints in infrastructure development, service delivery, and poverty alleviation efforts.</a:t>
            </a:r>
          </a:p>
          <a:p>
            <a:pPr algn="just">
              <a:buFont typeface="+mj-lt"/>
              <a:buAutoNum type="arabicPeriod"/>
            </a:pPr>
            <a:r>
              <a:rPr lang="en-US" sz="2100" b="1" i="0" dirty="0">
                <a:solidFill>
                  <a:schemeClr val="tx1"/>
                </a:solidFill>
                <a:effectLst/>
              </a:rPr>
              <a:t>Infrastructure Deficit:</a:t>
            </a:r>
            <a:r>
              <a:rPr lang="en-US" sz="2100" b="0" i="0" dirty="0">
                <a:solidFill>
                  <a:schemeClr val="tx1"/>
                </a:solidFill>
                <a:effectLst/>
              </a:rPr>
              <a:t> Inadequate rural infrastructure, including roads, bridges, and utilities, hinders economic growth and access to essential services. The vulnerability of infrastructure to natural disasters like floods and cyclones exacerbates the challenge.</a:t>
            </a:r>
          </a:p>
          <a:p>
            <a:pPr algn="just">
              <a:buFont typeface="+mj-lt"/>
              <a:buAutoNum type="arabicPeriod"/>
            </a:pPr>
            <a:r>
              <a:rPr lang="en-US" sz="2100" b="1" i="0" dirty="0">
                <a:solidFill>
                  <a:schemeClr val="tx1"/>
                </a:solidFill>
                <a:effectLst/>
              </a:rPr>
              <a:t>Agricultural Sustainability:</a:t>
            </a:r>
            <a:r>
              <a:rPr lang="en-US" sz="2100" b="0" i="0" dirty="0">
                <a:solidFill>
                  <a:schemeClr val="tx1"/>
                </a:solidFill>
                <a:effectLst/>
              </a:rPr>
              <a:t> Agriculture is a cornerstone of the rural economy, but challenges such as land degradation, climate change impacts, and low crop productivity threaten the sustainability of this sector.</a:t>
            </a:r>
          </a:p>
          <a:p>
            <a:pPr algn="just">
              <a:buFont typeface="+mj-lt"/>
              <a:buAutoNum type="arabicPeriod"/>
            </a:pPr>
            <a:r>
              <a:rPr lang="en-US" sz="2100" b="1" i="0" dirty="0">
                <a:solidFill>
                  <a:schemeClr val="tx1"/>
                </a:solidFill>
                <a:effectLst/>
              </a:rPr>
              <a:t>Population Pressure:</a:t>
            </a:r>
            <a:r>
              <a:rPr lang="en-US" sz="2100" b="0" i="0" dirty="0">
                <a:solidFill>
                  <a:schemeClr val="tx1"/>
                </a:solidFill>
                <a:effectLst/>
              </a:rPr>
              <a:t> Rapid population growth in rural areas strains the available resources and services, making it challenging to ensure access to education, healthcare, and employment opportunities for all.</a:t>
            </a:r>
          </a:p>
          <a:p>
            <a:pPr algn="just">
              <a:buFont typeface="+mj-lt"/>
              <a:buAutoNum type="arabicPeriod"/>
            </a:pPr>
            <a:r>
              <a:rPr lang="en-US" sz="2100" b="1" i="0" dirty="0">
                <a:solidFill>
                  <a:schemeClr val="tx1"/>
                </a:solidFill>
                <a:effectLst/>
              </a:rPr>
              <a:t>Social Inequality:</a:t>
            </a:r>
            <a:r>
              <a:rPr lang="en-US" sz="2100" b="0" i="0" dirty="0">
                <a:solidFill>
                  <a:schemeClr val="tx1"/>
                </a:solidFill>
                <a:effectLst/>
              </a:rPr>
              <a:t> Rural governance in Bangladesh faces the challenge of addressing social disparities, including gender inequality and issues related to land rights and labor rights. Empowering marginalized groups, such as women and landless laborers, is crucial.</a:t>
            </a:r>
          </a:p>
          <a:p>
            <a:endParaRPr lang="en-GB" dirty="0">
              <a:solidFill>
                <a:schemeClr val="tx1"/>
              </a:solidFill>
            </a:endParaRPr>
          </a:p>
        </p:txBody>
      </p:sp>
    </p:spTree>
    <p:extLst>
      <p:ext uri="{BB962C8B-B14F-4D97-AF65-F5344CB8AC3E}">
        <p14:creationId xmlns:p14="http://schemas.microsoft.com/office/powerpoint/2010/main" val="244049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CEAC-25BA-C274-9D87-D4CC4FB37432}"/>
              </a:ext>
            </a:extLst>
          </p:cNvPr>
          <p:cNvSpPr>
            <a:spLocks noGrp="1"/>
          </p:cNvSpPr>
          <p:nvPr>
            <p:ph type="title"/>
          </p:nvPr>
        </p:nvSpPr>
        <p:spPr>
          <a:xfrm>
            <a:off x="677334" y="357809"/>
            <a:ext cx="8596668" cy="596348"/>
          </a:xfrm>
        </p:spPr>
        <p:txBody>
          <a:bodyPr>
            <a:normAutofit fontScale="90000"/>
          </a:bodyPr>
          <a:lstStyle/>
          <a:p>
            <a:r>
              <a:rPr lang="en-US" b="1" dirty="0"/>
              <a:t>Challenges of Rural Governance (2)</a:t>
            </a:r>
            <a:endParaRPr lang="en-GB" b="1" dirty="0"/>
          </a:p>
        </p:txBody>
      </p:sp>
      <p:sp>
        <p:nvSpPr>
          <p:cNvPr id="3" name="Content Placeholder 2">
            <a:extLst>
              <a:ext uri="{FF2B5EF4-FFF2-40B4-BE49-F238E27FC236}">
                <a16:creationId xmlns:a16="http://schemas.microsoft.com/office/drawing/2014/main" id="{344D4CF7-2156-378A-88E0-1BFAA1BB2AEE}"/>
              </a:ext>
            </a:extLst>
          </p:cNvPr>
          <p:cNvSpPr>
            <a:spLocks noGrp="1"/>
          </p:cNvSpPr>
          <p:nvPr>
            <p:ph idx="1"/>
          </p:nvPr>
        </p:nvSpPr>
        <p:spPr>
          <a:xfrm>
            <a:off x="677334" y="1113004"/>
            <a:ext cx="11514666" cy="5009500"/>
          </a:xfrm>
        </p:spPr>
        <p:txBody>
          <a:bodyPr>
            <a:noAutofit/>
          </a:bodyPr>
          <a:lstStyle/>
          <a:p>
            <a:pPr marL="0" indent="0" algn="just">
              <a:buNone/>
            </a:pPr>
            <a:r>
              <a:rPr lang="en-US" sz="1700" b="1" i="0" dirty="0">
                <a:solidFill>
                  <a:schemeClr val="tx1"/>
                </a:solidFill>
                <a:effectLst/>
              </a:rPr>
              <a:t>6. Environmental Concerns:</a:t>
            </a:r>
            <a:r>
              <a:rPr lang="en-US" sz="1700" b="0" i="0" dirty="0">
                <a:solidFill>
                  <a:schemeClr val="tx1"/>
                </a:solidFill>
                <a:effectLst/>
              </a:rPr>
              <a:t> Bangladesh's rural areas are susceptible to environmental issues like flooding, river erosion, and water pollution. Managing and mitigating these environmental challenges requires significant resources and expertise.</a:t>
            </a:r>
          </a:p>
          <a:p>
            <a:pPr marL="0" indent="0" algn="just">
              <a:buNone/>
            </a:pPr>
            <a:r>
              <a:rPr lang="en-US" sz="1700" b="1" i="0" dirty="0">
                <a:solidFill>
                  <a:schemeClr val="tx1"/>
                </a:solidFill>
                <a:effectLst/>
              </a:rPr>
              <a:t>7. Public Health and Sanitation:</a:t>
            </a:r>
            <a:r>
              <a:rPr lang="en-US" sz="1700" b="0" i="0" dirty="0">
                <a:solidFill>
                  <a:schemeClr val="tx1"/>
                </a:solidFill>
                <a:effectLst/>
              </a:rPr>
              <a:t> Ensuring access to clean drinking water, adequate sanitation, and healthcare services remains a significant challenge in many rural areas, contributing to health disparities.</a:t>
            </a:r>
          </a:p>
          <a:p>
            <a:pPr marL="0" indent="0" algn="just">
              <a:buNone/>
            </a:pPr>
            <a:r>
              <a:rPr lang="en-US" sz="1700" b="1" i="0" dirty="0">
                <a:solidFill>
                  <a:schemeClr val="tx1"/>
                </a:solidFill>
                <a:effectLst/>
              </a:rPr>
              <a:t>8. Corruption and Governance Weaknesses:</a:t>
            </a:r>
            <a:r>
              <a:rPr lang="en-US" sz="1700" b="0" i="0" dirty="0">
                <a:solidFill>
                  <a:schemeClr val="tx1"/>
                </a:solidFill>
                <a:effectLst/>
              </a:rPr>
              <a:t> Corruption within local government bodies can hinder effective rural governance and the equitable distribution of resources. Ensuring transparency and accountability is essential.</a:t>
            </a:r>
          </a:p>
          <a:p>
            <a:pPr marL="0" indent="0" algn="just">
              <a:buNone/>
            </a:pPr>
            <a:r>
              <a:rPr lang="en-US" sz="1700" b="1" i="0" dirty="0">
                <a:solidFill>
                  <a:schemeClr val="tx1"/>
                </a:solidFill>
                <a:effectLst/>
              </a:rPr>
              <a:t>9. Lack of Technical Capacity:</a:t>
            </a:r>
            <a:r>
              <a:rPr lang="en-US" sz="1700" b="0" i="0" dirty="0">
                <a:solidFill>
                  <a:schemeClr val="tx1"/>
                </a:solidFill>
                <a:effectLst/>
              </a:rPr>
              <a:t> Building and maintaining technical and administrative capacity at the local government level is an ongoing challenge. Local officials may require training and resources to effectively manage rural development initiatives.</a:t>
            </a:r>
          </a:p>
          <a:p>
            <a:pPr marL="0" indent="0" algn="just">
              <a:buNone/>
            </a:pPr>
            <a:r>
              <a:rPr lang="en-US" sz="1700" b="1" i="0" dirty="0">
                <a:solidFill>
                  <a:schemeClr val="tx1"/>
                </a:solidFill>
                <a:effectLst/>
              </a:rPr>
              <a:t>10. Natural Disasters:</a:t>
            </a:r>
            <a:r>
              <a:rPr lang="en-US" sz="1700" b="0" i="0" dirty="0">
                <a:solidFill>
                  <a:schemeClr val="tx1"/>
                </a:solidFill>
                <a:effectLst/>
              </a:rPr>
              <a:t> Bangladesh is prone to natural disasters such as cyclones and floods. Rural governance must include disaster preparedness and response measures to protect the lives and livelihoods of rural residents.</a:t>
            </a:r>
          </a:p>
          <a:p>
            <a:pPr marL="0" indent="0" algn="just">
              <a:buNone/>
            </a:pPr>
            <a:r>
              <a:rPr lang="en-US" sz="1700" b="1" i="0" dirty="0">
                <a:solidFill>
                  <a:schemeClr val="tx1"/>
                </a:solidFill>
                <a:effectLst/>
              </a:rPr>
              <a:t>11. Migration:</a:t>
            </a:r>
            <a:r>
              <a:rPr lang="en-US" sz="1700" b="0" i="0" dirty="0">
                <a:solidFill>
                  <a:schemeClr val="tx1"/>
                </a:solidFill>
                <a:effectLst/>
              </a:rPr>
              <a:t> Rural-to-urban migration, driven by limited economic opportunities in rural areas, poses challenges for rural governance. This migration can lead to depopulation, reducing the availability of labor for agriculture and local development efforts.</a:t>
            </a:r>
          </a:p>
          <a:p>
            <a:pPr marL="0" indent="0" algn="just">
              <a:buNone/>
            </a:pPr>
            <a:r>
              <a:rPr lang="en-US" sz="1700" b="1" i="0" dirty="0">
                <a:solidFill>
                  <a:schemeClr val="tx1"/>
                </a:solidFill>
                <a:effectLst/>
              </a:rPr>
              <a:t>12. Political Factors:</a:t>
            </a:r>
            <a:r>
              <a:rPr lang="en-US" sz="1700" b="0" i="0" dirty="0">
                <a:solidFill>
                  <a:schemeClr val="tx1"/>
                </a:solidFill>
                <a:effectLst/>
              </a:rPr>
              <a:t> Rural governance can be influenced by political factors, including political patronage and clientelism. These can impact decision-making and resource allocation at the local level.</a:t>
            </a:r>
          </a:p>
          <a:p>
            <a:endParaRPr lang="en-GB" dirty="0">
              <a:solidFill>
                <a:schemeClr val="tx1"/>
              </a:solidFill>
            </a:endParaRPr>
          </a:p>
        </p:txBody>
      </p:sp>
    </p:spTree>
    <p:extLst>
      <p:ext uri="{BB962C8B-B14F-4D97-AF65-F5344CB8AC3E}">
        <p14:creationId xmlns:p14="http://schemas.microsoft.com/office/powerpoint/2010/main" val="76409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406D-F108-9825-4387-BA62FE63214E}"/>
              </a:ext>
            </a:extLst>
          </p:cNvPr>
          <p:cNvSpPr>
            <a:spLocks noGrp="1"/>
          </p:cNvSpPr>
          <p:nvPr>
            <p:ph type="title"/>
          </p:nvPr>
        </p:nvSpPr>
        <p:spPr>
          <a:xfrm>
            <a:off x="677333" y="609600"/>
            <a:ext cx="11011083" cy="622852"/>
          </a:xfrm>
        </p:spPr>
        <p:txBody>
          <a:bodyPr>
            <a:normAutofit fontScale="90000"/>
          </a:bodyPr>
          <a:lstStyle/>
          <a:p>
            <a:r>
              <a:rPr lang="en-US" b="1" dirty="0"/>
              <a:t>Way forward for mitigating the challenges</a:t>
            </a:r>
            <a:endParaRPr lang="en-GB" b="1" dirty="0"/>
          </a:p>
        </p:txBody>
      </p:sp>
      <p:sp>
        <p:nvSpPr>
          <p:cNvPr id="3" name="Content Placeholder 2">
            <a:extLst>
              <a:ext uri="{FF2B5EF4-FFF2-40B4-BE49-F238E27FC236}">
                <a16:creationId xmlns:a16="http://schemas.microsoft.com/office/drawing/2014/main" id="{7FE12112-C8EE-FF70-2D7B-2194927D447A}"/>
              </a:ext>
            </a:extLst>
          </p:cNvPr>
          <p:cNvSpPr>
            <a:spLocks noGrp="1"/>
          </p:cNvSpPr>
          <p:nvPr>
            <p:ph idx="1"/>
          </p:nvPr>
        </p:nvSpPr>
        <p:spPr>
          <a:xfrm>
            <a:off x="677333" y="1368654"/>
            <a:ext cx="11011082" cy="4879745"/>
          </a:xfrm>
        </p:spPr>
        <p:txBody>
          <a:bodyPr>
            <a:normAutofit/>
          </a:bodyPr>
          <a:lstStyle/>
          <a:p>
            <a:pPr algn="just">
              <a:buFont typeface="+mj-lt"/>
              <a:buAutoNum type="arabicPeriod"/>
            </a:pPr>
            <a:r>
              <a:rPr lang="en-US" b="1" i="0" dirty="0">
                <a:solidFill>
                  <a:schemeClr val="tx1"/>
                </a:solidFill>
                <a:effectLst/>
              </a:rPr>
              <a:t>Invest in Rural Infrastructure:</a:t>
            </a:r>
            <a:r>
              <a:rPr lang="en-US" dirty="0">
                <a:solidFill>
                  <a:schemeClr val="tx1"/>
                </a:solidFill>
              </a:rPr>
              <a:t> </a:t>
            </a:r>
            <a:r>
              <a:rPr lang="en-US" b="0" i="0" dirty="0">
                <a:solidFill>
                  <a:schemeClr val="tx1"/>
                </a:solidFill>
                <a:effectLst/>
              </a:rPr>
              <a:t>Allocate resources to upgrade rural infrastructure, including roads, bridges, and utilities, to improve access to markets, healthcare, and education. Implement disaster-resilient infrastructure to minimize damage from recurring natural disasters.</a:t>
            </a:r>
          </a:p>
          <a:p>
            <a:pPr algn="just">
              <a:buFont typeface="+mj-lt"/>
              <a:buAutoNum type="arabicPeriod"/>
            </a:pPr>
            <a:r>
              <a:rPr lang="en-US" b="1" i="0" dirty="0">
                <a:solidFill>
                  <a:schemeClr val="tx1"/>
                </a:solidFill>
                <a:effectLst/>
              </a:rPr>
              <a:t>Promote Agricultural Innovation and Sustainability:</a:t>
            </a:r>
            <a:r>
              <a:rPr lang="en-US" dirty="0">
                <a:solidFill>
                  <a:schemeClr val="tx1"/>
                </a:solidFill>
              </a:rPr>
              <a:t> </a:t>
            </a:r>
            <a:r>
              <a:rPr lang="en-US" b="0" i="0" dirty="0">
                <a:solidFill>
                  <a:schemeClr val="tx1"/>
                </a:solidFill>
                <a:effectLst/>
              </a:rPr>
              <a:t>Encourage the adoption of modern and sustainable agricultural practices through training and support for farmers. Promote crop diversification and value addition to increase agricultural productivity and income.</a:t>
            </a:r>
          </a:p>
          <a:p>
            <a:pPr algn="just">
              <a:buFont typeface="+mj-lt"/>
              <a:buAutoNum type="arabicPeriod"/>
            </a:pPr>
            <a:r>
              <a:rPr lang="en-US" b="1" i="0" dirty="0">
                <a:solidFill>
                  <a:schemeClr val="tx1"/>
                </a:solidFill>
                <a:effectLst/>
              </a:rPr>
              <a:t>Enhance Social Services Access:</a:t>
            </a:r>
            <a:r>
              <a:rPr lang="en-US" dirty="0">
                <a:solidFill>
                  <a:schemeClr val="tx1"/>
                </a:solidFill>
              </a:rPr>
              <a:t> </a:t>
            </a:r>
            <a:r>
              <a:rPr lang="en-US" b="0" i="0" dirty="0">
                <a:solidFill>
                  <a:schemeClr val="tx1"/>
                </a:solidFill>
                <a:effectLst/>
              </a:rPr>
              <a:t>Establish more schools and healthcare facilities in rural areas to improve access to quality education and healthcare services. Provide incentives to attract and retain qualified professionals in rural areas.</a:t>
            </a:r>
          </a:p>
          <a:p>
            <a:pPr algn="just">
              <a:buFont typeface="+mj-lt"/>
              <a:buAutoNum type="arabicPeriod"/>
            </a:pPr>
            <a:r>
              <a:rPr lang="en-US" b="1" i="0" dirty="0">
                <a:solidFill>
                  <a:schemeClr val="tx1"/>
                </a:solidFill>
                <a:effectLst/>
              </a:rPr>
              <a:t>Empower Marginalized Groups:</a:t>
            </a:r>
            <a:r>
              <a:rPr lang="en-US" dirty="0">
                <a:solidFill>
                  <a:schemeClr val="tx1"/>
                </a:solidFill>
              </a:rPr>
              <a:t> </a:t>
            </a:r>
            <a:r>
              <a:rPr lang="en-US" b="0" i="0" dirty="0">
                <a:solidFill>
                  <a:schemeClr val="tx1"/>
                </a:solidFill>
                <a:effectLst/>
              </a:rPr>
              <a:t>Implement policies that address gender inequality and ensure the rights of women, including access to land and credit. Support landless laborers and provide them with opportunities for skill development and employment.</a:t>
            </a:r>
          </a:p>
          <a:p>
            <a:pPr algn="just">
              <a:buFont typeface="+mj-lt"/>
              <a:buAutoNum type="arabicPeriod"/>
            </a:pPr>
            <a:r>
              <a:rPr lang="en-US" b="1" i="0" dirty="0">
                <a:solidFill>
                  <a:schemeClr val="tx1"/>
                </a:solidFill>
                <a:effectLst/>
              </a:rPr>
              <a:t>Strengthen Local Governance and Accountability:</a:t>
            </a:r>
            <a:r>
              <a:rPr lang="en-US" dirty="0">
                <a:solidFill>
                  <a:schemeClr val="tx1"/>
                </a:solidFill>
              </a:rPr>
              <a:t> </a:t>
            </a:r>
            <a:r>
              <a:rPr lang="en-US" b="0" i="0" dirty="0">
                <a:solidFill>
                  <a:schemeClr val="tx1"/>
                </a:solidFill>
                <a:effectLst/>
              </a:rPr>
              <a:t>Promote transparency and accountability in local governance by implementing e-governance and digital platforms for resource allocation and project management.</a:t>
            </a:r>
          </a:p>
          <a:p>
            <a:endParaRPr lang="en-GB" dirty="0"/>
          </a:p>
        </p:txBody>
      </p:sp>
    </p:spTree>
    <p:extLst>
      <p:ext uri="{BB962C8B-B14F-4D97-AF65-F5344CB8AC3E}">
        <p14:creationId xmlns:p14="http://schemas.microsoft.com/office/powerpoint/2010/main" val="270185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596368" y="516835"/>
            <a:ext cx="3909371" cy="5855145"/>
          </a:xfrm>
          <a:prstGeom prst="rect">
            <a:avLst/>
          </a:prstGeom>
        </p:spPr>
      </p:pic>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4505739" y="1351722"/>
            <a:ext cx="6958307" cy="831614"/>
          </a:xfrm>
        </p:spPr>
        <p:txBody>
          <a:bodyPr>
            <a:normAutofit/>
          </a:bodyPr>
          <a:lstStyle/>
          <a:p>
            <a:r>
              <a:rPr lang="en-US" sz="4000" b="1" dirty="0">
                <a:solidFill>
                  <a:schemeClr val="tx1"/>
                </a:solidFill>
                <a:latin typeface="+mn-lt"/>
                <a:cs typeface="Times New Roman" panose="02020603050405020304" pitchFamily="18" charset="0"/>
              </a:rPr>
              <a:t>Chapter Related Questions</a:t>
            </a:r>
            <a:endParaRPr lang="en-GB" sz="4000" b="1" dirty="0">
              <a:solidFill>
                <a:schemeClr val="tx1"/>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5" y="2236304"/>
            <a:ext cx="6670229" cy="4104861"/>
          </a:xfrm>
        </p:spPr>
        <p:txBody>
          <a:bodyPr>
            <a:normAutofit/>
          </a:bodyPr>
          <a:lstStyle/>
          <a:p>
            <a:pPr algn="just"/>
            <a:r>
              <a:rPr lang="en-US" sz="2400" dirty="0">
                <a:solidFill>
                  <a:schemeClr val="tx1"/>
                </a:solidFill>
              </a:rPr>
              <a:t>Briefly define rural governance and its decision-making process.</a:t>
            </a:r>
          </a:p>
          <a:p>
            <a:pPr algn="just"/>
            <a:r>
              <a:rPr lang="en-US" sz="2400" dirty="0">
                <a:solidFill>
                  <a:schemeClr val="tx1"/>
                </a:solidFill>
              </a:rPr>
              <a:t>Discuss the significance and functions of rural governance.</a:t>
            </a:r>
          </a:p>
          <a:p>
            <a:pPr algn="just"/>
            <a:r>
              <a:rPr lang="en-US" sz="2400" dirty="0">
                <a:solidFill>
                  <a:schemeClr val="tx1"/>
                </a:solidFill>
              </a:rPr>
              <a:t>Analyze the challenges of rural governance.</a:t>
            </a:r>
          </a:p>
          <a:p>
            <a:pPr algn="just"/>
            <a:r>
              <a:rPr lang="en-US" sz="2400" dirty="0">
                <a:solidFill>
                  <a:schemeClr val="tx1"/>
                </a:solidFill>
              </a:rPr>
              <a:t>Assess the opportunities of rural governance and recommend some of the initiatives to mitigate the challenges of rural governance in your own words.</a:t>
            </a:r>
          </a:p>
          <a:p>
            <a:pPr algn="just"/>
            <a:endParaRPr lang="en-US" sz="2800" dirty="0">
              <a:solidFill>
                <a:srgbClr val="FFFFFF"/>
              </a:solidFill>
            </a:endParaRP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lstStyle/>
          <a:p>
            <a:r>
              <a:rPr lang="en-US" b="1" dirty="0">
                <a:latin typeface="+mn-lt"/>
                <a:cs typeface="Times New Roman" panose="02020603050405020304" pitchFamily="18" charset="0"/>
              </a:rPr>
              <a:t>References</a:t>
            </a:r>
            <a:endParaRPr lang="en-GB" b="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a:xfrm>
            <a:off x="531559" y="1378711"/>
            <a:ext cx="10812301" cy="4995585"/>
          </a:xfrm>
        </p:spPr>
        <p:txBody>
          <a:bodyPr>
            <a:normAutofit fontScale="85000" lnSpcReduction="20000"/>
          </a:bodyPr>
          <a:lstStyle/>
          <a:p>
            <a:pPr marL="457200" indent="-457200" algn="just">
              <a:buFont typeface="+mj-lt"/>
              <a:buAutoNum type="arabicPeriod"/>
            </a:pPr>
            <a:r>
              <a:rPr lang="en-US" sz="2600" dirty="0">
                <a:solidFill>
                  <a:schemeClr val="tx1"/>
                </a:solidFill>
                <a:cs typeface="Times New Roman" panose="02020603050405020304" pitchFamily="18" charset="0"/>
              </a:rPr>
              <a:t>Sociology : C. N. Shankar Rao; 2007.</a:t>
            </a:r>
          </a:p>
          <a:p>
            <a:pPr marL="457200" indent="-457200" algn="just">
              <a:buFont typeface="+mj-lt"/>
              <a:buAutoNum type="arabicPeriod"/>
            </a:pPr>
            <a:r>
              <a:rPr lang="en-US" sz="2600" dirty="0">
                <a:solidFill>
                  <a:schemeClr val="tx1"/>
                </a:solidFill>
                <a:cs typeface="Times New Roman" panose="02020603050405020304" pitchFamily="18" charset="0"/>
              </a:rPr>
              <a:t>Introduction to Rural Sociology by Paul L. Vogt.</a:t>
            </a:r>
          </a:p>
          <a:p>
            <a:pPr marL="457200" indent="-457200" algn="just">
              <a:buFont typeface="+mj-lt"/>
              <a:buAutoNum type="arabicPeriod"/>
            </a:pPr>
            <a:r>
              <a:rPr lang="en-US" sz="2600" dirty="0">
                <a:solidFill>
                  <a:schemeClr val="tx1"/>
                </a:solidFill>
                <a:cs typeface="Times New Roman" panose="02020603050405020304" pitchFamily="18" charset="0"/>
              </a:rPr>
              <a:t>Rural Sociology by S.L. Doshi.</a:t>
            </a:r>
          </a:p>
          <a:p>
            <a:pPr marL="457200" indent="-457200" algn="just">
              <a:buFont typeface="+mj-lt"/>
              <a:buAutoNum type="arabicPeriod"/>
            </a:pPr>
            <a:r>
              <a:rPr lang="en-GB" sz="2600" dirty="0">
                <a:solidFill>
                  <a:schemeClr val="tx1"/>
                </a:solidFill>
                <a:cs typeface="Times New Roman" panose="02020603050405020304" pitchFamily="18" charset="0"/>
              </a:rPr>
              <a:t>Introduction to Rural Sociology by Musa Dantani Baba.</a:t>
            </a:r>
          </a:p>
          <a:p>
            <a:pPr marL="457200" indent="-457200" algn="just">
              <a:buFont typeface="+mj-lt"/>
              <a:buAutoNum type="arabicPeriod"/>
            </a:pPr>
            <a:r>
              <a:rPr lang="en-GB" sz="2600" dirty="0">
                <a:solidFill>
                  <a:schemeClr val="tx1"/>
                </a:solidFill>
                <a:cs typeface="Times New Roman" panose="02020603050405020304" pitchFamily="18" charset="0"/>
              </a:rPr>
              <a:t>Rural Sociology by Shambhu Lal Doshi.</a:t>
            </a:r>
          </a:p>
          <a:p>
            <a:pPr marL="457200" indent="-457200" algn="just">
              <a:buFont typeface="+mj-lt"/>
              <a:buAutoNum type="arabicPeriod"/>
            </a:pPr>
            <a:r>
              <a:rPr lang="en-GB" sz="2600" dirty="0">
                <a:solidFill>
                  <a:schemeClr val="tx1"/>
                </a:solidFill>
                <a:cs typeface="Times New Roman" panose="02020603050405020304" pitchFamily="18" charset="0"/>
              </a:rPr>
              <a:t>https://www.ilo.org/dhaka/Areasofwork/labour-migration/lang--en/index.htm#:~:text=Each%20year%2C%20more%20than%20400%2C000,the%20Bangladesh%20for%20overseas%20employment.</a:t>
            </a:r>
          </a:p>
          <a:p>
            <a:pPr marL="457200" indent="-457200" algn="just">
              <a:buFont typeface="+mj-lt"/>
              <a:buAutoNum type="arabicPeriod"/>
            </a:pPr>
            <a:r>
              <a:rPr lang="en-GB" sz="2600" dirty="0">
                <a:solidFill>
                  <a:schemeClr val="tx1"/>
                </a:solidFill>
                <a:cs typeface="Times New Roman" panose="02020603050405020304" pitchFamily="18" charset="0"/>
                <a:hlinkClick r:id="rId2">
                  <a:extLst>
                    <a:ext uri="{A12FA001-AC4F-418D-AE19-62706E023703}">
                      <ahyp:hlinkClr xmlns:ahyp="http://schemas.microsoft.com/office/drawing/2018/hyperlinkcolor" val="tx"/>
                    </a:ext>
                  </a:extLst>
                </a:hlinkClick>
              </a:rPr>
              <a:t>https://www.cambridge.org/core/books/abs/cambridge-handbook-of-sociology/rural-sociology/BCB34E10FB97C27A0B472807B7B92C66</a:t>
            </a:r>
            <a:endParaRPr lang="en-GB" sz="2600" dirty="0">
              <a:solidFill>
                <a:schemeClr val="tx1"/>
              </a:solidFill>
              <a:cs typeface="Times New Roman" panose="02020603050405020304" pitchFamily="18" charset="0"/>
            </a:endParaRPr>
          </a:p>
          <a:p>
            <a:pPr marL="457200" indent="-457200" algn="just">
              <a:buFont typeface="+mj-lt"/>
              <a:buAutoNum type="arabicPeriod"/>
            </a:pPr>
            <a:r>
              <a:rPr lang="en-GB" sz="2600" dirty="0">
                <a:solidFill>
                  <a:schemeClr val="tx1"/>
                </a:solidFill>
                <a:cs typeface="Times New Roman" panose="02020603050405020304" pitchFamily="18" charset="0"/>
              </a:rPr>
              <a:t>https://ictd.portal.gov.bd/sites/default/files/files/ictd.portal.gov.bd/page/6c9773a2_7556_4395_bbec_f132b9d819f0/ICT%20Roadmap_two-pager_The%20Labour%20Migration%20and%20Remittance%20sector%20%281%29.pdf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17766"/>
            <a:ext cx="12191980" cy="6857990"/>
          </a:xfrm>
          <a:prstGeom prst="rect">
            <a:avLst/>
          </a:prstGeom>
        </p:spPr>
      </p:pic>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755911" y="1171092"/>
            <a:ext cx="8596668" cy="989496"/>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Objectives of the Lecture</a:t>
            </a:r>
          </a:p>
        </p:txBody>
      </p:sp>
      <p:graphicFrame>
        <p:nvGraphicFramePr>
          <p:cNvPr id="77" name="Content Placeholder 2">
            <a:extLst>
              <a:ext uri="{FF2B5EF4-FFF2-40B4-BE49-F238E27FC236}">
                <a16:creationId xmlns:a16="http://schemas.microsoft.com/office/drawing/2014/main" id="{B1C907BC-1E6F-9B62-B9E6-B8C484BF7603}"/>
              </a:ext>
            </a:extLst>
          </p:cNvPr>
          <p:cNvGraphicFramePr>
            <a:graphicFrameLocks noGrp="1"/>
          </p:cNvGraphicFramePr>
          <p:nvPr>
            <p:ph idx="1"/>
            <p:extLst>
              <p:ext uri="{D42A27DB-BD31-4B8C-83A1-F6EECF244321}">
                <p14:modId xmlns:p14="http://schemas.microsoft.com/office/powerpoint/2010/main" val="38864731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1059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3671" y="1244547"/>
            <a:ext cx="10608837" cy="703523"/>
          </a:xfrm>
        </p:spPr>
        <p:txBody>
          <a:bodyPr>
            <a:normAutofit/>
          </a:bodyPr>
          <a:lstStyle/>
          <a:p>
            <a:r>
              <a:rPr lang="en-US" b="1" dirty="0">
                <a:latin typeface="+mn-lt"/>
                <a:cs typeface="Times New Roman" panose="02020603050405020304" pitchFamily="18" charset="0"/>
              </a:rPr>
              <a:t>Defining Rural Governance</a:t>
            </a:r>
          </a:p>
        </p:txBody>
      </p:sp>
      <p:sp>
        <p:nvSpPr>
          <p:cNvPr id="3" name="Content Placeholder 2"/>
          <p:cNvSpPr>
            <a:spLocks noGrp="1"/>
          </p:cNvSpPr>
          <p:nvPr>
            <p:ph idx="1"/>
          </p:nvPr>
        </p:nvSpPr>
        <p:spPr>
          <a:xfrm>
            <a:off x="1033671" y="2198913"/>
            <a:ext cx="10270434" cy="4135397"/>
          </a:xfrm>
        </p:spPr>
        <p:txBody>
          <a:bodyPr>
            <a:noAutofit/>
          </a:bodyPr>
          <a:lstStyle/>
          <a:p>
            <a:pPr marL="0" indent="0" algn="just" defTabSz="859536">
              <a:spcBef>
                <a:spcPts val="1128"/>
              </a:spcBef>
              <a:spcAft>
                <a:spcPts val="188"/>
              </a:spcAft>
              <a:buNone/>
            </a:pPr>
            <a:r>
              <a:rPr lang="en-US" sz="2400" b="0" i="0" dirty="0">
                <a:solidFill>
                  <a:schemeClr val="tx1"/>
                </a:solidFill>
                <a:effectLst/>
              </a:rPr>
              <a:t>Rural governance refers to the systems, structures, and processes through which rural areas are managed and governed by local authorities, institutions, and communities. </a:t>
            </a:r>
          </a:p>
          <a:p>
            <a:pPr marL="0" indent="0" algn="just" defTabSz="859536">
              <a:spcBef>
                <a:spcPts val="1128"/>
              </a:spcBef>
              <a:spcAft>
                <a:spcPts val="188"/>
              </a:spcAft>
              <a:buNone/>
            </a:pPr>
            <a:r>
              <a:rPr lang="en-US" sz="2400" b="0" i="0" dirty="0">
                <a:solidFill>
                  <a:schemeClr val="tx1"/>
                </a:solidFill>
                <a:effectLst/>
              </a:rPr>
              <a:t>It encompasses the various mechanisms and activities that enable the provision of public services, infrastructure, and decision-making within rural regions. </a:t>
            </a:r>
          </a:p>
          <a:p>
            <a:pPr marL="0" indent="0" algn="just" defTabSz="859536">
              <a:spcBef>
                <a:spcPts val="1128"/>
              </a:spcBef>
              <a:spcAft>
                <a:spcPts val="188"/>
              </a:spcAft>
              <a:buNone/>
            </a:pPr>
            <a:r>
              <a:rPr lang="en-US" sz="2400" b="0" i="0" dirty="0">
                <a:solidFill>
                  <a:schemeClr val="tx1"/>
                </a:solidFill>
                <a:effectLst/>
              </a:rPr>
              <a:t>Rural governance typically involves a combination of local government bodies, community organizations, and other stakeholders working together to address the unique needs and challenges of rural areas.</a:t>
            </a:r>
            <a:endParaRPr lang="en-US" sz="28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65897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ACA7-58AF-79FA-6423-7719AE87954F}"/>
              </a:ext>
            </a:extLst>
          </p:cNvPr>
          <p:cNvSpPr>
            <a:spLocks noGrp="1"/>
          </p:cNvSpPr>
          <p:nvPr>
            <p:ph type="title"/>
          </p:nvPr>
        </p:nvSpPr>
        <p:spPr>
          <a:xfrm>
            <a:off x="677334" y="609600"/>
            <a:ext cx="10354059" cy="781878"/>
          </a:xfrm>
        </p:spPr>
        <p:txBody>
          <a:bodyPr/>
          <a:lstStyle/>
          <a:p>
            <a:r>
              <a:rPr lang="en-US" b="1" dirty="0"/>
              <a:t>Why Effective Rural Governance is Important?</a:t>
            </a:r>
            <a:endParaRPr lang="en-GB" b="1" dirty="0"/>
          </a:p>
        </p:txBody>
      </p:sp>
      <p:sp>
        <p:nvSpPr>
          <p:cNvPr id="3" name="Content Placeholder 2">
            <a:extLst>
              <a:ext uri="{FF2B5EF4-FFF2-40B4-BE49-F238E27FC236}">
                <a16:creationId xmlns:a16="http://schemas.microsoft.com/office/drawing/2014/main" id="{D77287F3-4316-DD46-FEAD-25290ACE33C6}"/>
              </a:ext>
            </a:extLst>
          </p:cNvPr>
          <p:cNvSpPr>
            <a:spLocks noGrp="1"/>
          </p:cNvSpPr>
          <p:nvPr>
            <p:ph idx="1"/>
          </p:nvPr>
        </p:nvSpPr>
        <p:spPr>
          <a:xfrm>
            <a:off x="896645" y="1391478"/>
            <a:ext cx="10725512" cy="4956313"/>
          </a:xfrm>
        </p:spPr>
        <p:txBody>
          <a:bodyPr>
            <a:normAutofit fontScale="92500" lnSpcReduction="10000"/>
          </a:bodyPr>
          <a:lstStyle/>
          <a:p>
            <a:pPr algn="just">
              <a:buFont typeface="+mj-lt"/>
              <a:buAutoNum type="arabicPeriod"/>
            </a:pPr>
            <a:r>
              <a:rPr lang="en-US" sz="2000" b="1" i="0" dirty="0">
                <a:solidFill>
                  <a:schemeClr val="tx1"/>
                </a:solidFill>
                <a:effectLst/>
              </a:rPr>
              <a:t>Local Development:</a:t>
            </a:r>
            <a:r>
              <a:rPr lang="en-US" sz="2000" b="0" i="0" dirty="0">
                <a:solidFill>
                  <a:schemeClr val="tx1"/>
                </a:solidFill>
                <a:effectLst/>
              </a:rPr>
              <a:t> Effective rural governance ensures that local communities have a say in decisions that directly impact their lives. It facilitates the development of rural areas by addressing their specific needs and challenges, such as infrastructure, healthcare, education, and employment opportunities.</a:t>
            </a:r>
          </a:p>
          <a:p>
            <a:pPr algn="just">
              <a:buFont typeface="+mj-lt"/>
              <a:buAutoNum type="arabicPeriod"/>
            </a:pPr>
            <a:r>
              <a:rPr lang="en-US" sz="2000" b="1" i="0" dirty="0">
                <a:solidFill>
                  <a:schemeClr val="tx1"/>
                </a:solidFill>
                <a:effectLst/>
              </a:rPr>
              <a:t>Community Empowerment:</a:t>
            </a:r>
            <a:r>
              <a:rPr lang="en-US" sz="2000" b="0" i="0" dirty="0">
                <a:solidFill>
                  <a:schemeClr val="tx1"/>
                </a:solidFill>
                <a:effectLst/>
              </a:rPr>
              <a:t> Rural governance empowers local residents to participate in decision-making processes and take ownership of development initiatives. </a:t>
            </a:r>
          </a:p>
          <a:p>
            <a:pPr algn="just">
              <a:buFont typeface="+mj-lt"/>
              <a:buAutoNum type="arabicPeriod"/>
            </a:pPr>
            <a:r>
              <a:rPr lang="en-US" sz="2000" b="1" i="0" dirty="0">
                <a:solidFill>
                  <a:schemeClr val="tx1"/>
                </a:solidFill>
                <a:effectLst/>
              </a:rPr>
              <a:t>Resource Allocation:</a:t>
            </a:r>
            <a:r>
              <a:rPr lang="en-US" sz="2000" b="0" i="0" dirty="0">
                <a:solidFill>
                  <a:schemeClr val="tx1"/>
                </a:solidFill>
                <a:effectLst/>
              </a:rPr>
              <a:t> It allows for the efficient allocation of resources and public funds to rural areas. Effective governance ensures that budgets are directed toward projects and services that are in the best interest of the rural population, promoting economic growth and improved quality of life.</a:t>
            </a:r>
          </a:p>
          <a:p>
            <a:pPr algn="just">
              <a:buFont typeface="+mj-lt"/>
              <a:buAutoNum type="arabicPeriod"/>
            </a:pPr>
            <a:r>
              <a:rPr lang="en-US" sz="2000" b="1" i="0" dirty="0">
                <a:solidFill>
                  <a:schemeClr val="tx1"/>
                </a:solidFill>
                <a:effectLst/>
              </a:rPr>
              <a:t>Poverty Reduction:</a:t>
            </a:r>
            <a:r>
              <a:rPr lang="en-US" sz="2000" b="0" i="0" dirty="0">
                <a:solidFill>
                  <a:schemeClr val="tx1"/>
                </a:solidFill>
                <a:effectLst/>
              </a:rPr>
              <a:t> Effective rural governance can address the root causes of poverty in rural areas, such as lack of access to basic services and economic opportunities. It can lead to poverty alleviation programs and initiatives that uplift the rural poor.</a:t>
            </a:r>
          </a:p>
          <a:p>
            <a:pPr algn="just">
              <a:buFont typeface="+mj-lt"/>
              <a:buAutoNum type="arabicPeriod"/>
            </a:pPr>
            <a:r>
              <a:rPr lang="en-US" sz="2000" b="1" i="0" dirty="0">
                <a:solidFill>
                  <a:schemeClr val="tx1"/>
                </a:solidFill>
                <a:effectLst/>
              </a:rPr>
              <a:t>Sustainable Development:</a:t>
            </a:r>
            <a:r>
              <a:rPr lang="en-US" sz="2000" b="0" i="0" dirty="0">
                <a:solidFill>
                  <a:schemeClr val="tx1"/>
                </a:solidFill>
                <a:effectLst/>
              </a:rPr>
              <a:t> Rural governance plays a critical role in promoting sustainable development, including the responsible use of natural resources and environmental conservation.</a:t>
            </a:r>
          </a:p>
          <a:p>
            <a:endParaRPr lang="en-GB" dirty="0">
              <a:solidFill>
                <a:schemeClr val="tx1"/>
              </a:solidFill>
            </a:endParaRPr>
          </a:p>
        </p:txBody>
      </p:sp>
    </p:spTree>
    <p:extLst>
      <p:ext uri="{BB962C8B-B14F-4D97-AF65-F5344CB8AC3E}">
        <p14:creationId xmlns:p14="http://schemas.microsoft.com/office/powerpoint/2010/main" val="350292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E12A-BBC8-1613-036F-6CB1E10D1003}"/>
              </a:ext>
            </a:extLst>
          </p:cNvPr>
          <p:cNvSpPr>
            <a:spLocks noGrp="1"/>
          </p:cNvSpPr>
          <p:nvPr>
            <p:ph type="title"/>
          </p:nvPr>
        </p:nvSpPr>
        <p:spPr>
          <a:xfrm>
            <a:off x="677334" y="887896"/>
            <a:ext cx="8596668" cy="622852"/>
          </a:xfrm>
        </p:spPr>
        <p:txBody>
          <a:bodyPr>
            <a:normAutofit fontScale="90000"/>
          </a:bodyPr>
          <a:lstStyle/>
          <a:p>
            <a:r>
              <a:rPr lang="en-US" b="1" dirty="0"/>
              <a:t>Key Aspects of Rural Governance (1)</a:t>
            </a:r>
            <a:endParaRPr lang="en-GB" b="1" dirty="0"/>
          </a:p>
        </p:txBody>
      </p:sp>
      <p:sp>
        <p:nvSpPr>
          <p:cNvPr id="3" name="Content Placeholder 2">
            <a:extLst>
              <a:ext uri="{FF2B5EF4-FFF2-40B4-BE49-F238E27FC236}">
                <a16:creationId xmlns:a16="http://schemas.microsoft.com/office/drawing/2014/main" id="{7628D906-7AA2-3E4C-7479-3A56ABB13784}"/>
              </a:ext>
            </a:extLst>
          </p:cNvPr>
          <p:cNvSpPr>
            <a:spLocks noGrp="1"/>
          </p:cNvSpPr>
          <p:nvPr>
            <p:ph idx="1"/>
          </p:nvPr>
        </p:nvSpPr>
        <p:spPr>
          <a:xfrm>
            <a:off x="941033" y="1845734"/>
            <a:ext cx="10720880" cy="4382788"/>
          </a:xfrm>
        </p:spPr>
        <p:txBody>
          <a:bodyPr>
            <a:normAutofit fontScale="77500" lnSpcReduction="20000"/>
          </a:bodyPr>
          <a:lstStyle/>
          <a:p>
            <a:pPr algn="just">
              <a:buFont typeface="+mj-lt"/>
              <a:buAutoNum type="arabicPeriod"/>
            </a:pPr>
            <a:r>
              <a:rPr lang="en-US" sz="2800" b="1" i="0" dirty="0">
                <a:solidFill>
                  <a:schemeClr val="tx1"/>
                </a:solidFill>
                <a:effectLst/>
              </a:rPr>
              <a:t>Local Government: </a:t>
            </a:r>
            <a:r>
              <a:rPr lang="en-US" sz="2800" b="0" i="0" dirty="0">
                <a:solidFill>
                  <a:schemeClr val="tx1"/>
                </a:solidFill>
                <a:effectLst/>
              </a:rPr>
              <a:t>Local municipalities or rural local governments play a central role in rural governance. They are responsible for making and implementing policies, managing public resources, and providing essential services in rural communities.</a:t>
            </a:r>
          </a:p>
          <a:p>
            <a:pPr algn="just">
              <a:buFont typeface="+mj-lt"/>
              <a:buAutoNum type="arabicPeriod"/>
            </a:pPr>
            <a:r>
              <a:rPr lang="en-US" sz="2800" b="1" i="0" dirty="0">
                <a:solidFill>
                  <a:schemeClr val="tx1"/>
                </a:solidFill>
                <a:effectLst/>
              </a:rPr>
              <a:t>Community Involvement: </a:t>
            </a:r>
            <a:r>
              <a:rPr lang="en-US" sz="2800" b="0" i="0" dirty="0">
                <a:solidFill>
                  <a:schemeClr val="tx1"/>
                </a:solidFill>
                <a:effectLst/>
              </a:rPr>
              <a:t>Rural governance often emphasizes community participation and engagement in decision-making processes. Local residents and community organizations may have a say in matters that affect their region.</a:t>
            </a:r>
          </a:p>
          <a:p>
            <a:pPr algn="just">
              <a:buFont typeface="+mj-lt"/>
              <a:buAutoNum type="arabicPeriod"/>
            </a:pPr>
            <a:r>
              <a:rPr lang="en-US" sz="2800" b="1" i="0" dirty="0">
                <a:solidFill>
                  <a:schemeClr val="tx1"/>
                </a:solidFill>
                <a:effectLst/>
              </a:rPr>
              <a:t>Infrastructure and Services: </a:t>
            </a:r>
            <a:r>
              <a:rPr lang="en-US" sz="2800" b="0" i="0" dirty="0">
                <a:solidFill>
                  <a:schemeClr val="tx1"/>
                </a:solidFill>
                <a:effectLst/>
              </a:rPr>
              <a:t>Rural governance is responsible for the development and maintenance of rural infrastructure, such as roads, utilities, schools, healthcare facilities, and other public services critical to rural well-being.</a:t>
            </a:r>
          </a:p>
          <a:p>
            <a:pPr algn="just">
              <a:buFont typeface="+mj-lt"/>
              <a:buAutoNum type="arabicPeriod"/>
            </a:pPr>
            <a:r>
              <a:rPr lang="en-US" sz="2800" b="1" i="0" dirty="0">
                <a:solidFill>
                  <a:schemeClr val="tx1"/>
                </a:solidFill>
                <a:effectLst/>
              </a:rPr>
              <a:t>Resource Management: </a:t>
            </a:r>
            <a:r>
              <a:rPr lang="en-US" sz="2800" b="0" i="0" dirty="0">
                <a:solidFill>
                  <a:schemeClr val="tx1"/>
                </a:solidFill>
                <a:effectLst/>
              </a:rPr>
              <a:t>It includes the management of natural resources, such as land, water, and forests, to ensure sustainability and the well-being of rural populations.</a:t>
            </a:r>
          </a:p>
          <a:p>
            <a:endParaRPr lang="en-GB" dirty="0"/>
          </a:p>
        </p:txBody>
      </p:sp>
    </p:spTree>
    <p:extLst>
      <p:ext uri="{BB962C8B-B14F-4D97-AF65-F5344CB8AC3E}">
        <p14:creationId xmlns:p14="http://schemas.microsoft.com/office/powerpoint/2010/main" val="275675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8D90-7A02-684D-D619-0F366FF4C37A}"/>
              </a:ext>
            </a:extLst>
          </p:cNvPr>
          <p:cNvSpPr>
            <a:spLocks noGrp="1"/>
          </p:cNvSpPr>
          <p:nvPr>
            <p:ph type="title"/>
          </p:nvPr>
        </p:nvSpPr>
        <p:spPr>
          <a:xfrm>
            <a:off x="677334" y="887896"/>
            <a:ext cx="8596668" cy="1042504"/>
          </a:xfrm>
        </p:spPr>
        <p:txBody>
          <a:bodyPr/>
          <a:lstStyle/>
          <a:p>
            <a:r>
              <a:rPr lang="en-US" b="1" dirty="0"/>
              <a:t>Key Aspects of Rural Governance (2)</a:t>
            </a:r>
            <a:endParaRPr lang="en-GB" b="1" dirty="0"/>
          </a:p>
        </p:txBody>
      </p:sp>
      <p:sp>
        <p:nvSpPr>
          <p:cNvPr id="3" name="Content Placeholder 2">
            <a:extLst>
              <a:ext uri="{FF2B5EF4-FFF2-40B4-BE49-F238E27FC236}">
                <a16:creationId xmlns:a16="http://schemas.microsoft.com/office/drawing/2014/main" id="{499F1B02-27AC-52CA-6790-B0D755AC8FDC}"/>
              </a:ext>
            </a:extLst>
          </p:cNvPr>
          <p:cNvSpPr>
            <a:spLocks noGrp="1"/>
          </p:cNvSpPr>
          <p:nvPr>
            <p:ph idx="1"/>
          </p:nvPr>
        </p:nvSpPr>
        <p:spPr>
          <a:xfrm>
            <a:off x="677335" y="1696278"/>
            <a:ext cx="10017170" cy="4949687"/>
          </a:xfrm>
        </p:spPr>
        <p:txBody>
          <a:bodyPr>
            <a:normAutofit/>
          </a:bodyPr>
          <a:lstStyle/>
          <a:p>
            <a:pPr marL="0" indent="0" algn="just">
              <a:buNone/>
            </a:pPr>
            <a:r>
              <a:rPr lang="en-US" sz="2600" dirty="0">
                <a:solidFill>
                  <a:schemeClr val="tx1"/>
                </a:solidFill>
              </a:rPr>
              <a:t>5. </a:t>
            </a:r>
            <a:r>
              <a:rPr lang="en-US" sz="2400" b="1" i="0" dirty="0">
                <a:solidFill>
                  <a:schemeClr val="tx1"/>
                </a:solidFill>
                <a:effectLst/>
              </a:rPr>
              <a:t>Economic Development: </a:t>
            </a:r>
            <a:r>
              <a:rPr lang="en-US" sz="2400" b="0" i="0" dirty="0">
                <a:solidFill>
                  <a:schemeClr val="tx1"/>
                </a:solidFill>
                <a:effectLst/>
              </a:rPr>
              <a:t>Rural governance aims to promote economic growth and livelihood opportunities in rural areas. This can involve supporting agriculture, small businesses, and other rural industries.</a:t>
            </a:r>
          </a:p>
          <a:p>
            <a:pPr marL="0" indent="0" algn="just">
              <a:buNone/>
            </a:pPr>
            <a:r>
              <a:rPr lang="en-US" sz="2400" b="0" i="0" dirty="0">
                <a:solidFill>
                  <a:schemeClr val="tx1"/>
                </a:solidFill>
                <a:effectLst/>
              </a:rPr>
              <a:t>6. </a:t>
            </a:r>
            <a:r>
              <a:rPr lang="en-US" sz="2400" b="1" i="0" dirty="0">
                <a:solidFill>
                  <a:schemeClr val="tx1"/>
                </a:solidFill>
                <a:effectLst/>
              </a:rPr>
              <a:t>Policy Formulation: </a:t>
            </a:r>
            <a:r>
              <a:rPr lang="en-US" sz="2400" b="0" i="0" dirty="0">
                <a:solidFill>
                  <a:schemeClr val="tx1"/>
                </a:solidFill>
                <a:effectLst/>
              </a:rPr>
              <a:t>Rural governance bodies create policies and regulations that address the specific needs and challenges of rural areas, often distinct from urban areas.</a:t>
            </a:r>
          </a:p>
          <a:p>
            <a:pPr marL="0" indent="0" algn="just">
              <a:buNone/>
            </a:pPr>
            <a:r>
              <a:rPr lang="en-US" sz="2400" b="0" i="0" dirty="0">
                <a:solidFill>
                  <a:schemeClr val="tx1"/>
                </a:solidFill>
                <a:effectLst/>
              </a:rPr>
              <a:t>7. </a:t>
            </a:r>
            <a:r>
              <a:rPr lang="en-US" sz="2400" b="1" i="0" dirty="0">
                <a:solidFill>
                  <a:schemeClr val="tx1"/>
                </a:solidFill>
                <a:effectLst/>
              </a:rPr>
              <a:t>Collaboration: </a:t>
            </a:r>
            <a:r>
              <a:rPr lang="en-US" sz="2400" b="0" i="0" dirty="0">
                <a:solidFill>
                  <a:schemeClr val="tx1"/>
                </a:solidFill>
                <a:effectLst/>
              </a:rPr>
              <a:t>Collaboration between various levels of government, non-governmental organizations, and the private sector is often necessary to address complex rural issues effectively.</a:t>
            </a:r>
          </a:p>
          <a:p>
            <a:endParaRPr lang="en-GB" dirty="0"/>
          </a:p>
        </p:txBody>
      </p:sp>
    </p:spTree>
    <p:extLst>
      <p:ext uri="{BB962C8B-B14F-4D97-AF65-F5344CB8AC3E}">
        <p14:creationId xmlns:p14="http://schemas.microsoft.com/office/powerpoint/2010/main" val="421756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A148-F291-CB3C-13F8-01E1AEB81E9E}"/>
              </a:ext>
            </a:extLst>
          </p:cNvPr>
          <p:cNvSpPr>
            <a:spLocks noGrp="1"/>
          </p:cNvSpPr>
          <p:nvPr>
            <p:ph type="title"/>
          </p:nvPr>
        </p:nvSpPr>
        <p:spPr>
          <a:xfrm>
            <a:off x="677334" y="609600"/>
            <a:ext cx="10919862" cy="636104"/>
          </a:xfrm>
        </p:spPr>
        <p:txBody>
          <a:bodyPr>
            <a:normAutofit fontScale="90000"/>
          </a:bodyPr>
          <a:lstStyle/>
          <a:p>
            <a:r>
              <a:rPr lang="en-US" b="1" dirty="0"/>
              <a:t>Rural Governance Structure of Bangladesh</a:t>
            </a:r>
            <a:endParaRPr lang="en-GB" b="1" dirty="0"/>
          </a:p>
        </p:txBody>
      </p:sp>
      <p:sp>
        <p:nvSpPr>
          <p:cNvPr id="3" name="Content Placeholder 2">
            <a:extLst>
              <a:ext uri="{FF2B5EF4-FFF2-40B4-BE49-F238E27FC236}">
                <a16:creationId xmlns:a16="http://schemas.microsoft.com/office/drawing/2014/main" id="{ECB1A518-783C-3732-8A45-B2AD891E4BBF}"/>
              </a:ext>
            </a:extLst>
          </p:cNvPr>
          <p:cNvSpPr>
            <a:spLocks noGrp="1"/>
          </p:cNvSpPr>
          <p:nvPr>
            <p:ph idx="1"/>
          </p:nvPr>
        </p:nvSpPr>
        <p:spPr>
          <a:xfrm>
            <a:off x="594803" y="1245705"/>
            <a:ext cx="11385161" cy="5325692"/>
          </a:xfrm>
        </p:spPr>
        <p:txBody>
          <a:bodyPr>
            <a:normAutofit fontScale="92500" lnSpcReduction="10000"/>
          </a:bodyPr>
          <a:lstStyle/>
          <a:p>
            <a:pPr algn="just">
              <a:buFont typeface="+mj-lt"/>
              <a:buAutoNum type="arabicPeriod"/>
            </a:pPr>
            <a:r>
              <a:rPr lang="en-US" sz="1900" b="1" i="0" dirty="0">
                <a:solidFill>
                  <a:schemeClr val="tx1"/>
                </a:solidFill>
                <a:effectLst/>
              </a:rPr>
              <a:t>Union Parishads (Union Councils):</a:t>
            </a:r>
            <a:r>
              <a:rPr lang="en-US" sz="1900" b="0" i="0" dirty="0">
                <a:solidFill>
                  <a:schemeClr val="tx1"/>
                </a:solidFill>
                <a:effectLst/>
              </a:rPr>
              <a:t> These are the lowest administrative units in rural Bangladesh. There are approximately 4,547 Union Parishads in the country. Each Union Parishad is responsible for local governance, including basic service delivery, development projects, and community welfare. They are headed by elected chairmen and consist of elected members from different wards within the Union Parishad.</a:t>
            </a:r>
          </a:p>
          <a:p>
            <a:pPr algn="just">
              <a:buFont typeface="+mj-lt"/>
              <a:buAutoNum type="arabicPeriod"/>
            </a:pPr>
            <a:r>
              <a:rPr lang="en-US" sz="1900" b="1" i="0" dirty="0">
                <a:solidFill>
                  <a:schemeClr val="tx1"/>
                </a:solidFill>
                <a:effectLst/>
              </a:rPr>
              <a:t>Upazilas (Sub-Districts):</a:t>
            </a:r>
            <a:r>
              <a:rPr lang="en-US" sz="1900" b="0" i="0" dirty="0">
                <a:solidFill>
                  <a:schemeClr val="tx1"/>
                </a:solidFill>
                <a:effectLst/>
              </a:rPr>
              <a:t> Upazilas are the next level of rural governance and act as an intermediary between Union Parishads and the district level. There are over 490 Upazilas in Bangladesh. Each </a:t>
            </a:r>
            <a:r>
              <a:rPr lang="en-US" sz="1900" b="0" i="0" dirty="0" err="1">
                <a:solidFill>
                  <a:schemeClr val="tx1"/>
                </a:solidFill>
                <a:effectLst/>
              </a:rPr>
              <a:t>Upazila</a:t>
            </a:r>
            <a:r>
              <a:rPr lang="en-US" sz="1900" b="0" i="0" dirty="0">
                <a:solidFill>
                  <a:schemeClr val="tx1"/>
                </a:solidFill>
                <a:effectLst/>
              </a:rPr>
              <a:t> has an elected chairman and a local council responsible for coordinating development activities within their jurisdiction.</a:t>
            </a:r>
          </a:p>
          <a:p>
            <a:pPr algn="just">
              <a:buFont typeface="+mj-lt"/>
              <a:buAutoNum type="arabicPeriod"/>
            </a:pPr>
            <a:r>
              <a:rPr lang="en-US" sz="1900" b="1" i="0" dirty="0">
                <a:solidFill>
                  <a:schemeClr val="tx1"/>
                </a:solidFill>
                <a:effectLst/>
              </a:rPr>
              <a:t>Zilas (Districts):</a:t>
            </a:r>
            <a:r>
              <a:rPr lang="en-US" sz="1900" b="0" i="0" dirty="0">
                <a:solidFill>
                  <a:schemeClr val="tx1"/>
                </a:solidFill>
                <a:effectLst/>
              </a:rPr>
              <a:t> Districts are the highest administrative units in rural governance and provide oversight and coordination for all the Upazilas within their boundaries. Bangladesh is divided into 64 districts, each led by a Deputy Commissioner appointed by the central government. The Deputy Commissioner is responsible for implementing national policies at the district level.</a:t>
            </a:r>
          </a:p>
          <a:p>
            <a:pPr algn="just">
              <a:buFont typeface="+mj-lt"/>
              <a:buAutoNum type="arabicPeriod"/>
            </a:pPr>
            <a:r>
              <a:rPr lang="en-US" sz="1900" b="1" i="0" dirty="0">
                <a:solidFill>
                  <a:schemeClr val="tx1"/>
                </a:solidFill>
                <a:effectLst/>
              </a:rPr>
              <a:t>Ministry of Local Government, Rural Development, and Co-operatives:</a:t>
            </a:r>
            <a:r>
              <a:rPr lang="en-US" sz="1900" b="0" i="0" dirty="0">
                <a:solidFill>
                  <a:schemeClr val="tx1"/>
                </a:solidFill>
                <a:effectLst/>
              </a:rPr>
              <a:t> At the national level, this ministry oversees rural governance, local government institutions, and rural development initiatives. It formulates policies, provides guidance, and allocates resources to support rural areas' development.</a:t>
            </a:r>
          </a:p>
          <a:p>
            <a:pPr algn="just">
              <a:buFont typeface="+mj-lt"/>
              <a:buAutoNum type="arabicPeriod"/>
            </a:pPr>
            <a:r>
              <a:rPr lang="en-US" sz="1900" b="1" i="0" dirty="0">
                <a:solidFill>
                  <a:schemeClr val="tx1"/>
                </a:solidFill>
                <a:effectLst/>
              </a:rPr>
              <a:t>Ministry of Agriculture and other relevant ministries:</a:t>
            </a:r>
            <a:r>
              <a:rPr lang="en-US" sz="1900" b="0" i="0" dirty="0">
                <a:solidFill>
                  <a:schemeClr val="tx1"/>
                </a:solidFill>
                <a:effectLst/>
              </a:rPr>
              <a:t> Various ministries, including the Ministry of Agriculture, play a vital role in rural governance by formulating policies and implementing programs related to agriculture, rural infrastructure, education, and healthcare, among other sectors.</a:t>
            </a:r>
          </a:p>
          <a:p>
            <a:endParaRPr lang="en-GB" dirty="0"/>
          </a:p>
        </p:txBody>
      </p:sp>
    </p:spTree>
    <p:extLst>
      <p:ext uri="{BB962C8B-B14F-4D97-AF65-F5344CB8AC3E}">
        <p14:creationId xmlns:p14="http://schemas.microsoft.com/office/powerpoint/2010/main" val="404664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8D5D-493D-364A-BFB4-934BB131C606}"/>
              </a:ext>
            </a:extLst>
          </p:cNvPr>
          <p:cNvSpPr>
            <a:spLocks noGrp="1"/>
          </p:cNvSpPr>
          <p:nvPr>
            <p:ph type="title"/>
          </p:nvPr>
        </p:nvSpPr>
        <p:spPr>
          <a:xfrm>
            <a:off x="677334" y="609600"/>
            <a:ext cx="10719536" cy="636104"/>
          </a:xfrm>
        </p:spPr>
        <p:txBody>
          <a:bodyPr>
            <a:normAutofit fontScale="90000"/>
          </a:bodyPr>
          <a:lstStyle/>
          <a:p>
            <a:r>
              <a:rPr lang="en-US" b="1" dirty="0"/>
              <a:t>Decision-Making Process of Rural Governance</a:t>
            </a:r>
            <a:endParaRPr lang="en-GB" b="1" dirty="0"/>
          </a:p>
        </p:txBody>
      </p:sp>
      <p:sp>
        <p:nvSpPr>
          <p:cNvPr id="3" name="Content Placeholder 2">
            <a:extLst>
              <a:ext uri="{FF2B5EF4-FFF2-40B4-BE49-F238E27FC236}">
                <a16:creationId xmlns:a16="http://schemas.microsoft.com/office/drawing/2014/main" id="{F6F9F299-ADCF-A127-CBE0-8BE59F9E8EE3}"/>
              </a:ext>
            </a:extLst>
          </p:cNvPr>
          <p:cNvSpPr>
            <a:spLocks noGrp="1"/>
          </p:cNvSpPr>
          <p:nvPr>
            <p:ph idx="1"/>
          </p:nvPr>
        </p:nvSpPr>
        <p:spPr>
          <a:xfrm>
            <a:off x="677333" y="1338471"/>
            <a:ext cx="11103849" cy="5080084"/>
          </a:xfrm>
        </p:spPr>
        <p:txBody>
          <a:bodyPr>
            <a:normAutofit lnSpcReduction="10000"/>
          </a:bodyPr>
          <a:lstStyle/>
          <a:p>
            <a:pPr algn="just">
              <a:buFont typeface="+mj-lt"/>
              <a:buAutoNum type="arabicPeriod"/>
            </a:pPr>
            <a:r>
              <a:rPr lang="en-US" b="1" i="0" dirty="0">
                <a:solidFill>
                  <a:schemeClr val="tx1"/>
                </a:solidFill>
                <a:effectLst/>
              </a:rPr>
              <a:t>Identification of Issues and Needs:</a:t>
            </a:r>
            <a:r>
              <a:rPr lang="en-US" b="0" i="0" dirty="0">
                <a:solidFill>
                  <a:schemeClr val="tx1"/>
                </a:solidFill>
                <a:effectLst/>
              </a:rPr>
              <a:t> The process begins with the identification of issues and needs within the rural community. This often involves consultations, surveys, and discussions with local residents, community leaders, and relevant authorities to understand the challenges and opportunities in the area.</a:t>
            </a:r>
          </a:p>
          <a:p>
            <a:pPr algn="just">
              <a:buFont typeface="+mj-lt"/>
              <a:buAutoNum type="arabicPeriod"/>
            </a:pPr>
            <a:r>
              <a:rPr lang="en-US" b="1" i="0" dirty="0">
                <a:solidFill>
                  <a:schemeClr val="tx1"/>
                </a:solidFill>
                <a:effectLst/>
              </a:rPr>
              <a:t>Policy Formulation:</a:t>
            </a:r>
            <a:r>
              <a:rPr lang="en-US" b="0" i="0" dirty="0">
                <a:solidFill>
                  <a:schemeClr val="tx1"/>
                </a:solidFill>
                <a:effectLst/>
              </a:rPr>
              <a:t> Once the issues are identified, policies and strategies are developed to address them. This may involve local government bodies, community organizations, and sometimes higher levels of government. </a:t>
            </a:r>
          </a:p>
          <a:p>
            <a:pPr algn="just">
              <a:buFont typeface="+mj-lt"/>
              <a:buAutoNum type="arabicPeriod"/>
            </a:pPr>
            <a:r>
              <a:rPr lang="en-US" b="1" i="0" dirty="0">
                <a:solidFill>
                  <a:schemeClr val="tx1"/>
                </a:solidFill>
                <a:effectLst/>
              </a:rPr>
              <a:t>Community Participation:</a:t>
            </a:r>
            <a:r>
              <a:rPr lang="en-US" b="0" i="0" dirty="0">
                <a:solidFill>
                  <a:schemeClr val="tx1"/>
                </a:solidFill>
                <a:effectLst/>
              </a:rPr>
              <a:t> Community engagement is a crucial aspect of rural decision-making. Local residents are encouraged to participate in public meetings, town hall discussions, and other forums where they can voice their opinions, provide feedback, and contribute to the decision-making process.</a:t>
            </a:r>
          </a:p>
          <a:p>
            <a:pPr algn="just">
              <a:buFont typeface="+mj-lt"/>
              <a:buAutoNum type="arabicPeriod"/>
            </a:pPr>
            <a:r>
              <a:rPr lang="en-US" b="1" i="0" dirty="0">
                <a:solidFill>
                  <a:schemeClr val="tx1"/>
                </a:solidFill>
                <a:effectLst/>
              </a:rPr>
              <a:t>Resource Allocation:</a:t>
            </a:r>
            <a:r>
              <a:rPr lang="en-US" b="0" i="0" dirty="0">
                <a:solidFill>
                  <a:schemeClr val="tx1"/>
                </a:solidFill>
                <a:effectLst/>
              </a:rPr>
              <a:t> Decisions about resource allocation are made, including budgetary allocations for development projects and services. These decisions consider the prioritization of various needs and the allocation of funds, personnel, and other resources to address them effectively.</a:t>
            </a:r>
          </a:p>
          <a:p>
            <a:pPr algn="just">
              <a:buFont typeface="+mj-lt"/>
              <a:buAutoNum type="arabicPeriod"/>
            </a:pPr>
            <a:r>
              <a:rPr lang="en-US" b="1" i="0" dirty="0">
                <a:solidFill>
                  <a:schemeClr val="tx1"/>
                </a:solidFill>
                <a:effectLst/>
              </a:rPr>
              <a:t>Implementation and Monitoring:</a:t>
            </a:r>
            <a:r>
              <a:rPr lang="en-US" b="0" i="0" dirty="0">
                <a:solidFill>
                  <a:schemeClr val="tx1"/>
                </a:solidFill>
                <a:effectLst/>
              </a:rPr>
              <a:t> Once decisions are made, the policies and plans are put into action. This phase involves the execution of development projects, provision of services, and ongoing monitoring and evaluation to ensure that the intended outcomes are achieved.</a:t>
            </a:r>
            <a:endParaRPr lang="en-GB" dirty="0">
              <a:solidFill>
                <a:schemeClr val="tx1"/>
              </a:solidFill>
            </a:endParaRPr>
          </a:p>
        </p:txBody>
      </p:sp>
    </p:spTree>
    <p:extLst>
      <p:ext uri="{BB962C8B-B14F-4D97-AF65-F5344CB8AC3E}">
        <p14:creationId xmlns:p14="http://schemas.microsoft.com/office/powerpoint/2010/main" val="24782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992B-314C-3EA2-BFBD-C9600AD04CD6}"/>
              </a:ext>
            </a:extLst>
          </p:cNvPr>
          <p:cNvSpPr>
            <a:spLocks noGrp="1"/>
          </p:cNvSpPr>
          <p:nvPr>
            <p:ph type="title"/>
          </p:nvPr>
        </p:nvSpPr>
        <p:spPr>
          <a:xfrm>
            <a:off x="677333" y="609600"/>
            <a:ext cx="10831085" cy="675861"/>
          </a:xfrm>
        </p:spPr>
        <p:txBody>
          <a:bodyPr>
            <a:normAutofit/>
          </a:bodyPr>
          <a:lstStyle/>
          <a:p>
            <a:r>
              <a:rPr lang="en-GB" b="1" i="0" dirty="0">
                <a:effectLst/>
                <a:latin typeface="Roboto" panose="02000000000000000000" pitchFamily="2" charset="0"/>
              </a:rPr>
              <a:t>Rural Policy Formulation and Implementation</a:t>
            </a:r>
            <a:endParaRPr lang="en-GB" b="1" dirty="0"/>
          </a:p>
        </p:txBody>
      </p:sp>
      <p:sp>
        <p:nvSpPr>
          <p:cNvPr id="3" name="Content Placeholder 2">
            <a:extLst>
              <a:ext uri="{FF2B5EF4-FFF2-40B4-BE49-F238E27FC236}">
                <a16:creationId xmlns:a16="http://schemas.microsoft.com/office/drawing/2014/main" id="{2C368CF5-926E-D1F7-801D-D75167E97486}"/>
              </a:ext>
            </a:extLst>
          </p:cNvPr>
          <p:cNvSpPr>
            <a:spLocks noGrp="1"/>
          </p:cNvSpPr>
          <p:nvPr>
            <p:ph idx="1"/>
          </p:nvPr>
        </p:nvSpPr>
        <p:spPr>
          <a:xfrm>
            <a:off x="677333" y="1285461"/>
            <a:ext cx="11117102" cy="5327374"/>
          </a:xfrm>
        </p:spPr>
        <p:txBody>
          <a:bodyPr>
            <a:noAutofit/>
          </a:bodyPr>
          <a:lstStyle/>
          <a:p>
            <a:pPr algn="just">
              <a:buFont typeface="+mj-lt"/>
              <a:buAutoNum type="arabicPeriod"/>
            </a:pPr>
            <a:r>
              <a:rPr lang="en-US" b="1" i="0" dirty="0">
                <a:solidFill>
                  <a:schemeClr val="tx1"/>
                </a:solidFill>
                <a:effectLst/>
              </a:rPr>
              <a:t>Needs Assessment:</a:t>
            </a:r>
            <a:r>
              <a:rPr lang="en-US" b="0" i="0" dirty="0">
                <a:solidFill>
                  <a:schemeClr val="tx1"/>
                </a:solidFill>
                <a:effectLst/>
              </a:rPr>
              <a:t> The process typically begins with a thorough needs assessment to identify the specific challenges and opportunities in rural areas. This assessment may involve data analysis, surveys, consultations with local stakeholders, and expert input to understand the most pressing issues, such as infrastructure gaps, agricultural development, education, healthcare, and employment opportunities.</a:t>
            </a:r>
          </a:p>
          <a:p>
            <a:pPr algn="just">
              <a:buFont typeface="+mj-lt"/>
              <a:buAutoNum type="arabicPeriod"/>
            </a:pPr>
            <a:r>
              <a:rPr lang="en-US" b="1" i="0" dirty="0">
                <a:solidFill>
                  <a:schemeClr val="tx1"/>
                </a:solidFill>
                <a:effectLst/>
              </a:rPr>
              <a:t>Policy Formulation and Implementation:</a:t>
            </a:r>
            <a:r>
              <a:rPr lang="en-US" b="0" i="0" dirty="0">
                <a:solidFill>
                  <a:schemeClr val="tx1"/>
                </a:solidFill>
                <a:effectLst/>
              </a:rPr>
              <a:t> Based on the needs assessment, policies are formulated to address the identified challenges. These policies are developed through a collaborative approach involving government agencies, rural development experts, local governments, and community representatives. </a:t>
            </a:r>
          </a:p>
          <a:p>
            <a:pPr algn="just">
              <a:buFont typeface="+mj-lt"/>
              <a:buAutoNum type="arabicPeriod"/>
            </a:pPr>
            <a:r>
              <a:rPr lang="en-US" b="1" i="0" dirty="0">
                <a:solidFill>
                  <a:schemeClr val="tx1"/>
                </a:solidFill>
                <a:effectLst/>
              </a:rPr>
              <a:t>Resource Allocation:</a:t>
            </a:r>
            <a:r>
              <a:rPr lang="en-US" b="0" i="0" dirty="0">
                <a:solidFill>
                  <a:schemeClr val="tx1"/>
                </a:solidFill>
                <a:effectLst/>
              </a:rPr>
              <a:t> Adequate resources, including funding and personnel, are allocated to implement the policies effectively. </a:t>
            </a:r>
          </a:p>
          <a:p>
            <a:pPr algn="just">
              <a:buFont typeface="+mj-lt"/>
              <a:buAutoNum type="arabicPeriod"/>
            </a:pPr>
            <a:r>
              <a:rPr lang="en-US" b="1" i="0" dirty="0">
                <a:solidFill>
                  <a:schemeClr val="tx1"/>
                </a:solidFill>
                <a:effectLst/>
              </a:rPr>
              <a:t>Implementation and Monitoring:</a:t>
            </a:r>
            <a:r>
              <a:rPr lang="en-US" b="0" i="0" dirty="0">
                <a:solidFill>
                  <a:schemeClr val="tx1"/>
                </a:solidFill>
                <a:effectLst/>
              </a:rPr>
              <a:t> Policies are put into action through various programs and projects. Continuous monitoring and evaluation mechanisms are established to track progress, assess the impact of policies, and make adjustments as necessary. </a:t>
            </a:r>
          </a:p>
          <a:p>
            <a:pPr algn="just">
              <a:buFont typeface="+mj-lt"/>
              <a:buAutoNum type="arabicPeriod"/>
            </a:pPr>
            <a:r>
              <a:rPr lang="en-US" b="1" i="0" dirty="0">
                <a:solidFill>
                  <a:schemeClr val="tx1"/>
                </a:solidFill>
                <a:effectLst/>
              </a:rPr>
              <a:t>Community Engagement:</a:t>
            </a:r>
            <a:r>
              <a:rPr lang="en-US" b="0" i="0" dirty="0">
                <a:solidFill>
                  <a:schemeClr val="tx1"/>
                </a:solidFill>
                <a:effectLst/>
              </a:rPr>
              <a:t> Community involvement is crucial for the successful implementation of rural policies. Local residents, community organizations, and other stakeholders should be actively engaged in the decision-making and implementation processes. </a:t>
            </a:r>
            <a:endParaRPr lang="en-GB" dirty="0">
              <a:solidFill>
                <a:schemeClr val="tx1"/>
              </a:solidFill>
            </a:endParaRPr>
          </a:p>
        </p:txBody>
      </p:sp>
    </p:spTree>
    <p:extLst>
      <p:ext uri="{BB962C8B-B14F-4D97-AF65-F5344CB8AC3E}">
        <p14:creationId xmlns:p14="http://schemas.microsoft.com/office/powerpoint/2010/main" val="36491134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705</TotalTime>
  <Words>2689</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Roboto</vt:lpstr>
      <vt:lpstr>Times New Roman</vt:lpstr>
      <vt:lpstr>Trebuchet MS</vt:lpstr>
      <vt:lpstr>Wingdings 3</vt:lpstr>
      <vt:lpstr>Facet</vt:lpstr>
      <vt:lpstr>       Rural Governance and Policy: In the Context of Bangladesh </vt:lpstr>
      <vt:lpstr>Objectives of the Lecture</vt:lpstr>
      <vt:lpstr>Defining Rural Governance</vt:lpstr>
      <vt:lpstr>Why Effective Rural Governance is Important?</vt:lpstr>
      <vt:lpstr>Key Aspects of Rural Governance (1)</vt:lpstr>
      <vt:lpstr>Key Aspects of Rural Governance (2)</vt:lpstr>
      <vt:lpstr>Rural Governance Structure of Bangladesh</vt:lpstr>
      <vt:lpstr>Decision-Making Process of Rural Governance</vt:lpstr>
      <vt:lpstr>Rural Policy Formulation and Implementation</vt:lpstr>
      <vt:lpstr>Role of Local Government in Rural Governance</vt:lpstr>
      <vt:lpstr>Community Participation in Rural Governance</vt:lpstr>
      <vt:lpstr>Opportunities of Rural Governance</vt:lpstr>
      <vt:lpstr>Challenges of Rural Governance (1)</vt:lpstr>
      <vt:lpstr>Challenges of Rural Governance (2)</vt:lpstr>
      <vt:lpstr>Way forward for mitigating the challenges</vt:lpstr>
      <vt:lpstr>Chapter Related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FHS</cp:lastModifiedBy>
  <cp:revision>302</cp:revision>
  <dcterms:created xsi:type="dcterms:W3CDTF">2022-04-01T17:43:32Z</dcterms:created>
  <dcterms:modified xsi:type="dcterms:W3CDTF">2023-11-20T06:22:57Z</dcterms:modified>
</cp:coreProperties>
</file>