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1"/>
  </p:sldMasterIdLst>
  <p:notesMasterIdLst>
    <p:notesMasterId r:id="rId23"/>
  </p:notesMasterIdLst>
  <p:sldIdLst>
    <p:sldId id="257" r:id="rId2"/>
    <p:sldId id="371" r:id="rId3"/>
    <p:sldId id="372" r:id="rId4"/>
    <p:sldId id="373" r:id="rId5"/>
    <p:sldId id="374" r:id="rId6"/>
    <p:sldId id="375" r:id="rId7"/>
    <p:sldId id="376" r:id="rId8"/>
    <p:sldId id="383" r:id="rId9"/>
    <p:sldId id="370" r:id="rId10"/>
    <p:sldId id="279" r:id="rId11"/>
    <p:sldId id="278" r:id="rId12"/>
    <p:sldId id="379" r:id="rId13"/>
    <p:sldId id="357" r:id="rId14"/>
    <p:sldId id="345" r:id="rId15"/>
    <p:sldId id="380" r:id="rId16"/>
    <p:sldId id="381" r:id="rId17"/>
    <p:sldId id="382" r:id="rId18"/>
    <p:sldId id="361" r:id="rId19"/>
    <p:sldId id="320" r:id="rId20"/>
    <p:sldId id="319" r:id="rId21"/>
    <p:sldId id="28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DD3737"/>
    <a:srgbClr val="D412CB"/>
    <a:srgbClr val="EA36C3"/>
    <a:srgbClr val="E6E6E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50" autoAdjust="0"/>
    <p:restoredTop sz="94660"/>
  </p:normalViewPr>
  <p:slideViewPr>
    <p:cSldViewPr snapToGrid="0">
      <p:cViewPr varScale="1">
        <p:scale>
          <a:sx n="68" d="100"/>
          <a:sy n="68" d="100"/>
        </p:scale>
        <p:origin x="97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E:\RAPID\Presentation\AD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Index</c:v>
                </c:pt>
              </c:strCache>
            </c:strRef>
          </c:tx>
          <c:spPr>
            <a:solidFill>
              <a:srgbClr val="7030A0"/>
            </a:solidFill>
            <a:ln>
              <a:noFill/>
            </a:ln>
            <a:effectLst/>
          </c:spPr>
          <c:invertIfNegative val="0"/>
          <c:dPt>
            <c:idx val="2"/>
            <c:invertIfNegative val="0"/>
            <c:bubble3D val="0"/>
            <c:spPr>
              <a:solidFill>
                <a:srgbClr val="70AD47">
                  <a:lumMod val="75000"/>
                </a:srgbClr>
              </a:solidFill>
              <a:ln>
                <a:noFill/>
              </a:ln>
              <a:effectLst/>
            </c:spPr>
            <c:extLst>
              <c:ext xmlns:c16="http://schemas.microsoft.com/office/drawing/2014/chart" uri="{C3380CC4-5D6E-409C-BE32-E72D297353CC}">
                <c16:uniqueId val="{00000001-D526-4327-8751-0A017E6ABEF0}"/>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Srilanka</c:v>
                </c:pt>
                <c:pt idx="1">
                  <c:v>India</c:v>
                </c:pt>
                <c:pt idx="2">
                  <c:v>Bangladesh</c:v>
                </c:pt>
                <c:pt idx="3">
                  <c:v>Bhutan</c:v>
                </c:pt>
                <c:pt idx="4">
                  <c:v>Nepal</c:v>
                </c:pt>
                <c:pt idx="5">
                  <c:v>Pakistan</c:v>
                </c:pt>
                <c:pt idx="6">
                  <c:v>Afghanistan</c:v>
                </c:pt>
              </c:strCache>
            </c:strRef>
          </c:cat>
          <c:val>
            <c:numRef>
              <c:f>Sheet1!$B$2:$B$8</c:f>
              <c:numCache>
                <c:formatCode>General</c:formatCode>
                <c:ptCount val="7"/>
                <c:pt idx="0">
                  <c:v>80.599999999999994</c:v>
                </c:pt>
                <c:pt idx="1">
                  <c:v>62.3</c:v>
                </c:pt>
                <c:pt idx="2">
                  <c:v>53.2</c:v>
                </c:pt>
                <c:pt idx="3">
                  <c:v>49.6</c:v>
                </c:pt>
                <c:pt idx="4">
                  <c:v>49</c:v>
                </c:pt>
                <c:pt idx="5">
                  <c:v>46.2</c:v>
                </c:pt>
                <c:pt idx="6">
                  <c:v>38.299999999999997</c:v>
                </c:pt>
              </c:numCache>
            </c:numRef>
          </c:val>
          <c:extLst>
            <c:ext xmlns:c16="http://schemas.microsoft.com/office/drawing/2014/chart" uri="{C3380CC4-5D6E-409C-BE32-E72D297353CC}">
              <c16:uniqueId val="{00000000-D526-4327-8751-0A017E6ABEF0}"/>
            </c:ext>
          </c:extLst>
        </c:ser>
        <c:dLbls>
          <c:showLegendKey val="0"/>
          <c:showVal val="0"/>
          <c:showCatName val="0"/>
          <c:showSerName val="0"/>
          <c:showPercent val="0"/>
          <c:showBubbleSize val="0"/>
        </c:dLbls>
        <c:gapWidth val="219"/>
        <c:overlap val="-27"/>
        <c:axId val="1951384191"/>
        <c:axId val="1951383359"/>
      </c:barChart>
      <c:catAx>
        <c:axId val="1951384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1951383359"/>
        <c:crosses val="autoZero"/>
        <c:auto val="1"/>
        <c:lblAlgn val="ctr"/>
        <c:lblOffset val="100"/>
        <c:noMultiLvlLbl val="0"/>
      </c:catAx>
      <c:valAx>
        <c:axId val="19513833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9513841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C31E0E-1D50-4ACE-82FE-90C81024D1C1}" type="datetimeFigureOut">
              <a:rPr lang="en-SG" smtClean="0"/>
              <a:t>14/11/2023</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929769-3514-4894-9E7F-D17818D08857}" type="slidenum">
              <a:rPr lang="en-SG" smtClean="0"/>
              <a:t>‹#›</a:t>
            </a:fld>
            <a:endParaRPr lang="en-SG"/>
          </a:p>
        </p:txBody>
      </p:sp>
    </p:spTree>
    <p:extLst>
      <p:ext uri="{BB962C8B-B14F-4D97-AF65-F5344CB8AC3E}">
        <p14:creationId xmlns:p14="http://schemas.microsoft.com/office/powerpoint/2010/main" val="918370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2000" dirty="0">
              <a:latin typeface="Cambria" panose="02040503050406030204" pitchFamily="18" charset="0"/>
              <a:ea typeface="Cambria" panose="02040503050406030204" pitchFamily="18" charset="0"/>
            </a:endParaRPr>
          </a:p>
        </p:txBody>
      </p:sp>
      <p:sp>
        <p:nvSpPr>
          <p:cNvPr id="4" name="Slide Number Placeholder 3"/>
          <p:cNvSpPr>
            <a:spLocks noGrp="1"/>
          </p:cNvSpPr>
          <p:nvPr>
            <p:ph type="sldNum" sz="quarter" idx="10"/>
          </p:nvPr>
        </p:nvSpPr>
        <p:spPr/>
        <p:txBody>
          <a:bodyPr/>
          <a:lstStyle/>
          <a:p>
            <a:fld id="{935A8F7B-EC8D-40B5-B8A0-E579EC1A78DB}" type="slidenum">
              <a:rPr lang="en-US" smtClean="0"/>
              <a:t>9</a:t>
            </a:fld>
            <a:endParaRPr lang="en-US"/>
          </a:p>
        </p:txBody>
      </p:sp>
    </p:spTree>
    <p:extLst>
      <p:ext uri="{BB962C8B-B14F-4D97-AF65-F5344CB8AC3E}">
        <p14:creationId xmlns:p14="http://schemas.microsoft.com/office/powerpoint/2010/main" val="2288628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6A63E5-774B-4F0B-9570-EF1508391796}" type="slidenum">
              <a:rPr lang="en-US" smtClean="0"/>
              <a:t>10</a:t>
            </a:fld>
            <a:endParaRPr lang="en-US"/>
          </a:p>
        </p:txBody>
      </p:sp>
    </p:spTree>
    <p:extLst>
      <p:ext uri="{BB962C8B-B14F-4D97-AF65-F5344CB8AC3E}">
        <p14:creationId xmlns:p14="http://schemas.microsoft.com/office/powerpoint/2010/main" val="917563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6A63E5-774B-4F0B-9570-EF1508391796}" type="slidenum">
              <a:rPr lang="en-US" smtClean="0"/>
              <a:t>11</a:t>
            </a:fld>
            <a:endParaRPr lang="en-US"/>
          </a:p>
        </p:txBody>
      </p:sp>
    </p:spTree>
    <p:extLst>
      <p:ext uri="{BB962C8B-B14F-4D97-AF65-F5344CB8AC3E}">
        <p14:creationId xmlns:p14="http://schemas.microsoft.com/office/powerpoint/2010/main" val="3689953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F929769-3514-4894-9E7F-D17818D08857}" type="slidenum">
              <a:rPr lang="en-SG" smtClean="0"/>
              <a:t>13</a:t>
            </a:fld>
            <a:endParaRPr lang="en-SG"/>
          </a:p>
        </p:txBody>
      </p:sp>
    </p:spTree>
    <p:extLst>
      <p:ext uri="{BB962C8B-B14F-4D97-AF65-F5344CB8AC3E}">
        <p14:creationId xmlns:p14="http://schemas.microsoft.com/office/powerpoint/2010/main" val="1867153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4E9B92-F247-488F-A34B-74A6B1D384C3}" type="datetimeFigureOut">
              <a:rPr lang="en-SG" smtClean="0"/>
              <a:t>14/11/2023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2565463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E9B92-F247-488F-A34B-74A6B1D384C3}" type="datetimeFigureOut">
              <a:rPr lang="en-SG" smtClean="0"/>
              <a:t>14/11/2023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373025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E9B92-F247-488F-A34B-74A6B1D384C3}" type="datetimeFigureOut">
              <a:rPr lang="en-SG" smtClean="0"/>
              <a:t>14/11/2023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1695516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E9B92-F247-488F-A34B-74A6B1D384C3}" type="datetimeFigureOut">
              <a:rPr lang="en-SG" smtClean="0"/>
              <a:t>14/11/2023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140695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4E9B92-F247-488F-A34B-74A6B1D384C3}" type="datetimeFigureOut">
              <a:rPr lang="en-SG" smtClean="0"/>
              <a:t>14/11/2023</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2422518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4E9B92-F247-488F-A34B-74A6B1D384C3}" type="datetimeFigureOut">
              <a:rPr lang="en-SG" smtClean="0"/>
              <a:t>14/11/2023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1756331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4E9B92-F247-488F-A34B-74A6B1D384C3}" type="datetimeFigureOut">
              <a:rPr lang="en-SG" smtClean="0"/>
              <a:t>14/11/2023</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2901616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4E9B92-F247-488F-A34B-74A6B1D384C3}" type="datetimeFigureOut">
              <a:rPr lang="en-SG" smtClean="0"/>
              <a:t>14/11/2023</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686638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E9B92-F247-488F-A34B-74A6B1D384C3}" type="datetimeFigureOut">
              <a:rPr lang="en-SG" smtClean="0"/>
              <a:t>14/11/2023</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2826532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4E9B92-F247-488F-A34B-74A6B1D384C3}" type="datetimeFigureOut">
              <a:rPr lang="en-SG" smtClean="0"/>
              <a:t>14/11/2023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2393544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4E9B92-F247-488F-A34B-74A6B1D384C3}" type="datetimeFigureOut">
              <a:rPr lang="en-SG" smtClean="0"/>
              <a:t>14/11/2023</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4023262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E9B92-F247-488F-A34B-74A6B1D384C3}" type="datetimeFigureOut">
              <a:rPr lang="en-SG" smtClean="0"/>
              <a:t>14/11/2023</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42398-226F-4861-8201-F13BCE87EFAE}" type="slidenum">
              <a:rPr lang="en-SG" smtClean="0"/>
              <a:t>‹#›</a:t>
            </a:fld>
            <a:endParaRPr lang="en-SG"/>
          </a:p>
        </p:txBody>
      </p:sp>
    </p:spTree>
    <p:extLst>
      <p:ext uri="{BB962C8B-B14F-4D97-AF65-F5344CB8AC3E}">
        <p14:creationId xmlns:p14="http://schemas.microsoft.com/office/powerpoint/2010/main" val="41069123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482" y="1546303"/>
            <a:ext cx="11557079" cy="923330"/>
          </a:xfrm>
          <a:prstGeom prst="rect">
            <a:avLst/>
          </a:prstGeom>
          <a:noFill/>
        </p:spPr>
        <p:txBody>
          <a:bodyPr wrap="square" rtlCol="0">
            <a:spAutoFit/>
          </a:bodyPr>
          <a:lstStyle/>
          <a:p>
            <a:pPr algn="ctr"/>
            <a:r>
              <a:rPr lang="en-SG" sz="5400" b="1" dirty="0">
                <a:solidFill>
                  <a:schemeClr val="tx2"/>
                </a:solidFill>
                <a:latin typeface="Tw Cen MT" panose="020B0602020104020603" pitchFamily="34" charset="0"/>
              </a:rPr>
              <a:t>Future of Rural Sociology</a:t>
            </a:r>
          </a:p>
        </p:txBody>
      </p:sp>
      <p:sp>
        <p:nvSpPr>
          <p:cNvPr id="6" name="Frame 5"/>
          <p:cNvSpPr/>
          <p:nvPr/>
        </p:nvSpPr>
        <p:spPr>
          <a:xfrm>
            <a:off x="434439" y="346879"/>
            <a:ext cx="11333018" cy="6165272"/>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cxnSp>
        <p:nvCxnSpPr>
          <p:cNvPr id="7" name="Straight Connector 6"/>
          <p:cNvCxnSpPr>
            <a:cxnSpLocks/>
          </p:cNvCxnSpPr>
          <p:nvPr/>
        </p:nvCxnSpPr>
        <p:spPr>
          <a:xfrm>
            <a:off x="1223887" y="2869742"/>
            <a:ext cx="9720776" cy="0"/>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310327" y="4081806"/>
            <a:ext cx="9454144" cy="2062103"/>
          </a:xfrm>
          <a:prstGeom prst="rect">
            <a:avLst/>
          </a:prstGeom>
          <a:noFill/>
        </p:spPr>
        <p:txBody>
          <a:bodyPr wrap="square" rtlCol="0">
            <a:spAutoFit/>
          </a:bodyPr>
          <a:lstStyle/>
          <a:p>
            <a:pPr marL="0" marR="0">
              <a:spcBef>
                <a:spcPts val="0"/>
              </a:spcBef>
              <a:spcAft>
                <a:spcPts val="0"/>
              </a:spcAft>
            </a:pPr>
            <a:r>
              <a:rPr lang="en-US" sz="3200" b="1" i="0">
                <a:solidFill>
                  <a:schemeClr val="tx1"/>
                </a:solidFill>
                <a:effectLst/>
                <a:latin typeface="+mn-lt"/>
              </a:rPr>
              <a:t>Md. Fouad Hossain Sarker</a:t>
            </a:r>
          </a:p>
          <a:p>
            <a:pPr marL="0" marR="0">
              <a:spcBef>
                <a:spcPts val="0"/>
              </a:spcBef>
              <a:spcAft>
                <a:spcPts val="0"/>
              </a:spcAft>
            </a:pPr>
            <a:r>
              <a:rPr lang="en-US" sz="3200" b="1" i="0">
                <a:solidFill>
                  <a:schemeClr val="tx1"/>
                </a:solidFill>
                <a:effectLst/>
                <a:latin typeface="+mn-lt"/>
              </a:rPr>
              <a:t>Associate Professor and Head, Department of Development Studies</a:t>
            </a:r>
          </a:p>
          <a:p>
            <a:pPr marL="0" marR="0">
              <a:spcBef>
                <a:spcPts val="0"/>
              </a:spcBef>
              <a:spcAft>
                <a:spcPts val="0"/>
              </a:spcAft>
            </a:pPr>
            <a:r>
              <a:rPr lang="en-US" sz="3200" b="1">
                <a:solidFill>
                  <a:schemeClr val="tx1"/>
                </a:solidFill>
                <a:latin typeface="+mn-lt"/>
              </a:rPr>
              <a:t>Daffodil International University</a:t>
            </a:r>
            <a:endParaRPr lang="en-US" sz="3200" b="1" i="0" dirty="0">
              <a:solidFill>
                <a:schemeClr val="tx1"/>
              </a:solidFill>
              <a:effectLst/>
              <a:latin typeface="+mn-lt"/>
            </a:endParaRPr>
          </a:p>
        </p:txBody>
      </p:sp>
    </p:spTree>
    <p:extLst>
      <p:ext uri="{BB962C8B-B14F-4D97-AF65-F5344CB8AC3E}">
        <p14:creationId xmlns:p14="http://schemas.microsoft.com/office/powerpoint/2010/main" val="1520213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096000"/>
            <a:ext cx="12192000" cy="762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81263" y="124027"/>
            <a:ext cx="11229474" cy="954107"/>
          </a:xfrm>
          <a:prstGeom prst="rect">
            <a:avLst/>
          </a:prstGeom>
          <a:noFill/>
        </p:spPr>
        <p:txBody>
          <a:bodyPr wrap="square" rtlCol="0">
            <a:spAutoFit/>
          </a:bodyPr>
          <a:lstStyle/>
          <a:p>
            <a:pPr algn="just"/>
            <a:r>
              <a:rPr lang="en-US" sz="2800" b="1" dirty="0">
                <a:ea typeface="CMU Serif" panose="02000603000000000000" pitchFamily="2" charset="0"/>
                <a:cs typeface="Times New Roman" panose="02020603050405020304" pitchFamily="18" charset="0"/>
              </a:rPr>
              <a:t>Bangladeshi agriculture development requires a holistic approach that integrates both digital and non-digital factors.</a:t>
            </a:r>
          </a:p>
        </p:txBody>
      </p:sp>
      <p:graphicFrame>
        <p:nvGraphicFramePr>
          <p:cNvPr id="10" name="Chart 9"/>
          <p:cNvGraphicFramePr>
            <a:graphicFrameLocks/>
          </p:cNvGraphicFramePr>
          <p:nvPr/>
        </p:nvGraphicFramePr>
        <p:xfrm>
          <a:off x="5129464" y="1701936"/>
          <a:ext cx="6597316" cy="395839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5065296" y="1189980"/>
            <a:ext cx="3471848" cy="400110"/>
          </a:xfrm>
          <a:prstGeom prst="rect">
            <a:avLst/>
          </a:prstGeom>
          <a:noFill/>
        </p:spPr>
        <p:txBody>
          <a:bodyPr wrap="none" rtlCol="0">
            <a:spAutoFit/>
          </a:bodyPr>
          <a:lstStyle/>
          <a:p>
            <a:r>
              <a:rPr lang="en-US" sz="2000" b="1" dirty="0">
                <a:solidFill>
                  <a:schemeClr val="accent5">
                    <a:lumMod val="50000"/>
                  </a:schemeClr>
                </a:solidFill>
              </a:rPr>
              <a:t>Agriculture Digitalization Index</a:t>
            </a:r>
            <a:endParaRPr lang="en-US" sz="2400" b="1" dirty="0">
              <a:solidFill>
                <a:schemeClr val="accent5">
                  <a:lumMod val="50000"/>
                </a:schemeClr>
              </a:solidFill>
            </a:endParaRPr>
          </a:p>
        </p:txBody>
      </p:sp>
      <p:sp>
        <p:nvSpPr>
          <p:cNvPr id="14" name="Rectangle 13"/>
          <p:cNvSpPr/>
          <p:nvPr/>
        </p:nvSpPr>
        <p:spPr>
          <a:xfrm>
            <a:off x="9496928" y="5657789"/>
            <a:ext cx="2229852" cy="372375"/>
          </a:xfrm>
          <a:prstGeom prst="rect">
            <a:avLst/>
          </a:prstGeom>
        </p:spPr>
        <p:txBody>
          <a:bodyPr wrap="square">
            <a:spAutoFit/>
          </a:bodyPr>
          <a:lstStyle/>
          <a:p>
            <a:r>
              <a:rPr lang="en-US" dirty="0"/>
              <a:t>Source: World Bank	</a:t>
            </a:r>
          </a:p>
        </p:txBody>
      </p:sp>
      <p:sp>
        <p:nvSpPr>
          <p:cNvPr id="5" name="TextBox 4"/>
          <p:cNvSpPr txBox="1"/>
          <p:nvPr/>
        </p:nvSpPr>
        <p:spPr>
          <a:xfrm>
            <a:off x="224588" y="1701936"/>
            <a:ext cx="3946359" cy="3293209"/>
          </a:xfrm>
          <a:prstGeom prst="rect">
            <a:avLst/>
          </a:prstGeom>
          <a:noFill/>
        </p:spPr>
        <p:txBody>
          <a:bodyPr wrap="square" rtlCol="0">
            <a:spAutoFit/>
          </a:bodyPr>
          <a:lstStyle/>
          <a:p>
            <a:pPr marL="285750" indent="-285750" algn="just">
              <a:buFont typeface="Arial" panose="020B0604020202020204" pitchFamily="34" charset="0"/>
              <a:buChar char="•"/>
            </a:pPr>
            <a:r>
              <a:rPr lang="en-US" dirty="0"/>
              <a:t>According to a Study of the World Bank in 2021,  Bangladesh was the  </a:t>
            </a:r>
            <a:r>
              <a:rPr lang="en-US" sz="2800" dirty="0">
                <a:solidFill>
                  <a:schemeClr val="accent5"/>
                </a:solidFill>
              </a:rPr>
              <a:t>3</a:t>
            </a:r>
            <a:r>
              <a:rPr lang="en-US" sz="2800" baseline="30000" dirty="0">
                <a:solidFill>
                  <a:schemeClr val="accent5"/>
                </a:solidFill>
              </a:rPr>
              <a:t>rd</a:t>
            </a:r>
            <a:r>
              <a:rPr lang="en-US" dirty="0"/>
              <a:t> most agriculturally digitalized in South Asia. </a:t>
            </a:r>
          </a:p>
          <a:p>
            <a:pPr algn="just"/>
            <a:endParaRPr lang="en-US" dirty="0"/>
          </a:p>
          <a:p>
            <a:pPr marL="285750" indent="-285750" algn="just">
              <a:buFont typeface="Arial" panose="020B0604020202020204" pitchFamily="34" charset="0"/>
              <a:buChar char="•"/>
            </a:pPr>
            <a:r>
              <a:rPr lang="en-US" dirty="0"/>
              <a:t>However, this achievement was possible not just because of digital tools, but also because the country has quick access to markets and good electricity coverage, which help the farmers a lot.</a:t>
            </a:r>
          </a:p>
        </p:txBody>
      </p:sp>
    </p:spTree>
    <p:extLst>
      <p:ext uri="{BB962C8B-B14F-4D97-AF65-F5344CB8AC3E}">
        <p14:creationId xmlns:p14="http://schemas.microsoft.com/office/powerpoint/2010/main" val="612870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096000"/>
            <a:ext cx="12192000" cy="762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4590" y="602073"/>
            <a:ext cx="12400547" cy="830997"/>
          </a:xfrm>
          <a:prstGeom prst="rect">
            <a:avLst/>
          </a:prstGeom>
          <a:noFill/>
        </p:spPr>
        <p:txBody>
          <a:bodyPr wrap="square" rtlCol="0">
            <a:spAutoFit/>
          </a:bodyPr>
          <a:lstStyle/>
          <a:p>
            <a:r>
              <a:rPr lang="en-US" sz="4800" b="1" dirty="0">
                <a:ea typeface="CMU Serif" panose="02000603000000000000" pitchFamily="2" charset="0"/>
                <a:cs typeface="Times New Roman" panose="02020603050405020304" pitchFamily="18" charset="0"/>
              </a:rPr>
              <a:t>Some Research Findings </a:t>
            </a:r>
          </a:p>
        </p:txBody>
      </p:sp>
      <p:sp>
        <p:nvSpPr>
          <p:cNvPr id="4" name="Rectangle 3"/>
          <p:cNvSpPr/>
          <p:nvPr/>
        </p:nvSpPr>
        <p:spPr>
          <a:xfrm>
            <a:off x="0" y="1850266"/>
            <a:ext cx="12256169" cy="646331"/>
          </a:xfrm>
          <a:prstGeom prst="rect">
            <a:avLst/>
          </a:prstGeom>
        </p:spPr>
        <p:txBody>
          <a:bodyPr wrap="square">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7" name="TextBox 6"/>
          <p:cNvSpPr txBox="1"/>
          <p:nvPr/>
        </p:nvSpPr>
        <p:spPr>
          <a:xfrm>
            <a:off x="0" y="1434767"/>
            <a:ext cx="11694695" cy="461665"/>
          </a:xfrm>
          <a:prstGeom prst="rect">
            <a:avLst/>
          </a:prstGeom>
          <a:noFill/>
        </p:spPr>
        <p:txBody>
          <a:bodyPr wrap="square" rtlCol="0">
            <a:spAutoFit/>
          </a:bodyPr>
          <a:lstStyle/>
          <a:p>
            <a:endParaRPr lang="en-US" sz="2400" b="1" dirty="0">
              <a:solidFill>
                <a:schemeClr val="accent5"/>
              </a:solidFill>
            </a:endParaRPr>
          </a:p>
        </p:txBody>
      </p:sp>
      <p:sp>
        <p:nvSpPr>
          <p:cNvPr id="12" name="Content Placeholder 11"/>
          <p:cNvSpPr>
            <a:spLocks noGrp="1"/>
          </p:cNvSpPr>
          <p:nvPr>
            <p:ph idx="1"/>
          </p:nvPr>
        </p:nvSpPr>
        <p:spPr>
          <a:xfrm>
            <a:off x="64168" y="1594652"/>
            <a:ext cx="12063663" cy="3463302"/>
          </a:xfrm>
        </p:spPr>
        <p:txBody>
          <a:bodyPr>
            <a:normAutofit/>
          </a:bodyPr>
          <a:lstStyle/>
          <a:p>
            <a:pPr algn="just"/>
            <a:r>
              <a:rPr lang="en-US" sz="2400" b="1" dirty="0"/>
              <a:t>(Das et al. 2016) </a:t>
            </a:r>
            <a:r>
              <a:rPr lang="en-US" sz="2400" dirty="0"/>
              <a:t>performed an impact assessment aimed at determining if rice production exhibits higher yields in ICT regions in contrast to non-ICT regions within Bangladesh. The findings from their Quasi Experiment indicated that both </a:t>
            </a:r>
            <a:r>
              <a:rPr lang="en-US" sz="2400" dirty="0" err="1"/>
              <a:t>Boro</a:t>
            </a:r>
            <a:r>
              <a:rPr lang="en-US" sz="2400" dirty="0"/>
              <a:t> and </a:t>
            </a:r>
            <a:r>
              <a:rPr lang="en-US" sz="2400" dirty="0" err="1"/>
              <a:t>T.Aman</a:t>
            </a:r>
            <a:r>
              <a:rPr lang="en-US" sz="2400" dirty="0"/>
              <a:t> rice production are greater in ICT zones when compared to non-ICT zones.</a:t>
            </a:r>
          </a:p>
          <a:p>
            <a:pPr algn="just"/>
            <a:endParaRPr lang="en-US" sz="2400" b="1" dirty="0"/>
          </a:p>
          <a:p>
            <a:pPr algn="just"/>
            <a:r>
              <a:rPr lang="en-US" sz="2400" b="1" dirty="0"/>
              <a:t>(Rashid et al.2016) </a:t>
            </a:r>
            <a:r>
              <a:rPr lang="en-US" sz="2400" dirty="0"/>
              <a:t>investigated how e-Agriculture impacts farmers' rights and quality of life. Data from 133 users and 45 non-users in </a:t>
            </a:r>
            <a:r>
              <a:rPr lang="en-US" sz="2400" dirty="0" err="1"/>
              <a:t>Bhatbour</a:t>
            </a:r>
            <a:r>
              <a:rPr lang="en-US" sz="2400" dirty="0"/>
              <a:t> Block, </a:t>
            </a:r>
            <a:r>
              <a:rPr lang="en-US" sz="2400" dirty="0" err="1"/>
              <a:t>Manikganj</a:t>
            </a:r>
            <a:r>
              <a:rPr lang="en-US" sz="2400" dirty="0"/>
              <a:t> District, showed positive improvements in both aspects among e-Agriculture users</a:t>
            </a:r>
          </a:p>
        </p:txBody>
      </p:sp>
    </p:spTree>
    <p:extLst>
      <p:ext uri="{BB962C8B-B14F-4D97-AF65-F5344CB8AC3E}">
        <p14:creationId xmlns:p14="http://schemas.microsoft.com/office/powerpoint/2010/main" val="2399067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7211F-94D9-7C96-AA3A-AE91D9EEA71B}"/>
              </a:ext>
            </a:extLst>
          </p:cNvPr>
          <p:cNvSpPr>
            <a:spLocks noGrp="1"/>
          </p:cNvSpPr>
          <p:nvPr>
            <p:ph type="title"/>
          </p:nvPr>
        </p:nvSpPr>
        <p:spPr>
          <a:xfrm>
            <a:off x="320511" y="365125"/>
            <a:ext cx="11033289" cy="5243823"/>
          </a:xfrm>
        </p:spPr>
        <p:txBody>
          <a:bodyPr/>
          <a:lstStyle/>
          <a:p>
            <a:pPr algn="ctr"/>
            <a:r>
              <a:rPr lang="en-US" b="1" dirty="0"/>
              <a:t>Is there any model to follow for the development of rural areas????</a:t>
            </a:r>
            <a:endParaRPr lang="en-GB" b="1" dirty="0"/>
          </a:p>
        </p:txBody>
      </p:sp>
    </p:spTree>
    <p:extLst>
      <p:ext uri="{BB962C8B-B14F-4D97-AF65-F5344CB8AC3E}">
        <p14:creationId xmlns:p14="http://schemas.microsoft.com/office/powerpoint/2010/main" val="1296850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EF20C-A326-7A54-AE33-9CAF3B77BC6A}"/>
              </a:ext>
            </a:extLst>
          </p:cNvPr>
          <p:cNvSpPr>
            <a:spLocks noGrp="1"/>
          </p:cNvSpPr>
          <p:nvPr>
            <p:ph type="title"/>
          </p:nvPr>
        </p:nvSpPr>
        <p:spPr/>
        <p:txBody>
          <a:bodyPr/>
          <a:lstStyle/>
          <a:p>
            <a:r>
              <a:rPr lang="en-US" b="1" dirty="0"/>
              <a:t>Gandhian Rural Development Model</a:t>
            </a:r>
            <a:endParaRPr lang="en-GB" b="1" dirty="0"/>
          </a:p>
        </p:txBody>
      </p:sp>
      <p:pic>
        <p:nvPicPr>
          <p:cNvPr id="2050" name="Picture 2" descr="gandhian model for rural development rural economy of gandhiji zws 70 |  Loksatta">
            <a:extLst>
              <a:ext uri="{FF2B5EF4-FFF2-40B4-BE49-F238E27FC236}">
                <a16:creationId xmlns:a16="http://schemas.microsoft.com/office/drawing/2014/main" id="{EF4A6235-CC26-0D73-4246-8AF9B1A4F40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32015" y="2215299"/>
            <a:ext cx="4024969" cy="308256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0F6014B-BE99-D842-F98B-0B72CE76EF5A}"/>
              </a:ext>
            </a:extLst>
          </p:cNvPr>
          <p:cNvSpPr txBox="1"/>
          <p:nvPr/>
        </p:nvSpPr>
        <p:spPr>
          <a:xfrm>
            <a:off x="78835" y="2844456"/>
            <a:ext cx="6934708" cy="2677656"/>
          </a:xfrm>
          <a:prstGeom prst="rect">
            <a:avLst/>
          </a:prstGeom>
          <a:noFill/>
        </p:spPr>
        <p:txBody>
          <a:bodyPr wrap="square">
            <a:spAutoFit/>
          </a:bodyPr>
          <a:lstStyle/>
          <a:p>
            <a:pPr algn="just"/>
            <a:r>
              <a:rPr lang="en-US" sz="2800" i="0" dirty="0">
                <a:solidFill>
                  <a:srgbClr val="374151"/>
                </a:solidFill>
                <a:effectLst/>
                <a:latin typeface="Söhne"/>
              </a:rPr>
              <a:t>Gandhian rural development model is based on the principles and philosophy of Mahatma Gandhi, a prominent leader of the Indian independence movement. This model emphasizes decentralized, self-sufficient, and community-driven development</a:t>
            </a:r>
            <a:endParaRPr lang="en-GB" sz="2800" dirty="0"/>
          </a:p>
        </p:txBody>
      </p:sp>
    </p:spTree>
    <p:extLst>
      <p:ext uri="{BB962C8B-B14F-4D97-AF65-F5344CB8AC3E}">
        <p14:creationId xmlns:p14="http://schemas.microsoft.com/office/powerpoint/2010/main" val="704702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49A83-A9F5-4B4C-A8D9-F639D5A8E444}"/>
              </a:ext>
            </a:extLst>
          </p:cNvPr>
          <p:cNvSpPr>
            <a:spLocks noGrp="1"/>
          </p:cNvSpPr>
          <p:nvPr>
            <p:ph type="title"/>
          </p:nvPr>
        </p:nvSpPr>
        <p:spPr>
          <a:xfrm>
            <a:off x="4572001" y="601744"/>
            <a:ext cx="6781800" cy="1338696"/>
          </a:xfrm>
        </p:spPr>
        <p:txBody>
          <a:bodyPr>
            <a:normAutofit/>
          </a:bodyPr>
          <a:lstStyle/>
          <a:p>
            <a:r>
              <a:rPr lang="en-US" b="1" dirty="0"/>
              <a:t>The Gandhian Model of Rural Development</a:t>
            </a:r>
            <a:endParaRPr lang="en-GB" b="1" dirty="0"/>
          </a:p>
        </p:txBody>
      </p:sp>
      <p:pic>
        <p:nvPicPr>
          <p:cNvPr id="5" name="Picture 4" descr="A midsection of a person holding a miniature house">
            <a:extLst>
              <a:ext uri="{FF2B5EF4-FFF2-40B4-BE49-F238E27FC236}">
                <a16:creationId xmlns:a16="http://schemas.microsoft.com/office/drawing/2014/main" id="{20575478-84EF-BA87-FD8D-93B9317FFBEB}"/>
              </a:ext>
            </a:extLst>
          </p:cNvPr>
          <p:cNvPicPr>
            <a:picLocks noChangeAspect="1"/>
          </p:cNvPicPr>
          <p:nvPr/>
        </p:nvPicPr>
        <p:blipFill rotWithShape="1">
          <a:blip r:embed="rId2"/>
          <a:srcRect l="33589" r="31918" b="-1"/>
          <a:stretch/>
        </p:blipFill>
        <p:spPr>
          <a:xfrm>
            <a:off x="20" y="9437"/>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8C5F8AAA-1BF7-DA2D-01C6-4E1A71F0A452}"/>
              </a:ext>
            </a:extLst>
          </p:cNvPr>
          <p:cNvSpPr>
            <a:spLocks noGrp="1"/>
          </p:cNvSpPr>
          <p:nvPr>
            <p:ph idx="1"/>
          </p:nvPr>
        </p:nvSpPr>
        <p:spPr>
          <a:xfrm>
            <a:off x="4081806" y="1940440"/>
            <a:ext cx="7140020" cy="5073102"/>
          </a:xfrm>
        </p:spPr>
        <p:txBody>
          <a:bodyPr anchor="t">
            <a:normAutofit/>
          </a:bodyPr>
          <a:lstStyle/>
          <a:p>
            <a:pPr>
              <a:buFont typeface="+mj-lt"/>
              <a:buAutoNum type="arabicPeriod"/>
            </a:pPr>
            <a:r>
              <a:rPr lang="en-US" sz="2400" b="1" i="0" dirty="0">
                <a:effectLst/>
                <a:latin typeface="Söhne"/>
              </a:rPr>
              <a:t>Self-Reliance</a:t>
            </a:r>
          </a:p>
          <a:p>
            <a:pPr>
              <a:buFont typeface="+mj-lt"/>
              <a:buAutoNum type="arabicPeriod"/>
            </a:pPr>
            <a:r>
              <a:rPr lang="en-US" sz="2400" b="1" i="0" dirty="0">
                <a:effectLst/>
                <a:latin typeface="Söhne"/>
              </a:rPr>
              <a:t>Decentralization</a:t>
            </a:r>
            <a:endParaRPr lang="en-US" sz="2400" b="1" dirty="0">
              <a:latin typeface="Söhne"/>
            </a:endParaRPr>
          </a:p>
          <a:p>
            <a:pPr>
              <a:buFont typeface="+mj-lt"/>
              <a:buAutoNum type="arabicPeriod"/>
            </a:pPr>
            <a:r>
              <a:rPr lang="en-US" sz="2400" b="1" i="0" dirty="0">
                <a:effectLst/>
                <a:latin typeface="Söhne"/>
              </a:rPr>
              <a:t>Swadeshi (Self-Sufficiency)</a:t>
            </a:r>
          </a:p>
          <a:p>
            <a:pPr>
              <a:buFont typeface="+mj-lt"/>
              <a:buAutoNum type="arabicPeriod"/>
            </a:pPr>
            <a:r>
              <a:rPr lang="en-US" sz="2400" b="1" i="0" dirty="0">
                <a:effectLst/>
                <a:latin typeface="Söhne"/>
              </a:rPr>
              <a:t>Cottage Industries</a:t>
            </a:r>
            <a:endParaRPr lang="en-US" sz="2400" b="0" i="0" dirty="0">
              <a:effectLst/>
              <a:latin typeface="Söhne"/>
            </a:endParaRPr>
          </a:p>
          <a:p>
            <a:pPr>
              <a:buFont typeface="+mj-lt"/>
              <a:buAutoNum type="arabicPeriod"/>
            </a:pPr>
            <a:r>
              <a:rPr lang="en-US" sz="2400" b="1" i="0" dirty="0">
                <a:effectLst/>
                <a:latin typeface="Söhne"/>
              </a:rPr>
              <a:t>Agricultural Sustainability</a:t>
            </a:r>
            <a:endParaRPr lang="en-US" sz="2400" b="1" dirty="0">
              <a:latin typeface="Söhne"/>
            </a:endParaRPr>
          </a:p>
          <a:p>
            <a:pPr>
              <a:buFont typeface="+mj-lt"/>
              <a:buAutoNum type="arabicPeriod"/>
            </a:pPr>
            <a:r>
              <a:rPr lang="en-US" sz="2400" b="1" i="0" dirty="0">
                <a:effectLst/>
                <a:latin typeface="Söhne"/>
              </a:rPr>
              <a:t>Khadi and Handicrafts</a:t>
            </a:r>
            <a:endParaRPr lang="en-US" sz="2400" b="0" i="0" dirty="0">
              <a:effectLst/>
              <a:latin typeface="Söhne"/>
            </a:endParaRPr>
          </a:p>
          <a:p>
            <a:pPr>
              <a:buFont typeface="+mj-lt"/>
              <a:buAutoNum type="arabicPeriod"/>
            </a:pPr>
            <a:r>
              <a:rPr lang="en-US" sz="2400" b="1" i="0" dirty="0">
                <a:effectLst/>
                <a:latin typeface="Söhne"/>
              </a:rPr>
              <a:t>Education and Healthcare</a:t>
            </a:r>
            <a:endParaRPr lang="en-US" sz="2400" b="1" dirty="0">
              <a:latin typeface="Söhne"/>
            </a:endParaRPr>
          </a:p>
          <a:p>
            <a:pPr>
              <a:buFont typeface="+mj-lt"/>
              <a:buAutoNum type="arabicPeriod"/>
            </a:pPr>
            <a:r>
              <a:rPr lang="en-US" sz="2400" b="1" i="0" dirty="0">
                <a:effectLst/>
                <a:latin typeface="Söhne"/>
              </a:rPr>
              <a:t>Equality and Social Justice</a:t>
            </a:r>
          </a:p>
          <a:p>
            <a:pPr>
              <a:buFont typeface="+mj-lt"/>
              <a:buAutoNum type="arabicPeriod"/>
            </a:pPr>
            <a:r>
              <a:rPr lang="en-US" sz="2400" b="1" i="0" dirty="0">
                <a:effectLst/>
                <a:latin typeface="Söhne"/>
              </a:rPr>
              <a:t>Non-Violence</a:t>
            </a:r>
            <a:endParaRPr lang="en-US" sz="2400" b="1" dirty="0">
              <a:latin typeface="Söhne"/>
            </a:endParaRPr>
          </a:p>
          <a:p>
            <a:pPr>
              <a:buFont typeface="+mj-lt"/>
              <a:buAutoNum type="arabicPeriod"/>
            </a:pPr>
            <a:r>
              <a:rPr lang="en-US" sz="2400" b="1" dirty="0">
                <a:latin typeface="Söhne"/>
              </a:rPr>
              <a:t> Equality</a:t>
            </a:r>
            <a:endParaRPr lang="en-GB" sz="2400" dirty="0"/>
          </a:p>
        </p:txBody>
      </p:sp>
    </p:spTree>
    <p:extLst>
      <p:ext uri="{BB962C8B-B14F-4D97-AF65-F5344CB8AC3E}">
        <p14:creationId xmlns:p14="http://schemas.microsoft.com/office/powerpoint/2010/main" val="1922456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03885-5D11-B53C-057F-465A27307AA1}"/>
              </a:ext>
            </a:extLst>
          </p:cNvPr>
          <p:cNvSpPr>
            <a:spLocks noGrp="1"/>
          </p:cNvSpPr>
          <p:nvPr>
            <p:ph type="title"/>
          </p:nvPr>
        </p:nvSpPr>
        <p:spPr/>
        <p:txBody>
          <a:bodyPr/>
          <a:lstStyle/>
          <a:p>
            <a:r>
              <a:rPr lang="en-US" b="1" dirty="0"/>
              <a:t>Future Research Direction in Rural Sociology (1)</a:t>
            </a:r>
            <a:endParaRPr lang="en-GB" b="1" dirty="0"/>
          </a:p>
        </p:txBody>
      </p:sp>
      <p:sp>
        <p:nvSpPr>
          <p:cNvPr id="3" name="Content Placeholder 2">
            <a:extLst>
              <a:ext uri="{FF2B5EF4-FFF2-40B4-BE49-F238E27FC236}">
                <a16:creationId xmlns:a16="http://schemas.microsoft.com/office/drawing/2014/main" id="{59BB0F6A-E050-7980-B543-F066B2D807EB}"/>
              </a:ext>
            </a:extLst>
          </p:cNvPr>
          <p:cNvSpPr>
            <a:spLocks noGrp="1"/>
          </p:cNvSpPr>
          <p:nvPr>
            <p:ph idx="1"/>
          </p:nvPr>
        </p:nvSpPr>
        <p:spPr/>
        <p:txBody>
          <a:bodyPr/>
          <a:lstStyle/>
          <a:p>
            <a:pPr algn="just"/>
            <a:r>
              <a:rPr lang="en-US" b="0" i="0" dirty="0">
                <a:solidFill>
                  <a:srgbClr val="374151"/>
                </a:solidFill>
                <a:effectLst/>
                <a:latin typeface="Söhne"/>
              </a:rPr>
              <a:t>The scope of research in rural sociology is broad and encompasses a diverse range of topics related to the social structures, relationships, and dynamics within rural communities. Scholars in this field explore the intricate interplay between social, economic, cultural, and environmental factors that shape rural life.</a:t>
            </a:r>
            <a:endParaRPr lang="en-GB" dirty="0"/>
          </a:p>
        </p:txBody>
      </p:sp>
    </p:spTree>
    <p:extLst>
      <p:ext uri="{BB962C8B-B14F-4D97-AF65-F5344CB8AC3E}">
        <p14:creationId xmlns:p14="http://schemas.microsoft.com/office/powerpoint/2010/main" val="1085403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936B4-5E10-0615-0531-51622CB1A2F2}"/>
              </a:ext>
            </a:extLst>
          </p:cNvPr>
          <p:cNvSpPr>
            <a:spLocks noGrp="1"/>
          </p:cNvSpPr>
          <p:nvPr>
            <p:ph type="title"/>
          </p:nvPr>
        </p:nvSpPr>
        <p:spPr/>
        <p:txBody>
          <a:bodyPr/>
          <a:lstStyle/>
          <a:p>
            <a:r>
              <a:rPr lang="en-US" b="1" dirty="0"/>
              <a:t>Future Research Direction in Rural Sociology (2)</a:t>
            </a:r>
            <a:endParaRPr lang="en-GB" dirty="0"/>
          </a:p>
        </p:txBody>
      </p:sp>
      <p:sp>
        <p:nvSpPr>
          <p:cNvPr id="3" name="Content Placeholder 2">
            <a:extLst>
              <a:ext uri="{FF2B5EF4-FFF2-40B4-BE49-F238E27FC236}">
                <a16:creationId xmlns:a16="http://schemas.microsoft.com/office/drawing/2014/main" id="{07493A3A-A658-1D85-2447-5B88253B53D1}"/>
              </a:ext>
            </a:extLst>
          </p:cNvPr>
          <p:cNvSpPr>
            <a:spLocks noGrp="1"/>
          </p:cNvSpPr>
          <p:nvPr>
            <p:ph idx="1"/>
          </p:nvPr>
        </p:nvSpPr>
        <p:spPr/>
        <p:txBody>
          <a:bodyPr>
            <a:normAutofit fontScale="77500" lnSpcReduction="20000"/>
          </a:bodyPr>
          <a:lstStyle/>
          <a:p>
            <a:pPr algn="l">
              <a:buFont typeface="+mj-lt"/>
              <a:buAutoNum type="arabicPeriod"/>
            </a:pPr>
            <a:r>
              <a:rPr lang="en-US" b="1" i="0" dirty="0">
                <a:solidFill>
                  <a:srgbClr val="374151"/>
                </a:solidFill>
                <a:effectLst/>
                <a:latin typeface="Söhne"/>
              </a:rPr>
              <a:t>Agricultural Practices and Rural Economy:</a:t>
            </a:r>
            <a:r>
              <a:rPr lang="en-US" dirty="0">
                <a:solidFill>
                  <a:srgbClr val="374151"/>
                </a:solidFill>
                <a:latin typeface="Söhne"/>
              </a:rPr>
              <a:t> </a:t>
            </a:r>
            <a:r>
              <a:rPr lang="en-US" b="0" i="0" dirty="0">
                <a:solidFill>
                  <a:srgbClr val="374151"/>
                </a:solidFill>
                <a:effectLst/>
                <a:latin typeface="Söhne"/>
              </a:rPr>
              <a:t>Research</a:t>
            </a:r>
            <a:r>
              <a:rPr lang="en-US" b="1" i="0" dirty="0">
                <a:solidFill>
                  <a:srgbClr val="374151"/>
                </a:solidFill>
                <a:effectLst/>
                <a:latin typeface="Söhne"/>
              </a:rPr>
              <a:t> (Bernstein, 2010)</a:t>
            </a:r>
            <a:r>
              <a:rPr lang="en-US" b="0" i="0" dirty="0">
                <a:solidFill>
                  <a:srgbClr val="374151"/>
                </a:solidFill>
                <a:effectLst/>
                <a:latin typeface="Söhne"/>
              </a:rPr>
              <a:t> often delves into the agricultural practices prevalent in rural areas, examining issues such as land use, crop choices, technology adoption, and the impact of agricultural policies on rural economies.</a:t>
            </a:r>
            <a:endParaRPr lang="en-US" b="1" i="0" dirty="0">
              <a:solidFill>
                <a:srgbClr val="374151"/>
              </a:solidFill>
              <a:effectLst/>
              <a:latin typeface="Söhne"/>
            </a:endParaRPr>
          </a:p>
          <a:p>
            <a:pPr algn="l">
              <a:buFont typeface="+mj-lt"/>
              <a:buAutoNum type="arabicPeriod"/>
            </a:pPr>
            <a:r>
              <a:rPr lang="en-US" b="1" i="0" dirty="0">
                <a:solidFill>
                  <a:srgbClr val="374151"/>
                </a:solidFill>
                <a:effectLst/>
                <a:latin typeface="Söhne"/>
              </a:rPr>
              <a:t>Rural Livelihoods and Employment:</a:t>
            </a:r>
            <a:r>
              <a:rPr lang="en-US" dirty="0">
                <a:solidFill>
                  <a:srgbClr val="374151"/>
                </a:solidFill>
                <a:latin typeface="Söhne"/>
              </a:rPr>
              <a:t> </a:t>
            </a:r>
            <a:r>
              <a:rPr lang="en-US" b="0" i="0" dirty="0">
                <a:solidFill>
                  <a:srgbClr val="374151"/>
                </a:solidFill>
                <a:effectLst/>
                <a:latin typeface="Söhne"/>
              </a:rPr>
              <a:t>Scholars</a:t>
            </a:r>
            <a:r>
              <a:rPr lang="en-US" b="1" i="0" dirty="0">
                <a:solidFill>
                  <a:srgbClr val="374151"/>
                </a:solidFill>
                <a:effectLst/>
                <a:latin typeface="Söhne"/>
              </a:rPr>
              <a:t> (Ellis, 2000)</a:t>
            </a:r>
            <a:r>
              <a:rPr lang="en-US" b="0" i="0" dirty="0">
                <a:solidFill>
                  <a:srgbClr val="374151"/>
                </a:solidFill>
                <a:effectLst/>
                <a:latin typeface="Söhne"/>
              </a:rPr>
              <a:t> investigate the various sources of livelihood in rural communities, including agriculture, non-farm activities, and rural entrepreneurship. This research explores the factors influencing employment patterns and income disparities.</a:t>
            </a:r>
            <a:endParaRPr lang="en-US" b="1" i="0" dirty="0">
              <a:solidFill>
                <a:srgbClr val="374151"/>
              </a:solidFill>
              <a:effectLst/>
              <a:latin typeface="Söhne"/>
            </a:endParaRPr>
          </a:p>
          <a:p>
            <a:pPr algn="l">
              <a:buFont typeface="+mj-lt"/>
              <a:buAutoNum type="arabicPeriod"/>
            </a:pPr>
            <a:r>
              <a:rPr lang="en-US" b="1" i="0" dirty="0">
                <a:solidFill>
                  <a:srgbClr val="374151"/>
                </a:solidFill>
                <a:effectLst/>
                <a:latin typeface="Söhne"/>
              </a:rPr>
              <a:t>Social Structure and Community Dynamics:</a:t>
            </a:r>
            <a:r>
              <a:rPr lang="en-US" dirty="0">
                <a:solidFill>
                  <a:srgbClr val="374151"/>
                </a:solidFill>
                <a:latin typeface="Söhne"/>
              </a:rPr>
              <a:t> </a:t>
            </a:r>
            <a:r>
              <a:rPr lang="en-US" b="0" i="0" dirty="0">
                <a:solidFill>
                  <a:srgbClr val="374151"/>
                </a:solidFill>
                <a:effectLst/>
                <a:latin typeface="Söhne"/>
              </a:rPr>
              <a:t>Rural sociology examines the social structure of communities, including family dynamics, caste and class relations, and community networks. Research </a:t>
            </a:r>
            <a:r>
              <a:rPr lang="en-US" b="1" i="0" dirty="0">
                <a:solidFill>
                  <a:srgbClr val="374151"/>
                </a:solidFill>
                <a:effectLst/>
                <a:latin typeface="Söhne"/>
              </a:rPr>
              <a:t>(Firebaugh &amp; Schroeder, 2009) </a:t>
            </a:r>
            <a:r>
              <a:rPr lang="en-US" b="0" i="0" dirty="0">
                <a:solidFill>
                  <a:srgbClr val="374151"/>
                </a:solidFill>
                <a:effectLst/>
                <a:latin typeface="Söhne"/>
              </a:rPr>
              <a:t>in this area seeks to understand social cohesion, solidarity, and changes in social structures over time.</a:t>
            </a:r>
            <a:endParaRPr lang="en-US" b="1" i="0" dirty="0">
              <a:solidFill>
                <a:srgbClr val="374151"/>
              </a:solidFill>
              <a:effectLst/>
              <a:latin typeface="Söhne"/>
            </a:endParaRPr>
          </a:p>
          <a:p>
            <a:pPr algn="l">
              <a:buFont typeface="+mj-lt"/>
              <a:buAutoNum type="arabicPeriod"/>
            </a:pPr>
            <a:r>
              <a:rPr lang="en-US" b="1" i="0" dirty="0">
                <a:solidFill>
                  <a:srgbClr val="374151"/>
                </a:solidFill>
                <a:effectLst/>
                <a:latin typeface="Söhne"/>
              </a:rPr>
              <a:t>Rural Development and Policy Analysis:</a:t>
            </a:r>
            <a:r>
              <a:rPr lang="en-US" dirty="0">
                <a:solidFill>
                  <a:srgbClr val="374151"/>
                </a:solidFill>
                <a:latin typeface="Söhne"/>
              </a:rPr>
              <a:t> </a:t>
            </a:r>
            <a:r>
              <a:rPr lang="en-US" b="0" i="0" dirty="0">
                <a:solidFill>
                  <a:srgbClr val="374151"/>
                </a:solidFill>
                <a:effectLst/>
                <a:latin typeface="Söhne"/>
              </a:rPr>
              <a:t>Researchers </a:t>
            </a:r>
            <a:r>
              <a:rPr lang="en-US" b="1" i="0" dirty="0">
                <a:solidFill>
                  <a:srgbClr val="374151"/>
                </a:solidFill>
                <a:effectLst/>
                <a:latin typeface="Söhne"/>
              </a:rPr>
              <a:t>(Marsden, 2003) </a:t>
            </a:r>
            <a:r>
              <a:rPr lang="en-US" b="0" i="0" dirty="0">
                <a:solidFill>
                  <a:srgbClr val="374151"/>
                </a:solidFill>
                <a:effectLst/>
                <a:latin typeface="Söhne"/>
              </a:rPr>
              <a:t>analyze rural development policies, exploring their impact on communities. This includes studying government initiatives, land reforms, and strategies aimed at improving infrastructure, healthcare, education, and overall quality of life in rural areas.</a:t>
            </a:r>
            <a:endParaRPr lang="en-US" b="1" i="0" dirty="0">
              <a:solidFill>
                <a:srgbClr val="374151"/>
              </a:solidFill>
              <a:effectLst/>
              <a:latin typeface="Söhne"/>
            </a:endParaRPr>
          </a:p>
          <a:p>
            <a:endParaRPr lang="en-GB" dirty="0"/>
          </a:p>
        </p:txBody>
      </p:sp>
    </p:spTree>
    <p:extLst>
      <p:ext uri="{BB962C8B-B14F-4D97-AF65-F5344CB8AC3E}">
        <p14:creationId xmlns:p14="http://schemas.microsoft.com/office/powerpoint/2010/main" val="3325504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9E92F-FC98-C2F6-582E-06BADC9CED4B}"/>
              </a:ext>
            </a:extLst>
          </p:cNvPr>
          <p:cNvSpPr>
            <a:spLocks noGrp="1"/>
          </p:cNvSpPr>
          <p:nvPr>
            <p:ph type="title"/>
          </p:nvPr>
        </p:nvSpPr>
        <p:spPr/>
        <p:txBody>
          <a:bodyPr/>
          <a:lstStyle/>
          <a:p>
            <a:r>
              <a:rPr lang="en-US" b="1" dirty="0"/>
              <a:t>Future Research Direction in Rural Sociology (3)</a:t>
            </a:r>
            <a:endParaRPr lang="en-GB" dirty="0"/>
          </a:p>
        </p:txBody>
      </p:sp>
      <p:sp>
        <p:nvSpPr>
          <p:cNvPr id="3" name="Content Placeholder 2">
            <a:extLst>
              <a:ext uri="{FF2B5EF4-FFF2-40B4-BE49-F238E27FC236}">
                <a16:creationId xmlns:a16="http://schemas.microsoft.com/office/drawing/2014/main" id="{1F77D2E3-E838-AAC1-B52F-74A64C83173F}"/>
              </a:ext>
            </a:extLst>
          </p:cNvPr>
          <p:cNvSpPr>
            <a:spLocks noGrp="1"/>
          </p:cNvSpPr>
          <p:nvPr>
            <p:ph idx="1"/>
          </p:nvPr>
        </p:nvSpPr>
        <p:spPr/>
        <p:txBody>
          <a:bodyPr>
            <a:normAutofit fontScale="77500" lnSpcReduction="20000"/>
          </a:bodyPr>
          <a:lstStyle/>
          <a:p>
            <a:pPr marL="0" indent="0" algn="l">
              <a:buNone/>
            </a:pPr>
            <a:r>
              <a:rPr lang="en-US" b="1" i="0" dirty="0">
                <a:solidFill>
                  <a:srgbClr val="374151"/>
                </a:solidFill>
                <a:effectLst/>
                <a:latin typeface="Söhne"/>
              </a:rPr>
              <a:t>5. Environmental Sociology in Rural Contexts: </a:t>
            </a:r>
            <a:r>
              <a:rPr lang="en-US" b="0" i="0" dirty="0">
                <a:solidFill>
                  <a:srgbClr val="374151"/>
                </a:solidFill>
                <a:effectLst/>
                <a:latin typeface="Söhne"/>
              </a:rPr>
              <a:t>The relationship between rural communities and the environment is a crucial area of study. </a:t>
            </a:r>
            <a:r>
              <a:rPr lang="en-US" b="1" i="0" dirty="0" err="1">
                <a:solidFill>
                  <a:srgbClr val="374151"/>
                </a:solidFill>
                <a:effectLst/>
                <a:latin typeface="Söhne"/>
              </a:rPr>
              <a:t>Buttel</a:t>
            </a:r>
            <a:r>
              <a:rPr lang="en-US" b="1" i="0" dirty="0">
                <a:solidFill>
                  <a:srgbClr val="374151"/>
                </a:solidFill>
                <a:effectLst/>
                <a:latin typeface="Söhne"/>
              </a:rPr>
              <a:t> &amp; McMichael, 2005). </a:t>
            </a:r>
            <a:r>
              <a:rPr lang="en-US" b="0" i="0" dirty="0">
                <a:solidFill>
                  <a:srgbClr val="374151"/>
                </a:solidFill>
                <a:effectLst/>
                <a:latin typeface="Söhne"/>
              </a:rPr>
              <a:t>explore the impact of agricultural practices, land-use changes, and climate change on rural ecosystems and the sustainability of rural livelihoods.</a:t>
            </a:r>
          </a:p>
          <a:p>
            <a:pPr marL="0" indent="0">
              <a:buNone/>
            </a:pPr>
            <a:r>
              <a:rPr lang="en-US" b="1" dirty="0">
                <a:solidFill>
                  <a:srgbClr val="374151"/>
                </a:solidFill>
                <a:latin typeface="Söhne"/>
              </a:rPr>
              <a:t>6. T</a:t>
            </a:r>
            <a:r>
              <a:rPr lang="en-US" b="1" i="0" dirty="0">
                <a:solidFill>
                  <a:srgbClr val="374151"/>
                </a:solidFill>
                <a:effectLst/>
                <a:latin typeface="Söhne"/>
              </a:rPr>
              <a:t>echnology and Communication in Rural Areas:</a:t>
            </a:r>
            <a:r>
              <a:rPr lang="en-US" dirty="0">
                <a:solidFill>
                  <a:srgbClr val="374151"/>
                </a:solidFill>
                <a:latin typeface="Söhne"/>
              </a:rPr>
              <a:t> </a:t>
            </a:r>
            <a:r>
              <a:rPr lang="en-US" b="0" i="0" dirty="0">
                <a:solidFill>
                  <a:srgbClr val="374151"/>
                </a:solidFill>
                <a:effectLst/>
                <a:latin typeface="Söhne"/>
              </a:rPr>
              <a:t>With the increasing role of technology </a:t>
            </a:r>
            <a:r>
              <a:rPr lang="en-US" b="1" i="0" dirty="0">
                <a:solidFill>
                  <a:srgbClr val="374151"/>
                </a:solidFill>
                <a:effectLst/>
                <a:latin typeface="Söhne"/>
              </a:rPr>
              <a:t>Das et al., 2016; Rashid et al., 2016; Gupta, 2018 </a:t>
            </a:r>
            <a:r>
              <a:rPr lang="en-US" b="0" i="0" dirty="0">
                <a:solidFill>
                  <a:srgbClr val="374151"/>
                </a:solidFill>
                <a:effectLst/>
                <a:latin typeface="Söhne"/>
              </a:rPr>
              <a:t>examine the adoption and impact of digital technologies on communication, education, and economic activities in rural communities </a:t>
            </a:r>
            <a:endParaRPr lang="en-US" b="1" dirty="0">
              <a:solidFill>
                <a:srgbClr val="374151"/>
              </a:solidFill>
              <a:latin typeface="Söhne"/>
            </a:endParaRPr>
          </a:p>
          <a:p>
            <a:pPr marL="0" indent="0">
              <a:buNone/>
            </a:pPr>
            <a:r>
              <a:rPr lang="en-US" b="1" i="0" dirty="0">
                <a:solidFill>
                  <a:srgbClr val="374151"/>
                </a:solidFill>
                <a:effectLst/>
                <a:latin typeface="Söhne"/>
              </a:rPr>
              <a:t>7. Health and Well-being in Rural Areas:</a:t>
            </a:r>
            <a:r>
              <a:rPr lang="en-US" dirty="0">
                <a:solidFill>
                  <a:srgbClr val="374151"/>
                </a:solidFill>
                <a:latin typeface="Söhne"/>
              </a:rPr>
              <a:t> </a:t>
            </a:r>
            <a:r>
              <a:rPr lang="en-US" b="0" i="0" dirty="0">
                <a:solidFill>
                  <a:srgbClr val="374151"/>
                </a:solidFill>
                <a:effectLst/>
                <a:latin typeface="Söhne"/>
              </a:rPr>
              <a:t>Studies</a:t>
            </a:r>
            <a:r>
              <a:rPr lang="en-US" b="1" i="0" dirty="0">
                <a:solidFill>
                  <a:srgbClr val="374151"/>
                </a:solidFill>
                <a:effectLst/>
                <a:latin typeface="Söhne"/>
              </a:rPr>
              <a:t> (Probst et al., 2019).</a:t>
            </a:r>
            <a:r>
              <a:rPr lang="en-US" b="0" i="0" dirty="0">
                <a:solidFill>
                  <a:srgbClr val="374151"/>
                </a:solidFill>
                <a:effectLst/>
                <a:latin typeface="Söhne"/>
              </a:rPr>
              <a:t> in this area focus on healthcare access, health disparities, and the overall well-being of rural populations. Research explores factors influencing health outcomes, including healthcare infrastructure, lifestyle, and socio-economic conditions.</a:t>
            </a:r>
            <a:endParaRPr lang="en-US" b="1" i="0" dirty="0">
              <a:solidFill>
                <a:srgbClr val="374151"/>
              </a:solidFill>
              <a:effectLst/>
              <a:latin typeface="Söhne"/>
            </a:endParaRPr>
          </a:p>
          <a:p>
            <a:pPr marL="0" indent="0" algn="l">
              <a:buNone/>
            </a:pPr>
            <a:r>
              <a:rPr lang="en-US" b="1" i="0" dirty="0">
                <a:solidFill>
                  <a:srgbClr val="374151"/>
                </a:solidFill>
                <a:effectLst/>
                <a:latin typeface="Söhne"/>
              </a:rPr>
              <a:t>8. Rural Education and Social Mobility:</a:t>
            </a:r>
            <a:r>
              <a:rPr lang="en-US" dirty="0">
                <a:solidFill>
                  <a:srgbClr val="374151"/>
                </a:solidFill>
                <a:latin typeface="Söhne"/>
              </a:rPr>
              <a:t> </a:t>
            </a:r>
            <a:r>
              <a:rPr lang="en-US" b="0" i="0" dirty="0">
                <a:solidFill>
                  <a:srgbClr val="374151"/>
                </a:solidFill>
                <a:effectLst/>
                <a:latin typeface="Söhne"/>
              </a:rPr>
              <a:t>Researchers </a:t>
            </a:r>
            <a:r>
              <a:rPr lang="en-US" b="1" i="0" dirty="0">
                <a:solidFill>
                  <a:srgbClr val="374151"/>
                </a:solidFill>
                <a:effectLst/>
                <a:latin typeface="Söhne"/>
              </a:rPr>
              <a:t>(</a:t>
            </a:r>
            <a:r>
              <a:rPr lang="en-US" b="1" i="0" dirty="0" err="1">
                <a:solidFill>
                  <a:srgbClr val="374151"/>
                </a:solidFill>
                <a:effectLst/>
                <a:latin typeface="Söhne"/>
              </a:rPr>
              <a:t>Rumberger</a:t>
            </a:r>
            <a:r>
              <a:rPr lang="en-US" b="1" i="0" dirty="0">
                <a:solidFill>
                  <a:srgbClr val="374151"/>
                </a:solidFill>
                <a:effectLst/>
                <a:latin typeface="Söhne"/>
              </a:rPr>
              <a:t>, 2010) </a:t>
            </a:r>
            <a:r>
              <a:rPr lang="en-US" b="0" i="0" dirty="0">
                <a:solidFill>
                  <a:srgbClr val="374151"/>
                </a:solidFill>
                <a:effectLst/>
                <a:latin typeface="Söhne"/>
              </a:rPr>
              <a:t>investigate the challenges and opportunities in rural education, examining the role of education in social mobility, skill development, and the perpetuation or transformation of social structures</a:t>
            </a:r>
            <a:r>
              <a:rPr lang="en-US" b="1" i="0" dirty="0">
                <a:solidFill>
                  <a:srgbClr val="374151"/>
                </a:solidFill>
                <a:effectLst/>
                <a:latin typeface="Söhne"/>
              </a:rPr>
              <a:t>.</a:t>
            </a:r>
          </a:p>
          <a:p>
            <a:endParaRPr lang="en-GB" dirty="0"/>
          </a:p>
        </p:txBody>
      </p:sp>
    </p:spTree>
    <p:extLst>
      <p:ext uri="{BB962C8B-B14F-4D97-AF65-F5344CB8AC3E}">
        <p14:creationId xmlns:p14="http://schemas.microsoft.com/office/powerpoint/2010/main" val="2903127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27ED7-64A5-1695-FD64-C35118DAE7DC}"/>
              </a:ext>
            </a:extLst>
          </p:cNvPr>
          <p:cNvSpPr>
            <a:spLocks noGrp="1"/>
          </p:cNvSpPr>
          <p:nvPr>
            <p:ph type="title"/>
          </p:nvPr>
        </p:nvSpPr>
        <p:spPr/>
        <p:txBody>
          <a:bodyPr/>
          <a:lstStyle/>
          <a:p>
            <a:r>
              <a:rPr lang="en-US" b="1" dirty="0"/>
              <a:t>Some Chapter Related Questions</a:t>
            </a:r>
            <a:endParaRPr lang="en-GB" b="1" dirty="0"/>
          </a:p>
        </p:txBody>
      </p:sp>
      <p:sp>
        <p:nvSpPr>
          <p:cNvPr id="3" name="Content Placeholder 2">
            <a:extLst>
              <a:ext uri="{FF2B5EF4-FFF2-40B4-BE49-F238E27FC236}">
                <a16:creationId xmlns:a16="http://schemas.microsoft.com/office/drawing/2014/main" id="{058A773C-62C5-4159-EB34-4C0F222F3A6D}"/>
              </a:ext>
            </a:extLst>
          </p:cNvPr>
          <p:cNvSpPr>
            <a:spLocks noGrp="1"/>
          </p:cNvSpPr>
          <p:nvPr>
            <p:ph idx="1"/>
          </p:nvPr>
        </p:nvSpPr>
        <p:spPr>
          <a:xfrm>
            <a:off x="575035" y="1825624"/>
            <a:ext cx="10778765" cy="5032375"/>
          </a:xfrm>
        </p:spPr>
        <p:txBody>
          <a:bodyPr>
            <a:normAutofit/>
          </a:bodyPr>
          <a:lstStyle/>
          <a:p>
            <a:r>
              <a:rPr lang="en-US" dirty="0"/>
              <a:t>Briefly discuss the major challenges of rural sociology.</a:t>
            </a:r>
          </a:p>
          <a:p>
            <a:r>
              <a:rPr lang="en-US" dirty="0"/>
              <a:t>Identify the impacts of globalization and the digital divide in rural communities.</a:t>
            </a:r>
          </a:p>
          <a:p>
            <a:r>
              <a:rPr lang="en-US" dirty="0"/>
              <a:t>Briefly discuss the role of e-agriculture in the development of rural society.</a:t>
            </a:r>
          </a:p>
          <a:p>
            <a:r>
              <a:rPr lang="en-US" dirty="0" err="1"/>
              <a:t>Anlyze</a:t>
            </a:r>
            <a:r>
              <a:rPr lang="en-US" dirty="0"/>
              <a:t> Gandhian Rural Development Model in your own words.</a:t>
            </a:r>
          </a:p>
          <a:p>
            <a:endParaRPr lang="en-US" dirty="0"/>
          </a:p>
          <a:p>
            <a:endParaRPr lang="en-US" dirty="0"/>
          </a:p>
          <a:p>
            <a:endParaRPr lang="en-US" dirty="0"/>
          </a:p>
          <a:p>
            <a:endParaRPr lang="en-US" dirty="0"/>
          </a:p>
          <a:p>
            <a:endParaRPr lang="en-GB" dirty="0"/>
          </a:p>
        </p:txBody>
      </p:sp>
      <p:sp>
        <p:nvSpPr>
          <p:cNvPr id="4" name="AutoShape 2" descr="Rural Development">
            <a:extLst>
              <a:ext uri="{FF2B5EF4-FFF2-40B4-BE49-F238E27FC236}">
                <a16:creationId xmlns:a16="http://schemas.microsoft.com/office/drawing/2014/main" id="{5379E5C0-DEDA-4FE0-026D-FDC37C3C0B3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931028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434439" y="346879"/>
            <a:ext cx="11333018" cy="6165272"/>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sp>
        <p:nvSpPr>
          <p:cNvPr id="8" name="TextBox 7"/>
          <p:cNvSpPr txBox="1"/>
          <p:nvPr/>
        </p:nvSpPr>
        <p:spPr>
          <a:xfrm>
            <a:off x="4750019" y="551793"/>
            <a:ext cx="1794081" cy="523220"/>
          </a:xfrm>
          <a:prstGeom prst="rect">
            <a:avLst/>
          </a:prstGeom>
          <a:noFill/>
        </p:spPr>
        <p:txBody>
          <a:bodyPr wrap="none" rtlCol="0">
            <a:spAutoFit/>
          </a:bodyPr>
          <a:lstStyle/>
          <a:p>
            <a:r>
              <a:rPr lang="en-SG" sz="2800" b="1" dirty="0">
                <a:solidFill>
                  <a:schemeClr val="tx2"/>
                </a:solidFill>
                <a:latin typeface="Tw Cen MT" panose="020B0602020104020603" pitchFamily="34" charset="0"/>
              </a:rPr>
              <a:t>References</a:t>
            </a:r>
          </a:p>
        </p:txBody>
      </p:sp>
      <p:cxnSp>
        <p:nvCxnSpPr>
          <p:cNvPr id="9" name="Straight Connector 8"/>
          <p:cNvCxnSpPr/>
          <p:nvPr/>
        </p:nvCxnSpPr>
        <p:spPr>
          <a:xfrm>
            <a:off x="3293731" y="1064092"/>
            <a:ext cx="5527964" cy="10921"/>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05F4048-8BBE-4AE7-A7B4-8A255CD0D08F}"/>
              </a:ext>
            </a:extLst>
          </p:cNvPr>
          <p:cNvSpPr txBox="1"/>
          <p:nvPr/>
        </p:nvSpPr>
        <p:spPr>
          <a:xfrm>
            <a:off x="733485" y="1424712"/>
            <a:ext cx="10725030" cy="3785652"/>
          </a:xfrm>
          <a:prstGeom prst="rect">
            <a:avLst/>
          </a:prstGeom>
          <a:noFill/>
        </p:spPr>
        <p:txBody>
          <a:bodyPr wrap="square" rtlCol="0">
            <a:spAutoFit/>
          </a:bodyPr>
          <a:lstStyle/>
          <a:p>
            <a:pPr algn="just"/>
            <a:r>
              <a:rPr lang="en-US" sz="2400" b="0" i="0" dirty="0" err="1">
                <a:solidFill>
                  <a:srgbClr val="222222"/>
                </a:solidFill>
                <a:effectLst/>
                <a:latin typeface="Tw Cen MT" panose="020B0602020104020603" pitchFamily="34" charset="0"/>
              </a:rPr>
              <a:t>Toufique</a:t>
            </a:r>
            <a:r>
              <a:rPr lang="en-US" sz="2400" b="0" i="0" dirty="0">
                <a:solidFill>
                  <a:srgbClr val="222222"/>
                </a:solidFill>
                <a:effectLst/>
                <a:latin typeface="Tw Cen MT" panose="020B0602020104020603" pitchFamily="34" charset="0"/>
              </a:rPr>
              <a:t>, K. A. (2017). Bangladesh Experience in Rural Development: The Success and Failure of the Various Models Used. </a:t>
            </a:r>
            <a:r>
              <a:rPr lang="en-US" sz="2400" b="0" i="1" dirty="0">
                <a:solidFill>
                  <a:srgbClr val="222222"/>
                </a:solidFill>
                <a:effectLst/>
                <a:latin typeface="Tw Cen MT" panose="020B0602020104020603" pitchFamily="34" charset="0"/>
              </a:rPr>
              <a:t>The Bangladesh Development Studies</a:t>
            </a:r>
            <a:r>
              <a:rPr lang="en-US" sz="2400" b="0" i="0" dirty="0">
                <a:solidFill>
                  <a:srgbClr val="222222"/>
                </a:solidFill>
                <a:effectLst/>
                <a:latin typeface="Tw Cen MT" panose="020B0602020104020603" pitchFamily="34" charset="0"/>
              </a:rPr>
              <a:t>, </a:t>
            </a:r>
            <a:r>
              <a:rPr lang="en-US" sz="2400" b="0" i="1" dirty="0">
                <a:solidFill>
                  <a:srgbClr val="222222"/>
                </a:solidFill>
                <a:effectLst/>
                <a:latin typeface="Tw Cen MT" panose="020B0602020104020603" pitchFamily="34" charset="0"/>
              </a:rPr>
              <a:t>40</a:t>
            </a:r>
            <a:r>
              <a:rPr lang="en-US" sz="2400" b="0" i="0" dirty="0">
                <a:solidFill>
                  <a:srgbClr val="222222"/>
                </a:solidFill>
                <a:effectLst/>
                <a:latin typeface="Tw Cen MT" panose="020B0602020104020603" pitchFamily="34" charset="0"/>
              </a:rPr>
              <a:t>(1 &amp; 2), 97-117.</a:t>
            </a:r>
          </a:p>
          <a:p>
            <a:pPr algn="just"/>
            <a:r>
              <a:rPr lang="en-US" sz="2400" b="0" i="0" dirty="0">
                <a:solidFill>
                  <a:srgbClr val="141514"/>
                </a:solidFill>
                <a:effectLst/>
                <a:latin typeface="Tw Cen MT" panose="020B0602020104020603" pitchFamily="34" charset="0"/>
              </a:rPr>
              <a:t>Ahmed, M. U. (2001). Efficacy of alternative poverty alleviation </a:t>
            </a:r>
            <a:r>
              <a:rPr lang="en-US" sz="2400" b="0" i="0" dirty="0" err="1">
                <a:solidFill>
                  <a:srgbClr val="141514"/>
                </a:solidFill>
                <a:effectLst/>
                <a:latin typeface="Tw Cen MT" panose="020B0602020104020603" pitchFamily="34" charset="0"/>
              </a:rPr>
              <a:t>programmes</a:t>
            </a:r>
            <a:r>
              <a:rPr lang="en-US" sz="2400" b="0" i="0" dirty="0">
                <a:solidFill>
                  <a:srgbClr val="141514"/>
                </a:solidFill>
                <a:effectLst/>
                <a:latin typeface="Tw Cen MT" panose="020B0602020104020603" pitchFamily="34" charset="0"/>
              </a:rPr>
              <a:t> in Bangladesh. Centre on Integrated Rural Development for Asia and the Pacific, Dhaka, BD.</a:t>
            </a:r>
          </a:p>
          <a:p>
            <a:pPr algn="just"/>
            <a:r>
              <a:rPr lang="en-US" sz="2400" b="0" i="0" dirty="0" err="1">
                <a:solidFill>
                  <a:srgbClr val="141514"/>
                </a:solidFill>
                <a:effectLst/>
                <a:latin typeface="Tw Cen MT" panose="020B0602020104020603" pitchFamily="34" charset="0"/>
              </a:rPr>
              <a:t>Afsar</a:t>
            </a:r>
            <a:r>
              <a:rPr lang="en-US" sz="2400" b="0" i="0" dirty="0">
                <a:solidFill>
                  <a:srgbClr val="141514"/>
                </a:solidFill>
                <a:effectLst/>
                <a:latin typeface="Tw Cen MT" panose="020B0602020104020603" pitchFamily="34" charset="0"/>
              </a:rPr>
              <a:t>, R. (2000). Rural-urban migration in Bangladesh: causes, consequences, and challenges. University Press.</a:t>
            </a:r>
          </a:p>
          <a:p>
            <a:pPr algn="just"/>
            <a:r>
              <a:rPr lang="en-US" sz="2400" b="0" i="0" dirty="0">
                <a:solidFill>
                  <a:srgbClr val="141514"/>
                </a:solidFill>
                <a:effectLst/>
                <a:latin typeface="Tw Cen MT" panose="020B0602020104020603" pitchFamily="34" charset="0"/>
              </a:rPr>
              <a:t>Bose, S. (1974). The Comilla co-operative approach and the prospects for broad-based green revolution in Bangladesh. World Development, 2(8), 21-28.</a:t>
            </a:r>
          </a:p>
        </p:txBody>
      </p:sp>
    </p:spTree>
    <p:extLst>
      <p:ext uri="{BB962C8B-B14F-4D97-AF65-F5344CB8AC3E}">
        <p14:creationId xmlns:p14="http://schemas.microsoft.com/office/powerpoint/2010/main" val="980508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5E2BA-2CF8-5181-0720-98D3F8EE1134}"/>
              </a:ext>
            </a:extLst>
          </p:cNvPr>
          <p:cNvSpPr>
            <a:spLocks noGrp="1"/>
          </p:cNvSpPr>
          <p:nvPr>
            <p:ph type="title"/>
          </p:nvPr>
        </p:nvSpPr>
        <p:spPr/>
        <p:txBody>
          <a:bodyPr/>
          <a:lstStyle/>
          <a:p>
            <a:r>
              <a:rPr lang="en-US" b="1" dirty="0"/>
              <a:t>Emerging Challenges in Rural Sociology (1)</a:t>
            </a:r>
            <a:endParaRPr lang="en-GB" b="1" dirty="0"/>
          </a:p>
        </p:txBody>
      </p:sp>
      <p:sp>
        <p:nvSpPr>
          <p:cNvPr id="3" name="Content Placeholder 2">
            <a:extLst>
              <a:ext uri="{FF2B5EF4-FFF2-40B4-BE49-F238E27FC236}">
                <a16:creationId xmlns:a16="http://schemas.microsoft.com/office/drawing/2014/main" id="{8FB3BA9C-0807-339F-4B41-37B47DF8B19F}"/>
              </a:ext>
            </a:extLst>
          </p:cNvPr>
          <p:cNvSpPr>
            <a:spLocks noGrp="1"/>
          </p:cNvSpPr>
          <p:nvPr>
            <p:ph idx="1"/>
          </p:nvPr>
        </p:nvSpPr>
        <p:spPr>
          <a:xfrm>
            <a:off x="678730" y="1825624"/>
            <a:ext cx="10675070" cy="5032375"/>
          </a:xfrm>
        </p:spPr>
        <p:txBody>
          <a:bodyPr>
            <a:normAutofit fontScale="85000" lnSpcReduction="10000"/>
          </a:bodyPr>
          <a:lstStyle/>
          <a:p>
            <a:pPr algn="just">
              <a:buFont typeface="+mj-lt"/>
              <a:buAutoNum type="arabicPeriod"/>
            </a:pPr>
            <a:r>
              <a:rPr lang="en-US" b="1" i="0" dirty="0">
                <a:solidFill>
                  <a:srgbClr val="374151"/>
                </a:solidFill>
                <a:effectLst/>
                <a:latin typeface="Söhne"/>
              </a:rPr>
              <a:t>Agricultural Transformation and Employment:</a:t>
            </a:r>
            <a:r>
              <a:rPr lang="en-US" b="0" i="0" dirty="0">
                <a:solidFill>
                  <a:srgbClr val="374151"/>
                </a:solidFill>
                <a:effectLst/>
                <a:latin typeface="Söhne"/>
              </a:rPr>
              <a:t> Bangladesh's economy has been primarily agrarian, but there's a growing need for diversification. The shift from traditional agriculture to modern farming practices may impact rural employment patterns, requiring a careful examination of the social implications, including changes in labor dynamics and skill requirements.</a:t>
            </a:r>
          </a:p>
          <a:p>
            <a:pPr algn="just">
              <a:buFont typeface="+mj-lt"/>
              <a:buAutoNum type="arabicPeriod"/>
            </a:pPr>
            <a:r>
              <a:rPr lang="en-US" b="1" i="0" dirty="0">
                <a:solidFill>
                  <a:srgbClr val="374151"/>
                </a:solidFill>
                <a:effectLst/>
                <a:latin typeface="Söhne"/>
              </a:rPr>
              <a:t>Climate Change and Vulnerability:</a:t>
            </a:r>
            <a:r>
              <a:rPr lang="en-US" b="0" i="0" dirty="0">
                <a:solidFill>
                  <a:srgbClr val="374151"/>
                </a:solidFill>
                <a:effectLst/>
                <a:latin typeface="Söhne"/>
              </a:rPr>
              <a:t> Bangladesh is highly vulnerable to climate change, with rural areas often being disproportionately affected. Changes in weather patterns, rising sea levels, and extreme events can lead to displacement, loss of livelihoods, and increased vulnerability. Understanding the social dimensions of climate change adaptation and mitigation is crucial in rural sociology.</a:t>
            </a:r>
          </a:p>
          <a:p>
            <a:pPr algn="just">
              <a:buFont typeface="+mj-lt"/>
              <a:buAutoNum type="arabicPeriod"/>
            </a:pPr>
            <a:r>
              <a:rPr lang="en-US" b="1" i="0" dirty="0">
                <a:solidFill>
                  <a:srgbClr val="374151"/>
                </a:solidFill>
                <a:effectLst/>
                <a:latin typeface="Söhne"/>
              </a:rPr>
              <a:t>Rural-Urban Migration:</a:t>
            </a:r>
            <a:r>
              <a:rPr lang="en-US" b="0" i="0" dirty="0">
                <a:solidFill>
                  <a:srgbClr val="374151"/>
                </a:solidFill>
                <a:effectLst/>
                <a:latin typeface="Söhne"/>
              </a:rPr>
              <a:t> Urbanization and rural-urban migration pose challenges to rural societies. The outflow of population can affect social structures, cultural practices, and the availability of labor in rural areas. Studying the dynamics of migration and its impact on both sending and receiving communities is essential for understanding contemporary rural sociology.</a:t>
            </a:r>
          </a:p>
          <a:p>
            <a:endParaRPr lang="en-GB" dirty="0"/>
          </a:p>
        </p:txBody>
      </p:sp>
    </p:spTree>
    <p:extLst>
      <p:ext uri="{BB962C8B-B14F-4D97-AF65-F5344CB8AC3E}">
        <p14:creationId xmlns:p14="http://schemas.microsoft.com/office/powerpoint/2010/main" val="1229128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p:cNvSpPr/>
          <p:nvPr/>
        </p:nvSpPr>
        <p:spPr>
          <a:xfrm>
            <a:off x="434439" y="346879"/>
            <a:ext cx="11333018" cy="6165272"/>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sp>
        <p:nvSpPr>
          <p:cNvPr id="5" name="Rectangle 4"/>
          <p:cNvSpPr/>
          <p:nvPr/>
        </p:nvSpPr>
        <p:spPr>
          <a:xfrm>
            <a:off x="624114" y="2384487"/>
            <a:ext cx="10929258" cy="830997"/>
          </a:xfrm>
          <a:prstGeom prst="rect">
            <a:avLst/>
          </a:prstGeom>
          <a:solidFill>
            <a:srgbClr val="FFC000"/>
          </a:solidFill>
        </p:spPr>
        <p:txBody>
          <a:bodyPr wrap="square">
            <a:spAutoFit/>
          </a:bodyPr>
          <a:lstStyle/>
          <a:p>
            <a:pPr algn="ctr"/>
            <a:r>
              <a:rPr lang="en-SG" sz="4800" b="1" dirty="0">
                <a:latin typeface="Tw Cen MT" panose="020B0602020104020603" pitchFamily="34" charset="0"/>
              </a:rPr>
              <a:t>Any Question Please?</a:t>
            </a:r>
          </a:p>
        </p:txBody>
      </p:sp>
    </p:spTree>
    <p:extLst>
      <p:ext uri="{BB962C8B-B14F-4D97-AF65-F5344CB8AC3E}">
        <p14:creationId xmlns:p14="http://schemas.microsoft.com/office/powerpoint/2010/main" val="912896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p:cNvSpPr/>
          <p:nvPr/>
        </p:nvSpPr>
        <p:spPr>
          <a:xfrm>
            <a:off x="434439" y="346879"/>
            <a:ext cx="11333018" cy="6165272"/>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sp>
        <p:nvSpPr>
          <p:cNvPr id="5" name="Rectangle 4"/>
          <p:cNvSpPr/>
          <p:nvPr/>
        </p:nvSpPr>
        <p:spPr>
          <a:xfrm>
            <a:off x="537029" y="2384487"/>
            <a:ext cx="11074400" cy="1446550"/>
          </a:xfrm>
          <a:prstGeom prst="rect">
            <a:avLst/>
          </a:prstGeom>
          <a:solidFill>
            <a:srgbClr val="FFC000"/>
          </a:solidFill>
        </p:spPr>
        <p:txBody>
          <a:bodyPr wrap="square">
            <a:spAutoFit/>
          </a:bodyPr>
          <a:lstStyle/>
          <a:p>
            <a:pPr algn="ctr"/>
            <a:r>
              <a:rPr lang="en-SG" sz="8800" b="1" dirty="0">
                <a:latin typeface="Tw Cen MT" panose="020B0602020104020603" pitchFamily="34" charset="0"/>
              </a:rPr>
              <a:t>THANK YOU</a:t>
            </a:r>
          </a:p>
        </p:txBody>
      </p:sp>
    </p:spTree>
    <p:extLst>
      <p:ext uri="{BB962C8B-B14F-4D97-AF65-F5344CB8AC3E}">
        <p14:creationId xmlns:p14="http://schemas.microsoft.com/office/powerpoint/2010/main" val="1141134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9F1E6-F1DE-8C5A-EEED-F6C7B95CD85F}"/>
              </a:ext>
            </a:extLst>
          </p:cNvPr>
          <p:cNvSpPr>
            <a:spLocks noGrp="1"/>
          </p:cNvSpPr>
          <p:nvPr>
            <p:ph type="title"/>
          </p:nvPr>
        </p:nvSpPr>
        <p:spPr/>
        <p:txBody>
          <a:bodyPr/>
          <a:lstStyle/>
          <a:p>
            <a:r>
              <a:rPr lang="en-US" b="1" dirty="0"/>
              <a:t>Emerging Challenges in Rural Sociology (2)</a:t>
            </a:r>
            <a:endParaRPr lang="en-GB" dirty="0"/>
          </a:p>
        </p:txBody>
      </p:sp>
      <p:sp>
        <p:nvSpPr>
          <p:cNvPr id="3" name="Content Placeholder 2">
            <a:extLst>
              <a:ext uri="{FF2B5EF4-FFF2-40B4-BE49-F238E27FC236}">
                <a16:creationId xmlns:a16="http://schemas.microsoft.com/office/drawing/2014/main" id="{E8FCD07F-3B2C-831C-4713-42260E3DCE6F}"/>
              </a:ext>
            </a:extLst>
          </p:cNvPr>
          <p:cNvSpPr>
            <a:spLocks noGrp="1"/>
          </p:cNvSpPr>
          <p:nvPr>
            <p:ph idx="1"/>
          </p:nvPr>
        </p:nvSpPr>
        <p:spPr/>
        <p:txBody>
          <a:bodyPr>
            <a:normAutofit lnSpcReduction="10000"/>
          </a:bodyPr>
          <a:lstStyle/>
          <a:p>
            <a:pPr marL="0" indent="0" algn="just">
              <a:buNone/>
            </a:pPr>
            <a:r>
              <a:rPr lang="en-US" b="1" i="0" dirty="0">
                <a:solidFill>
                  <a:srgbClr val="374151"/>
                </a:solidFill>
                <a:effectLst/>
                <a:latin typeface="Söhne"/>
              </a:rPr>
              <a:t>4. Land Tenure and Ownership:</a:t>
            </a:r>
            <a:r>
              <a:rPr lang="en-US" b="0" i="0" dirty="0">
                <a:solidFill>
                  <a:srgbClr val="374151"/>
                </a:solidFill>
                <a:effectLst/>
                <a:latin typeface="Söhne"/>
              </a:rPr>
              <a:t> Issues related to land tenure, distribution, and ownership continue to be pertinent in many rural societies, including Bangladesh. Understanding the social implications of land reforms, access to resources, and the changing dynamics of property ownership is crucial for addressing issues of inequality and social justice in rural areas.</a:t>
            </a:r>
          </a:p>
          <a:p>
            <a:pPr marL="0" indent="0" algn="just">
              <a:buNone/>
            </a:pPr>
            <a:r>
              <a:rPr lang="en-US" b="1" dirty="0">
                <a:solidFill>
                  <a:srgbClr val="374151"/>
                </a:solidFill>
                <a:latin typeface="Söhne"/>
              </a:rPr>
              <a:t>5. T</a:t>
            </a:r>
            <a:r>
              <a:rPr lang="en-US" b="1" i="0" dirty="0">
                <a:solidFill>
                  <a:srgbClr val="374151"/>
                </a:solidFill>
                <a:effectLst/>
                <a:latin typeface="Söhne"/>
              </a:rPr>
              <a:t>echnological Change and Social Dynamics:</a:t>
            </a:r>
            <a:r>
              <a:rPr lang="en-US" b="0" i="0" dirty="0">
                <a:solidFill>
                  <a:srgbClr val="374151"/>
                </a:solidFill>
                <a:effectLst/>
                <a:latin typeface="Söhne"/>
              </a:rPr>
              <a:t> The adoption of new technologies in agriculture and communication can lead to significant social changes in rural areas. Understanding how technology shapes social relations, access to information, and economic opportunities is important for addressing the potential digital divide and ensuring that technological advancements benefit all segments of rural society.</a:t>
            </a:r>
          </a:p>
          <a:p>
            <a:endParaRPr lang="en-GB" dirty="0"/>
          </a:p>
        </p:txBody>
      </p:sp>
    </p:spTree>
    <p:extLst>
      <p:ext uri="{BB962C8B-B14F-4D97-AF65-F5344CB8AC3E}">
        <p14:creationId xmlns:p14="http://schemas.microsoft.com/office/powerpoint/2010/main" val="1032410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9D09-0EC4-E045-DD3F-557CA85E1623}"/>
              </a:ext>
            </a:extLst>
          </p:cNvPr>
          <p:cNvSpPr>
            <a:spLocks noGrp="1"/>
          </p:cNvSpPr>
          <p:nvPr>
            <p:ph type="title"/>
          </p:nvPr>
        </p:nvSpPr>
        <p:spPr/>
        <p:txBody>
          <a:bodyPr/>
          <a:lstStyle/>
          <a:p>
            <a:r>
              <a:rPr lang="en-US" b="1" dirty="0"/>
              <a:t>The Impact of Globalization on Rural Community (Positive)</a:t>
            </a:r>
            <a:endParaRPr lang="en-GB" b="1" dirty="0"/>
          </a:p>
        </p:txBody>
      </p:sp>
      <p:sp>
        <p:nvSpPr>
          <p:cNvPr id="3" name="Content Placeholder 2">
            <a:extLst>
              <a:ext uri="{FF2B5EF4-FFF2-40B4-BE49-F238E27FC236}">
                <a16:creationId xmlns:a16="http://schemas.microsoft.com/office/drawing/2014/main" id="{ACAE2038-3A6C-91F0-6F15-764B5B0AF775}"/>
              </a:ext>
            </a:extLst>
          </p:cNvPr>
          <p:cNvSpPr>
            <a:spLocks noGrp="1"/>
          </p:cNvSpPr>
          <p:nvPr>
            <p:ph idx="1"/>
          </p:nvPr>
        </p:nvSpPr>
        <p:spPr>
          <a:xfrm>
            <a:off x="838200" y="1825624"/>
            <a:ext cx="10515600" cy="5032375"/>
          </a:xfrm>
        </p:spPr>
        <p:txBody>
          <a:bodyPr>
            <a:normAutofit fontScale="77500" lnSpcReduction="20000"/>
          </a:bodyPr>
          <a:lstStyle/>
          <a:p>
            <a:pPr algn="just">
              <a:buFont typeface="+mj-lt"/>
              <a:buAutoNum type="arabicPeriod"/>
            </a:pPr>
            <a:r>
              <a:rPr lang="en-US" b="1" i="0" dirty="0">
                <a:solidFill>
                  <a:srgbClr val="374151"/>
                </a:solidFill>
                <a:effectLst/>
                <a:latin typeface="Söhne"/>
              </a:rPr>
              <a:t>Economic Opportunities:</a:t>
            </a:r>
            <a:r>
              <a:rPr lang="en-US" dirty="0">
                <a:solidFill>
                  <a:srgbClr val="374151"/>
                </a:solidFill>
                <a:latin typeface="Söhne"/>
              </a:rPr>
              <a:t> </a:t>
            </a:r>
            <a:r>
              <a:rPr lang="en-US" b="0" i="0" dirty="0">
                <a:solidFill>
                  <a:srgbClr val="374151"/>
                </a:solidFill>
                <a:effectLst/>
                <a:latin typeface="Söhne"/>
              </a:rPr>
              <a:t>Globalization opens up new markets and economic opportunities for rural communities. Increased access to global markets allows for the export of local products, contributing to economic growth and diversification.</a:t>
            </a:r>
          </a:p>
          <a:p>
            <a:pPr algn="just">
              <a:buFont typeface="+mj-lt"/>
              <a:buAutoNum type="arabicPeriod"/>
            </a:pPr>
            <a:r>
              <a:rPr lang="en-US" b="1" i="0" dirty="0">
                <a:solidFill>
                  <a:srgbClr val="374151"/>
                </a:solidFill>
                <a:effectLst/>
                <a:latin typeface="Söhne"/>
              </a:rPr>
              <a:t>Access to Information and Technology:</a:t>
            </a:r>
            <a:r>
              <a:rPr lang="en-US" dirty="0">
                <a:solidFill>
                  <a:srgbClr val="374151"/>
                </a:solidFill>
                <a:latin typeface="Söhne"/>
              </a:rPr>
              <a:t> </a:t>
            </a:r>
            <a:r>
              <a:rPr lang="en-US" b="0" i="0" dirty="0">
                <a:solidFill>
                  <a:srgbClr val="374151"/>
                </a:solidFill>
                <a:effectLst/>
                <a:latin typeface="Söhne"/>
              </a:rPr>
              <a:t>Globalization facilitates the flow of information and technology to rural areas. Improved connectivity and access to the internet enable rural communities to stay informed about market trends, innovative farming practices, and other relevant information.</a:t>
            </a:r>
          </a:p>
          <a:p>
            <a:pPr algn="just">
              <a:buFont typeface="+mj-lt"/>
              <a:buAutoNum type="arabicPeriod"/>
            </a:pPr>
            <a:r>
              <a:rPr lang="en-US" b="1" i="0" dirty="0">
                <a:solidFill>
                  <a:srgbClr val="374151"/>
                </a:solidFill>
                <a:effectLst/>
                <a:latin typeface="Söhne"/>
              </a:rPr>
              <a:t>Infrastructure Development:</a:t>
            </a:r>
            <a:r>
              <a:rPr lang="en-US" dirty="0">
                <a:solidFill>
                  <a:srgbClr val="374151"/>
                </a:solidFill>
                <a:latin typeface="Söhne"/>
              </a:rPr>
              <a:t> </a:t>
            </a:r>
            <a:r>
              <a:rPr lang="en-US" b="0" i="0" dirty="0">
                <a:solidFill>
                  <a:srgbClr val="374151"/>
                </a:solidFill>
                <a:effectLst/>
                <a:latin typeface="Söhne"/>
              </a:rPr>
              <a:t> Globalization often attracts investments in infrastructure development in rural regions. Improved transportation, energy, and communication infrastructure can enhance the overall quality of life and support economic activities in rural communities.</a:t>
            </a:r>
          </a:p>
          <a:p>
            <a:pPr algn="just">
              <a:buFont typeface="+mj-lt"/>
              <a:buAutoNum type="arabicPeriod"/>
            </a:pPr>
            <a:r>
              <a:rPr lang="en-US" b="1" i="0" dirty="0">
                <a:solidFill>
                  <a:srgbClr val="374151"/>
                </a:solidFill>
                <a:effectLst/>
                <a:latin typeface="Söhne"/>
              </a:rPr>
              <a:t>Cultural Exchange: </a:t>
            </a:r>
            <a:r>
              <a:rPr lang="en-US" b="0" i="0" dirty="0">
                <a:solidFill>
                  <a:srgbClr val="374151"/>
                </a:solidFill>
                <a:effectLst/>
                <a:latin typeface="Söhne"/>
              </a:rPr>
              <a:t>Globalization fosters cultural exchange, allowing rural communities to share and celebrate their cultural heritage with the world. This can lead to increased tourism, appreciation of local traditions, and the preservation of cultural diversity.</a:t>
            </a:r>
          </a:p>
          <a:p>
            <a:pPr algn="just">
              <a:buFont typeface="+mj-lt"/>
              <a:buAutoNum type="arabicPeriod"/>
            </a:pPr>
            <a:r>
              <a:rPr lang="en-US" b="1" i="0" dirty="0">
                <a:solidFill>
                  <a:srgbClr val="374151"/>
                </a:solidFill>
                <a:effectLst/>
                <a:latin typeface="Söhne"/>
              </a:rPr>
              <a:t>Diversification of Livelihoods:</a:t>
            </a:r>
            <a:r>
              <a:rPr lang="en-US" dirty="0">
                <a:solidFill>
                  <a:srgbClr val="374151"/>
                </a:solidFill>
                <a:latin typeface="Söhne"/>
              </a:rPr>
              <a:t> G</a:t>
            </a:r>
            <a:r>
              <a:rPr lang="en-US" b="0" i="0" dirty="0">
                <a:solidFill>
                  <a:srgbClr val="374151"/>
                </a:solidFill>
                <a:effectLst/>
                <a:latin typeface="Söhne"/>
              </a:rPr>
              <a:t>lobalization encourages the diversification of livelihoods in rural areas. Beyond traditional agriculture, rural communities can explore opportunities in agribusiness, eco-tourism, and other non-agricultural sectors, providing additional sources of income.</a:t>
            </a:r>
          </a:p>
          <a:p>
            <a:endParaRPr lang="en-GB" dirty="0"/>
          </a:p>
        </p:txBody>
      </p:sp>
    </p:spTree>
    <p:extLst>
      <p:ext uri="{BB962C8B-B14F-4D97-AF65-F5344CB8AC3E}">
        <p14:creationId xmlns:p14="http://schemas.microsoft.com/office/powerpoint/2010/main" val="1660342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80E0B-1820-CB66-E368-239A9464AD61}"/>
              </a:ext>
            </a:extLst>
          </p:cNvPr>
          <p:cNvSpPr>
            <a:spLocks noGrp="1"/>
          </p:cNvSpPr>
          <p:nvPr>
            <p:ph type="title"/>
          </p:nvPr>
        </p:nvSpPr>
        <p:spPr/>
        <p:txBody>
          <a:bodyPr/>
          <a:lstStyle/>
          <a:p>
            <a:r>
              <a:rPr lang="en-US" b="1" dirty="0"/>
              <a:t>The Impact of Globalization on Rural Community (Negative)</a:t>
            </a:r>
            <a:endParaRPr lang="en-GB" dirty="0"/>
          </a:p>
        </p:txBody>
      </p:sp>
      <p:sp>
        <p:nvSpPr>
          <p:cNvPr id="3" name="Content Placeholder 2">
            <a:extLst>
              <a:ext uri="{FF2B5EF4-FFF2-40B4-BE49-F238E27FC236}">
                <a16:creationId xmlns:a16="http://schemas.microsoft.com/office/drawing/2014/main" id="{257B7EAE-8F87-CAD8-F1C2-970F96377753}"/>
              </a:ext>
            </a:extLst>
          </p:cNvPr>
          <p:cNvSpPr>
            <a:spLocks noGrp="1"/>
          </p:cNvSpPr>
          <p:nvPr>
            <p:ph idx="1"/>
          </p:nvPr>
        </p:nvSpPr>
        <p:spPr>
          <a:xfrm>
            <a:off x="744718" y="1825624"/>
            <a:ext cx="10609082" cy="5206771"/>
          </a:xfrm>
        </p:spPr>
        <p:txBody>
          <a:bodyPr>
            <a:normAutofit fontScale="77500" lnSpcReduction="20000"/>
          </a:bodyPr>
          <a:lstStyle/>
          <a:p>
            <a:pPr algn="just">
              <a:buFont typeface="+mj-lt"/>
              <a:buAutoNum type="arabicPeriod"/>
            </a:pPr>
            <a:r>
              <a:rPr lang="en-US" b="1" i="0" dirty="0">
                <a:solidFill>
                  <a:srgbClr val="374151"/>
                </a:solidFill>
                <a:effectLst/>
                <a:latin typeface="Söhne"/>
              </a:rPr>
              <a:t>Income Inequality:</a:t>
            </a:r>
            <a:r>
              <a:rPr lang="en-US" dirty="0">
                <a:solidFill>
                  <a:srgbClr val="374151"/>
                </a:solidFill>
                <a:latin typeface="Söhne"/>
              </a:rPr>
              <a:t> </a:t>
            </a:r>
            <a:r>
              <a:rPr lang="en-US" b="0" i="0" dirty="0">
                <a:solidFill>
                  <a:srgbClr val="374151"/>
                </a:solidFill>
                <a:effectLst/>
                <a:latin typeface="Söhne"/>
              </a:rPr>
              <a:t>Globalization can exacerbate income inequality within rural communities. Certain individuals or businesses may benefit more than others, leading to disparities in wealth and access to resources.</a:t>
            </a:r>
          </a:p>
          <a:p>
            <a:pPr algn="just">
              <a:buFont typeface="+mj-lt"/>
              <a:buAutoNum type="arabicPeriod"/>
            </a:pPr>
            <a:r>
              <a:rPr lang="en-US" b="1" i="0" dirty="0">
                <a:solidFill>
                  <a:srgbClr val="374151"/>
                </a:solidFill>
                <a:effectLst/>
                <a:latin typeface="Söhne"/>
              </a:rPr>
              <a:t>Dependency on Global Markets: </a:t>
            </a:r>
            <a:r>
              <a:rPr lang="en-US" b="0" i="0" dirty="0">
                <a:solidFill>
                  <a:srgbClr val="374151"/>
                </a:solidFill>
                <a:effectLst/>
                <a:latin typeface="Söhne"/>
              </a:rPr>
              <a:t>Rural communities heavily reliant on global markets for their products may face vulnerability. Fluctuations in global commodity prices or changes in market demand can negatively impact the income and stability of rural economies.</a:t>
            </a:r>
          </a:p>
          <a:p>
            <a:pPr algn="just">
              <a:buFont typeface="+mj-lt"/>
              <a:buAutoNum type="arabicPeriod"/>
            </a:pPr>
            <a:r>
              <a:rPr lang="en-US" b="1" i="0" dirty="0">
                <a:solidFill>
                  <a:srgbClr val="374151"/>
                </a:solidFill>
                <a:effectLst/>
                <a:latin typeface="Söhne"/>
              </a:rPr>
              <a:t>Cultural Erosion:</a:t>
            </a:r>
            <a:r>
              <a:rPr lang="en-US" dirty="0">
                <a:solidFill>
                  <a:srgbClr val="374151"/>
                </a:solidFill>
                <a:latin typeface="Söhne"/>
              </a:rPr>
              <a:t> </a:t>
            </a:r>
            <a:r>
              <a:rPr lang="en-US" b="0" i="0" dirty="0">
                <a:solidFill>
                  <a:srgbClr val="374151"/>
                </a:solidFill>
                <a:effectLst/>
                <a:latin typeface="Söhne"/>
              </a:rPr>
              <a:t>Globalization may contribute to the erosion of local cultures as external influences become more prominent. Cultural homogenization and the dominance of global cultural trends can undermine traditional practices and values.</a:t>
            </a:r>
          </a:p>
          <a:p>
            <a:pPr algn="just">
              <a:buFont typeface="+mj-lt"/>
              <a:buAutoNum type="arabicPeriod"/>
            </a:pPr>
            <a:r>
              <a:rPr lang="en-US" b="1" i="0" dirty="0">
                <a:solidFill>
                  <a:srgbClr val="374151"/>
                </a:solidFill>
                <a:effectLst/>
                <a:latin typeface="Söhne"/>
              </a:rPr>
              <a:t>Environmental Degradation:</a:t>
            </a:r>
            <a:r>
              <a:rPr lang="en-US" dirty="0">
                <a:solidFill>
                  <a:srgbClr val="374151"/>
                </a:solidFill>
                <a:latin typeface="Söhne"/>
              </a:rPr>
              <a:t> </a:t>
            </a:r>
            <a:r>
              <a:rPr lang="en-US" b="0" i="0" dirty="0">
                <a:solidFill>
                  <a:srgbClr val="374151"/>
                </a:solidFill>
                <a:effectLst/>
                <a:latin typeface="Söhne"/>
              </a:rPr>
              <a:t>Increased global trade and industrial activities can lead to environmental degradation in rural areas. Deforestation, pollution, and unsustainable resource extraction may result from the pursuit of economic opportunities driven by globalization.</a:t>
            </a:r>
          </a:p>
          <a:p>
            <a:pPr algn="just">
              <a:buFont typeface="+mj-lt"/>
              <a:buAutoNum type="arabicPeriod"/>
            </a:pPr>
            <a:r>
              <a:rPr lang="en-US" b="1" i="0" dirty="0">
                <a:solidFill>
                  <a:srgbClr val="374151"/>
                </a:solidFill>
                <a:effectLst/>
                <a:latin typeface="Söhne"/>
              </a:rPr>
              <a:t>Loss of Agricultural Diversity:</a:t>
            </a:r>
            <a:r>
              <a:rPr lang="en-US" dirty="0">
                <a:solidFill>
                  <a:srgbClr val="374151"/>
                </a:solidFill>
                <a:latin typeface="Söhne"/>
              </a:rPr>
              <a:t> </a:t>
            </a:r>
            <a:r>
              <a:rPr lang="en-US" b="0" i="0" dirty="0">
                <a:solidFill>
                  <a:srgbClr val="374151"/>
                </a:solidFill>
                <a:effectLst/>
                <a:latin typeface="Söhne"/>
              </a:rPr>
              <a:t>Globalization can lead to the prioritization of certain cash crops or commercial agricultural practices, potentially at the expense of local biodiversity and traditional farming methods. This can pose risks to the resilience and sustainability of rural agriculture.</a:t>
            </a:r>
          </a:p>
          <a:p>
            <a:endParaRPr lang="en-GB" dirty="0"/>
          </a:p>
        </p:txBody>
      </p:sp>
    </p:spTree>
    <p:extLst>
      <p:ext uri="{BB962C8B-B14F-4D97-AF65-F5344CB8AC3E}">
        <p14:creationId xmlns:p14="http://schemas.microsoft.com/office/powerpoint/2010/main" val="1839974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40CF8-E46D-7A14-A8BC-7610CA71F43C}"/>
              </a:ext>
            </a:extLst>
          </p:cNvPr>
          <p:cNvSpPr>
            <a:spLocks noGrp="1"/>
          </p:cNvSpPr>
          <p:nvPr>
            <p:ph type="title"/>
          </p:nvPr>
        </p:nvSpPr>
        <p:spPr/>
        <p:txBody>
          <a:bodyPr/>
          <a:lstStyle/>
          <a:p>
            <a:r>
              <a:rPr lang="en-US" b="1" dirty="0"/>
              <a:t>Role of Technology in Rural Community</a:t>
            </a:r>
            <a:endParaRPr lang="en-GB" b="1" dirty="0"/>
          </a:p>
        </p:txBody>
      </p:sp>
      <p:sp>
        <p:nvSpPr>
          <p:cNvPr id="3" name="Content Placeholder 2">
            <a:extLst>
              <a:ext uri="{FF2B5EF4-FFF2-40B4-BE49-F238E27FC236}">
                <a16:creationId xmlns:a16="http://schemas.microsoft.com/office/drawing/2014/main" id="{30942048-F9E4-4CB8-40F7-D14D3016574C}"/>
              </a:ext>
            </a:extLst>
          </p:cNvPr>
          <p:cNvSpPr>
            <a:spLocks noGrp="1"/>
          </p:cNvSpPr>
          <p:nvPr>
            <p:ph idx="1"/>
          </p:nvPr>
        </p:nvSpPr>
        <p:spPr>
          <a:xfrm>
            <a:off x="744718" y="1825624"/>
            <a:ext cx="10609082" cy="5032375"/>
          </a:xfrm>
        </p:spPr>
        <p:txBody>
          <a:bodyPr>
            <a:normAutofit fontScale="70000" lnSpcReduction="20000"/>
          </a:bodyPr>
          <a:lstStyle/>
          <a:p>
            <a:pPr algn="just">
              <a:buFont typeface="+mj-lt"/>
              <a:buAutoNum type="arabicPeriod"/>
            </a:pPr>
            <a:r>
              <a:rPr lang="en-US" b="1" i="0" dirty="0">
                <a:solidFill>
                  <a:srgbClr val="374151"/>
                </a:solidFill>
                <a:effectLst/>
                <a:latin typeface="Söhne"/>
              </a:rPr>
              <a:t>Agricultural Advancements:</a:t>
            </a:r>
            <a:r>
              <a:rPr lang="en-US" dirty="0">
                <a:solidFill>
                  <a:srgbClr val="374151"/>
                </a:solidFill>
                <a:latin typeface="Söhne"/>
              </a:rPr>
              <a:t> </a:t>
            </a:r>
            <a:r>
              <a:rPr lang="en-US" b="0" i="0" dirty="0">
                <a:solidFill>
                  <a:srgbClr val="374151"/>
                </a:solidFill>
                <a:effectLst/>
                <a:latin typeface="Söhne"/>
              </a:rPr>
              <a:t>Technology plays a pivotal role in modernizing agriculture in rural communities. Precision farming techniques, use of sensors, drones, and smart equipment contribute to increased efficiency, better crop yields, and sustainable agricultural practices.</a:t>
            </a:r>
          </a:p>
          <a:p>
            <a:pPr algn="just">
              <a:buFont typeface="+mj-lt"/>
              <a:buAutoNum type="arabicPeriod"/>
            </a:pPr>
            <a:r>
              <a:rPr lang="en-US" b="1" i="0" dirty="0">
                <a:solidFill>
                  <a:srgbClr val="374151"/>
                </a:solidFill>
                <a:effectLst/>
                <a:latin typeface="Söhne"/>
              </a:rPr>
              <a:t>Access to Market Information:</a:t>
            </a:r>
            <a:r>
              <a:rPr lang="en-US" dirty="0">
                <a:solidFill>
                  <a:srgbClr val="374151"/>
                </a:solidFill>
                <a:latin typeface="Söhne"/>
              </a:rPr>
              <a:t> </a:t>
            </a:r>
            <a:r>
              <a:rPr lang="en-US" b="0" i="0" dirty="0">
                <a:solidFill>
                  <a:srgbClr val="374151"/>
                </a:solidFill>
                <a:effectLst/>
                <a:latin typeface="Söhne"/>
              </a:rPr>
              <a:t>Technology provides rural farmers with access to market information. Mobile apps, online platforms, and SMS services disseminate real-time market prices, helping farmers make informed decisions about when and where to sell their produce for optimal returns.</a:t>
            </a:r>
          </a:p>
          <a:p>
            <a:pPr algn="just">
              <a:buFont typeface="+mj-lt"/>
              <a:buAutoNum type="arabicPeriod"/>
            </a:pPr>
            <a:r>
              <a:rPr lang="en-US" b="1" i="0" dirty="0">
                <a:solidFill>
                  <a:srgbClr val="374151"/>
                </a:solidFill>
                <a:effectLst/>
                <a:latin typeface="Söhne"/>
              </a:rPr>
              <a:t>Financial Inclusion:</a:t>
            </a:r>
            <a:r>
              <a:rPr lang="en-US" dirty="0">
                <a:solidFill>
                  <a:srgbClr val="374151"/>
                </a:solidFill>
                <a:latin typeface="Söhne"/>
              </a:rPr>
              <a:t> </a:t>
            </a:r>
            <a:r>
              <a:rPr lang="en-US" b="0" i="0" dirty="0">
                <a:solidFill>
                  <a:srgbClr val="374151"/>
                </a:solidFill>
                <a:effectLst/>
                <a:latin typeface="Söhne"/>
              </a:rPr>
              <a:t>Digital technology facilitates financial inclusion in rural areas. Mobile banking, digital payment systems, and financial apps empower rural residents to conduct transactions, access credit, and manage their finances without the need for physical banking infrastructure.</a:t>
            </a:r>
          </a:p>
          <a:p>
            <a:pPr algn="just">
              <a:buFont typeface="+mj-lt"/>
              <a:buAutoNum type="arabicPeriod"/>
            </a:pPr>
            <a:r>
              <a:rPr lang="en-US" b="1" i="0" dirty="0">
                <a:solidFill>
                  <a:srgbClr val="374151"/>
                </a:solidFill>
                <a:effectLst/>
                <a:latin typeface="Söhne"/>
              </a:rPr>
              <a:t>Telemedicine and Healthcare Access:</a:t>
            </a:r>
            <a:r>
              <a:rPr lang="en-US" dirty="0">
                <a:solidFill>
                  <a:srgbClr val="374151"/>
                </a:solidFill>
                <a:latin typeface="Söhne"/>
              </a:rPr>
              <a:t> </a:t>
            </a:r>
            <a:r>
              <a:rPr lang="en-US" b="0" i="0" dirty="0">
                <a:solidFill>
                  <a:srgbClr val="374151"/>
                </a:solidFill>
                <a:effectLst/>
                <a:latin typeface="Söhne"/>
              </a:rPr>
              <a:t>Technology addresses healthcare challenges in rural communities through telemedicine. Digital platforms enable remote consultations, diagnosis, and healthcare monitoring, improving access to medical services and reducing the barriers posed by geographical distances.</a:t>
            </a:r>
          </a:p>
          <a:p>
            <a:pPr algn="just">
              <a:buFont typeface="+mj-lt"/>
              <a:buAutoNum type="arabicPeriod"/>
            </a:pPr>
            <a:r>
              <a:rPr lang="en-US" b="1" i="0" dirty="0">
                <a:solidFill>
                  <a:srgbClr val="374151"/>
                </a:solidFill>
                <a:effectLst/>
                <a:latin typeface="Söhne"/>
              </a:rPr>
              <a:t>Education and Skill Development:</a:t>
            </a:r>
            <a:r>
              <a:rPr lang="en-US" dirty="0">
                <a:solidFill>
                  <a:srgbClr val="374151"/>
                </a:solidFill>
                <a:latin typeface="Söhne"/>
              </a:rPr>
              <a:t> </a:t>
            </a:r>
            <a:r>
              <a:rPr lang="en-US" b="0" i="0" dirty="0">
                <a:solidFill>
                  <a:srgbClr val="374151"/>
                </a:solidFill>
                <a:effectLst/>
                <a:latin typeface="Söhne"/>
              </a:rPr>
              <a:t>Technology enhances educational opportunities in rural areas. Online learning platforms, educational apps, and digital resources provide access to a wide range of educational materials, contributing to skill development and lifelong learning in rural communities.</a:t>
            </a:r>
          </a:p>
          <a:p>
            <a:endParaRPr lang="en-GB" dirty="0"/>
          </a:p>
        </p:txBody>
      </p:sp>
    </p:spTree>
    <p:extLst>
      <p:ext uri="{BB962C8B-B14F-4D97-AF65-F5344CB8AC3E}">
        <p14:creationId xmlns:p14="http://schemas.microsoft.com/office/powerpoint/2010/main" val="3954007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E6470-0346-7941-F2A9-1BD7960AF611}"/>
              </a:ext>
            </a:extLst>
          </p:cNvPr>
          <p:cNvSpPr>
            <a:spLocks noGrp="1"/>
          </p:cNvSpPr>
          <p:nvPr>
            <p:ph type="title"/>
          </p:nvPr>
        </p:nvSpPr>
        <p:spPr/>
        <p:txBody>
          <a:bodyPr/>
          <a:lstStyle/>
          <a:p>
            <a:r>
              <a:rPr lang="en-US" b="1" dirty="0"/>
              <a:t>The Impacts of Digital Divide on Rural Community</a:t>
            </a:r>
            <a:endParaRPr lang="en-GB" b="1" dirty="0"/>
          </a:p>
        </p:txBody>
      </p:sp>
      <p:sp>
        <p:nvSpPr>
          <p:cNvPr id="3" name="Content Placeholder 2">
            <a:extLst>
              <a:ext uri="{FF2B5EF4-FFF2-40B4-BE49-F238E27FC236}">
                <a16:creationId xmlns:a16="http://schemas.microsoft.com/office/drawing/2014/main" id="{D65D30BB-DEE9-50CF-5B8E-DA0F6DEE8CD8}"/>
              </a:ext>
            </a:extLst>
          </p:cNvPr>
          <p:cNvSpPr>
            <a:spLocks noGrp="1"/>
          </p:cNvSpPr>
          <p:nvPr>
            <p:ph idx="1"/>
          </p:nvPr>
        </p:nvSpPr>
        <p:spPr>
          <a:xfrm>
            <a:off x="914400" y="1690688"/>
            <a:ext cx="10439400" cy="5167312"/>
          </a:xfrm>
        </p:spPr>
        <p:txBody>
          <a:bodyPr>
            <a:normAutofit fontScale="70000" lnSpcReduction="20000"/>
          </a:bodyPr>
          <a:lstStyle/>
          <a:p>
            <a:pPr algn="just">
              <a:buFont typeface="+mj-lt"/>
              <a:buAutoNum type="arabicPeriod"/>
            </a:pPr>
            <a:r>
              <a:rPr lang="en-US" b="1" i="0" dirty="0">
                <a:solidFill>
                  <a:srgbClr val="374151"/>
                </a:solidFill>
                <a:effectLst/>
                <a:latin typeface="Söhne"/>
              </a:rPr>
              <a:t>Limited Access to Information:</a:t>
            </a:r>
            <a:r>
              <a:rPr lang="en-US" dirty="0">
                <a:solidFill>
                  <a:srgbClr val="374151"/>
                </a:solidFill>
                <a:latin typeface="Söhne"/>
              </a:rPr>
              <a:t> </a:t>
            </a:r>
            <a:r>
              <a:rPr lang="en-US" b="0" i="0" dirty="0">
                <a:solidFill>
                  <a:srgbClr val="374151"/>
                </a:solidFill>
                <a:effectLst/>
                <a:latin typeface="Söhne"/>
              </a:rPr>
              <a:t>The digital divide in rural communities results in limited access to crucial information. Residents may lack internet connectivity, restricting their ability to access educational resources, market information, and other essential services available online.</a:t>
            </a:r>
          </a:p>
          <a:p>
            <a:pPr algn="just">
              <a:buFont typeface="+mj-lt"/>
              <a:buAutoNum type="arabicPeriod"/>
            </a:pPr>
            <a:r>
              <a:rPr lang="en-US" b="1" i="0" dirty="0">
                <a:solidFill>
                  <a:srgbClr val="374151"/>
                </a:solidFill>
                <a:effectLst/>
                <a:latin typeface="Söhne"/>
              </a:rPr>
              <a:t>Economic Disparities:</a:t>
            </a:r>
            <a:r>
              <a:rPr lang="en-US" dirty="0">
                <a:solidFill>
                  <a:srgbClr val="374151"/>
                </a:solidFill>
                <a:latin typeface="Söhne"/>
              </a:rPr>
              <a:t> </a:t>
            </a:r>
            <a:r>
              <a:rPr lang="en-US" b="0" i="0" dirty="0">
                <a:solidFill>
                  <a:srgbClr val="374151"/>
                </a:solidFill>
                <a:effectLst/>
                <a:latin typeface="Söhne"/>
              </a:rPr>
              <a:t>The digital divide contributes to economic disparities in rural areas. Individuals without access to digital technologies may miss out on opportunities for online business, e-commerce, and digital marketplaces, limiting their economic potential and exacerbating existing inequalities.</a:t>
            </a:r>
          </a:p>
          <a:p>
            <a:pPr algn="just">
              <a:buFont typeface="+mj-lt"/>
              <a:buAutoNum type="arabicPeriod"/>
            </a:pPr>
            <a:r>
              <a:rPr lang="en-US" b="1" i="0" dirty="0">
                <a:solidFill>
                  <a:srgbClr val="374151"/>
                </a:solidFill>
                <a:effectLst/>
                <a:latin typeface="Söhne"/>
              </a:rPr>
              <a:t>Educational Challenges:</a:t>
            </a:r>
            <a:r>
              <a:rPr lang="en-US" dirty="0">
                <a:solidFill>
                  <a:srgbClr val="374151"/>
                </a:solidFill>
                <a:latin typeface="Söhne"/>
              </a:rPr>
              <a:t> </a:t>
            </a:r>
            <a:r>
              <a:rPr lang="en-US" b="0" i="0" dirty="0">
                <a:solidFill>
                  <a:srgbClr val="374151"/>
                </a:solidFill>
                <a:effectLst/>
                <a:latin typeface="Söhne"/>
              </a:rPr>
              <a:t>The digital divide hinders educational opportunities in rural communities. Students may face challenges accessing online learning materials, participating in virtual classrooms, and benefiting from educational apps, putting them at a disadvantage compared to their counterparts with digital access.</a:t>
            </a:r>
          </a:p>
          <a:p>
            <a:pPr algn="just">
              <a:buFont typeface="+mj-lt"/>
              <a:buAutoNum type="arabicPeriod"/>
            </a:pPr>
            <a:r>
              <a:rPr lang="en-US" b="1" i="0" dirty="0">
                <a:solidFill>
                  <a:srgbClr val="374151"/>
                </a:solidFill>
                <a:effectLst/>
                <a:latin typeface="Söhne"/>
              </a:rPr>
              <a:t>Limited Healthcare Access:</a:t>
            </a:r>
            <a:r>
              <a:rPr lang="en-US" dirty="0">
                <a:solidFill>
                  <a:srgbClr val="374151"/>
                </a:solidFill>
                <a:latin typeface="Söhne"/>
              </a:rPr>
              <a:t> </a:t>
            </a:r>
            <a:r>
              <a:rPr lang="en-US" b="0" i="0" dirty="0">
                <a:solidFill>
                  <a:srgbClr val="374151"/>
                </a:solidFill>
                <a:effectLst/>
                <a:latin typeface="Söhne"/>
              </a:rPr>
              <a:t>Rural residents with limited access to digital technologies may face challenges in accessing healthcare services. Telemedicine, health apps, and online consultations become inaccessible, impacting the ability to receive timely medical advice and care.</a:t>
            </a:r>
          </a:p>
          <a:p>
            <a:pPr algn="just">
              <a:buFont typeface="+mj-lt"/>
              <a:buAutoNum type="arabicPeriod"/>
            </a:pPr>
            <a:r>
              <a:rPr lang="en-US" b="1" i="0" dirty="0">
                <a:solidFill>
                  <a:srgbClr val="374151"/>
                </a:solidFill>
                <a:effectLst/>
                <a:latin typeface="Söhne"/>
              </a:rPr>
              <a:t>Social and Civic Participation:</a:t>
            </a:r>
            <a:r>
              <a:rPr lang="en-US" dirty="0">
                <a:solidFill>
                  <a:srgbClr val="374151"/>
                </a:solidFill>
                <a:latin typeface="Söhne"/>
              </a:rPr>
              <a:t> </a:t>
            </a:r>
            <a:r>
              <a:rPr lang="en-US" b="0" i="0" dirty="0">
                <a:solidFill>
                  <a:srgbClr val="374151"/>
                </a:solidFill>
                <a:effectLst/>
                <a:latin typeface="Söhne"/>
              </a:rPr>
              <a:t>The digital divide affects social and civic participation in rural communities. Individuals without internet access may miss out on civic engagement opportunities, online community forums, and social networking platforms, limiting their ability to connect with peers and engage in broader societal discussions.</a:t>
            </a:r>
          </a:p>
          <a:p>
            <a:endParaRPr lang="en-GB" dirty="0"/>
          </a:p>
        </p:txBody>
      </p:sp>
    </p:spTree>
    <p:extLst>
      <p:ext uri="{BB962C8B-B14F-4D97-AF65-F5344CB8AC3E}">
        <p14:creationId xmlns:p14="http://schemas.microsoft.com/office/powerpoint/2010/main" val="3084027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4B781-6A4B-703D-4845-680355B8D13B}"/>
              </a:ext>
            </a:extLst>
          </p:cNvPr>
          <p:cNvSpPr>
            <a:spLocks noGrp="1"/>
          </p:cNvSpPr>
          <p:nvPr>
            <p:ph type="title"/>
          </p:nvPr>
        </p:nvSpPr>
        <p:spPr/>
        <p:txBody>
          <a:bodyPr>
            <a:normAutofit/>
          </a:bodyPr>
          <a:lstStyle/>
          <a:p>
            <a:r>
              <a:rPr lang="en-US" sz="4800" b="1" dirty="0"/>
              <a:t>ICT Based Agriculture: E-Agri</a:t>
            </a:r>
            <a:endParaRPr lang="en-GB" sz="4800" b="1" dirty="0"/>
          </a:p>
        </p:txBody>
      </p:sp>
      <p:sp>
        <p:nvSpPr>
          <p:cNvPr id="3" name="Content Placeholder 2">
            <a:extLst>
              <a:ext uri="{FF2B5EF4-FFF2-40B4-BE49-F238E27FC236}">
                <a16:creationId xmlns:a16="http://schemas.microsoft.com/office/drawing/2014/main" id="{6B9FF15A-76AA-99F9-93A8-4C204F348240}"/>
              </a:ext>
            </a:extLst>
          </p:cNvPr>
          <p:cNvSpPr>
            <a:spLocks noGrp="1"/>
          </p:cNvSpPr>
          <p:nvPr>
            <p:ph idx="1"/>
          </p:nvPr>
        </p:nvSpPr>
        <p:spPr/>
        <p:txBody>
          <a:bodyPr/>
          <a:lstStyle/>
          <a:p>
            <a:pPr algn="just"/>
            <a:r>
              <a:rPr lang="en-US" b="0" i="0" dirty="0">
                <a:solidFill>
                  <a:srgbClr val="374151"/>
                </a:solidFill>
                <a:effectLst/>
                <a:latin typeface="Söhne"/>
              </a:rPr>
              <a:t>E-</a:t>
            </a:r>
            <a:r>
              <a:rPr lang="en-US" b="0" i="0" dirty="0" err="1">
                <a:solidFill>
                  <a:srgbClr val="374151"/>
                </a:solidFill>
                <a:effectLst/>
                <a:latin typeface="Söhne"/>
              </a:rPr>
              <a:t>agri</a:t>
            </a:r>
            <a:r>
              <a:rPr lang="en-US" b="0" i="0" dirty="0">
                <a:solidFill>
                  <a:srgbClr val="374151"/>
                </a:solidFill>
                <a:effectLst/>
                <a:latin typeface="Söhne"/>
              </a:rPr>
              <a:t>, short for "electronic agriculture," refers to the use of information and communication technologies (ICTs) in the field of agriculture. This encompasses the application of digital tools, internet-based technologies, and electronic systems to enhance and optimize various aspects of agricultural practices, management, and decision-making. E-</a:t>
            </a:r>
            <a:r>
              <a:rPr lang="en-US" b="0" i="0" dirty="0" err="1">
                <a:solidFill>
                  <a:srgbClr val="374151"/>
                </a:solidFill>
                <a:effectLst/>
                <a:latin typeface="Söhne"/>
              </a:rPr>
              <a:t>agri</a:t>
            </a:r>
            <a:r>
              <a:rPr lang="en-US" b="0" i="0" dirty="0">
                <a:solidFill>
                  <a:srgbClr val="374151"/>
                </a:solidFill>
                <a:effectLst/>
                <a:latin typeface="Söhne"/>
              </a:rPr>
              <a:t> aims to improve efficiency, productivity, and sustainability in agriculture by leveraging technological advancements.</a:t>
            </a:r>
            <a:endParaRPr lang="en-GB" dirty="0"/>
          </a:p>
        </p:txBody>
      </p:sp>
    </p:spTree>
    <p:extLst>
      <p:ext uri="{BB962C8B-B14F-4D97-AF65-F5344CB8AC3E}">
        <p14:creationId xmlns:p14="http://schemas.microsoft.com/office/powerpoint/2010/main" val="1404740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E9697F-3A8E-4F55-34A9-33C6B30DCC2D}"/>
              </a:ext>
            </a:extLst>
          </p:cNvPr>
          <p:cNvSpPr>
            <a:spLocks noGrp="1"/>
          </p:cNvSpPr>
          <p:nvPr>
            <p:ph type="title"/>
          </p:nvPr>
        </p:nvSpPr>
        <p:spPr>
          <a:xfrm>
            <a:off x="640080" y="640080"/>
            <a:ext cx="2752354" cy="2709275"/>
          </a:xfrm>
          <a:prstGeom prst="rect">
            <a:avLst/>
          </a:prstGeom>
          <a:solidFill>
            <a:schemeClr val="accent1"/>
          </a:solidFill>
          <a:ln w="174625" cmpd="thinThick">
            <a:solidFill>
              <a:schemeClr val="accent1"/>
            </a:solidFill>
          </a:ln>
        </p:spPr>
        <p:txBody>
          <a:bodyPr anchor="ctr">
            <a:normAutofit/>
          </a:bodyPr>
          <a:lstStyle/>
          <a:p>
            <a:pPr algn="ctr"/>
            <a:r>
              <a:rPr lang="en-US" sz="28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ICT in Agriculture (E-</a:t>
            </a:r>
            <a:r>
              <a:rPr lang="en-US" sz="2800" b="1" dirty="0" err="1">
                <a:solidFill>
                  <a:srgbClr val="FFFFFF"/>
                </a:solidFill>
                <a:latin typeface="Noto Sans" panose="020B0502040504020204" pitchFamily="34" charset="0"/>
                <a:ea typeface="Noto Sans" panose="020B0502040504020204" pitchFamily="34" charset="0"/>
                <a:cs typeface="Noto Sans" panose="020B0502040504020204" pitchFamily="34" charset="0"/>
              </a:rPr>
              <a:t>agri</a:t>
            </a:r>
            <a:r>
              <a:rPr lang="en-US" sz="2800" b="1" dirty="0">
                <a:solidFill>
                  <a:srgbClr val="FFFFFF"/>
                </a:solidFill>
                <a:latin typeface="Noto Sans" panose="020B0502040504020204" pitchFamily="34" charset="0"/>
                <a:ea typeface="Noto Sans" panose="020B0502040504020204" pitchFamily="34" charset="0"/>
                <a:cs typeface="Noto Sans" panose="020B0502040504020204" pitchFamily="34" charset="0"/>
              </a:rPr>
              <a:t>)</a:t>
            </a:r>
          </a:p>
        </p:txBody>
      </p:sp>
      <p:sp>
        <p:nvSpPr>
          <p:cNvPr id="3" name="Rectangle 2"/>
          <p:cNvSpPr/>
          <p:nvPr/>
        </p:nvSpPr>
        <p:spPr>
          <a:xfrm>
            <a:off x="7954833" y="1700366"/>
            <a:ext cx="3269621" cy="1763326"/>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62024" y="3629104"/>
            <a:ext cx="5851430" cy="2308324"/>
          </a:xfrm>
          <a:prstGeom prst="rect">
            <a:avLst/>
          </a:prstGeom>
          <a:noFill/>
        </p:spPr>
        <p:txBody>
          <a:bodyPr wrap="square" rtlCol="0">
            <a:spAutoFit/>
          </a:bodyPr>
          <a:lstStyle/>
          <a:p>
            <a:pPr defTabSz="512064">
              <a:spcAft>
                <a:spcPts val="600"/>
              </a:spcAft>
            </a:pPr>
            <a:r>
              <a:rPr lang="en-US" sz="1600" kern="1200" dirty="0">
                <a:solidFill>
                  <a:schemeClr val="tx1"/>
                </a:solidFill>
                <a:latin typeface="Noto Sans" panose="020B0502040504020204" pitchFamily="34" charset="0"/>
                <a:ea typeface="Noto Sans" panose="020B0502040504020204" pitchFamily="34" charset="0"/>
                <a:cs typeface="Noto Sans" panose="020B0502040504020204" pitchFamily="34" charset="0"/>
              </a:rPr>
              <a:t>Many countries use drones in the field for spraying water and planting seeds.</a:t>
            </a:r>
          </a:p>
          <a:p>
            <a:pPr defTabSz="512064">
              <a:spcAft>
                <a:spcPts val="600"/>
              </a:spcAft>
            </a:pPr>
            <a:r>
              <a:rPr lang="en-US" sz="1600" kern="1200" dirty="0">
                <a:latin typeface="Noto Sans" panose="020B0502040504020204" pitchFamily="34" charset="0"/>
                <a:ea typeface="Noto Sans" panose="020B0502040504020204" pitchFamily="34" charset="0"/>
                <a:cs typeface="Noto Sans" panose="020B0502040504020204" pitchFamily="34" charset="0"/>
              </a:rPr>
              <a:t>Robotic Duck paddles around flooded rice fields, eating insects and oxygenating the water, and reduces the use of Pesticides.</a:t>
            </a:r>
          </a:p>
          <a:p>
            <a:pPr defTabSz="512064">
              <a:spcAft>
                <a:spcPts val="600"/>
              </a:spcAft>
            </a:pPr>
            <a:r>
              <a:rPr lang="en-US" sz="1600" kern="1200" dirty="0">
                <a:solidFill>
                  <a:schemeClr val="tx1"/>
                </a:solidFill>
                <a:latin typeface="Noto Sans" panose="020B0502040504020204" pitchFamily="34" charset="0"/>
                <a:ea typeface="Noto Sans" panose="020B0502040504020204" pitchFamily="34" charset="0"/>
                <a:cs typeface="Noto Sans" panose="020B0502040504020204" pitchFamily="34" charset="0"/>
              </a:rPr>
              <a:t>A mobile app for Indian farmers helps to</a:t>
            </a:r>
          </a:p>
          <a:p>
            <a:pPr marL="541782" lvl="1" indent="-285750" defTabSz="512064">
              <a:spcAft>
                <a:spcPts val="600"/>
              </a:spcAft>
              <a:buFont typeface="Wingdings" panose="05000000000000000000" pitchFamily="2" charset="2"/>
              <a:buChar char="§"/>
            </a:pPr>
            <a:r>
              <a:rPr lang="en-US" sz="1400" kern="1200" dirty="0">
                <a:solidFill>
                  <a:schemeClr val="tx1"/>
                </a:solidFill>
                <a:latin typeface="Noto Sans" panose="020B0502040504020204" pitchFamily="34" charset="0"/>
                <a:ea typeface="Noto Sans" panose="020B0502040504020204" pitchFamily="34" charset="0"/>
                <a:cs typeface="Noto Sans" panose="020B0502040504020204" pitchFamily="34" charset="0"/>
              </a:rPr>
              <a:t>Identify diseases by scanning the image of the crop.</a:t>
            </a:r>
          </a:p>
          <a:p>
            <a:pPr marL="541782" lvl="1" indent="-285750" defTabSz="512064">
              <a:spcAft>
                <a:spcPts val="600"/>
              </a:spcAft>
              <a:buFont typeface="Wingdings" panose="05000000000000000000" pitchFamily="2" charset="2"/>
              <a:buChar char="§"/>
            </a:pPr>
            <a:r>
              <a:rPr lang="en-US" sz="1400" kern="1200" dirty="0">
                <a:solidFill>
                  <a:schemeClr val="tx1"/>
                </a:solidFill>
                <a:latin typeface="Noto Sans" panose="020B0502040504020204" pitchFamily="34" charset="0"/>
                <a:ea typeface="Noto Sans" panose="020B0502040504020204" pitchFamily="34" charset="0"/>
                <a:cs typeface="Noto Sans" panose="020B0502040504020204" pitchFamily="34" charset="0"/>
              </a:rPr>
              <a:t>Analyze data and suggest improvements for decision-making</a:t>
            </a:r>
            <a:endParaRPr lang="en-US" sz="3200" dirty="0">
              <a:latin typeface="Noto Sans" panose="020B0502040504020204" pitchFamily="34" charset="0"/>
              <a:ea typeface="Noto Sans" panose="020B0502040504020204" pitchFamily="34" charset="0"/>
              <a:cs typeface="Noto Sans" panose="020B0502040504020204" pitchFamily="34" charset="0"/>
            </a:endParaRPr>
          </a:p>
        </p:txBody>
      </p:sp>
      <p:pic>
        <p:nvPicPr>
          <p:cNvPr id="4" name="Plantix App - Rabi is coming 2020(1)" descr="A person standing in a field&#10;&#10;Description automatically generated">
            <a:hlinkClick r:id="" action="ppaction://media"/>
            <a:extLst>
              <a:ext uri="{FF2B5EF4-FFF2-40B4-BE49-F238E27FC236}">
                <a16:creationId xmlns:a16="http://schemas.microsoft.com/office/drawing/2014/main" id="{A1283D6C-35D3-E380-DBDF-D1D4F2987318}"/>
              </a:ext>
            </a:extLst>
          </p:cNvPr>
          <p:cNvPicPr>
            <a:picLocks noChangeAspect="1"/>
          </p:cNvPicPr>
          <p:nvPr>
            <a:videoFile r:link="rId1"/>
            <p:extLst>
              <p:ext uri="{DAA4B4D4-6D71-4841-9C94-3DE7FCFB9230}">
                <p14:media xmlns:p14="http://schemas.microsoft.com/office/powerpoint/2010/main" r:embed="rId2">
                  <p14:trim st="3421" end="6397"/>
                </p14:media>
              </p:ext>
            </p:extLst>
          </p:nvPr>
        </p:nvPicPr>
        <p:blipFill>
          <a:blip r:embed="rId6"/>
          <a:stretch>
            <a:fillRect/>
          </a:stretch>
        </p:blipFill>
        <p:spPr>
          <a:xfrm>
            <a:off x="7954833" y="3508701"/>
            <a:ext cx="3260248" cy="1961350"/>
          </a:xfrm>
          <a:prstGeom prst="rect">
            <a:avLst/>
          </a:prstGeom>
          <a:ln>
            <a:noFill/>
          </a:ln>
        </p:spPr>
      </p:pic>
    </p:spTree>
    <p:extLst>
      <p:ext uri="{BB962C8B-B14F-4D97-AF65-F5344CB8AC3E}">
        <p14:creationId xmlns:p14="http://schemas.microsoft.com/office/powerpoint/2010/main" val="238437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Custom 5">
      <a:dk1>
        <a:sysClr val="windowText" lastClr="000000"/>
      </a:dk1>
      <a:lt1>
        <a:srgbClr val="E7E6E6"/>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3412</TotalTime>
  <Words>2255</Words>
  <Application>Microsoft Office PowerPoint</Application>
  <PresentationFormat>Widescreen</PresentationFormat>
  <Paragraphs>98</Paragraphs>
  <Slides>21</Slides>
  <Notes>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Calibri</vt:lpstr>
      <vt:lpstr>Calibri Light</vt:lpstr>
      <vt:lpstr>Cambria</vt:lpstr>
      <vt:lpstr>Noto Sans</vt:lpstr>
      <vt:lpstr>Söhne</vt:lpstr>
      <vt:lpstr>Tw Cen MT</vt:lpstr>
      <vt:lpstr>Wingdings</vt:lpstr>
      <vt:lpstr>Office Theme</vt:lpstr>
      <vt:lpstr>PowerPoint Presentation</vt:lpstr>
      <vt:lpstr>Emerging Challenges in Rural Sociology (1)</vt:lpstr>
      <vt:lpstr>Emerging Challenges in Rural Sociology (2)</vt:lpstr>
      <vt:lpstr>The Impact of Globalization on Rural Community (Positive)</vt:lpstr>
      <vt:lpstr>The Impact of Globalization on Rural Community (Negative)</vt:lpstr>
      <vt:lpstr>Role of Technology in Rural Community</vt:lpstr>
      <vt:lpstr>The Impacts of Digital Divide on Rural Community</vt:lpstr>
      <vt:lpstr>ICT Based Agriculture: E-Agri</vt:lpstr>
      <vt:lpstr>ICT in Agriculture (E-agri)</vt:lpstr>
      <vt:lpstr>PowerPoint Presentation</vt:lpstr>
      <vt:lpstr>PowerPoint Presentation</vt:lpstr>
      <vt:lpstr>Is there any model to follow for the development of rural areas????</vt:lpstr>
      <vt:lpstr>Gandhian Rural Development Model</vt:lpstr>
      <vt:lpstr>The Gandhian Model of Rural Development</vt:lpstr>
      <vt:lpstr>Future Research Direction in Rural Sociology (1)</vt:lpstr>
      <vt:lpstr>Future Research Direction in Rural Sociology (2)</vt:lpstr>
      <vt:lpstr>Future Research Direction in Rural Sociology (3)</vt:lpstr>
      <vt:lpstr>Some Chapter Related Questions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Zarif Roshid</dc:creator>
  <cp:lastModifiedBy>FHS</cp:lastModifiedBy>
  <cp:revision>220</cp:revision>
  <dcterms:created xsi:type="dcterms:W3CDTF">2020-02-11T20:42:51Z</dcterms:created>
  <dcterms:modified xsi:type="dcterms:W3CDTF">2023-11-14T02:25:22Z</dcterms:modified>
</cp:coreProperties>
</file>