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3"/>
  </p:notesMasterIdLst>
  <p:sldIdLst>
    <p:sldId id="256" r:id="rId2"/>
    <p:sldId id="298" r:id="rId3"/>
    <p:sldId id="259" r:id="rId4"/>
    <p:sldId id="257" r:id="rId5"/>
    <p:sldId id="29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5" r:id="rId20"/>
    <p:sldId id="316" r:id="rId21"/>
    <p:sldId id="280" r:id="rId22"/>
  </p:sldIdLst>
  <p:sldSz cx="10972800" cy="7315200"/>
  <p:notesSz cx="6858000" cy="9144000"/>
  <p:defaultTextStyle>
    <a:defPPr>
      <a:defRPr lang="en-US"/>
    </a:defPPr>
    <a:lvl1pPr marL="0" algn="l" defTabSz="1044976" rtl="0" eaLnBrk="1" latinLnBrk="0" hangingPunct="1">
      <a:defRPr sz="2100" kern="1200">
        <a:solidFill>
          <a:schemeClr val="tx1"/>
        </a:solidFill>
        <a:latin typeface="+mn-lt"/>
        <a:ea typeface="+mn-ea"/>
        <a:cs typeface="+mn-cs"/>
      </a:defRPr>
    </a:lvl1pPr>
    <a:lvl2pPr marL="522488" algn="l" defTabSz="1044976" rtl="0" eaLnBrk="1" latinLnBrk="0" hangingPunct="1">
      <a:defRPr sz="2100" kern="1200">
        <a:solidFill>
          <a:schemeClr val="tx1"/>
        </a:solidFill>
        <a:latin typeface="+mn-lt"/>
        <a:ea typeface="+mn-ea"/>
        <a:cs typeface="+mn-cs"/>
      </a:defRPr>
    </a:lvl2pPr>
    <a:lvl3pPr marL="1044976" algn="l" defTabSz="1044976" rtl="0" eaLnBrk="1" latinLnBrk="0" hangingPunct="1">
      <a:defRPr sz="2100" kern="1200">
        <a:solidFill>
          <a:schemeClr val="tx1"/>
        </a:solidFill>
        <a:latin typeface="+mn-lt"/>
        <a:ea typeface="+mn-ea"/>
        <a:cs typeface="+mn-cs"/>
      </a:defRPr>
    </a:lvl3pPr>
    <a:lvl4pPr marL="1567464" algn="l" defTabSz="1044976" rtl="0" eaLnBrk="1" latinLnBrk="0" hangingPunct="1">
      <a:defRPr sz="2100" kern="1200">
        <a:solidFill>
          <a:schemeClr val="tx1"/>
        </a:solidFill>
        <a:latin typeface="+mn-lt"/>
        <a:ea typeface="+mn-ea"/>
        <a:cs typeface="+mn-cs"/>
      </a:defRPr>
    </a:lvl4pPr>
    <a:lvl5pPr marL="2089953" algn="l" defTabSz="1044976" rtl="0" eaLnBrk="1" latinLnBrk="0" hangingPunct="1">
      <a:defRPr sz="2100" kern="1200">
        <a:solidFill>
          <a:schemeClr val="tx1"/>
        </a:solidFill>
        <a:latin typeface="+mn-lt"/>
        <a:ea typeface="+mn-ea"/>
        <a:cs typeface="+mn-cs"/>
      </a:defRPr>
    </a:lvl5pPr>
    <a:lvl6pPr marL="2612441" algn="l" defTabSz="1044976" rtl="0" eaLnBrk="1" latinLnBrk="0" hangingPunct="1">
      <a:defRPr sz="2100" kern="1200">
        <a:solidFill>
          <a:schemeClr val="tx1"/>
        </a:solidFill>
        <a:latin typeface="+mn-lt"/>
        <a:ea typeface="+mn-ea"/>
        <a:cs typeface="+mn-cs"/>
      </a:defRPr>
    </a:lvl6pPr>
    <a:lvl7pPr marL="3134929" algn="l" defTabSz="1044976" rtl="0" eaLnBrk="1" latinLnBrk="0" hangingPunct="1">
      <a:defRPr sz="2100" kern="1200">
        <a:solidFill>
          <a:schemeClr val="tx1"/>
        </a:solidFill>
        <a:latin typeface="+mn-lt"/>
        <a:ea typeface="+mn-ea"/>
        <a:cs typeface="+mn-cs"/>
      </a:defRPr>
    </a:lvl7pPr>
    <a:lvl8pPr marL="3657417" algn="l" defTabSz="1044976" rtl="0" eaLnBrk="1" latinLnBrk="0" hangingPunct="1">
      <a:defRPr sz="2100" kern="1200">
        <a:solidFill>
          <a:schemeClr val="tx1"/>
        </a:solidFill>
        <a:latin typeface="+mn-lt"/>
        <a:ea typeface="+mn-ea"/>
        <a:cs typeface="+mn-cs"/>
      </a:defRPr>
    </a:lvl8pPr>
    <a:lvl9pPr marL="4179905" algn="l" defTabSz="1044976"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a:srgbClr val="99FF66"/>
    <a:srgbClr val="00FFFF"/>
    <a:srgbClr val="FF5050"/>
    <a:srgbClr val="EE1EA9"/>
    <a:srgbClr val="292929"/>
    <a:srgbClr val="FFFFCC"/>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66" d="100"/>
          <a:sy n="66" d="100"/>
        </p:scale>
        <p:origin x="1134" y="84"/>
      </p:cViewPr>
      <p:guideLst>
        <p:guide orient="horz" pos="2304"/>
        <p:guide pos="345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CD5289-B1D7-4446-A436-04D79C0B8D0C}" type="datetimeFigureOut">
              <a:rPr lang="en-US" smtClean="0"/>
              <a:pPr/>
              <a:t>2/14/2024</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8BB431-3057-4D9F-9E0E-6F68514AC0C8}" type="slidenum">
              <a:rPr lang="en-US" smtClean="0"/>
              <a:pPr/>
              <a:t>‹#›</a:t>
            </a:fld>
            <a:endParaRPr lang="en-US"/>
          </a:p>
        </p:txBody>
      </p:sp>
    </p:spTree>
    <p:extLst>
      <p:ext uri="{BB962C8B-B14F-4D97-AF65-F5344CB8AC3E}">
        <p14:creationId xmlns:p14="http://schemas.microsoft.com/office/powerpoint/2010/main" val="1115182843"/>
      </p:ext>
    </p:extLst>
  </p:cSld>
  <p:clrMap bg1="lt1" tx1="dk1" bg2="lt2" tx2="dk2" accent1="accent1" accent2="accent2" accent3="accent3" accent4="accent4" accent5="accent5" accent6="accent6" hlink="hlink" folHlink="folHlink"/>
  <p:notesStyle>
    <a:lvl1pPr marL="0" algn="l" defTabSz="1044976" rtl="0" eaLnBrk="1" latinLnBrk="0" hangingPunct="1">
      <a:defRPr sz="1400" kern="1200">
        <a:solidFill>
          <a:schemeClr val="tx1"/>
        </a:solidFill>
        <a:latin typeface="+mn-lt"/>
        <a:ea typeface="+mn-ea"/>
        <a:cs typeface="+mn-cs"/>
      </a:defRPr>
    </a:lvl1pPr>
    <a:lvl2pPr marL="522488" algn="l" defTabSz="1044976" rtl="0" eaLnBrk="1" latinLnBrk="0" hangingPunct="1">
      <a:defRPr sz="1400" kern="1200">
        <a:solidFill>
          <a:schemeClr val="tx1"/>
        </a:solidFill>
        <a:latin typeface="+mn-lt"/>
        <a:ea typeface="+mn-ea"/>
        <a:cs typeface="+mn-cs"/>
      </a:defRPr>
    </a:lvl2pPr>
    <a:lvl3pPr marL="1044976" algn="l" defTabSz="1044976" rtl="0" eaLnBrk="1" latinLnBrk="0" hangingPunct="1">
      <a:defRPr sz="1400" kern="1200">
        <a:solidFill>
          <a:schemeClr val="tx1"/>
        </a:solidFill>
        <a:latin typeface="+mn-lt"/>
        <a:ea typeface="+mn-ea"/>
        <a:cs typeface="+mn-cs"/>
      </a:defRPr>
    </a:lvl3pPr>
    <a:lvl4pPr marL="1567464" algn="l" defTabSz="1044976" rtl="0" eaLnBrk="1" latinLnBrk="0" hangingPunct="1">
      <a:defRPr sz="1400" kern="1200">
        <a:solidFill>
          <a:schemeClr val="tx1"/>
        </a:solidFill>
        <a:latin typeface="+mn-lt"/>
        <a:ea typeface="+mn-ea"/>
        <a:cs typeface="+mn-cs"/>
      </a:defRPr>
    </a:lvl4pPr>
    <a:lvl5pPr marL="2089953" algn="l" defTabSz="1044976" rtl="0" eaLnBrk="1" latinLnBrk="0" hangingPunct="1">
      <a:defRPr sz="1400" kern="1200">
        <a:solidFill>
          <a:schemeClr val="tx1"/>
        </a:solidFill>
        <a:latin typeface="+mn-lt"/>
        <a:ea typeface="+mn-ea"/>
        <a:cs typeface="+mn-cs"/>
      </a:defRPr>
    </a:lvl5pPr>
    <a:lvl6pPr marL="2612441" algn="l" defTabSz="1044976" rtl="0" eaLnBrk="1" latinLnBrk="0" hangingPunct="1">
      <a:defRPr sz="1400" kern="1200">
        <a:solidFill>
          <a:schemeClr val="tx1"/>
        </a:solidFill>
        <a:latin typeface="+mn-lt"/>
        <a:ea typeface="+mn-ea"/>
        <a:cs typeface="+mn-cs"/>
      </a:defRPr>
    </a:lvl6pPr>
    <a:lvl7pPr marL="3134929" algn="l" defTabSz="1044976" rtl="0" eaLnBrk="1" latinLnBrk="0" hangingPunct="1">
      <a:defRPr sz="1400" kern="1200">
        <a:solidFill>
          <a:schemeClr val="tx1"/>
        </a:solidFill>
        <a:latin typeface="+mn-lt"/>
        <a:ea typeface="+mn-ea"/>
        <a:cs typeface="+mn-cs"/>
      </a:defRPr>
    </a:lvl7pPr>
    <a:lvl8pPr marL="3657417" algn="l" defTabSz="1044976" rtl="0" eaLnBrk="1" latinLnBrk="0" hangingPunct="1">
      <a:defRPr sz="1400" kern="1200">
        <a:solidFill>
          <a:schemeClr val="tx1"/>
        </a:solidFill>
        <a:latin typeface="+mn-lt"/>
        <a:ea typeface="+mn-ea"/>
        <a:cs typeface="+mn-cs"/>
      </a:defRPr>
    </a:lvl8pPr>
    <a:lvl9pPr marL="4179905" algn="l" defTabSz="1044976"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2272454"/>
            <a:ext cx="9326880" cy="1568027"/>
          </a:xfrm>
        </p:spPr>
        <p:txBody>
          <a:bodyPr/>
          <a:lstStyle/>
          <a:p>
            <a:r>
              <a:rPr lang="en-US" smtClean="0"/>
              <a:t>Click to edit Master title style</a:t>
            </a:r>
            <a:endParaRPr lang="en-US"/>
          </a:p>
        </p:txBody>
      </p:sp>
      <p:sp>
        <p:nvSpPr>
          <p:cNvPr id="3" name="Subtitle 2"/>
          <p:cNvSpPr>
            <a:spLocks noGrp="1"/>
          </p:cNvSpPr>
          <p:nvPr>
            <p:ph type="subTitle" idx="1"/>
          </p:nvPr>
        </p:nvSpPr>
        <p:spPr>
          <a:xfrm>
            <a:off x="1645920" y="4145280"/>
            <a:ext cx="7680960" cy="1869440"/>
          </a:xfrm>
        </p:spPr>
        <p:txBody>
          <a:bodyPr/>
          <a:lstStyle>
            <a:lvl1pPr marL="0" indent="0" algn="ctr">
              <a:buNone/>
              <a:defRPr>
                <a:solidFill>
                  <a:schemeClr val="tx1">
                    <a:tint val="75000"/>
                  </a:schemeClr>
                </a:solidFill>
              </a:defRPr>
            </a:lvl1pPr>
            <a:lvl2pPr marL="522488" indent="0" algn="ctr">
              <a:buNone/>
              <a:defRPr>
                <a:solidFill>
                  <a:schemeClr val="tx1">
                    <a:tint val="75000"/>
                  </a:schemeClr>
                </a:solidFill>
              </a:defRPr>
            </a:lvl2pPr>
            <a:lvl3pPr marL="1044976" indent="0" algn="ctr">
              <a:buNone/>
              <a:defRPr>
                <a:solidFill>
                  <a:schemeClr val="tx1">
                    <a:tint val="75000"/>
                  </a:schemeClr>
                </a:solidFill>
              </a:defRPr>
            </a:lvl3pPr>
            <a:lvl4pPr marL="1567464" indent="0" algn="ctr">
              <a:buNone/>
              <a:defRPr>
                <a:solidFill>
                  <a:schemeClr val="tx1">
                    <a:tint val="75000"/>
                  </a:schemeClr>
                </a:solidFill>
              </a:defRPr>
            </a:lvl4pPr>
            <a:lvl5pPr marL="2089953" indent="0" algn="ctr">
              <a:buNone/>
              <a:defRPr>
                <a:solidFill>
                  <a:schemeClr val="tx1">
                    <a:tint val="75000"/>
                  </a:schemeClr>
                </a:solidFill>
              </a:defRPr>
            </a:lvl5pPr>
            <a:lvl6pPr marL="2612441" indent="0" algn="ctr">
              <a:buNone/>
              <a:defRPr>
                <a:solidFill>
                  <a:schemeClr val="tx1">
                    <a:tint val="75000"/>
                  </a:schemeClr>
                </a:solidFill>
              </a:defRPr>
            </a:lvl6pPr>
            <a:lvl7pPr marL="3134929" indent="0" algn="ctr">
              <a:buNone/>
              <a:defRPr>
                <a:solidFill>
                  <a:schemeClr val="tx1">
                    <a:tint val="75000"/>
                  </a:schemeClr>
                </a:solidFill>
              </a:defRPr>
            </a:lvl7pPr>
            <a:lvl8pPr marL="3657417" indent="0" algn="ctr">
              <a:buNone/>
              <a:defRPr>
                <a:solidFill>
                  <a:schemeClr val="tx1">
                    <a:tint val="75000"/>
                  </a:schemeClr>
                </a:solidFill>
              </a:defRPr>
            </a:lvl8pPr>
            <a:lvl9pPr marL="417990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BE680F-0766-42E7-BF08-164EBA9F5B55}" type="datetime1">
              <a:rPr lang="en-US" smtClean="0"/>
              <a:pPr/>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FBBF8-C1C1-4918-A762-D099AA9EF11F}" type="slidenum">
              <a:rPr lang="en-US" smtClean="0"/>
              <a:pPr/>
              <a:t>‹#›</a:t>
            </a:fld>
            <a:endParaRPr lang="en-US"/>
          </a:p>
        </p:txBody>
      </p:sp>
    </p:spTree>
    <p:extLst>
      <p:ext uri="{BB962C8B-B14F-4D97-AF65-F5344CB8AC3E}">
        <p14:creationId xmlns:p14="http://schemas.microsoft.com/office/powerpoint/2010/main" val="4116662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7F4D33-CA41-4E02-807E-0EDAFAE580B4}" type="datetime1">
              <a:rPr lang="en-US" smtClean="0"/>
              <a:pPr/>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FBBF8-C1C1-4918-A762-D099AA9EF11F}" type="slidenum">
              <a:rPr lang="en-US" smtClean="0"/>
              <a:pPr/>
              <a:t>‹#›</a:t>
            </a:fld>
            <a:endParaRPr lang="en-US"/>
          </a:p>
        </p:txBody>
      </p:sp>
    </p:spTree>
    <p:extLst>
      <p:ext uri="{BB962C8B-B14F-4D97-AF65-F5344CB8AC3E}">
        <p14:creationId xmlns:p14="http://schemas.microsoft.com/office/powerpoint/2010/main" val="1896900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5280" y="292948"/>
            <a:ext cx="2468880" cy="624162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8640" y="292948"/>
            <a:ext cx="7223760" cy="62416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6CEE19-778F-4D63-B407-21D9AE62A58B}" type="datetime1">
              <a:rPr lang="en-US" smtClean="0"/>
              <a:pPr/>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FBBF8-C1C1-4918-A762-D099AA9EF11F}" type="slidenum">
              <a:rPr lang="en-US" smtClean="0"/>
              <a:pPr/>
              <a:t>‹#›</a:t>
            </a:fld>
            <a:endParaRPr lang="en-US"/>
          </a:p>
        </p:txBody>
      </p:sp>
    </p:spTree>
    <p:extLst>
      <p:ext uri="{BB962C8B-B14F-4D97-AF65-F5344CB8AC3E}">
        <p14:creationId xmlns:p14="http://schemas.microsoft.com/office/powerpoint/2010/main" val="1010815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090A84-711B-46A2-85B9-B5C8329F4E81}" type="datetime1">
              <a:rPr lang="en-US" smtClean="0"/>
              <a:pPr/>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FBBF8-C1C1-4918-A762-D099AA9EF11F}" type="slidenum">
              <a:rPr lang="en-US" smtClean="0"/>
              <a:pPr/>
              <a:t>‹#›</a:t>
            </a:fld>
            <a:endParaRPr lang="en-US"/>
          </a:p>
        </p:txBody>
      </p:sp>
    </p:spTree>
    <p:extLst>
      <p:ext uri="{BB962C8B-B14F-4D97-AF65-F5344CB8AC3E}">
        <p14:creationId xmlns:p14="http://schemas.microsoft.com/office/powerpoint/2010/main" val="2548187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776" y="4700694"/>
            <a:ext cx="9326880" cy="1452880"/>
          </a:xfrm>
        </p:spPr>
        <p:txBody>
          <a:bodyPr anchor="t"/>
          <a:lstStyle>
            <a:lvl1pPr algn="l">
              <a:defRPr sz="4600" b="1" cap="all"/>
            </a:lvl1pPr>
          </a:lstStyle>
          <a:p>
            <a:r>
              <a:rPr lang="en-US" smtClean="0"/>
              <a:t>Click to edit Master title style</a:t>
            </a:r>
            <a:endParaRPr lang="en-US"/>
          </a:p>
        </p:txBody>
      </p:sp>
      <p:sp>
        <p:nvSpPr>
          <p:cNvPr id="3" name="Text Placeholder 2"/>
          <p:cNvSpPr>
            <a:spLocks noGrp="1"/>
          </p:cNvSpPr>
          <p:nvPr>
            <p:ph type="body" idx="1"/>
          </p:nvPr>
        </p:nvSpPr>
        <p:spPr>
          <a:xfrm>
            <a:off x="866776" y="3100495"/>
            <a:ext cx="9326880" cy="1600199"/>
          </a:xfrm>
        </p:spPr>
        <p:txBody>
          <a:bodyPr anchor="b"/>
          <a:lstStyle>
            <a:lvl1pPr marL="0" indent="0">
              <a:buNone/>
              <a:defRPr sz="2300">
                <a:solidFill>
                  <a:schemeClr val="tx1">
                    <a:tint val="75000"/>
                  </a:schemeClr>
                </a:solidFill>
              </a:defRPr>
            </a:lvl1pPr>
            <a:lvl2pPr marL="522488" indent="0">
              <a:buNone/>
              <a:defRPr sz="2100">
                <a:solidFill>
                  <a:schemeClr val="tx1">
                    <a:tint val="75000"/>
                  </a:schemeClr>
                </a:solidFill>
              </a:defRPr>
            </a:lvl2pPr>
            <a:lvl3pPr marL="1044976" indent="0">
              <a:buNone/>
              <a:defRPr sz="1800">
                <a:solidFill>
                  <a:schemeClr val="tx1">
                    <a:tint val="75000"/>
                  </a:schemeClr>
                </a:solidFill>
              </a:defRPr>
            </a:lvl3pPr>
            <a:lvl4pPr marL="1567464" indent="0">
              <a:buNone/>
              <a:defRPr sz="1600">
                <a:solidFill>
                  <a:schemeClr val="tx1">
                    <a:tint val="75000"/>
                  </a:schemeClr>
                </a:solidFill>
              </a:defRPr>
            </a:lvl4pPr>
            <a:lvl5pPr marL="2089953" indent="0">
              <a:buNone/>
              <a:defRPr sz="1600">
                <a:solidFill>
                  <a:schemeClr val="tx1">
                    <a:tint val="75000"/>
                  </a:schemeClr>
                </a:solidFill>
              </a:defRPr>
            </a:lvl5pPr>
            <a:lvl6pPr marL="2612441" indent="0">
              <a:buNone/>
              <a:defRPr sz="1600">
                <a:solidFill>
                  <a:schemeClr val="tx1">
                    <a:tint val="75000"/>
                  </a:schemeClr>
                </a:solidFill>
              </a:defRPr>
            </a:lvl6pPr>
            <a:lvl7pPr marL="3134929" indent="0">
              <a:buNone/>
              <a:defRPr sz="1600">
                <a:solidFill>
                  <a:schemeClr val="tx1">
                    <a:tint val="75000"/>
                  </a:schemeClr>
                </a:solidFill>
              </a:defRPr>
            </a:lvl7pPr>
            <a:lvl8pPr marL="3657417" indent="0">
              <a:buNone/>
              <a:defRPr sz="1600">
                <a:solidFill>
                  <a:schemeClr val="tx1">
                    <a:tint val="75000"/>
                  </a:schemeClr>
                </a:solidFill>
              </a:defRPr>
            </a:lvl8pPr>
            <a:lvl9pPr marL="4179905"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5EF398-A339-4AAE-929E-E1BCD5B5B080}" type="datetime1">
              <a:rPr lang="en-US" smtClean="0"/>
              <a:pPr/>
              <a:t>2/14/2024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FBBF8-C1C1-4918-A762-D099AA9EF11F}" type="slidenum">
              <a:rPr lang="en-US" smtClean="0"/>
              <a:pPr/>
              <a:t>‹#›</a:t>
            </a:fld>
            <a:endParaRPr lang="en-US"/>
          </a:p>
        </p:txBody>
      </p:sp>
    </p:spTree>
    <p:extLst>
      <p:ext uri="{BB962C8B-B14F-4D97-AF65-F5344CB8AC3E}">
        <p14:creationId xmlns:p14="http://schemas.microsoft.com/office/powerpoint/2010/main" val="1479843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8640" y="1706880"/>
            <a:ext cx="4846320" cy="482769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577840" y="1706880"/>
            <a:ext cx="4846320" cy="482769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D6695B-CA91-4ECC-881A-C91E65703631}" type="datetime1">
              <a:rPr lang="en-US" smtClean="0"/>
              <a:pPr/>
              <a:t>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FBBF8-C1C1-4918-A762-D099AA9EF11F}" type="slidenum">
              <a:rPr lang="en-US" smtClean="0"/>
              <a:pPr/>
              <a:t>‹#›</a:t>
            </a:fld>
            <a:endParaRPr lang="en-US"/>
          </a:p>
        </p:txBody>
      </p:sp>
    </p:spTree>
    <p:extLst>
      <p:ext uri="{BB962C8B-B14F-4D97-AF65-F5344CB8AC3E}">
        <p14:creationId xmlns:p14="http://schemas.microsoft.com/office/powerpoint/2010/main" val="1228131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48640" y="1637454"/>
            <a:ext cx="4848226" cy="682413"/>
          </a:xfrm>
        </p:spPr>
        <p:txBody>
          <a:bodyPr anchor="b"/>
          <a:lstStyle>
            <a:lvl1pPr marL="0" indent="0">
              <a:buNone/>
              <a:defRPr sz="2700" b="1"/>
            </a:lvl1pPr>
            <a:lvl2pPr marL="522488" indent="0">
              <a:buNone/>
              <a:defRPr sz="2300" b="1"/>
            </a:lvl2pPr>
            <a:lvl3pPr marL="1044976" indent="0">
              <a:buNone/>
              <a:defRPr sz="2100" b="1"/>
            </a:lvl3pPr>
            <a:lvl4pPr marL="1567464" indent="0">
              <a:buNone/>
              <a:defRPr sz="1800" b="1"/>
            </a:lvl4pPr>
            <a:lvl5pPr marL="2089953" indent="0">
              <a:buNone/>
              <a:defRPr sz="1800" b="1"/>
            </a:lvl5pPr>
            <a:lvl6pPr marL="2612441" indent="0">
              <a:buNone/>
              <a:defRPr sz="1800" b="1"/>
            </a:lvl6pPr>
            <a:lvl7pPr marL="3134929" indent="0">
              <a:buNone/>
              <a:defRPr sz="1800" b="1"/>
            </a:lvl7pPr>
            <a:lvl8pPr marL="3657417" indent="0">
              <a:buNone/>
              <a:defRPr sz="1800" b="1"/>
            </a:lvl8pPr>
            <a:lvl9pPr marL="4179905"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48640" y="2319867"/>
            <a:ext cx="4848226" cy="4214707"/>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574031" y="1637454"/>
            <a:ext cx="4850130" cy="682413"/>
          </a:xfrm>
        </p:spPr>
        <p:txBody>
          <a:bodyPr anchor="b"/>
          <a:lstStyle>
            <a:lvl1pPr marL="0" indent="0">
              <a:buNone/>
              <a:defRPr sz="2700" b="1"/>
            </a:lvl1pPr>
            <a:lvl2pPr marL="522488" indent="0">
              <a:buNone/>
              <a:defRPr sz="2300" b="1"/>
            </a:lvl2pPr>
            <a:lvl3pPr marL="1044976" indent="0">
              <a:buNone/>
              <a:defRPr sz="2100" b="1"/>
            </a:lvl3pPr>
            <a:lvl4pPr marL="1567464" indent="0">
              <a:buNone/>
              <a:defRPr sz="1800" b="1"/>
            </a:lvl4pPr>
            <a:lvl5pPr marL="2089953" indent="0">
              <a:buNone/>
              <a:defRPr sz="1800" b="1"/>
            </a:lvl5pPr>
            <a:lvl6pPr marL="2612441" indent="0">
              <a:buNone/>
              <a:defRPr sz="1800" b="1"/>
            </a:lvl6pPr>
            <a:lvl7pPr marL="3134929" indent="0">
              <a:buNone/>
              <a:defRPr sz="1800" b="1"/>
            </a:lvl7pPr>
            <a:lvl8pPr marL="3657417" indent="0">
              <a:buNone/>
              <a:defRPr sz="1800" b="1"/>
            </a:lvl8pPr>
            <a:lvl9pPr marL="4179905"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574031" y="2319867"/>
            <a:ext cx="4850130" cy="4214707"/>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F9A5AC-36C2-45FF-B766-6705A2000ECA}" type="datetime1">
              <a:rPr lang="en-US" smtClean="0"/>
              <a:pPr/>
              <a:t>2/14/2024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FFBBF8-C1C1-4918-A762-D099AA9EF11F}" type="slidenum">
              <a:rPr lang="en-US" smtClean="0"/>
              <a:pPr/>
              <a:t>‹#›</a:t>
            </a:fld>
            <a:endParaRPr lang="en-US"/>
          </a:p>
        </p:txBody>
      </p:sp>
    </p:spTree>
    <p:extLst>
      <p:ext uri="{BB962C8B-B14F-4D97-AF65-F5344CB8AC3E}">
        <p14:creationId xmlns:p14="http://schemas.microsoft.com/office/powerpoint/2010/main" val="3014292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6B9ECD-3F8D-4AB1-BFF9-06D6D64EA3D0}" type="datetime1">
              <a:rPr lang="en-US" smtClean="0"/>
              <a:pPr/>
              <a:t>2/14/2024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FFBBF8-C1C1-4918-A762-D099AA9EF11F}" type="slidenum">
              <a:rPr lang="en-US" smtClean="0"/>
              <a:pPr/>
              <a:t>‹#›</a:t>
            </a:fld>
            <a:endParaRPr lang="en-US"/>
          </a:p>
        </p:txBody>
      </p:sp>
    </p:spTree>
    <p:extLst>
      <p:ext uri="{BB962C8B-B14F-4D97-AF65-F5344CB8AC3E}">
        <p14:creationId xmlns:p14="http://schemas.microsoft.com/office/powerpoint/2010/main" val="1267328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A658E-0212-4B94-BE4C-D334028F45CE}" type="datetime1">
              <a:rPr lang="en-US" smtClean="0"/>
              <a:pPr/>
              <a:t>2/14/2024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FFBBF8-C1C1-4918-A762-D099AA9EF11F}" type="slidenum">
              <a:rPr lang="en-US" smtClean="0"/>
              <a:pPr/>
              <a:t>‹#›</a:t>
            </a:fld>
            <a:endParaRPr lang="en-US"/>
          </a:p>
        </p:txBody>
      </p:sp>
    </p:spTree>
    <p:extLst>
      <p:ext uri="{BB962C8B-B14F-4D97-AF65-F5344CB8AC3E}">
        <p14:creationId xmlns:p14="http://schemas.microsoft.com/office/powerpoint/2010/main" val="351881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8640" y="291253"/>
            <a:ext cx="3609976" cy="1239520"/>
          </a:xfrm>
        </p:spPr>
        <p:txBody>
          <a:bodyPr anchor="b"/>
          <a:lstStyle>
            <a:lvl1pPr algn="l">
              <a:defRPr sz="2300" b="1"/>
            </a:lvl1pPr>
          </a:lstStyle>
          <a:p>
            <a:r>
              <a:rPr lang="en-US" smtClean="0"/>
              <a:t>Click to edit Master title style</a:t>
            </a:r>
            <a:endParaRPr lang="en-US"/>
          </a:p>
        </p:txBody>
      </p:sp>
      <p:sp>
        <p:nvSpPr>
          <p:cNvPr id="3" name="Content Placeholder 2"/>
          <p:cNvSpPr>
            <a:spLocks noGrp="1"/>
          </p:cNvSpPr>
          <p:nvPr>
            <p:ph idx="1"/>
          </p:nvPr>
        </p:nvSpPr>
        <p:spPr>
          <a:xfrm>
            <a:off x="4290060" y="291254"/>
            <a:ext cx="6134100" cy="62433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8640" y="1530774"/>
            <a:ext cx="3609976" cy="5003801"/>
          </a:xfrm>
        </p:spPr>
        <p:txBody>
          <a:bodyPr/>
          <a:lstStyle>
            <a:lvl1pPr marL="0" indent="0">
              <a:buNone/>
              <a:defRPr sz="1600"/>
            </a:lvl1pPr>
            <a:lvl2pPr marL="522488" indent="0">
              <a:buNone/>
              <a:defRPr sz="1400"/>
            </a:lvl2pPr>
            <a:lvl3pPr marL="1044976" indent="0">
              <a:buNone/>
              <a:defRPr sz="1100"/>
            </a:lvl3pPr>
            <a:lvl4pPr marL="1567464" indent="0">
              <a:buNone/>
              <a:defRPr sz="1000"/>
            </a:lvl4pPr>
            <a:lvl5pPr marL="2089953" indent="0">
              <a:buNone/>
              <a:defRPr sz="1000"/>
            </a:lvl5pPr>
            <a:lvl6pPr marL="2612441" indent="0">
              <a:buNone/>
              <a:defRPr sz="1000"/>
            </a:lvl6pPr>
            <a:lvl7pPr marL="3134929" indent="0">
              <a:buNone/>
              <a:defRPr sz="1000"/>
            </a:lvl7pPr>
            <a:lvl8pPr marL="3657417" indent="0">
              <a:buNone/>
              <a:defRPr sz="1000"/>
            </a:lvl8pPr>
            <a:lvl9pPr marL="4179905"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BCB5DC-9F86-4BC3-AD45-E03536463EEE}" type="datetime1">
              <a:rPr lang="en-US" smtClean="0"/>
              <a:pPr/>
              <a:t>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FBBF8-C1C1-4918-A762-D099AA9EF11F}" type="slidenum">
              <a:rPr lang="en-US" smtClean="0"/>
              <a:pPr/>
              <a:t>‹#›</a:t>
            </a:fld>
            <a:endParaRPr lang="en-US"/>
          </a:p>
        </p:txBody>
      </p:sp>
    </p:spTree>
    <p:extLst>
      <p:ext uri="{BB962C8B-B14F-4D97-AF65-F5344CB8AC3E}">
        <p14:creationId xmlns:p14="http://schemas.microsoft.com/office/powerpoint/2010/main" val="3866982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0746" y="5120640"/>
            <a:ext cx="6583680" cy="604521"/>
          </a:xfrm>
        </p:spPr>
        <p:txBody>
          <a:bodyPr anchor="b"/>
          <a:lstStyle>
            <a:lvl1pPr algn="l">
              <a:defRPr sz="2300" b="1"/>
            </a:lvl1pPr>
          </a:lstStyle>
          <a:p>
            <a:r>
              <a:rPr lang="en-US" smtClean="0"/>
              <a:t>Click to edit Master title style</a:t>
            </a:r>
            <a:endParaRPr lang="en-US"/>
          </a:p>
        </p:txBody>
      </p:sp>
      <p:sp>
        <p:nvSpPr>
          <p:cNvPr id="3" name="Picture Placeholder 2"/>
          <p:cNvSpPr>
            <a:spLocks noGrp="1"/>
          </p:cNvSpPr>
          <p:nvPr>
            <p:ph type="pic" idx="1"/>
          </p:nvPr>
        </p:nvSpPr>
        <p:spPr>
          <a:xfrm>
            <a:off x="2150746" y="653627"/>
            <a:ext cx="6583680" cy="4389120"/>
          </a:xfrm>
        </p:spPr>
        <p:txBody>
          <a:bodyPr/>
          <a:lstStyle>
            <a:lvl1pPr marL="0" indent="0">
              <a:buNone/>
              <a:defRPr sz="3700"/>
            </a:lvl1pPr>
            <a:lvl2pPr marL="522488" indent="0">
              <a:buNone/>
              <a:defRPr sz="3200"/>
            </a:lvl2pPr>
            <a:lvl3pPr marL="1044976" indent="0">
              <a:buNone/>
              <a:defRPr sz="2700"/>
            </a:lvl3pPr>
            <a:lvl4pPr marL="1567464" indent="0">
              <a:buNone/>
              <a:defRPr sz="2300"/>
            </a:lvl4pPr>
            <a:lvl5pPr marL="2089953" indent="0">
              <a:buNone/>
              <a:defRPr sz="2300"/>
            </a:lvl5pPr>
            <a:lvl6pPr marL="2612441" indent="0">
              <a:buNone/>
              <a:defRPr sz="2300"/>
            </a:lvl6pPr>
            <a:lvl7pPr marL="3134929" indent="0">
              <a:buNone/>
              <a:defRPr sz="2300"/>
            </a:lvl7pPr>
            <a:lvl8pPr marL="3657417" indent="0">
              <a:buNone/>
              <a:defRPr sz="2300"/>
            </a:lvl8pPr>
            <a:lvl9pPr marL="4179905" indent="0">
              <a:buNone/>
              <a:defRPr sz="2300"/>
            </a:lvl9pPr>
          </a:lstStyle>
          <a:p>
            <a:endParaRPr lang="en-US"/>
          </a:p>
        </p:txBody>
      </p:sp>
      <p:sp>
        <p:nvSpPr>
          <p:cNvPr id="4" name="Text Placeholder 3"/>
          <p:cNvSpPr>
            <a:spLocks noGrp="1"/>
          </p:cNvSpPr>
          <p:nvPr>
            <p:ph type="body" sz="half" idx="2"/>
          </p:nvPr>
        </p:nvSpPr>
        <p:spPr>
          <a:xfrm>
            <a:off x="2150746" y="5725161"/>
            <a:ext cx="6583680" cy="858519"/>
          </a:xfrm>
        </p:spPr>
        <p:txBody>
          <a:bodyPr/>
          <a:lstStyle>
            <a:lvl1pPr marL="0" indent="0">
              <a:buNone/>
              <a:defRPr sz="1600"/>
            </a:lvl1pPr>
            <a:lvl2pPr marL="522488" indent="0">
              <a:buNone/>
              <a:defRPr sz="1400"/>
            </a:lvl2pPr>
            <a:lvl3pPr marL="1044976" indent="0">
              <a:buNone/>
              <a:defRPr sz="1100"/>
            </a:lvl3pPr>
            <a:lvl4pPr marL="1567464" indent="0">
              <a:buNone/>
              <a:defRPr sz="1000"/>
            </a:lvl4pPr>
            <a:lvl5pPr marL="2089953" indent="0">
              <a:buNone/>
              <a:defRPr sz="1000"/>
            </a:lvl5pPr>
            <a:lvl6pPr marL="2612441" indent="0">
              <a:buNone/>
              <a:defRPr sz="1000"/>
            </a:lvl6pPr>
            <a:lvl7pPr marL="3134929" indent="0">
              <a:buNone/>
              <a:defRPr sz="1000"/>
            </a:lvl7pPr>
            <a:lvl8pPr marL="3657417" indent="0">
              <a:buNone/>
              <a:defRPr sz="1000"/>
            </a:lvl8pPr>
            <a:lvl9pPr marL="4179905"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4E15AC-35FF-463C-B093-DB1D1D9B5AB9}" type="datetime1">
              <a:rPr lang="en-US" smtClean="0"/>
              <a:pPr/>
              <a:t>2/14/2024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FBBF8-C1C1-4918-A762-D099AA9EF11F}" type="slidenum">
              <a:rPr lang="en-US" smtClean="0"/>
              <a:pPr/>
              <a:t>‹#›</a:t>
            </a:fld>
            <a:endParaRPr lang="en-US"/>
          </a:p>
        </p:txBody>
      </p:sp>
    </p:spTree>
    <p:extLst>
      <p:ext uri="{BB962C8B-B14F-4D97-AF65-F5344CB8AC3E}">
        <p14:creationId xmlns:p14="http://schemas.microsoft.com/office/powerpoint/2010/main" val="1500034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292947"/>
            <a:ext cx="9875520" cy="1219200"/>
          </a:xfrm>
          <a:prstGeom prst="rect">
            <a:avLst/>
          </a:prstGeom>
        </p:spPr>
        <p:txBody>
          <a:bodyPr vert="horz" lIns="104498" tIns="52249" rIns="104498" bIns="5224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48640" y="1706880"/>
            <a:ext cx="9875520" cy="4827694"/>
          </a:xfrm>
          <a:prstGeom prst="rect">
            <a:avLst/>
          </a:prstGeom>
        </p:spPr>
        <p:txBody>
          <a:bodyPr vert="horz" lIns="104498" tIns="52249" rIns="104498" bIns="5224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48640" y="6780107"/>
            <a:ext cx="2560320" cy="389467"/>
          </a:xfrm>
          <a:prstGeom prst="rect">
            <a:avLst/>
          </a:prstGeom>
        </p:spPr>
        <p:txBody>
          <a:bodyPr vert="horz" lIns="104498" tIns="52249" rIns="104498" bIns="52249" rtlCol="0" anchor="ctr"/>
          <a:lstStyle>
            <a:lvl1pPr algn="l">
              <a:defRPr sz="1400">
                <a:solidFill>
                  <a:schemeClr val="tx1">
                    <a:tint val="75000"/>
                  </a:schemeClr>
                </a:solidFill>
              </a:defRPr>
            </a:lvl1pPr>
          </a:lstStyle>
          <a:p>
            <a:fld id="{7D9F2D31-F729-4B38-A148-4603E8B97B70}" type="datetime1">
              <a:rPr lang="en-US" smtClean="0"/>
              <a:pPr/>
              <a:t>2/14/2024</a:t>
            </a:fld>
            <a:endParaRPr lang="en-US"/>
          </a:p>
        </p:txBody>
      </p:sp>
      <p:sp>
        <p:nvSpPr>
          <p:cNvPr id="5" name="Footer Placeholder 4"/>
          <p:cNvSpPr>
            <a:spLocks noGrp="1"/>
          </p:cNvSpPr>
          <p:nvPr>
            <p:ph type="ftr" sz="quarter" idx="3"/>
          </p:nvPr>
        </p:nvSpPr>
        <p:spPr>
          <a:xfrm>
            <a:off x="3749040" y="6780107"/>
            <a:ext cx="3474720" cy="389467"/>
          </a:xfrm>
          <a:prstGeom prst="rect">
            <a:avLst/>
          </a:prstGeom>
        </p:spPr>
        <p:txBody>
          <a:bodyPr vert="horz" lIns="104498" tIns="52249" rIns="104498" bIns="52249" rtlCol="0" anchor="ctr"/>
          <a:lstStyle>
            <a:lvl1pPr algn="ctr">
              <a:defRPr sz="1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63840" y="6780107"/>
            <a:ext cx="2560320" cy="389467"/>
          </a:xfrm>
          <a:prstGeom prst="rect">
            <a:avLst/>
          </a:prstGeom>
        </p:spPr>
        <p:txBody>
          <a:bodyPr vert="horz" lIns="104498" tIns="52249" rIns="104498" bIns="52249" rtlCol="0" anchor="ctr"/>
          <a:lstStyle>
            <a:lvl1pPr algn="r">
              <a:defRPr sz="1400">
                <a:solidFill>
                  <a:schemeClr val="tx1">
                    <a:tint val="75000"/>
                  </a:schemeClr>
                </a:solidFill>
              </a:defRPr>
            </a:lvl1pPr>
          </a:lstStyle>
          <a:p>
            <a:fld id="{95FFBBF8-C1C1-4918-A762-D099AA9EF11F}" type="slidenum">
              <a:rPr lang="en-US" smtClean="0"/>
              <a:pPr/>
              <a:t>‹#›</a:t>
            </a:fld>
            <a:endParaRPr lang="en-US"/>
          </a:p>
        </p:txBody>
      </p:sp>
    </p:spTree>
    <p:extLst>
      <p:ext uri="{BB962C8B-B14F-4D97-AF65-F5344CB8AC3E}">
        <p14:creationId xmlns:p14="http://schemas.microsoft.com/office/powerpoint/2010/main" val="107477374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1044976" rtl="0" eaLnBrk="1" latinLnBrk="0" hangingPunct="1">
        <a:spcBef>
          <a:spcPct val="0"/>
        </a:spcBef>
        <a:buNone/>
        <a:defRPr sz="5000" kern="1200">
          <a:solidFill>
            <a:schemeClr val="tx1"/>
          </a:solidFill>
          <a:latin typeface="+mj-lt"/>
          <a:ea typeface="+mj-ea"/>
          <a:cs typeface="+mj-cs"/>
        </a:defRPr>
      </a:lvl1pPr>
    </p:titleStyle>
    <p:bodyStyle>
      <a:lvl1pPr marL="391866" indent="-391866" algn="l" defTabSz="1044976" rtl="0" eaLnBrk="1" latinLnBrk="0" hangingPunct="1">
        <a:spcBef>
          <a:spcPct val="20000"/>
        </a:spcBef>
        <a:buFont typeface="Arial" pitchFamily="34" charset="0"/>
        <a:buChar char="•"/>
        <a:defRPr sz="3700" kern="1200">
          <a:solidFill>
            <a:schemeClr val="tx1"/>
          </a:solidFill>
          <a:latin typeface="+mn-lt"/>
          <a:ea typeface="+mn-ea"/>
          <a:cs typeface="+mn-cs"/>
        </a:defRPr>
      </a:lvl1pPr>
      <a:lvl2pPr marL="849043" indent="-326555" algn="l" defTabSz="1044976"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306220" indent="-261244" algn="l" defTabSz="1044976"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828709"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4pPr>
      <a:lvl5pPr marL="2351197"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5pPr>
      <a:lvl6pPr marL="2873685"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6pPr>
      <a:lvl7pPr marL="3396173"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7pPr>
      <a:lvl8pPr marL="3918661"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8pPr>
      <a:lvl9pPr marL="4441149" indent="-261244" algn="l" defTabSz="1044976" rtl="0" eaLnBrk="1" latinLnBrk="0" hangingPunct="1">
        <a:spcBef>
          <a:spcPct val="20000"/>
        </a:spcBef>
        <a:buFont typeface="Arial" pitchFamily="34" charset="0"/>
        <a:buChar char="•"/>
        <a:defRPr sz="2300" kern="1200">
          <a:solidFill>
            <a:schemeClr val="tx1"/>
          </a:solidFill>
          <a:latin typeface="+mn-lt"/>
          <a:ea typeface="+mn-ea"/>
          <a:cs typeface="+mn-cs"/>
        </a:defRPr>
      </a:lvl9pPr>
    </p:bodyStyle>
    <p:otherStyle>
      <a:defPPr>
        <a:defRPr lang="en-US"/>
      </a:defPPr>
      <a:lvl1pPr marL="0" algn="l" defTabSz="1044976" rtl="0" eaLnBrk="1" latinLnBrk="0" hangingPunct="1">
        <a:defRPr sz="2100" kern="1200">
          <a:solidFill>
            <a:schemeClr val="tx1"/>
          </a:solidFill>
          <a:latin typeface="+mn-lt"/>
          <a:ea typeface="+mn-ea"/>
          <a:cs typeface="+mn-cs"/>
        </a:defRPr>
      </a:lvl1pPr>
      <a:lvl2pPr marL="522488" algn="l" defTabSz="1044976" rtl="0" eaLnBrk="1" latinLnBrk="0" hangingPunct="1">
        <a:defRPr sz="2100" kern="1200">
          <a:solidFill>
            <a:schemeClr val="tx1"/>
          </a:solidFill>
          <a:latin typeface="+mn-lt"/>
          <a:ea typeface="+mn-ea"/>
          <a:cs typeface="+mn-cs"/>
        </a:defRPr>
      </a:lvl2pPr>
      <a:lvl3pPr marL="1044976" algn="l" defTabSz="1044976" rtl="0" eaLnBrk="1" latinLnBrk="0" hangingPunct="1">
        <a:defRPr sz="2100" kern="1200">
          <a:solidFill>
            <a:schemeClr val="tx1"/>
          </a:solidFill>
          <a:latin typeface="+mn-lt"/>
          <a:ea typeface="+mn-ea"/>
          <a:cs typeface="+mn-cs"/>
        </a:defRPr>
      </a:lvl3pPr>
      <a:lvl4pPr marL="1567464" algn="l" defTabSz="1044976" rtl="0" eaLnBrk="1" latinLnBrk="0" hangingPunct="1">
        <a:defRPr sz="2100" kern="1200">
          <a:solidFill>
            <a:schemeClr val="tx1"/>
          </a:solidFill>
          <a:latin typeface="+mn-lt"/>
          <a:ea typeface="+mn-ea"/>
          <a:cs typeface="+mn-cs"/>
        </a:defRPr>
      </a:lvl4pPr>
      <a:lvl5pPr marL="2089953" algn="l" defTabSz="1044976" rtl="0" eaLnBrk="1" latinLnBrk="0" hangingPunct="1">
        <a:defRPr sz="2100" kern="1200">
          <a:solidFill>
            <a:schemeClr val="tx1"/>
          </a:solidFill>
          <a:latin typeface="+mn-lt"/>
          <a:ea typeface="+mn-ea"/>
          <a:cs typeface="+mn-cs"/>
        </a:defRPr>
      </a:lvl5pPr>
      <a:lvl6pPr marL="2612441" algn="l" defTabSz="1044976" rtl="0" eaLnBrk="1" latinLnBrk="0" hangingPunct="1">
        <a:defRPr sz="2100" kern="1200">
          <a:solidFill>
            <a:schemeClr val="tx1"/>
          </a:solidFill>
          <a:latin typeface="+mn-lt"/>
          <a:ea typeface="+mn-ea"/>
          <a:cs typeface="+mn-cs"/>
        </a:defRPr>
      </a:lvl6pPr>
      <a:lvl7pPr marL="3134929" algn="l" defTabSz="1044976" rtl="0" eaLnBrk="1" latinLnBrk="0" hangingPunct="1">
        <a:defRPr sz="2100" kern="1200">
          <a:solidFill>
            <a:schemeClr val="tx1"/>
          </a:solidFill>
          <a:latin typeface="+mn-lt"/>
          <a:ea typeface="+mn-ea"/>
          <a:cs typeface="+mn-cs"/>
        </a:defRPr>
      </a:lvl7pPr>
      <a:lvl8pPr marL="3657417" algn="l" defTabSz="1044976" rtl="0" eaLnBrk="1" latinLnBrk="0" hangingPunct="1">
        <a:defRPr sz="2100" kern="1200">
          <a:solidFill>
            <a:schemeClr val="tx1"/>
          </a:solidFill>
          <a:latin typeface="+mn-lt"/>
          <a:ea typeface="+mn-ea"/>
          <a:cs typeface="+mn-cs"/>
        </a:defRPr>
      </a:lvl8pPr>
      <a:lvl9pPr marL="4179905" algn="l" defTabSz="1044976"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9326880" cy="1568027"/>
          </a:xfrm>
          <a:solidFill>
            <a:srgbClr val="292929"/>
          </a:solidFill>
        </p:spPr>
        <p:txBody>
          <a:bodyPr>
            <a:normAutofit fontScale="90000"/>
          </a:bodyPr>
          <a:lstStyle/>
          <a:p>
            <a:r>
              <a:rPr lang="en-US" sz="5400" b="1" dirty="0">
                <a:solidFill>
                  <a:srgbClr val="FF0000"/>
                </a:solidFill>
                <a:latin typeface="Cambria" pitchFamily="18" charset="0"/>
                <a:ea typeface="Cambria" pitchFamily="18" charset="0"/>
              </a:rPr>
              <a:t>Development Management: The Third Sector</a:t>
            </a:r>
            <a:endParaRPr lang="en-US" sz="5400" b="1" dirty="0">
              <a:solidFill>
                <a:srgbClr val="FF0000"/>
              </a:solidFill>
              <a:latin typeface="Cambria" pitchFamily="18" charset="0"/>
              <a:ea typeface="Cambria" pitchFamily="18" charset="0"/>
            </a:endParaRPr>
          </a:p>
        </p:txBody>
      </p:sp>
      <p:sp>
        <p:nvSpPr>
          <p:cNvPr id="3" name="Subtitle 2"/>
          <p:cNvSpPr>
            <a:spLocks noGrp="1"/>
          </p:cNvSpPr>
          <p:nvPr>
            <p:ph type="subTitle" idx="1"/>
          </p:nvPr>
        </p:nvSpPr>
        <p:spPr>
          <a:xfrm>
            <a:off x="1645920" y="4876800"/>
            <a:ext cx="7680960" cy="1828800"/>
          </a:xfrm>
          <a:solidFill>
            <a:srgbClr val="FFFFCC"/>
          </a:solidFill>
        </p:spPr>
        <p:txBody>
          <a:bodyPr>
            <a:noAutofit/>
          </a:bodyPr>
          <a:lstStyle/>
          <a:p>
            <a:r>
              <a:rPr lang="en-US" sz="3000" b="1" dirty="0" smtClean="0">
                <a:solidFill>
                  <a:srgbClr val="0070C0"/>
                </a:solidFill>
                <a:latin typeface="Cambria" pitchFamily="18" charset="0"/>
                <a:ea typeface="Cambria" pitchFamily="18" charset="0"/>
              </a:rPr>
              <a:t>Mohammad Faisal </a:t>
            </a:r>
            <a:r>
              <a:rPr lang="en-US" sz="3000" b="1" dirty="0" err="1" smtClean="0">
                <a:solidFill>
                  <a:srgbClr val="0070C0"/>
                </a:solidFill>
                <a:latin typeface="Cambria" pitchFamily="18" charset="0"/>
                <a:ea typeface="Cambria" pitchFamily="18" charset="0"/>
              </a:rPr>
              <a:t>Akber</a:t>
            </a:r>
            <a:endParaRPr lang="en-US" sz="3000" b="1" dirty="0" smtClean="0">
              <a:solidFill>
                <a:srgbClr val="0070C0"/>
              </a:solidFill>
              <a:latin typeface="Cambria" pitchFamily="18" charset="0"/>
              <a:ea typeface="Cambria" pitchFamily="18" charset="0"/>
            </a:endParaRPr>
          </a:p>
          <a:p>
            <a:r>
              <a:rPr lang="en-US" sz="3000" dirty="0" smtClean="0">
                <a:solidFill>
                  <a:srgbClr val="0070C0"/>
                </a:solidFill>
                <a:latin typeface="Cambria" pitchFamily="18" charset="0"/>
                <a:ea typeface="Cambria" pitchFamily="18" charset="0"/>
              </a:rPr>
              <a:t>Department of Development Studies</a:t>
            </a:r>
          </a:p>
          <a:p>
            <a:r>
              <a:rPr lang="en-US" sz="3000" dirty="0" smtClean="0">
                <a:solidFill>
                  <a:srgbClr val="0070C0"/>
                </a:solidFill>
                <a:latin typeface="Cambria" pitchFamily="18" charset="0"/>
                <a:ea typeface="Cambria" pitchFamily="18" charset="0"/>
              </a:rPr>
              <a:t>Daffodil International University  </a:t>
            </a:r>
          </a:p>
        </p:txBody>
      </p:sp>
    </p:spTree>
    <p:extLst>
      <p:ext uri="{BB962C8B-B14F-4D97-AF65-F5344CB8AC3E}">
        <p14:creationId xmlns:p14="http://schemas.microsoft.com/office/powerpoint/2010/main" val="874244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10515600" cy="6248400"/>
          </a:xfrm>
        </p:spPr>
        <p:txBody>
          <a:bodyPr>
            <a:noAutofit/>
          </a:bodyPr>
          <a:lstStyle/>
          <a:p>
            <a:pPr marL="0" indent="0" algn="just">
              <a:buNone/>
            </a:pPr>
            <a:r>
              <a:rPr lang="en-US" sz="2400" b="1" dirty="0">
                <a:latin typeface="Cambria" panose="02040503050406030204" pitchFamily="18" charset="0"/>
                <a:ea typeface="Cambria" panose="02040503050406030204" pitchFamily="18" charset="0"/>
              </a:rPr>
              <a:t>It is more important to discuss various elements of development </a:t>
            </a:r>
            <a:r>
              <a:rPr lang="en-US" sz="2400" b="1" dirty="0" smtClean="0">
                <a:latin typeface="Cambria" panose="02040503050406030204" pitchFamily="18" charset="0"/>
                <a:ea typeface="Cambria" panose="02040503050406030204" pitchFamily="18" charset="0"/>
              </a:rPr>
              <a:t>management. The </a:t>
            </a:r>
            <a:r>
              <a:rPr lang="en-US" sz="2400" b="1" dirty="0">
                <a:latin typeface="Cambria" panose="02040503050406030204" pitchFamily="18" charset="0"/>
                <a:ea typeface="Cambria" panose="02040503050406030204" pitchFamily="18" charset="0"/>
              </a:rPr>
              <a:t>four important elements of development management enhancement </a:t>
            </a:r>
            <a:r>
              <a:rPr lang="en-US" sz="2400" b="1" dirty="0" smtClean="0">
                <a:latin typeface="Cambria" panose="02040503050406030204" pitchFamily="18" charset="0"/>
                <a:ea typeface="Cambria" panose="02040503050406030204" pitchFamily="18" charset="0"/>
              </a:rPr>
              <a:t>strategies are:</a:t>
            </a:r>
          </a:p>
          <a:p>
            <a:pPr marL="0" indent="0" algn="just">
              <a:buNone/>
            </a:pPr>
            <a:endParaRPr lang="en-US" sz="2400" b="1" dirty="0" smtClean="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400" dirty="0" smtClean="0">
                <a:latin typeface="Cambria" panose="02040503050406030204" pitchFamily="18" charset="0"/>
                <a:ea typeface="Cambria" panose="02040503050406030204" pitchFamily="18" charset="0"/>
              </a:rPr>
              <a:t>Capacity </a:t>
            </a:r>
            <a:r>
              <a:rPr lang="en-US" sz="2400" dirty="0">
                <a:latin typeface="Cambria" panose="02040503050406030204" pitchFamily="18" charset="0"/>
                <a:ea typeface="Cambria" panose="02040503050406030204" pitchFamily="18" charset="0"/>
              </a:rPr>
              <a:t>building training</a:t>
            </a:r>
          </a:p>
          <a:p>
            <a:pPr algn="just">
              <a:buFont typeface="Wingdings" panose="05000000000000000000" pitchFamily="2" charset="2"/>
              <a:buChar char="q"/>
            </a:pPr>
            <a:r>
              <a:rPr lang="en-US" sz="2400" dirty="0" smtClean="0">
                <a:latin typeface="Cambria" panose="02040503050406030204" pitchFamily="18" charset="0"/>
                <a:ea typeface="Cambria" panose="02040503050406030204" pitchFamily="18" charset="0"/>
              </a:rPr>
              <a:t>Technical </a:t>
            </a:r>
            <a:r>
              <a:rPr lang="en-US" sz="2400" dirty="0">
                <a:latin typeface="Cambria" panose="02040503050406030204" pitchFamily="18" charset="0"/>
                <a:ea typeface="Cambria" panose="02040503050406030204" pitchFamily="18" charset="0"/>
              </a:rPr>
              <a:t>assistance and</a:t>
            </a:r>
          </a:p>
          <a:p>
            <a:pPr algn="just">
              <a:buFont typeface="Wingdings" panose="05000000000000000000" pitchFamily="2" charset="2"/>
              <a:buChar char="q"/>
            </a:pPr>
            <a:r>
              <a:rPr lang="en-US" sz="2400" dirty="0" smtClean="0">
                <a:latin typeface="Cambria" panose="02040503050406030204" pitchFamily="18" charset="0"/>
                <a:ea typeface="Cambria" panose="02040503050406030204" pitchFamily="18" charset="0"/>
              </a:rPr>
              <a:t>Leadership </a:t>
            </a:r>
            <a:r>
              <a:rPr lang="en-US" sz="2400" dirty="0">
                <a:latin typeface="Cambria" panose="02040503050406030204" pitchFamily="18" charset="0"/>
                <a:ea typeface="Cambria" panose="02040503050406030204" pitchFamily="18" charset="0"/>
              </a:rPr>
              <a:t>and participation</a:t>
            </a:r>
          </a:p>
          <a:p>
            <a:pPr algn="just">
              <a:buFont typeface="Wingdings" panose="05000000000000000000" pitchFamily="2" charset="2"/>
              <a:buChar char="q"/>
            </a:pPr>
            <a:r>
              <a:rPr lang="en-US" sz="2400" dirty="0" smtClean="0">
                <a:latin typeface="Cambria" panose="02040503050406030204" pitchFamily="18" charset="0"/>
                <a:ea typeface="Cambria" panose="02040503050406030204" pitchFamily="18" charset="0"/>
              </a:rPr>
              <a:t>Decentralization </a:t>
            </a:r>
            <a:r>
              <a:rPr lang="en-US" sz="2400" dirty="0">
                <a:latin typeface="Cambria" panose="02040503050406030204" pitchFamily="18" charset="0"/>
                <a:ea typeface="Cambria" panose="02040503050406030204" pitchFamily="18" charset="0"/>
              </a:rPr>
              <a:t>and empowerment</a:t>
            </a:r>
            <a:r>
              <a:rPr lang="en-US" sz="2400" dirty="0" smtClean="0">
                <a:latin typeface="Cambria" panose="02040503050406030204" pitchFamily="18" charset="0"/>
                <a:ea typeface="Cambria" panose="02040503050406030204" pitchFamily="18" charset="0"/>
              </a:rPr>
              <a:t>.</a:t>
            </a:r>
          </a:p>
          <a:p>
            <a:pPr marL="0" indent="0" algn="just">
              <a:buNone/>
            </a:pPr>
            <a:endParaRPr lang="en-US" sz="2400" dirty="0" smtClean="0">
              <a:latin typeface="Cambria" panose="02040503050406030204" pitchFamily="18" charset="0"/>
              <a:ea typeface="Cambria" panose="02040503050406030204" pitchFamily="18" charset="0"/>
            </a:endParaRPr>
          </a:p>
          <a:p>
            <a:pPr marL="0" indent="0" algn="just">
              <a:buNone/>
            </a:pPr>
            <a:r>
              <a:rPr lang="en-US" sz="2400" dirty="0" smtClean="0">
                <a:latin typeface="Cambria" panose="02040503050406030204" pitchFamily="18" charset="0"/>
                <a:ea typeface="Cambria" panose="02040503050406030204" pitchFamily="18" charset="0"/>
              </a:rPr>
              <a:t>All </a:t>
            </a:r>
            <a:r>
              <a:rPr lang="en-US" sz="2400" dirty="0">
                <a:latin typeface="Cambria" panose="02040503050406030204" pitchFamily="18" charset="0"/>
                <a:ea typeface="Cambria" panose="02040503050406030204" pitchFamily="18" charset="0"/>
              </a:rPr>
              <a:t>four elements are directly focused on people. It is pertinent to mention here</a:t>
            </a:r>
          </a:p>
          <a:p>
            <a:pPr marL="0" indent="0" algn="just">
              <a:buNone/>
            </a:pPr>
            <a:r>
              <a:rPr lang="en-US" sz="2400" dirty="0">
                <a:latin typeface="Cambria" panose="02040503050406030204" pitchFamily="18" charset="0"/>
                <a:ea typeface="Cambria" panose="02040503050406030204" pitchFamily="18" charset="0"/>
              </a:rPr>
              <a:t>that individuals alone cannot define management. Management takes place </a:t>
            </a:r>
            <a:r>
              <a:rPr lang="en-US" sz="2400" dirty="0" smtClean="0">
                <a:latin typeface="Cambria" panose="02040503050406030204" pitchFamily="18" charset="0"/>
                <a:ea typeface="Cambria" panose="02040503050406030204" pitchFamily="18" charset="0"/>
              </a:rPr>
              <a:t>within organizational </a:t>
            </a:r>
            <a:r>
              <a:rPr lang="en-US" sz="2400" dirty="0">
                <a:latin typeface="Cambria" panose="02040503050406030204" pitchFamily="18" charset="0"/>
                <a:ea typeface="Cambria" panose="02040503050406030204" pitchFamily="18" charset="0"/>
              </a:rPr>
              <a:t>settings. Therefore, both individuals as well as an </a:t>
            </a:r>
            <a:r>
              <a:rPr lang="en-US" sz="2400" dirty="0" smtClean="0">
                <a:latin typeface="Cambria" panose="02040503050406030204" pitchFamily="18" charset="0"/>
                <a:ea typeface="Cambria" panose="02040503050406030204" pitchFamily="18" charset="0"/>
              </a:rPr>
              <a:t>organization are </a:t>
            </a:r>
            <a:r>
              <a:rPr lang="en-US" sz="2400" dirty="0">
                <a:latin typeface="Cambria" panose="02040503050406030204" pitchFamily="18" charset="0"/>
                <a:ea typeface="Cambria" panose="02040503050406030204" pitchFamily="18" charset="0"/>
              </a:rPr>
              <a:t>central to development management.</a:t>
            </a:r>
            <a:endParaRPr lang="en-US" sz="2200" i="1" dirty="0" smtClean="0">
              <a:latin typeface="Cambria" pitchFamily="18" charset="0"/>
              <a:ea typeface="Cambria" pitchFamily="18" charset="0"/>
            </a:endParaRPr>
          </a:p>
        </p:txBody>
      </p:sp>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3800" b="1" dirty="0">
                <a:solidFill>
                  <a:srgbClr val="FF0000"/>
                </a:solidFill>
                <a:latin typeface="Cambria" panose="02040503050406030204" pitchFamily="18" charset="0"/>
                <a:ea typeface="Cambria" panose="02040503050406030204" pitchFamily="18" charset="0"/>
              </a:rPr>
              <a:t>ELEMENTS OF </a:t>
            </a:r>
            <a:r>
              <a:rPr lang="en-US" sz="3800" b="1" dirty="0" smtClean="0">
                <a:solidFill>
                  <a:srgbClr val="FF0000"/>
                </a:solidFill>
                <a:latin typeface="Cambria" panose="02040503050406030204" pitchFamily="18" charset="0"/>
                <a:ea typeface="Cambria" panose="02040503050406030204" pitchFamily="18" charset="0"/>
              </a:rPr>
              <a:t>DEVELOPMENT MANAGEMENT</a:t>
            </a:r>
            <a:endParaRPr lang="en-US" sz="3800" b="1"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214815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10515600" cy="6248400"/>
          </a:xfrm>
        </p:spPr>
        <p:txBody>
          <a:bodyPr>
            <a:noAutofit/>
          </a:bodyPr>
          <a:lstStyle/>
          <a:p>
            <a:pPr marL="0" indent="0" algn="just">
              <a:buNone/>
            </a:pPr>
            <a:r>
              <a:rPr lang="en-US" sz="2400" b="1" dirty="0">
                <a:latin typeface="Cambria" panose="02040503050406030204" pitchFamily="18" charset="0"/>
                <a:ea typeface="Cambria" panose="02040503050406030204" pitchFamily="18" charset="0"/>
              </a:rPr>
              <a:t>It is more important to discuss various elements of development </a:t>
            </a:r>
            <a:r>
              <a:rPr lang="en-US" sz="2400" b="1" dirty="0" smtClean="0">
                <a:latin typeface="Cambria" panose="02040503050406030204" pitchFamily="18" charset="0"/>
                <a:ea typeface="Cambria" panose="02040503050406030204" pitchFamily="18" charset="0"/>
              </a:rPr>
              <a:t>management. The </a:t>
            </a:r>
            <a:r>
              <a:rPr lang="en-US" sz="2400" b="1" dirty="0">
                <a:latin typeface="Cambria" panose="02040503050406030204" pitchFamily="18" charset="0"/>
                <a:ea typeface="Cambria" panose="02040503050406030204" pitchFamily="18" charset="0"/>
              </a:rPr>
              <a:t>four important elements of development management enhancement </a:t>
            </a:r>
            <a:r>
              <a:rPr lang="en-US" sz="2400" b="1" dirty="0" smtClean="0">
                <a:latin typeface="Cambria" panose="02040503050406030204" pitchFamily="18" charset="0"/>
                <a:ea typeface="Cambria" panose="02040503050406030204" pitchFamily="18" charset="0"/>
              </a:rPr>
              <a:t>strategies are:</a:t>
            </a:r>
          </a:p>
          <a:p>
            <a:pPr marL="0" indent="0" algn="just">
              <a:buNone/>
            </a:pPr>
            <a:endParaRPr lang="en-US" sz="2400" b="1" dirty="0" smtClean="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400" dirty="0" smtClean="0">
                <a:latin typeface="Cambria" panose="02040503050406030204" pitchFamily="18" charset="0"/>
                <a:ea typeface="Cambria" panose="02040503050406030204" pitchFamily="18" charset="0"/>
              </a:rPr>
              <a:t>Capacity </a:t>
            </a:r>
            <a:r>
              <a:rPr lang="en-US" sz="2400" dirty="0">
                <a:latin typeface="Cambria" panose="02040503050406030204" pitchFamily="18" charset="0"/>
                <a:ea typeface="Cambria" panose="02040503050406030204" pitchFamily="18" charset="0"/>
              </a:rPr>
              <a:t>building training</a:t>
            </a:r>
          </a:p>
          <a:p>
            <a:pPr algn="just">
              <a:buFont typeface="Wingdings" panose="05000000000000000000" pitchFamily="2" charset="2"/>
              <a:buChar char="q"/>
            </a:pPr>
            <a:r>
              <a:rPr lang="en-US" sz="2400" dirty="0" smtClean="0">
                <a:latin typeface="Cambria" panose="02040503050406030204" pitchFamily="18" charset="0"/>
                <a:ea typeface="Cambria" panose="02040503050406030204" pitchFamily="18" charset="0"/>
              </a:rPr>
              <a:t>Technical </a:t>
            </a:r>
            <a:r>
              <a:rPr lang="en-US" sz="2400" dirty="0">
                <a:latin typeface="Cambria" panose="02040503050406030204" pitchFamily="18" charset="0"/>
                <a:ea typeface="Cambria" panose="02040503050406030204" pitchFamily="18" charset="0"/>
              </a:rPr>
              <a:t>assistance and</a:t>
            </a:r>
          </a:p>
          <a:p>
            <a:pPr algn="just">
              <a:buFont typeface="Wingdings" panose="05000000000000000000" pitchFamily="2" charset="2"/>
              <a:buChar char="q"/>
            </a:pPr>
            <a:r>
              <a:rPr lang="en-US" sz="2400" dirty="0" smtClean="0">
                <a:latin typeface="Cambria" panose="02040503050406030204" pitchFamily="18" charset="0"/>
                <a:ea typeface="Cambria" panose="02040503050406030204" pitchFamily="18" charset="0"/>
              </a:rPr>
              <a:t>Leadership </a:t>
            </a:r>
            <a:r>
              <a:rPr lang="en-US" sz="2400" dirty="0">
                <a:latin typeface="Cambria" panose="02040503050406030204" pitchFamily="18" charset="0"/>
                <a:ea typeface="Cambria" panose="02040503050406030204" pitchFamily="18" charset="0"/>
              </a:rPr>
              <a:t>and participation</a:t>
            </a:r>
          </a:p>
          <a:p>
            <a:pPr algn="just">
              <a:buFont typeface="Wingdings" panose="05000000000000000000" pitchFamily="2" charset="2"/>
              <a:buChar char="q"/>
            </a:pPr>
            <a:r>
              <a:rPr lang="en-US" sz="2400" dirty="0" smtClean="0">
                <a:latin typeface="Cambria" panose="02040503050406030204" pitchFamily="18" charset="0"/>
                <a:ea typeface="Cambria" panose="02040503050406030204" pitchFamily="18" charset="0"/>
              </a:rPr>
              <a:t>Decentralization </a:t>
            </a:r>
            <a:r>
              <a:rPr lang="en-US" sz="2400" dirty="0">
                <a:latin typeface="Cambria" panose="02040503050406030204" pitchFamily="18" charset="0"/>
                <a:ea typeface="Cambria" panose="02040503050406030204" pitchFamily="18" charset="0"/>
              </a:rPr>
              <a:t>and empowerment</a:t>
            </a:r>
            <a:r>
              <a:rPr lang="en-US" sz="2400" dirty="0" smtClean="0">
                <a:latin typeface="Cambria" panose="02040503050406030204" pitchFamily="18" charset="0"/>
                <a:ea typeface="Cambria" panose="02040503050406030204" pitchFamily="18" charset="0"/>
              </a:rPr>
              <a:t>.</a:t>
            </a:r>
          </a:p>
          <a:p>
            <a:pPr marL="0" indent="0" algn="just">
              <a:buNone/>
            </a:pPr>
            <a:endParaRPr lang="en-US" sz="2400" dirty="0" smtClean="0">
              <a:latin typeface="Cambria" panose="02040503050406030204" pitchFamily="18" charset="0"/>
              <a:ea typeface="Cambria" panose="02040503050406030204" pitchFamily="18" charset="0"/>
            </a:endParaRPr>
          </a:p>
          <a:p>
            <a:pPr marL="0" indent="0" algn="just">
              <a:buNone/>
            </a:pPr>
            <a:r>
              <a:rPr lang="en-US" sz="2400" dirty="0" smtClean="0">
                <a:latin typeface="Cambria" panose="02040503050406030204" pitchFamily="18" charset="0"/>
                <a:ea typeface="Cambria" panose="02040503050406030204" pitchFamily="18" charset="0"/>
              </a:rPr>
              <a:t>All </a:t>
            </a:r>
            <a:r>
              <a:rPr lang="en-US" sz="2400" dirty="0">
                <a:latin typeface="Cambria" panose="02040503050406030204" pitchFamily="18" charset="0"/>
                <a:ea typeface="Cambria" panose="02040503050406030204" pitchFamily="18" charset="0"/>
              </a:rPr>
              <a:t>four elements are directly focused on people. It is pertinent to mention here</a:t>
            </a:r>
          </a:p>
          <a:p>
            <a:pPr marL="0" indent="0" algn="just">
              <a:buNone/>
            </a:pPr>
            <a:r>
              <a:rPr lang="en-US" sz="2400" dirty="0">
                <a:latin typeface="Cambria" panose="02040503050406030204" pitchFamily="18" charset="0"/>
                <a:ea typeface="Cambria" panose="02040503050406030204" pitchFamily="18" charset="0"/>
              </a:rPr>
              <a:t>that individuals alone cannot define management. Management takes place </a:t>
            </a:r>
            <a:r>
              <a:rPr lang="en-US" sz="2400" dirty="0" smtClean="0">
                <a:latin typeface="Cambria" panose="02040503050406030204" pitchFamily="18" charset="0"/>
                <a:ea typeface="Cambria" panose="02040503050406030204" pitchFamily="18" charset="0"/>
              </a:rPr>
              <a:t>within organizational </a:t>
            </a:r>
            <a:r>
              <a:rPr lang="en-US" sz="2400" dirty="0">
                <a:latin typeface="Cambria" panose="02040503050406030204" pitchFamily="18" charset="0"/>
                <a:ea typeface="Cambria" panose="02040503050406030204" pitchFamily="18" charset="0"/>
              </a:rPr>
              <a:t>settings. Therefore, both individuals as well as an </a:t>
            </a:r>
            <a:r>
              <a:rPr lang="en-US" sz="2400" dirty="0" smtClean="0">
                <a:latin typeface="Cambria" panose="02040503050406030204" pitchFamily="18" charset="0"/>
                <a:ea typeface="Cambria" panose="02040503050406030204" pitchFamily="18" charset="0"/>
              </a:rPr>
              <a:t>organization are </a:t>
            </a:r>
            <a:r>
              <a:rPr lang="en-US" sz="2400" dirty="0">
                <a:latin typeface="Cambria" panose="02040503050406030204" pitchFamily="18" charset="0"/>
                <a:ea typeface="Cambria" panose="02040503050406030204" pitchFamily="18" charset="0"/>
              </a:rPr>
              <a:t>central to development management.</a:t>
            </a:r>
            <a:endParaRPr lang="en-US" sz="2200" i="1" dirty="0" smtClean="0">
              <a:latin typeface="Cambria" pitchFamily="18" charset="0"/>
              <a:ea typeface="Cambria" pitchFamily="18" charset="0"/>
            </a:endParaRPr>
          </a:p>
        </p:txBody>
      </p:sp>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3800" b="1" dirty="0">
                <a:solidFill>
                  <a:srgbClr val="FF0000"/>
                </a:solidFill>
                <a:latin typeface="Cambria" panose="02040503050406030204" pitchFamily="18" charset="0"/>
                <a:ea typeface="Cambria" panose="02040503050406030204" pitchFamily="18" charset="0"/>
              </a:rPr>
              <a:t>ELEMENTS OF </a:t>
            </a:r>
            <a:r>
              <a:rPr lang="en-US" sz="3800" b="1" dirty="0" smtClean="0">
                <a:solidFill>
                  <a:srgbClr val="FF0000"/>
                </a:solidFill>
                <a:latin typeface="Cambria" panose="02040503050406030204" pitchFamily="18" charset="0"/>
                <a:ea typeface="Cambria" panose="02040503050406030204" pitchFamily="18" charset="0"/>
              </a:rPr>
              <a:t>DEVELOPMENT MANAGEMENT</a:t>
            </a:r>
            <a:endParaRPr lang="en-US" sz="3800" b="1"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343700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3800" b="1" dirty="0" smtClean="0">
                <a:solidFill>
                  <a:srgbClr val="FF0000"/>
                </a:solidFill>
                <a:latin typeface="Cambria" panose="02040503050406030204" pitchFamily="18" charset="0"/>
                <a:ea typeface="Cambria" panose="02040503050406030204" pitchFamily="18" charset="0"/>
              </a:rPr>
              <a:t>DEVELOPMENT MANAGEMENT CYCLE</a:t>
            </a:r>
            <a:endParaRPr lang="en-US" sz="3800" b="1" dirty="0">
              <a:solidFill>
                <a:srgbClr val="FF0000"/>
              </a:solidFill>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stretch>
            <a:fillRect/>
          </a:stretch>
        </p:blipFill>
        <p:spPr>
          <a:xfrm>
            <a:off x="1752600" y="731521"/>
            <a:ext cx="7735484" cy="6583680"/>
          </a:xfrm>
          <a:prstGeom prst="rect">
            <a:avLst/>
          </a:prstGeom>
        </p:spPr>
      </p:pic>
    </p:spTree>
    <p:extLst>
      <p:ext uri="{BB962C8B-B14F-4D97-AF65-F5344CB8AC3E}">
        <p14:creationId xmlns:p14="http://schemas.microsoft.com/office/powerpoint/2010/main" val="14559394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3800" b="1" dirty="0" smtClean="0">
                <a:solidFill>
                  <a:srgbClr val="FF0000"/>
                </a:solidFill>
                <a:latin typeface="Cambria" panose="02040503050406030204" pitchFamily="18" charset="0"/>
                <a:ea typeface="Cambria" panose="02040503050406030204" pitchFamily="18" charset="0"/>
              </a:rPr>
              <a:t>DEVELOPMENT MANAGEMENT CYCLE</a:t>
            </a:r>
            <a:endParaRPr lang="en-US" sz="38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marL="0" indent="0" algn="just">
              <a:buNone/>
            </a:pPr>
            <a:r>
              <a:rPr lang="en-US" sz="2400" b="1" dirty="0">
                <a:latin typeface="Cambria" pitchFamily="18" charset="0"/>
                <a:ea typeface="Cambria" pitchFamily="18" charset="0"/>
              </a:rPr>
              <a:t>The nine steps of development management cycle are</a:t>
            </a:r>
            <a:r>
              <a:rPr lang="en-US" sz="2400" b="1" dirty="0" smtClean="0">
                <a:latin typeface="Cambria" pitchFamily="18" charset="0"/>
                <a:ea typeface="Cambria" pitchFamily="18" charset="0"/>
              </a:rPr>
              <a:t>:</a:t>
            </a:r>
          </a:p>
          <a:p>
            <a:pPr marL="0" indent="0" algn="just">
              <a:buNone/>
            </a:pPr>
            <a:endParaRPr lang="en-US" sz="2400" b="1" dirty="0">
              <a:latin typeface="Cambria" pitchFamily="18" charset="0"/>
              <a:ea typeface="Cambria" pitchFamily="18" charset="0"/>
            </a:endParaRPr>
          </a:p>
          <a:p>
            <a:pPr marL="0" indent="0" algn="just">
              <a:buNone/>
            </a:pPr>
            <a:r>
              <a:rPr lang="en-US" sz="2400" b="1" dirty="0" err="1">
                <a:latin typeface="Cambria" pitchFamily="18" charset="0"/>
                <a:ea typeface="Cambria" pitchFamily="18" charset="0"/>
              </a:rPr>
              <a:t>i</a:t>
            </a:r>
            <a:r>
              <a:rPr lang="en-US" sz="2400" b="1" dirty="0">
                <a:latin typeface="Cambria" pitchFamily="18" charset="0"/>
                <a:ea typeface="Cambria" pitchFamily="18" charset="0"/>
              </a:rPr>
              <a:t>) Setting the development goal</a:t>
            </a:r>
          </a:p>
          <a:p>
            <a:pPr marL="0" indent="0" algn="just">
              <a:buNone/>
            </a:pPr>
            <a:r>
              <a:rPr lang="en-US" sz="2400" b="1" dirty="0">
                <a:latin typeface="Cambria" pitchFamily="18" charset="0"/>
                <a:ea typeface="Cambria" pitchFamily="18" charset="0"/>
              </a:rPr>
              <a:t>ii) Formulation of development objectives</a:t>
            </a:r>
          </a:p>
          <a:p>
            <a:pPr marL="0" indent="0" algn="just">
              <a:buNone/>
            </a:pPr>
            <a:r>
              <a:rPr lang="en-US" sz="2400" b="1" dirty="0">
                <a:latin typeface="Cambria" pitchFamily="18" charset="0"/>
                <a:ea typeface="Cambria" pitchFamily="18" charset="0"/>
              </a:rPr>
              <a:t>iii) Setting the development targets/ outcomes</a:t>
            </a:r>
          </a:p>
          <a:p>
            <a:pPr marL="0" indent="0" algn="just">
              <a:buNone/>
            </a:pPr>
            <a:r>
              <a:rPr lang="en-US" sz="2400" b="1" dirty="0">
                <a:latin typeface="Cambria" pitchFamily="18" charset="0"/>
                <a:ea typeface="Cambria" pitchFamily="18" charset="0"/>
              </a:rPr>
              <a:t>iv) Formulation of development strategies and activities</a:t>
            </a:r>
          </a:p>
          <a:p>
            <a:pPr marL="0" indent="0" algn="just">
              <a:buNone/>
            </a:pPr>
            <a:r>
              <a:rPr lang="en-US" sz="2400" b="1" dirty="0">
                <a:latin typeface="Cambria" pitchFamily="18" charset="0"/>
                <a:ea typeface="Cambria" pitchFamily="18" charset="0"/>
              </a:rPr>
              <a:t>v) Allocation of Resources</a:t>
            </a:r>
          </a:p>
          <a:p>
            <a:pPr marL="0" indent="0" algn="just">
              <a:buNone/>
            </a:pPr>
            <a:r>
              <a:rPr lang="en-US" sz="2400" b="1" dirty="0">
                <a:latin typeface="Cambria" pitchFamily="18" charset="0"/>
                <a:ea typeface="Cambria" pitchFamily="18" charset="0"/>
              </a:rPr>
              <a:t>vi) Implementation of the development plan and activities</a:t>
            </a:r>
          </a:p>
          <a:p>
            <a:pPr marL="0" indent="0" algn="just">
              <a:buNone/>
            </a:pPr>
            <a:r>
              <a:rPr lang="en-US" sz="2400" b="1" dirty="0">
                <a:latin typeface="Cambria" pitchFamily="18" charset="0"/>
                <a:ea typeface="Cambria" pitchFamily="18" charset="0"/>
              </a:rPr>
              <a:t>vii) Monitoring</a:t>
            </a:r>
          </a:p>
          <a:p>
            <a:pPr marL="0" indent="0" algn="just">
              <a:buNone/>
            </a:pPr>
            <a:r>
              <a:rPr lang="en-US" sz="2400" b="1" dirty="0">
                <a:latin typeface="Cambria" pitchFamily="18" charset="0"/>
                <a:ea typeface="Cambria" pitchFamily="18" charset="0"/>
              </a:rPr>
              <a:t>viii)Evaluation / Impact assessment/ gap identification</a:t>
            </a:r>
          </a:p>
          <a:p>
            <a:pPr marL="0" indent="0" algn="just">
              <a:buNone/>
            </a:pPr>
            <a:r>
              <a:rPr lang="en-US" sz="2400" b="1" dirty="0">
                <a:latin typeface="Cambria" pitchFamily="18" charset="0"/>
                <a:ea typeface="Cambria" pitchFamily="18" charset="0"/>
              </a:rPr>
              <a:t>ix) Dissemination of result to the policy makers and donors.</a:t>
            </a:r>
            <a:endParaRPr lang="en-US" sz="2400" b="1" dirty="0" smtClean="0">
              <a:latin typeface="Cambria" pitchFamily="18" charset="0"/>
              <a:ea typeface="Cambria" pitchFamily="18" charset="0"/>
            </a:endParaRPr>
          </a:p>
        </p:txBody>
      </p:sp>
    </p:spTree>
    <p:extLst>
      <p:ext uri="{BB962C8B-B14F-4D97-AF65-F5344CB8AC3E}">
        <p14:creationId xmlns:p14="http://schemas.microsoft.com/office/powerpoint/2010/main" val="38790087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3000" b="1" dirty="0">
                <a:solidFill>
                  <a:srgbClr val="FF0000"/>
                </a:solidFill>
                <a:latin typeface="Cambria" panose="02040503050406030204" pitchFamily="18" charset="0"/>
                <a:ea typeface="Cambria" panose="02040503050406030204" pitchFamily="18" charset="0"/>
              </a:rPr>
              <a:t>PRE-REQUISITES FOR GOOD DEVELOPMENT MANAGEMENT</a:t>
            </a:r>
            <a:endParaRPr lang="en-US" sz="3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marL="0" indent="0" algn="just">
              <a:buNone/>
            </a:pPr>
            <a:r>
              <a:rPr lang="en-US" sz="2200" b="1" dirty="0">
                <a:latin typeface="Cambria" pitchFamily="18" charset="0"/>
                <a:ea typeface="Cambria" pitchFamily="18" charset="0"/>
              </a:rPr>
              <a:t>Inter &amp; Intra Sectoral Coordination:</a:t>
            </a:r>
            <a:r>
              <a:rPr lang="en-US" sz="2200" dirty="0">
                <a:latin typeface="Cambria" pitchFamily="18" charset="0"/>
                <a:ea typeface="Cambria" pitchFamily="18" charset="0"/>
              </a:rPr>
              <a:t> For the effective management </a:t>
            </a:r>
            <a:r>
              <a:rPr lang="en-US" sz="2200" dirty="0" smtClean="0">
                <a:latin typeface="Cambria" pitchFamily="18" charset="0"/>
                <a:ea typeface="Cambria" pitchFamily="18" charset="0"/>
              </a:rPr>
              <a:t>of development </a:t>
            </a:r>
            <a:r>
              <a:rPr lang="en-US" sz="2200" dirty="0">
                <a:latin typeface="Cambria" pitchFamily="18" charset="0"/>
                <a:ea typeface="Cambria" pitchFamily="18" charset="0"/>
              </a:rPr>
              <a:t>projects or </a:t>
            </a:r>
            <a:r>
              <a:rPr lang="en-US" sz="2200" dirty="0" err="1">
                <a:latin typeface="Cambria" pitchFamily="18" charset="0"/>
                <a:ea typeface="Cambria" pitchFamily="18" charset="0"/>
              </a:rPr>
              <a:t>programmes</a:t>
            </a:r>
            <a:r>
              <a:rPr lang="en-US" sz="2200" dirty="0">
                <a:latin typeface="Cambria" pitchFamily="18" charset="0"/>
                <a:ea typeface="Cambria" pitchFamily="18" charset="0"/>
              </a:rPr>
              <a:t>, the development management </a:t>
            </a:r>
            <a:r>
              <a:rPr lang="en-US" sz="2200" dirty="0" smtClean="0">
                <a:latin typeface="Cambria" pitchFamily="18" charset="0"/>
                <a:ea typeface="Cambria" pitchFamily="18" charset="0"/>
              </a:rPr>
              <a:t>must have </a:t>
            </a:r>
            <a:r>
              <a:rPr lang="en-US" sz="2200" dirty="0">
                <a:latin typeface="Cambria" pitchFamily="18" charset="0"/>
                <a:ea typeface="Cambria" pitchFamily="18" charset="0"/>
              </a:rPr>
              <a:t>a climate of healthy </a:t>
            </a:r>
            <a:r>
              <a:rPr lang="en-US" sz="2200" dirty="0" err="1">
                <a:latin typeface="Cambria" pitchFamily="18" charset="0"/>
                <a:ea typeface="Cambria" pitchFamily="18" charset="0"/>
              </a:rPr>
              <a:t>intersectoral</a:t>
            </a:r>
            <a:r>
              <a:rPr lang="en-US" sz="2200" dirty="0">
                <a:latin typeface="Cambria" pitchFamily="18" charset="0"/>
                <a:ea typeface="Cambria" pitchFamily="18" charset="0"/>
              </a:rPr>
              <a:t> coordination. Coordination </a:t>
            </a:r>
            <a:r>
              <a:rPr lang="en-US" sz="2200" dirty="0" smtClean="0">
                <a:latin typeface="Cambria" pitchFamily="18" charset="0"/>
                <a:ea typeface="Cambria" pitchFamily="18" charset="0"/>
              </a:rPr>
              <a:t>among the </a:t>
            </a:r>
            <a:r>
              <a:rPr lang="en-US" sz="2200" dirty="0">
                <a:latin typeface="Cambria" pitchFamily="18" charset="0"/>
                <a:ea typeface="Cambria" pitchFamily="18" charset="0"/>
              </a:rPr>
              <a:t>sectors is essential for smooth implementation of development activities.</a:t>
            </a:r>
          </a:p>
          <a:p>
            <a:pPr marL="0" indent="0" algn="just">
              <a:buNone/>
            </a:pPr>
            <a:r>
              <a:rPr lang="en-US" sz="2200" b="1" dirty="0" smtClean="0">
                <a:latin typeface="Cambria" pitchFamily="18" charset="0"/>
                <a:ea typeface="Cambria" pitchFamily="18" charset="0"/>
              </a:rPr>
              <a:t>Good </a:t>
            </a:r>
            <a:r>
              <a:rPr lang="en-US" sz="2200" b="1" dirty="0">
                <a:latin typeface="Cambria" pitchFamily="18" charset="0"/>
                <a:ea typeface="Cambria" pitchFamily="18" charset="0"/>
              </a:rPr>
              <a:t>Governance: </a:t>
            </a:r>
            <a:r>
              <a:rPr lang="en-US" sz="2200" dirty="0">
                <a:latin typeface="Cambria" pitchFamily="18" charset="0"/>
                <a:ea typeface="Cambria" pitchFamily="18" charset="0"/>
              </a:rPr>
              <a:t>In recent years good governance has become a </a:t>
            </a:r>
            <a:r>
              <a:rPr lang="en-US" sz="2200" dirty="0" smtClean="0">
                <a:latin typeface="Cambria" pitchFamily="18" charset="0"/>
                <a:ea typeface="Cambria" pitchFamily="18" charset="0"/>
              </a:rPr>
              <a:t>buzz ward </a:t>
            </a:r>
            <a:r>
              <a:rPr lang="en-US" sz="2200" dirty="0">
                <a:latin typeface="Cambria" pitchFamily="18" charset="0"/>
                <a:ea typeface="Cambria" pitchFamily="18" charset="0"/>
              </a:rPr>
              <a:t>in development. It is widely felt that good governance will </a:t>
            </a:r>
            <a:r>
              <a:rPr lang="en-US" sz="2200" dirty="0" smtClean="0">
                <a:latin typeface="Cambria" pitchFamily="18" charset="0"/>
                <a:ea typeface="Cambria" pitchFamily="18" charset="0"/>
              </a:rPr>
              <a:t>ensure faster </a:t>
            </a:r>
            <a:r>
              <a:rPr lang="en-US" sz="2200" dirty="0">
                <a:latin typeface="Cambria" pitchFamily="18" charset="0"/>
                <a:ea typeface="Cambria" pitchFamily="18" charset="0"/>
              </a:rPr>
              <a:t>development. According to the United Nations, the important </a:t>
            </a:r>
            <a:r>
              <a:rPr lang="en-US" sz="2200" dirty="0" smtClean="0">
                <a:latin typeface="Cambria" pitchFamily="18" charset="0"/>
                <a:ea typeface="Cambria" pitchFamily="18" charset="0"/>
              </a:rPr>
              <a:t>features of </a:t>
            </a:r>
            <a:r>
              <a:rPr lang="en-US" sz="2200" dirty="0">
                <a:latin typeface="Cambria" pitchFamily="18" charset="0"/>
                <a:ea typeface="Cambria" pitchFamily="18" charset="0"/>
              </a:rPr>
              <a:t>good governance are consensus oriented, participatory, </a:t>
            </a:r>
            <a:r>
              <a:rPr lang="en-US" sz="2200" dirty="0" smtClean="0">
                <a:latin typeface="Cambria" pitchFamily="18" charset="0"/>
                <a:ea typeface="Cambria" pitchFamily="18" charset="0"/>
              </a:rPr>
              <a:t>accountable, transparent</a:t>
            </a:r>
            <a:r>
              <a:rPr lang="en-US" sz="2200" dirty="0">
                <a:latin typeface="Cambria" pitchFamily="18" charset="0"/>
                <a:ea typeface="Cambria" pitchFamily="18" charset="0"/>
              </a:rPr>
              <a:t>, responsive, equitable and inclusive. </a:t>
            </a:r>
            <a:r>
              <a:rPr lang="en-US" sz="2200" dirty="0" smtClean="0">
                <a:latin typeface="Cambria" pitchFamily="18" charset="0"/>
                <a:ea typeface="Cambria" pitchFamily="18" charset="0"/>
              </a:rPr>
              <a:t>Development management needs </a:t>
            </a:r>
            <a:r>
              <a:rPr lang="en-US" sz="2200" dirty="0">
                <a:latin typeface="Cambria" pitchFamily="18" charset="0"/>
                <a:ea typeface="Cambria" pitchFamily="18" charset="0"/>
              </a:rPr>
              <a:t>to use good governance as a tool for effective implementation </a:t>
            </a:r>
            <a:r>
              <a:rPr lang="en-US" sz="2200" dirty="0" smtClean="0">
                <a:latin typeface="Cambria" pitchFamily="18" charset="0"/>
                <a:ea typeface="Cambria" pitchFamily="18" charset="0"/>
              </a:rPr>
              <a:t>of development </a:t>
            </a:r>
            <a:r>
              <a:rPr lang="en-US" sz="2200" dirty="0">
                <a:latin typeface="Cambria" pitchFamily="18" charset="0"/>
                <a:ea typeface="Cambria" pitchFamily="18" charset="0"/>
              </a:rPr>
              <a:t>activities to achieve development goals. </a:t>
            </a:r>
            <a:endParaRPr lang="en-US" sz="2200" dirty="0" smtClean="0">
              <a:latin typeface="Cambria" pitchFamily="18" charset="0"/>
              <a:ea typeface="Cambria" pitchFamily="18" charset="0"/>
            </a:endParaRPr>
          </a:p>
          <a:p>
            <a:pPr marL="0" indent="0" algn="just">
              <a:buNone/>
            </a:pPr>
            <a:r>
              <a:rPr lang="en-US" sz="2200" b="1" dirty="0" smtClean="0">
                <a:latin typeface="Cambria" pitchFamily="18" charset="0"/>
                <a:ea typeface="Cambria" pitchFamily="18" charset="0"/>
              </a:rPr>
              <a:t>Convergence</a:t>
            </a:r>
            <a:r>
              <a:rPr lang="en-US" sz="2200" b="1" dirty="0">
                <a:latin typeface="Cambria" pitchFamily="18" charset="0"/>
                <a:ea typeface="Cambria" pitchFamily="18" charset="0"/>
              </a:rPr>
              <a:t>: </a:t>
            </a:r>
            <a:r>
              <a:rPr lang="en-US" sz="2200" dirty="0">
                <a:latin typeface="Cambria" pitchFamily="18" charset="0"/>
                <a:ea typeface="Cambria" pitchFamily="18" charset="0"/>
              </a:rPr>
              <a:t>Convergence in recent years has been emphasized to </a:t>
            </a:r>
            <a:r>
              <a:rPr lang="en-US" sz="2200" dirty="0" smtClean="0">
                <a:latin typeface="Cambria" pitchFamily="18" charset="0"/>
                <a:ea typeface="Cambria" pitchFamily="18" charset="0"/>
              </a:rPr>
              <a:t>check the </a:t>
            </a:r>
            <a:r>
              <a:rPr lang="en-US" sz="2200" dirty="0">
                <a:latin typeface="Cambria" pitchFamily="18" charset="0"/>
                <a:ea typeface="Cambria" pitchFamily="18" charset="0"/>
              </a:rPr>
              <a:t>duplication of effort and wastage of resources. It is seen that at </a:t>
            </a:r>
            <a:r>
              <a:rPr lang="en-US" sz="2200" dirty="0" smtClean="0">
                <a:latin typeface="Cambria" pitchFamily="18" charset="0"/>
                <a:ea typeface="Cambria" pitchFamily="18" charset="0"/>
              </a:rPr>
              <a:t>the grassroots </a:t>
            </a:r>
            <a:r>
              <a:rPr lang="en-US" sz="2200" dirty="0">
                <a:latin typeface="Cambria" pitchFamily="18" charset="0"/>
                <a:ea typeface="Cambria" pitchFamily="18" charset="0"/>
              </a:rPr>
              <a:t>level, the activities implemented by different sectors </a:t>
            </a:r>
            <a:r>
              <a:rPr lang="en-US" sz="2200" dirty="0" smtClean="0">
                <a:latin typeface="Cambria" pitchFamily="18" charset="0"/>
                <a:ea typeface="Cambria" pitchFamily="18" charset="0"/>
              </a:rPr>
              <a:t>– different agencies </a:t>
            </a:r>
            <a:r>
              <a:rPr lang="en-US" sz="2200" dirty="0">
                <a:latin typeface="Cambria" pitchFamily="18" charset="0"/>
                <a:ea typeface="Cambria" pitchFamily="18" charset="0"/>
              </a:rPr>
              <a:t>and different institutions - sometimes overlap, which leads </a:t>
            </a:r>
            <a:r>
              <a:rPr lang="en-US" sz="2200" dirty="0" smtClean="0">
                <a:latin typeface="Cambria" pitchFamily="18" charset="0"/>
                <a:ea typeface="Cambria" pitchFamily="18" charset="0"/>
              </a:rPr>
              <a:t>to wastage </a:t>
            </a:r>
            <a:r>
              <a:rPr lang="en-US" sz="2200" dirty="0">
                <a:latin typeface="Cambria" pitchFamily="18" charset="0"/>
                <a:ea typeface="Cambria" pitchFamily="18" charset="0"/>
              </a:rPr>
              <a:t>of resources and man-hours. For example, in an area, if the </a:t>
            </a:r>
            <a:r>
              <a:rPr lang="en-US" sz="2200" dirty="0" smtClean="0">
                <a:latin typeface="Cambria" pitchFamily="18" charset="0"/>
                <a:ea typeface="Cambria" pitchFamily="18" charset="0"/>
              </a:rPr>
              <a:t>health and </a:t>
            </a:r>
            <a:r>
              <a:rPr lang="en-US" sz="2200" dirty="0">
                <a:latin typeface="Cambria" pitchFamily="18" charset="0"/>
                <a:ea typeface="Cambria" pitchFamily="18" charset="0"/>
              </a:rPr>
              <a:t>education </a:t>
            </a:r>
            <a:r>
              <a:rPr lang="en-US" sz="2200" dirty="0" err="1">
                <a:latin typeface="Cambria" pitchFamily="18" charset="0"/>
                <a:ea typeface="Cambria" pitchFamily="18" charset="0"/>
              </a:rPr>
              <a:t>programmes</a:t>
            </a:r>
            <a:r>
              <a:rPr lang="en-US" sz="2200" dirty="0">
                <a:latin typeface="Cambria" pitchFamily="18" charset="0"/>
                <a:ea typeface="Cambria" pitchFamily="18" charset="0"/>
              </a:rPr>
              <a:t> with similar objectives, strategies, and </a:t>
            </a:r>
            <a:r>
              <a:rPr lang="en-US" sz="2200" dirty="0" smtClean="0">
                <a:latin typeface="Cambria" pitchFamily="18" charset="0"/>
                <a:ea typeface="Cambria" pitchFamily="18" charset="0"/>
              </a:rPr>
              <a:t>activities are </a:t>
            </a:r>
            <a:r>
              <a:rPr lang="en-US" sz="2200" dirty="0">
                <a:latin typeface="Cambria" pitchFamily="18" charset="0"/>
                <a:ea typeface="Cambria" pitchFamily="18" charset="0"/>
              </a:rPr>
              <a:t>being implemented by the government, non-governmental </a:t>
            </a:r>
            <a:r>
              <a:rPr lang="en-US" sz="2200" dirty="0" smtClean="0">
                <a:latin typeface="Cambria" pitchFamily="18" charset="0"/>
                <a:ea typeface="Cambria" pitchFamily="18" charset="0"/>
              </a:rPr>
              <a:t>organization, and </a:t>
            </a:r>
            <a:r>
              <a:rPr lang="en-US" sz="2200" dirty="0">
                <a:latin typeface="Cambria" pitchFamily="18" charset="0"/>
                <a:ea typeface="Cambria" pitchFamily="18" charset="0"/>
              </a:rPr>
              <a:t>by the bilateral organizations, too, then it will not only be </a:t>
            </a:r>
            <a:r>
              <a:rPr lang="en-US" sz="2200" dirty="0" smtClean="0">
                <a:latin typeface="Cambria" pitchFamily="18" charset="0"/>
                <a:ea typeface="Cambria" pitchFamily="18" charset="0"/>
              </a:rPr>
              <a:t>overlapping but </a:t>
            </a:r>
            <a:r>
              <a:rPr lang="en-US" sz="2200" dirty="0">
                <a:latin typeface="Cambria" pitchFamily="18" charset="0"/>
                <a:ea typeface="Cambria" pitchFamily="18" charset="0"/>
              </a:rPr>
              <a:t>would create confusion in the minds of people</a:t>
            </a:r>
            <a:r>
              <a:rPr lang="en-US" sz="2200" dirty="0" smtClean="0">
                <a:latin typeface="Cambria" pitchFamily="18" charset="0"/>
                <a:ea typeface="Cambria" pitchFamily="18" charset="0"/>
              </a:rPr>
              <a:t>.</a:t>
            </a:r>
            <a:endParaRPr lang="en-US" sz="2200" dirty="0" smtClean="0">
              <a:latin typeface="Cambria" pitchFamily="18" charset="0"/>
              <a:ea typeface="Cambria" pitchFamily="18" charset="0"/>
            </a:endParaRPr>
          </a:p>
        </p:txBody>
      </p:sp>
    </p:spTree>
    <p:extLst>
      <p:ext uri="{BB962C8B-B14F-4D97-AF65-F5344CB8AC3E}">
        <p14:creationId xmlns:p14="http://schemas.microsoft.com/office/powerpoint/2010/main" val="3761494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3000" b="1" dirty="0">
                <a:solidFill>
                  <a:srgbClr val="FF0000"/>
                </a:solidFill>
                <a:latin typeface="Cambria" panose="02040503050406030204" pitchFamily="18" charset="0"/>
                <a:ea typeface="Cambria" panose="02040503050406030204" pitchFamily="18" charset="0"/>
              </a:rPr>
              <a:t>PRE-REQUISITES FOR GOOD DEVELOPMENT MANAGEMENT</a:t>
            </a:r>
            <a:endParaRPr lang="en-US" sz="30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marL="0" indent="0" algn="just">
              <a:buNone/>
            </a:pPr>
            <a:r>
              <a:rPr lang="en-US" sz="2200" b="1" dirty="0" smtClean="0">
                <a:latin typeface="Cambria" pitchFamily="18" charset="0"/>
                <a:ea typeface="Cambria" pitchFamily="18" charset="0"/>
              </a:rPr>
              <a:t>Decentralization</a:t>
            </a:r>
            <a:r>
              <a:rPr lang="en-US" sz="2200" b="1" dirty="0">
                <a:latin typeface="Cambria" pitchFamily="18" charset="0"/>
                <a:ea typeface="Cambria" pitchFamily="18" charset="0"/>
              </a:rPr>
              <a:t>: </a:t>
            </a:r>
            <a:r>
              <a:rPr lang="en-US" sz="2200" dirty="0">
                <a:latin typeface="Cambria" pitchFamily="18" charset="0"/>
                <a:ea typeface="Cambria" pitchFamily="18" charset="0"/>
              </a:rPr>
              <a:t>One of the important pre-requisites of good </a:t>
            </a:r>
            <a:r>
              <a:rPr lang="en-US" sz="2200" dirty="0" smtClean="0">
                <a:latin typeface="Cambria" pitchFamily="18" charset="0"/>
                <a:ea typeface="Cambria" pitchFamily="18" charset="0"/>
              </a:rPr>
              <a:t>development management </a:t>
            </a:r>
            <a:r>
              <a:rPr lang="en-US" sz="2200" dirty="0">
                <a:latin typeface="Cambria" pitchFamily="18" charset="0"/>
                <a:ea typeface="Cambria" pitchFamily="18" charset="0"/>
              </a:rPr>
              <a:t>is decentralization. Decentralization of funds, functions, </a:t>
            </a:r>
            <a:r>
              <a:rPr lang="en-US" sz="2200" dirty="0" smtClean="0">
                <a:latin typeface="Cambria" pitchFamily="18" charset="0"/>
                <a:ea typeface="Cambria" pitchFamily="18" charset="0"/>
              </a:rPr>
              <a:t>and functionaries </a:t>
            </a:r>
            <a:r>
              <a:rPr lang="en-US" sz="2200" dirty="0">
                <a:latin typeface="Cambria" pitchFamily="18" charset="0"/>
                <a:ea typeface="Cambria" pitchFamily="18" charset="0"/>
              </a:rPr>
              <a:t>to the lower level of governments has led to </a:t>
            </a:r>
            <a:r>
              <a:rPr lang="en-US" sz="2200" dirty="0" smtClean="0">
                <a:latin typeface="Cambria" pitchFamily="18" charset="0"/>
                <a:ea typeface="Cambria" pitchFamily="18" charset="0"/>
              </a:rPr>
              <a:t>effective implementation </a:t>
            </a:r>
            <a:r>
              <a:rPr lang="en-US" sz="2200" dirty="0">
                <a:latin typeface="Cambria" pitchFamily="18" charset="0"/>
                <a:ea typeface="Cambria" pitchFamily="18" charset="0"/>
              </a:rPr>
              <a:t>of </a:t>
            </a:r>
            <a:r>
              <a:rPr lang="en-US" sz="2200" dirty="0" err="1">
                <a:latin typeface="Cambria" pitchFamily="18" charset="0"/>
                <a:ea typeface="Cambria" pitchFamily="18" charset="0"/>
              </a:rPr>
              <a:t>programmes</a:t>
            </a:r>
            <a:r>
              <a:rPr lang="en-US" sz="2200" dirty="0">
                <a:latin typeface="Cambria" pitchFamily="18" charset="0"/>
                <a:ea typeface="Cambria" pitchFamily="18" charset="0"/>
              </a:rPr>
              <a:t> at the grassroots. </a:t>
            </a:r>
            <a:r>
              <a:rPr lang="en-US" sz="2200" dirty="0" smtClean="0">
                <a:latin typeface="Cambria" pitchFamily="18" charset="0"/>
                <a:ea typeface="Cambria" pitchFamily="18" charset="0"/>
              </a:rPr>
              <a:t> Decentralization </a:t>
            </a:r>
            <a:r>
              <a:rPr lang="en-US" sz="2200" dirty="0">
                <a:latin typeface="Cambria" pitchFamily="18" charset="0"/>
                <a:ea typeface="Cambria" pitchFamily="18" charset="0"/>
              </a:rPr>
              <a:t>has been argued on </a:t>
            </a:r>
            <a:r>
              <a:rPr lang="en-US" sz="2200" dirty="0" smtClean="0">
                <a:latin typeface="Cambria" pitchFamily="18" charset="0"/>
                <a:ea typeface="Cambria" pitchFamily="18" charset="0"/>
              </a:rPr>
              <a:t>following grounds</a:t>
            </a:r>
            <a:r>
              <a:rPr lang="en-US" sz="2200" dirty="0">
                <a:latin typeface="Cambria" pitchFamily="18" charset="0"/>
                <a:ea typeface="Cambria" pitchFamily="18" charset="0"/>
              </a:rPr>
              <a:t>.</a:t>
            </a:r>
          </a:p>
          <a:p>
            <a:pPr marL="0" indent="0" algn="just">
              <a:buNone/>
            </a:pPr>
            <a:r>
              <a:rPr lang="en-US" sz="2200" dirty="0">
                <a:latin typeface="Cambria" pitchFamily="18" charset="0"/>
                <a:ea typeface="Cambria" pitchFamily="18" charset="0"/>
              </a:rPr>
              <a:t>• Allocative </a:t>
            </a:r>
            <a:r>
              <a:rPr lang="en-US" sz="2200" dirty="0" smtClean="0">
                <a:latin typeface="Cambria" pitchFamily="18" charset="0"/>
                <a:ea typeface="Cambria" pitchFamily="18" charset="0"/>
              </a:rPr>
              <a:t>efficiency • </a:t>
            </a:r>
            <a:r>
              <a:rPr lang="en-US" sz="2200" dirty="0">
                <a:latin typeface="Cambria" pitchFamily="18" charset="0"/>
                <a:ea typeface="Cambria" pitchFamily="18" charset="0"/>
              </a:rPr>
              <a:t>Information </a:t>
            </a:r>
            <a:r>
              <a:rPr lang="en-US" sz="2200" dirty="0" smtClean="0">
                <a:latin typeface="Cambria" pitchFamily="18" charset="0"/>
                <a:ea typeface="Cambria" pitchFamily="18" charset="0"/>
              </a:rPr>
              <a:t>Provision • Responsiveness</a:t>
            </a:r>
          </a:p>
          <a:p>
            <a:pPr marL="0" indent="0" algn="just">
              <a:buNone/>
            </a:pPr>
            <a:r>
              <a:rPr lang="en-US" sz="2200" dirty="0" smtClean="0">
                <a:latin typeface="Cambria" pitchFamily="18" charset="0"/>
                <a:ea typeface="Cambria" pitchFamily="18" charset="0"/>
              </a:rPr>
              <a:t>• </a:t>
            </a:r>
            <a:r>
              <a:rPr lang="en-US" sz="2200" dirty="0">
                <a:latin typeface="Cambria" pitchFamily="18" charset="0"/>
                <a:ea typeface="Cambria" pitchFamily="18" charset="0"/>
              </a:rPr>
              <a:t>Local revenue maximization </a:t>
            </a:r>
            <a:r>
              <a:rPr lang="en-US" sz="2200" dirty="0" smtClean="0">
                <a:latin typeface="Cambria" pitchFamily="18" charset="0"/>
                <a:ea typeface="Cambria" pitchFamily="18" charset="0"/>
              </a:rPr>
              <a:t>• Accountability</a:t>
            </a:r>
          </a:p>
          <a:p>
            <a:pPr marL="0" indent="0" algn="just">
              <a:buNone/>
            </a:pPr>
            <a:endParaRPr lang="en-US" sz="2200" dirty="0" smtClean="0">
              <a:latin typeface="Cambria" pitchFamily="18" charset="0"/>
              <a:ea typeface="Cambria" pitchFamily="18" charset="0"/>
            </a:endParaRPr>
          </a:p>
          <a:p>
            <a:pPr marL="0" indent="0" algn="just">
              <a:buNone/>
            </a:pPr>
            <a:r>
              <a:rPr lang="en-US" sz="2200" b="1" dirty="0" smtClean="0">
                <a:latin typeface="Cambria" pitchFamily="18" charset="0"/>
                <a:ea typeface="Cambria" pitchFamily="18" charset="0"/>
              </a:rPr>
              <a:t>Leadership</a:t>
            </a:r>
            <a:r>
              <a:rPr lang="en-US" sz="2200" b="1" dirty="0">
                <a:latin typeface="Cambria" pitchFamily="18" charset="0"/>
                <a:ea typeface="Cambria" pitchFamily="18" charset="0"/>
              </a:rPr>
              <a:t>: </a:t>
            </a:r>
            <a:r>
              <a:rPr lang="en-US" sz="2200" dirty="0">
                <a:latin typeface="Cambria" pitchFamily="18" charset="0"/>
                <a:ea typeface="Cambria" pitchFamily="18" charset="0"/>
              </a:rPr>
              <a:t>Leadership is an essential pre-requisite for good </a:t>
            </a:r>
            <a:r>
              <a:rPr lang="en-US" sz="2200" dirty="0" smtClean="0">
                <a:latin typeface="Cambria" pitchFamily="18" charset="0"/>
                <a:ea typeface="Cambria" pitchFamily="18" charset="0"/>
              </a:rPr>
              <a:t>development management</a:t>
            </a:r>
            <a:r>
              <a:rPr lang="en-US" sz="2200" dirty="0">
                <a:latin typeface="Cambria" pitchFamily="18" charset="0"/>
                <a:ea typeface="Cambria" pitchFamily="18" charset="0"/>
              </a:rPr>
              <a:t>. Development managers must influence development </a:t>
            </a:r>
            <a:r>
              <a:rPr lang="en-US" sz="2200" dirty="0" smtClean="0">
                <a:latin typeface="Cambria" pitchFamily="18" charset="0"/>
                <a:ea typeface="Cambria" pitchFamily="18" charset="0"/>
              </a:rPr>
              <a:t>workers and </a:t>
            </a:r>
            <a:r>
              <a:rPr lang="en-US" sz="2200" dirty="0">
                <a:latin typeface="Cambria" pitchFamily="18" charset="0"/>
                <a:ea typeface="Cambria" pitchFamily="18" charset="0"/>
              </a:rPr>
              <a:t>support them for the accomplishment of developmental tasks. </a:t>
            </a:r>
            <a:r>
              <a:rPr lang="en-US" sz="2200" dirty="0" smtClean="0">
                <a:latin typeface="Cambria" pitchFamily="18" charset="0"/>
                <a:ea typeface="Cambria" pitchFamily="18" charset="0"/>
              </a:rPr>
              <a:t>Effective leadership </a:t>
            </a:r>
            <a:r>
              <a:rPr lang="en-US" sz="2200" dirty="0">
                <a:latin typeface="Cambria" pitchFamily="18" charset="0"/>
                <a:ea typeface="Cambria" pitchFamily="18" charset="0"/>
              </a:rPr>
              <a:t>is the key to good development management. It is said that </a:t>
            </a:r>
            <a:r>
              <a:rPr lang="en-US" sz="2200" dirty="0" smtClean="0">
                <a:latin typeface="Cambria" pitchFamily="18" charset="0"/>
                <a:ea typeface="Cambria" pitchFamily="18" charset="0"/>
              </a:rPr>
              <a:t>an effective </a:t>
            </a:r>
            <a:r>
              <a:rPr lang="en-US" sz="2200" dirty="0">
                <a:latin typeface="Cambria" pitchFamily="18" charset="0"/>
                <a:ea typeface="Cambria" pitchFamily="18" charset="0"/>
              </a:rPr>
              <a:t>leader is one who can successfully integrate and effectively </a:t>
            </a:r>
            <a:r>
              <a:rPr lang="en-US" sz="2200" dirty="0" smtClean="0">
                <a:latin typeface="Cambria" pitchFamily="18" charset="0"/>
                <a:ea typeface="Cambria" pitchFamily="18" charset="0"/>
              </a:rPr>
              <a:t>utilize scarce </a:t>
            </a:r>
            <a:r>
              <a:rPr lang="en-US" sz="2200" dirty="0">
                <a:latin typeface="Cambria" pitchFamily="18" charset="0"/>
                <a:ea typeface="Cambria" pitchFamily="18" charset="0"/>
              </a:rPr>
              <a:t>resources for the accomplishment of institutional goal. Five </a:t>
            </a:r>
            <a:r>
              <a:rPr lang="en-US" sz="2200" dirty="0" smtClean="0">
                <a:latin typeface="Cambria" pitchFamily="18" charset="0"/>
                <a:ea typeface="Cambria" pitchFamily="18" charset="0"/>
              </a:rPr>
              <a:t>important traits </a:t>
            </a:r>
            <a:r>
              <a:rPr lang="en-US" sz="2200" dirty="0">
                <a:latin typeface="Cambria" pitchFamily="18" charset="0"/>
                <a:ea typeface="Cambria" pitchFamily="18" charset="0"/>
              </a:rPr>
              <a:t>of leadership are honesty, intelligence, forward looking, </a:t>
            </a:r>
            <a:r>
              <a:rPr lang="en-US" sz="2200" dirty="0" smtClean="0">
                <a:latin typeface="Cambria" pitchFamily="18" charset="0"/>
                <a:ea typeface="Cambria" pitchFamily="18" charset="0"/>
              </a:rPr>
              <a:t>competency, and </a:t>
            </a:r>
            <a:r>
              <a:rPr lang="en-US" sz="2200" dirty="0">
                <a:latin typeface="Cambria" pitchFamily="18" charset="0"/>
                <a:ea typeface="Cambria" pitchFamily="18" charset="0"/>
              </a:rPr>
              <a:t>inspirational</a:t>
            </a:r>
            <a:r>
              <a:rPr lang="en-US" sz="2200" dirty="0" smtClean="0">
                <a:latin typeface="Cambria" pitchFamily="18" charset="0"/>
                <a:ea typeface="Cambria" pitchFamily="18" charset="0"/>
              </a:rPr>
              <a:t>. </a:t>
            </a:r>
            <a:endParaRPr lang="en-US" sz="2200" dirty="0" smtClean="0">
              <a:latin typeface="Cambria" pitchFamily="18" charset="0"/>
              <a:ea typeface="Cambria" pitchFamily="18" charset="0"/>
            </a:endParaRPr>
          </a:p>
        </p:txBody>
      </p:sp>
    </p:spTree>
    <p:extLst>
      <p:ext uri="{BB962C8B-B14F-4D97-AF65-F5344CB8AC3E}">
        <p14:creationId xmlns:p14="http://schemas.microsoft.com/office/powerpoint/2010/main" val="1960239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3800" b="1" dirty="0" smtClean="0">
                <a:solidFill>
                  <a:srgbClr val="FF0000"/>
                </a:solidFill>
                <a:latin typeface="Cambria" panose="02040503050406030204" pitchFamily="18" charset="0"/>
                <a:ea typeface="Cambria" panose="02040503050406030204" pitchFamily="18" charset="0"/>
              </a:rPr>
              <a:t>THIRD SECTOR</a:t>
            </a:r>
            <a:endParaRPr lang="en-US" sz="38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marL="0" indent="0" algn="just">
              <a:buNone/>
            </a:pPr>
            <a:r>
              <a:rPr lang="en-US" sz="2400" dirty="0">
                <a:latin typeface="Cambria" pitchFamily="18" charset="0"/>
                <a:ea typeface="Cambria" pitchFamily="18" charset="0"/>
              </a:rPr>
              <a:t>The ‘third sector’ is an umbrella term that covers a range of different </a:t>
            </a:r>
            <a:r>
              <a:rPr lang="en-US" sz="2400" dirty="0" smtClean="0">
                <a:latin typeface="Cambria" pitchFamily="18" charset="0"/>
                <a:ea typeface="Cambria" pitchFamily="18" charset="0"/>
              </a:rPr>
              <a:t>organizations </a:t>
            </a:r>
            <a:r>
              <a:rPr lang="en-US" sz="2400" dirty="0">
                <a:latin typeface="Cambria" pitchFamily="18" charset="0"/>
                <a:ea typeface="Cambria" pitchFamily="18" charset="0"/>
              </a:rPr>
              <a:t>with different structures and purposes, belonging neither to the public sector (i.e., the state) nor to the private sector (profit-making private enterprise). You may have heard other terms used to describe such </a:t>
            </a:r>
            <a:r>
              <a:rPr lang="en-US" sz="2400" dirty="0" smtClean="0">
                <a:latin typeface="Cambria" pitchFamily="18" charset="0"/>
                <a:ea typeface="Cambria" pitchFamily="18" charset="0"/>
              </a:rPr>
              <a:t>organizations </a:t>
            </a:r>
            <a:r>
              <a:rPr lang="en-US" sz="2400" dirty="0">
                <a:latin typeface="Cambria" pitchFamily="18" charset="0"/>
                <a:ea typeface="Cambria" pitchFamily="18" charset="0"/>
              </a:rPr>
              <a:t>– the voluntary sector, non-governmental </a:t>
            </a:r>
            <a:r>
              <a:rPr lang="en-US" sz="2400" dirty="0" smtClean="0">
                <a:latin typeface="Cambria" pitchFamily="18" charset="0"/>
                <a:ea typeface="Cambria" pitchFamily="18" charset="0"/>
              </a:rPr>
              <a:t>organizations, </a:t>
            </a:r>
            <a:r>
              <a:rPr lang="en-US" sz="2400" dirty="0">
                <a:latin typeface="Cambria" pitchFamily="18" charset="0"/>
                <a:ea typeface="Cambria" pitchFamily="18" charset="0"/>
              </a:rPr>
              <a:t>non-profit </a:t>
            </a:r>
            <a:r>
              <a:rPr lang="en-US" sz="2400" dirty="0" smtClean="0">
                <a:latin typeface="Cambria" pitchFamily="18" charset="0"/>
                <a:ea typeface="Cambria" pitchFamily="18" charset="0"/>
              </a:rPr>
              <a:t>organizations </a:t>
            </a:r>
            <a:r>
              <a:rPr lang="en-US" sz="2400" dirty="0">
                <a:latin typeface="Cambria" pitchFamily="18" charset="0"/>
                <a:ea typeface="Cambria" pitchFamily="18" charset="0"/>
              </a:rPr>
              <a:t>– particularly in public discussions around policy and politics. These terms all describe </a:t>
            </a:r>
            <a:r>
              <a:rPr lang="en-US" sz="2400" dirty="0" smtClean="0">
                <a:latin typeface="Cambria" pitchFamily="18" charset="0"/>
                <a:ea typeface="Cambria" pitchFamily="18" charset="0"/>
              </a:rPr>
              <a:t>organizations </a:t>
            </a:r>
            <a:r>
              <a:rPr lang="en-US" sz="2400" dirty="0">
                <a:latin typeface="Cambria" pitchFamily="18" charset="0"/>
                <a:ea typeface="Cambria" pitchFamily="18" charset="0"/>
              </a:rPr>
              <a:t>which share the same fundamental elements:</a:t>
            </a:r>
          </a:p>
          <a:p>
            <a:pPr marL="0" indent="0" algn="just">
              <a:buNone/>
            </a:pPr>
            <a:r>
              <a:rPr lang="en-US" sz="2400" b="1" dirty="0" smtClean="0">
                <a:latin typeface="Cambria" pitchFamily="18" charset="0"/>
                <a:ea typeface="Cambria" pitchFamily="18" charset="0"/>
              </a:rPr>
              <a:t>Non-governmental</a:t>
            </a:r>
            <a:r>
              <a:rPr lang="en-US" sz="2400" b="1" dirty="0">
                <a:latin typeface="Cambria" pitchFamily="18" charset="0"/>
                <a:ea typeface="Cambria" pitchFamily="18" charset="0"/>
              </a:rPr>
              <a:t>: </a:t>
            </a:r>
            <a:r>
              <a:rPr lang="en-US" sz="2400" dirty="0">
                <a:latin typeface="Cambria" pitchFamily="18" charset="0"/>
                <a:ea typeface="Cambria" pitchFamily="18" charset="0"/>
              </a:rPr>
              <a:t>although they often work with or alongside government agencies, and may receive government funding or commissions, third sector </a:t>
            </a:r>
            <a:r>
              <a:rPr lang="en-US" sz="2400" dirty="0" smtClean="0">
                <a:latin typeface="Cambria" pitchFamily="18" charset="0"/>
                <a:ea typeface="Cambria" pitchFamily="18" charset="0"/>
              </a:rPr>
              <a:t>organizations </a:t>
            </a:r>
            <a:r>
              <a:rPr lang="en-US" sz="2400" dirty="0">
                <a:latin typeface="Cambria" pitchFamily="18" charset="0"/>
                <a:ea typeface="Cambria" pitchFamily="18" charset="0"/>
              </a:rPr>
              <a:t>are independent from the government.</a:t>
            </a:r>
          </a:p>
          <a:p>
            <a:pPr marL="0" indent="0" algn="just">
              <a:buNone/>
            </a:pPr>
            <a:r>
              <a:rPr lang="en-US" sz="2400" b="1" dirty="0">
                <a:latin typeface="Cambria" pitchFamily="18" charset="0"/>
                <a:ea typeface="Cambria" pitchFamily="18" charset="0"/>
              </a:rPr>
              <a:t>Non-profit: </a:t>
            </a:r>
            <a:r>
              <a:rPr lang="en-US" sz="2400" dirty="0">
                <a:latin typeface="Cambria" pitchFamily="18" charset="0"/>
                <a:ea typeface="Cambria" pitchFamily="18" charset="0"/>
              </a:rPr>
              <a:t>third sector </a:t>
            </a:r>
            <a:r>
              <a:rPr lang="en-US" sz="2400" dirty="0" smtClean="0">
                <a:latin typeface="Cambria" pitchFamily="18" charset="0"/>
                <a:ea typeface="Cambria" pitchFamily="18" charset="0"/>
              </a:rPr>
              <a:t>organizations </a:t>
            </a:r>
            <a:r>
              <a:rPr lang="en-US" sz="2400" dirty="0">
                <a:latin typeface="Cambria" pitchFamily="18" charset="0"/>
                <a:ea typeface="Cambria" pitchFamily="18" charset="0"/>
              </a:rPr>
              <a:t>raise funds and generate financial surpluses in order to invest in social, environmental, or cultural objectives. They do not seek to make profits as an end in its own right.</a:t>
            </a:r>
          </a:p>
          <a:p>
            <a:pPr marL="0" indent="0" algn="just">
              <a:buNone/>
            </a:pPr>
            <a:r>
              <a:rPr lang="en-US" sz="2400" b="1" dirty="0">
                <a:latin typeface="Cambria" pitchFamily="18" charset="0"/>
                <a:ea typeface="Cambria" pitchFamily="18" charset="0"/>
              </a:rPr>
              <a:t>Values-driven: </a:t>
            </a:r>
            <a:r>
              <a:rPr lang="en-US" sz="2400" dirty="0">
                <a:latin typeface="Cambria" pitchFamily="18" charset="0"/>
                <a:ea typeface="Cambria" pitchFamily="18" charset="0"/>
              </a:rPr>
              <a:t>third sector </a:t>
            </a:r>
            <a:r>
              <a:rPr lang="en-US" sz="2400" dirty="0" smtClean="0">
                <a:latin typeface="Cambria" pitchFamily="18" charset="0"/>
                <a:ea typeface="Cambria" pitchFamily="18" charset="0"/>
              </a:rPr>
              <a:t>organizations </a:t>
            </a:r>
            <a:r>
              <a:rPr lang="en-US" sz="2400" dirty="0">
                <a:latin typeface="Cambria" pitchFamily="18" charset="0"/>
                <a:ea typeface="Cambria" pitchFamily="18" charset="0"/>
              </a:rPr>
              <a:t>pursue specific goals which are often aligned with particular social and political perspectives. </a:t>
            </a:r>
            <a:endParaRPr lang="en-US" sz="2400" dirty="0" smtClean="0">
              <a:latin typeface="Cambria" pitchFamily="18" charset="0"/>
              <a:ea typeface="Cambria" pitchFamily="18" charset="0"/>
            </a:endParaRPr>
          </a:p>
        </p:txBody>
      </p:sp>
    </p:spTree>
    <p:extLst>
      <p:ext uri="{BB962C8B-B14F-4D97-AF65-F5344CB8AC3E}">
        <p14:creationId xmlns:p14="http://schemas.microsoft.com/office/powerpoint/2010/main" val="270394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4000" b="1" dirty="0">
                <a:solidFill>
                  <a:srgbClr val="FF0000"/>
                </a:solidFill>
                <a:latin typeface="Cambria" pitchFamily="18" charset="0"/>
                <a:ea typeface="Cambria" pitchFamily="18" charset="0"/>
              </a:rPr>
              <a:t>Third sector </a:t>
            </a:r>
            <a:r>
              <a:rPr lang="en-US" sz="4000" b="1" dirty="0" smtClean="0">
                <a:solidFill>
                  <a:srgbClr val="FF0000"/>
                </a:solidFill>
                <a:latin typeface="Cambria" pitchFamily="18" charset="0"/>
                <a:ea typeface="Cambria" pitchFamily="18" charset="0"/>
              </a:rPr>
              <a:t>organizations</a:t>
            </a:r>
            <a:endParaRPr lang="en-US" sz="38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marL="0" indent="0" algn="just">
              <a:buNone/>
            </a:pPr>
            <a:r>
              <a:rPr lang="en-US" sz="2400" b="1" dirty="0">
                <a:latin typeface="Cambria" pitchFamily="18" charset="0"/>
                <a:ea typeface="Cambria" pitchFamily="18" charset="0"/>
              </a:rPr>
              <a:t>Third sector </a:t>
            </a:r>
            <a:r>
              <a:rPr lang="en-US" sz="2400" b="1" dirty="0" smtClean="0">
                <a:latin typeface="Cambria" pitchFamily="18" charset="0"/>
                <a:ea typeface="Cambria" pitchFamily="18" charset="0"/>
              </a:rPr>
              <a:t>organizations </a:t>
            </a:r>
            <a:r>
              <a:rPr lang="en-US" sz="2400" b="1" dirty="0">
                <a:latin typeface="Cambria" pitchFamily="18" charset="0"/>
                <a:ea typeface="Cambria" pitchFamily="18" charset="0"/>
              </a:rPr>
              <a:t>include:</a:t>
            </a:r>
          </a:p>
          <a:p>
            <a:pPr algn="just">
              <a:buFont typeface="Wingdings" panose="05000000000000000000" pitchFamily="2" charset="2"/>
              <a:buChar char="q"/>
            </a:pPr>
            <a:r>
              <a:rPr lang="en-US" sz="2400" dirty="0" smtClean="0">
                <a:latin typeface="Cambria" pitchFamily="18" charset="0"/>
                <a:ea typeface="Cambria" pitchFamily="18" charset="0"/>
              </a:rPr>
              <a:t>Charities</a:t>
            </a:r>
            <a:endParaRPr lang="en-US" sz="2400" dirty="0">
              <a:latin typeface="Cambria" pitchFamily="18" charset="0"/>
              <a:ea typeface="Cambria" pitchFamily="18" charset="0"/>
            </a:endParaRPr>
          </a:p>
          <a:p>
            <a:pPr algn="just">
              <a:buFont typeface="Wingdings" panose="05000000000000000000" pitchFamily="2" charset="2"/>
              <a:buChar char="q"/>
            </a:pPr>
            <a:r>
              <a:rPr lang="en-US" sz="2400" dirty="0">
                <a:latin typeface="Cambria" pitchFamily="18" charset="0"/>
                <a:ea typeface="Cambria" pitchFamily="18" charset="0"/>
              </a:rPr>
              <a:t>Voluntary and community </a:t>
            </a:r>
            <a:r>
              <a:rPr lang="en-US" sz="2400" dirty="0" smtClean="0">
                <a:latin typeface="Cambria" pitchFamily="18" charset="0"/>
                <a:ea typeface="Cambria" pitchFamily="18" charset="0"/>
              </a:rPr>
              <a:t>organizations</a:t>
            </a:r>
            <a:endParaRPr lang="en-US" sz="2400" dirty="0">
              <a:latin typeface="Cambria" pitchFamily="18" charset="0"/>
              <a:ea typeface="Cambria" pitchFamily="18" charset="0"/>
            </a:endParaRPr>
          </a:p>
          <a:p>
            <a:pPr algn="just">
              <a:buFont typeface="Wingdings" panose="05000000000000000000" pitchFamily="2" charset="2"/>
              <a:buChar char="q"/>
            </a:pPr>
            <a:r>
              <a:rPr lang="en-US" sz="2400" dirty="0">
                <a:latin typeface="Cambria" pitchFamily="18" charset="0"/>
                <a:ea typeface="Cambria" pitchFamily="18" charset="0"/>
              </a:rPr>
              <a:t>Social enterprises and cooperatives</a:t>
            </a:r>
          </a:p>
          <a:p>
            <a:pPr algn="just">
              <a:buFont typeface="Wingdings" panose="05000000000000000000" pitchFamily="2" charset="2"/>
              <a:buChar char="q"/>
            </a:pPr>
            <a:r>
              <a:rPr lang="en-US" sz="2400" dirty="0">
                <a:latin typeface="Cambria" pitchFamily="18" charset="0"/>
                <a:ea typeface="Cambria" pitchFamily="18" charset="0"/>
              </a:rPr>
              <a:t>Think tanks and private research institutes (this does not include universities and colleges)</a:t>
            </a:r>
          </a:p>
          <a:p>
            <a:pPr algn="just">
              <a:buFont typeface="Wingdings" panose="05000000000000000000" pitchFamily="2" charset="2"/>
              <a:buChar char="q"/>
            </a:pPr>
            <a:r>
              <a:rPr lang="en-US" sz="2400" dirty="0">
                <a:latin typeface="Cambria" pitchFamily="18" charset="0"/>
                <a:ea typeface="Cambria" pitchFamily="18" charset="0"/>
              </a:rPr>
              <a:t>Some </a:t>
            </a:r>
            <a:r>
              <a:rPr lang="en-US" sz="2400" dirty="0" smtClean="0">
                <a:latin typeface="Cambria" pitchFamily="18" charset="0"/>
                <a:ea typeface="Cambria" pitchFamily="18" charset="0"/>
              </a:rPr>
              <a:t>organizations, </a:t>
            </a:r>
            <a:r>
              <a:rPr lang="en-US" sz="2400" dirty="0">
                <a:latin typeface="Cambria" pitchFamily="18" charset="0"/>
                <a:ea typeface="Cambria" pitchFamily="18" charset="0"/>
              </a:rPr>
              <a:t>such as housing associations, have been spun off from government and are considered quasi-third sector groups, even though they deliver </a:t>
            </a:r>
            <a:r>
              <a:rPr lang="en-US" sz="2400" dirty="0" smtClean="0">
                <a:latin typeface="Cambria" pitchFamily="18" charset="0"/>
                <a:ea typeface="Cambria" pitchFamily="18" charset="0"/>
              </a:rPr>
              <a:t>public services.</a:t>
            </a:r>
          </a:p>
          <a:p>
            <a:pPr marL="0" indent="0" algn="just">
              <a:buNone/>
            </a:pPr>
            <a:endParaRPr lang="en-US" sz="2400" dirty="0" smtClean="0">
              <a:latin typeface="Cambria" pitchFamily="18" charset="0"/>
              <a:ea typeface="Cambria" pitchFamily="18" charset="0"/>
            </a:endParaRPr>
          </a:p>
          <a:p>
            <a:pPr marL="0" indent="0" algn="just">
              <a:buNone/>
            </a:pPr>
            <a:r>
              <a:rPr lang="en-US" sz="2400" dirty="0" smtClean="0">
                <a:latin typeface="Cambria" pitchFamily="18" charset="0"/>
                <a:ea typeface="Cambria" pitchFamily="18" charset="0"/>
              </a:rPr>
              <a:t>Third sector organizations operate at all levels of society, from the very local to the national and the international, and they make a significant – and rapidly increasing – contribution to the health and well-being of society </a:t>
            </a:r>
            <a:endParaRPr lang="en-US" sz="2400" dirty="0" smtClean="0">
              <a:latin typeface="Cambria" pitchFamily="18" charset="0"/>
              <a:ea typeface="Cambria" pitchFamily="18" charset="0"/>
            </a:endParaRPr>
          </a:p>
        </p:txBody>
      </p:sp>
    </p:spTree>
    <p:extLst>
      <p:ext uri="{BB962C8B-B14F-4D97-AF65-F5344CB8AC3E}">
        <p14:creationId xmlns:p14="http://schemas.microsoft.com/office/powerpoint/2010/main" val="14118777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4000" b="1" dirty="0">
                <a:solidFill>
                  <a:srgbClr val="FF0000"/>
                </a:solidFill>
                <a:latin typeface="Cambria" pitchFamily="18" charset="0"/>
                <a:ea typeface="Cambria" pitchFamily="18" charset="0"/>
              </a:rPr>
              <a:t>Third sector </a:t>
            </a:r>
            <a:r>
              <a:rPr lang="en-US" sz="4000" b="1" dirty="0" smtClean="0">
                <a:solidFill>
                  <a:srgbClr val="FF0000"/>
                </a:solidFill>
                <a:latin typeface="Cambria" pitchFamily="18" charset="0"/>
                <a:ea typeface="Cambria" pitchFamily="18" charset="0"/>
              </a:rPr>
              <a:t>organizations</a:t>
            </a:r>
            <a:endParaRPr lang="en-US" sz="3800" b="1" dirty="0">
              <a:solidFill>
                <a:srgbClr val="FF0000"/>
              </a:solidFill>
              <a:latin typeface="Cambria" panose="02040503050406030204" pitchFamily="18" charset="0"/>
              <a:ea typeface="Cambria" panose="02040503050406030204"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marL="0" indent="0" algn="just">
              <a:buNone/>
            </a:pPr>
            <a:r>
              <a:rPr lang="en-US" sz="2400" b="1" dirty="0">
                <a:latin typeface="Cambria" pitchFamily="18" charset="0"/>
                <a:ea typeface="Cambria" pitchFamily="18" charset="0"/>
              </a:rPr>
              <a:t>Third sector </a:t>
            </a:r>
            <a:r>
              <a:rPr lang="en-US" sz="2400" b="1" dirty="0" smtClean="0">
                <a:latin typeface="Cambria" pitchFamily="18" charset="0"/>
                <a:ea typeface="Cambria" pitchFamily="18" charset="0"/>
              </a:rPr>
              <a:t>organizations </a:t>
            </a:r>
            <a:r>
              <a:rPr lang="en-US" sz="2400" b="1" dirty="0">
                <a:latin typeface="Cambria" pitchFamily="18" charset="0"/>
                <a:ea typeface="Cambria" pitchFamily="18" charset="0"/>
              </a:rPr>
              <a:t>include:</a:t>
            </a:r>
          </a:p>
          <a:p>
            <a:pPr algn="just">
              <a:buFont typeface="Wingdings" panose="05000000000000000000" pitchFamily="2" charset="2"/>
              <a:buChar char="q"/>
            </a:pPr>
            <a:r>
              <a:rPr lang="en-US" sz="2400" dirty="0" smtClean="0">
                <a:latin typeface="Cambria" pitchFamily="18" charset="0"/>
                <a:ea typeface="Cambria" pitchFamily="18" charset="0"/>
              </a:rPr>
              <a:t>Charities</a:t>
            </a:r>
            <a:endParaRPr lang="en-US" sz="2400" dirty="0">
              <a:latin typeface="Cambria" pitchFamily="18" charset="0"/>
              <a:ea typeface="Cambria" pitchFamily="18" charset="0"/>
            </a:endParaRPr>
          </a:p>
          <a:p>
            <a:pPr algn="just">
              <a:buFont typeface="Wingdings" panose="05000000000000000000" pitchFamily="2" charset="2"/>
              <a:buChar char="q"/>
            </a:pPr>
            <a:r>
              <a:rPr lang="en-US" sz="2400" dirty="0">
                <a:latin typeface="Cambria" pitchFamily="18" charset="0"/>
                <a:ea typeface="Cambria" pitchFamily="18" charset="0"/>
              </a:rPr>
              <a:t>Voluntary and community </a:t>
            </a:r>
            <a:r>
              <a:rPr lang="en-US" sz="2400" dirty="0" smtClean="0">
                <a:latin typeface="Cambria" pitchFamily="18" charset="0"/>
                <a:ea typeface="Cambria" pitchFamily="18" charset="0"/>
              </a:rPr>
              <a:t>organizations</a:t>
            </a:r>
            <a:endParaRPr lang="en-US" sz="2400" dirty="0">
              <a:latin typeface="Cambria" pitchFamily="18" charset="0"/>
              <a:ea typeface="Cambria" pitchFamily="18" charset="0"/>
            </a:endParaRPr>
          </a:p>
          <a:p>
            <a:pPr algn="just">
              <a:buFont typeface="Wingdings" panose="05000000000000000000" pitchFamily="2" charset="2"/>
              <a:buChar char="q"/>
            </a:pPr>
            <a:r>
              <a:rPr lang="en-US" sz="2400" dirty="0">
                <a:latin typeface="Cambria" pitchFamily="18" charset="0"/>
                <a:ea typeface="Cambria" pitchFamily="18" charset="0"/>
              </a:rPr>
              <a:t>Social enterprises and cooperatives</a:t>
            </a:r>
          </a:p>
          <a:p>
            <a:pPr algn="just">
              <a:buFont typeface="Wingdings" panose="05000000000000000000" pitchFamily="2" charset="2"/>
              <a:buChar char="q"/>
            </a:pPr>
            <a:r>
              <a:rPr lang="en-US" sz="2400" dirty="0">
                <a:latin typeface="Cambria" pitchFamily="18" charset="0"/>
                <a:ea typeface="Cambria" pitchFamily="18" charset="0"/>
              </a:rPr>
              <a:t>Think tanks and private research institutes (this does not include universities and colleges)</a:t>
            </a:r>
          </a:p>
          <a:p>
            <a:pPr algn="just">
              <a:buFont typeface="Wingdings" panose="05000000000000000000" pitchFamily="2" charset="2"/>
              <a:buChar char="q"/>
            </a:pPr>
            <a:r>
              <a:rPr lang="en-US" sz="2400" dirty="0">
                <a:latin typeface="Cambria" pitchFamily="18" charset="0"/>
                <a:ea typeface="Cambria" pitchFamily="18" charset="0"/>
              </a:rPr>
              <a:t>Some </a:t>
            </a:r>
            <a:r>
              <a:rPr lang="en-US" sz="2400" dirty="0" smtClean="0">
                <a:latin typeface="Cambria" pitchFamily="18" charset="0"/>
                <a:ea typeface="Cambria" pitchFamily="18" charset="0"/>
              </a:rPr>
              <a:t>organizations, </a:t>
            </a:r>
            <a:r>
              <a:rPr lang="en-US" sz="2400" dirty="0">
                <a:latin typeface="Cambria" pitchFamily="18" charset="0"/>
                <a:ea typeface="Cambria" pitchFamily="18" charset="0"/>
              </a:rPr>
              <a:t>such as housing associations, have been spun off from government and are considered quasi-third sector groups, even though they deliver </a:t>
            </a:r>
            <a:r>
              <a:rPr lang="en-US" sz="2400" dirty="0" smtClean="0">
                <a:latin typeface="Cambria" pitchFamily="18" charset="0"/>
                <a:ea typeface="Cambria" pitchFamily="18" charset="0"/>
              </a:rPr>
              <a:t>public services.</a:t>
            </a:r>
          </a:p>
          <a:p>
            <a:pPr marL="0" indent="0" algn="just">
              <a:buNone/>
            </a:pPr>
            <a:endParaRPr lang="en-US" sz="2400" dirty="0" smtClean="0">
              <a:latin typeface="Cambria" pitchFamily="18" charset="0"/>
              <a:ea typeface="Cambria" pitchFamily="18" charset="0"/>
            </a:endParaRPr>
          </a:p>
          <a:p>
            <a:pPr marL="0" indent="0" algn="just">
              <a:buNone/>
            </a:pPr>
            <a:r>
              <a:rPr lang="en-US" sz="2400" dirty="0" smtClean="0">
                <a:latin typeface="Cambria" pitchFamily="18" charset="0"/>
                <a:ea typeface="Cambria" pitchFamily="18" charset="0"/>
              </a:rPr>
              <a:t>Third sector organizations operate at all levels of society, from the very local to the national and the international, and they make a significant – and rapidly increasing – contribution to the health and well-being of society </a:t>
            </a:r>
            <a:endParaRPr lang="en-US" sz="2400" dirty="0" smtClean="0">
              <a:latin typeface="Cambria" pitchFamily="18" charset="0"/>
              <a:ea typeface="Cambria" pitchFamily="18" charset="0"/>
            </a:endParaRPr>
          </a:p>
        </p:txBody>
      </p:sp>
    </p:spTree>
    <p:extLst>
      <p:ext uri="{BB962C8B-B14F-4D97-AF65-F5344CB8AC3E}">
        <p14:creationId xmlns:p14="http://schemas.microsoft.com/office/powerpoint/2010/main" val="20303734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4000" b="1" dirty="0">
                <a:solidFill>
                  <a:srgbClr val="FF0000"/>
                </a:solidFill>
                <a:latin typeface="Cambria" pitchFamily="18" charset="0"/>
                <a:ea typeface="Cambria" pitchFamily="18" charset="0"/>
              </a:rPr>
              <a:t>What does the third sector do?</a:t>
            </a:r>
            <a:endParaRPr lang="en-US" sz="4000" b="1" dirty="0">
              <a:solidFill>
                <a:srgbClr val="FF0000"/>
              </a:solidFill>
              <a:latin typeface="Cambria" pitchFamily="18" charset="0"/>
              <a:ea typeface="Cambria"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algn="just">
              <a:buFont typeface="Wingdings" panose="05000000000000000000" pitchFamily="2" charset="2"/>
              <a:buChar char="q"/>
            </a:pPr>
            <a:r>
              <a:rPr lang="en-US" sz="2400" dirty="0" smtClean="0">
                <a:latin typeface="Cambria" pitchFamily="18" charset="0"/>
                <a:ea typeface="Cambria" pitchFamily="18" charset="0"/>
              </a:rPr>
              <a:t>Typically most third sector organizations devote themselves either to a particular issue which needs solving (for example, climate change or unaffordable housing); or to a particular group in society (for example, dementia sufferers, or women facing cultural barriers to education) who requires support and representation. </a:t>
            </a:r>
          </a:p>
          <a:p>
            <a:pPr algn="just">
              <a:buFont typeface="Wingdings" panose="05000000000000000000" pitchFamily="2" charset="2"/>
              <a:buChar char="q"/>
            </a:pPr>
            <a:r>
              <a:rPr lang="en-US" sz="2400" dirty="0" smtClean="0">
                <a:latin typeface="Cambria" pitchFamily="18" charset="0"/>
                <a:ea typeface="Cambria" pitchFamily="18" charset="0"/>
              </a:rPr>
              <a:t>They may provide services related to these issues (for example, running a women’s shelter, or providing legal advice). </a:t>
            </a:r>
          </a:p>
          <a:p>
            <a:pPr algn="just">
              <a:buFont typeface="Wingdings" panose="05000000000000000000" pitchFamily="2" charset="2"/>
              <a:buChar char="q"/>
            </a:pPr>
            <a:r>
              <a:rPr lang="en-US" sz="2400" dirty="0" smtClean="0">
                <a:latin typeface="Cambria" pitchFamily="18" charset="0"/>
                <a:ea typeface="Cambria" pitchFamily="18" charset="0"/>
              </a:rPr>
              <a:t>Some organizations (particularly think tanks and research institutes) may work on a whole range of issues, but apply a particular philosophical and political filter. Their focus maybe local, national, or global.</a:t>
            </a:r>
          </a:p>
          <a:p>
            <a:pPr algn="just">
              <a:buFont typeface="Wingdings" panose="05000000000000000000" pitchFamily="2" charset="2"/>
              <a:buChar char="q"/>
            </a:pPr>
            <a:r>
              <a:rPr lang="en-US" sz="2400" dirty="0" smtClean="0">
                <a:latin typeface="Cambria" pitchFamily="18" charset="0"/>
                <a:ea typeface="Cambria" pitchFamily="18" charset="0"/>
              </a:rPr>
              <a:t>Third sector groups try to achieve their aims through a wide range of activities. Some, such as fundraising, providing services, or providing other forms of direct support and advice to the groups they help, are about immediate action. However, third sector organizations usually also want to back up direct assistance with long-term or systemic change, involving changes to relevant local, national, or international policies. </a:t>
            </a:r>
          </a:p>
        </p:txBody>
      </p:sp>
    </p:spTree>
    <p:extLst>
      <p:ext uri="{BB962C8B-B14F-4D97-AF65-F5344CB8AC3E}">
        <p14:creationId xmlns:p14="http://schemas.microsoft.com/office/powerpoint/2010/main" val="2326708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10515600" cy="4495800"/>
          </a:xfrm>
        </p:spPr>
        <p:txBody>
          <a:bodyPr>
            <a:normAutofit/>
          </a:bodyPr>
          <a:lstStyle/>
          <a:p>
            <a:pPr algn="just">
              <a:buFont typeface="Wingdings" pitchFamily="2" charset="2"/>
              <a:buChar char="§"/>
            </a:pPr>
            <a:r>
              <a:rPr lang="en-US" sz="3000" dirty="0" smtClean="0">
                <a:latin typeface="Cambria" pitchFamily="18" charset="0"/>
                <a:ea typeface="Cambria" pitchFamily="18" charset="0"/>
              </a:rPr>
              <a:t>Understanding the definitions of </a:t>
            </a:r>
            <a:r>
              <a:rPr lang="en-US" sz="3000" dirty="0" smtClean="0">
                <a:latin typeface="Cambria" pitchFamily="18" charset="0"/>
                <a:ea typeface="Cambria" pitchFamily="18" charset="0"/>
              </a:rPr>
              <a:t>Development Management.</a:t>
            </a:r>
            <a:endParaRPr lang="en-US" sz="3000" dirty="0" smtClean="0">
              <a:latin typeface="Cambria" pitchFamily="18" charset="0"/>
              <a:ea typeface="Cambria" pitchFamily="18" charset="0"/>
            </a:endParaRPr>
          </a:p>
          <a:p>
            <a:pPr algn="just">
              <a:buFont typeface="Wingdings" pitchFamily="2" charset="2"/>
              <a:buChar char="§"/>
            </a:pPr>
            <a:r>
              <a:rPr lang="en-US" sz="3000" dirty="0" smtClean="0">
                <a:latin typeface="Cambria" pitchFamily="18" charset="0"/>
                <a:ea typeface="Cambria" pitchFamily="18" charset="0"/>
              </a:rPr>
              <a:t>Conceptualizing the Third Sector Organizations.</a:t>
            </a:r>
          </a:p>
          <a:p>
            <a:pPr algn="just">
              <a:buFont typeface="Wingdings" pitchFamily="2" charset="2"/>
              <a:buChar char="§"/>
            </a:pPr>
            <a:r>
              <a:rPr lang="en-US" sz="3000" dirty="0" smtClean="0">
                <a:latin typeface="Cambria" pitchFamily="18" charset="0"/>
                <a:ea typeface="Cambria" pitchFamily="18" charset="0"/>
              </a:rPr>
              <a:t>Perceiving </a:t>
            </a:r>
            <a:r>
              <a:rPr lang="en-US" sz="3000" dirty="0" smtClean="0">
                <a:latin typeface="Cambria" pitchFamily="18" charset="0"/>
                <a:ea typeface="Cambria" pitchFamily="18" charset="0"/>
              </a:rPr>
              <a:t>the relationship between </a:t>
            </a:r>
            <a:r>
              <a:rPr lang="en-US" sz="3000" dirty="0" smtClean="0">
                <a:latin typeface="Cambria" pitchFamily="18" charset="0"/>
                <a:ea typeface="Cambria" pitchFamily="18" charset="0"/>
              </a:rPr>
              <a:t>Development Management and Third Sector. </a:t>
            </a:r>
            <a:endParaRPr lang="en-US" sz="3000" dirty="0"/>
          </a:p>
        </p:txBody>
      </p:sp>
      <p:sp>
        <p:nvSpPr>
          <p:cNvPr id="4" name="Slide Number Placeholder 3"/>
          <p:cNvSpPr>
            <a:spLocks noGrp="1"/>
          </p:cNvSpPr>
          <p:nvPr>
            <p:ph type="sldNum" sz="quarter" idx="12"/>
          </p:nvPr>
        </p:nvSpPr>
        <p:spPr/>
        <p:txBody>
          <a:bodyPr/>
          <a:lstStyle/>
          <a:p>
            <a:fld id="{95FFBBF8-C1C1-4918-A762-D099AA9EF11F}" type="slidenum">
              <a:rPr lang="en-US" smtClean="0"/>
              <a:pPr/>
              <a:t>2</a:t>
            </a:fld>
            <a:endParaRPr lang="en-US"/>
          </a:p>
        </p:txBody>
      </p:sp>
      <p:sp>
        <p:nvSpPr>
          <p:cNvPr id="5" name="Rectangle 4"/>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5000" b="1" dirty="0" smtClean="0">
                <a:solidFill>
                  <a:srgbClr val="FF0000"/>
                </a:solidFill>
                <a:latin typeface="Cambria" pitchFamily="18" charset="0"/>
                <a:ea typeface="Cambria" pitchFamily="18" charset="0"/>
              </a:rPr>
              <a:t>Key Objectives of Today’s Class</a:t>
            </a:r>
            <a:endParaRPr lang="en-US" sz="5000" b="1" dirty="0">
              <a:solidFill>
                <a:srgbClr val="FF0000"/>
              </a:solidFill>
              <a:latin typeface="Cambria" pitchFamily="18" charset="0"/>
              <a:ea typeface="Cambria" pitchFamily="18" charset="0"/>
            </a:endParaRPr>
          </a:p>
        </p:txBody>
      </p:sp>
    </p:spTree>
    <p:extLst>
      <p:ext uri="{BB962C8B-B14F-4D97-AF65-F5344CB8AC3E}">
        <p14:creationId xmlns:p14="http://schemas.microsoft.com/office/powerpoint/2010/main" val="5380989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4000" b="1" dirty="0">
                <a:solidFill>
                  <a:srgbClr val="FF0000"/>
                </a:solidFill>
                <a:latin typeface="Cambria" pitchFamily="18" charset="0"/>
                <a:ea typeface="Cambria" pitchFamily="18" charset="0"/>
              </a:rPr>
              <a:t>What does the third sector do?</a:t>
            </a:r>
            <a:endParaRPr lang="en-US" sz="4000" b="1" dirty="0">
              <a:solidFill>
                <a:srgbClr val="FF0000"/>
              </a:solidFill>
              <a:latin typeface="Cambria" pitchFamily="18" charset="0"/>
              <a:ea typeface="Cambria" pitchFamily="18" charset="0"/>
            </a:endParaRPr>
          </a:p>
        </p:txBody>
      </p:sp>
      <p:sp>
        <p:nvSpPr>
          <p:cNvPr id="5" name="Content Placeholder 2"/>
          <p:cNvSpPr>
            <a:spLocks noGrp="1"/>
          </p:cNvSpPr>
          <p:nvPr>
            <p:ph idx="1"/>
          </p:nvPr>
        </p:nvSpPr>
        <p:spPr>
          <a:xfrm>
            <a:off x="228600" y="838200"/>
            <a:ext cx="10515600" cy="6248400"/>
          </a:xfrm>
        </p:spPr>
        <p:txBody>
          <a:bodyPr>
            <a:noAutofit/>
          </a:bodyPr>
          <a:lstStyle/>
          <a:p>
            <a:pPr marL="0" indent="0" algn="just">
              <a:buNone/>
            </a:pPr>
            <a:r>
              <a:rPr lang="en-US" sz="2400" b="1" dirty="0" smtClean="0">
                <a:latin typeface="Cambria" pitchFamily="18" charset="0"/>
                <a:ea typeface="Cambria" pitchFamily="18" charset="0"/>
              </a:rPr>
              <a:t>Carrying </a:t>
            </a:r>
            <a:r>
              <a:rPr lang="en-US" sz="2400" b="1" dirty="0">
                <a:latin typeface="Cambria" pitchFamily="18" charset="0"/>
                <a:ea typeface="Cambria" pitchFamily="18" charset="0"/>
              </a:rPr>
              <a:t>out </a:t>
            </a:r>
            <a:r>
              <a:rPr lang="en-US" sz="2400" b="1" dirty="0" smtClean="0">
                <a:latin typeface="Cambria" pitchFamily="18" charset="0"/>
                <a:ea typeface="Cambria" pitchFamily="18" charset="0"/>
              </a:rPr>
              <a:t>research</a:t>
            </a:r>
            <a:r>
              <a:rPr lang="en-US" sz="2400" dirty="0" smtClean="0">
                <a:latin typeface="Cambria" pitchFamily="18" charset="0"/>
                <a:ea typeface="Cambria" pitchFamily="18" charset="0"/>
              </a:rPr>
              <a:t>: Many </a:t>
            </a:r>
            <a:r>
              <a:rPr lang="en-US" sz="2400" dirty="0">
                <a:latin typeface="Cambria" pitchFamily="18" charset="0"/>
                <a:ea typeface="Cambria" pitchFamily="18" charset="0"/>
              </a:rPr>
              <a:t>third sector </a:t>
            </a:r>
            <a:r>
              <a:rPr lang="en-US" sz="2400" dirty="0" smtClean="0">
                <a:latin typeface="Cambria" pitchFamily="18" charset="0"/>
                <a:ea typeface="Cambria" pitchFamily="18" charset="0"/>
              </a:rPr>
              <a:t>organizations </a:t>
            </a:r>
            <a:r>
              <a:rPr lang="en-US" sz="2400" dirty="0">
                <a:latin typeface="Cambria" pitchFamily="18" charset="0"/>
                <a:ea typeface="Cambria" pitchFamily="18" charset="0"/>
              </a:rPr>
              <a:t>either employ their own researchers, </a:t>
            </a:r>
            <a:r>
              <a:rPr lang="en-US" sz="2400" dirty="0" smtClean="0">
                <a:latin typeface="Cambria" pitchFamily="18" charset="0"/>
                <a:ea typeface="Cambria" pitchFamily="18" charset="0"/>
              </a:rPr>
              <a:t>to </a:t>
            </a:r>
            <a:r>
              <a:rPr lang="en-US" sz="2400" dirty="0">
                <a:latin typeface="Cambria" pitchFamily="18" charset="0"/>
                <a:ea typeface="Cambria" pitchFamily="18" charset="0"/>
              </a:rPr>
              <a:t>carry out investigations into subjects that affect the groups and issues they deal with. </a:t>
            </a:r>
          </a:p>
          <a:p>
            <a:pPr marL="0" indent="0" algn="just">
              <a:buNone/>
            </a:pPr>
            <a:r>
              <a:rPr lang="en-US" sz="2400" b="1" dirty="0">
                <a:latin typeface="Cambria" pitchFamily="18" charset="0"/>
                <a:ea typeface="Cambria" pitchFamily="18" charset="0"/>
              </a:rPr>
              <a:t>Public </a:t>
            </a:r>
            <a:r>
              <a:rPr lang="en-US" sz="2400" b="1" dirty="0" smtClean="0">
                <a:latin typeface="Cambria" pitchFamily="18" charset="0"/>
                <a:ea typeface="Cambria" pitchFamily="18" charset="0"/>
              </a:rPr>
              <a:t>campaigns: </a:t>
            </a:r>
            <a:r>
              <a:rPr lang="en-US" sz="2400" dirty="0" smtClean="0">
                <a:latin typeface="Cambria" pitchFamily="18" charset="0"/>
                <a:ea typeface="Cambria" pitchFamily="18" charset="0"/>
              </a:rPr>
              <a:t>Third </a:t>
            </a:r>
            <a:r>
              <a:rPr lang="en-US" sz="2400" dirty="0">
                <a:latin typeface="Cambria" pitchFamily="18" charset="0"/>
                <a:ea typeface="Cambria" pitchFamily="18" charset="0"/>
              </a:rPr>
              <a:t>sector </a:t>
            </a:r>
            <a:r>
              <a:rPr lang="en-US" sz="2400" dirty="0" smtClean="0">
                <a:latin typeface="Cambria" pitchFamily="18" charset="0"/>
                <a:ea typeface="Cambria" pitchFamily="18" charset="0"/>
              </a:rPr>
              <a:t>organizations </a:t>
            </a:r>
            <a:r>
              <a:rPr lang="en-US" sz="2400" dirty="0">
                <a:latin typeface="Cambria" pitchFamily="18" charset="0"/>
                <a:ea typeface="Cambria" pitchFamily="18" charset="0"/>
              </a:rPr>
              <a:t>also aim to raise public awareness and shape public perceptions about particular issues. They do this through public campaigns that may use a range of traditional and social media to get their message across. These campaigns may be aimed at the general public, or they may be targeted at certain groups or sectors, and this will affect media strategies and types of platform chosen. </a:t>
            </a:r>
          </a:p>
          <a:p>
            <a:pPr marL="0" indent="0" algn="just">
              <a:buNone/>
            </a:pPr>
            <a:r>
              <a:rPr lang="en-US" sz="2400" b="1" dirty="0" smtClean="0">
                <a:latin typeface="Cambria" pitchFamily="18" charset="0"/>
                <a:ea typeface="Cambria" pitchFamily="18" charset="0"/>
              </a:rPr>
              <a:t>Lobbying </a:t>
            </a:r>
            <a:r>
              <a:rPr lang="en-US" sz="2400" b="1" dirty="0">
                <a:latin typeface="Cambria" pitchFamily="18" charset="0"/>
                <a:ea typeface="Cambria" pitchFamily="18" charset="0"/>
              </a:rPr>
              <a:t>or </a:t>
            </a:r>
            <a:r>
              <a:rPr lang="en-US" sz="2400" b="1" dirty="0" smtClean="0">
                <a:latin typeface="Cambria" pitchFamily="18" charset="0"/>
                <a:ea typeface="Cambria" pitchFamily="18" charset="0"/>
              </a:rPr>
              <a:t>advocacy: </a:t>
            </a:r>
            <a:r>
              <a:rPr lang="en-US" sz="2400" dirty="0" smtClean="0">
                <a:latin typeface="Cambria" pitchFamily="18" charset="0"/>
                <a:ea typeface="Cambria" pitchFamily="18" charset="0"/>
              </a:rPr>
              <a:t>Third-sector organizations </a:t>
            </a:r>
            <a:r>
              <a:rPr lang="en-US" sz="2400" dirty="0">
                <a:latin typeface="Cambria" pitchFamily="18" charset="0"/>
                <a:ea typeface="Cambria" pitchFamily="18" charset="0"/>
              </a:rPr>
              <a:t>seek to bring about policy change by lobbying politicians, and by influencing government officials and civil servants responsible for the policy areas which impact on the groups or issues they represent. </a:t>
            </a:r>
            <a:endParaRPr lang="en-US" sz="2400" dirty="0" smtClean="0">
              <a:latin typeface="Cambria" pitchFamily="18" charset="0"/>
              <a:ea typeface="Cambria" pitchFamily="18" charset="0"/>
            </a:endParaRPr>
          </a:p>
        </p:txBody>
      </p:sp>
    </p:spTree>
    <p:extLst>
      <p:ext uri="{BB962C8B-B14F-4D97-AF65-F5344CB8AC3E}">
        <p14:creationId xmlns:p14="http://schemas.microsoft.com/office/powerpoint/2010/main" val="9854627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10515600" cy="5867400"/>
          </a:xfrm>
        </p:spPr>
        <p:txBody>
          <a:bodyPr>
            <a:noAutofit/>
          </a:bodyPr>
          <a:lstStyle/>
          <a:p>
            <a:pPr marL="274320" lvl="0" indent="-274320" algn="just">
              <a:spcBef>
                <a:spcPts val="600"/>
              </a:spcBef>
              <a:buFont typeface="Wingdings" pitchFamily="2" charset="2"/>
              <a:buChar char="§"/>
            </a:pPr>
            <a:r>
              <a:rPr lang="en-US" sz="2600" dirty="0">
                <a:solidFill>
                  <a:srgbClr val="222222"/>
                </a:solidFill>
                <a:latin typeface="Cambria" pitchFamily="18" charset="0"/>
                <a:ea typeface="Cambria" pitchFamily="18" charset="0"/>
              </a:rPr>
              <a:t>Wallace, Tina(</a:t>
            </a:r>
            <a:r>
              <a:rPr lang="en-US" sz="2600" dirty="0" err="1">
                <a:solidFill>
                  <a:srgbClr val="222222"/>
                </a:solidFill>
                <a:latin typeface="Cambria" pitchFamily="18" charset="0"/>
                <a:ea typeface="Cambria" pitchFamily="18" charset="0"/>
              </a:rPr>
              <a:t>ed</a:t>
            </a:r>
            <a:r>
              <a:rPr lang="en-US" sz="2600" dirty="0">
                <a:solidFill>
                  <a:srgbClr val="222222"/>
                </a:solidFill>
                <a:latin typeface="Cambria" pitchFamily="18" charset="0"/>
                <a:ea typeface="Cambria" pitchFamily="18" charset="0"/>
              </a:rPr>
              <a:t>) (2000),Development and Management, Oxfam </a:t>
            </a:r>
            <a:r>
              <a:rPr lang="en-US" sz="2600" dirty="0" smtClean="0">
                <a:solidFill>
                  <a:srgbClr val="222222"/>
                </a:solidFill>
                <a:latin typeface="Cambria" pitchFamily="18" charset="0"/>
                <a:ea typeface="Cambria" pitchFamily="18" charset="0"/>
              </a:rPr>
              <a:t>Publication, United </a:t>
            </a:r>
            <a:r>
              <a:rPr lang="en-US" sz="2600" dirty="0">
                <a:solidFill>
                  <a:srgbClr val="222222"/>
                </a:solidFill>
                <a:latin typeface="Cambria" pitchFamily="18" charset="0"/>
                <a:ea typeface="Cambria" pitchFamily="18" charset="0"/>
              </a:rPr>
              <a:t>Kingdom.</a:t>
            </a:r>
          </a:p>
          <a:p>
            <a:pPr marL="274320" lvl="0" indent="-274320" algn="just">
              <a:spcBef>
                <a:spcPts val="600"/>
              </a:spcBef>
              <a:buFont typeface="Wingdings" pitchFamily="2" charset="2"/>
              <a:buChar char="§"/>
            </a:pPr>
            <a:r>
              <a:rPr lang="en-US" sz="2600" dirty="0" err="1">
                <a:solidFill>
                  <a:srgbClr val="222222"/>
                </a:solidFill>
                <a:latin typeface="Cambria" pitchFamily="18" charset="0"/>
                <a:ea typeface="Cambria" pitchFamily="18" charset="0"/>
              </a:rPr>
              <a:t>Haq,A</a:t>
            </a:r>
            <a:r>
              <a:rPr lang="en-US" sz="2600" dirty="0">
                <a:solidFill>
                  <a:srgbClr val="222222"/>
                </a:solidFill>
                <a:latin typeface="Cambria" pitchFamily="18" charset="0"/>
                <a:ea typeface="Cambria" pitchFamily="18" charset="0"/>
              </a:rPr>
              <a:t> S and </a:t>
            </a:r>
            <a:r>
              <a:rPr lang="en-US" sz="2600" dirty="0" err="1">
                <a:solidFill>
                  <a:srgbClr val="222222"/>
                </a:solidFill>
                <a:latin typeface="Cambria" pitchFamily="18" charset="0"/>
                <a:ea typeface="Cambria" pitchFamily="18" charset="0"/>
              </a:rPr>
              <a:t>Zafarulla</a:t>
            </a:r>
            <a:r>
              <a:rPr lang="en-US" sz="2600" dirty="0">
                <a:solidFill>
                  <a:srgbClr val="222222"/>
                </a:solidFill>
                <a:latin typeface="Cambria" pitchFamily="18" charset="0"/>
                <a:ea typeface="Cambria" pitchFamily="18" charset="0"/>
              </a:rPr>
              <a:t>, H (</a:t>
            </a:r>
            <a:r>
              <a:rPr lang="en-US" sz="2600" dirty="0" err="1">
                <a:solidFill>
                  <a:srgbClr val="222222"/>
                </a:solidFill>
                <a:latin typeface="Cambria" pitchFamily="18" charset="0"/>
                <a:ea typeface="Cambria" pitchFamily="18" charset="0"/>
              </a:rPr>
              <a:t>ed</a:t>
            </a:r>
            <a:r>
              <a:rPr lang="en-US" sz="2600" dirty="0">
                <a:solidFill>
                  <a:srgbClr val="222222"/>
                </a:solidFill>
                <a:latin typeface="Cambria" pitchFamily="18" charset="0"/>
                <a:ea typeface="Cambria" pitchFamily="18" charset="0"/>
              </a:rPr>
              <a:t>) (2006) International Development </a:t>
            </a:r>
            <a:r>
              <a:rPr lang="en-US" sz="2600" dirty="0" smtClean="0">
                <a:solidFill>
                  <a:srgbClr val="222222"/>
                </a:solidFill>
                <a:latin typeface="Cambria" pitchFamily="18" charset="0"/>
                <a:ea typeface="Cambria" pitchFamily="18" charset="0"/>
              </a:rPr>
              <a:t>Governance, Taylor </a:t>
            </a:r>
            <a:r>
              <a:rPr lang="en-US" sz="2600" dirty="0">
                <a:solidFill>
                  <a:srgbClr val="222222"/>
                </a:solidFill>
                <a:latin typeface="Cambria" pitchFamily="18" charset="0"/>
                <a:ea typeface="Cambria" pitchFamily="18" charset="0"/>
              </a:rPr>
              <a:t>and Francis, London.</a:t>
            </a:r>
            <a:r>
              <a:rPr lang="en-GB" sz="2600" dirty="0" smtClean="0">
                <a:latin typeface="Cambria" pitchFamily="18" charset="0"/>
                <a:ea typeface="Cambria" pitchFamily="18" charset="0"/>
              </a:rPr>
              <a:t> </a:t>
            </a:r>
            <a:endParaRPr lang="en-US" sz="2600" dirty="0">
              <a:latin typeface="Cambria" pitchFamily="18" charset="0"/>
            </a:endParaRPr>
          </a:p>
        </p:txBody>
      </p:sp>
      <p:sp>
        <p:nvSpPr>
          <p:cNvPr id="5" name="Rectangle 4"/>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5000" b="1" dirty="0" smtClean="0">
                <a:solidFill>
                  <a:srgbClr val="FF0000"/>
                </a:solidFill>
                <a:latin typeface="Cambria" pitchFamily="18" charset="0"/>
                <a:ea typeface="Cambria" pitchFamily="18" charset="0"/>
              </a:rPr>
              <a:t>References</a:t>
            </a:r>
            <a:endParaRPr lang="en-US" sz="5000" b="1" dirty="0">
              <a:solidFill>
                <a:srgbClr val="FF0000"/>
              </a:solidFill>
              <a:latin typeface="Cambria" pitchFamily="18" charset="0"/>
              <a:ea typeface="Cambria" pitchFamily="18" charset="0"/>
            </a:endParaRPr>
          </a:p>
        </p:txBody>
      </p:sp>
    </p:spTree>
    <p:extLst>
      <p:ext uri="{BB962C8B-B14F-4D97-AF65-F5344CB8AC3E}">
        <p14:creationId xmlns:p14="http://schemas.microsoft.com/office/powerpoint/2010/main" val="1692174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10439400" cy="6248400"/>
          </a:xfrm>
        </p:spPr>
        <p:txBody>
          <a:bodyPr anchor="ctr">
            <a:noAutofit/>
          </a:bodyPr>
          <a:lstStyle/>
          <a:p>
            <a:pPr algn="just">
              <a:buFont typeface="Wingdings" panose="05000000000000000000" pitchFamily="2" charset="2"/>
              <a:buChar char="q"/>
            </a:pPr>
            <a:r>
              <a:rPr lang="en-US" sz="2300" dirty="0">
                <a:latin typeface="Cambria" pitchFamily="18" charset="0"/>
                <a:ea typeface="Cambria" pitchFamily="18" charset="0"/>
              </a:rPr>
              <a:t>After the Second World War ‘development’ becomes the buzz word for </a:t>
            </a:r>
            <a:r>
              <a:rPr lang="en-US" sz="2300" dirty="0" smtClean="0">
                <a:latin typeface="Cambria" pitchFamily="18" charset="0"/>
                <a:ea typeface="Cambria" pitchFamily="18" charset="0"/>
              </a:rPr>
              <a:t>the developing </a:t>
            </a:r>
            <a:r>
              <a:rPr lang="en-US" sz="2300" dirty="0">
                <a:latin typeface="Cambria" pitchFamily="18" charset="0"/>
                <a:ea typeface="Cambria" pitchFamily="18" charset="0"/>
              </a:rPr>
              <a:t>country. As development is considered as a multi-dimensional </a:t>
            </a:r>
            <a:r>
              <a:rPr lang="en-US" sz="2300" dirty="0" smtClean="0">
                <a:latin typeface="Cambria" pitchFamily="18" charset="0"/>
                <a:ea typeface="Cambria" pitchFamily="18" charset="0"/>
              </a:rPr>
              <a:t>concept, the </a:t>
            </a:r>
            <a:r>
              <a:rPr lang="en-US" sz="2300" dirty="0">
                <a:latin typeface="Cambria" pitchFamily="18" charset="0"/>
                <a:ea typeface="Cambria" pitchFamily="18" charset="0"/>
              </a:rPr>
              <a:t>management of various sectors of development became a challenging </a:t>
            </a:r>
            <a:r>
              <a:rPr lang="en-US" sz="2300" dirty="0" smtClean="0">
                <a:latin typeface="Cambria" pitchFamily="18" charset="0"/>
                <a:ea typeface="Cambria" pitchFamily="18" charset="0"/>
              </a:rPr>
              <a:t>task before </a:t>
            </a:r>
            <a:r>
              <a:rPr lang="en-US" sz="2300" dirty="0">
                <a:latin typeface="Cambria" pitchFamily="18" charset="0"/>
                <a:ea typeface="Cambria" pitchFamily="18" charset="0"/>
              </a:rPr>
              <a:t>the managers of development. </a:t>
            </a:r>
            <a:endParaRPr lang="en-US" sz="2300" dirty="0" smtClean="0">
              <a:latin typeface="Cambria" pitchFamily="18" charset="0"/>
              <a:ea typeface="Cambria" pitchFamily="18" charset="0"/>
            </a:endParaRPr>
          </a:p>
          <a:p>
            <a:pPr algn="just">
              <a:buFont typeface="Wingdings" panose="05000000000000000000" pitchFamily="2" charset="2"/>
              <a:buChar char="q"/>
            </a:pPr>
            <a:r>
              <a:rPr lang="en-US" sz="2300" dirty="0" smtClean="0">
                <a:latin typeface="Cambria" pitchFamily="18" charset="0"/>
                <a:ea typeface="Cambria" pitchFamily="18" charset="0"/>
              </a:rPr>
              <a:t>In </a:t>
            </a:r>
            <a:r>
              <a:rPr lang="en-US" sz="2300" dirty="0">
                <a:latin typeface="Cambria" pitchFamily="18" charset="0"/>
                <a:ea typeface="Cambria" pitchFamily="18" charset="0"/>
              </a:rPr>
              <a:t>a holistic sense, true development </a:t>
            </a:r>
            <a:r>
              <a:rPr lang="en-US" sz="2300" dirty="0" smtClean="0">
                <a:latin typeface="Cambria" pitchFamily="18" charset="0"/>
                <a:ea typeface="Cambria" pitchFamily="18" charset="0"/>
              </a:rPr>
              <a:t>means not </a:t>
            </a:r>
            <a:r>
              <a:rPr lang="en-US" sz="2300" dirty="0">
                <a:latin typeface="Cambria" pitchFamily="18" charset="0"/>
                <a:ea typeface="Cambria" pitchFamily="18" charset="0"/>
              </a:rPr>
              <a:t>only high economic growth and per capita income but also enhancement </a:t>
            </a:r>
            <a:r>
              <a:rPr lang="en-US" sz="2300" dirty="0" smtClean="0">
                <a:latin typeface="Cambria" pitchFamily="18" charset="0"/>
                <a:ea typeface="Cambria" pitchFamily="18" charset="0"/>
              </a:rPr>
              <a:t>of education</a:t>
            </a:r>
            <a:r>
              <a:rPr lang="en-US" sz="2300" dirty="0">
                <a:latin typeface="Cambria" pitchFamily="18" charset="0"/>
                <a:ea typeface="Cambria" pitchFamily="18" charset="0"/>
              </a:rPr>
              <a:t>, health, and living condition of the people. Balanced </a:t>
            </a:r>
            <a:r>
              <a:rPr lang="en-US" sz="2300" dirty="0" smtClean="0">
                <a:latin typeface="Cambria" pitchFamily="18" charset="0"/>
                <a:ea typeface="Cambria" pitchFamily="18" charset="0"/>
              </a:rPr>
              <a:t>development calls </a:t>
            </a:r>
            <a:r>
              <a:rPr lang="en-US" sz="2300" dirty="0">
                <a:latin typeface="Cambria" pitchFamily="18" charset="0"/>
                <a:ea typeface="Cambria" pitchFamily="18" charset="0"/>
              </a:rPr>
              <a:t>for growth and development of all the sectors in the long run. </a:t>
            </a:r>
            <a:endParaRPr lang="en-US" sz="2300" dirty="0" smtClean="0">
              <a:latin typeface="Cambria" pitchFamily="18" charset="0"/>
              <a:ea typeface="Cambria" pitchFamily="18" charset="0"/>
            </a:endParaRPr>
          </a:p>
          <a:p>
            <a:pPr algn="just">
              <a:buFont typeface="Wingdings" panose="05000000000000000000" pitchFamily="2" charset="2"/>
              <a:buChar char="q"/>
            </a:pPr>
            <a:r>
              <a:rPr lang="en-US" sz="2300" dirty="0" smtClean="0">
                <a:latin typeface="Cambria" pitchFamily="18" charset="0"/>
                <a:ea typeface="Cambria" pitchFamily="18" charset="0"/>
              </a:rPr>
              <a:t>Development management </a:t>
            </a:r>
            <a:r>
              <a:rPr lang="en-US" sz="2300" dirty="0">
                <a:latin typeface="Cambria" pitchFamily="18" charset="0"/>
                <a:ea typeface="Cambria" pitchFamily="18" charset="0"/>
              </a:rPr>
              <a:t>usually means management of development, management </a:t>
            </a:r>
            <a:r>
              <a:rPr lang="en-US" sz="2300" dirty="0" smtClean="0">
                <a:latin typeface="Cambria" pitchFamily="18" charset="0"/>
                <a:ea typeface="Cambria" pitchFamily="18" charset="0"/>
              </a:rPr>
              <a:t>in development</a:t>
            </a:r>
            <a:r>
              <a:rPr lang="en-US" sz="2300" dirty="0">
                <a:latin typeface="Cambria" pitchFamily="18" charset="0"/>
                <a:ea typeface="Cambria" pitchFamily="18" charset="0"/>
              </a:rPr>
              <a:t>, and management for development. All of these are discussed </a:t>
            </a:r>
            <a:r>
              <a:rPr lang="en-US" sz="2300" dirty="0" smtClean="0">
                <a:latin typeface="Cambria" pitchFamily="18" charset="0"/>
                <a:ea typeface="Cambria" pitchFamily="18" charset="0"/>
              </a:rPr>
              <a:t>in this </a:t>
            </a:r>
            <a:r>
              <a:rPr lang="en-US" sz="2300" dirty="0">
                <a:latin typeface="Cambria" pitchFamily="18" charset="0"/>
                <a:ea typeface="Cambria" pitchFamily="18" charset="0"/>
              </a:rPr>
              <a:t>unit. After reading this unit, you will be able to:</a:t>
            </a:r>
          </a:p>
          <a:p>
            <a:pPr marL="914354" lvl="2" indent="0" algn="just">
              <a:buNone/>
            </a:pPr>
            <a:r>
              <a:rPr lang="en-US" sz="1700" dirty="0">
                <a:latin typeface="Cambria" pitchFamily="18" charset="0"/>
                <a:ea typeface="Cambria" pitchFamily="18" charset="0"/>
              </a:rPr>
              <a:t>• </a:t>
            </a:r>
            <a:r>
              <a:rPr lang="en-US" sz="2200" dirty="0">
                <a:latin typeface="Cambria" pitchFamily="18" charset="0"/>
                <a:ea typeface="Cambria" pitchFamily="18" charset="0"/>
              </a:rPr>
              <a:t>Define development management</a:t>
            </a:r>
          </a:p>
          <a:p>
            <a:pPr marL="914354" lvl="2" indent="0" algn="just">
              <a:buNone/>
            </a:pPr>
            <a:r>
              <a:rPr lang="en-US" sz="2200" dirty="0">
                <a:latin typeface="Cambria" pitchFamily="18" charset="0"/>
                <a:ea typeface="Cambria" pitchFamily="18" charset="0"/>
              </a:rPr>
              <a:t>• Discuss the aim and scope of development management</a:t>
            </a:r>
          </a:p>
          <a:p>
            <a:pPr marL="914354" lvl="2" indent="0" algn="just">
              <a:buNone/>
            </a:pPr>
            <a:r>
              <a:rPr lang="en-US" sz="2200" dirty="0">
                <a:latin typeface="Cambria" pitchFamily="18" charset="0"/>
                <a:ea typeface="Cambria" pitchFamily="18" charset="0"/>
              </a:rPr>
              <a:t>• Identify various elements of development management</a:t>
            </a:r>
          </a:p>
          <a:p>
            <a:pPr marL="914354" lvl="2" indent="0" algn="just">
              <a:buNone/>
            </a:pPr>
            <a:r>
              <a:rPr lang="en-US" sz="2200" dirty="0">
                <a:latin typeface="Cambria" pitchFamily="18" charset="0"/>
                <a:ea typeface="Cambria" pitchFamily="18" charset="0"/>
              </a:rPr>
              <a:t>• Narrate the development management cycle</a:t>
            </a:r>
          </a:p>
          <a:p>
            <a:pPr marL="914354" lvl="2" indent="0" algn="just">
              <a:buNone/>
            </a:pPr>
            <a:r>
              <a:rPr lang="en-US" sz="2200" dirty="0">
                <a:latin typeface="Cambria" pitchFamily="18" charset="0"/>
                <a:ea typeface="Cambria" pitchFamily="18" charset="0"/>
              </a:rPr>
              <a:t>• Describe various pre-requisites for good development management</a:t>
            </a:r>
            <a:endParaRPr lang="en-US" sz="2200" dirty="0" smtClean="0">
              <a:latin typeface="Cambria" pitchFamily="18" charset="0"/>
              <a:ea typeface="Cambria" pitchFamily="18" charset="0"/>
            </a:endParaRPr>
          </a:p>
        </p:txBody>
      </p:sp>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r>
              <a:rPr lang="en-US" sz="5000" b="1" dirty="0" smtClean="0">
                <a:solidFill>
                  <a:srgbClr val="FF0000"/>
                </a:solidFill>
                <a:latin typeface="Cambria" pitchFamily="18" charset="0"/>
                <a:ea typeface="Cambria" pitchFamily="18" charset="0"/>
              </a:rPr>
              <a:t>Development Management</a:t>
            </a:r>
            <a:endParaRPr lang="en-US" sz="5000" b="1" dirty="0">
              <a:solidFill>
                <a:srgbClr val="FF0000"/>
              </a:solidFill>
              <a:latin typeface="Cambria" pitchFamily="18" charset="0"/>
              <a:ea typeface="Cambria" pitchFamily="18" charset="0"/>
            </a:endParaRPr>
          </a:p>
        </p:txBody>
      </p:sp>
    </p:spTree>
    <p:extLst>
      <p:ext uri="{BB962C8B-B14F-4D97-AF65-F5344CB8AC3E}">
        <p14:creationId xmlns:p14="http://schemas.microsoft.com/office/powerpoint/2010/main" val="2962595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10515600" cy="6096000"/>
          </a:xfrm>
        </p:spPr>
        <p:txBody>
          <a:bodyPr>
            <a:noAutofit/>
          </a:bodyPr>
          <a:lstStyle/>
          <a:p>
            <a:pPr marL="0" indent="0" algn="just">
              <a:spcBef>
                <a:spcPts val="600"/>
              </a:spcBef>
              <a:buNone/>
            </a:pPr>
            <a:r>
              <a:rPr lang="en-US" sz="2200" b="1" dirty="0" smtClean="0">
                <a:latin typeface="Cambria" pitchFamily="18" charset="0"/>
                <a:ea typeface="Cambria" pitchFamily="18" charset="0"/>
              </a:rPr>
              <a:t>Development </a:t>
            </a:r>
            <a:r>
              <a:rPr lang="en-US" sz="2200" b="1" dirty="0">
                <a:latin typeface="Cambria" pitchFamily="18" charset="0"/>
                <a:ea typeface="Cambria" pitchFamily="18" charset="0"/>
              </a:rPr>
              <a:t>management is a growing and important area in </a:t>
            </a:r>
            <a:r>
              <a:rPr lang="en-US" sz="2200" b="1" dirty="0" smtClean="0">
                <a:latin typeface="Cambria" pitchFamily="18" charset="0"/>
                <a:ea typeface="Cambria" pitchFamily="18" charset="0"/>
              </a:rPr>
              <a:t>development studies</a:t>
            </a:r>
            <a:r>
              <a:rPr lang="en-US" sz="2200" b="1" dirty="0">
                <a:latin typeface="Cambria" pitchFamily="18" charset="0"/>
                <a:ea typeface="Cambria" pitchFamily="18" charset="0"/>
              </a:rPr>
              <a:t>. It is used as an instrument for achieving smooth and faster </a:t>
            </a:r>
            <a:r>
              <a:rPr lang="en-US" sz="2200" b="1" dirty="0" smtClean="0">
                <a:latin typeface="Cambria" pitchFamily="18" charset="0"/>
                <a:ea typeface="Cambria" pitchFamily="18" charset="0"/>
              </a:rPr>
              <a:t>development. Definitions </a:t>
            </a:r>
            <a:r>
              <a:rPr lang="en-US" sz="2200" b="1" dirty="0">
                <a:latin typeface="Cambria" pitchFamily="18" charset="0"/>
                <a:ea typeface="Cambria" pitchFamily="18" charset="0"/>
              </a:rPr>
              <a:t>given by various experts on development management are </a:t>
            </a:r>
            <a:r>
              <a:rPr lang="en-US" sz="2200" b="1" dirty="0" smtClean="0">
                <a:latin typeface="Cambria" pitchFamily="18" charset="0"/>
                <a:ea typeface="Cambria" pitchFamily="18" charset="0"/>
              </a:rPr>
              <a:t>given below</a:t>
            </a:r>
            <a:r>
              <a:rPr lang="en-US" sz="2200" b="1" dirty="0">
                <a:latin typeface="Cambria" pitchFamily="18" charset="0"/>
                <a:ea typeface="Cambria" pitchFamily="18" charset="0"/>
              </a:rPr>
              <a:t>.</a:t>
            </a:r>
          </a:p>
          <a:p>
            <a:pPr algn="just">
              <a:spcBef>
                <a:spcPts val="600"/>
              </a:spcBef>
              <a:buFont typeface="Wingdings" panose="05000000000000000000" pitchFamily="2" charset="2"/>
              <a:buChar char="q"/>
            </a:pPr>
            <a:r>
              <a:rPr lang="en-US" sz="2200" b="1" dirty="0">
                <a:latin typeface="Cambria" pitchFamily="18" charset="0"/>
                <a:ea typeface="Cambria" pitchFamily="18" charset="0"/>
              </a:rPr>
              <a:t>According to Paton, </a:t>
            </a:r>
            <a:r>
              <a:rPr lang="en-US" sz="2200" dirty="0">
                <a:latin typeface="Cambria" pitchFamily="18" charset="0"/>
                <a:ea typeface="Cambria" pitchFamily="18" charset="0"/>
              </a:rPr>
              <a:t>“Development management is contemplated with </a:t>
            </a:r>
            <a:r>
              <a:rPr lang="en-US" sz="2200" dirty="0" smtClean="0">
                <a:latin typeface="Cambria" pitchFamily="18" charset="0"/>
                <a:ea typeface="Cambria" pitchFamily="18" charset="0"/>
              </a:rPr>
              <a:t>a realization </a:t>
            </a:r>
            <a:r>
              <a:rPr lang="en-US" sz="2200" dirty="0">
                <a:latin typeface="Cambria" pitchFamily="18" charset="0"/>
                <a:ea typeface="Cambria" pitchFamily="18" charset="0"/>
              </a:rPr>
              <a:t>of the importance of the expressive aspect of management in </a:t>
            </a:r>
            <a:r>
              <a:rPr lang="en-US" sz="2200" dirty="0" smtClean="0">
                <a:latin typeface="Cambria" pitchFamily="18" charset="0"/>
                <a:ea typeface="Cambria" pitchFamily="18" charset="0"/>
              </a:rPr>
              <a:t>which values </a:t>
            </a:r>
            <a:r>
              <a:rPr lang="en-US" sz="2200" dirty="0">
                <a:latin typeface="Cambria" pitchFamily="18" charset="0"/>
                <a:ea typeface="Cambria" pitchFamily="18" charset="0"/>
              </a:rPr>
              <a:t>and ideas are promoted as part of, not just as one way, of getting </a:t>
            </a:r>
            <a:r>
              <a:rPr lang="en-US" sz="2200" dirty="0" smtClean="0">
                <a:latin typeface="Cambria" pitchFamily="18" charset="0"/>
                <a:ea typeface="Cambria" pitchFamily="18" charset="0"/>
              </a:rPr>
              <a:t>things done”.</a:t>
            </a:r>
          </a:p>
          <a:p>
            <a:pPr algn="just">
              <a:spcBef>
                <a:spcPts val="600"/>
              </a:spcBef>
              <a:buFont typeface="Wingdings" panose="05000000000000000000" pitchFamily="2" charset="2"/>
              <a:buChar char="q"/>
            </a:pPr>
            <a:r>
              <a:rPr lang="en-US" sz="2200" b="1" dirty="0" smtClean="0">
                <a:latin typeface="Cambria" pitchFamily="18" charset="0"/>
                <a:ea typeface="Cambria" pitchFamily="18" charset="0"/>
              </a:rPr>
              <a:t>According </a:t>
            </a:r>
            <a:r>
              <a:rPr lang="en-US" sz="2200" b="1" dirty="0">
                <a:latin typeface="Cambria" pitchFamily="18" charset="0"/>
                <a:ea typeface="Cambria" pitchFamily="18" charset="0"/>
              </a:rPr>
              <a:t>to </a:t>
            </a:r>
            <a:r>
              <a:rPr lang="en-US" sz="2200" b="1" dirty="0" err="1">
                <a:latin typeface="Cambria" pitchFamily="18" charset="0"/>
                <a:ea typeface="Cambria" pitchFamily="18" charset="0"/>
              </a:rPr>
              <a:t>Wuyt</a:t>
            </a:r>
            <a:r>
              <a:rPr lang="en-US" sz="2200" b="1" dirty="0">
                <a:latin typeface="Cambria" pitchFamily="18" charset="0"/>
                <a:ea typeface="Cambria" pitchFamily="18" charset="0"/>
              </a:rPr>
              <a:t>, </a:t>
            </a:r>
            <a:r>
              <a:rPr lang="en-US" sz="2200" dirty="0">
                <a:latin typeface="Cambria" pitchFamily="18" charset="0"/>
                <a:ea typeface="Cambria" pitchFamily="18" charset="0"/>
              </a:rPr>
              <a:t>“Development management aims at promoting values, </a:t>
            </a:r>
            <a:r>
              <a:rPr lang="en-US" sz="2200" dirty="0" smtClean="0">
                <a:latin typeface="Cambria" pitchFamily="18" charset="0"/>
                <a:ea typeface="Cambria" pitchFamily="18" charset="0"/>
              </a:rPr>
              <a:t>in particular</a:t>
            </a:r>
            <a:r>
              <a:rPr lang="en-US" sz="2200" dirty="0">
                <a:latin typeface="Cambria" pitchFamily="18" charset="0"/>
                <a:ea typeface="Cambria" pitchFamily="18" charset="0"/>
              </a:rPr>
              <a:t>, what is to be regarded as development, in this way</a:t>
            </a:r>
            <a:r>
              <a:rPr lang="en-US" sz="2200" dirty="0" smtClean="0">
                <a:latin typeface="Cambria" pitchFamily="18" charset="0"/>
                <a:ea typeface="Cambria" pitchFamily="18" charset="0"/>
              </a:rPr>
              <a:t>”.</a:t>
            </a:r>
          </a:p>
          <a:p>
            <a:pPr algn="just">
              <a:spcBef>
                <a:spcPts val="600"/>
              </a:spcBef>
              <a:buFont typeface="Wingdings" panose="05000000000000000000" pitchFamily="2" charset="2"/>
              <a:buChar char="q"/>
            </a:pPr>
            <a:r>
              <a:rPr lang="en-US" sz="2200" b="1" dirty="0" smtClean="0">
                <a:latin typeface="Cambria" pitchFamily="18" charset="0"/>
                <a:ea typeface="Cambria" pitchFamily="18" charset="0"/>
              </a:rPr>
              <a:t>According </a:t>
            </a:r>
            <a:r>
              <a:rPr lang="en-US" sz="2200" b="1" dirty="0">
                <a:latin typeface="Cambria" pitchFamily="18" charset="0"/>
                <a:ea typeface="Cambria" pitchFamily="18" charset="0"/>
              </a:rPr>
              <a:t>to Seers</a:t>
            </a:r>
            <a:r>
              <a:rPr lang="en-US" sz="2200" dirty="0">
                <a:latin typeface="Cambria" pitchFamily="18" charset="0"/>
                <a:ea typeface="Cambria" pitchFamily="18" charset="0"/>
              </a:rPr>
              <a:t>, “Development management means managing, as far </a:t>
            </a:r>
            <a:r>
              <a:rPr lang="en-US" sz="2200" dirty="0" smtClean="0">
                <a:latin typeface="Cambria" pitchFamily="18" charset="0"/>
                <a:ea typeface="Cambria" pitchFamily="18" charset="0"/>
              </a:rPr>
              <a:t>as possible</a:t>
            </a:r>
            <a:r>
              <a:rPr lang="en-US" sz="2200" dirty="0">
                <a:latin typeface="Cambria" pitchFamily="18" charset="0"/>
                <a:ea typeface="Cambria" pitchFamily="18" charset="0"/>
              </a:rPr>
              <a:t>, in such a way as to enhance the potential of those one who is </a:t>
            </a:r>
            <a:r>
              <a:rPr lang="en-US" sz="2200" dirty="0" smtClean="0">
                <a:latin typeface="Cambria" pitchFamily="18" charset="0"/>
                <a:ea typeface="Cambria" pitchFamily="18" charset="0"/>
              </a:rPr>
              <a:t>working with </a:t>
            </a:r>
            <a:r>
              <a:rPr lang="en-US" sz="2200" dirty="0">
                <a:latin typeface="Cambria" pitchFamily="18" charset="0"/>
                <a:ea typeface="Cambria" pitchFamily="18" charset="0"/>
              </a:rPr>
              <a:t>directly and development organizations that carry similar values, even </a:t>
            </a:r>
            <a:r>
              <a:rPr lang="en-US" sz="2200" dirty="0" smtClean="0">
                <a:latin typeface="Cambria" pitchFamily="18" charset="0"/>
                <a:ea typeface="Cambria" pitchFamily="18" charset="0"/>
              </a:rPr>
              <a:t>if this </a:t>
            </a:r>
            <a:r>
              <a:rPr lang="en-US" sz="2200" dirty="0">
                <a:latin typeface="Cambria" pitchFamily="18" charset="0"/>
                <a:ea typeface="Cambria" pitchFamily="18" charset="0"/>
              </a:rPr>
              <a:t>is not the most straight forward way of getting a particular job done</a:t>
            </a:r>
            <a:r>
              <a:rPr lang="en-US" sz="2200" dirty="0" smtClean="0">
                <a:latin typeface="Cambria" pitchFamily="18" charset="0"/>
                <a:ea typeface="Cambria" pitchFamily="18" charset="0"/>
              </a:rPr>
              <a:t>”.</a:t>
            </a:r>
          </a:p>
          <a:p>
            <a:pPr algn="just">
              <a:spcBef>
                <a:spcPts val="600"/>
              </a:spcBef>
              <a:buFont typeface="Wingdings" panose="05000000000000000000" pitchFamily="2" charset="2"/>
              <a:buChar char="q"/>
            </a:pPr>
            <a:r>
              <a:rPr lang="en-US" sz="2200" b="1" dirty="0" smtClean="0">
                <a:latin typeface="Cambria" pitchFamily="18" charset="0"/>
                <a:ea typeface="Cambria" pitchFamily="18" charset="0"/>
              </a:rPr>
              <a:t>In </a:t>
            </a:r>
            <a:r>
              <a:rPr lang="en-US" sz="2200" b="1" dirty="0">
                <a:latin typeface="Cambria" pitchFamily="18" charset="0"/>
                <a:ea typeface="Cambria" pitchFamily="18" charset="0"/>
              </a:rPr>
              <a:t>the words of </a:t>
            </a:r>
            <a:r>
              <a:rPr lang="en-US" sz="2200" b="1" dirty="0" err="1">
                <a:latin typeface="Cambria" pitchFamily="18" charset="0"/>
                <a:ea typeface="Cambria" pitchFamily="18" charset="0"/>
              </a:rPr>
              <a:t>Korten</a:t>
            </a:r>
            <a:r>
              <a:rPr lang="en-US" sz="2200" b="1" dirty="0">
                <a:latin typeface="Cambria" pitchFamily="18" charset="0"/>
                <a:ea typeface="Cambria" pitchFamily="18" charset="0"/>
              </a:rPr>
              <a:t>, </a:t>
            </a:r>
            <a:r>
              <a:rPr lang="en-US" sz="2200" dirty="0">
                <a:latin typeface="Cambria" pitchFamily="18" charset="0"/>
                <a:ea typeface="Cambria" pitchFamily="18" charset="0"/>
              </a:rPr>
              <a:t>“Development management can be thought of in </a:t>
            </a:r>
            <a:r>
              <a:rPr lang="en-US" sz="2200" dirty="0" smtClean="0">
                <a:latin typeface="Cambria" pitchFamily="18" charset="0"/>
                <a:ea typeface="Cambria" pitchFamily="18" charset="0"/>
              </a:rPr>
              <a:t>terms of </a:t>
            </a:r>
            <a:r>
              <a:rPr lang="en-US" sz="2200" dirty="0">
                <a:latin typeface="Cambria" pitchFamily="18" charset="0"/>
                <a:ea typeface="Cambria" pitchFamily="18" charset="0"/>
              </a:rPr>
              <a:t>positive linkages between development, capacity building, and learning </a:t>
            </a:r>
            <a:r>
              <a:rPr lang="en-US" sz="2200" dirty="0" smtClean="0">
                <a:latin typeface="Cambria" pitchFamily="18" charset="0"/>
                <a:ea typeface="Cambria" pitchFamily="18" charset="0"/>
              </a:rPr>
              <a:t>in individual</a:t>
            </a:r>
            <a:r>
              <a:rPr lang="en-US" sz="2200" dirty="0">
                <a:latin typeface="Cambria" pitchFamily="18" charset="0"/>
                <a:ea typeface="Cambria" pitchFamily="18" charset="0"/>
              </a:rPr>
              <a:t>, organizational, institutional and societal levels”.</a:t>
            </a:r>
            <a:endParaRPr lang="en-US" sz="2200" dirty="0" smtClean="0">
              <a:latin typeface="Cambria" pitchFamily="18" charset="0"/>
              <a:ea typeface="Cambria" pitchFamily="18" charset="0"/>
            </a:endParaRPr>
          </a:p>
        </p:txBody>
      </p:sp>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spcBef>
                <a:spcPts val="600"/>
              </a:spcBef>
            </a:pPr>
            <a:r>
              <a:rPr lang="en-US" sz="4000" b="1" dirty="0">
                <a:solidFill>
                  <a:srgbClr val="FF0000"/>
                </a:solidFill>
                <a:latin typeface="Cambria" pitchFamily="18" charset="0"/>
                <a:ea typeface="Cambria" pitchFamily="18" charset="0"/>
              </a:rPr>
              <a:t>MEANING OF DEVELOPMENT MANAGEMENT</a:t>
            </a:r>
            <a:endParaRPr lang="en-US" sz="4000" b="1" dirty="0">
              <a:solidFill>
                <a:srgbClr val="FF0000"/>
              </a:solidFill>
              <a:latin typeface="Cambria" pitchFamily="18" charset="0"/>
              <a:ea typeface="Cambria" pitchFamily="18" charset="0"/>
            </a:endParaRPr>
          </a:p>
        </p:txBody>
      </p:sp>
    </p:spTree>
    <p:extLst>
      <p:ext uri="{BB962C8B-B14F-4D97-AF65-F5344CB8AC3E}">
        <p14:creationId xmlns:p14="http://schemas.microsoft.com/office/powerpoint/2010/main" val="3990040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10515600" cy="6096000"/>
          </a:xfrm>
        </p:spPr>
        <p:txBody>
          <a:bodyPr>
            <a:noAutofit/>
          </a:bodyPr>
          <a:lstStyle/>
          <a:p>
            <a:pPr marL="0" indent="0" algn="just">
              <a:spcBef>
                <a:spcPts val="600"/>
              </a:spcBef>
              <a:buNone/>
            </a:pPr>
            <a:r>
              <a:rPr lang="en-US" sz="2200" b="1" dirty="0">
                <a:latin typeface="Cambria" pitchFamily="18" charset="0"/>
                <a:ea typeface="Cambria" pitchFamily="18" charset="0"/>
              </a:rPr>
              <a:t>Development management aims to improve the management of </a:t>
            </a:r>
            <a:r>
              <a:rPr lang="en-US" sz="2200" b="1" dirty="0" smtClean="0">
                <a:latin typeface="Cambria" pitchFamily="18" charset="0"/>
                <a:ea typeface="Cambria" pitchFamily="18" charset="0"/>
              </a:rPr>
              <a:t>development projects </a:t>
            </a:r>
            <a:r>
              <a:rPr lang="en-US" sz="2200" b="1" dirty="0">
                <a:latin typeface="Cambria" pitchFamily="18" charset="0"/>
                <a:ea typeface="Cambria" pitchFamily="18" charset="0"/>
              </a:rPr>
              <a:t>or </a:t>
            </a:r>
            <a:r>
              <a:rPr lang="en-US" sz="2200" b="1" dirty="0" smtClean="0">
                <a:latin typeface="Cambria" pitchFamily="18" charset="0"/>
                <a:ea typeface="Cambria" pitchFamily="18" charset="0"/>
              </a:rPr>
              <a:t>programs </a:t>
            </a:r>
            <a:r>
              <a:rPr lang="en-US" sz="2200" b="1" dirty="0">
                <a:latin typeface="Cambria" pitchFamily="18" charset="0"/>
                <a:ea typeface="Cambria" pitchFamily="18" charset="0"/>
              </a:rPr>
              <a:t>in a systematic manner, in order to improve the </a:t>
            </a:r>
            <a:r>
              <a:rPr lang="en-US" sz="2200" b="1" dirty="0" smtClean="0">
                <a:latin typeface="Cambria" pitchFamily="18" charset="0"/>
                <a:ea typeface="Cambria" pitchFamily="18" charset="0"/>
              </a:rPr>
              <a:t>quality of </a:t>
            </a:r>
            <a:r>
              <a:rPr lang="en-US" sz="2200" b="1" dirty="0">
                <a:latin typeface="Cambria" pitchFamily="18" charset="0"/>
                <a:ea typeface="Cambria" pitchFamily="18" charset="0"/>
              </a:rPr>
              <a:t>life of people at the grassroots level. The aim of development can be </a:t>
            </a:r>
            <a:r>
              <a:rPr lang="en-US" sz="2200" b="1" dirty="0" smtClean="0">
                <a:latin typeface="Cambria" pitchFamily="18" charset="0"/>
                <a:ea typeface="Cambria" pitchFamily="18" charset="0"/>
              </a:rPr>
              <a:t>outlined as </a:t>
            </a:r>
            <a:r>
              <a:rPr lang="en-US" sz="2200" b="1" dirty="0">
                <a:latin typeface="Cambria" pitchFamily="18" charset="0"/>
                <a:ea typeface="Cambria" pitchFamily="18" charset="0"/>
              </a:rPr>
              <a:t>follows:</a:t>
            </a:r>
          </a:p>
          <a:p>
            <a:pPr marL="514350" indent="-514350" algn="just">
              <a:spcBef>
                <a:spcPts val="600"/>
              </a:spcBef>
              <a:buAutoNum type="romanLcParenR"/>
            </a:pPr>
            <a:r>
              <a:rPr lang="en-US" sz="2200" dirty="0" smtClean="0">
                <a:latin typeface="Cambria" pitchFamily="18" charset="0"/>
                <a:ea typeface="Cambria" pitchFamily="18" charset="0"/>
              </a:rPr>
              <a:t>It </a:t>
            </a:r>
            <a:r>
              <a:rPr lang="en-US" sz="2200" dirty="0">
                <a:latin typeface="Cambria" pitchFamily="18" charset="0"/>
                <a:ea typeface="Cambria" pitchFamily="18" charset="0"/>
              </a:rPr>
              <a:t>is aimed at promoting development through the best alternative ways </a:t>
            </a:r>
            <a:r>
              <a:rPr lang="en-US" sz="2200" dirty="0" smtClean="0">
                <a:latin typeface="Cambria" pitchFamily="18" charset="0"/>
                <a:ea typeface="Cambria" pitchFamily="18" charset="0"/>
              </a:rPr>
              <a:t>and in </a:t>
            </a:r>
            <a:r>
              <a:rPr lang="en-US" sz="2200" dirty="0">
                <a:latin typeface="Cambria" pitchFamily="18" charset="0"/>
                <a:ea typeface="Cambria" pitchFamily="18" charset="0"/>
              </a:rPr>
              <a:t>a cost-effective manner</a:t>
            </a:r>
            <a:r>
              <a:rPr lang="en-US" sz="2200" dirty="0" smtClean="0">
                <a:latin typeface="Cambria" pitchFamily="18" charset="0"/>
                <a:ea typeface="Cambria" pitchFamily="18" charset="0"/>
              </a:rPr>
              <a:t>.</a:t>
            </a:r>
          </a:p>
          <a:p>
            <a:pPr marL="514350" indent="-514350" algn="just">
              <a:spcBef>
                <a:spcPts val="600"/>
              </a:spcBef>
              <a:buAutoNum type="romanLcParenR"/>
            </a:pPr>
            <a:r>
              <a:rPr lang="en-US" sz="2200" dirty="0" smtClean="0">
                <a:latin typeface="Cambria" pitchFamily="18" charset="0"/>
                <a:ea typeface="Cambria" pitchFamily="18" charset="0"/>
              </a:rPr>
              <a:t>It </a:t>
            </a:r>
            <a:r>
              <a:rPr lang="en-US" sz="2200" dirty="0">
                <a:latin typeface="Cambria" pitchFamily="18" charset="0"/>
                <a:ea typeface="Cambria" pitchFamily="18" charset="0"/>
              </a:rPr>
              <a:t>is aimed at improving the efficiency and effectiveness of the </a:t>
            </a:r>
            <a:r>
              <a:rPr lang="en-US" sz="2200" dirty="0" smtClean="0">
                <a:latin typeface="Cambria" pitchFamily="18" charset="0"/>
                <a:ea typeface="Cambria" pitchFamily="18" charset="0"/>
              </a:rPr>
              <a:t>individuals as </a:t>
            </a:r>
            <a:r>
              <a:rPr lang="en-US" sz="2200" dirty="0">
                <a:latin typeface="Cambria" pitchFamily="18" charset="0"/>
                <a:ea typeface="Cambria" pitchFamily="18" charset="0"/>
              </a:rPr>
              <a:t>well as organizations for achieving development </a:t>
            </a:r>
            <a:r>
              <a:rPr lang="en-US" sz="2200" dirty="0" smtClean="0">
                <a:latin typeface="Cambria" pitchFamily="18" charset="0"/>
                <a:ea typeface="Cambria" pitchFamily="18" charset="0"/>
              </a:rPr>
              <a:t>objectives.</a:t>
            </a:r>
          </a:p>
          <a:p>
            <a:pPr marL="514350" indent="-514350" algn="just">
              <a:spcBef>
                <a:spcPts val="600"/>
              </a:spcBef>
              <a:buAutoNum type="romanLcParenR"/>
            </a:pPr>
            <a:r>
              <a:rPr lang="en-US" sz="2200" dirty="0" smtClean="0">
                <a:latin typeface="Cambria" pitchFamily="18" charset="0"/>
                <a:ea typeface="Cambria" pitchFamily="18" charset="0"/>
              </a:rPr>
              <a:t>It </a:t>
            </a:r>
            <a:r>
              <a:rPr lang="en-US" sz="2200" dirty="0">
                <a:latin typeface="Cambria" pitchFamily="18" charset="0"/>
                <a:ea typeface="Cambria" pitchFamily="18" charset="0"/>
              </a:rPr>
              <a:t>is aimed at synergizing the three important aspects of </a:t>
            </a:r>
            <a:r>
              <a:rPr lang="en-US" sz="2200" dirty="0" smtClean="0">
                <a:latin typeface="Cambria" pitchFamily="18" charset="0"/>
                <a:ea typeface="Cambria" pitchFamily="18" charset="0"/>
              </a:rPr>
              <a:t>development management</a:t>
            </a:r>
            <a:r>
              <a:rPr lang="en-US" sz="2200" dirty="0">
                <a:latin typeface="Cambria" pitchFamily="18" charset="0"/>
                <a:ea typeface="Cambria" pitchFamily="18" charset="0"/>
              </a:rPr>
              <a:t>: management of development, management for </a:t>
            </a:r>
            <a:r>
              <a:rPr lang="en-US" sz="2200" dirty="0" smtClean="0">
                <a:latin typeface="Cambria" pitchFamily="18" charset="0"/>
                <a:ea typeface="Cambria" pitchFamily="18" charset="0"/>
              </a:rPr>
              <a:t>development, and </a:t>
            </a:r>
            <a:r>
              <a:rPr lang="en-US" sz="2200" dirty="0">
                <a:latin typeface="Cambria" pitchFamily="18" charset="0"/>
                <a:ea typeface="Cambria" pitchFamily="18" charset="0"/>
              </a:rPr>
              <a:t>management in </a:t>
            </a:r>
            <a:r>
              <a:rPr lang="en-US" sz="2200" dirty="0" smtClean="0">
                <a:latin typeface="Cambria" pitchFamily="18" charset="0"/>
                <a:ea typeface="Cambria" pitchFamily="18" charset="0"/>
              </a:rPr>
              <a:t>development.</a:t>
            </a:r>
          </a:p>
          <a:p>
            <a:pPr marL="514350" indent="-514350" algn="just">
              <a:spcBef>
                <a:spcPts val="600"/>
              </a:spcBef>
              <a:buAutoNum type="romanLcParenR"/>
            </a:pPr>
            <a:r>
              <a:rPr lang="en-US" sz="2200" dirty="0" smtClean="0">
                <a:latin typeface="Cambria" pitchFamily="18" charset="0"/>
                <a:ea typeface="Cambria" pitchFamily="18" charset="0"/>
              </a:rPr>
              <a:t>Development </a:t>
            </a:r>
            <a:r>
              <a:rPr lang="en-US" sz="2200" dirty="0">
                <a:latin typeface="Cambria" pitchFamily="18" charset="0"/>
                <a:ea typeface="Cambria" pitchFamily="18" charset="0"/>
              </a:rPr>
              <a:t>management is more value-laden and aims at </a:t>
            </a:r>
            <a:r>
              <a:rPr lang="en-US" sz="2200" dirty="0" smtClean="0">
                <a:latin typeface="Cambria" pitchFamily="18" charset="0"/>
                <a:ea typeface="Cambria" pitchFamily="18" charset="0"/>
              </a:rPr>
              <a:t>promoting present </a:t>
            </a:r>
            <a:r>
              <a:rPr lang="en-US" sz="2200" dirty="0">
                <a:latin typeface="Cambria" pitchFamily="18" charset="0"/>
                <a:ea typeface="Cambria" pitchFamily="18" charset="0"/>
              </a:rPr>
              <a:t>development without affecting the future. In other </a:t>
            </a:r>
            <a:r>
              <a:rPr lang="en-US" sz="2200" dirty="0" smtClean="0">
                <a:latin typeface="Cambria" pitchFamily="18" charset="0"/>
                <a:ea typeface="Cambria" pitchFamily="18" charset="0"/>
              </a:rPr>
              <a:t>words, development </a:t>
            </a:r>
            <a:r>
              <a:rPr lang="en-US" sz="2200" dirty="0">
                <a:latin typeface="Cambria" pitchFamily="18" charset="0"/>
                <a:ea typeface="Cambria" pitchFamily="18" charset="0"/>
              </a:rPr>
              <a:t>management aims at sustainable </a:t>
            </a:r>
            <a:r>
              <a:rPr lang="en-US" sz="2200" dirty="0" smtClean="0">
                <a:latin typeface="Cambria" pitchFamily="18" charset="0"/>
                <a:ea typeface="Cambria" pitchFamily="18" charset="0"/>
              </a:rPr>
              <a:t>development.</a:t>
            </a:r>
          </a:p>
          <a:p>
            <a:pPr marL="514350" indent="-514350" algn="just">
              <a:spcBef>
                <a:spcPts val="600"/>
              </a:spcBef>
              <a:buAutoNum type="romanLcParenR"/>
            </a:pPr>
            <a:r>
              <a:rPr lang="en-US" sz="2200" dirty="0" smtClean="0">
                <a:latin typeface="Cambria" pitchFamily="18" charset="0"/>
                <a:ea typeface="Cambria" pitchFamily="18" charset="0"/>
              </a:rPr>
              <a:t>Development </a:t>
            </a:r>
            <a:r>
              <a:rPr lang="en-US" sz="2200" dirty="0">
                <a:latin typeface="Cambria" pitchFamily="18" charset="0"/>
                <a:ea typeface="Cambria" pitchFamily="18" charset="0"/>
              </a:rPr>
              <a:t>management is a positive and proactive approach </a:t>
            </a:r>
            <a:r>
              <a:rPr lang="en-US" sz="2200" dirty="0" smtClean="0">
                <a:latin typeface="Cambria" pitchFamily="18" charset="0"/>
                <a:ea typeface="Cambria" pitchFamily="18" charset="0"/>
              </a:rPr>
              <a:t>to formulating</a:t>
            </a:r>
            <a:r>
              <a:rPr lang="en-US" sz="2200" dirty="0">
                <a:latin typeface="Cambria" pitchFamily="18" charset="0"/>
                <a:ea typeface="Cambria" pitchFamily="18" charset="0"/>
              </a:rPr>
              <a:t>, considering, determining, and delivering development </a:t>
            </a:r>
            <a:r>
              <a:rPr lang="en-US" sz="2200" dirty="0" smtClean="0">
                <a:latin typeface="Cambria" pitchFamily="18" charset="0"/>
                <a:ea typeface="Cambria" pitchFamily="18" charset="0"/>
              </a:rPr>
              <a:t>activities. </a:t>
            </a:r>
            <a:endParaRPr lang="en-US" sz="2200" dirty="0" smtClean="0">
              <a:latin typeface="Cambria" pitchFamily="18" charset="0"/>
              <a:ea typeface="Cambria" pitchFamily="18" charset="0"/>
            </a:endParaRPr>
          </a:p>
        </p:txBody>
      </p:sp>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spcBef>
                <a:spcPts val="600"/>
              </a:spcBef>
            </a:pPr>
            <a:r>
              <a:rPr lang="en-US" sz="4000" b="1" dirty="0">
                <a:solidFill>
                  <a:srgbClr val="FF0000"/>
                </a:solidFill>
                <a:latin typeface="Cambria" panose="02040503050406030204" pitchFamily="18" charset="0"/>
                <a:ea typeface="Cambria" panose="02040503050406030204" pitchFamily="18" charset="0"/>
              </a:rPr>
              <a:t>AIMS OF DEVELOPMENT MANAGEMENT</a:t>
            </a:r>
          </a:p>
        </p:txBody>
      </p:sp>
    </p:spTree>
    <p:extLst>
      <p:ext uri="{BB962C8B-B14F-4D97-AF65-F5344CB8AC3E}">
        <p14:creationId xmlns:p14="http://schemas.microsoft.com/office/powerpoint/2010/main" val="19413052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10515600" cy="6096000"/>
          </a:xfrm>
        </p:spPr>
        <p:txBody>
          <a:bodyPr>
            <a:noAutofit/>
          </a:bodyPr>
          <a:lstStyle/>
          <a:p>
            <a:pPr marL="0" indent="0" algn="just">
              <a:spcBef>
                <a:spcPts val="600"/>
              </a:spcBef>
              <a:buNone/>
            </a:pPr>
            <a:r>
              <a:rPr lang="en-US" sz="2200" dirty="0" smtClean="0">
                <a:latin typeface="Cambria" pitchFamily="18" charset="0"/>
                <a:ea typeface="Cambria" pitchFamily="18" charset="0"/>
              </a:rPr>
              <a:t>vi) It </a:t>
            </a:r>
            <a:r>
              <a:rPr lang="en-US" sz="2200" dirty="0">
                <a:latin typeface="Cambria" pitchFamily="18" charset="0"/>
                <a:ea typeface="Cambria" pitchFamily="18" charset="0"/>
              </a:rPr>
              <a:t>employs a participatory approach in development project and </a:t>
            </a:r>
            <a:r>
              <a:rPr lang="en-US" sz="2200" dirty="0" err="1" smtClean="0">
                <a:latin typeface="Cambria" pitchFamily="18" charset="0"/>
                <a:ea typeface="Cambria" pitchFamily="18" charset="0"/>
              </a:rPr>
              <a:t>programme</a:t>
            </a:r>
            <a:r>
              <a:rPr lang="en-US" sz="2200" dirty="0" smtClean="0">
                <a:latin typeface="Cambria" pitchFamily="18" charset="0"/>
                <a:ea typeface="Cambria" pitchFamily="18" charset="0"/>
              </a:rPr>
              <a:t> formulation</a:t>
            </a:r>
            <a:r>
              <a:rPr lang="en-US" sz="2200" dirty="0">
                <a:latin typeface="Cambria" pitchFamily="18" charset="0"/>
                <a:ea typeface="Cambria" pitchFamily="18" charset="0"/>
              </a:rPr>
              <a:t>, implementation, monitoring, and evaluation; instead of the </a:t>
            </a:r>
            <a:r>
              <a:rPr lang="en-US" sz="2200" dirty="0" err="1" smtClean="0">
                <a:latin typeface="Cambria" pitchFamily="18" charset="0"/>
                <a:ea typeface="Cambria" pitchFamily="18" charset="0"/>
              </a:rPr>
              <a:t>conesided</a:t>
            </a:r>
            <a:r>
              <a:rPr lang="en-US" sz="2200" dirty="0" smtClean="0">
                <a:latin typeface="Cambria" pitchFamily="18" charset="0"/>
                <a:ea typeface="Cambria" pitchFamily="18" charset="0"/>
              </a:rPr>
              <a:t>, top </a:t>
            </a:r>
            <a:r>
              <a:rPr lang="en-US" sz="2200" dirty="0">
                <a:latin typeface="Cambria" pitchFamily="18" charset="0"/>
                <a:ea typeface="Cambria" pitchFamily="18" charset="0"/>
              </a:rPr>
              <a:t>down approach. In other words, it is undertaken in the spirit </a:t>
            </a:r>
            <a:r>
              <a:rPr lang="en-US" sz="2200" dirty="0" smtClean="0">
                <a:latin typeface="Cambria" pitchFamily="18" charset="0"/>
                <a:ea typeface="Cambria" pitchFamily="18" charset="0"/>
              </a:rPr>
              <a:t>of partnership </a:t>
            </a:r>
            <a:r>
              <a:rPr lang="en-US" sz="2200" dirty="0">
                <a:latin typeface="Cambria" pitchFamily="18" charset="0"/>
                <a:ea typeface="Cambria" pitchFamily="18" charset="0"/>
              </a:rPr>
              <a:t>and </a:t>
            </a:r>
            <a:r>
              <a:rPr lang="en-US" sz="2200" dirty="0" smtClean="0">
                <a:latin typeface="Cambria" pitchFamily="18" charset="0"/>
                <a:ea typeface="Cambria" pitchFamily="18" charset="0"/>
              </a:rPr>
              <a:t>inclusiveness.</a:t>
            </a:r>
          </a:p>
          <a:p>
            <a:pPr marL="0" indent="0" algn="just">
              <a:spcBef>
                <a:spcPts val="600"/>
              </a:spcBef>
              <a:buNone/>
            </a:pPr>
            <a:r>
              <a:rPr lang="en-US" sz="2200" dirty="0" smtClean="0">
                <a:latin typeface="Cambria" pitchFamily="18" charset="0"/>
                <a:ea typeface="Cambria" pitchFamily="18" charset="0"/>
              </a:rPr>
              <a:t>vii) The </a:t>
            </a:r>
            <a:r>
              <a:rPr lang="en-US" sz="2200" dirty="0">
                <a:latin typeface="Cambria" pitchFamily="18" charset="0"/>
                <a:ea typeface="Cambria" pitchFamily="18" charset="0"/>
              </a:rPr>
              <a:t>aim of development management is to improve the quality of life of </a:t>
            </a:r>
            <a:r>
              <a:rPr lang="en-US" sz="2200" dirty="0" smtClean="0">
                <a:latin typeface="Cambria" pitchFamily="18" charset="0"/>
                <a:ea typeface="Cambria" pitchFamily="18" charset="0"/>
              </a:rPr>
              <a:t>the people </a:t>
            </a:r>
            <a:r>
              <a:rPr lang="en-US" sz="2200" dirty="0">
                <a:latin typeface="Cambria" pitchFamily="18" charset="0"/>
                <a:ea typeface="Cambria" pitchFamily="18" charset="0"/>
              </a:rPr>
              <a:t>through better management of development projects and </a:t>
            </a:r>
            <a:r>
              <a:rPr lang="en-US" sz="2200" dirty="0" err="1">
                <a:latin typeface="Cambria" pitchFamily="18" charset="0"/>
                <a:ea typeface="Cambria" pitchFamily="18" charset="0"/>
              </a:rPr>
              <a:t>programmes</a:t>
            </a:r>
            <a:r>
              <a:rPr lang="en-US" sz="2200" dirty="0" smtClean="0">
                <a:latin typeface="Cambria" pitchFamily="18" charset="0"/>
                <a:ea typeface="Cambria" pitchFamily="18" charset="0"/>
              </a:rPr>
              <a:t>.</a:t>
            </a:r>
          </a:p>
          <a:p>
            <a:pPr marL="0" indent="0" algn="just">
              <a:spcBef>
                <a:spcPts val="600"/>
              </a:spcBef>
              <a:buNone/>
            </a:pPr>
            <a:endParaRPr lang="en-US" sz="2200" dirty="0">
              <a:latin typeface="Cambria" pitchFamily="18" charset="0"/>
              <a:ea typeface="Cambria" pitchFamily="18" charset="0"/>
            </a:endParaRPr>
          </a:p>
          <a:p>
            <a:pPr marL="0" indent="0" algn="just">
              <a:spcBef>
                <a:spcPts val="600"/>
              </a:spcBef>
              <a:buNone/>
            </a:pPr>
            <a:r>
              <a:rPr lang="en-US" sz="2200" dirty="0" smtClean="0">
                <a:latin typeface="Cambria" pitchFamily="18" charset="0"/>
                <a:ea typeface="Cambria" pitchFamily="18" charset="0"/>
              </a:rPr>
              <a:t>viii) </a:t>
            </a:r>
            <a:r>
              <a:rPr lang="en-US" sz="2200" dirty="0">
                <a:latin typeface="Cambria" pitchFamily="18" charset="0"/>
                <a:ea typeface="Cambria" pitchFamily="18" charset="0"/>
              </a:rPr>
              <a:t>It is intended to build up both individual as well organization capacities </a:t>
            </a:r>
            <a:r>
              <a:rPr lang="en-US" sz="2200" dirty="0" smtClean="0">
                <a:latin typeface="Cambria" pitchFamily="18" charset="0"/>
                <a:ea typeface="Cambria" pitchFamily="18" charset="0"/>
              </a:rPr>
              <a:t>in order </a:t>
            </a:r>
            <a:r>
              <a:rPr lang="en-US" sz="2200" dirty="0">
                <a:latin typeface="Cambria" pitchFamily="18" charset="0"/>
                <a:ea typeface="Cambria" pitchFamily="18" charset="0"/>
              </a:rPr>
              <a:t>to improve efficiency and effectiveness at all levels.</a:t>
            </a:r>
          </a:p>
          <a:p>
            <a:pPr marL="0" indent="0" algn="just">
              <a:spcBef>
                <a:spcPts val="600"/>
              </a:spcBef>
              <a:buNone/>
            </a:pPr>
            <a:r>
              <a:rPr lang="en-US" sz="2200" dirty="0" smtClean="0">
                <a:latin typeface="Cambria" pitchFamily="18" charset="0"/>
                <a:ea typeface="Cambria" pitchFamily="18" charset="0"/>
              </a:rPr>
              <a:t>ix) </a:t>
            </a:r>
            <a:r>
              <a:rPr lang="en-US" sz="2200" dirty="0">
                <a:latin typeface="Cambria" pitchFamily="18" charset="0"/>
                <a:ea typeface="Cambria" pitchFamily="18" charset="0"/>
              </a:rPr>
              <a:t>It aims at developing an alternative model of development, which is </a:t>
            </a:r>
            <a:r>
              <a:rPr lang="en-US" sz="2200" dirty="0" smtClean="0">
                <a:latin typeface="Cambria" pitchFamily="18" charset="0"/>
                <a:ea typeface="Cambria" pitchFamily="18" charset="0"/>
              </a:rPr>
              <a:t>more efficient</a:t>
            </a:r>
            <a:r>
              <a:rPr lang="en-US" sz="2200" dirty="0">
                <a:latin typeface="Cambria" pitchFamily="18" charset="0"/>
                <a:ea typeface="Cambria" pitchFamily="18" charset="0"/>
              </a:rPr>
              <a:t>, effective, and productive compared to its existing counterparts.</a:t>
            </a:r>
          </a:p>
          <a:p>
            <a:pPr marL="0" indent="0" algn="just">
              <a:spcBef>
                <a:spcPts val="600"/>
              </a:spcBef>
              <a:buNone/>
            </a:pPr>
            <a:r>
              <a:rPr lang="en-US" sz="2200" dirty="0" smtClean="0">
                <a:latin typeface="Cambria" pitchFamily="18" charset="0"/>
                <a:ea typeface="Cambria" pitchFamily="18" charset="0"/>
              </a:rPr>
              <a:t>x</a:t>
            </a:r>
            <a:r>
              <a:rPr lang="en-US" sz="2200" dirty="0">
                <a:latin typeface="Cambria" pitchFamily="18" charset="0"/>
                <a:ea typeface="Cambria" pitchFamily="18" charset="0"/>
              </a:rPr>
              <a:t>) Development management aims at effective management of funds, </a:t>
            </a:r>
            <a:r>
              <a:rPr lang="en-US" sz="2200" dirty="0" smtClean="0">
                <a:latin typeface="Cambria" pitchFamily="18" charset="0"/>
                <a:ea typeface="Cambria" pitchFamily="18" charset="0"/>
              </a:rPr>
              <a:t>functions, and </a:t>
            </a:r>
            <a:r>
              <a:rPr lang="en-US" sz="2200" dirty="0">
                <a:latin typeface="Cambria" pitchFamily="18" charset="0"/>
                <a:ea typeface="Cambria" pitchFamily="18" charset="0"/>
              </a:rPr>
              <a:t>functionaries at various levels.</a:t>
            </a:r>
          </a:p>
          <a:p>
            <a:pPr marL="0" indent="0" algn="just">
              <a:spcBef>
                <a:spcPts val="600"/>
              </a:spcBef>
              <a:buNone/>
            </a:pPr>
            <a:r>
              <a:rPr lang="en-US" sz="2200" dirty="0" smtClean="0">
                <a:latin typeface="Cambria" pitchFamily="18" charset="0"/>
                <a:ea typeface="Cambria" pitchFamily="18" charset="0"/>
              </a:rPr>
              <a:t>xi) </a:t>
            </a:r>
            <a:r>
              <a:rPr lang="en-US" sz="2200" dirty="0">
                <a:latin typeface="Cambria" pitchFamily="18" charset="0"/>
                <a:ea typeface="Cambria" pitchFamily="18" charset="0"/>
              </a:rPr>
              <a:t>It aims at just and equitable way of development.</a:t>
            </a:r>
            <a:endParaRPr lang="en-US" sz="2200" dirty="0" smtClean="0">
              <a:latin typeface="Cambria" pitchFamily="18" charset="0"/>
              <a:ea typeface="Cambria" pitchFamily="18" charset="0"/>
            </a:endParaRPr>
          </a:p>
        </p:txBody>
      </p:sp>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spcBef>
                <a:spcPts val="600"/>
              </a:spcBef>
            </a:pPr>
            <a:r>
              <a:rPr lang="en-US" sz="4000" b="1" dirty="0">
                <a:solidFill>
                  <a:srgbClr val="FF0000"/>
                </a:solidFill>
                <a:latin typeface="Cambria" panose="02040503050406030204" pitchFamily="18" charset="0"/>
                <a:ea typeface="Cambria" panose="02040503050406030204" pitchFamily="18" charset="0"/>
              </a:rPr>
              <a:t>AIMS OF DEVELOPMENT MANAGEMENT</a:t>
            </a:r>
          </a:p>
        </p:txBody>
      </p:sp>
    </p:spTree>
    <p:extLst>
      <p:ext uri="{BB962C8B-B14F-4D97-AF65-F5344CB8AC3E}">
        <p14:creationId xmlns:p14="http://schemas.microsoft.com/office/powerpoint/2010/main" val="393344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9029" y="0"/>
            <a:ext cx="10972800" cy="7467600"/>
          </a:xfrm>
          <a:prstGeom prst="rect">
            <a:avLst/>
          </a:prstGeom>
        </p:spPr>
      </p:pic>
    </p:spTree>
    <p:extLst>
      <p:ext uri="{BB962C8B-B14F-4D97-AF65-F5344CB8AC3E}">
        <p14:creationId xmlns:p14="http://schemas.microsoft.com/office/powerpoint/2010/main" val="2706333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10515600" cy="6096000"/>
          </a:xfrm>
        </p:spPr>
        <p:txBody>
          <a:bodyPr>
            <a:noAutofit/>
          </a:bodyPr>
          <a:lstStyle/>
          <a:p>
            <a:pPr marL="0" indent="0" algn="just">
              <a:spcBef>
                <a:spcPts val="600"/>
              </a:spcBef>
              <a:buNone/>
            </a:pPr>
            <a:r>
              <a:rPr lang="en-US" sz="2200" b="1" dirty="0">
                <a:latin typeface="Cambria" pitchFamily="18" charset="0"/>
                <a:ea typeface="Cambria" pitchFamily="18" charset="0"/>
              </a:rPr>
              <a:t>Development management has a lot of scope in development studies. After </a:t>
            </a:r>
            <a:r>
              <a:rPr lang="en-US" sz="2200" b="1" dirty="0" smtClean="0">
                <a:latin typeface="Cambria" pitchFamily="18" charset="0"/>
                <a:ea typeface="Cambria" pitchFamily="18" charset="0"/>
              </a:rPr>
              <a:t>the Second </a:t>
            </a:r>
            <a:r>
              <a:rPr lang="en-US" sz="2200" b="1" dirty="0">
                <a:latin typeface="Cambria" pitchFamily="18" charset="0"/>
                <a:ea typeface="Cambria" pitchFamily="18" charset="0"/>
              </a:rPr>
              <a:t>World War, most of the developing counties have adopted </a:t>
            </a:r>
            <a:r>
              <a:rPr lang="en-US" sz="2200" b="1" dirty="0" smtClean="0">
                <a:latin typeface="Cambria" pitchFamily="18" charset="0"/>
                <a:ea typeface="Cambria" pitchFamily="18" charset="0"/>
              </a:rPr>
              <a:t>various development </a:t>
            </a:r>
            <a:r>
              <a:rPr lang="en-US" sz="2200" b="1" dirty="0">
                <a:latin typeface="Cambria" pitchFamily="18" charset="0"/>
                <a:ea typeface="Cambria" pitchFamily="18" charset="0"/>
              </a:rPr>
              <a:t>models, and development management is now regarded as </a:t>
            </a:r>
            <a:r>
              <a:rPr lang="en-US" sz="2200" b="1" dirty="0" smtClean="0">
                <a:latin typeface="Cambria" pitchFamily="18" charset="0"/>
                <a:ea typeface="Cambria" pitchFamily="18" charset="0"/>
              </a:rPr>
              <a:t>an important </a:t>
            </a:r>
            <a:r>
              <a:rPr lang="en-US" sz="2200" b="1" dirty="0">
                <a:latin typeface="Cambria" pitchFamily="18" charset="0"/>
                <a:ea typeface="Cambria" pitchFamily="18" charset="0"/>
              </a:rPr>
              <a:t>tool of development. The scope of development management </a:t>
            </a:r>
            <a:r>
              <a:rPr lang="en-US" sz="2200" b="1" dirty="0" smtClean="0">
                <a:latin typeface="Cambria" pitchFamily="18" charset="0"/>
                <a:ea typeface="Cambria" pitchFamily="18" charset="0"/>
              </a:rPr>
              <a:t>are follows:</a:t>
            </a:r>
          </a:p>
          <a:p>
            <a:pPr marL="0" indent="0" algn="just">
              <a:spcBef>
                <a:spcPts val="600"/>
              </a:spcBef>
              <a:buNone/>
            </a:pPr>
            <a:endParaRPr lang="en-US" sz="2200" dirty="0">
              <a:latin typeface="Cambria" pitchFamily="18" charset="0"/>
              <a:ea typeface="Cambria" pitchFamily="18" charset="0"/>
            </a:endParaRPr>
          </a:p>
          <a:p>
            <a:pPr marL="457200" indent="-457200" algn="just">
              <a:spcBef>
                <a:spcPts val="600"/>
              </a:spcBef>
              <a:buAutoNum type="arabicParenR"/>
            </a:pPr>
            <a:r>
              <a:rPr lang="en-US" sz="2200" b="1" dirty="0" smtClean="0">
                <a:latin typeface="Cambria" pitchFamily="18" charset="0"/>
                <a:ea typeface="Cambria" pitchFamily="18" charset="0"/>
              </a:rPr>
              <a:t>Hasten </a:t>
            </a:r>
            <a:r>
              <a:rPr lang="en-US" sz="2200" b="1" dirty="0">
                <a:latin typeface="Cambria" pitchFamily="18" charset="0"/>
                <a:ea typeface="Cambria" pitchFamily="18" charset="0"/>
              </a:rPr>
              <a:t>the process of development: </a:t>
            </a:r>
            <a:r>
              <a:rPr lang="en-US" sz="2200" dirty="0">
                <a:latin typeface="Cambria" pitchFamily="18" charset="0"/>
                <a:ea typeface="Cambria" pitchFamily="18" charset="0"/>
              </a:rPr>
              <a:t>Development management helps </a:t>
            </a:r>
            <a:r>
              <a:rPr lang="en-US" sz="2200" dirty="0" smtClean="0">
                <a:latin typeface="Cambria" pitchFamily="18" charset="0"/>
                <a:ea typeface="Cambria" pitchFamily="18" charset="0"/>
              </a:rPr>
              <a:t>to hasten </a:t>
            </a:r>
            <a:r>
              <a:rPr lang="en-US" sz="2200" dirty="0">
                <a:latin typeface="Cambria" pitchFamily="18" charset="0"/>
                <a:ea typeface="Cambria" pitchFamily="18" charset="0"/>
              </a:rPr>
              <a:t>the process of development. Development management intends </a:t>
            </a:r>
            <a:r>
              <a:rPr lang="en-US" sz="2200" dirty="0" smtClean="0">
                <a:latin typeface="Cambria" pitchFamily="18" charset="0"/>
                <a:ea typeface="Cambria" pitchFamily="18" charset="0"/>
              </a:rPr>
              <a:t>to apply </a:t>
            </a:r>
            <a:r>
              <a:rPr lang="en-US" sz="2200" dirty="0">
                <a:latin typeface="Cambria" pitchFamily="18" charset="0"/>
                <a:ea typeface="Cambria" pitchFamily="18" charset="0"/>
              </a:rPr>
              <a:t>a systemic approach in the management of development </a:t>
            </a:r>
            <a:r>
              <a:rPr lang="en-US" sz="2200" dirty="0" err="1" smtClean="0">
                <a:latin typeface="Cambria" pitchFamily="18" charset="0"/>
                <a:ea typeface="Cambria" pitchFamily="18" charset="0"/>
              </a:rPr>
              <a:t>programmes</a:t>
            </a:r>
            <a:r>
              <a:rPr lang="en-US" sz="2200" dirty="0" smtClean="0">
                <a:latin typeface="Cambria" pitchFamily="18" charset="0"/>
                <a:ea typeface="Cambria" pitchFamily="18" charset="0"/>
              </a:rPr>
              <a:t> and </a:t>
            </a:r>
            <a:r>
              <a:rPr lang="en-US" sz="2200" dirty="0">
                <a:latin typeface="Cambria" pitchFamily="18" charset="0"/>
                <a:ea typeface="Cambria" pitchFamily="18" charset="0"/>
              </a:rPr>
              <a:t>projects. </a:t>
            </a:r>
            <a:endParaRPr lang="en-US" sz="2200" dirty="0" smtClean="0">
              <a:latin typeface="Cambria" pitchFamily="18" charset="0"/>
              <a:ea typeface="Cambria" pitchFamily="18" charset="0"/>
            </a:endParaRPr>
          </a:p>
          <a:p>
            <a:pPr marL="457200" indent="-457200" algn="just">
              <a:spcBef>
                <a:spcPts val="600"/>
              </a:spcBef>
              <a:buAutoNum type="arabicParenR"/>
            </a:pPr>
            <a:r>
              <a:rPr lang="en-US" sz="2200" b="1" dirty="0" smtClean="0">
                <a:latin typeface="Cambria" pitchFamily="18" charset="0"/>
                <a:ea typeface="Cambria" pitchFamily="18" charset="0"/>
              </a:rPr>
              <a:t>Facilitate </a:t>
            </a:r>
            <a:r>
              <a:rPr lang="en-US" sz="2200" b="1" dirty="0">
                <a:latin typeface="Cambria" pitchFamily="18" charset="0"/>
                <a:ea typeface="Cambria" pitchFamily="18" charset="0"/>
              </a:rPr>
              <a:t>empowerment: </a:t>
            </a:r>
            <a:r>
              <a:rPr lang="en-US" sz="2200" dirty="0">
                <a:latin typeface="Cambria" pitchFamily="18" charset="0"/>
                <a:ea typeface="Cambria" pitchFamily="18" charset="0"/>
              </a:rPr>
              <a:t>Development management in general </a:t>
            </a:r>
            <a:r>
              <a:rPr lang="en-US" sz="2200" dirty="0" smtClean="0">
                <a:latin typeface="Cambria" pitchFamily="18" charset="0"/>
                <a:ea typeface="Cambria" pitchFamily="18" charset="0"/>
              </a:rPr>
              <a:t>and participatory </a:t>
            </a:r>
            <a:r>
              <a:rPr lang="en-US" sz="2200" dirty="0">
                <a:latin typeface="Cambria" pitchFamily="18" charset="0"/>
                <a:ea typeface="Cambria" pitchFamily="18" charset="0"/>
              </a:rPr>
              <a:t>development management in particular lead to </a:t>
            </a:r>
            <a:r>
              <a:rPr lang="en-US" sz="2200" dirty="0" smtClean="0">
                <a:latin typeface="Cambria" pitchFamily="18" charset="0"/>
                <a:ea typeface="Cambria" pitchFamily="18" charset="0"/>
              </a:rPr>
              <a:t>empowerment. Development </a:t>
            </a:r>
            <a:r>
              <a:rPr lang="en-US" sz="2200" dirty="0">
                <a:latin typeface="Cambria" pitchFamily="18" charset="0"/>
                <a:ea typeface="Cambria" pitchFamily="18" charset="0"/>
              </a:rPr>
              <a:t>management helps to achieve the goal of </a:t>
            </a:r>
            <a:r>
              <a:rPr lang="en-US" sz="2200" dirty="0" smtClean="0">
                <a:latin typeface="Cambria" pitchFamily="18" charset="0"/>
                <a:ea typeface="Cambria" pitchFamily="18" charset="0"/>
              </a:rPr>
              <a:t>absolute, collaborative</a:t>
            </a:r>
            <a:r>
              <a:rPr lang="en-US" sz="2200" dirty="0">
                <a:latin typeface="Cambria" pitchFamily="18" charset="0"/>
                <a:ea typeface="Cambria" pitchFamily="18" charset="0"/>
              </a:rPr>
              <a:t>, adaptive, tacit, and cosmetic empowerment. </a:t>
            </a:r>
            <a:endParaRPr lang="en-US" sz="2200" dirty="0" smtClean="0">
              <a:latin typeface="Cambria" pitchFamily="18" charset="0"/>
              <a:ea typeface="Cambria" pitchFamily="18" charset="0"/>
            </a:endParaRPr>
          </a:p>
          <a:p>
            <a:pPr marL="457200" indent="-457200" algn="just">
              <a:spcBef>
                <a:spcPts val="600"/>
              </a:spcBef>
              <a:buAutoNum type="arabicParenR"/>
            </a:pPr>
            <a:r>
              <a:rPr lang="en-US" sz="2200" b="1" dirty="0" smtClean="0">
                <a:latin typeface="Cambria" pitchFamily="18" charset="0"/>
                <a:ea typeface="Cambria" pitchFamily="18" charset="0"/>
              </a:rPr>
              <a:t>Proper </a:t>
            </a:r>
            <a:r>
              <a:rPr lang="en-US" sz="2200" b="1" dirty="0">
                <a:latin typeface="Cambria" pitchFamily="18" charset="0"/>
                <a:ea typeface="Cambria" pitchFamily="18" charset="0"/>
              </a:rPr>
              <a:t>utilization and allocation of funds: </a:t>
            </a:r>
            <a:r>
              <a:rPr lang="en-US" sz="2200" dirty="0">
                <a:latin typeface="Cambria" pitchFamily="18" charset="0"/>
                <a:ea typeface="Cambria" pitchFamily="18" charset="0"/>
              </a:rPr>
              <a:t>Application of </a:t>
            </a:r>
            <a:r>
              <a:rPr lang="en-US" sz="2200" dirty="0" smtClean="0">
                <a:latin typeface="Cambria" pitchFamily="18" charset="0"/>
                <a:ea typeface="Cambria" pitchFamily="18" charset="0"/>
              </a:rPr>
              <a:t>management principles </a:t>
            </a:r>
            <a:r>
              <a:rPr lang="en-US" sz="2200" dirty="0">
                <a:latin typeface="Cambria" pitchFamily="18" charset="0"/>
                <a:ea typeface="Cambria" pitchFamily="18" charset="0"/>
              </a:rPr>
              <a:t>in development projects and </a:t>
            </a:r>
            <a:r>
              <a:rPr lang="en-US" sz="2200" dirty="0" err="1">
                <a:latin typeface="Cambria" pitchFamily="18" charset="0"/>
                <a:ea typeface="Cambria" pitchFamily="18" charset="0"/>
              </a:rPr>
              <a:t>programmes</a:t>
            </a:r>
            <a:r>
              <a:rPr lang="en-US" sz="2200" dirty="0">
                <a:latin typeface="Cambria" pitchFamily="18" charset="0"/>
                <a:ea typeface="Cambria" pitchFamily="18" charset="0"/>
              </a:rPr>
              <a:t> could help </a:t>
            </a:r>
            <a:r>
              <a:rPr lang="en-US" sz="2200" dirty="0" smtClean="0">
                <a:latin typeface="Cambria" pitchFamily="18" charset="0"/>
                <a:ea typeface="Cambria" pitchFamily="18" charset="0"/>
              </a:rPr>
              <a:t>the development </a:t>
            </a:r>
            <a:r>
              <a:rPr lang="en-US" sz="2200" dirty="0">
                <a:latin typeface="Cambria" pitchFamily="18" charset="0"/>
                <a:ea typeface="Cambria" pitchFamily="18" charset="0"/>
              </a:rPr>
              <a:t>management to achieve the project’s goal and objectives </a:t>
            </a:r>
            <a:r>
              <a:rPr lang="en-US" sz="2200" dirty="0" smtClean="0">
                <a:latin typeface="Cambria" pitchFamily="18" charset="0"/>
                <a:ea typeface="Cambria" pitchFamily="18" charset="0"/>
              </a:rPr>
              <a:t>with reduced </a:t>
            </a:r>
            <a:r>
              <a:rPr lang="en-US" sz="2200" dirty="0">
                <a:latin typeface="Cambria" pitchFamily="18" charset="0"/>
                <a:ea typeface="Cambria" pitchFamily="18" charset="0"/>
              </a:rPr>
              <a:t>cost. Proper manpower and resources management checks </a:t>
            </a:r>
            <a:r>
              <a:rPr lang="en-US" sz="2200" dirty="0" smtClean="0">
                <a:latin typeface="Cambria" pitchFamily="18" charset="0"/>
                <a:ea typeface="Cambria" pitchFamily="18" charset="0"/>
              </a:rPr>
              <a:t>wastage of </a:t>
            </a:r>
            <a:r>
              <a:rPr lang="en-US" sz="2200" dirty="0">
                <a:latin typeface="Cambria" pitchFamily="18" charset="0"/>
                <a:ea typeface="Cambria" pitchFamily="18" charset="0"/>
              </a:rPr>
              <a:t>financial resources. </a:t>
            </a:r>
            <a:endParaRPr lang="en-US" sz="2200" dirty="0" smtClean="0">
              <a:latin typeface="Cambria" pitchFamily="18" charset="0"/>
              <a:ea typeface="Cambria" pitchFamily="18" charset="0"/>
            </a:endParaRPr>
          </a:p>
        </p:txBody>
      </p:sp>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spcBef>
                <a:spcPts val="600"/>
              </a:spcBef>
            </a:pPr>
            <a:r>
              <a:rPr lang="en-US" sz="4000" b="1" dirty="0">
                <a:solidFill>
                  <a:srgbClr val="FF0000"/>
                </a:solidFill>
                <a:latin typeface="Cambria" panose="02040503050406030204" pitchFamily="18" charset="0"/>
                <a:ea typeface="Cambria" panose="02040503050406030204" pitchFamily="18" charset="0"/>
              </a:rPr>
              <a:t>SCOPE OF DEVELOPMENT MANAGEMENT</a:t>
            </a:r>
          </a:p>
        </p:txBody>
      </p:sp>
    </p:spTree>
    <p:extLst>
      <p:ext uri="{BB962C8B-B14F-4D97-AF65-F5344CB8AC3E}">
        <p14:creationId xmlns:p14="http://schemas.microsoft.com/office/powerpoint/2010/main" val="3463232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6858000" cy="6248400"/>
          </a:xfrm>
        </p:spPr>
        <p:txBody>
          <a:bodyPr>
            <a:noAutofit/>
          </a:bodyPr>
          <a:lstStyle/>
          <a:p>
            <a:pPr marL="0" indent="0" algn="just">
              <a:buNone/>
            </a:pPr>
            <a:r>
              <a:rPr lang="en-US" sz="2200" b="1" dirty="0" smtClean="0">
                <a:latin typeface="Cambria" panose="02040503050406030204" pitchFamily="18" charset="0"/>
                <a:ea typeface="Cambria" panose="02040503050406030204" pitchFamily="18" charset="0"/>
              </a:rPr>
              <a:t>4. Strengthen </a:t>
            </a:r>
            <a:r>
              <a:rPr lang="en-US" sz="2200" b="1" dirty="0">
                <a:latin typeface="Cambria" panose="02040503050406030204" pitchFamily="18" charset="0"/>
                <a:ea typeface="Cambria" panose="02040503050406030204" pitchFamily="18" charset="0"/>
              </a:rPr>
              <a:t>Development Organization: </a:t>
            </a:r>
            <a:r>
              <a:rPr lang="en-US" sz="2200" dirty="0">
                <a:latin typeface="Cambria" panose="02040503050406030204" pitchFamily="18" charset="0"/>
                <a:ea typeface="Cambria" panose="02040503050406030204" pitchFamily="18" charset="0"/>
              </a:rPr>
              <a:t>The application of </a:t>
            </a:r>
            <a:r>
              <a:rPr lang="en-US" sz="2200" dirty="0" smtClean="0">
                <a:latin typeface="Cambria" panose="02040503050406030204" pitchFamily="18" charset="0"/>
                <a:ea typeface="Cambria" panose="02040503050406030204" pitchFamily="18" charset="0"/>
              </a:rPr>
              <a:t>management principles </a:t>
            </a:r>
            <a:r>
              <a:rPr lang="en-US" sz="2200" dirty="0">
                <a:latin typeface="Cambria" panose="02040503050406030204" pitchFamily="18" charset="0"/>
                <a:ea typeface="Cambria" panose="02040503050406030204" pitchFamily="18" charset="0"/>
              </a:rPr>
              <a:t>in development organization helps to strength </a:t>
            </a:r>
            <a:r>
              <a:rPr lang="en-US" sz="2200" dirty="0" smtClean="0">
                <a:latin typeface="Cambria" panose="02040503050406030204" pitchFamily="18" charset="0"/>
                <a:ea typeface="Cambria" panose="02040503050406030204" pitchFamily="18" charset="0"/>
              </a:rPr>
              <a:t>development organization</a:t>
            </a:r>
            <a:r>
              <a:rPr lang="en-US" sz="2200" dirty="0">
                <a:latin typeface="Cambria" panose="02040503050406030204" pitchFamily="18" charset="0"/>
                <a:ea typeface="Cambria" panose="02040503050406030204" pitchFamily="18" charset="0"/>
              </a:rPr>
              <a:t>. Customarily, the five important functions of management </a:t>
            </a:r>
            <a:r>
              <a:rPr lang="en-US" sz="2200" dirty="0" smtClean="0">
                <a:latin typeface="Cambria" panose="02040503050406030204" pitchFamily="18" charset="0"/>
                <a:ea typeface="Cambria" panose="02040503050406030204" pitchFamily="18" charset="0"/>
              </a:rPr>
              <a:t>are planning</a:t>
            </a:r>
            <a:r>
              <a:rPr lang="en-US" sz="2200" dirty="0">
                <a:latin typeface="Cambria" panose="02040503050406030204" pitchFamily="18" charset="0"/>
                <a:ea typeface="Cambria" panose="02040503050406030204" pitchFamily="18" charset="0"/>
              </a:rPr>
              <a:t>, organizing, staffing, directing, and controlling</a:t>
            </a:r>
            <a:r>
              <a:rPr lang="en-US" sz="2200" dirty="0" smtClean="0">
                <a:latin typeface="Cambria" panose="02040503050406030204" pitchFamily="18" charset="0"/>
                <a:ea typeface="Cambria" panose="02040503050406030204" pitchFamily="18" charset="0"/>
              </a:rPr>
              <a:t>.</a:t>
            </a:r>
          </a:p>
          <a:p>
            <a:pPr marL="0" indent="0" algn="just">
              <a:buNone/>
            </a:pPr>
            <a:r>
              <a:rPr lang="en-US" sz="2200" b="1" dirty="0" smtClean="0">
                <a:latin typeface="Cambria" panose="02040503050406030204" pitchFamily="18" charset="0"/>
                <a:ea typeface="Cambria" panose="02040503050406030204" pitchFamily="18" charset="0"/>
              </a:rPr>
              <a:t>5. Human </a:t>
            </a:r>
            <a:r>
              <a:rPr lang="en-US" sz="2200" b="1" dirty="0">
                <a:latin typeface="Cambria" panose="02040503050406030204" pitchFamily="18" charset="0"/>
                <a:ea typeface="Cambria" panose="02040503050406030204" pitchFamily="18" charset="0"/>
              </a:rPr>
              <a:t>Resource Development and Capacity Building: </a:t>
            </a:r>
            <a:r>
              <a:rPr lang="en-US" sz="2200" b="1" dirty="0" smtClean="0">
                <a:latin typeface="Cambria" panose="02040503050406030204" pitchFamily="18" charset="0"/>
                <a:ea typeface="Cambria" panose="02040503050406030204" pitchFamily="18" charset="0"/>
              </a:rPr>
              <a:t> </a:t>
            </a:r>
            <a:r>
              <a:rPr lang="en-US" sz="2200" dirty="0" smtClean="0">
                <a:latin typeface="Cambria" panose="02040503050406030204" pitchFamily="18" charset="0"/>
                <a:ea typeface="Cambria" panose="02040503050406030204" pitchFamily="18" charset="0"/>
              </a:rPr>
              <a:t>he </a:t>
            </a:r>
            <a:r>
              <a:rPr lang="en-US" sz="2200" dirty="0">
                <a:latin typeface="Cambria" panose="02040503050406030204" pitchFamily="18" charset="0"/>
                <a:ea typeface="Cambria" panose="02040503050406030204" pitchFamily="18" charset="0"/>
              </a:rPr>
              <a:t>goal </a:t>
            </a:r>
            <a:r>
              <a:rPr lang="en-US" sz="2200" dirty="0" smtClean="0">
                <a:latin typeface="Cambria" panose="02040503050406030204" pitchFamily="18" charset="0"/>
                <a:ea typeface="Cambria" panose="02040503050406030204" pitchFamily="18" charset="0"/>
              </a:rPr>
              <a:t>of human </a:t>
            </a:r>
            <a:r>
              <a:rPr lang="en-US" sz="2200" dirty="0">
                <a:latin typeface="Cambria" panose="02040503050406030204" pitchFamily="18" charset="0"/>
                <a:ea typeface="Cambria" panose="02040503050406030204" pitchFamily="18" charset="0"/>
              </a:rPr>
              <a:t>resource development is to improve the performance of </a:t>
            </a:r>
            <a:r>
              <a:rPr lang="en-US" sz="2200" dirty="0" smtClean="0">
                <a:latin typeface="Cambria" panose="02040503050406030204" pitchFamily="18" charset="0"/>
                <a:ea typeface="Cambria" panose="02040503050406030204" pitchFamily="18" charset="0"/>
              </a:rPr>
              <a:t>the organization </a:t>
            </a:r>
            <a:r>
              <a:rPr lang="en-US" sz="2200" dirty="0">
                <a:latin typeface="Cambria" panose="02040503050406030204" pitchFamily="18" charset="0"/>
                <a:ea typeface="Cambria" panose="02040503050406030204" pitchFamily="18" charset="0"/>
              </a:rPr>
              <a:t>by maximizing the efficiency and performance of its </a:t>
            </a:r>
            <a:r>
              <a:rPr lang="en-US" sz="2200" dirty="0" smtClean="0">
                <a:latin typeface="Cambria" panose="02040503050406030204" pitchFamily="18" charset="0"/>
                <a:ea typeface="Cambria" panose="02040503050406030204" pitchFamily="18" charset="0"/>
              </a:rPr>
              <a:t>people. Human </a:t>
            </a:r>
            <a:r>
              <a:rPr lang="en-US" sz="2200" dirty="0">
                <a:latin typeface="Cambria" panose="02040503050406030204" pitchFamily="18" charset="0"/>
                <a:ea typeface="Cambria" panose="02040503050406030204" pitchFamily="18" charset="0"/>
              </a:rPr>
              <a:t>resource development is a system of developing continuously, </a:t>
            </a:r>
            <a:r>
              <a:rPr lang="en-US" sz="2200" dirty="0" smtClean="0">
                <a:latin typeface="Cambria" panose="02040503050406030204" pitchFamily="18" charset="0"/>
                <a:ea typeface="Cambria" panose="02040503050406030204" pitchFamily="18" charset="0"/>
              </a:rPr>
              <a:t>and, in </a:t>
            </a:r>
            <a:r>
              <a:rPr lang="en-US" sz="2200" dirty="0">
                <a:latin typeface="Cambria" panose="02040503050406030204" pitchFamily="18" charset="0"/>
                <a:ea typeface="Cambria" panose="02040503050406030204" pitchFamily="18" charset="0"/>
              </a:rPr>
              <a:t>a planned way, the competencies of individual employees, didactic </a:t>
            </a:r>
            <a:r>
              <a:rPr lang="en-US" sz="2200" dirty="0" smtClean="0">
                <a:latin typeface="Cambria" panose="02040503050406030204" pitchFamily="18" charset="0"/>
                <a:ea typeface="Cambria" panose="02040503050406030204" pitchFamily="18" charset="0"/>
              </a:rPr>
              <a:t>groups, teams </a:t>
            </a:r>
            <a:r>
              <a:rPr lang="en-US" sz="2200" dirty="0">
                <a:latin typeface="Cambria" panose="02040503050406030204" pitchFamily="18" charset="0"/>
                <a:ea typeface="Cambria" panose="02040503050406030204" pitchFamily="18" charset="0"/>
              </a:rPr>
              <a:t>and the entire organization to achieve organizational </a:t>
            </a:r>
            <a:r>
              <a:rPr lang="en-US" sz="2200" dirty="0" smtClean="0">
                <a:latin typeface="Cambria" panose="02040503050406030204" pitchFamily="18" charset="0"/>
                <a:ea typeface="Cambria" panose="02040503050406030204" pitchFamily="18" charset="0"/>
              </a:rPr>
              <a:t>objectives.</a:t>
            </a:r>
          </a:p>
          <a:p>
            <a:pPr marL="0" indent="0" algn="ctr">
              <a:buNone/>
            </a:pPr>
            <a:r>
              <a:rPr lang="en-US" sz="2200" b="1" i="1" dirty="0" smtClean="0">
                <a:latin typeface="Cambria" panose="02040503050406030204" pitchFamily="18" charset="0"/>
                <a:ea typeface="Cambria" panose="02040503050406030204" pitchFamily="18" charset="0"/>
              </a:rPr>
              <a:t>According </a:t>
            </a:r>
            <a:r>
              <a:rPr lang="en-US" sz="2200" b="1" i="1" dirty="0">
                <a:latin typeface="Cambria" panose="02040503050406030204" pitchFamily="18" charset="0"/>
                <a:ea typeface="Cambria" panose="02040503050406030204" pitchFamily="18" charset="0"/>
              </a:rPr>
              <a:t>to </a:t>
            </a:r>
            <a:r>
              <a:rPr lang="en-US" sz="2200" b="1" i="1" dirty="0" err="1">
                <a:latin typeface="Cambria" panose="02040503050406030204" pitchFamily="18" charset="0"/>
                <a:ea typeface="Cambria" panose="02040503050406030204" pitchFamily="18" charset="0"/>
              </a:rPr>
              <a:t>Tadaro</a:t>
            </a:r>
            <a:r>
              <a:rPr lang="en-US" sz="2200" b="1" i="1" dirty="0">
                <a:latin typeface="Cambria" panose="02040503050406030204" pitchFamily="18" charset="0"/>
                <a:ea typeface="Cambria" panose="02040503050406030204" pitchFamily="18" charset="0"/>
              </a:rPr>
              <a:t>, </a:t>
            </a:r>
            <a:r>
              <a:rPr lang="en-US" sz="2200" i="1" dirty="0">
                <a:latin typeface="Cambria" panose="02040503050406030204" pitchFamily="18" charset="0"/>
                <a:ea typeface="Cambria" panose="02040503050406030204" pitchFamily="18" charset="0"/>
              </a:rPr>
              <a:t>it is human resources which ultimately determine </a:t>
            </a:r>
            <a:r>
              <a:rPr lang="en-US" sz="2200" i="1" dirty="0" smtClean="0">
                <a:latin typeface="Cambria" panose="02040503050406030204" pitchFamily="18" charset="0"/>
                <a:ea typeface="Cambria" panose="02040503050406030204" pitchFamily="18" charset="0"/>
              </a:rPr>
              <a:t>the character </a:t>
            </a:r>
            <a:r>
              <a:rPr lang="en-US" sz="2200" i="1" dirty="0">
                <a:latin typeface="Cambria" panose="02040503050406030204" pitchFamily="18" charset="0"/>
                <a:ea typeface="Cambria" panose="02040503050406030204" pitchFamily="18" charset="0"/>
              </a:rPr>
              <a:t>and pace of economic and social development.</a:t>
            </a:r>
            <a:endParaRPr lang="en-US" sz="2200" i="1" dirty="0" smtClean="0">
              <a:latin typeface="Cambria" pitchFamily="18" charset="0"/>
              <a:ea typeface="Cambria" pitchFamily="18" charset="0"/>
            </a:endParaRPr>
          </a:p>
        </p:txBody>
      </p:sp>
      <p:sp>
        <p:nvSpPr>
          <p:cNvPr id="6" name="Rectangle 5"/>
          <p:cNvSpPr/>
          <p:nvPr/>
        </p:nvSpPr>
        <p:spPr>
          <a:xfrm>
            <a:off x="0" y="0"/>
            <a:ext cx="10972800" cy="73152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104498" tIns="52249" rIns="104498" bIns="52249" rtlCol="0" anchor="ctr"/>
          <a:lstStyle/>
          <a:p>
            <a:pPr algn="ctr">
              <a:spcBef>
                <a:spcPts val="600"/>
              </a:spcBef>
            </a:pPr>
            <a:r>
              <a:rPr lang="en-US" sz="4000" b="1" dirty="0">
                <a:solidFill>
                  <a:srgbClr val="FF0000"/>
                </a:solidFill>
                <a:latin typeface="Cambria" panose="02040503050406030204" pitchFamily="18" charset="0"/>
                <a:ea typeface="Cambria" panose="02040503050406030204" pitchFamily="18" charset="0"/>
              </a:rPr>
              <a:t>SCOPE OF DEVELOPMENT MANAGEMENT</a:t>
            </a:r>
          </a:p>
        </p:txBody>
      </p:sp>
      <p:pic>
        <p:nvPicPr>
          <p:cNvPr id="2" name="Picture 1"/>
          <p:cNvPicPr>
            <a:picLocks noChangeAspect="1"/>
          </p:cNvPicPr>
          <p:nvPr/>
        </p:nvPicPr>
        <p:blipFill>
          <a:blip r:embed="rId2"/>
          <a:stretch>
            <a:fillRect/>
          </a:stretch>
        </p:blipFill>
        <p:spPr>
          <a:xfrm>
            <a:off x="7239000" y="1752600"/>
            <a:ext cx="3762829" cy="3805782"/>
          </a:xfrm>
          <a:prstGeom prst="rect">
            <a:avLst/>
          </a:prstGeom>
        </p:spPr>
      </p:pic>
    </p:spTree>
    <p:extLst>
      <p:ext uri="{BB962C8B-B14F-4D97-AF65-F5344CB8AC3E}">
        <p14:creationId xmlns:p14="http://schemas.microsoft.com/office/powerpoint/2010/main" val="10123522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849</TotalTime>
  <Words>2415</Words>
  <Application>Microsoft Office PowerPoint</Application>
  <PresentationFormat>Custom</PresentationFormat>
  <Paragraphs>127</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Cambria</vt:lpstr>
      <vt:lpstr>Wingdings</vt:lpstr>
      <vt:lpstr>Office Theme</vt:lpstr>
      <vt:lpstr>Development Management: The Third Sector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diu</dc:creator>
  <cp:lastModifiedBy>su</cp:lastModifiedBy>
  <cp:revision>139</cp:revision>
  <dcterms:created xsi:type="dcterms:W3CDTF">2018-09-10T07:01:48Z</dcterms:created>
  <dcterms:modified xsi:type="dcterms:W3CDTF">2024-02-14T09:44:07Z</dcterms:modified>
</cp:coreProperties>
</file>