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7" r:id="rId9"/>
    <p:sldId id="308" r:id="rId10"/>
    <p:sldId id="299" r:id="rId11"/>
  </p:sldIdLst>
  <p:sldSz cx="10972800" cy="7315200"/>
  <p:notesSz cx="6858000" cy="9144000"/>
  <p:defaultTextStyle>
    <a:defPPr>
      <a:defRPr lang="en-US"/>
    </a:defPPr>
    <a:lvl1pPr marL="0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339933"/>
    <a:srgbClr val="99FF66"/>
    <a:srgbClr val="00FFFF"/>
    <a:srgbClr val="FF5050"/>
    <a:srgbClr val="EE1EA9"/>
    <a:srgbClr val="29292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28" y="84"/>
      </p:cViewPr>
      <p:guideLst>
        <p:guide orient="horz" pos="2304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D5289-B1D7-4446-A436-04D79C0B8D0C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BB431-3057-4D9F-9E0E-6F68514A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8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272454"/>
            <a:ext cx="932688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145280"/>
            <a:ext cx="768096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680F-0766-42E7-BF08-164EBA9F5B55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6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4D33-CA41-4E02-807E-0EDAFAE580B4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0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92948"/>
            <a:ext cx="246888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92948"/>
            <a:ext cx="722376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EE19-778F-4D63-B407-21D9AE62A58B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1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0A84-711B-46A2-85B9-B5C8329F4E81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8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700694"/>
            <a:ext cx="9326880" cy="145288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100495"/>
            <a:ext cx="9326880" cy="160019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24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49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99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4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4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9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F398-A339-4AAE-929E-E1BCD5B5B080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4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706880"/>
            <a:ext cx="4846320" cy="482769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706880"/>
            <a:ext cx="4846320" cy="482769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6695B-CA91-4ECC-881A-C91E65703631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37454"/>
            <a:ext cx="4848226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319867"/>
            <a:ext cx="4848226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637454"/>
            <a:ext cx="4850130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319867"/>
            <a:ext cx="4850130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A5AC-36C2-45FF-B766-6705A2000ECA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9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9ECD-3F8D-4AB1-BFF9-06D6D64EA3D0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658E-0212-4B94-BE4C-D334028F45CE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91253"/>
            <a:ext cx="3609976" cy="123952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91254"/>
            <a:ext cx="6134100" cy="62433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530774"/>
            <a:ext cx="3609976" cy="5003801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5DC-9F86-4BC3-AD45-E03536463EEE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8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120640"/>
            <a:ext cx="6583680" cy="60452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53627"/>
            <a:ext cx="6583680" cy="4389120"/>
          </a:xfrm>
        </p:spPr>
        <p:txBody>
          <a:bodyPr/>
          <a:lstStyle>
            <a:lvl1pPr marL="0" indent="0">
              <a:buNone/>
              <a:defRPr sz="3700"/>
            </a:lvl1pPr>
            <a:lvl2pPr marL="522488" indent="0">
              <a:buNone/>
              <a:defRPr sz="3200"/>
            </a:lvl2pPr>
            <a:lvl3pPr marL="1044976" indent="0">
              <a:buNone/>
              <a:defRPr sz="2700"/>
            </a:lvl3pPr>
            <a:lvl4pPr marL="1567464" indent="0">
              <a:buNone/>
              <a:defRPr sz="2300"/>
            </a:lvl4pPr>
            <a:lvl5pPr marL="2089953" indent="0">
              <a:buNone/>
              <a:defRPr sz="2300"/>
            </a:lvl5pPr>
            <a:lvl6pPr marL="2612441" indent="0">
              <a:buNone/>
              <a:defRPr sz="2300"/>
            </a:lvl6pPr>
            <a:lvl7pPr marL="3134929" indent="0">
              <a:buNone/>
              <a:defRPr sz="2300"/>
            </a:lvl7pPr>
            <a:lvl8pPr marL="3657417" indent="0">
              <a:buNone/>
              <a:defRPr sz="2300"/>
            </a:lvl8pPr>
            <a:lvl9pPr marL="4179905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725161"/>
            <a:ext cx="6583680" cy="858519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5AC-35FF-463C-B093-DB1D1D9B5AB9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3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92947"/>
            <a:ext cx="9875520" cy="1219200"/>
          </a:xfrm>
          <a:prstGeom prst="rect">
            <a:avLst/>
          </a:prstGeom>
        </p:spPr>
        <p:txBody>
          <a:bodyPr vert="horz" lIns="104498" tIns="52249" rIns="104498" bIns="522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706880"/>
            <a:ext cx="9875520" cy="4827694"/>
          </a:xfrm>
          <a:prstGeom prst="rect">
            <a:avLst/>
          </a:prstGeom>
        </p:spPr>
        <p:txBody>
          <a:bodyPr vert="horz" lIns="104498" tIns="52249" rIns="104498" bIns="522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780107"/>
            <a:ext cx="2560320" cy="389467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F2D31-F729-4B38-A148-4603E8B97B70}" type="datetime1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780107"/>
            <a:ext cx="3474720" cy="389467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780107"/>
            <a:ext cx="2560320" cy="389467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104497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66" indent="-391866" algn="l" defTabSz="104497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43" indent="-326555" algn="l" defTabSz="104497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indent="-261244" algn="l" defTabSz="104497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197" indent="-261244" algn="l" defTabSz="104497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685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173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661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41149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488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976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464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953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441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929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417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9905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" y="1752600"/>
            <a:ext cx="9326880" cy="1568027"/>
          </a:xfrm>
          <a:solidFill>
            <a:srgbClr val="292929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Cambria" pitchFamily="18" charset="0"/>
                <a:ea typeface="Cambria" pitchFamily="18" charset="0"/>
              </a:rPr>
              <a:t>Development </a:t>
            </a:r>
            <a:r>
              <a:rPr lang="en-US" b="1" dirty="0">
                <a:solidFill>
                  <a:srgbClr val="92D050"/>
                </a:solidFill>
                <a:latin typeface="Cambria" pitchFamily="18" charset="0"/>
                <a:ea typeface="Cambria" pitchFamily="18" charset="0"/>
              </a:rPr>
              <a:t>Management: </a:t>
            </a:r>
            <a:r>
              <a:rPr lang="en-US" sz="3900" b="1" dirty="0">
                <a:solidFill>
                  <a:srgbClr val="FFFFCC"/>
                </a:solidFill>
                <a:latin typeface="Cambria" pitchFamily="18" charset="0"/>
                <a:ea typeface="Cambria" pitchFamily="18" charset="0"/>
              </a:rPr>
              <a:t>Assignment Directions and </a:t>
            </a:r>
            <a:r>
              <a:rPr lang="en-US" sz="3900" b="1" dirty="0" smtClean="0">
                <a:solidFill>
                  <a:srgbClr val="FFFFCC"/>
                </a:solidFill>
                <a:latin typeface="Cambria" pitchFamily="18" charset="0"/>
                <a:ea typeface="Cambria" pitchFamily="18" charset="0"/>
              </a:rPr>
              <a:t>Submission </a:t>
            </a:r>
            <a:endParaRPr lang="en-US" sz="3900" b="1" dirty="0">
              <a:solidFill>
                <a:srgbClr val="FFFFCC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40" y="3962400"/>
            <a:ext cx="7680960" cy="2743200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Submitted To</a:t>
            </a:r>
          </a:p>
          <a:p>
            <a:r>
              <a:rPr lang="en-US" sz="3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Mohammad Faisal </a:t>
            </a:r>
            <a:r>
              <a:rPr lang="en-US" sz="3000" b="1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Akber</a:t>
            </a:r>
            <a:endParaRPr lang="en-US" sz="3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Department of Development Studies</a:t>
            </a:r>
          </a:p>
          <a:p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Daffodil International University  </a:t>
            </a:r>
          </a:p>
        </p:txBody>
      </p:sp>
    </p:spTree>
    <p:extLst>
      <p:ext uri="{BB962C8B-B14F-4D97-AF65-F5344CB8AC3E}">
        <p14:creationId xmlns:p14="http://schemas.microsoft.com/office/powerpoint/2010/main" val="87424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109728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0"/>
            <a:ext cx="10515600" cy="213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ctr" defTabSz="1044976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Any Question?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16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066800"/>
            <a:ext cx="10972800" cy="11430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pPr algn="ctr"/>
            <a:r>
              <a:rPr lang="en-US" sz="4100" b="1" dirty="0" smtClean="0">
                <a:solidFill>
                  <a:srgbClr val="3333FF"/>
                </a:solidFill>
                <a:latin typeface="Eras Bold ITC" pitchFamily="34" charset="0"/>
                <a:cs typeface="Times New Roman" pitchFamily="18" charset="0"/>
              </a:rPr>
              <a:t>How to write  down a good assignment</a:t>
            </a:r>
            <a:endParaRPr lang="en-US" sz="4100" dirty="0">
              <a:solidFill>
                <a:srgbClr val="00B05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137920"/>
            <a:ext cx="10607040" cy="5948680"/>
          </a:xfrm>
        </p:spPr>
        <p:txBody>
          <a:bodyPr>
            <a:normAutofit fontScale="92500" lnSpcReduction="20000"/>
          </a:bodyPr>
          <a:lstStyle/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Cover page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Headline Page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Content Page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Introduction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Rationale/Background of the Study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Literature Review/Related works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Methodology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Descriptive Analysis 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Findings of the Study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Conclusion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cs typeface="Angsana New" pitchFamily="18" charset="-34"/>
              </a:rPr>
              <a:t>Bibliography/</a:t>
            </a: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References</a:t>
            </a:r>
          </a:p>
          <a:p>
            <a:pPr marL="696651" indent="-69665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Appendix</a:t>
            </a:r>
            <a:r>
              <a:rPr lang="en-US" sz="2600" b="1" dirty="0" smtClean="0">
                <a:solidFill>
                  <a:schemeClr val="tx1"/>
                </a:solidFill>
                <a:latin typeface="Eras Demi ITC" pitchFamily="34" charset="0"/>
              </a:rPr>
              <a:t>   </a:t>
            </a:r>
            <a:endParaRPr lang="en-US" sz="2600" b="1" dirty="0">
              <a:solidFill>
                <a:schemeClr val="tx1"/>
              </a:solidFill>
              <a:latin typeface="Eras Demi IT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3840"/>
            <a:ext cx="10972800" cy="894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r>
              <a:rPr lang="en-US" sz="3700" b="1" dirty="0" smtClean="0">
                <a:solidFill>
                  <a:srgbClr val="3333FF"/>
                </a:solidFill>
                <a:latin typeface="Eras Bold ITC" pitchFamily="34" charset="0"/>
                <a:cs typeface="Angsana New" pitchFamily="18" charset="-34"/>
              </a:rPr>
              <a:t>Tentative Outline of an Assignment</a:t>
            </a:r>
            <a:endParaRPr lang="en-US" sz="3700" dirty="0">
              <a:solidFill>
                <a:srgbClr val="7030A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19200"/>
            <a:ext cx="10332720" cy="5608320"/>
          </a:xfrm>
        </p:spPr>
        <p:txBody>
          <a:bodyPr>
            <a:normAutofit/>
          </a:bodyPr>
          <a:lstStyle/>
          <a:p>
            <a:pPr marL="696651" indent="-696651" algn="thaiDist">
              <a:lnSpc>
                <a:spcPct val="70000"/>
              </a:lnSpc>
              <a:buNone/>
            </a:pPr>
            <a:endParaRPr lang="en-US" sz="2700" b="1" dirty="0">
              <a:solidFill>
                <a:srgbClr val="000000"/>
              </a:solidFill>
              <a:latin typeface="Eras Demi ITC" pitchFamily="34" charset="0"/>
              <a:cs typeface="Times New Roman" pitchFamily="18" charset="0"/>
            </a:endParaRP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700" b="1" dirty="0">
                <a:solidFill>
                  <a:srgbClr val="000000"/>
                </a:solidFill>
                <a:latin typeface="Eras Demi ITC" pitchFamily="34" charset="0"/>
                <a:cs typeface="Times New Roman" pitchFamily="18" charset="0"/>
              </a:rPr>
              <a:t>Rationale:</a:t>
            </a:r>
          </a:p>
          <a:p>
            <a:pPr marL="696651" indent="-696651" algn="thaiDist">
              <a:lnSpc>
                <a:spcPct val="70000"/>
              </a:lnSpc>
              <a:buFont typeface="Wingdings" pitchFamily="2" charset="2"/>
              <a:buChar char="q"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cs typeface="Times New Roman" pitchFamily="18" charset="0"/>
              </a:rPr>
              <a:t>General background</a:t>
            </a:r>
          </a:p>
          <a:p>
            <a:pPr marL="696651" indent="-696651" algn="thaiDist">
              <a:lnSpc>
                <a:spcPct val="70000"/>
              </a:lnSpc>
              <a:buFont typeface="Wingdings" pitchFamily="2" charset="2"/>
              <a:buChar char="q"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cs typeface="Times New Roman" pitchFamily="18" charset="0"/>
              </a:rPr>
              <a:t>significant of the assignment</a:t>
            </a:r>
          </a:p>
          <a:p>
            <a:pPr marL="696651" indent="-696651" algn="thaiDist">
              <a:lnSpc>
                <a:spcPct val="70000"/>
              </a:lnSpc>
              <a:buFontTx/>
              <a:buChar char="-"/>
            </a:pPr>
            <a:endParaRPr lang="en-US" sz="2700" dirty="0">
              <a:solidFill>
                <a:srgbClr val="000000"/>
              </a:solidFill>
              <a:latin typeface="Eras Demi ITC" pitchFamily="34" charset="0"/>
              <a:cs typeface="Times New Roman" pitchFamily="18" charset="0"/>
            </a:endParaRP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700" b="1" dirty="0">
                <a:solidFill>
                  <a:srgbClr val="000000"/>
                </a:solidFill>
                <a:latin typeface="Eras Demi ITC" pitchFamily="34" charset="0"/>
                <a:cs typeface="Times New Roman" pitchFamily="18" charset="0"/>
              </a:rPr>
              <a:t>Assignment Objective:</a:t>
            </a: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cs typeface="Times New Roman" pitchFamily="18" charset="0"/>
              </a:rPr>
              <a:t>         [Analyze/explore/investigate/illustrate/ demonstrate……,</a:t>
            </a: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cs typeface="Times New Roman" pitchFamily="18" charset="0"/>
              </a:rPr>
              <a:t>         relationship/comparative/review………………………, develop/construct model……….]</a:t>
            </a:r>
          </a:p>
          <a:p>
            <a:pPr marL="696651" indent="-696651" algn="thaiDist">
              <a:lnSpc>
                <a:spcPct val="70000"/>
              </a:lnSpc>
              <a:buNone/>
            </a:pPr>
            <a:endParaRPr lang="en-US" sz="2700" dirty="0">
              <a:solidFill>
                <a:srgbClr val="000000"/>
              </a:solidFill>
              <a:latin typeface="Eras Demi ITC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700" dirty="0">
                <a:latin typeface="Eras Demi ITC" pitchFamily="34" charset="0"/>
              </a:rPr>
              <a:t>     </a:t>
            </a:r>
            <a:endParaRPr lang="en-US" sz="2700" dirty="0">
              <a:solidFill>
                <a:schemeClr val="tx1"/>
              </a:solidFill>
              <a:latin typeface="Eras Demi IT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3840"/>
            <a:ext cx="10972800" cy="894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r>
              <a:rPr lang="en-US" sz="3700" b="1" dirty="0">
                <a:solidFill>
                  <a:srgbClr val="3333FF"/>
                </a:solidFill>
                <a:latin typeface="Eras Bold ITC" pitchFamily="34" charset="0"/>
                <a:cs typeface="Angsana New" pitchFamily="18" charset="-34"/>
              </a:rPr>
              <a:t>I. Introduction</a:t>
            </a:r>
            <a:endParaRPr lang="en-US" sz="3700" dirty="0">
              <a:solidFill>
                <a:srgbClr val="7030A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19200"/>
            <a:ext cx="9864090" cy="5608320"/>
          </a:xfrm>
        </p:spPr>
        <p:txBody>
          <a:bodyPr>
            <a:normAutofit/>
          </a:bodyPr>
          <a:lstStyle/>
          <a:p>
            <a:pPr marL="696651" indent="-696651" algn="just">
              <a:lnSpc>
                <a:spcPct val="120000"/>
              </a:lnSpc>
              <a:buNone/>
            </a:pPr>
            <a:r>
              <a:rPr lang="en-US" sz="27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en-US" sz="2500" dirty="0">
                <a:solidFill>
                  <a:srgbClr val="0000FF"/>
                </a:solidFill>
                <a:latin typeface="Eras Demi ITC" pitchFamily="34" charset="0"/>
              </a:rPr>
              <a:t>A research methodology is a science of studying how research is done systematically</a:t>
            </a:r>
            <a:r>
              <a:rPr lang="en-US" sz="2500" baseline="30000" dirty="0">
                <a:solidFill>
                  <a:schemeClr val="tx1"/>
                </a:solidFill>
                <a:latin typeface="Eras Demi ITC" pitchFamily="34" charset="0"/>
              </a:rPr>
              <a:t>[</a:t>
            </a:r>
            <a:r>
              <a:rPr lang="en-US" sz="2500" dirty="0">
                <a:solidFill>
                  <a:srgbClr val="0000FF"/>
                </a:solidFill>
                <a:latin typeface="Eras Demi ITC" pitchFamily="34" charset="0"/>
              </a:rPr>
              <a:t> i.e. adopting a suitable research technique is very much the essence in conducting any research</a:t>
            </a:r>
            <a:r>
              <a:rPr lang="en-US" sz="25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.</a:t>
            </a:r>
            <a:r>
              <a:rPr lang="en-US" sz="2500" dirty="0">
                <a:solidFill>
                  <a:srgbClr val="0000FF"/>
                </a:solidFill>
                <a:latin typeface="Eras Demi ITC" pitchFamily="34" charset="0"/>
              </a:rPr>
              <a:t> It may be the qualitative approach or quantitative approach .</a:t>
            </a:r>
          </a:p>
          <a:p>
            <a:pPr marL="696651" indent="-696651" algn="just">
              <a:lnSpc>
                <a:spcPct val="120000"/>
              </a:lnSpc>
              <a:buNone/>
            </a:pPr>
            <a:endParaRPr lang="en-US" sz="2500" dirty="0">
              <a:solidFill>
                <a:srgbClr val="0000FF"/>
              </a:solidFill>
              <a:latin typeface="Eras Demi ITC" pitchFamily="34" charset="0"/>
            </a:endParaRP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600" i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	- Qualitative/Quantitative research</a:t>
            </a:r>
          </a:p>
          <a:p>
            <a:pPr marL="696651" indent="-696651" algn="just">
              <a:lnSpc>
                <a:spcPct val="120000"/>
              </a:lnSpc>
              <a:buNone/>
            </a:pPr>
            <a:endParaRPr lang="en-US" sz="2500" b="1" dirty="0">
              <a:solidFill>
                <a:schemeClr val="tx1"/>
              </a:solidFill>
              <a:latin typeface="Eras Demi IT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3840"/>
            <a:ext cx="10972800" cy="894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r>
              <a:rPr lang="en-US" sz="3700" b="1" dirty="0">
                <a:solidFill>
                  <a:srgbClr val="3333FF"/>
                </a:solidFill>
                <a:latin typeface="Eras Bold ITC" pitchFamily="34" charset="0"/>
                <a:cs typeface="Angsana New" pitchFamily="18" charset="-34"/>
              </a:rPr>
              <a:t>III. Research Methods /Techniques</a:t>
            </a:r>
            <a:endParaRPr lang="en-US" sz="3700" dirty="0">
              <a:solidFill>
                <a:srgbClr val="7030A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19200"/>
            <a:ext cx="10332720" cy="5608320"/>
          </a:xfrm>
        </p:spPr>
        <p:txBody>
          <a:bodyPr>
            <a:normAutofit/>
          </a:bodyPr>
          <a:lstStyle/>
          <a:p>
            <a:pPr marL="696651" indent="-696651" algn="thaiDist">
              <a:lnSpc>
                <a:spcPct val="70000"/>
              </a:lnSpc>
              <a:buNone/>
            </a:pPr>
            <a:endParaRPr lang="en-US" sz="2700" b="1" dirty="0">
              <a:solidFill>
                <a:srgbClr val="000000"/>
              </a:solidFill>
              <a:latin typeface="Eras Demi ITC" pitchFamily="34" charset="0"/>
              <a:cs typeface="Times New Roman" pitchFamily="18" charset="0"/>
            </a:endParaRP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Summary of findings </a:t>
            </a: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(specific answer based on research questions/hypothesis)</a:t>
            </a:r>
          </a:p>
          <a:p>
            <a:pPr marL="696651" indent="-696651" algn="thaiDist">
              <a:lnSpc>
                <a:spcPct val="70000"/>
              </a:lnSpc>
              <a:buNone/>
            </a:pPr>
            <a:endParaRPr lang="en-US" sz="2300" dirty="0">
              <a:solidFill>
                <a:srgbClr val="000000"/>
              </a:solidFill>
              <a:latin typeface="Eras Demi ITC" pitchFamily="34" charset="0"/>
              <a:ea typeface="Times New Roman" pitchFamily="18" charset="0"/>
              <a:cs typeface="Angsana New" pitchFamily="18" charset="-34"/>
            </a:endParaRP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Conclusions</a:t>
            </a: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 (Convert statistical language to academic language)</a:t>
            </a:r>
          </a:p>
          <a:p>
            <a:pPr marL="696651" indent="-696651" algn="thaiDist">
              <a:lnSpc>
                <a:spcPct val="70000"/>
              </a:lnSpc>
              <a:buNone/>
            </a:pPr>
            <a:endParaRPr lang="en-US" sz="2300" dirty="0">
              <a:solidFill>
                <a:srgbClr val="000000"/>
              </a:solidFill>
              <a:latin typeface="Eras Demi ITC" pitchFamily="34" charset="0"/>
              <a:ea typeface="Times New Roman" pitchFamily="18" charset="0"/>
              <a:cs typeface="Angsana New" pitchFamily="18" charset="-34"/>
            </a:endParaRPr>
          </a:p>
          <a:p>
            <a:pPr marL="696651" indent="-696651" algn="thaiDist">
              <a:lnSpc>
                <a:spcPct val="70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Recommendations </a:t>
            </a: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(Specific suggestions)</a:t>
            </a:r>
          </a:p>
          <a:p>
            <a:pPr marL="696651" indent="-696651" algn="thaiDist">
              <a:lnSpc>
                <a:spcPct val="70000"/>
              </a:lnSpc>
              <a:buNone/>
              <a:defRPr/>
            </a:pPr>
            <a:endParaRPr lang="en-US" sz="2300" dirty="0">
              <a:solidFill>
                <a:srgbClr val="000000"/>
              </a:solidFill>
              <a:latin typeface="Eras Demi ITC" pitchFamily="34" charset="0"/>
              <a:ea typeface="Times New Roman" pitchFamily="18" charset="0"/>
              <a:cs typeface="Angsana New" pitchFamily="18" charset="-34"/>
            </a:endParaRPr>
          </a:p>
          <a:p>
            <a:pPr marL="696651" indent="-696651" algn="thaiDist">
              <a:lnSpc>
                <a:spcPct val="70000"/>
              </a:lnSpc>
              <a:buNone/>
              <a:defRPr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       </a:t>
            </a:r>
            <a:endParaRPr lang="en-US" sz="2300" dirty="0">
              <a:solidFill>
                <a:schemeClr val="tx1"/>
              </a:solidFill>
              <a:latin typeface="Eras Demi IT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3840"/>
            <a:ext cx="10972800" cy="894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r>
              <a:rPr lang="en-US" sz="3700" b="1" dirty="0">
                <a:solidFill>
                  <a:srgbClr val="3333FF"/>
                </a:solidFill>
                <a:latin typeface="Eras Bold ITC" pitchFamily="34" charset="0"/>
                <a:cs typeface="Angsana New" pitchFamily="18" charset="-34"/>
              </a:rPr>
              <a:t>V. Conclusions</a:t>
            </a:r>
            <a:endParaRPr lang="en-US" sz="3700" dirty="0">
              <a:solidFill>
                <a:srgbClr val="7030A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19200"/>
            <a:ext cx="10332720" cy="5608320"/>
          </a:xfrm>
        </p:spPr>
        <p:txBody>
          <a:bodyPr>
            <a:normAutofit/>
          </a:bodyPr>
          <a:lstStyle/>
          <a:p>
            <a:pPr marL="696651" indent="-696651" algn="thaiDist">
              <a:lnSpc>
                <a:spcPct val="70000"/>
              </a:lnSpc>
              <a:buNone/>
            </a:pPr>
            <a:endParaRPr lang="en-US" sz="2700" b="1" dirty="0">
              <a:solidFill>
                <a:srgbClr val="000000"/>
              </a:solidFill>
              <a:latin typeface="Eras Demi ITC" pitchFamily="34" charset="0"/>
              <a:cs typeface="Times New Roman" pitchFamily="18" charset="0"/>
            </a:endParaRP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1. APA (American Psychological Association) System – </a:t>
            </a: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	-  Last name of Author, year of publication, e.g. (Lau, 2007) as </a:t>
            </a:r>
            <a:r>
              <a:rPr lang="en-US" sz="2300" b="1" dirty="0">
                <a:solidFill>
                  <a:srgbClr val="3366FF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text citations</a:t>
            </a: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.</a:t>
            </a: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	-  Last name, first name (yr), title, </a:t>
            </a:r>
            <a:r>
              <a:rPr lang="en-US" sz="2300" u="sng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name of publications</a:t>
            </a: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, volume, pp. as    </a:t>
            </a: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              </a:t>
            </a:r>
            <a:r>
              <a:rPr lang="en-US" sz="2300" b="1" dirty="0">
                <a:solidFill>
                  <a:srgbClr val="3366FF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reference citations</a:t>
            </a:r>
          </a:p>
          <a:p>
            <a:pPr marL="696651" indent="-696651" algn="just">
              <a:lnSpc>
                <a:spcPct val="70000"/>
              </a:lnSpc>
              <a:buNone/>
            </a:pPr>
            <a:endParaRPr lang="en-US" sz="2300" b="1" dirty="0">
              <a:solidFill>
                <a:srgbClr val="000000"/>
              </a:solidFill>
              <a:latin typeface="Eras Demi ITC" pitchFamily="34" charset="0"/>
              <a:ea typeface="Times New Roman" pitchFamily="18" charset="0"/>
              <a:cs typeface="Angsana New" pitchFamily="18" charset="-34"/>
            </a:endParaRP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   </a:t>
            </a:r>
            <a:r>
              <a:rPr lang="en-US" sz="2300" b="1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2. Number-Reference (NR) System – </a:t>
            </a: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		- [1], [2], [3] </a:t>
            </a:r>
            <a:r>
              <a:rPr lang="en-US" sz="2300" b="1" dirty="0">
                <a:solidFill>
                  <a:srgbClr val="3366FF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as text citations</a:t>
            </a: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		- [1] Last name, first name, title, </a:t>
            </a:r>
            <a:r>
              <a:rPr lang="en-US" sz="2300" u="sng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name of publications</a:t>
            </a:r>
            <a:r>
              <a:rPr lang="en-US" sz="2300" dirty="0">
                <a:solidFill>
                  <a:srgbClr val="000000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, yr, volume, pp. </a:t>
            </a:r>
            <a:r>
              <a:rPr lang="en-US" sz="2300" b="1" dirty="0">
                <a:solidFill>
                  <a:srgbClr val="3366FF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as  </a:t>
            </a:r>
          </a:p>
          <a:p>
            <a:pPr marL="696651" indent="-696651" algn="just">
              <a:lnSpc>
                <a:spcPct val="70000"/>
              </a:lnSpc>
              <a:buNone/>
            </a:pPr>
            <a:r>
              <a:rPr lang="en-US" sz="2300" b="1" dirty="0">
                <a:solidFill>
                  <a:srgbClr val="3366FF"/>
                </a:solidFill>
                <a:latin typeface="Eras Demi ITC" pitchFamily="34" charset="0"/>
                <a:ea typeface="Times New Roman" pitchFamily="18" charset="0"/>
                <a:cs typeface="Angsana New" pitchFamily="18" charset="-34"/>
              </a:rPr>
              <a:t>                   reference citations</a:t>
            </a:r>
          </a:p>
          <a:p>
            <a:pPr marL="696651" indent="-696651" algn="just">
              <a:lnSpc>
                <a:spcPct val="70000"/>
              </a:lnSpc>
              <a:buNone/>
            </a:pPr>
            <a:endParaRPr lang="en-US" sz="2300" dirty="0">
              <a:solidFill>
                <a:schemeClr val="tx1"/>
              </a:solidFill>
              <a:latin typeface="Eras Demi IT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3840"/>
            <a:ext cx="10972800" cy="894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r>
              <a:rPr lang="en-US" sz="3700" b="1" dirty="0">
                <a:solidFill>
                  <a:srgbClr val="3333FF"/>
                </a:solidFill>
                <a:latin typeface="Eras Bold ITC" pitchFamily="34" charset="0"/>
                <a:cs typeface="Angsana New" pitchFamily="18" charset="-34"/>
              </a:rPr>
              <a:t>VI. Bibliography/References</a:t>
            </a:r>
            <a:endParaRPr lang="en-US" sz="3700" dirty="0">
              <a:solidFill>
                <a:srgbClr val="7030A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19200"/>
            <a:ext cx="10332720" cy="5608320"/>
          </a:xfrm>
        </p:spPr>
        <p:txBody>
          <a:bodyPr>
            <a:normAutofit fontScale="77500" lnSpcReduction="20000"/>
          </a:bodyPr>
          <a:lstStyle/>
          <a:p>
            <a:pPr marL="696651" indent="-696651" algn="thaiDist">
              <a:lnSpc>
                <a:spcPct val="70000"/>
              </a:lnSpc>
              <a:buNone/>
            </a:pPr>
            <a:endParaRPr lang="en-US" sz="2700" b="1" dirty="0" smtClean="0">
              <a:solidFill>
                <a:srgbClr val="000000"/>
              </a:solidFill>
              <a:latin typeface="Eras Demi ITC" pitchFamily="34" charset="0"/>
              <a:cs typeface="Times New Roman" pitchFamily="18" charset="0"/>
            </a:endParaRPr>
          </a:p>
          <a:p>
            <a:pPr marL="0" indent="-696651" algn="just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[1] </a:t>
            </a:r>
            <a:r>
              <a:rPr lang="en-US" sz="2900" dirty="0" err="1" smtClean="0">
                <a:solidFill>
                  <a:schemeClr val="tx1"/>
                </a:solidFill>
                <a:latin typeface="Eras Demi ITC" pitchFamily="34" charset="0"/>
              </a:rPr>
              <a:t>Baglione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, L. (2012). </a:t>
            </a:r>
            <a:r>
              <a:rPr lang="en-US" sz="2900" i="1" dirty="0" smtClean="0">
                <a:solidFill>
                  <a:schemeClr val="tx1"/>
                </a:solidFill>
                <a:latin typeface="Eras Demi ITC" pitchFamily="34" charset="0"/>
              </a:rPr>
              <a:t>Writing a Research Paper in Political Science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. Thousand       Oaks: CQ Press. </a:t>
            </a:r>
          </a:p>
          <a:p>
            <a:pPr marL="0" indent="-696651" algn="just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[2] Fink, A. (2005). From </a:t>
            </a:r>
            <a:r>
              <a:rPr lang="en-US" sz="2900" i="1" dirty="0" smtClean="0">
                <a:solidFill>
                  <a:schemeClr val="tx1"/>
                </a:solidFill>
                <a:latin typeface="Eras Demi ITC" pitchFamily="34" charset="0"/>
              </a:rPr>
              <a:t>Conducting Research Literature Reviews: From Internet        to Paper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, by d. Sage Publications: Thousand Oaks.</a:t>
            </a:r>
          </a:p>
          <a:p>
            <a:pPr marL="0" indent="-696651" algn="just">
              <a:spcBef>
                <a:spcPts val="0"/>
              </a:spcBef>
              <a:buNone/>
            </a:pPr>
            <a:endParaRPr lang="en-US" sz="2900" dirty="0" smtClean="0">
              <a:solidFill>
                <a:schemeClr val="tx1"/>
              </a:solidFill>
              <a:latin typeface="Eras Demi ITC" pitchFamily="34" charset="0"/>
            </a:endParaRPr>
          </a:p>
          <a:p>
            <a:pPr marL="0" indent="-696651" algn="just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[3] </a:t>
            </a:r>
            <a:r>
              <a:rPr lang="en-US" sz="2900" dirty="0" err="1" smtClean="0">
                <a:solidFill>
                  <a:schemeClr val="tx1"/>
                </a:solidFill>
                <a:latin typeface="Eras Demi ITC" pitchFamily="34" charset="0"/>
              </a:rPr>
              <a:t>Aminuzzaman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, M. S. (2011). Essential of social research. Dhaka: </a:t>
            </a:r>
            <a:r>
              <a:rPr lang="en-US" sz="2900" dirty="0" err="1" smtClean="0">
                <a:solidFill>
                  <a:schemeClr val="tx1"/>
                </a:solidFill>
                <a:latin typeface="Eras Demi ITC" pitchFamily="34" charset="0"/>
              </a:rPr>
              <a:t>Osder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 </a:t>
            </a:r>
          </a:p>
          <a:p>
            <a:pPr marL="0" indent="-696651" algn="just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      Publications.</a:t>
            </a:r>
          </a:p>
          <a:p>
            <a:pPr marL="0" indent="-696651" algn="just">
              <a:spcBef>
                <a:spcPts val="0"/>
              </a:spcBef>
              <a:buNone/>
            </a:pPr>
            <a:endParaRPr lang="en-US" sz="2900" dirty="0" smtClean="0">
              <a:solidFill>
                <a:schemeClr val="tx1"/>
              </a:solidFill>
              <a:latin typeface="Eras Demi ITC" pitchFamily="34" charset="0"/>
            </a:endParaRPr>
          </a:p>
          <a:p>
            <a:pPr marL="0" indent="-696651" algn="just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[4] Kothari, C. R. (2004). </a:t>
            </a:r>
            <a:r>
              <a:rPr lang="en-US" sz="2900" i="1" dirty="0" smtClean="0">
                <a:solidFill>
                  <a:schemeClr val="tx1"/>
                </a:solidFill>
                <a:latin typeface="Eras Demi ITC" pitchFamily="34" charset="0"/>
              </a:rPr>
              <a:t>Research methodology: Methods and techniques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. New        Age International.</a:t>
            </a:r>
            <a:endParaRPr lang="en-US" sz="2900" dirty="0" smtClean="0">
              <a:solidFill>
                <a:schemeClr val="tx1"/>
              </a:solidFill>
              <a:latin typeface="Eras Demi ITC" pitchFamily="34" charset="0"/>
              <a:cs typeface="Angsana New" pitchFamily="18" charset="-34"/>
            </a:endParaRPr>
          </a:p>
          <a:p>
            <a:pPr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[5] Islam, S. (2013). From science through art to literary and discursive interpretation: Rethinking anthropology from its classical to contemporary trajectory. </a:t>
            </a:r>
            <a:r>
              <a:rPr lang="en-US" sz="2900" i="1" dirty="0" smtClean="0">
                <a:solidFill>
                  <a:schemeClr val="tx1"/>
                </a:solidFill>
                <a:latin typeface="Eras Demi ITC" pitchFamily="34" charset="0"/>
              </a:rPr>
              <a:t>Asian Social Science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, </a:t>
            </a:r>
            <a:r>
              <a:rPr lang="en-US" sz="2900" i="1" dirty="0" smtClean="0">
                <a:solidFill>
                  <a:schemeClr val="tx1"/>
                </a:solidFill>
                <a:latin typeface="Eras Demi ITC" pitchFamily="34" charset="0"/>
              </a:rPr>
              <a:t>9</a:t>
            </a: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(11), P148.</a:t>
            </a:r>
          </a:p>
          <a:p>
            <a:pPr>
              <a:buNone/>
            </a:pPr>
            <a:endParaRPr lang="en-US" sz="2900" dirty="0" smtClean="0">
              <a:solidFill>
                <a:schemeClr val="tx1"/>
              </a:solidFill>
              <a:latin typeface="Eras Demi ITC" pitchFamily="34" charset="0"/>
            </a:endParaRPr>
          </a:p>
          <a:p>
            <a:pPr>
              <a:buNone/>
            </a:pPr>
            <a:r>
              <a:rPr lang="en-US" sz="2900" dirty="0" smtClean="0">
                <a:solidFill>
                  <a:schemeClr val="tx1"/>
                </a:solidFill>
                <a:latin typeface="Eras Demi ITC" pitchFamily="34" charset="0"/>
              </a:rPr>
              <a:t>[6] Islam, S. (2014). On anthropological fieldwork: Does fieldwork experience matter in writing postmodern ethnography? Anthropologist, 17(2), 327-332.</a:t>
            </a:r>
          </a:p>
          <a:p>
            <a:pPr marL="0" indent="-696651" algn="r">
              <a:spcBef>
                <a:spcPts val="0"/>
              </a:spcBef>
              <a:buNone/>
            </a:pPr>
            <a:endParaRPr lang="en-US" sz="3700" b="1" dirty="0" smtClean="0">
              <a:solidFill>
                <a:srgbClr val="00B050"/>
              </a:solidFill>
              <a:latin typeface="Eras Demi ITC" pitchFamily="34" charset="0"/>
              <a:cs typeface="Angsana New" pitchFamily="18" charset="-34"/>
            </a:endParaRPr>
          </a:p>
          <a:p>
            <a:pPr marL="0" indent="-696651" algn="r">
              <a:spcBef>
                <a:spcPts val="0"/>
              </a:spcBef>
              <a:buNone/>
            </a:pPr>
            <a:endParaRPr lang="en-US" sz="3700" b="1" dirty="0" smtClean="0">
              <a:solidFill>
                <a:srgbClr val="00B050"/>
              </a:solidFill>
              <a:latin typeface="Eras Demi ITC" pitchFamily="34" charset="0"/>
              <a:cs typeface="Angsana New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3840"/>
            <a:ext cx="10972800" cy="894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r>
              <a:rPr lang="en-US" sz="3700" dirty="0" smtClean="0">
                <a:solidFill>
                  <a:srgbClr val="7030A0"/>
                </a:solidFill>
                <a:latin typeface="Eras Bold ITC" pitchFamily="34" charset="0"/>
              </a:rPr>
              <a:t>References</a:t>
            </a:r>
            <a:endParaRPr lang="en-US" sz="3700" dirty="0">
              <a:solidFill>
                <a:srgbClr val="7030A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10363200" cy="6324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232-49-006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: </a:t>
            </a:r>
            <a:endParaRPr lang="en-US" sz="2400" b="1" dirty="0" smtClean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Guccho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Gram-CVRP Project: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Background, Implication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Process;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Project’s  Output and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Challenges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232-49-007: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Rural Well-Being and Role of BRDB: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Functions, Operational Manual, Projects and Programs; Limitations and Suggestions</a:t>
            </a:r>
            <a:endParaRPr lang="en-US" sz="2400" b="1" dirty="0" smtClean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241-49-001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Civil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Society and Voluntary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Organizations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in Somalia: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Activities and Challenges</a:t>
            </a:r>
            <a:endParaRPr lang="en-US" sz="24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241-49-002: </a:t>
            </a:r>
            <a:endParaRPr lang="en-US" sz="2400" b="1" dirty="0" smtClean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WFP in Bangladesh: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Projects and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Programs in Bangladesh; Process of Functions; Relief to Development Aid; Output of the projects and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Programs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241-49-003: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Civil Society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Organizations </a:t>
            </a:r>
            <a:r>
              <a:rPr lang="en-US" sz="24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in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Bangladesh</a:t>
            </a:r>
            <a:r>
              <a:rPr lang="en-US" sz="240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: Performance </a:t>
            </a:r>
            <a:r>
              <a:rPr lang="en-US" sz="240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and </a:t>
            </a:r>
            <a:r>
              <a:rPr lang="en-US" sz="240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Challenges (ASAK, BELA, SUJON)</a:t>
            </a:r>
            <a:endParaRPr lang="en-US" sz="24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972800" cy="7315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pPr algn="ctr"/>
            <a:r>
              <a:rPr lang="en-US" sz="5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Assignment Topics</a:t>
            </a:r>
            <a:endParaRPr lang="en-US" sz="5000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283</Words>
  <Application>Microsoft Office PowerPoint</Application>
  <PresentationFormat>Custom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Angsana New</vt:lpstr>
      <vt:lpstr>Arial</vt:lpstr>
      <vt:lpstr>Calibri</vt:lpstr>
      <vt:lpstr>Cambria</vt:lpstr>
      <vt:lpstr>Eras Bold ITC</vt:lpstr>
      <vt:lpstr>Eras Demi ITC</vt:lpstr>
      <vt:lpstr>Times New Roman</vt:lpstr>
      <vt:lpstr>Wingdings</vt:lpstr>
      <vt:lpstr>Office Theme</vt:lpstr>
      <vt:lpstr>Development Management: Assignment Directions and Submission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su</cp:lastModifiedBy>
  <cp:revision>207</cp:revision>
  <dcterms:created xsi:type="dcterms:W3CDTF">2018-09-10T07:01:48Z</dcterms:created>
  <dcterms:modified xsi:type="dcterms:W3CDTF">2024-06-08T08:14:31Z</dcterms:modified>
</cp:coreProperties>
</file>