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9" r:id="rId5"/>
    <p:sldId id="297" r:id="rId6"/>
    <p:sldId id="258" r:id="rId7"/>
    <p:sldId id="288" r:id="rId8"/>
    <p:sldId id="283" r:id="rId9"/>
    <p:sldId id="271" r:id="rId10"/>
    <p:sldId id="276" r:id="rId11"/>
    <p:sldId id="292" r:id="rId12"/>
    <p:sldId id="294" r:id="rId13"/>
    <p:sldId id="296" r:id="rId14"/>
    <p:sldId id="289" r:id="rId15"/>
    <p:sldId id="291" r:id="rId16"/>
    <p:sldId id="290" r:id="rId17"/>
    <p:sldId id="293" r:id="rId18"/>
    <p:sldId id="295" r:id="rId19"/>
    <p:sldId id="280" r:id="rId20"/>
    <p:sldId id="285" r:id="rId21"/>
  </p:sldIdLst>
  <p:sldSz cx="10972800" cy="7315200"/>
  <p:notesSz cx="6858000" cy="9144000"/>
  <p:defaultTextStyle>
    <a:defPPr>
      <a:defRPr lang="en-US"/>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CCFF66"/>
    <a:srgbClr val="99FF33"/>
    <a:srgbClr val="800000"/>
    <a:srgbClr val="66FF99"/>
    <a:srgbClr val="808000"/>
    <a:srgbClr val="009900"/>
    <a:srgbClr val="0066FF"/>
    <a:srgbClr val="FF0000"/>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572" autoAdjust="0"/>
    <p:restoredTop sz="94660"/>
  </p:normalViewPr>
  <p:slideViewPr>
    <p:cSldViewPr>
      <p:cViewPr varScale="1">
        <p:scale>
          <a:sx n="76" d="100"/>
          <a:sy n="76" d="100"/>
        </p:scale>
        <p:origin x="408" y="72"/>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4"/>
            <a:ext cx="9326880" cy="1568027"/>
          </a:xfrm>
        </p:spPr>
        <p:txBody>
          <a:bodyPr/>
          <a:lstStyle/>
          <a:p>
            <a:r>
              <a:rPr lang="en-US"/>
              <a:t>Click to edit Master title style</a:t>
            </a:r>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522488" indent="0" algn="ctr">
              <a:buNone/>
              <a:defRPr>
                <a:solidFill>
                  <a:schemeClr val="tx1">
                    <a:tint val="75000"/>
                  </a:schemeClr>
                </a:solidFill>
              </a:defRPr>
            </a:lvl2pPr>
            <a:lvl3pPr marL="1044976" indent="0" algn="ctr">
              <a:buNone/>
              <a:defRPr>
                <a:solidFill>
                  <a:schemeClr val="tx1">
                    <a:tint val="75000"/>
                  </a:schemeClr>
                </a:solidFill>
              </a:defRPr>
            </a:lvl3pPr>
            <a:lvl4pPr marL="1567464" indent="0" algn="ctr">
              <a:buNone/>
              <a:defRPr>
                <a:solidFill>
                  <a:schemeClr val="tx1">
                    <a:tint val="75000"/>
                  </a:schemeClr>
                </a:solidFill>
              </a:defRPr>
            </a:lvl4pPr>
            <a:lvl5pPr marL="2089953" indent="0" algn="ctr">
              <a:buNone/>
              <a:defRPr>
                <a:solidFill>
                  <a:schemeClr val="tx1">
                    <a:tint val="75000"/>
                  </a:schemeClr>
                </a:solidFill>
              </a:defRPr>
            </a:lvl5pPr>
            <a:lvl6pPr marL="2612441" indent="0" algn="ctr">
              <a:buNone/>
              <a:defRPr>
                <a:solidFill>
                  <a:schemeClr val="tx1">
                    <a:tint val="75000"/>
                  </a:schemeClr>
                </a:solidFill>
              </a:defRPr>
            </a:lvl6pPr>
            <a:lvl7pPr marL="3134929" indent="0" algn="ctr">
              <a:buNone/>
              <a:defRPr>
                <a:solidFill>
                  <a:schemeClr val="tx1">
                    <a:tint val="75000"/>
                  </a:schemeClr>
                </a:solidFill>
              </a:defRPr>
            </a:lvl7pPr>
            <a:lvl8pPr marL="3657417" indent="0" algn="ctr">
              <a:buNone/>
              <a:defRPr>
                <a:solidFill>
                  <a:schemeClr val="tx1">
                    <a:tint val="75000"/>
                  </a:schemeClr>
                </a:solidFill>
              </a:defRPr>
            </a:lvl8pPr>
            <a:lvl9pPr marL="41799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C621A4-E372-471B-870D-568697EBBE0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1577777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C621A4-E372-471B-870D-568697EBBE0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83788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8"/>
            <a:ext cx="2468880" cy="62416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8640" y="292948"/>
            <a:ext cx="7223760" cy="6241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C621A4-E372-471B-870D-568697EBBE0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46480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C621A4-E372-471B-870D-568697EBBE0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94922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4"/>
            <a:ext cx="9326880" cy="1452880"/>
          </a:xfrm>
        </p:spPr>
        <p:txBody>
          <a:bodyPr anchor="t"/>
          <a:lstStyle>
            <a:lvl1pPr algn="l">
              <a:defRPr sz="4600" b="1" cap="all"/>
            </a:lvl1pPr>
          </a:lstStyle>
          <a:p>
            <a:r>
              <a:rPr lang="en-US"/>
              <a:t>Click to edit Master title style</a:t>
            </a:r>
          </a:p>
        </p:txBody>
      </p:sp>
      <p:sp>
        <p:nvSpPr>
          <p:cNvPr id="3" name="Text Placeholder 2"/>
          <p:cNvSpPr>
            <a:spLocks noGrp="1"/>
          </p:cNvSpPr>
          <p:nvPr>
            <p:ph type="body" idx="1"/>
          </p:nvPr>
        </p:nvSpPr>
        <p:spPr>
          <a:xfrm>
            <a:off x="866776" y="3100495"/>
            <a:ext cx="9326880" cy="1600199"/>
          </a:xfrm>
        </p:spPr>
        <p:txBody>
          <a:bodyPr anchor="b"/>
          <a:lstStyle>
            <a:lvl1pPr marL="0" indent="0">
              <a:buNone/>
              <a:defRPr sz="2300">
                <a:solidFill>
                  <a:schemeClr val="tx1">
                    <a:tint val="75000"/>
                  </a:schemeClr>
                </a:solidFill>
              </a:defRPr>
            </a:lvl1pPr>
            <a:lvl2pPr marL="522488" indent="0">
              <a:buNone/>
              <a:defRPr sz="2100">
                <a:solidFill>
                  <a:schemeClr val="tx1">
                    <a:tint val="75000"/>
                  </a:schemeClr>
                </a:solidFill>
              </a:defRPr>
            </a:lvl2pPr>
            <a:lvl3pPr marL="1044976" indent="0">
              <a:buNone/>
              <a:defRPr sz="1800">
                <a:solidFill>
                  <a:schemeClr val="tx1">
                    <a:tint val="75000"/>
                  </a:schemeClr>
                </a:solidFill>
              </a:defRPr>
            </a:lvl3pPr>
            <a:lvl4pPr marL="1567464" indent="0">
              <a:buNone/>
              <a:defRPr sz="1600">
                <a:solidFill>
                  <a:schemeClr val="tx1">
                    <a:tint val="75000"/>
                  </a:schemeClr>
                </a:solidFill>
              </a:defRPr>
            </a:lvl4pPr>
            <a:lvl5pPr marL="2089953" indent="0">
              <a:buNone/>
              <a:defRPr sz="1600">
                <a:solidFill>
                  <a:schemeClr val="tx1">
                    <a:tint val="75000"/>
                  </a:schemeClr>
                </a:solidFill>
              </a:defRPr>
            </a:lvl5pPr>
            <a:lvl6pPr marL="2612441" indent="0">
              <a:buNone/>
              <a:defRPr sz="1600">
                <a:solidFill>
                  <a:schemeClr val="tx1">
                    <a:tint val="75000"/>
                  </a:schemeClr>
                </a:solidFill>
              </a:defRPr>
            </a:lvl6pPr>
            <a:lvl7pPr marL="3134929" indent="0">
              <a:buNone/>
              <a:defRPr sz="1600">
                <a:solidFill>
                  <a:schemeClr val="tx1">
                    <a:tint val="75000"/>
                  </a:schemeClr>
                </a:solidFill>
              </a:defRPr>
            </a:lvl7pPr>
            <a:lvl8pPr marL="3657417" indent="0">
              <a:buNone/>
              <a:defRPr sz="1600">
                <a:solidFill>
                  <a:schemeClr val="tx1">
                    <a:tint val="75000"/>
                  </a:schemeClr>
                </a:solidFill>
              </a:defRPr>
            </a:lvl8pPr>
            <a:lvl9pPr marL="417990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C621A4-E372-471B-870D-568697EBBE0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4020124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6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778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C621A4-E372-471B-870D-568697EBBE08}"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169783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8640" y="1637454"/>
            <a:ext cx="4848226" cy="682413"/>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en-US"/>
              <a:t>Click to edit Master text styles</a:t>
            </a:r>
          </a:p>
        </p:txBody>
      </p:sp>
      <p:sp>
        <p:nvSpPr>
          <p:cNvPr id="4" name="Content Placeholder 3"/>
          <p:cNvSpPr>
            <a:spLocks noGrp="1"/>
          </p:cNvSpPr>
          <p:nvPr>
            <p:ph sz="half" idx="2"/>
          </p:nvPr>
        </p:nvSpPr>
        <p:spPr>
          <a:xfrm>
            <a:off x="548640" y="2319867"/>
            <a:ext cx="4848226"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74031" y="1637454"/>
            <a:ext cx="4850130" cy="682413"/>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574031" y="2319867"/>
            <a:ext cx="4850130"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C621A4-E372-471B-870D-568697EBBE08}"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321148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C621A4-E372-471B-870D-568697EBBE08}" type="datetimeFigureOut">
              <a:rPr lang="en-US" smtClean="0"/>
              <a:pPr/>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391536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621A4-E372-471B-870D-568697EBBE08}"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426842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300" b="1"/>
            </a:lvl1pPr>
          </a:lstStyle>
          <a:p>
            <a:r>
              <a:rPr lang="en-US"/>
              <a:t>Click to edit Master title style</a:t>
            </a:r>
          </a:p>
        </p:txBody>
      </p:sp>
      <p:sp>
        <p:nvSpPr>
          <p:cNvPr id="3" name="Content Placeholder 2"/>
          <p:cNvSpPr>
            <a:spLocks noGrp="1"/>
          </p:cNvSpPr>
          <p:nvPr>
            <p:ph idx="1"/>
          </p:nvPr>
        </p:nvSpPr>
        <p:spPr>
          <a:xfrm>
            <a:off x="4290060" y="291254"/>
            <a:ext cx="6134100" cy="62433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8640" y="1530774"/>
            <a:ext cx="3609976" cy="5003801"/>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C621A4-E372-471B-870D-568697EBBE08}"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126364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0"/>
            <a:ext cx="6583680" cy="604521"/>
          </a:xfrm>
        </p:spPr>
        <p:txBody>
          <a:bodyPr anchor="b"/>
          <a:lstStyle>
            <a:lvl1pPr algn="l">
              <a:defRPr sz="2300" b="1"/>
            </a:lvl1pPr>
          </a:lstStyle>
          <a:p>
            <a:r>
              <a:rPr lang="en-US"/>
              <a:t>Click to edit Master title style</a:t>
            </a:r>
          </a:p>
        </p:txBody>
      </p:sp>
      <p:sp>
        <p:nvSpPr>
          <p:cNvPr id="3" name="Picture Placeholder 2"/>
          <p:cNvSpPr>
            <a:spLocks noGrp="1"/>
          </p:cNvSpPr>
          <p:nvPr>
            <p:ph type="pic" idx="1"/>
          </p:nvPr>
        </p:nvSpPr>
        <p:spPr>
          <a:xfrm>
            <a:off x="2150746" y="653627"/>
            <a:ext cx="6583680" cy="4389120"/>
          </a:xfrm>
        </p:spPr>
        <p:txBody>
          <a:bodyPr/>
          <a:lstStyle>
            <a:lvl1pPr marL="0" indent="0">
              <a:buNone/>
              <a:defRPr sz="3700"/>
            </a:lvl1pPr>
            <a:lvl2pPr marL="522488" indent="0">
              <a:buNone/>
              <a:defRPr sz="3200"/>
            </a:lvl2pPr>
            <a:lvl3pPr marL="1044976" indent="0">
              <a:buNone/>
              <a:defRPr sz="2700"/>
            </a:lvl3pPr>
            <a:lvl4pPr marL="1567464" indent="0">
              <a:buNone/>
              <a:defRPr sz="2300"/>
            </a:lvl4pPr>
            <a:lvl5pPr marL="2089953" indent="0">
              <a:buNone/>
              <a:defRPr sz="2300"/>
            </a:lvl5pPr>
            <a:lvl6pPr marL="2612441" indent="0">
              <a:buNone/>
              <a:defRPr sz="2300"/>
            </a:lvl6pPr>
            <a:lvl7pPr marL="3134929" indent="0">
              <a:buNone/>
              <a:defRPr sz="2300"/>
            </a:lvl7pPr>
            <a:lvl8pPr marL="3657417" indent="0">
              <a:buNone/>
              <a:defRPr sz="2300"/>
            </a:lvl8pPr>
            <a:lvl9pPr marL="4179905" indent="0">
              <a:buNone/>
              <a:defRPr sz="2300"/>
            </a:lvl9pPr>
          </a:lstStyle>
          <a:p>
            <a:endParaRPr lang="en-US"/>
          </a:p>
        </p:txBody>
      </p:sp>
      <p:sp>
        <p:nvSpPr>
          <p:cNvPr id="4" name="Text Placeholder 3"/>
          <p:cNvSpPr>
            <a:spLocks noGrp="1"/>
          </p:cNvSpPr>
          <p:nvPr>
            <p:ph type="body" sz="half" idx="2"/>
          </p:nvPr>
        </p:nvSpPr>
        <p:spPr>
          <a:xfrm>
            <a:off x="2150746" y="5725161"/>
            <a:ext cx="6583680" cy="858519"/>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C621A4-E372-471B-870D-568697EBBE08}"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FDE8B-E4DB-4AAD-B14C-92895D26C1F2}" type="slidenum">
              <a:rPr lang="en-US" smtClean="0"/>
              <a:pPr/>
              <a:t>‹#›</a:t>
            </a:fld>
            <a:endParaRPr lang="en-US"/>
          </a:p>
        </p:txBody>
      </p:sp>
    </p:spTree>
    <p:extLst>
      <p:ext uri="{BB962C8B-B14F-4D97-AF65-F5344CB8AC3E}">
        <p14:creationId xmlns:p14="http://schemas.microsoft.com/office/powerpoint/2010/main" val="2070723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292947"/>
            <a:ext cx="9875520" cy="1219200"/>
          </a:xfrm>
          <a:prstGeom prst="rect">
            <a:avLst/>
          </a:prstGeom>
        </p:spPr>
        <p:txBody>
          <a:bodyPr vert="horz" lIns="104498" tIns="52249" rIns="104498" bIns="52249" rtlCol="0" anchor="ctr">
            <a:normAutofit/>
          </a:bodyPr>
          <a:lstStyle/>
          <a:p>
            <a:r>
              <a:rPr lang="en-US"/>
              <a:t>Click to edit Master title style</a:t>
            </a:r>
          </a:p>
        </p:txBody>
      </p:sp>
      <p:sp>
        <p:nvSpPr>
          <p:cNvPr id="3" name="Text Placeholder 2"/>
          <p:cNvSpPr>
            <a:spLocks noGrp="1"/>
          </p:cNvSpPr>
          <p:nvPr>
            <p:ph type="body" idx="1"/>
          </p:nvPr>
        </p:nvSpPr>
        <p:spPr>
          <a:xfrm>
            <a:off x="548640" y="1706880"/>
            <a:ext cx="9875520" cy="4827694"/>
          </a:xfrm>
          <a:prstGeom prst="rect">
            <a:avLst/>
          </a:prstGeom>
        </p:spPr>
        <p:txBody>
          <a:bodyPr vert="horz" lIns="104498" tIns="52249" rIns="104498" bIns="522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6780107"/>
            <a:ext cx="2560320" cy="389467"/>
          </a:xfrm>
          <a:prstGeom prst="rect">
            <a:avLst/>
          </a:prstGeom>
        </p:spPr>
        <p:txBody>
          <a:bodyPr vert="horz" lIns="104498" tIns="52249" rIns="104498" bIns="52249" rtlCol="0" anchor="ctr"/>
          <a:lstStyle>
            <a:lvl1pPr algn="l">
              <a:defRPr sz="1400">
                <a:solidFill>
                  <a:schemeClr val="tx1">
                    <a:tint val="75000"/>
                  </a:schemeClr>
                </a:solidFill>
              </a:defRPr>
            </a:lvl1pPr>
          </a:lstStyle>
          <a:p>
            <a:fld id="{95C621A4-E372-471B-870D-568697EBBE08}" type="datetimeFigureOut">
              <a:rPr lang="en-US" smtClean="0"/>
              <a:pPr/>
              <a:t>5/19/2020</a:t>
            </a:fld>
            <a:endParaRPr lang="en-US"/>
          </a:p>
        </p:txBody>
      </p:sp>
      <p:sp>
        <p:nvSpPr>
          <p:cNvPr id="5" name="Footer Placeholder 4"/>
          <p:cNvSpPr>
            <a:spLocks noGrp="1"/>
          </p:cNvSpPr>
          <p:nvPr>
            <p:ph type="ftr" sz="quarter" idx="3"/>
          </p:nvPr>
        </p:nvSpPr>
        <p:spPr>
          <a:xfrm>
            <a:off x="3749040" y="6780107"/>
            <a:ext cx="3474720" cy="389467"/>
          </a:xfrm>
          <a:prstGeom prst="rect">
            <a:avLst/>
          </a:prstGeom>
        </p:spPr>
        <p:txBody>
          <a:bodyPr vert="horz" lIns="104498" tIns="52249" rIns="104498" bIns="52249"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6780107"/>
            <a:ext cx="2560320" cy="389467"/>
          </a:xfrm>
          <a:prstGeom prst="rect">
            <a:avLst/>
          </a:prstGeom>
        </p:spPr>
        <p:txBody>
          <a:bodyPr vert="horz" lIns="104498" tIns="52249" rIns="104498" bIns="52249" rtlCol="0" anchor="ctr"/>
          <a:lstStyle>
            <a:lvl1pPr algn="r">
              <a:defRPr sz="1400">
                <a:solidFill>
                  <a:schemeClr val="tx1">
                    <a:tint val="75000"/>
                  </a:schemeClr>
                </a:solidFill>
              </a:defRPr>
            </a:lvl1pPr>
          </a:lstStyle>
          <a:p>
            <a:fld id="{279FDE8B-E4DB-4AAD-B14C-92895D26C1F2}" type="slidenum">
              <a:rPr lang="en-US" smtClean="0"/>
              <a:pPr/>
              <a:t>‹#›</a:t>
            </a:fld>
            <a:endParaRPr lang="en-US"/>
          </a:p>
        </p:txBody>
      </p:sp>
    </p:spTree>
    <p:extLst>
      <p:ext uri="{BB962C8B-B14F-4D97-AF65-F5344CB8AC3E}">
        <p14:creationId xmlns:p14="http://schemas.microsoft.com/office/powerpoint/2010/main" val="346444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4976" rtl="0" eaLnBrk="1" latinLnBrk="0" hangingPunct="1">
        <a:spcBef>
          <a:spcPct val="0"/>
        </a:spcBef>
        <a:buNone/>
        <a:defRPr sz="5000" kern="1200">
          <a:solidFill>
            <a:schemeClr val="tx1"/>
          </a:solidFill>
          <a:latin typeface="+mj-lt"/>
          <a:ea typeface="+mj-ea"/>
          <a:cs typeface="+mj-cs"/>
        </a:defRPr>
      </a:lvl1pPr>
    </p:titleStyle>
    <p:bodyStyle>
      <a:lvl1pPr marL="391866" indent="-391866" algn="l" defTabSz="104497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9043" indent="-326555" algn="l" defTabSz="104497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6220" indent="-261244" algn="l" defTabSz="104497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8709"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51197"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73685"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6173"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8661"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41149"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19400" y="0"/>
            <a:ext cx="45720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5000" b="1" dirty="0">
                <a:solidFill>
                  <a:srgbClr val="FF0000"/>
                </a:solidFill>
                <a:latin typeface="Cambria" pitchFamily="18" charset="0"/>
                <a:ea typeface="Cambria" pitchFamily="18" charset="0"/>
              </a:rPr>
              <a:t>Lecture 5-6 </a:t>
            </a:r>
          </a:p>
        </p:txBody>
      </p:sp>
      <p:sp>
        <p:nvSpPr>
          <p:cNvPr id="6" name="Title 1"/>
          <p:cNvSpPr txBox="1">
            <a:spLocks/>
          </p:cNvSpPr>
          <p:nvPr/>
        </p:nvSpPr>
        <p:spPr>
          <a:xfrm>
            <a:off x="762000" y="2089573"/>
            <a:ext cx="9326880" cy="1568027"/>
          </a:xfrm>
          <a:prstGeom prst="rect">
            <a:avLst/>
          </a:prstGeom>
          <a:solidFill>
            <a:srgbClr val="292929"/>
          </a:solidFill>
        </p:spPr>
        <p:txBody>
          <a:bodyPr vert="horz" lIns="104498" tIns="52249" rIns="104498" bIns="52249" rtlCol="0" anchor="ctr">
            <a:normAutofit fontScale="92500" lnSpcReduction="10000"/>
          </a:bodyPr>
          <a:lstStyle/>
          <a:p>
            <a:pPr lvl="0" algn="ctr">
              <a:spcBef>
                <a:spcPct val="0"/>
              </a:spcBef>
            </a:pPr>
            <a:r>
              <a:rPr lang="en-US" sz="5400" b="1" dirty="0">
                <a:solidFill>
                  <a:srgbClr val="00B050"/>
                </a:solidFill>
                <a:latin typeface="Cambria" pitchFamily="18" charset="0"/>
                <a:ea typeface="Cambria" pitchFamily="18" charset="0"/>
              </a:rPr>
              <a:t>Alternative Development </a:t>
            </a:r>
          </a:p>
          <a:p>
            <a:pPr lvl="0" algn="ctr">
              <a:spcBef>
                <a:spcPct val="0"/>
              </a:spcBef>
            </a:pPr>
            <a:r>
              <a:rPr lang="en-US" sz="5400" b="1" dirty="0">
                <a:solidFill>
                  <a:srgbClr val="00B050"/>
                </a:solidFill>
                <a:latin typeface="Cambria" pitchFamily="18" charset="0"/>
                <a:ea typeface="Cambria" pitchFamily="18" charset="0"/>
              </a:rPr>
              <a:t>And Role of NGOs </a:t>
            </a:r>
            <a:endParaRPr kumimoji="0" lang="en-US" sz="5000" b="1" i="0" u="none" strike="noStrike" kern="1200" cap="none" spc="0" normalizeH="0" baseline="0" noProof="0" dirty="0">
              <a:ln>
                <a:noFill/>
              </a:ln>
              <a:solidFill>
                <a:srgbClr val="00B050"/>
              </a:solidFill>
              <a:effectLst/>
              <a:uLnTx/>
              <a:uFillTx/>
              <a:latin typeface="Cambria" pitchFamily="18" charset="0"/>
              <a:ea typeface="Cambria" pitchFamily="18" charset="0"/>
              <a:cs typeface="+mj-cs"/>
            </a:endParaRPr>
          </a:p>
        </p:txBody>
      </p:sp>
      <p:sp>
        <p:nvSpPr>
          <p:cNvPr id="8" name="Subtitle 2"/>
          <p:cNvSpPr>
            <a:spLocks noGrp="1"/>
          </p:cNvSpPr>
          <p:nvPr>
            <p:ph type="subTitle" idx="1"/>
          </p:nvPr>
        </p:nvSpPr>
        <p:spPr>
          <a:xfrm>
            <a:off x="1645920" y="4983480"/>
            <a:ext cx="7680960" cy="2331720"/>
          </a:xfrm>
        </p:spPr>
        <p:style>
          <a:lnRef idx="1">
            <a:schemeClr val="accent1"/>
          </a:lnRef>
          <a:fillRef idx="2">
            <a:schemeClr val="accent1"/>
          </a:fillRef>
          <a:effectRef idx="1">
            <a:schemeClr val="accent1"/>
          </a:effectRef>
          <a:fontRef idx="minor">
            <a:schemeClr val="dk1"/>
          </a:fontRef>
        </p:style>
        <p:txBody>
          <a:bodyPr>
            <a:noAutofit/>
          </a:bodyPr>
          <a:lstStyle/>
          <a:p>
            <a:r>
              <a:rPr lang="en-US" sz="3000" b="1" dirty="0">
                <a:solidFill>
                  <a:srgbClr val="0070C0"/>
                </a:solidFill>
                <a:latin typeface="Cambria" pitchFamily="18" charset="0"/>
                <a:ea typeface="Cambria" pitchFamily="18" charset="0"/>
              </a:rPr>
              <a:t>Mohammad Faisal </a:t>
            </a:r>
            <a:r>
              <a:rPr lang="en-US" sz="3000" b="1" dirty="0" err="1">
                <a:solidFill>
                  <a:srgbClr val="0070C0"/>
                </a:solidFill>
                <a:latin typeface="Cambria" pitchFamily="18" charset="0"/>
                <a:ea typeface="Cambria" pitchFamily="18" charset="0"/>
              </a:rPr>
              <a:t>Akber</a:t>
            </a:r>
            <a:endParaRPr lang="en-US" sz="3000" b="1" dirty="0">
              <a:solidFill>
                <a:srgbClr val="0070C0"/>
              </a:solidFill>
              <a:latin typeface="Cambria" pitchFamily="18" charset="0"/>
              <a:ea typeface="Cambria" pitchFamily="18" charset="0"/>
            </a:endParaRPr>
          </a:p>
          <a:p>
            <a:r>
              <a:rPr lang="en-US" sz="3000" dirty="0">
                <a:solidFill>
                  <a:srgbClr val="0070C0"/>
                </a:solidFill>
                <a:latin typeface="Cambria" pitchFamily="18" charset="0"/>
                <a:ea typeface="Cambria" pitchFamily="18" charset="0"/>
              </a:rPr>
              <a:t>Lecturer</a:t>
            </a:r>
          </a:p>
          <a:p>
            <a:r>
              <a:rPr lang="en-US" sz="3000" dirty="0">
                <a:solidFill>
                  <a:srgbClr val="0070C0"/>
                </a:solidFill>
                <a:latin typeface="Cambria" pitchFamily="18" charset="0"/>
                <a:ea typeface="Cambria" pitchFamily="18" charset="0"/>
              </a:rPr>
              <a:t>Department of Development Studies</a:t>
            </a:r>
          </a:p>
          <a:p>
            <a:r>
              <a:rPr lang="en-US" sz="3000" dirty="0">
                <a:solidFill>
                  <a:srgbClr val="0070C0"/>
                </a:solidFill>
                <a:latin typeface="Cambria" pitchFamily="18" charset="0"/>
                <a:ea typeface="Cambria" pitchFamily="18" charset="0"/>
              </a:rPr>
              <a:t>Daffodil International University  </a:t>
            </a:r>
          </a:p>
        </p:txBody>
      </p:sp>
    </p:spTree>
    <p:extLst>
      <p:ext uri="{BB962C8B-B14F-4D97-AF65-F5344CB8AC3E}">
        <p14:creationId xmlns:p14="http://schemas.microsoft.com/office/powerpoint/2010/main" val="2072493547"/>
      </p:ext>
    </p:extLst>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10515600" cy="5334000"/>
          </a:xfrm>
        </p:spPr>
        <p:style>
          <a:lnRef idx="2">
            <a:schemeClr val="accent2"/>
          </a:lnRef>
          <a:fillRef idx="1">
            <a:schemeClr val="lt1"/>
          </a:fillRef>
          <a:effectRef idx="0">
            <a:schemeClr val="accent2"/>
          </a:effectRef>
          <a:fontRef idx="minor">
            <a:schemeClr val="dk1"/>
          </a:fontRef>
        </p:style>
        <p:txBody>
          <a:bodyPr>
            <a:noAutofit/>
          </a:bodyPr>
          <a:lstStyle/>
          <a:p>
            <a:pPr marL="182880" indent="-182880" algn="just">
              <a:spcBef>
                <a:spcPts val="0"/>
              </a:spcBef>
              <a:buFont typeface="Wingdings" pitchFamily="2" charset="2"/>
              <a:buChar char="§"/>
            </a:pPr>
            <a:r>
              <a:rPr lang="en-US" sz="3000" dirty="0">
                <a:latin typeface="Cambria" pitchFamily="18" charset="0"/>
                <a:ea typeface="Cambria" pitchFamily="18" charset="0"/>
              </a:rPr>
              <a:t>NGO has little power except that which is generated by being a convener. </a:t>
            </a:r>
          </a:p>
          <a:p>
            <a:pPr marL="182880" indent="-182880" algn="just">
              <a:spcBef>
                <a:spcPts val="0"/>
              </a:spcBef>
              <a:buFont typeface="Wingdings" pitchFamily="2" charset="2"/>
              <a:buChar char="§"/>
            </a:pPr>
            <a:r>
              <a:rPr lang="en-US" sz="3000" dirty="0">
                <a:latin typeface="Cambria" pitchFamily="18" charset="0"/>
                <a:ea typeface="Cambria" pitchFamily="18" charset="0"/>
              </a:rPr>
              <a:t>The NGO builds alliances with more powerful groups, social movements, political parties, rich donors etc. </a:t>
            </a:r>
          </a:p>
          <a:p>
            <a:pPr marL="182880" indent="-182880" algn="just">
              <a:spcBef>
                <a:spcPts val="0"/>
              </a:spcBef>
              <a:buFont typeface="Wingdings" pitchFamily="2" charset="2"/>
              <a:buChar char="§"/>
            </a:pPr>
            <a:r>
              <a:rPr lang="en-US" sz="3000" dirty="0">
                <a:latin typeface="Cambria" pitchFamily="18" charset="0"/>
                <a:ea typeface="Cambria" pitchFamily="18" charset="0"/>
              </a:rPr>
              <a:t>They seek to respond to opportunities that emerge within these relationships. </a:t>
            </a:r>
          </a:p>
          <a:p>
            <a:pPr marL="182880" indent="-182880" algn="just">
              <a:spcBef>
                <a:spcPts val="0"/>
              </a:spcBef>
              <a:buFont typeface="Wingdings" pitchFamily="2" charset="2"/>
              <a:buChar char="§"/>
            </a:pPr>
            <a:r>
              <a:rPr lang="en-US" sz="3000" dirty="0">
                <a:latin typeface="Cambria" pitchFamily="18" charset="0"/>
                <a:ea typeface="Cambria" pitchFamily="18" charset="0"/>
              </a:rPr>
              <a:t>They put emphasis on a process that draws in pro-poor individuals and groups, and they are essentially responsive to that process. </a:t>
            </a:r>
          </a:p>
          <a:p>
            <a:pPr marL="182880" indent="-182880" algn="just">
              <a:spcBef>
                <a:spcPts val="0"/>
              </a:spcBef>
              <a:buFont typeface="Wingdings" pitchFamily="2" charset="2"/>
              <a:buChar char="§"/>
            </a:pPr>
            <a:r>
              <a:rPr lang="en-US" sz="3000" dirty="0">
                <a:latin typeface="Cambria" pitchFamily="18" charset="0"/>
                <a:ea typeface="Cambria" pitchFamily="18" charset="0"/>
              </a:rPr>
              <a:t>They have to be a water because they are dealing with powerful entities who don’t hesitate to contest the process. </a:t>
            </a:r>
          </a:p>
        </p:txBody>
      </p:sp>
      <p:sp>
        <p:nvSpPr>
          <p:cNvPr id="5" name="Title 1"/>
          <p:cNvSpPr>
            <a:spLocks noGrp="1"/>
          </p:cNvSpPr>
          <p:nvPr>
            <p:ph type="title"/>
          </p:nvPr>
        </p:nvSpPr>
        <p:spPr>
          <a:xfrm>
            <a:off x="1447800" y="0"/>
            <a:ext cx="7848600" cy="750147"/>
          </a:xfrm>
        </p:spPr>
        <p:style>
          <a:lnRef idx="1">
            <a:schemeClr val="accent2"/>
          </a:lnRef>
          <a:fillRef idx="2">
            <a:schemeClr val="accent2"/>
          </a:fillRef>
          <a:effectRef idx="1">
            <a:schemeClr val="accent2"/>
          </a:effectRef>
          <a:fontRef idx="minor">
            <a:schemeClr val="dk1"/>
          </a:fontRef>
        </p:style>
        <p:txBody>
          <a:bodyPr>
            <a:noAutofit/>
          </a:bodyPr>
          <a:lstStyle/>
          <a:p>
            <a:pPr marL="0" indent="0"/>
            <a:r>
              <a:rPr lang="en-US" sz="4000" b="1" dirty="0">
                <a:latin typeface="Cambria" pitchFamily="18" charset="0"/>
                <a:ea typeface="Cambria" pitchFamily="18" charset="0"/>
              </a:rPr>
              <a:t>NGOs as water</a:t>
            </a:r>
          </a:p>
        </p:txBody>
      </p:sp>
    </p:spTree>
    <p:extLst>
      <p:ext uri="{BB962C8B-B14F-4D97-AF65-F5344CB8AC3E}">
        <p14:creationId xmlns:p14="http://schemas.microsoft.com/office/powerpoint/2010/main" val="338441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43000" y="0"/>
            <a:ext cx="8534400" cy="750147"/>
          </a:xfrm>
          <a:prstGeom prst="rect">
            <a:avLst/>
          </a:prstGeom>
        </p:spPr>
        <p:style>
          <a:lnRef idx="1">
            <a:schemeClr val="accent4"/>
          </a:lnRef>
          <a:fillRef idx="2">
            <a:schemeClr val="accent4"/>
          </a:fillRef>
          <a:effectRef idx="1">
            <a:schemeClr val="accent4"/>
          </a:effectRef>
          <a:fontRef idx="minor">
            <a:schemeClr val="dk1"/>
          </a:fontRef>
        </p:style>
        <p:txBody>
          <a:bodyPr vert="horz" lIns="104498" tIns="52249" rIns="104498" bIns="52249" rtlCol="0" anchor="ctr">
            <a:noAutofit/>
          </a:bodyPr>
          <a:lstStyle/>
          <a:p>
            <a:pPr lvl="0" algn="ctr">
              <a:spcBef>
                <a:spcPct val="0"/>
              </a:spcBef>
            </a:pPr>
            <a:r>
              <a:rPr lang="en-US" sz="4000" b="1" dirty="0">
                <a:latin typeface="Cambria" pitchFamily="18" charset="0"/>
                <a:ea typeface="Cambria" pitchFamily="18" charset="0"/>
              </a:rPr>
              <a:t>NGOs as microchip</a:t>
            </a:r>
          </a:p>
        </p:txBody>
      </p:sp>
      <p:sp>
        <p:nvSpPr>
          <p:cNvPr id="7" name="Content Placeholder 2"/>
          <p:cNvSpPr txBox="1">
            <a:spLocks/>
          </p:cNvSpPr>
          <p:nvPr/>
        </p:nvSpPr>
        <p:spPr>
          <a:xfrm>
            <a:off x="304800" y="1066800"/>
            <a:ext cx="10439400" cy="5867400"/>
          </a:xfrm>
          <a:prstGeom prst="rect">
            <a:avLst/>
          </a:prstGeom>
        </p:spPr>
        <p:style>
          <a:lnRef idx="2">
            <a:schemeClr val="accent4"/>
          </a:lnRef>
          <a:fillRef idx="1">
            <a:schemeClr val="lt1"/>
          </a:fillRef>
          <a:effectRef idx="0">
            <a:schemeClr val="accent4"/>
          </a:effectRef>
          <a:fontRef idx="minor">
            <a:schemeClr val="dk1"/>
          </a:fontRef>
        </p:style>
        <p:txBody>
          <a:bodyPr vert="horz" lIns="104498" tIns="52249" rIns="104498" bIns="52249" rtlCol="0">
            <a:noAutofit/>
          </a:bodyPr>
          <a:lstStyle/>
          <a:p>
            <a:pPr marL="274320" indent="-274320" algn="just">
              <a:lnSpc>
                <a:spcPct val="114000"/>
              </a:lnSpc>
              <a:buFont typeface="Wingdings" pitchFamily="2" charset="2"/>
              <a:buChar char="§"/>
            </a:pPr>
            <a:r>
              <a:rPr lang="en-US" sz="3000" dirty="0">
                <a:latin typeface="Cambria" pitchFamily="18" charset="0"/>
                <a:ea typeface="Cambria" pitchFamily="18" charset="0"/>
              </a:rPr>
              <a:t>NGOs seek to be more proactive around the content that is considered within the engagement. </a:t>
            </a:r>
          </a:p>
          <a:p>
            <a:pPr marL="274320" indent="-274320" algn="just">
              <a:lnSpc>
                <a:spcPct val="114000"/>
              </a:lnSpc>
              <a:buFont typeface="Wingdings" pitchFamily="2" charset="2"/>
              <a:buChar char="§"/>
            </a:pPr>
            <a:r>
              <a:rPr lang="en-US" sz="3000" dirty="0">
                <a:latin typeface="Cambria" pitchFamily="18" charset="0"/>
                <a:ea typeface="Cambria" pitchFamily="18" charset="0"/>
              </a:rPr>
              <a:t>They are still concerned with process though less willing to relinquish leadership to others than in the jelly model. </a:t>
            </a:r>
          </a:p>
          <a:p>
            <a:pPr marL="274320" indent="-274320" algn="just">
              <a:lnSpc>
                <a:spcPct val="114000"/>
              </a:lnSpc>
              <a:buFont typeface="Wingdings" pitchFamily="2" charset="2"/>
              <a:buChar char="§"/>
            </a:pPr>
            <a:r>
              <a:rPr lang="en-US" sz="3000" dirty="0">
                <a:latin typeface="Cambria" pitchFamily="18" charset="0"/>
                <a:ea typeface="Cambria" pitchFamily="18" charset="0"/>
              </a:rPr>
              <a:t>They may seek to convince a more powerful actor, such as a state minister or agency professional</a:t>
            </a:r>
          </a:p>
          <a:p>
            <a:pPr marL="274320" indent="-274320" algn="just">
              <a:lnSpc>
                <a:spcPct val="114000"/>
              </a:lnSpc>
              <a:buFont typeface="Wingdings" pitchFamily="2" charset="2"/>
              <a:buChar char="§"/>
            </a:pPr>
            <a:r>
              <a:rPr lang="en-US" sz="3000" dirty="0">
                <a:latin typeface="Cambria" pitchFamily="18" charset="0"/>
                <a:ea typeface="Cambria" pitchFamily="18" charset="0"/>
              </a:rPr>
              <a:t>It is their intellectual contribution that enables them to bring actors together with some legitimacy</a:t>
            </a:r>
          </a:p>
          <a:p>
            <a:pPr marL="274320" indent="-274320" algn="just">
              <a:lnSpc>
                <a:spcPct val="114000"/>
              </a:lnSpc>
              <a:buFont typeface="Wingdings" pitchFamily="2" charset="2"/>
              <a:buChar char="§"/>
            </a:pPr>
            <a:r>
              <a:rPr lang="en-US" sz="3000" dirty="0">
                <a:latin typeface="Cambria" pitchFamily="18" charset="0"/>
                <a:ea typeface="Cambria" pitchFamily="18" charset="0"/>
              </a:rPr>
              <a:t>NGOs can add real insight to local grassroots and political strategies by broadening horizons and helping people learn and see things differently. </a:t>
            </a:r>
            <a:endParaRPr kumimoji="0" lang="en-US" sz="3000" b="0" i="0" u="none" strike="noStrike" kern="1200" cap="none" spc="0" normalizeH="0" baseline="0" noProof="0" dirty="0">
              <a:ln>
                <a:noFill/>
              </a:ln>
              <a:solidFill>
                <a:schemeClr val="tx1"/>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3844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9875520" cy="4827694"/>
          </a:xfrm>
        </p:spPr>
        <p:style>
          <a:lnRef idx="2">
            <a:schemeClr val="accent6"/>
          </a:lnRef>
          <a:fillRef idx="1">
            <a:schemeClr val="lt1"/>
          </a:fillRef>
          <a:effectRef idx="0">
            <a:schemeClr val="accent6"/>
          </a:effectRef>
          <a:fontRef idx="minor">
            <a:schemeClr val="dk1"/>
          </a:fontRef>
        </p:style>
        <p:txBody>
          <a:bodyPr>
            <a:normAutofit/>
          </a:bodyPr>
          <a:lstStyle/>
          <a:p>
            <a:pPr algn="just">
              <a:buFont typeface="Wingdings" pitchFamily="2" charset="2"/>
              <a:buChar char="§"/>
            </a:pPr>
            <a:r>
              <a:rPr lang="en-US" sz="3200" dirty="0">
                <a:latin typeface="Cambria" pitchFamily="18" charset="0"/>
                <a:ea typeface="Cambria" pitchFamily="18" charset="0"/>
              </a:rPr>
              <a:t>Perceiving development as both an underlying process of social change and as a targeted intervention. </a:t>
            </a:r>
          </a:p>
          <a:p>
            <a:pPr algn="just">
              <a:buFont typeface="Wingdings" pitchFamily="2" charset="2"/>
              <a:buChar char="§"/>
            </a:pPr>
            <a:r>
              <a:rPr lang="en-US" sz="3200" dirty="0">
                <a:latin typeface="Cambria" pitchFamily="18" charset="0"/>
                <a:ea typeface="Cambria" pitchFamily="18" charset="0"/>
              </a:rPr>
              <a:t>Considering the tripartite division between the three key institutional arenas of state, civil society and market. </a:t>
            </a:r>
          </a:p>
          <a:p>
            <a:pPr algn="just">
              <a:buFont typeface="Wingdings" pitchFamily="2" charset="2"/>
              <a:buChar char="§"/>
            </a:pPr>
            <a:r>
              <a:rPr lang="en-US" sz="3200" dirty="0">
                <a:latin typeface="Cambria" pitchFamily="18" charset="0"/>
                <a:ea typeface="Cambria" pitchFamily="18" charset="0"/>
              </a:rPr>
              <a:t>Referring to the relationships between localizing and globalizing tendencies in defining what NGOs do and are. </a:t>
            </a:r>
          </a:p>
        </p:txBody>
      </p:sp>
      <p:sp>
        <p:nvSpPr>
          <p:cNvPr id="4" name="Title 1"/>
          <p:cNvSpPr txBox="1">
            <a:spLocks/>
          </p:cNvSpPr>
          <p:nvPr/>
        </p:nvSpPr>
        <p:spPr>
          <a:xfrm>
            <a:off x="1143000" y="0"/>
            <a:ext cx="8534400" cy="750147"/>
          </a:xfrm>
          <a:prstGeom prst="rect">
            <a:avLst/>
          </a:prstGeom>
        </p:spPr>
        <p:style>
          <a:lnRef idx="1">
            <a:schemeClr val="accent6"/>
          </a:lnRef>
          <a:fillRef idx="2">
            <a:schemeClr val="accent6"/>
          </a:fillRef>
          <a:effectRef idx="1">
            <a:schemeClr val="accent6"/>
          </a:effectRef>
          <a:fontRef idx="minor">
            <a:schemeClr val="dk1"/>
          </a:fontRef>
        </p:style>
        <p:txBody>
          <a:bodyPr vert="horz" lIns="104498" tIns="52249" rIns="104498" bIns="52249" rtlCol="0" anchor="ctr">
            <a:noAutofit/>
          </a:bodyPr>
          <a:lstStyle/>
          <a:p>
            <a:pPr algn="ctr"/>
            <a:r>
              <a:rPr lang="en-US" sz="4000" b="1" dirty="0">
                <a:solidFill>
                  <a:schemeClr val="tx1"/>
                </a:solidFill>
                <a:latin typeface="Cambria" pitchFamily="18" charset="0"/>
                <a:ea typeface="Cambria" pitchFamily="18" charset="0"/>
              </a:rPr>
              <a:t>NGOs Three Dimensions</a:t>
            </a:r>
          </a:p>
        </p:txBody>
      </p:sp>
    </p:spTree>
    <p:extLst>
      <p:ext uri="{BB962C8B-B14F-4D97-AF65-F5344CB8AC3E}">
        <p14:creationId xmlns:p14="http://schemas.microsoft.com/office/powerpoint/2010/main" val="1792075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10668000" cy="6400800"/>
          </a:xfrm>
        </p:spPr>
        <p:style>
          <a:lnRef idx="2">
            <a:schemeClr val="accent1"/>
          </a:lnRef>
          <a:fillRef idx="1">
            <a:schemeClr val="lt1"/>
          </a:fillRef>
          <a:effectRef idx="0">
            <a:schemeClr val="accent1"/>
          </a:effectRef>
          <a:fontRef idx="minor">
            <a:schemeClr val="dk1"/>
          </a:fontRef>
        </p:style>
        <p:txBody>
          <a:bodyPr>
            <a:noAutofit/>
          </a:bodyPr>
          <a:lstStyle/>
          <a:p>
            <a:pPr marL="274320" indent="-274320" algn="just">
              <a:spcBef>
                <a:spcPts val="0"/>
              </a:spcBef>
              <a:buFont typeface="Wingdings" pitchFamily="2" charset="2"/>
              <a:buChar char="§"/>
            </a:pPr>
            <a:r>
              <a:rPr lang="en-US" sz="2800" b="1" dirty="0">
                <a:latin typeface="Cambria" pitchFamily="18" charset="0"/>
                <a:ea typeface="Cambria" pitchFamily="18" charset="0"/>
              </a:rPr>
              <a:t>Until 1970s: </a:t>
            </a:r>
            <a:r>
              <a:rPr lang="en-US" sz="2800" dirty="0">
                <a:latin typeface="Cambria" pitchFamily="18" charset="0"/>
                <a:ea typeface="Cambria" pitchFamily="18" charset="0"/>
              </a:rPr>
              <a:t>A limited number of small NGOs receiving little external support constitute NGO sector. </a:t>
            </a:r>
          </a:p>
          <a:p>
            <a:pPr marL="274320" indent="-274320" algn="just">
              <a:spcBef>
                <a:spcPts val="0"/>
              </a:spcBef>
              <a:buFont typeface="Wingdings" pitchFamily="2" charset="2"/>
              <a:buChar char="§"/>
            </a:pPr>
            <a:r>
              <a:rPr lang="en-US" sz="2800" b="1" dirty="0">
                <a:latin typeface="Cambria" pitchFamily="18" charset="0"/>
                <a:ea typeface="Cambria" pitchFamily="18" charset="0"/>
              </a:rPr>
              <a:t>1980s: </a:t>
            </a:r>
            <a:r>
              <a:rPr lang="en-US" sz="2800" dirty="0">
                <a:latin typeface="Cambria" pitchFamily="18" charset="0"/>
                <a:ea typeface="Cambria" pitchFamily="18" charset="0"/>
              </a:rPr>
              <a:t>The NGO decade takes place amidst the Western pursuit of neo-liberal agendas with promising development alternative.</a:t>
            </a:r>
          </a:p>
          <a:p>
            <a:pPr marL="274320" indent="-274320" algn="just">
              <a:spcBef>
                <a:spcPts val="0"/>
              </a:spcBef>
              <a:buFont typeface="Wingdings" pitchFamily="2" charset="2"/>
              <a:buChar char="§"/>
            </a:pPr>
            <a:r>
              <a:rPr lang="en-US" sz="2800" b="1" dirty="0">
                <a:latin typeface="Cambria" pitchFamily="18" charset="0"/>
                <a:ea typeface="Cambria" pitchFamily="18" charset="0"/>
              </a:rPr>
              <a:t>1990s: </a:t>
            </a:r>
            <a:r>
              <a:rPr lang="en-US" sz="2800" dirty="0">
                <a:latin typeface="Cambria" pitchFamily="18" charset="0"/>
                <a:ea typeface="Cambria" pitchFamily="18" charset="0"/>
              </a:rPr>
              <a:t>Alongside emergence of the good governance agendas, the first concerns surrounding NGOs take off alongside a focus back to the role of the state. </a:t>
            </a:r>
          </a:p>
          <a:p>
            <a:pPr marL="274320" indent="-274320" algn="just">
              <a:spcBef>
                <a:spcPts val="0"/>
              </a:spcBef>
              <a:buFont typeface="Wingdings" pitchFamily="2" charset="2"/>
              <a:buChar char="§"/>
            </a:pPr>
            <a:r>
              <a:rPr lang="en-US" sz="2800" b="1" dirty="0">
                <a:latin typeface="Cambria" pitchFamily="18" charset="0"/>
                <a:ea typeface="Cambria" pitchFamily="18" charset="0"/>
              </a:rPr>
              <a:t>2000s:</a:t>
            </a:r>
            <a:r>
              <a:rPr lang="en-US" sz="2800" dirty="0">
                <a:latin typeface="Cambria" pitchFamily="18" charset="0"/>
                <a:ea typeface="Cambria" pitchFamily="18" charset="0"/>
              </a:rPr>
              <a:t> A new International Aid Regime promises greater consultation and focus on non-growth factors (people centered, rights based, grassroots driven approaches) </a:t>
            </a:r>
          </a:p>
          <a:p>
            <a:pPr marL="274320" indent="-274320" algn="just">
              <a:spcBef>
                <a:spcPts val="0"/>
              </a:spcBef>
              <a:buFont typeface="Wingdings" pitchFamily="2" charset="2"/>
              <a:buChar char="§"/>
            </a:pPr>
            <a:r>
              <a:rPr lang="en-US" sz="2800" b="1" dirty="0">
                <a:latin typeface="Cambria" pitchFamily="18" charset="0"/>
                <a:ea typeface="Cambria" pitchFamily="18" charset="0"/>
              </a:rPr>
              <a:t>2010s:</a:t>
            </a:r>
            <a:r>
              <a:rPr lang="en-US" sz="2800" dirty="0">
                <a:latin typeface="Cambria" pitchFamily="18" charset="0"/>
                <a:ea typeface="Cambria" pitchFamily="18" charset="0"/>
              </a:rPr>
              <a:t> With persistent concerns of NGOs remaining unaddressed and recognition of their limited success in advocacy and empowerment, there is increasing recognition that NGOs are only one sector within broader civil society and they must reorient themselves with their grassroots-roots. </a:t>
            </a:r>
            <a:endParaRPr lang="en-US" sz="2800" dirty="0">
              <a:latin typeface="Cambria" pitchFamily="18" charset="0"/>
            </a:endParaRPr>
          </a:p>
        </p:txBody>
      </p:sp>
      <p:sp>
        <p:nvSpPr>
          <p:cNvPr id="5"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rPr>
              <a:t>Background of NGOs</a:t>
            </a:r>
            <a:r>
              <a:rPr kumimoji="0" lang="en-US" sz="5000" b="1" i="0" u="none" strike="noStrike" kern="1200" cap="none" spc="0" normalizeH="0" noProof="0" dirty="0">
                <a:ln>
                  <a:noFill/>
                </a:ln>
                <a:solidFill>
                  <a:srgbClr val="0066FF"/>
                </a:solidFill>
                <a:effectLst/>
                <a:uLnTx/>
                <a:uFillTx/>
                <a:latin typeface="Cambria" pitchFamily="18" charset="0"/>
                <a:ea typeface="Cambria" pitchFamily="18" charset="0"/>
                <a:cs typeface="+mn-cs"/>
              </a:rPr>
              <a:t> </a:t>
            </a:r>
            <a:endPar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1000403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10668000" cy="59436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274320" algn="just">
              <a:spcBef>
                <a:spcPts val="0"/>
              </a:spcBef>
              <a:buNone/>
            </a:pPr>
            <a:r>
              <a:rPr lang="en-US" sz="2800" dirty="0">
                <a:latin typeface="Cambria" pitchFamily="18" charset="0"/>
                <a:ea typeface="Cambria" pitchFamily="18" charset="0"/>
              </a:rPr>
              <a:t>In addressing the needs of the population, NGOs are identified as possible alternative institutions to the public sectors (Brown and </a:t>
            </a:r>
            <a:r>
              <a:rPr lang="en-US" sz="2800" dirty="0" err="1">
                <a:latin typeface="Cambria" pitchFamily="18" charset="0"/>
                <a:ea typeface="Cambria" pitchFamily="18" charset="0"/>
              </a:rPr>
              <a:t>Korten</a:t>
            </a:r>
            <a:r>
              <a:rPr lang="en-US" sz="2800" dirty="0">
                <a:latin typeface="Cambria" pitchFamily="18" charset="0"/>
                <a:ea typeface="Cambria" pitchFamily="18" charset="0"/>
              </a:rPr>
              <a:t>, 1991). The following factors have contributed to the rapid growth of the NGOs all over the world in the last decade. </a:t>
            </a:r>
          </a:p>
          <a:p>
            <a:pPr marL="0" indent="-274320" algn="just">
              <a:spcBef>
                <a:spcPts val="0"/>
              </a:spcBef>
              <a:buNone/>
            </a:pPr>
            <a:r>
              <a:rPr lang="en-US" sz="2800" b="1" dirty="0">
                <a:latin typeface="Cambria" pitchFamily="18" charset="0"/>
                <a:ea typeface="Cambria" pitchFamily="18" charset="0"/>
              </a:rPr>
              <a:t>Changed Global Environment: </a:t>
            </a:r>
            <a:r>
              <a:rPr lang="en-US" sz="2800" dirty="0">
                <a:latin typeface="Cambria" pitchFamily="18" charset="0"/>
                <a:ea typeface="Cambria" pitchFamily="18" charset="0"/>
              </a:rPr>
              <a:t>The traditional dominant realist approach has lost a great deal of its explanatory power with the development of political economy based on internationalization of trade, production and finance. The transformation of the world environment have enabled the emergence of  the notion of “international non-state actor”. [</a:t>
            </a:r>
            <a:r>
              <a:rPr lang="en-US" sz="2800" dirty="0" err="1">
                <a:latin typeface="Cambria" pitchFamily="18" charset="0"/>
                <a:ea typeface="Cambria" pitchFamily="18" charset="0"/>
              </a:rPr>
              <a:t>Mansbach</a:t>
            </a:r>
            <a:r>
              <a:rPr lang="en-US" sz="2800" dirty="0">
                <a:latin typeface="Cambria" pitchFamily="18" charset="0"/>
                <a:ea typeface="Cambria" pitchFamily="18" charset="0"/>
              </a:rPr>
              <a:t> 1976; Taylor 1984]   </a:t>
            </a:r>
          </a:p>
          <a:p>
            <a:pPr marL="0" indent="-274320" algn="just">
              <a:spcBef>
                <a:spcPts val="0"/>
              </a:spcBef>
              <a:buNone/>
            </a:pPr>
            <a:r>
              <a:rPr lang="en-US" sz="2800" b="1" dirty="0">
                <a:latin typeface="Cambria" pitchFamily="18" charset="0"/>
                <a:ea typeface="Cambria" pitchFamily="18" charset="0"/>
              </a:rPr>
              <a:t>Changed International Political Philosophy: </a:t>
            </a:r>
            <a:r>
              <a:rPr lang="en-US" sz="2800" dirty="0">
                <a:latin typeface="Cambria" pitchFamily="18" charset="0"/>
                <a:ea typeface="Cambria" pitchFamily="18" charset="0"/>
              </a:rPr>
              <a:t>Economist Milton who was an advisor to the U.S. President Regan Administration, advocated to give up emphasize on less-government concept, which encouraged the flourishing of non-governmental sector. The same philosophy was fostered by the British Prime Minister M. Thatcher.   </a:t>
            </a: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rPr>
              <a:t>Factors of the expansion of the NGOs</a:t>
            </a:r>
          </a:p>
        </p:txBody>
      </p:sp>
    </p:spTree>
    <p:extLst>
      <p:ext uri="{BB962C8B-B14F-4D97-AF65-F5344CB8AC3E}">
        <p14:creationId xmlns:p14="http://schemas.microsoft.com/office/powerpoint/2010/main" val="3873619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0668000" cy="6096000"/>
          </a:xfrm>
        </p:spPr>
        <p:style>
          <a:lnRef idx="2">
            <a:schemeClr val="accent1"/>
          </a:lnRef>
          <a:fillRef idx="1">
            <a:schemeClr val="lt1"/>
          </a:fillRef>
          <a:effectRef idx="0">
            <a:schemeClr val="accent1"/>
          </a:effectRef>
          <a:fontRef idx="minor">
            <a:schemeClr val="dk1"/>
          </a:fontRef>
        </p:style>
        <p:txBody>
          <a:bodyPr>
            <a:normAutofit/>
          </a:bodyPr>
          <a:lstStyle/>
          <a:p>
            <a:pPr marL="0" indent="-274320" algn="just">
              <a:spcBef>
                <a:spcPts val="0"/>
              </a:spcBef>
              <a:buNone/>
            </a:pPr>
            <a:r>
              <a:rPr lang="en-US" sz="3000" b="1" dirty="0">
                <a:latin typeface="Cambria" pitchFamily="18" charset="0"/>
                <a:ea typeface="Cambria" pitchFamily="18" charset="0"/>
              </a:rPr>
              <a:t>Attraction and Trust of major donor agencies: </a:t>
            </a:r>
            <a:r>
              <a:rPr lang="en-US" sz="3000" dirty="0">
                <a:latin typeface="Cambria" pitchFamily="18" charset="0"/>
                <a:ea typeface="Cambria" pitchFamily="18" charset="0"/>
              </a:rPr>
              <a:t>As a result of changed global Political and economic environment, the policies of the major donor agencies gradually changed. In that situation the NGO sector was able to attract the attention of bilateral and multi-lateral donor agencies, who in the past, were little concerned with such local organizations. [World Bank, 1992] </a:t>
            </a:r>
            <a:endParaRPr lang="en-US" sz="3000" b="1" dirty="0">
              <a:latin typeface="Cambria" pitchFamily="18" charset="0"/>
              <a:ea typeface="Cambria" pitchFamily="18" charset="0"/>
            </a:endParaRPr>
          </a:p>
          <a:p>
            <a:pPr marL="0" indent="-274320" algn="just">
              <a:spcBef>
                <a:spcPts val="0"/>
              </a:spcBef>
              <a:buNone/>
            </a:pPr>
            <a:endParaRPr lang="en-US" sz="3000" dirty="0">
              <a:latin typeface="Cambria" pitchFamily="18" charset="0"/>
              <a:ea typeface="Cambria" pitchFamily="18" charset="0"/>
            </a:endParaRPr>
          </a:p>
          <a:p>
            <a:pPr marL="0" indent="-274320" algn="just">
              <a:spcBef>
                <a:spcPts val="0"/>
              </a:spcBef>
              <a:buNone/>
            </a:pPr>
            <a:r>
              <a:rPr lang="en-US" sz="3000" b="1" dirty="0">
                <a:latin typeface="Cambria" pitchFamily="18" charset="0"/>
                <a:ea typeface="Cambria" pitchFamily="18" charset="0"/>
              </a:rPr>
              <a:t>Failure of Governments and Search for Alternative Model: </a:t>
            </a:r>
            <a:r>
              <a:rPr lang="en-US" sz="3000" dirty="0">
                <a:latin typeface="Cambria" pitchFamily="18" charset="0"/>
                <a:ea typeface="Cambria" pitchFamily="18" charset="0"/>
              </a:rPr>
              <a:t>In the situation of the inappropriateness of governmental efforts led to search for alternative models and approaches to development in the context of frustration at the failure of conventional approaches to achieve the goals set by development planners and policy makers. [Peggy, 1987] </a:t>
            </a:r>
          </a:p>
          <a:p>
            <a:pPr marL="0" indent="-274320" algn="just">
              <a:spcBef>
                <a:spcPts val="0"/>
              </a:spcBef>
              <a:buNone/>
            </a:pPr>
            <a:endParaRPr lang="en-US" sz="3000" dirty="0">
              <a:latin typeface="Cambria" pitchFamily="18" charset="0"/>
              <a:ea typeface="Cambria" pitchFamily="18" charset="0"/>
            </a:endParaRPr>
          </a:p>
          <a:p>
            <a:pPr marL="0" indent="-274320" algn="just">
              <a:spcBef>
                <a:spcPts val="0"/>
              </a:spcBef>
              <a:buNone/>
            </a:pPr>
            <a:endParaRPr lang="en-US" sz="3000" dirty="0">
              <a:latin typeface="Cambria" pitchFamily="18" charset="0"/>
              <a:ea typeface="Cambria" pitchFamily="18" charset="0"/>
            </a:endParaRP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rPr>
              <a:t>Factors of the expansion of the NGOs</a:t>
            </a:r>
          </a:p>
        </p:txBody>
      </p:sp>
    </p:spTree>
    <p:extLst>
      <p:ext uri="{BB962C8B-B14F-4D97-AF65-F5344CB8AC3E}">
        <p14:creationId xmlns:p14="http://schemas.microsoft.com/office/powerpoint/2010/main" val="3873619987"/>
      </p:ext>
    </p:extLst>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10668000" cy="6248400"/>
          </a:xfrm>
        </p:spPr>
        <p:style>
          <a:lnRef idx="2">
            <a:schemeClr val="accent1"/>
          </a:lnRef>
          <a:fillRef idx="1">
            <a:schemeClr val="lt1"/>
          </a:fillRef>
          <a:effectRef idx="0">
            <a:schemeClr val="accent1"/>
          </a:effectRef>
          <a:fontRef idx="minor">
            <a:schemeClr val="dk1"/>
          </a:fontRef>
        </p:style>
        <p:txBody>
          <a:bodyPr>
            <a:noAutofit/>
          </a:bodyPr>
          <a:lstStyle/>
          <a:p>
            <a:pPr marL="0" indent="-274320" algn="just">
              <a:spcBef>
                <a:spcPts val="0"/>
              </a:spcBef>
              <a:buNone/>
            </a:pPr>
            <a:r>
              <a:rPr lang="en-US" sz="2900" dirty="0">
                <a:latin typeface="Cambria" pitchFamily="18" charset="0"/>
                <a:ea typeface="Cambria" pitchFamily="18" charset="0"/>
              </a:rPr>
              <a:t>In the present world, the NGOs are treated as promoters of alternative development strategies [</a:t>
            </a:r>
            <a:r>
              <a:rPr lang="en-US" sz="2900" dirty="0" err="1">
                <a:latin typeface="Cambria" pitchFamily="18" charset="0"/>
                <a:ea typeface="Cambria" pitchFamily="18" charset="0"/>
              </a:rPr>
              <a:t>Drabek</a:t>
            </a:r>
            <a:r>
              <a:rPr lang="en-US" sz="2900" dirty="0">
                <a:latin typeface="Cambria" pitchFamily="18" charset="0"/>
                <a:ea typeface="Cambria" pitchFamily="18" charset="0"/>
              </a:rPr>
              <a:t>: 1987]. </a:t>
            </a:r>
          </a:p>
          <a:p>
            <a:pPr marL="0" indent="-274320" algn="just">
              <a:spcBef>
                <a:spcPts val="0"/>
              </a:spcBef>
              <a:buNone/>
            </a:pPr>
            <a:r>
              <a:rPr lang="en-US" sz="2900" dirty="0">
                <a:latin typeface="Cambria" pitchFamily="18" charset="0"/>
                <a:ea typeface="Cambria" pitchFamily="18" charset="0"/>
              </a:rPr>
              <a:t>The strengths of NGOs are:</a:t>
            </a:r>
          </a:p>
          <a:p>
            <a:pPr marL="0" indent="-274320" algn="just">
              <a:spcBef>
                <a:spcPts val="0"/>
              </a:spcBef>
              <a:buNone/>
            </a:pPr>
            <a:r>
              <a:rPr lang="en-US" sz="2900" b="1" dirty="0">
                <a:latin typeface="Cambria" pitchFamily="18" charset="0"/>
                <a:ea typeface="Cambria" pitchFamily="18" charset="0"/>
              </a:rPr>
              <a:t>Capacity to reach the poor and the remote areas: </a:t>
            </a:r>
            <a:r>
              <a:rPr lang="en-US" sz="2900" dirty="0">
                <a:latin typeface="Cambria" pitchFamily="18" charset="0"/>
                <a:ea typeface="Cambria" pitchFamily="18" charset="0"/>
              </a:rPr>
              <a:t>The NGOs focus on the poor segment of the society which in many cases don’t benefit from governmental services. </a:t>
            </a:r>
          </a:p>
          <a:p>
            <a:pPr marL="0" indent="-274320" algn="just">
              <a:spcBef>
                <a:spcPts val="0"/>
              </a:spcBef>
              <a:buNone/>
            </a:pPr>
            <a:r>
              <a:rPr lang="en-US" sz="2800" b="1" dirty="0">
                <a:latin typeface="Cambria" pitchFamily="18" charset="0"/>
                <a:ea typeface="Cambria" pitchFamily="18" charset="0"/>
              </a:rPr>
              <a:t>Capacity to promote local participation: </a:t>
            </a:r>
            <a:r>
              <a:rPr lang="en-US" sz="2800" dirty="0">
                <a:latin typeface="Cambria" pitchFamily="18" charset="0"/>
                <a:ea typeface="Cambria" pitchFamily="18" charset="0"/>
              </a:rPr>
              <a:t>The prime purpose of the NGOs is to encourage and develop local potentials. [Wilson, 1983].</a:t>
            </a:r>
          </a:p>
          <a:p>
            <a:pPr marL="0" indent="-274320" algn="just">
              <a:spcBef>
                <a:spcPts val="0"/>
              </a:spcBef>
              <a:buNone/>
            </a:pPr>
            <a:r>
              <a:rPr lang="en-US" sz="2900" b="1" dirty="0">
                <a:latin typeface="Cambria" pitchFamily="18" charset="0"/>
                <a:ea typeface="Cambria" pitchFamily="18" charset="0"/>
              </a:rPr>
              <a:t>Capacity to work with other agencies: </a:t>
            </a:r>
            <a:r>
              <a:rPr lang="en-US" sz="2900" dirty="0">
                <a:latin typeface="Cambria" pitchFamily="18" charset="0"/>
                <a:ea typeface="Cambria" pitchFamily="18" charset="0"/>
              </a:rPr>
              <a:t>Many NGOs are ready and able to assist governments, local government departments and local agencies. </a:t>
            </a:r>
            <a:r>
              <a:rPr lang="en-US" sz="2900" b="1" dirty="0">
                <a:latin typeface="Cambria" pitchFamily="18" charset="0"/>
                <a:ea typeface="Cambria" pitchFamily="18" charset="0"/>
              </a:rPr>
              <a:t> </a:t>
            </a:r>
          </a:p>
          <a:p>
            <a:pPr marL="0" indent="-274320" algn="just">
              <a:spcBef>
                <a:spcPts val="0"/>
              </a:spcBef>
              <a:buNone/>
            </a:pPr>
            <a:r>
              <a:rPr lang="en-US" sz="2900" b="1" dirty="0">
                <a:latin typeface="Cambria" pitchFamily="18" charset="0"/>
                <a:ea typeface="Cambria" pitchFamily="18" charset="0"/>
              </a:rPr>
              <a:t>Capacity to act quickly: </a:t>
            </a:r>
            <a:r>
              <a:rPr lang="en-US" sz="2900" dirty="0">
                <a:latin typeface="Cambria" pitchFamily="18" charset="0"/>
                <a:ea typeface="Cambria" pitchFamily="18" charset="0"/>
              </a:rPr>
              <a:t>Speed of action and a minimum of bureaucratic tangle is one of the greatest assets of Development NGOs. </a:t>
            </a:r>
          </a:p>
          <a:p>
            <a:pPr marL="0" indent="-274320" algn="just">
              <a:spcBef>
                <a:spcPts val="0"/>
              </a:spcBef>
              <a:buNone/>
            </a:pPr>
            <a:endParaRPr lang="en-US" sz="2900" b="1" dirty="0">
              <a:latin typeface="Cambria" pitchFamily="18" charset="0"/>
              <a:ea typeface="Cambria" pitchFamily="18" charset="0"/>
            </a:endParaRP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lang="en-US" sz="5000" b="1" dirty="0">
                <a:solidFill>
                  <a:srgbClr val="0066FF"/>
                </a:solidFill>
                <a:latin typeface="Cambria" pitchFamily="18" charset="0"/>
                <a:ea typeface="Cambria" pitchFamily="18" charset="0"/>
              </a:rPr>
              <a:t>Strengths of NGOs </a:t>
            </a:r>
            <a:endPar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873619987"/>
      </p:ext>
    </p:extLst>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10515600" cy="6248400"/>
          </a:xfrm>
        </p:spPr>
        <p:style>
          <a:lnRef idx="2">
            <a:schemeClr val="accent1"/>
          </a:lnRef>
          <a:fillRef idx="1">
            <a:schemeClr val="lt1"/>
          </a:fillRef>
          <a:effectRef idx="0">
            <a:schemeClr val="accent1"/>
          </a:effectRef>
          <a:fontRef idx="minor">
            <a:schemeClr val="dk1"/>
          </a:fontRef>
        </p:style>
        <p:txBody>
          <a:bodyPr>
            <a:normAutofit/>
          </a:bodyPr>
          <a:lstStyle/>
          <a:p>
            <a:pPr marL="0" indent="-274320" algn="just">
              <a:spcBef>
                <a:spcPts val="0"/>
              </a:spcBef>
              <a:buNone/>
            </a:pPr>
            <a:r>
              <a:rPr lang="en-US" sz="3000" b="1" dirty="0">
                <a:latin typeface="Cambria" pitchFamily="18" charset="0"/>
                <a:ea typeface="Cambria" pitchFamily="18" charset="0"/>
              </a:rPr>
              <a:t>Capacity to work  with flexibility: </a:t>
            </a:r>
            <a:r>
              <a:rPr lang="en-US" sz="3000" dirty="0">
                <a:latin typeface="Cambria" pitchFamily="18" charset="0"/>
                <a:ea typeface="Cambria" pitchFamily="18" charset="0"/>
              </a:rPr>
              <a:t>Due to their small size the NGOs tend to be more flexible than government programs or local government programs.</a:t>
            </a:r>
          </a:p>
          <a:p>
            <a:pPr marL="0" indent="-274320" algn="just">
              <a:spcBef>
                <a:spcPts val="0"/>
              </a:spcBef>
              <a:buNone/>
            </a:pPr>
            <a:r>
              <a:rPr lang="en-US" sz="3000" b="1" dirty="0">
                <a:latin typeface="Cambria" pitchFamily="18" charset="0"/>
                <a:ea typeface="Cambria" pitchFamily="18" charset="0"/>
              </a:rPr>
              <a:t>Capacity to take risks and experiments: </a:t>
            </a:r>
            <a:r>
              <a:rPr lang="en-US" sz="3000" dirty="0">
                <a:latin typeface="Cambria" pitchFamily="18" charset="0"/>
                <a:ea typeface="Cambria" pitchFamily="18" charset="0"/>
              </a:rPr>
              <a:t>NGOs normally undertake pilot projects in order to experiment or act as a catalyst. To attain their objectives they take risk much more readily than government agencies. </a:t>
            </a:r>
          </a:p>
          <a:p>
            <a:pPr marL="0" indent="-274320" algn="just">
              <a:spcBef>
                <a:spcPts val="0"/>
              </a:spcBef>
              <a:buNone/>
            </a:pPr>
            <a:r>
              <a:rPr lang="en-US" sz="3000" b="1" dirty="0">
                <a:latin typeface="Cambria" pitchFamily="18" charset="0"/>
                <a:ea typeface="Cambria" pitchFamily="18" charset="0"/>
              </a:rPr>
              <a:t>Capacity of innovate and adopt: </a:t>
            </a:r>
            <a:r>
              <a:rPr lang="en-US" sz="3000" dirty="0">
                <a:latin typeface="Cambria" pitchFamily="18" charset="0"/>
                <a:ea typeface="Cambria" pitchFamily="18" charset="0"/>
              </a:rPr>
              <a:t>Through their continuous search for new approaches and experimentation the NGOs become creative and experienced especially in micro level planning of development activities. [Sultan, 1990]</a:t>
            </a:r>
          </a:p>
          <a:p>
            <a:pPr marL="0" indent="-274320" algn="just">
              <a:spcBef>
                <a:spcPts val="0"/>
              </a:spcBef>
              <a:buNone/>
            </a:pPr>
            <a:r>
              <a:rPr lang="en-US" sz="3000" b="1" dirty="0">
                <a:latin typeface="Cambria" pitchFamily="18" charset="0"/>
                <a:ea typeface="Cambria" pitchFamily="18" charset="0"/>
              </a:rPr>
              <a:t>Capacity to operate on low costs: </a:t>
            </a:r>
            <a:r>
              <a:rPr lang="en-US" sz="3000" dirty="0">
                <a:latin typeface="Cambria" pitchFamily="18" charset="0"/>
                <a:ea typeface="Cambria" pitchFamily="18" charset="0"/>
              </a:rPr>
              <a:t>Some large NGOs are able to implement national programs that are cost effective. </a:t>
            </a: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lang="en-US" sz="5000" b="1" dirty="0">
                <a:solidFill>
                  <a:srgbClr val="0066FF"/>
                </a:solidFill>
                <a:latin typeface="Cambria" pitchFamily="18" charset="0"/>
                <a:ea typeface="Cambria" pitchFamily="18" charset="0"/>
              </a:rPr>
              <a:t>Strengths of NGOs </a:t>
            </a:r>
            <a:endPar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873619987"/>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10515600" cy="62484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274320" algn="just">
              <a:spcBef>
                <a:spcPts val="0"/>
              </a:spcBef>
              <a:buNone/>
            </a:pPr>
            <a:r>
              <a:rPr lang="en-US" sz="3000" b="1" dirty="0">
                <a:latin typeface="Cambria" pitchFamily="18" charset="0"/>
                <a:ea typeface="Cambria" pitchFamily="18" charset="0"/>
              </a:rPr>
              <a:t>Capacity to facilitate local resource mobilization and ensure local development: </a:t>
            </a:r>
            <a:r>
              <a:rPr lang="en-US" sz="3000" dirty="0">
                <a:latin typeface="Cambria" pitchFamily="18" charset="0"/>
                <a:ea typeface="Cambria" pitchFamily="18" charset="0"/>
              </a:rPr>
              <a:t>The NGOs have demonstrated their ability  to facilitate resource mobilization by promoting local participation and their willingness to adapt to local need and conditions in the support hey provide to these groups. </a:t>
            </a:r>
          </a:p>
          <a:p>
            <a:pPr marL="0" indent="-274320" algn="just">
              <a:spcBef>
                <a:spcPts val="0"/>
              </a:spcBef>
              <a:buNone/>
            </a:pPr>
            <a:r>
              <a:rPr lang="en-US" sz="3000" b="1" dirty="0">
                <a:latin typeface="Cambria" pitchFamily="18" charset="0"/>
                <a:ea typeface="Cambria" pitchFamily="18" charset="0"/>
              </a:rPr>
              <a:t>Capacity to advocacy: </a:t>
            </a:r>
            <a:r>
              <a:rPr lang="en-US" sz="3000" dirty="0">
                <a:latin typeface="Cambria" pitchFamily="18" charset="0"/>
                <a:ea typeface="Cambria" pitchFamily="18" charset="0"/>
              </a:rPr>
              <a:t>The NGOs have the capacity to press the public sector to be more responsive. Their successful initiatives make them able to influence national policies and give them the advocacy power to governmental organizations.</a:t>
            </a:r>
          </a:p>
          <a:p>
            <a:pPr marL="0" indent="-274320" algn="just">
              <a:spcBef>
                <a:spcPts val="0"/>
              </a:spcBef>
              <a:buNone/>
            </a:pPr>
            <a:br>
              <a:rPr lang="en-US" sz="3000" dirty="0">
                <a:latin typeface="Cambria" pitchFamily="18" charset="0"/>
                <a:ea typeface="Cambria" pitchFamily="18" charset="0"/>
              </a:rPr>
            </a:br>
            <a:r>
              <a:rPr lang="en-US" sz="3000" b="1" dirty="0">
                <a:latin typeface="Cambria" pitchFamily="18" charset="0"/>
                <a:ea typeface="Cambria" pitchFamily="18" charset="0"/>
              </a:rPr>
              <a:t>Besides-</a:t>
            </a:r>
          </a:p>
          <a:p>
            <a:pPr marL="0" indent="-274320" algn="just">
              <a:spcBef>
                <a:spcPts val="0"/>
              </a:spcBef>
            </a:pPr>
            <a:r>
              <a:rPr lang="en-US" sz="2800" dirty="0">
                <a:latin typeface="Cambria" pitchFamily="18" charset="0"/>
                <a:ea typeface="Cambria" pitchFamily="18" charset="0"/>
              </a:rPr>
              <a:t>NGOs have capacity to developing a sound management System</a:t>
            </a:r>
          </a:p>
          <a:p>
            <a:pPr marL="0" indent="-274320" algn="just">
              <a:spcBef>
                <a:spcPts val="0"/>
              </a:spcBef>
            </a:pPr>
            <a:r>
              <a:rPr lang="en-US" sz="2800" dirty="0">
                <a:latin typeface="Cambria" pitchFamily="18" charset="0"/>
                <a:ea typeface="Cambria" pitchFamily="18" charset="0"/>
              </a:rPr>
              <a:t>NGO sector uses bottom-up planning approaches. </a:t>
            </a:r>
          </a:p>
          <a:p>
            <a:pPr marL="0" indent="-274320" algn="just">
              <a:spcBef>
                <a:spcPts val="0"/>
              </a:spcBef>
            </a:pPr>
            <a:r>
              <a:rPr lang="en-US" sz="2800" dirty="0">
                <a:latin typeface="Cambria" pitchFamily="18" charset="0"/>
                <a:ea typeface="Cambria" pitchFamily="18" charset="0"/>
              </a:rPr>
              <a:t>NGOs provide an effective alternative to public agencies.</a:t>
            </a:r>
          </a:p>
          <a:p>
            <a:pPr marL="0" indent="-274320" algn="just">
              <a:spcBef>
                <a:spcPts val="0"/>
              </a:spcBef>
            </a:pPr>
            <a:r>
              <a:rPr lang="en-US" sz="2800" dirty="0">
                <a:latin typeface="Cambria" pitchFamily="18" charset="0"/>
                <a:ea typeface="Cambria" pitchFamily="18" charset="0"/>
              </a:rPr>
              <a:t>NGOs are administratively and fiscally stronger than a weak govt. </a:t>
            </a:r>
            <a:endParaRPr lang="en-US" sz="3000" b="1" dirty="0">
              <a:latin typeface="Cambria" pitchFamily="18" charset="0"/>
              <a:ea typeface="Cambria" pitchFamily="18" charset="0"/>
            </a:endParaRP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lang="en-US" sz="5000" b="1" dirty="0">
                <a:solidFill>
                  <a:srgbClr val="0066FF"/>
                </a:solidFill>
                <a:latin typeface="Cambria" pitchFamily="18" charset="0"/>
                <a:ea typeface="Cambria" pitchFamily="18" charset="0"/>
              </a:rPr>
              <a:t>Strengths of NGOs </a:t>
            </a:r>
            <a:endPar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endParaRPr>
          </a:p>
        </p:txBody>
      </p:sp>
    </p:spTree>
    <p:extLst>
      <p:ext uri="{BB962C8B-B14F-4D97-AF65-F5344CB8AC3E}">
        <p14:creationId xmlns:p14="http://schemas.microsoft.com/office/powerpoint/2010/main" val="3873619987"/>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10439400" cy="5943600"/>
          </a:xfrm>
        </p:spPr>
        <p:txBody>
          <a:bodyPr>
            <a:normAutofit fontScale="77500" lnSpcReduction="20000"/>
          </a:bodyPr>
          <a:lstStyle/>
          <a:p>
            <a:pPr marL="274320" indent="-274320" algn="just">
              <a:lnSpc>
                <a:spcPct val="120000"/>
              </a:lnSpc>
              <a:spcBef>
                <a:spcPts val="0"/>
              </a:spcBef>
              <a:buFont typeface="Wingdings" pitchFamily="2" charset="2"/>
              <a:buChar char="§"/>
            </a:pPr>
            <a:r>
              <a:rPr lang="en-US" sz="3000" b="0" i="0" dirty="0" err="1">
                <a:solidFill>
                  <a:srgbClr val="222222"/>
                </a:solidFill>
                <a:effectLst/>
                <a:latin typeface="Cambria" pitchFamily="18" charset="0"/>
                <a:ea typeface="Cambria" pitchFamily="18" charset="0"/>
              </a:rPr>
              <a:t>Friedmann</a:t>
            </a:r>
            <a:r>
              <a:rPr lang="en-US" sz="3000" b="0" i="0" dirty="0">
                <a:solidFill>
                  <a:srgbClr val="222222"/>
                </a:solidFill>
                <a:effectLst/>
                <a:latin typeface="Cambria" pitchFamily="18" charset="0"/>
                <a:ea typeface="Cambria" pitchFamily="18" charset="0"/>
              </a:rPr>
              <a:t>, J. (1992). </a:t>
            </a:r>
            <a:r>
              <a:rPr lang="en-US" sz="3000" b="0" i="1" dirty="0">
                <a:solidFill>
                  <a:srgbClr val="222222"/>
                </a:solidFill>
                <a:effectLst/>
                <a:latin typeface="Cambria" pitchFamily="18" charset="0"/>
                <a:ea typeface="Cambria" pitchFamily="18" charset="0"/>
              </a:rPr>
              <a:t>Empowerment: the politics of alternative development</a:t>
            </a:r>
            <a:r>
              <a:rPr lang="en-US" sz="3000" b="0" i="0" dirty="0">
                <a:solidFill>
                  <a:srgbClr val="222222"/>
                </a:solidFill>
                <a:effectLst/>
                <a:latin typeface="Cambria" pitchFamily="18" charset="0"/>
                <a:ea typeface="Cambria" pitchFamily="18" charset="0"/>
              </a:rPr>
              <a:t>. Blackwell.</a:t>
            </a:r>
          </a:p>
          <a:p>
            <a:pPr marL="274320" indent="-274320" algn="just">
              <a:lnSpc>
                <a:spcPct val="120000"/>
              </a:lnSpc>
              <a:spcBef>
                <a:spcPts val="0"/>
              </a:spcBef>
              <a:buFont typeface="Wingdings" pitchFamily="2" charset="2"/>
              <a:buChar char="§"/>
            </a:pPr>
            <a:r>
              <a:rPr lang="en-US" sz="3000" b="0" i="0" dirty="0" err="1">
                <a:solidFill>
                  <a:srgbClr val="222222"/>
                </a:solidFill>
                <a:effectLst/>
                <a:latin typeface="Cambria" pitchFamily="18" charset="0"/>
                <a:ea typeface="Cambria" pitchFamily="18" charset="0"/>
              </a:rPr>
              <a:t>Pieterse</a:t>
            </a:r>
            <a:r>
              <a:rPr lang="en-US" sz="3000" b="0" i="0" dirty="0">
                <a:solidFill>
                  <a:srgbClr val="222222"/>
                </a:solidFill>
                <a:effectLst/>
                <a:latin typeface="Cambria" pitchFamily="18" charset="0"/>
                <a:ea typeface="Cambria" pitchFamily="18" charset="0"/>
              </a:rPr>
              <a:t>, J. N. (1998). My paradigm or yours? Alternative development, post‐development, reflexive development. </a:t>
            </a:r>
            <a:r>
              <a:rPr lang="en-US" sz="3000" b="0" i="1" dirty="0">
                <a:solidFill>
                  <a:srgbClr val="222222"/>
                </a:solidFill>
                <a:effectLst/>
                <a:latin typeface="Cambria" pitchFamily="18" charset="0"/>
                <a:ea typeface="Cambria" pitchFamily="18" charset="0"/>
              </a:rPr>
              <a:t>Development and change</a:t>
            </a:r>
            <a:r>
              <a:rPr lang="en-US" sz="3000" b="0" i="0" dirty="0">
                <a:solidFill>
                  <a:srgbClr val="222222"/>
                </a:solidFill>
                <a:effectLst/>
                <a:latin typeface="Cambria" pitchFamily="18" charset="0"/>
                <a:ea typeface="Cambria" pitchFamily="18" charset="0"/>
              </a:rPr>
              <a:t>, </a:t>
            </a:r>
            <a:r>
              <a:rPr lang="en-US" sz="3000" b="0" i="1" dirty="0">
                <a:solidFill>
                  <a:srgbClr val="222222"/>
                </a:solidFill>
                <a:effectLst/>
                <a:latin typeface="Cambria" pitchFamily="18" charset="0"/>
                <a:ea typeface="Cambria" pitchFamily="18" charset="0"/>
              </a:rPr>
              <a:t>29</a:t>
            </a:r>
            <a:r>
              <a:rPr lang="en-US" sz="3000" b="0" i="0" dirty="0">
                <a:solidFill>
                  <a:srgbClr val="222222"/>
                </a:solidFill>
                <a:effectLst/>
                <a:latin typeface="Cambria" pitchFamily="18" charset="0"/>
                <a:ea typeface="Cambria" pitchFamily="18" charset="0"/>
              </a:rPr>
              <a:t>(2), 343-373.</a:t>
            </a:r>
          </a:p>
          <a:p>
            <a:pPr marL="274320" indent="-274320" algn="just">
              <a:lnSpc>
                <a:spcPct val="120000"/>
              </a:lnSpc>
              <a:spcBef>
                <a:spcPts val="0"/>
              </a:spcBef>
              <a:buFont typeface="Wingdings" pitchFamily="2" charset="2"/>
              <a:buChar char="§"/>
            </a:pPr>
            <a:r>
              <a:rPr lang="en-US" sz="3000" b="0" i="0" dirty="0" err="1">
                <a:solidFill>
                  <a:srgbClr val="222222"/>
                </a:solidFill>
                <a:effectLst/>
                <a:latin typeface="Cambria" pitchFamily="18" charset="0"/>
                <a:ea typeface="Cambria" pitchFamily="18" charset="0"/>
              </a:rPr>
              <a:t>Berner</a:t>
            </a:r>
            <a:r>
              <a:rPr lang="en-US" sz="3000" b="0" i="0" dirty="0">
                <a:solidFill>
                  <a:srgbClr val="222222"/>
                </a:solidFill>
                <a:effectLst/>
                <a:latin typeface="Cambria" pitchFamily="18" charset="0"/>
                <a:ea typeface="Cambria" pitchFamily="18" charset="0"/>
              </a:rPr>
              <a:t>, E., &amp; Phillips, B. (2005). Left to their own devices? Community self-help between alternative development and neo-liberalism. </a:t>
            </a:r>
            <a:r>
              <a:rPr lang="en-US" sz="3000" b="0" i="1" dirty="0">
                <a:solidFill>
                  <a:srgbClr val="222222"/>
                </a:solidFill>
                <a:effectLst/>
                <a:latin typeface="Cambria" pitchFamily="18" charset="0"/>
                <a:ea typeface="Cambria" pitchFamily="18" charset="0"/>
              </a:rPr>
              <a:t>Community Development Journal</a:t>
            </a:r>
            <a:r>
              <a:rPr lang="en-US" sz="3000" b="0" i="0" dirty="0">
                <a:solidFill>
                  <a:srgbClr val="222222"/>
                </a:solidFill>
                <a:effectLst/>
                <a:latin typeface="Cambria" pitchFamily="18" charset="0"/>
                <a:ea typeface="Cambria" pitchFamily="18" charset="0"/>
              </a:rPr>
              <a:t>, </a:t>
            </a:r>
            <a:r>
              <a:rPr lang="en-US" sz="3000" b="0" i="1" dirty="0">
                <a:solidFill>
                  <a:srgbClr val="222222"/>
                </a:solidFill>
                <a:effectLst/>
                <a:latin typeface="Cambria" pitchFamily="18" charset="0"/>
                <a:ea typeface="Cambria" pitchFamily="18" charset="0"/>
              </a:rPr>
              <a:t>40</a:t>
            </a:r>
            <a:r>
              <a:rPr lang="en-US" sz="3000" b="0" i="0" dirty="0">
                <a:solidFill>
                  <a:srgbClr val="222222"/>
                </a:solidFill>
                <a:effectLst/>
                <a:latin typeface="Cambria" pitchFamily="18" charset="0"/>
                <a:ea typeface="Cambria" pitchFamily="18" charset="0"/>
              </a:rPr>
              <a:t>(1), 17-29.</a:t>
            </a:r>
          </a:p>
          <a:p>
            <a:pPr marL="274320" indent="-274320" algn="just">
              <a:lnSpc>
                <a:spcPct val="120000"/>
              </a:lnSpc>
              <a:spcBef>
                <a:spcPts val="0"/>
              </a:spcBef>
              <a:buFont typeface="Wingdings" pitchFamily="2" charset="2"/>
              <a:buChar char="§"/>
            </a:pPr>
            <a:r>
              <a:rPr lang="en-US" sz="3200" dirty="0" err="1">
                <a:solidFill>
                  <a:srgbClr val="222222"/>
                </a:solidFill>
                <a:latin typeface="Cambria" pitchFamily="18" charset="0"/>
                <a:ea typeface="Cambria" pitchFamily="18" charset="0"/>
              </a:rPr>
              <a:t>Sheth</a:t>
            </a:r>
            <a:r>
              <a:rPr lang="en-US" sz="3200" dirty="0">
                <a:solidFill>
                  <a:srgbClr val="222222"/>
                </a:solidFill>
                <a:latin typeface="Cambria" pitchFamily="18" charset="0"/>
                <a:ea typeface="Cambria" pitchFamily="18" charset="0"/>
              </a:rPr>
              <a:t>, D. L. (1987). Alternative development as political practice. </a:t>
            </a:r>
            <a:r>
              <a:rPr lang="en-US" sz="3200" i="1" dirty="0">
                <a:solidFill>
                  <a:srgbClr val="222222"/>
                </a:solidFill>
                <a:latin typeface="Cambria" pitchFamily="18" charset="0"/>
                <a:ea typeface="Cambria" pitchFamily="18" charset="0"/>
              </a:rPr>
              <a:t>Alternatives</a:t>
            </a:r>
            <a:r>
              <a:rPr lang="en-US" sz="3200" dirty="0">
                <a:solidFill>
                  <a:srgbClr val="222222"/>
                </a:solidFill>
                <a:latin typeface="Cambria" pitchFamily="18" charset="0"/>
                <a:ea typeface="Cambria" pitchFamily="18" charset="0"/>
              </a:rPr>
              <a:t>, </a:t>
            </a:r>
            <a:r>
              <a:rPr lang="en-US" sz="3200" i="1" dirty="0">
                <a:solidFill>
                  <a:srgbClr val="222222"/>
                </a:solidFill>
                <a:latin typeface="Cambria" pitchFamily="18" charset="0"/>
                <a:ea typeface="Cambria" pitchFamily="18" charset="0"/>
              </a:rPr>
              <a:t>12</a:t>
            </a:r>
            <a:r>
              <a:rPr lang="en-US" sz="3200" dirty="0">
                <a:solidFill>
                  <a:srgbClr val="222222"/>
                </a:solidFill>
                <a:latin typeface="Cambria" pitchFamily="18" charset="0"/>
                <a:ea typeface="Cambria" pitchFamily="18" charset="0"/>
              </a:rPr>
              <a:t>(2), 155-171.</a:t>
            </a:r>
          </a:p>
          <a:p>
            <a:pPr marL="274320" indent="-274320" algn="just">
              <a:lnSpc>
                <a:spcPct val="120000"/>
              </a:lnSpc>
              <a:buFont typeface="Wingdings" pitchFamily="2" charset="2"/>
              <a:buChar char="§"/>
            </a:pPr>
            <a:r>
              <a:rPr lang="en-US" sz="3200" dirty="0">
                <a:solidFill>
                  <a:srgbClr val="222222"/>
                </a:solidFill>
                <a:latin typeface="Cambria" pitchFamily="18" charset="0"/>
                <a:ea typeface="Cambria" pitchFamily="18" charset="0"/>
              </a:rPr>
              <a:t>Cohen, P. T. (2009). The post-opium scenario and rubber in northern Laos: Alternative Western and Chinese models of development. </a:t>
            </a:r>
            <a:r>
              <a:rPr lang="en-US" sz="3200" i="1" dirty="0">
                <a:solidFill>
                  <a:srgbClr val="222222"/>
                </a:solidFill>
                <a:latin typeface="Cambria" pitchFamily="18" charset="0"/>
                <a:ea typeface="Cambria" pitchFamily="18" charset="0"/>
              </a:rPr>
              <a:t>International Journal of Drug Policy</a:t>
            </a:r>
            <a:r>
              <a:rPr lang="en-US" sz="3200" dirty="0">
                <a:solidFill>
                  <a:srgbClr val="222222"/>
                </a:solidFill>
                <a:latin typeface="Cambria" pitchFamily="18" charset="0"/>
                <a:ea typeface="Cambria" pitchFamily="18" charset="0"/>
              </a:rPr>
              <a:t>, </a:t>
            </a:r>
            <a:r>
              <a:rPr lang="en-US" sz="3200" i="1" dirty="0">
                <a:solidFill>
                  <a:srgbClr val="222222"/>
                </a:solidFill>
                <a:latin typeface="Cambria" pitchFamily="18" charset="0"/>
                <a:ea typeface="Cambria" pitchFamily="18" charset="0"/>
              </a:rPr>
              <a:t>20</a:t>
            </a:r>
            <a:r>
              <a:rPr lang="en-US" sz="3200" dirty="0">
                <a:solidFill>
                  <a:srgbClr val="222222"/>
                </a:solidFill>
                <a:latin typeface="Cambria" pitchFamily="18" charset="0"/>
                <a:ea typeface="Cambria" pitchFamily="18" charset="0"/>
              </a:rPr>
              <a:t>(5), 424-430.</a:t>
            </a:r>
          </a:p>
          <a:p>
            <a:pPr marL="274320" indent="-274320" algn="just">
              <a:lnSpc>
                <a:spcPct val="120000"/>
              </a:lnSpc>
              <a:spcBef>
                <a:spcPts val="0"/>
              </a:spcBef>
              <a:buFont typeface="Wingdings" pitchFamily="2" charset="2"/>
              <a:buChar char="§"/>
            </a:pPr>
            <a:r>
              <a:rPr lang="en-US" sz="3200" dirty="0" err="1">
                <a:solidFill>
                  <a:srgbClr val="222222"/>
                </a:solidFill>
                <a:latin typeface="Cambria" pitchFamily="18" charset="0"/>
                <a:ea typeface="Cambria" pitchFamily="18" charset="0"/>
              </a:rPr>
              <a:t>Sen</a:t>
            </a:r>
            <a:r>
              <a:rPr lang="en-US" sz="3200" dirty="0">
                <a:solidFill>
                  <a:srgbClr val="222222"/>
                </a:solidFill>
                <a:latin typeface="Cambria" pitchFamily="18" charset="0"/>
                <a:ea typeface="Cambria" pitchFamily="18" charset="0"/>
              </a:rPr>
              <a:t>, G., &amp; Grown, C. (2013). </a:t>
            </a:r>
            <a:r>
              <a:rPr lang="en-US" sz="3200" i="1" dirty="0">
                <a:solidFill>
                  <a:srgbClr val="222222"/>
                </a:solidFill>
                <a:latin typeface="Cambria" pitchFamily="18" charset="0"/>
                <a:ea typeface="Cambria" pitchFamily="18" charset="0"/>
              </a:rPr>
              <a:t>Development crises and alternative visions: Third world women's perspectives</a:t>
            </a:r>
            <a:r>
              <a:rPr lang="en-US" sz="3200" dirty="0">
                <a:solidFill>
                  <a:srgbClr val="222222"/>
                </a:solidFill>
                <a:latin typeface="Cambria" pitchFamily="18" charset="0"/>
                <a:ea typeface="Cambria" pitchFamily="18" charset="0"/>
              </a:rPr>
              <a:t>. </a:t>
            </a:r>
            <a:r>
              <a:rPr lang="en-US" sz="3200" dirty="0" err="1">
                <a:solidFill>
                  <a:srgbClr val="222222"/>
                </a:solidFill>
                <a:latin typeface="Cambria" pitchFamily="18" charset="0"/>
                <a:ea typeface="Cambria" pitchFamily="18" charset="0"/>
              </a:rPr>
              <a:t>Routledge</a:t>
            </a:r>
            <a:r>
              <a:rPr lang="en-US" sz="3200" dirty="0">
                <a:solidFill>
                  <a:srgbClr val="222222"/>
                </a:solidFill>
                <a:latin typeface="Cambria" pitchFamily="18" charset="0"/>
                <a:ea typeface="Cambria" pitchFamily="18" charset="0"/>
              </a:rPr>
              <a:t>.</a:t>
            </a:r>
            <a:endParaRPr lang="en-US" sz="3200" dirty="0">
              <a:latin typeface="Cambria" pitchFamily="18" charset="0"/>
              <a:ea typeface="Cambria" pitchFamily="18" charset="0"/>
            </a:endParaRP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rPr>
              <a:t>Reference</a:t>
            </a:r>
          </a:p>
        </p:txBody>
      </p:sp>
    </p:spTree>
    <p:extLst>
      <p:ext uri="{BB962C8B-B14F-4D97-AF65-F5344CB8AC3E}">
        <p14:creationId xmlns:p14="http://schemas.microsoft.com/office/powerpoint/2010/main" val="387361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72800" cy="762000"/>
          </a:xfrm>
        </p:spPr>
        <p:style>
          <a:lnRef idx="1">
            <a:schemeClr val="accent1"/>
          </a:lnRef>
          <a:fillRef idx="2">
            <a:schemeClr val="accent1"/>
          </a:fillRef>
          <a:effectRef idx="1">
            <a:schemeClr val="accent1"/>
          </a:effectRef>
          <a:fontRef idx="minor">
            <a:schemeClr val="dk1"/>
          </a:fontRef>
        </p:style>
        <p:txBody>
          <a:bodyPr>
            <a:noAutofit/>
          </a:bodyPr>
          <a:lstStyle/>
          <a:p>
            <a:r>
              <a:rPr lang="en-US" b="1" dirty="0">
                <a:solidFill>
                  <a:srgbClr val="0066FF"/>
                </a:solidFill>
                <a:latin typeface="Cambria" pitchFamily="18" charset="0"/>
                <a:ea typeface="Cambria" pitchFamily="18" charset="0"/>
              </a:rPr>
              <a:t>Key Objectives of This Class</a:t>
            </a:r>
          </a:p>
        </p:txBody>
      </p:sp>
      <p:sp>
        <p:nvSpPr>
          <p:cNvPr id="3" name="Content Placeholder 2"/>
          <p:cNvSpPr>
            <a:spLocks noGrp="1"/>
          </p:cNvSpPr>
          <p:nvPr>
            <p:ph idx="1"/>
          </p:nvPr>
        </p:nvSpPr>
        <p:spPr>
          <a:xfrm>
            <a:off x="304800" y="1295400"/>
            <a:ext cx="10363200" cy="4800600"/>
          </a:xfrm>
        </p:spPr>
        <p:style>
          <a:lnRef idx="2">
            <a:schemeClr val="accent1"/>
          </a:lnRef>
          <a:fillRef idx="1">
            <a:schemeClr val="lt1"/>
          </a:fillRef>
          <a:effectRef idx="0">
            <a:schemeClr val="accent1"/>
          </a:effectRef>
          <a:fontRef idx="minor">
            <a:schemeClr val="dk1"/>
          </a:fontRef>
        </p:style>
        <p:txBody>
          <a:bodyPr>
            <a:noAutofit/>
          </a:bodyPr>
          <a:lstStyle/>
          <a:p>
            <a:pPr marL="274320" indent="-274320" algn="just">
              <a:spcBef>
                <a:spcPts val="600"/>
              </a:spcBef>
              <a:buFont typeface="Wingdings" pitchFamily="2" charset="2"/>
              <a:buChar char="§"/>
            </a:pPr>
            <a:r>
              <a:rPr lang="en-US" sz="3000" dirty="0">
                <a:solidFill>
                  <a:srgbClr val="FF0000"/>
                </a:solidFill>
                <a:latin typeface="Cambria" pitchFamily="18" charset="0"/>
                <a:ea typeface="Cambria" pitchFamily="18" charset="0"/>
              </a:rPr>
              <a:t>Understanding the Concept of Alternative Development </a:t>
            </a:r>
          </a:p>
          <a:p>
            <a:pPr marL="274320" indent="-274320" algn="just">
              <a:spcBef>
                <a:spcPts val="600"/>
              </a:spcBef>
              <a:buNone/>
            </a:pPr>
            <a:endParaRPr lang="en-US" sz="1000" dirty="0">
              <a:solidFill>
                <a:srgbClr val="FF0000"/>
              </a:solidFill>
              <a:latin typeface="Cambria" pitchFamily="18" charset="0"/>
              <a:ea typeface="Cambria" pitchFamily="18" charset="0"/>
            </a:endParaRPr>
          </a:p>
          <a:p>
            <a:pPr marL="274320" indent="-274320" algn="just">
              <a:spcBef>
                <a:spcPts val="600"/>
              </a:spcBef>
              <a:buNone/>
            </a:pPr>
            <a:endParaRPr lang="en-US" sz="1000" dirty="0">
              <a:solidFill>
                <a:srgbClr val="FF0000"/>
              </a:solidFill>
              <a:latin typeface="Cambria" pitchFamily="18" charset="0"/>
              <a:ea typeface="Cambria" pitchFamily="18" charset="0"/>
            </a:endParaRPr>
          </a:p>
          <a:p>
            <a:pPr marL="274320" indent="-274320" algn="just">
              <a:spcBef>
                <a:spcPts val="600"/>
              </a:spcBef>
              <a:buFont typeface="Wingdings" pitchFamily="2" charset="2"/>
              <a:buChar char="§"/>
            </a:pPr>
            <a:r>
              <a:rPr lang="en-US" sz="3000" dirty="0">
                <a:solidFill>
                  <a:srgbClr val="FF0000"/>
                </a:solidFill>
                <a:latin typeface="Cambria" pitchFamily="18" charset="0"/>
                <a:ea typeface="Cambria" pitchFamily="18" charset="0"/>
              </a:rPr>
              <a:t>Discussing about NGOs and development in terms of relationships </a:t>
            </a:r>
          </a:p>
          <a:p>
            <a:pPr marL="274320" indent="-274320" algn="just">
              <a:spcBef>
                <a:spcPts val="600"/>
              </a:spcBef>
              <a:buNone/>
            </a:pPr>
            <a:endParaRPr lang="en-US" sz="1000" dirty="0">
              <a:solidFill>
                <a:srgbClr val="FF0000"/>
              </a:solidFill>
              <a:latin typeface="Cambria" pitchFamily="18" charset="0"/>
              <a:ea typeface="Cambria" pitchFamily="18" charset="0"/>
            </a:endParaRPr>
          </a:p>
          <a:p>
            <a:pPr marL="274320" indent="-274320" algn="just">
              <a:spcBef>
                <a:spcPts val="600"/>
              </a:spcBef>
              <a:buFont typeface="Wingdings" pitchFamily="2" charset="2"/>
              <a:buChar char="§"/>
            </a:pPr>
            <a:r>
              <a:rPr lang="en-US" sz="3000" dirty="0">
                <a:solidFill>
                  <a:srgbClr val="FF0000"/>
                </a:solidFill>
                <a:latin typeface="Cambria" pitchFamily="18" charset="0"/>
                <a:ea typeface="Cambria" pitchFamily="18" charset="0"/>
              </a:rPr>
              <a:t>Reflecting on the relationship between NGOs and development alternatives </a:t>
            </a:r>
          </a:p>
          <a:p>
            <a:pPr marL="274320" indent="-274320" algn="just">
              <a:spcBef>
                <a:spcPts val="600"/>
              </a:spcBef>
              <a:buNone/>
            </a:pPr>
            <a:endParaRPr lang="en-US" sz="1000" dirty="0">
              <a:solidFill>
                <a:srgbClr val="FF0000"/>
              </a:solidFill>
              <a:latin typeface="Cambria" pitchFamily="18" charset="0"/>
              <a:ea typeface="Cambria" pitchFamily="18" charset="0"/>
            </a:endParaRPr>
          </a:p>
          <a:p>
            <a:pPr marL="274320" indent="-274320" algn="just">
              <a:spcBef>
                <a:spcPts val="600"/>
              </a:spcBef>
              <a:buFont typeface="Wingdings" pitchFamily="2" charset="2"/>
              <a:buChar char="§"/>
            </a:pPr>
            <a:r>
              <a:rPr lang="en-US" sz="3000" dirty="0">
                <a:solidFill>
                  <a:srgbClr val="FF0000"/>
                </a:solidFill>
                <a:latin typeface="Cambria" pitchFamily="18" charset="0"/>
                <a:ea typeface="Cambria" pitchFamily="18" charset="0"/>
              </a:rPr>
              <a:t>Reviewing both historical and contemporary experiences of the roles of NGOs in Development </a:t>
            </a:r>
          </a:p>
        </p:txBody>
      </p:sp>
    </p:spTree>
    <p:extLst>
      <p:ext uri="{BB962C8B-B14F-4D97-AF65-F5344CB8AC3E}">
        <p14:creationId xmlns:p14="http://schemas.microsoft.com/office/powerpoint/2010/main" val="3595523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0"/>
            <a:ext cx="109728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131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10363200" cy="5791200"/>
          </a:xfrm>
        </p:spPr>
        <p:style>
          <a:lnRef idx="2">
            <a:schemeClr val="dk1"/>
          </a:lnRef>
          <a:fillRef idx="1">
            <a:schemeClr val="lt1"/>
          </a:fillRef>
          <a:effectRef idx="0">
            <a:schemeClr val="dk1"/>
          </a:effectRef>
          <a:fontRef idx="minor">
            <a:schemeClr val="dk1"/>
          </a:fontRef>
        </p:style>
        <p:txBody>
          <a:bodyPr>
            <a:noAutofit/>
          </a:bodyPr>
          <a:lstStyle/>
          <a:p>
            <a:pPr marL="0" indent="0" algn="ctr">
              <a:spcBef>
                <a:spcPts val="600"/>
              </a:spcBef>
              <a:buNone/>
            </a:pPr>
            <a:r>
              <a:rPr lang="en-US" sz="3000" b="1" dirty="0">
                <a:latin typeface="Cambria" pitchFamily="18" charset="0"/>
                <a:ea typeface="Cambria" pitchFamily="18" charset="0"/>
              </a:rPr>
              <a:t>The United Nations General Assembly, in its twentieth special session on September 1998, recognized ‘Alternative Development’ as- </a:t>
            </a:r>
          </a:p>
          <a:p>
            <a:pPr marL="0" indent="0" algn="ctr">
              <a:spcBef>
                <a:spcPts val="600"/>
              </a:spcBef>
              <a:buNone/>
            </a:pPr>
            <a:endParaRPr lang="en-US" sz="2800" b="1" dirty="0">
              <a:latin typeface="Cambria" pitchFamily="18" charset="0"/>
              <a:ea typeface="Cambria" pitchFamily="18" charset="0"/>
            </a:endParaRPr>
          </a:p>
          <a:p>
            <a:pPr marL="0" indent="0" algn="just">
              <a:spcBef>
                <a:spcPts val="600"/>
              </a:spcBef>
              <a:buNone/>
            </a:pPr>
            <a:r>
              <a:rPr lang="en-US" sz="2800" i="1" dirty="0">
                <a:latin typeface="Cambria" pitchFamily="18" charset="0"/>
                <a:ea typeface="Cambria" pitchFamily="18" charset="0"/>
              </a:rPr>
              <a:t>“a process to prevent and eliminate the illicit cultivation of plants containing narcotics and psychotropic substances through specifically designed rural development measures in the context of sustained national growth and sustainable development efforts in countries taking action against drugs, recognizing the particular socio-economic characteristics of the target communities and groups, within the framework of a comprehensive and permanent solution to the problem of illicit drugs.”</a:t>
            </a:r>
          </a:p>
        </p:txBody>
      </p:sp>
      <p:sp>
        <p:nvSpPr>
          <p:cNvPr id="6" name="Title 1"/>
          <p:cNvSpPr>
            <a:spLocks noGrp="1"/>
          </p:cNvSpPr>
          <p:nvPr>
            <p:ph type="title"/>
          </p:nvPr>
        </p:nvSpPr>
        <p:spPr>
          <a:xfrm>
            <a:off x="0" y="0"/>
            <a:ext cx="10972800" cy="762000"/>
          </a:xfrm>
        </p:spPr>
        <p:style>
          <a:lnRef idx="1">
            <a:schemeClr val="accent1"/>
          </a:lnRef>
          <a:fillRef idx="2">
            <a:schemeClr val="accent1"/>
          </a:fillRef>
          <a:effectRef idx="1">
            <a:schemeClr val="accent1"/>
          </a:effectRef>
          <a:fontRef idx="minor">
            <a:schemeClr val="dk1"/>
          </a:fontRef>
        </p:style>
        <p:txBody>
          <a:bodyPr>
            <a:noAutofit/>
          </a:bodyPr>
          <a:lstStyle/>
          <a:p>
            <a:r>
              <a:rPr lang="en-US" b="1" dirty="0">
                <a:solidFill>
                  <a:srgbClr val="0066FF"/>
                </a:solidFill>
                <a:latin typeface="Cambria" pitchFamily="18" charset="0"/>
                <a:ea typeface="Cambria" pitchFamily="18" charset="0"/>
              </a:rPr>
              <a:t>NGO as Alternative Development</a:t>
            </a:r>
          </a:p>
        </p:txBody>
      </p:sp>
    </p:spTree>
    <p:extLst>
      <p:ext uri="{BB962C8B-B14F-4D97-AF65-F5344CB8AC3E}">
        <p14:creationId xmlns:p14="http://schemas.microsoft.com/office/powerpoint/2010/main" val="334340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972800"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665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972800"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6650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10591800" cy="6324600"/>
          </a:xfrm>
        </p:spPr>
        <p:style>
          <a:lnRef idx="2">
            <a:schemeClr val="accent1"/>
          </a:lnRef>
          <a:fillRef idx="1">
            <a:schemeClr val="lt1"/>
          </a:fillRef>
          <a:effectRef idx="0">
            <a:schemeClr val="accent1"/>
          </a:effectRef>
          <a:fontRef idx="minor">
            <a:schemeClr val="dk1"/>
          </a:fontRef>
        </p:style>
        <p:txBody>
          <a:bodyPr>
            <a:noAutofit/>
          </a:bodyPr>
          <a:lstStyle/>
          <a:p>
            <a:pPr marL="274320" indent="-274320" algn="just">
              <a:lnSpc>
                <a:spcPct val="110000"/>
              </a:lnSpc>
              <a:spcBef>
                <a:spcPts val="600"/>
              </a:spcBef>
              <a:buFont typeface="Wingdings" pitchFamily="2" charset="2"/>
              <a:buChar char="§"/>
            </a:pPr>
            <a:r>
              <a:rPr lang="en-US" sz="2800" dirty="0">
                <a:latin typeface="Cambria" pitchFamily="18" charset="0"/>
                <a:ea typeface="Cambria" pitchFamily="18" charset="0"/>
              </a:rPr>
              <a:t>Alternative development has been concerned with </a:t>
            </a:r>
            <a:r>
              <a:rPr lang="en-US" sz="2800" b="1" dirty="0">
                <a:latin typeface="Cambria" pitchFamily="18" charset="0"/>
                <a:ea typeface="Cambria" pitchFamily="18" charset="0"/>
              </a:rPr>
              <a:t>alternative practices of development – participatory and people-centered </a:t>
            </a:r>
            <a:r>
              <a:rPr lang="en-US" sz="2800" dirty="0">
                <a:latin typeface="Cambria" pitchFamily="18" charset="0"/>
                <a:ea typeface="Cambria" pitchFamily="18" charset="0"/>
              </a:rPr>
              <a:t>and with redefining the goals of development. </a:t>
            </a:r>
          </a:p>
          <a:p>
            <a:pPr marL="274320" indent="-274320" algn="just">
              <a:lnSpc>
                <a:spcPct val="110000"/>
              </a:lnSpc>
              <a:spcBef>
                <a:spcPts val="600"/>
              </a:spcBef>
              <a:buFont typeface="Wingdings" pitchFamily="2" charset="2"/>
              <a:buChar char="§"/>
            </a:pPr>
            <a:r>
              <a:rPr lang="en-US" sz="2800" dirty="0">
                <a:latin typeface="Cambria" pitchFamily="18" charset="0"/>
                <a:ea typeface="Cambria" pitchFamily="18" charset="0"/>
              </a:rPr>
              <a:t>Since 1970 onwards alternative development approaches have emerged as people centered development. This development is geared to the satisfaction of needs of the people for whom development is directed. </a:t>
            </a:r>
          </a:p>
          <a:p>
            <a:pPr marL="274320" indent="-274320" algn="just">
              <a:lnSpc>
                <a:spcPct val="110000"/>
              </a:lnSpc>
              <a:spcBef>
                <a:spcPts val="600"/>
              </a:spcBef>
              <a:buFont typeface="Wingdings" pitchFamily="2" charset="2"/>
              <a:buChar char="§"/>
            </a:pPr>
            <a:r>
              <a:rPr lang="en-US" sz="2800" dirty="0">
                <a:latin typeface="Cambria" pitchFamily="18" charset="0"/>
                <a:ea typeface="Cambria" pitchFamily="18" charset="0"/>
              </a:rPr>
              <a:t>The alternative development is also known as endogenous development. </a:t>
            </a:r>
          </a:p>
          <a:p>
            <a:pPr marL="274320" indent="-274320" algn="just">
              <a:lnSpc>
                <a:spcPct val="110000"/>
              </a:lnSpc>
              <a:spcBef>
                <a:spcPts val="600"/>
              </a:spcBef>
              <a:buFont typeface="Wingdings" pitchFamily="2" charset="2"/>
              <a:buChar char="§"/>
            </a:pPr>
            <a:r>
              <a:rPr lang="en-US" sz="2800" dirty="0">
                <a:latin typeface="Cambria" pitchFamily="18" charset="0"/>
                <a:ea typeface="Cambria" pitchFamily="18" charset="0"/>
              </a:rPr>
              <a:t>Usually participatory method is also used for such approach. It is different from the earlier development approaches in respect of their methodology; a participatory, endogenous, self-sufficient and objectives oriented.</a:t>
            </a:r>
          </a:p>
        </p:txBody>
      </p:sp>
      <p:sp>
        <p:nvSpPr>
          <p:cNvPr id="5"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rPr>
              <a:t>Alternative Development</a:t>
            </a:r>
          </a:p>
        </p:txBody>
      </p:sp>
    </p:spTree>
    <p:extLst>
      <p:ext uri="{BB962C8B-B14F-4D97-AF65-F5344CB8AC3E}">
        <p14:creationId xmlns:p14="http://schemas.microsoft.com/office/powerpoint/2010/main" val="3166392736"/>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0591800" cy="6172200"/>
          </a:xfrm>
        </p:spPr>
        <p:style>
          <a:lnRef idx="2">
            <a:schemeClr val="accent1"/>
          </a:lnRef>
          <a:fillRef idx="1">
            <a:schemeClr val="lt1"/>
          </a:fillRef>
          <a:effectRef idx="0">
            <a:schemeClr val="accent1"/>
          </a:effectRef>
          <a:fontRef idx="minor">
            <a:schemeClr val="dk1"/>
          </a:fontRef>
        </p:style>
        <p:txBody>
          <a:bodyPr>
            <a:noAutofit/>
          </a:bodyPr>
          <a:lstStyle/>
          <a:p>
            <a:pPr marL="274320" indent="-274320" algn="just">
              <a:spcBef>
                <a:spcPts val="600"/>
              </a:spcBef>
              <a:buFont typeface="Wingdings" pitchFamily="2" charset="2"/>
              <a:buChar char="§"/>
            </a:pPr>
            <a:r>
              <a:rPr lang="en-US" sz="3000" dirty="0">
                <a:latin typeface="Cambria" pitchFamily="18" charset="0"/>
                <a:ea typeface="Cambria" pitchFamily="18" charset="0"/>
              </a:rPr>
              <a:t>Now, Anti-capitalism, green thinking, feminism, eco-feminism, democratization, new social movements are the theoretical cores for alternative development thinking.</a:t>
            </a:r>
          </a:p>
          <a:p>
            <a:pPr marL="274320" indent="-274320" algn="just">
              <a:spcBef>
                <a:spcPts val="600"/>
              </a:spcBef>
              <a:buFont typeface="Wingdings" pitchFamily="2" charset="2"/>
              <a:buChar char="§"/>
            </a:pPr>
            <a:r>
              <a:rPr lang="en-US" sz="3000" dirty="0">
                <a:latin typeface="Cambria" pitchFamily="18" charset="0"/>
                <a:ea typeface="Cambria" pitchFamily="18" charset="0"/>
              </a:rPr>
              <a:t>According to </a:t>
            </a:r>
            <a:r>
              <a:rPr lang="en-US" sz="3000" dirty="0" err="1">
                <a:latin typeface="Cambria" pitchFamily="18" charset="0"/>
                <a:ea typeface="Cambria" pitchFamily="18" charset="0"/>
              </a:rPr>
              <a:t>Nerfin</a:t>
            </a:r>
            <a:r>
              <a:rPr lang="en-US" sz="3000" dirty="0">
                <a:latin typeface="Cambria" pitchFamily="18" charset="0"/>
                <a:ea typeface="Cambria" pitchFamily="18" charset="0"/>
              </a:rPr>
              <a:t>, alternative development is the terrain of citizen, or ‘Third System’ politics, the importance of which is apparent in view of the failed development efforts of govt. (1st system) and economic power (the merchant or 2nd system). </a:t>
            </a:r>
          </a:p>
          <a:p>
            <a:pPr marL="274320" indent="-274320" algn="just">
              <a:spcBef>
                <a:spcPts val="600"/>
              </a:spcBef>
              <a:buFont typeface="Wingdings" pitchFamily="2" charset="2"/>
              <a:buChar char="§"/>
            </a:pPr>
            <a:r>
              <a:rPr lang="en-US" sz="3000" dirty="0">
                <a:latin typeface="Cambria" pitchFamily="18" charset="0"/>
              </a:rPr>
              <a:t>Today there is not much differences between the approaches of alternative development and mainstream development. The components of alternative development approach like, participation and sustainability have been adopted by the mainstream development. Slowly, this approach has become popular as Mainstream Alternative Development (MAD).</a:t>
            </a:r>
          </a:p>
        </p:txBody>
      </p:sp>
      <p:sp>
        <p:nvSpPr>
          <p:cNvPr id="4" name="Title 1"/>
          <p:cNvSpPr txBox="1">
            <a:spLocks/>
          </p:cNvSpPr>
          <p:nvPr/>
        </p:nvSpPr>
        <p:spPr>
          <a:xfrm>
            <a:off x="0" y="0"/>
            <a:ext cx="10972800" cy="7620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marL="0" marR="0" lvl="0" indent="0" algn="ctr" defTabSz="1044976" rtl="0"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a:ln>
                  <a:noFill/>
                </a:ln>
                <a:solidFill>
                  <a:srgbClr val="0070C0"/>
                </a:solidFill>
                <a:effectLst/>
                <a:uLnTx/>
                <a:uFillTx/>
                <a:latin typeface="Cambria" pitchFamily="18" charset="0"/>
                <a:ea typeface="Cambria" pitchFamily="18" charset="0"/>
                <a:cs typeface="+mn-cs"/>
              </a:rPr>
              <a:t>Alternative</a:t>
            </a:r>
            <a:r>
              <a:rPr kumimoji="0" lang="en-US" sz="5000" b="1" i="0" u="none" strike="noStrike" kern="1200" cap="none" spc="0" normalizeH="0" baseline="0" noProof="0" dirty="0">
                <a:ln>
                  <a:noFill/>
                </a:ln>
                <a:solidFill>
                  <a:srgbClr val="0066FF"/>
                </a:solidFill>
                <a:effectLst/>
                <a:uLnTx/>
                <a:uFillTx/>
                <a:latin typeface="Cambria" pitchFamily="18" charset="0"/>
                <a:ea typeface="Cambria" pitchFamily="18" charset="0"/>
                <a:cs typeface="+mn-cs"/>
              </a:rPr>
              <a:t> Development</a:t>
            </a:r>
          </a:p>
        </p:txBody>
      </p:sp>
    </p:spTree>
    <p:extLst>
      <p:ext uri="{BB962C8B-B14F-4D97-AF65-F5344CB8AC3E}">
        <p14:creationId xmlns:p14="http://schemas.microsoft.com/office/powerpoint/2010/main" val="3317557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0"/>
            <a:ext cx="5638800"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5334000" cy="731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2114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612053"/>
            <a:ext cx="5181600" cy="750147"/>
          </a:xfrm>
        </p:spPr>
        <p:style>
          <a:lnRef idx="1">
            <a:schemeClr val="accent2"/>
          </a:lnRef>
          <a:fillRef idx="2">
            <a:schemeClr val="accent2"/>
          </a:fillRef>
          <a:effectRef idx="1">
            <a:schemeClr val="accent2"/>
          </a:effectRef>
          <a:fontRef idx="minor">
            <a:schemeClr val="dk1"/>
          </a:fontRef>
        </p:style>
        <p:txBody>
          <a:bodyPr>
            <a:noAutofit/>
          </a:bodyPr>
          <a:lstStyle/>
          <a:p>
            <a:r>
              <a:rPr lang="en-US" sz="4000" b="1" dirty="0">
                <a:latin typeface="Cambria" pitchFamily="18" charset="0"/>
                <a:ea typeface="Cambria" pitchFamily="18" charset="0"/>
              </a:rPr>
              <a:t>NGOs as Civil  Society </a:t>
            </a:r>
          </a:p>
        </p:txBody>
      </p:sp>
      <p:sp>
        <p:nvSpPr>
          <p:cNvPr id="3" name="Content Placeholder 2"/>
          <p:cNvSpPr>
            <a:spLocks noGrp="1"/>
          </p:cNvSpPr>
          <p:nvPr>
            <p:ph idx="1"/>
          </p:nvPr>
        </p:nvSpPr>
        <p:spPr>
          <a:xfrm>
            <a:off x="228600" y="2590800"/>
            <a:ext cx="10515600" cy="44196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600"/>
              </a:spcBef>
              <a:buFont typeface="Wingdings" pitchFamily="2" charset="2"/>
              <a:buChar char="§"/>
            </a:pPr>
            <a:r>
              <a:rPr lang="en-US" sz="3000" dirty="0">
                <a:latin typeface="Cambria" pitchFamily="18" charset="0"/>
                <a:ea typeface="Cambria" pitchFamily="18" charset="0"/>
              </a:rPr>
              <a:t>The tripartite division is often used to understand and locate NGOs as </a:t>
            </a:r>
            <a:r>
              <a:rPr lang="en-US" sz="3000" b="1" dirty="0">
                <a:latin typeface="Cambria" pitchFamily="18" charset="0"/>
                <a:ea typeface="Cambria" pitchFamily="18" charset="0"/>
              </a:rPr>
              <a:t>civil  society actors. </a:t>
            </a:r>
          </a:p>
          <a:p>
            <a:pPr marL="274320" indent="-274320" algn="just">
              <a:spcBef>
                <a:spcPts val="600"/>
              </a:spcBef>
              <a:buFont typeface="Wingdings" pitchFamily="2" charset="2"/>
              <a:buChar char="§"/>
            </a:pPr>
            <a:r>
              <a:rPr lang="en-US" sz="3000" dirty="0">
                <a:latin typeface="Cambria" pitchFamily="18" charset="0"/>
                <a:ea typeface="Cambria" pitchFamily="18" charset="0"/>
              </a:rPr>
              <a:t>At the conceptual level, civil society is usually treated in terms of associations (so-called civil society organizations), or as an arena within which </a:t>
            </a:r>
            <a:r>
              <a:rPr lang="en-US" sz="3000" b="1" dirty="0">
                <a:latin typeface="Cambria" pitchFamily="18" charset="0"/>
                <a:ea typeface="Cambria" pitchFamily="18" charset="0"/>
              </a:rPr>
              <a:t>ideas about the ordering of social life are debated and contested. </a:t>
            </a:r>
          </a:p>
          <a:p>
            <a:pPr marL="274320" indent="-274320" algn="just">
              <a:spcBef>
                <a:spcPts val="600"/>
              </a:spcBef>
              <a:buFont typeface="Wingdings" pitchFamily="2" charset="2"/>
              <a:buChar char="§"/>
            </a:pPr>
            <a:r>
              <a:rPr lang="en-US" sz="3000" dirty="0" err="1">
                <a:latin typeface="Cambria" pitchFamily="18" charset="0"/>
                <a:ea typeface="Cambria" pitchFamily="18" charset="0"/>
              </a:rPr>
              <a:t>Gramscian</a:t>
            </a:r>
            <a:r>
              <a:rPr lang="en-US" sz="3000" dirty="0">
                <a:latin typeface="Cambria" pitchFamily="18" charset="0"/>
                <a:ea typeface="Cambria" pitchFamily="18" charset="0"/>
              </a:rPr>
              <a:t> understanding of civil society as constituting an arena in which </a:t>
            </a:r>
            <a:r>
              <a:rPr lang="en-US" sz="3000" b="1" dirty="0">
                <a:latin typeface="Cambria" pitchFamily="18" charset="0"/>
                <a:ea typeface="Cambria" pitchFamily="18" charset="0"/>
              </a:rPr>
              <a:t>hegemonic ideas are both established and contested. </a:t>
            </a:r>
            <a:endParaRPr lang="en-US" sz="3000" dirty="0"/>
          </a:p>
        </p:txBody>
      </p:sp>
      <p:sp>
        <p:nvSpPr>
          <p:cNvPr id="5" name="Title 1"/>
          <p:cNvSpPr txBox="1">
            <a:spLocks/>
          </p:cNvSpPr>
          <p:nvPr/>
        </p:nvSpPr>
        <p:spPr>
          <a:xfrm>
            <a:off x="0" y="0"/>
            <a:ext cx="10972800" cy="1371600"/>
          </a:xfrm>
          <a:prstGeom prst="rect">
            <a:avLst/>
          </a:prstGeom>
        </p:spPr>
        <p:style>
          <a:lnRef idx="1">
            <a:schemeClr val="accent1"/>
          </a:lnRef>
          <a:fillRef idx="2">
            <a:schemeClr val="accent1"/>
          </a:fillRef>
          <a:effectRef idx="1">
            <a:schemeClr val="accent1"/>
          </a:effectRef>
          <a:fontRef idx="minor">
            <a:schemeClr val="dk1"/>
          </a:fontRef>
        </p:style>
        <p:txBody>
          <a:bodyPr vert="horz" lIns="104498" tIns="52249" rIns="104498" bIns="52249" rtlCol="0" anchor="ctr">
            <a:noAutofit/>
          </a:bodyPr>
          <a:lstStyle/>
          <a:p>
            <a:pPr lvl="0" algn="ctr">
              <a:spcBef>
                <a:spcPct val="0"/>
              </a:spcBef>
              <a:defRPr/>
            </a:pPr>
            <a:r>
              <a:rPr lang="en-US" sz="5000" b="1" dirty="0">
                <a:solidFill>
                  <a:srgbClr val="0070C0"/>
                </a:solidFill>
                <a:latin typeface="Cambria" pitchFamily="18" charset="0"/>
              </a:rPr>
              <a:t>Different Faces of NGOs in the Context of Alternative Development </a:t>
            </a:r>
          </a:p>
        </p:txBody>
      </p:sp>
    </p:spTree>
    <p:extLst>
      <p:ext uri="{BB962C8B-B14F-4D97-AF65-F5344CB8AC3E}">
        <p14:creationId xmlns:p14="http://schemas.microsoft.com/office/powerpoint/2010/main" val="2489752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1682</Words>
  <Application>Microsoft Office PowerPoint</Application>
  <PresentationFormat>Custom</PresentationFormat>
  <Paragraphs>91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Cambria</vt:lpstr>
      <vt:lpstr>Wingdings</vt:lpstr>
      <vt:lpstr>Office Theme</vt:lpstr>
      <vt:lpstr>PowerPoint Presentation</vt:lpstr>
      <vt:lpstr>Key Objectives of This Class</vt:lpstr>
      <vt:lpstr>NGO as Alternative Development</vt:lpstr>
      <vt:lpstr>PowerPoint Presentation</vt:lpstr>
      <vt:lpstr>PowerPoint Presentation</vt:lpstr>
      <vt:lpstr>PowerPoint Presentation</vt:lpstr>
      <vt:lpstr>PowerPoint Presentation</vt:lpstr>
      <vt:lpstr>PowerPoint Presentation</vt:lpstr>
      <vt:lpstr>NGOs as Civil  Society </vt:lpstr>
      <vt:lpstr>NGOs as water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Nurul Kabir</cp:lastModifiedBy>
  <cp:revision>112</cp:revision>
  <dcterms:created xsi:type="dcterms:W3CDTF">2018-09-27T07:58:29Z</dcterms:created>
  <dcterms:modified xsi:type="dcterms:W3CDTF">2020-05-19T05:50:25Z</dcterms:modified>
</cp:coreProperties>
</file>