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2" r:id="rId2"/>
    <p:sldId id="478" r:id="rId3"/>
    <p:sldId id="498" r:id="rId4"/>
    <p:sldId id="499" r:id="rId5"/>
    <p:sldId id="501" r:id="rId6"/>
    <p:sldId id="502" r:id="rId7"/>
    <p:sldId id="503" r:id="rId8"/>
    <p:sldId id="505" r:id="rId9"/>
    <p:sldId id="504" r:id="rId10"/>
    <p:sldId id="263" r:id="rId11"/>
    <p:sldId id="266" r:id="rId12"/>
    <p:sldId id="509" r:id="rId13"/>
    <p:sldId id="510" r:id="rId14"/>
    <p:sldId id="511" r:id="rId15"/>
    <p:sldId id="512" r:id="rId16"/>
    <p:sldId id="273" r:id="rId17"/>
    <p:sldId id="513" r:id="rId18"/>
    <p:sldId id="514" r:id="rId19"/>
    <p:sldId id="506" r:id="rId20"/>
    <p:sldId id="507" r:id="rId21"/>
    <p:sldId id="515" r:id="rId22"/>
    <p:sldId id="480" r:id="rId23"/>
  </p:sldIdLst>
  <p:sldSz cx="10972800" cy="7315200"/>
  <p:notesSz cx="6858000" cy="9144000"/>
  <p:defaultTextStyle>
    <a:defPPr>
      <a:defRPr lang="en-US"/>
    </a:defPPr>
    <a:lvl1pPr marL="0" algn="l" defTabSz="1044976" rtl="0" eaLnBrk="1" latinLnBrk="0" hangingPunct="1">
      <a:defRPr sz="2057" kern="1200">
        <a:solidFill>
          <a:schemeClr val="tx1"/>
        </a:solidFill>
        <a:latin typeface="+mn-lt"/>
        <a:ea typeface="+mn-ea"/>
        <a:cs typeface="+mn-cs"/>
      </a:defRPr>
    </a:lvl1pPr>
    <a:lvl2pPr marL="522488" algn="l" defTabSz="1044976" rtl="0" eaLnBrk="1" latinLnBrk="0" hangingPunct="1">
      <a:defRPr sz="2057" kern="1200">
        <a:solidFill>
          <a:schemeClr val="tx1"/>
        </a:solidFill>
        <a:latin typeface="+mn-lt"/>
        <a:ea typeface="+mn-ea"/>
        <a:cs typeface="+mn-cs"/>
      </a:defRPr>
    </a:lvl2pPr>
    <a:lvl3pPr marL="1044976" algn="l" defTabSz="1044976" rtl="0" eaLnBrk="1" latinLnBrk="0" hangingPunct="1">
      <a:defRPr sz="2057" kern="1200">
        <a:solidFill>
          <a:schemeClr val="tx1"/>
        </a:solidFill>
        <a:latin typeface="+mn-lt"/>
        <a:ea typeface="+mn-ea"/>
        <a:cs typeface="+mn-cs"/>
      </a:defRPr>
    </a:lvl3pPr>
    <a:lvl4pPr marL="1567464" algn="l" defTabSz="1044976" rtl="0" eaLnBrk="1" latinLnBrk="0" hangingPunct="1">
      <a:defRPr sz="2057" kern="1200">
        <a:solidFill>
          <a:schemeClr val="tx1"/>
        </a:solidFill>
        <a:latin typeface="+mn-lt"/>
        <a:ea typeface="+mn-ea"/>
        <a:cs typeface="+mn-cs"/>
      </a:defRPr>
    </a:lvl4pPr>
    <a:lvl5pPr marL="2089953" algn="l" defTabSz="1044976" rtl="0" eaLnBrk="1" latinLnBrk="0" hangingPunct="1">
      <a:defRPr sz="2057" kern="1200">
        <a:solidFill>
          <a:schemeClr val="tx1"/>
        </a:solidFill>
        <a:latin typeface="+mn-lt"/>
        <a:ea typeface="+mn-ea"/>
        <a:cs typeface="+mn-cs"/>
      </a:defRPr>
    </a:lvl5pPr>
    <a:lvl6pPr marL="2612441" algn="l" defTabSz="1044976" rtl="0" eaLnBrk="1" latinLnBrk="0" hangingPunct="1">
      <a:defRPr sz="2057" kern="1200">
        <a:solidFill>
          <a:schemeClr val="tx1"/>
        </a:solidFill>
        <a:latin typeface="+mn-lt"/>
        <a:ea typeface="+mn-ea"/>
        <a:cs typeface="+mn-cs"/>
      </a:defRPr>
    </a:lvl6pPr>
    <a:lvl7pPr marL="3134929" algn="l" defTabSz="1044976" rtl="0" eaLnBrk="1" latinLnBrk="0" hangingPunct="1">
      <a:defRPr sz="2057" kern="1200">
        <a:solidFill>
          <a:schemeClr val="tx1"/>
        </a:solidFill>
        <a:latin typeface="+mn-lt"/>
        <a:ea typeface="+mn-ea"/>
        <a:cs typeface="+mn-cs"/>
      </a:defRPr>
    </a:lvl7pPr>
    <a:lvl8pPr marL="3657417" algn="l" defTabSz="1044976" rtl="0" eaLnBrk="1" latinLnBrk="0" hangingPunct="1">
      <a:defRPr sz="2057" kern="1200">
        <a:solidFill>
          <a:schemeClr val="tx1"/>
        </a:solidFill>
        <a:latin typeface="+mn-lt"/>
        <a:ea typeface="+mn-ea"/>
        <a:cs typeface="+mn-cs"/>
      </a:defRPr>
    </a:lvl8pPr>
    <a:lvl9pPr marL="4179905" algn="l" defTabSz="1044976" rtl="0" eaLnBrk="1" latinLnBrk="0" hangingPunct="1">
      <a:defRPr sz="205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34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4660"/>
  </p:normalViewPr>
  <p:slideViewPr>
    <p:cSldViewPr>
      <p:cViewPr varScale="1">
        <p:scale>
          <a:sx n="66" d="100"/>
          <a:sy n="66" d="100"/>
        </p:scale>
        <p:origin x="1284" y="84"/>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6621AA-B3D6-4DAC-B5A5-DDEE62A651BA}"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en-US"/>
        </a:p>
      </dgm:t>
    </dgm:pt>
    <dgm:pt modelId="{160761CF-ADB5-49F6-9A0D-D7A531515BC8}">
      <dgm:prSet phldrT="[Text]"/>
      <dgm:spPr/>
      <dgm:t>
        <a:bodyPr/>
        <a:lstStyle/>
        <a:p>
          <a:r>
            <a:rPr lang="en-US" dirty="0">
              <a:latin typeface="Cambria" panose="02040503050406030204" pitchFamily="18" charset="0"/>
              <a:ea typeface="Cambria" panose="02040503050406030204" pitchFamily="18" charset="0"/>
              <a:cs typeface="Arial" panose="020B0604020202020204" pitchFamily="34" charset="0"/>
            </a:rPr>
            <a:t>Facilitators</a:t>
          </a:r>
        </a:p>
      </dgm:t>
    </dgm:pt>
    <dgm:pt modelId="{C0A168B1-7E0B-4FAA-8130-A48B74D0B5C9}" type="parTrans" cxnId="{361BC100-269A-434E-A1D6-FD05965366FE}">
      <dgm:prSet/>
      <dgm:spPr/>
      <dgm:t>
        <a:bodyPr/>
        <a:lstStyle/>
        <a:p>
          <a:endParaRPr lang="en-US">
            <a:latin typeface="Arial" panose="020B0604020202020204" pitchFamily="34" charset="0"/>
            <a:cs typeface="Arial" panose="020B0604020202020204" pitchFamily="34" charset="0"/>
          </a:endParaRPr>
        </a:p>
      </dgm:t>
    </dgm:pt>
    <dgm:pt modelId="{CB13C0D6-9903-4027-97AE-27249F5F3403}" type="sibTrans" cxnId="{361BC100-269A-434E-A1D6-FD05965366FE}">
      <dgm:prSet/>
      <dgm:spPr/>
      <dgm:t>
        <a:bodyPr/>
        <a:lstStyle/>
        <a:p>
          <a:endParaRPr lang="en-US">
            <a:latin typeface="Arial" panose="020B0604020202020204" pitchFamily="34" charset="0"/>
            <a:cs typeface="Arial" panose="020B0604020202020204" pitchFamily="34" charset="0"/>
          </a:endParaRPr>
        </a:p>
      </dgm:t>
    </dgm:pt>
    <dgm:pt modelId="{EC7E56A2-00B7-4E41-9E90-BA61D430B105}">
      <dgm:prSet phldrT="[Text]"/>
      <dgm:spPr/>
      <dgm:t>
        <a:bodyPr/>
        <a:lstStyle/>
        <a:p>
          <a:r>
            <a:rPr lang="en-US" dirty="0">
              <a:latin typeface="Cambria" panose="02040503050406030204" pitchFamily="18" charset="0"/>
              <a:ea typeface="Cambria" panose="02040503050406030204" pitchFamily="18" charset="0"/>
              <a:cs typeface="Arial" panose="020B0604020202020204" pitchFamily="34" charset="0"/>
            </a:rPr>
            <a:t>Conveners</a:t>
          </a:r>
        </a:p>
      </dgm:t>
    </dgm:pt>
    <dgm:pt modelId="{E2ED6B35-BF25-470A-84A4-5B44357B798C}" type="parTrans" cxnId="{B4A6FC97-CF4A-4C89-BAC7-B2BAD367C295}">
      <dgm:prSet/>
      <dgm:spPr/>
      <dgm:t>
        <a:bodyPr/>
        <a:lstStyle/>
        <a:p>
          <a:endParaRPr lang="en-US">
            <a:latin typeface="Arial" panose="020B0604020202020204" pitchFamily="34" charset="0"/>
            <a:cs typeface="Arial" panose="020B0604020202020204" pitchFamily="34" charset="0"/>
          </a:endParaRPr>
        </a:p>
      </dgm:t>
    </dgm:pt>
    <dgm:pt modelId="{20726B4F-0D0C-44E9-B672-4CBFD38E0F2C}" type="sibTrans" cxnId="{B4A6FC97-CF4A-4C89-BAC7-B2BAD367C295}">
      <dgm:prSet/>
      <dgm:spPr/>
      <dgm:t>
        <a:bodyPr/>
        <a:lstStyle/>
        <a:p>
          <a:endParaRPr lang="en-US">
            <a:latin typeface="Arial" panose="020B0604020202020204" pitchFamily="34" charset="0"/>
            <a:cs typeface="Arial" panose="020B0604020202020204" pitchFamily="34" charset="0"/>
          </a:endParaRPr>
        </a:p>
      </dgm:t>
    </dgm:pt>
    <dgm:pt modelId="{08971EFA-8819-4FAC-A8B2-C6C121B946F9}">
      <dgm:prSet phldrT="[Text]"/>
      <dgm:spPr/>
      <dgm:t>
        <a:bodyPr/>
        <a:lstStyle/>
        <a:p>
          <a:r>
            <a:rPr lang="en-US" dirty="0">
              <a:latin typeface="Cambria" panose="02040503050406030204" pitchFamily="18" charset="0"/>
              <a:ea typeface="Cambria" panose="02040503050406030204" pitchFamily="18" charset="0"/>
              <a:cs typeface="Arial" panose="020B0604020202020204" pitchFamily="34" charset="0"/>
            </a:rPr>
            <a:t>Advocates</a:t>
          </a:r>
        </a:p>
      </dgm:t>
    </dgm:pt>
    <dgm:pt modelId="{AEE5C3A1-BD3F-496C-9519-4FCF68D4E5A7}" type="parTrans" cxnId="{0FACCE0A-C2C6-434D-9640-C16834BA4C53}">
      <dgm:prSet/>
      <dgm:spPr/>
      <dgm:t>
        <a:bodyPr/>
        <a:lstStyle/>
        <a:p>
          <a:endParaRPr lang="en-US">
            <a:latin typeface="Arial" panose="020B0604020202020204" pitchFamily="34" charset="0"/>
            <a:cs typeface="Arial" panose="020B0604020202020204" pitchFamily="34" charset="0"/>
          </a:endParaRPr>
        </a:p>
      </dgm:t>
    </dgm:pt>
    <dgm:pt modelId="{AC8D116F-872A-4CDA-ABCC-9233326053C8}" type="sibTrans" cxnId="{0FACCE0A-C2C6-434D-9640-C16834BA4C53}">
      <dgm:prSet/>
      <dgm:spPr/>
      <dgm:t>
        <a:bodyPr/>
        <a:lstStyle/>
        <a:p>
          <a:endParaRPr lang="en-US">
            <a:latin typeface="Arial" panose="020B0604020202020204" pitchFamily="34" charset="0"/>
            <a:cs typeface="Arial" panose="020B0604020202020204" pitchFamily="34" charset="0"/>
          </a:endParaRPr>
        </a:p>
      </dgm:t>
    </dgm:pt>
    <dgm:pt modelId="{CE966B23-8D5C-4075-9818-0E359EA1198B}">
      <dgm:prSet phldrT="[Text]"/>
      <dgm:spPr/>
      <dgm:t>
        <a:bodyPr/>
        <a:lstStyle/>
        <a:p>
          <a:r>
            <a:rPr lang="en-US" dirty="0">
              <a:latin typeface="Cambria" panose="02040503050406030204" pitchFamily="18" charset="0"/>
              <a:ea typeface="Cambria" panose="02040503050406030204" pitchFamily="18" charset="0"/>
              <a:cs typeface="Arial" panose="020B0604020202020204" pitchFamily="34" charset="0"/>
            </a:rPr>
            <a:t>Innovators</a:t>
          </a:r>
        </a:p>
      </dgm:t>
    </dgm:pt>
    <dgm:pt modelId="{17579E76-6A4D-463C-B804-D0267F054500}" type="parTrans" cxnId="{3F7E9615-670B-4652-B961-09F80E568938}">
      <dgm:prSet/>
      <dgm:spPr/>
      <dgm:t>
        <a:bodyPr/>
        <a:lstStyle/>
        <a:p>
          <a:endParaRPr lang="en-US">
            <a:latin typeface="Arial" panose="020B0604020202020204" pitchFamily="34" charset="0"/>
            <a:cs typeface="Arial" panose="020B0604020202020204" pitchFamily="34" charset="0"/>
          </a:endParaRPr>
        </a:p>
      </dgm:t>
    </dgm:pt>
    <dgm:pt modelId="{7C450DD8-8ECF-47D9-9E6C-9507773665F5}" type="sibTrans" cxnId="{3F7E9615-670B-4652-B961-09F80E568938}">
      <dgm:prSet/>
      <dgm:spPr/>
      <dgm:t>
        <a:bodyPr/>
        <a:lstStyle/>
        <a:p>
          <a:endParaRPr lang="en-US">
            <a:latin typeface="Arial" panose="020B0604020202020204" pitchFamily="34" charset="0"/>
            <a:cs typeface="Arial" panose="020B0604020202020204" pitchFamily="34" charset="0"/>
          </a:endParaRPr>
        </a:p>
      </dgm:t>
    </dgm:pt>
    <dgm:pt modelId="{13D49A6A-C5DB-4D2E-82F3-094EC86FCFF7}">
      <dgm:prSet phldrT="[Text]"/>
      <dgm:spPr/>
      <dgm:t>
        <a:bodyPr/>
        <a:lstStyle/>
        <a:p>
          <a:r>
            <a:rPr lang="en-US" dirty="0">
              <a:latin typeface="Cambria" panose="02040503050406030204" pitchFamily="18" charset="0"/>
              <a:ea typeface="Cambria" panose="02040503050406030204" pitchFamily="18" charset="0"/>
              <a:cs typeface="Arial" panose="020B0604020202020204" pitchFamily="34" charset="0"/>
            </a:rPr>
            <a:t>Service providers</a:t>
          </a:r>
        </a:p>
      </dgm:t>
    </dgm:pt>
    <dgm:pt modelId="{1904EBE7-A165-4D55-AB33-644149CEBF6C}" type="parTrans" cxnId="{2C938FCA-AD60-42C1-AF37-6DB8CF8420C9}">
      <dgm:prSet/>
      <dgm:spPr/>
      <dgm:t>
        <a:bodyPr/>
        <a:lstStyle/>
        <a:p>
          <a:endParaRPr lang="en-US">
            <a:latin typeface="Arial" panose="020B0604020202020204" pitchFamily="34" charset="0"/>
            <a:cs typeface="Arial" panose="020B0604020202020204" pitchFamily="34" charset="0"/>
          </a:endParaRPr>
        </a:p>
      </dgm:t>
    </dgm:pt>
    <dgm:pt modelId="{09E95BDC-9081-48D6-B355-606457294603}" type="sibTrans" cxnId="{2C938FCA-AD60-42C1-AF37-6DB8CF8420C9}">
      <dgm:prSet/>
      <dgm:spPr/>
      <dgm:t>
        <a:bodyPr/>
        <a:lstStyle/>
        <a:p>
          <a:endParaRPr lang="en-US">
            <a:latin typeface="Arial" panose="020B0604020202020204" pitchFamily="34" charset="0"/>
            <a:cs typeface="Arial" panose="020B0604020202020204" pitchFamily="34" charset="0"/>
          </a:endParaRPr>
        </a:p>
      </dgm:t>
    </dgm:pt>
    <dgm:pt modelId="{6C81B1E3-D83D-4E94-BA4B-9A89BF0C8A4E}" type="pres">
      <dgm:prSet presAssocID="{D26621AA-B3D6-4DAC-B5A5-DDEE62A651BA}" presName="Name0" presStyleCnt="0">
        <dgm:presLayoutVars>
          <dgm:dir/>
          <dgm:resizeHandles val="exact"/>
        </dgm:presLayoutVars>
      </dgm:prSet>
      <dgm:spPr/>
      <dgm:t>
        <a:bodyPr/>
        <a:lstStyle/>
        <a:p>
          <a:endParaRPr lang="en-US"/>
        </a:p>
      </dgm:t>
    </dgm:pt>
    <dgm:pt modelId="{C17F8735-C4C2-43D1-AC80-31F122005E19}" type="pres">
      <dgm:prSet presAssocID="{D26621AA-B3D6-4DAC-B5A5-DDEE62A651BA}" presName="cycle" presStyleCnt="0"/>
      <dgm:spPr/>
    </dgm:pt>
    <dgm:pt modelId="{F5CABF2C-3AFD-44D2-9534-16A561C68F76}" type="pres">
      <dgm:prSet presAssocID="{160761CF-ADB5-49F6-9A0D-D7A531515BC8}" presName="nodeFirstNode" presStyleLbl="node1" presStyleIdx="0" presStyleCnt="5">
        <dgm:presLayoutVars>
          <dgm:bulletEnabled val="1"/>
        </dgm:presLayoutVars>
      </dgm:prSet>
      <dgm:spPr/>
      <dgm:t>
        <a:bodyPr/>
        <a:lstStyle/>
        <a:p>
          <a:endParaRPr lang="en-US"/>
        </a:p>
      </dgm:t>
    </dgm:pt>
    <dgm:pt modelId="{64995F8E-0AFB-496A-9C10-E81030536F71}" type="pres">
      <dgm:prSet presAssocID="{CB13C0D6-9903-4027-97AE-27249F5F3403}" presName="sibTransFirstNode" presStyleLbl="bgShp" presStyleIdx="0" presStyleCnt="1"/>
      <dgm:spPr/>
      <dgm:t>
        <a:bodyPr/>
        <a:lstStyle/>
        <a:p>
          <a:endParaRPr lang="en-US"/>
        </a:p>
      </dgm:t>
    </dgm:pt>
    <dgm:pt modelId="{42E37C63-A587-491C-B9A2-DF20409070B3}" type="pres">
      <dgm:prSet presAssocID="{EC7E56A2-00B7-4E41-9E90-BA61D430B105}" presName="nodeFollowingNodes" presStyleLbl="node1" presStyleIdx="1" presStyleCnt="5">
        <dgm:presLayoutVars>
          <dgm:bulletEnabled val="1"/>
        </dgm:presLayoutVars>
      </dgm:prSet>
      <dgm:spPr/>
      <dgm:t>
        <a:bodyPr/>
        <a:lstStyle/>
        <a:p>
          <a:endParaRPr lang="en-US"/>
        </a:p>
      </dgm:t>
    </dgm:pt>
    <dgm:pt modelId="{B5F264B9-8B8F-4920-936B-96FF39E56F9A}" type="pres">
      <dgm:prSet presAssocID="{08971EFA-8819-4FAC-A8B2-C6C121B946F9}" presName="nodeFollowingNodes" presStyleLbl="node1" presStyleIdx="2" presStyleCnt="5">
        <dgm:presLayoutVars>
          <dgm:bulletEnabled val="1"/>
        </dgm:presLayoutVars>
      </dgm:prSet>
      <dgm:spPr/>
      <dgm:t>
        <a:bodyPr/>
        <a:lstStyle/>
        <a:p>
          <a:endParaRPr lang="en-US"/>
        </a:p>
      </dgm:t>
    </dgm:pt>
    <dgm:pt modelId="{26086D4A-BBF1-4104-B2D7-97F52D1CCF14}" type="pres">
      <dgm:prSet presAssocID="{CE966B23-8D5C-4075-9818-0E359EA1198B}" presName="nodeFollowingNodes" presStyleLbl="node1" presStyleIdx="3" presStyleCnt="5">
        <dgm:presLayoutVars>
          <dgm:bulletEnabled val="1"/>
        </dgm:presLayoutVars>
      </dgm:prSet>
      <dgm:spPr/>
      <dgm:t>
        <a:bodyPr/>
        <a:lstStyle/>
        <a:p>
          <a:endParaRPr lang="en-US"/>
        </a:p>
      </dgm:t>
    </dgm:pt>
    <dgm:pt modelId="{B0DC6EA5-9051-4811-B56D-57C32FDAE361}" type="pres">
      <dgm:prSet presAssocID="{13D49A6A-C5DB-4D2E-82F3-094EC86FCFF7}" presName="nodeFollowingNodes" presStyleLbl="node1" presStyleIdx="4" presStyleCnt="5">
        <dgm:presLayoutVars>
          <dgm:bulletEnabled val="1"/>
        </dgm:presLayoutVars>
      </dgm:prSet>
      <dgm:spPr/>
      <dgm:t>
        <a:bodyPr/>
        <a:lstStyle/>
        <a:p>
          <a:endParaRPr lang="en-US"/>
        </a:p>
      </dgm:t>
    </dgm:pt>
  </dgm:ptLst>
  <dgm:cxnLst>
    <dgm:cxn modelId="{35D2502D-4CDE-4BA8-87BE-3747C2FAA185}" type="presOf" srcId="{CE966B23-8D5C-4075-9818-0E359EA1198B}" destId="{26086D4A-BBF1-4104-B2D7-97F52D1CCF14}" srcOrd="0" destOrd="0" presId="urn:microsoft.com/office/officeart/2005/8/layout/cycle3"/>
    <dgm:cxn modelId="{DF665C4B-9647-4F49-9176-DCE02D425DBB}" type="presOf" srcId="{CB13C0D6-9903-4027-97AE-27249F5F3403}" destId="{64995F8E-0AFB-496A-9C10-E81030536F71}" srcOrd="0" destOrd="0" presId="urn:microsoft.com/office/officeart/2005/8/layout/cycle3"/>
    <dgm:cxn modelId="{361BC100-269A-434E-A1D6-FD05965366FE}" srcId="{D26621AA-B3D6-4DAC-B5A5-DDEE62A651BA}" destId="{160761CF-ADB5-49F6-9A0D-D7A531515BC8}" srcOrd="0" destOrd="0" parTransId="{C0A168B1-7E0B-4FAA-8130-A48B74D0B5C9}" sibTransId="{CB13C0D6-9903-4027-97AE-27249F5F3403}"/>
    <dgm:cxn modelId="{3F7E9615-670B-4652-B961-09F80E568938}" srcId="{D26621AA-B3D6-4DAC-B5A5-DDEE62A651BA}" destId="{CE966B23-8D5C-4075-9818-0E359EA1198B}" srcOrd="3" destOrd="0" parTransId="{17579E76-6A4D-463C-B804-D0267F054500}" sibTransId="{7C450DD8-8ECF-47D9-9E6C-9507773665F5}"/>
    <dgm:cxn modelId="{2C938FCA-AD60-42C1-AF37-6DB8CF8420C9}" srcId="{D26621AA-B3D6-4DAC-B5A5-DDEE62A651BA}" destId="{13D49A6A-C5DB-4D2E-82F3-094EC86FCFF7}" srcOrd="4" destOrd="0" parTransId="{1904EBE7-A165-4D55-AB33-644149CEBF6C}" sibTransId="{09E95BDC-9081-48D6-B355-606457294603}"/>
    <dgm:cxn modelId="{FC9AEF8D-3CBF-4824-A1CF-B8AF0FA709D2}" type="presOf" srcId="{08971EFA-8819-4FAC-A8B2-C6C121B946F9}" destId="{B5F264B9-8B8F-4920-936B-96FF39E56F9A}" srcOrd="0" destOrd="0" presId="urn:microsoft.com/office/officeart/2005/8/layout/cycle3"/>
    <dgm:cxn modelId="{B4A6FC97-CF4A-4C89-BAC7-B2BAD367C295}" srcId="{D26621AA-B3D6-4DAC-B5A5-DDEE62A651BA}" destId="{EC7E56A2-00B7-4E41-9E90-BA61D430B105}" srcOrd="1" destOrd="0" parTransId="{E2ED6B35-BF25-470A-84A4-5B44357B798C}" sibTransId="{20726B4F-0D0C-44E9-B672-4CBFD38E0F2C}"/>
    <dgm:cxn modelId="{D4FC89DE-D487-41A0-A7DC-14527D66438F}" type="presOf" srcId="{EC7E56A2-00B7-4E41-9E90-BA61D430B105}" destId="{42E37C63-A587-491C-B9A2-DF20409070B3}" srcOrd="0" destOrd="0" presId="urn:microsoft.com/office/officeart/2005/8/layout/cycle3"/>
    <dgm:cxn modelId="{0FACCE0A-C2C6-434D-9640-C16834BA4C53}" srcId="{D26621AA-B3D6-4DAC-B5A5-DDEE62A651BA}" destId="{08971EFA-8819-4FAC-A8B2-C6C121B946F9}" srcOrd="2" destOrd="0" parTransId="{AEE5C3A1-BD3F-496C-9519-4FCF68D4E5A7}" sibTransId="{AC8D116F-872A-4CDA-ABCC-9233326053C8}"/>
    <dgm:cxn modelId="{A11830FB-7D17-4B03-B303-BEABEBCE31C2}" type="presOf" srcId="{13D49A6A-C5DB-4D2E-82F3-094EC86FCFF7}" destId="{B0DC6EA5-9051-4811-B56D-57C32FDAE361}" srcOrd="0" destOrd="0" presId="urn:microsoft.com/office/officeart/2005/8/layout/cycle3"/>
    <dgm:cxn modelId="{D43515EA-F25C-4C9E-8C97-613C1A748A4C}" type="presOf" srcId="{D26621AA-B3D6-4DAC-B5A5-DDEE62A651BA}" destId="{6C81B1E3-D83D-4E94-BA4B-9A89BF0C8A4E}" srcOrd="0" destOrd="0" presId="urn:microsoft.com/office/officeart/2005/8/layout/cycle3"/>
    <dgm:cxn modelId="{8D0A54B4-DCC3-4C06-B816-FCF40889D482}" type="presOf" srcId="{160761CF-ADB5-49F6-9A0D-D7A531515BC8}" destId="{F5CABF2C-3AFD-44D2-9534-16A561C68F76}" srcOrd="0" destOrd="0" presId="urn:microsoft.com/office/officeart/2005/8/layout/cycle3"/>
    <dgm:cxn modelId="{190E3914-3981-4432-87E4-8856CD2832C8}" type="presParOf" srcId="{6C81B1E3-D83D-4E94-BA4B-9A89BF0C8A4E}" destId="{C17F8735-C4C2-43D1-AC80-31F122005E19}" srcOrd="0" destOrd="0" presId="urn:microsoft.com/office/officeart/2005/8/layout/cycle3"/>
    <dgm:cxn modelId="{ADBA44D9-6CA3-4281-97BF-514CBAB0EBF0}" type="presParOf" srcId="{C17F8735-C4C2-43D1-AC80-31F122005E19}" destId="{F5CABF2C-3AFD-44D2-9534-16A561C68F76}" srcOrd="0" destOrd="0" presId="urn:microsoft.com/office/officeart/2005/8/layout/cycle3"/>
    <dgm:cxn modelId="{787C04F3-D6B9-4893-9558-71AF444DD5E3}" type="presParOf" srcId="{C17F8735-C4C2-43D1-AC80-31F122005E19}" destId="{64995F8E-0AFB-496A-9C10-E81030536F71}" srcOrd="1" destOrd="0" presId="urn:microsoft.com/office/officeart/2005/8/layout/cycle3"/>
    <dgm:cxn modelId="{B19CEF80-3DBA-483C-9295-125BAA367074}" type="presParOf" srcId="{C17F8735-C4C2-43D1-AC80-31F122005E19}" destId="{42E37C63-A587-491C-B9A2-DF20409070B3}" srcOrd="2" destOrd="0" presId="urn:microsoft.com/office/officeart/2005/8/layout/cycle3"/>
    <dgm:cxn modelId="{74DDD753-845E-4183-8B2C-C615BF370AEC}" type="presParOf" srcId="{C17F8735-C4C2-43D1-AC80-31F122005E19}" destId="{B5F264B9-8B8F-4920-936B-96FF39E56F9A}" srcOrd="3" destOrd="0" presId="urn:microsoft.com/office/officeart/2005/8/layout/cycle3"/>
    <dgm:cxn modelId="{32B66674-5751-4131-967C-6276F065B5E5}" type="presParOf" srcId="{C17F8735-C4C2-43D1-AC80-31F122005E19}" destId="{26086D4A-BBF1-4104-B2D7-97F52D1CCF14}" srcOrd="4" destOrd="0" presId="urn:microsoft.com/office/officeart/2005/8/layout/cycle3"/>
    <dgm:cxn modelId="{C175A946-1958-42EE-A99B-7B24FD65015F}" type="presParOf" srcId="{C17F8735-C4C2-43D1-AC80-31F122005E19}" destId="{B0DC6EA5-9051-4811-B56D-57C32FDAE361}"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95F8E-0AFB-496A-9C10-E81030536F71}">
      <dsp:nvSpPr>
        <dsp:cNvPr id="0" name=""/>
        <dsp:cNvSpPr/>
      </dsp:nvSpPr>
      <dsp:spPr>
        <a:xfrm>
          <a:off x="1528638" y="-39276"/>
          <a:ext cx="6127362" cy="6127362"/>
        </a:xfrm>
        <a:prstGeom prst="circularArrow">
          <a:avLst>
            <a:gd name="adj1" fmla="val 5544"/>
            <a:gd name="adj2" fmla="val 330680"/>
            <a:gd name="adj3" fmla="val 13753351"/>
            <a:gd name="adj4" fmla="val 17399718"/>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CABF2C-3AFD-44D2-9534-16A561C68F76}">
      <dsp:nvSpPr>
        <dsp:cNvPr id="0" name=""/>
        <dsp:cNvSpPr/>
      </dsp:nvSpPr>
      <dsp:spPr>
        <a:xfrm>
          <a:off x="3143765" y="929"/>
          <a:ext cx="2897108" cy="144855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a:latin typeface="Cambria" panose="02040503050406030204" pitchFamily="18" charset="0"/>
              <a:ea typeface="Cambria" panose="02040503050406030204" pitchFamily="18" charset="0"/>
              <a:cs typeface="Arial" panose="020B0604020202020204" pitchFamily="34" charset="0"/>
            </a:rPr>
            <a:t>Facilitators</a:t>
          </a:r>
        </a:p>
      </dsp:txBody>
      <dsp:txXfrm>
        <a:off x="3214478" y="71642"/>
        <a:ext cx="2755682" cy="1307128"/>
      </dsp:txXfrm>
    </dsp:sp>
    <dsp:sp modelId="{42E37C63-A587-491C-B9A2-DF20409070B3}">
      <dsp:nvSpPr>
        <dsp:cNvPr id="0" name=""/>
        <dsp:cNvSpPr/>
      </dsp:nvSpPr>
      <dsp:spPr>
        <a:xfrm>
          <a:off x="5628827" y="1806431"/>
          <a:ext cx="2897108" cy="14485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a:latin typeface="Cambria" panose="02040503050406030204" pitchFamily="18" charset="0"/>
              <a:ea typeface="Cambria" panose="02040503050406030204" pitchFamily="18" charset="0"/>
              <a:cs typeface="Arial" panose="020B0604020202020204" pitchFamily="34" charset="0"/>
            </a:rPr>
            <a:t>Conveners</a:t>
          </a:r>
        </a:p>
      </dsp:txBody>
      <dsp:txXfrm>
        <a:off x="5699540" y="1877144"/>
        <a:ext cx="2755682" cy="1307128"/>
      </dsp:txXfrm>
    </dsp:sp>
    <dsp:sp modelId="{B5F264B9-8B8F-4920-936B-96FF39E56F9A}">
      <dsp:nvSpPr>
        <dsp:cNvPr id="0" name=""/>
        <dsp:cNvSpPr/>
      </dsp:nvSpPr>
      <dsp:spPr>
        <a:xfrm>
          <a:off x="4679618" y="4727796"/>
          <a:ext cx="2897108" cy="144855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a:latin typeface="Cambria" panose="02040503050406030204" pitchFamily="18" charset="0"/>
              <a:ea typeface="Cambria" panose="02040503050406030204" pitchFamily="18" charset="0"/>
              <a:cs typeface="Arial" panose="020B0604020202020204" pitchFamily="34" charset="0"/>
            </a:rPr>
            <a:t>Advocates</a:t>
          </a:r>
        </a:p>
      </dsp:txBody>
      <dsp:txXfrm>
        <a:off x="4750331" y="4798509"/>
        <a:ext cx="2755682" cy="1307128"/>
      </dsp:txXfrm>
    </dsp:sp>
    <dsp:sp modelId="{26086D4A-BBF1-4104-B2D7-97F52D1CCF14}">
      <dsp:nvSpPr>
        <dsp:cNvPr id="0" name=""/>
        <dsp:cNvSpPr/>
      </dsp:nvSpPr>
      <dsp:spPr>
        <a:xfrm>
          <a:off x="1607913" y="4727796"/>
          <a:ext cx="2897108" cy="144855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a:latin typeface="Cambria" panose="02040503050406030204" pitchFamily="18" charset="0"/>
              <a:ea typeface="Cambria" panose="02040503050406030204" pitchFamily="18" charset="0"/>
              <a:cs typeface="Arial" panose="020B0604020202020204" pitchFamily="34" charset="0"/>
            </a:rPr>
            <a:t>Innovators</a:t>
          </a:r>
        </a:p>
      </dsp:txBody>
      <dsp:txXfrm>
        <a:off x="1678626" y="4798509"/>
        <a:ext cx="2755682" cy="1307128"/>
      </dsp:txXfrm>
    </dsp:sp>
    <dsp:sp modelId="{B0DC6EA5-9051-4811-B56D-57C32FDAE361}">
      <dsp:nvSpPr>
        <dsp:cNvPr id="0" name=""/>
        <dsp:cNvSpPr/>
      </dsp:nvSpPr>
      <dsp:spPr>
        <a:xfrm>
          <a:off x="658704" y="1806431"/>
          <a:ext cx="2897108" cy="144855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a:latin typeface="Cambria" panose="02040503050406030204" pitchFamily="18" charset="0"/>
              <a:ea typeface="Cambria" panose="02040503050406030204" pitchFamily="18" charset="0"/>
              <a:cs typeface="Arial" panose="020B0604020202020204" pitchFamily="34" charset="0"/>
            </a:rPr>
            <a:t>Service providers</a:t>
          </a:r>
        </a:p>
      </dsp:txBody>
      <dsp:txXfrm>
        <a:off x="729417" y="1877144"/>
        <a:ext cx="2755682" cy="130712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413800-CD11-4119-ABCF-BBD309942152}" type="datetimeFigureOut">
              <a:rPr lang="en-US" smtClean="0"/>
              <a:t>5/15/2024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F3E74-E62D-468C-AB85-7695CB0CC1BC}" type="slidenum">
              <a:rPr lang="en-US" smtClean="0"/>
              <a:t>‹#›</a:t>
            </a:fld>
            <a:endParaRPr lang="en-US"/>
          </a:p>
        </p:txBody>
      </p:sp>
    </p:spTree>
    <p:extLst>
      <p:ext uri="{BB962C8B-B14F-4D97-AF65-F5344CB8AC3E}">
        <p14:creationId xmlns:p14="http://schemas.microsoft.com/office/powerpoint/2010/main" val="321146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5aab240f68_1_19: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5aab240f68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4025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4"/>
            <a:ext cx="9326880" cy="1568027"/>
          </a:xfrm>
        </p:spPr>
        <p:txBody>
          <a:bodyPr/>
          <a:lstStyle/>
          <a:p>
            <a:r>
              <a:rPr lang="en-US"/>
              <a:t>Click to edit Master title style</a:t>
            </a:r>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288390-2521-41B1-815C-B5D6E57A5248}"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2779172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47944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8"/>
            <a:ext cx="2468880" cy="62416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8640" y="292948"/>
            <a:ext cx="7223760" cy="6241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51854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74040" y="632924"/>
            <a:ext cx="10224720" cy="814507"/>
          </a:xfrm>
          <a:prstGeom prst="rect">
            <a:avLst/>
          </a:prstGeom>
        </p:spPr>
        <p:txBody>
          <a:bodyPr spcFirstLastPara="1" wrap="square" lIns="117024" tIns="117024" rIns="117024" bIns="117024"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74040" y="1639076"/>
            <a:ext cx="10224720" cy="4858880"/>
          </a:xfrm>
          <a:prstGeom prst="rect">
            <a:avLst/>
          </a:prstGeom>
        </p:spPr>
        <p:txBody>
          <a:bodyPr spcFirstLastPara="1" wrap="square" lIns="117024" tIns="117024" rIns="117024" bIns="117024" anchor="t" anchorCtr="0">
            <a:normAutofit/>
          </a:bodyPr>
          <a:lstStyle>
            <a:lvl1pPr marL="585216" lvl="0" indent="-438912">
              <a:spcBef>
                <a:spcPts val="0"/>
              </a:spcBef>
              <a:spcAft>
                <a:spcPts val="0"/>
              </a:spcAft>
              <a:buSzPts val="1800"/>
              <a:buChar char="●"/>
              <a:defRPr/>
            </a:lvl1pPr>
            <a:lvl2pPr marL="1170432" lvl="1" indent="-406400">
              <a:spcBef>
                <a:spcPts val="0"/>
              </a:spcBef>
              <a:spcAft>
                <a:spcPts val="0"/>
              </a:spcAft>
              <a:buSzPts val="1400"/>
              <a:buChar char="○"/>
              <a:defRPr/>
            </a:lvl2pPr>
            <a:lvl3pPr marL="1755648" lvl="2" indent="-406400">
              <a:spcBef>
                <a:spcPts val="0"/>
              </a:spcBef>
              <a:spcAft>
                <a:spcPts val="0"/>
              </a:spcAft>
              <a:buSzPts val="1400"/>
              <a:buChar char="■"/>
              <a:defRPr/>
            </a:lvl3pPr>
            <a:lvl4pPr marL="2340864" lvl="3" indent="-406400">
              <a:spcBef>
                <a:spcPts val="0"/>
              </a:spcBef>
              <a:spcAft>
                <a:spcPts val="0"/>
              </a:spcAft>
              <a:buSzPts val="1400"/>
              <a:buChar char="●"/>
              <a:defRPr/>
            </a:lvl4pPr>
            <a:lvl5pPr marL="2926080" lvl="4" indent="-406400">
              <a:spcBef>
                <a:spcPts val="0"/>
              </a:spcBef>
              <a:spcAft>
                <a:spcPts val="0"/>
              </a:spcAft>
              <a:buSzPts val="1400"/>
              <a:buChar char="○"/>
              <a:defRPr/>
            </a:lvl5pPr>
            <a:lvl6pPr marL="3511296" lvl="5" indent="-406400">
              <a:spcBef>
                <a:spcPts val="0"/>
              </a:spcBef>
              <a:spcAft>
                <a:spcPts val="0"/>
              </a:spcAft>
              <a:buSzPts val="1400"/>
              <a:buChar char="■"/>
              <a:defRPr/>
            </a:lvl6pPr>
            <a:lvl7pPr marL="4096512" lvl="6" indent="-406400">
              <a:spcBef>
                <a:spcPts val="0"/>
              </a:spcBef>
              <a:spcAft>
                <a:spcPts val="0"/>
              </a:spcAft>
              <a:buSzPts val="1400"/>
              <a:buChar char="●"/>
              <a:defRPr/>
            </a:lvl7pPr>
            <a:lvl8pPr marL="4681728" lvl="7" indent="-406400">
              <a:spcBef>
                <a:spcPts val="0"/>
              </a:spcBef>
              <a:spcAft>
                <a:spcPts val="0"/>
              </a:spcAft>
              <a:buSzPts val="1400"/>
              <a:buChar char="○"/>
              <a:defRPr/>
            </a:lvl8pPr>
            <a:lvl9pPr marL="5266944" lvl="8" indent="-4064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0166950" y="6632131"/>
            <a:ext cx="658440" cy="559787"/>
          </a:xfrm>
          <a:prstGeom prst="rect">
            <a:avLst/>
          </a:prstGeom>
        </p:spPr>
        <p:txBody>
          <a:bodyPr spcFirstLastPara="1" wrap="square" lIns="117024" tIns="117024" rIns="117024" bIns="117024"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88390-2521-41B1-815C-B5D6E57A5248}"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73754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4"/>
            <a:ext cx="9326880" cy="145288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66776" y="3100495"/>
            <a:ext cx="932688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8390-2521-41B1-815C-B5D6E57A5248}"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21321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0" y="1706880"/>
            <a:ext cx="484632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77840" y="1706880"/>
            <a:ext cx="484632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288390-2521-41B1-815C-B5D6E57A5248}"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14320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8640" y="1637454"/>
            <a:ext cx="4848226"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8640" y="2319867"/>
            <a:ext cx="4848226"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74031" y="1637454"/>
            <a:ext cx="485013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74031" y="2319867"/>
            <a:ext cx="485013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288390-2521-41B1-815C-B5D6E57A5248}" type="datetimeFigureOut">
              <a:rPr lang="en-US" smtClean="0"/>
              <a:pPr/>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194875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288390-2521-41B1-815C-B5D6E57A5248}" type="datetimeFigureOut">
              <a:rPr lang="en-US" smtClean="0"/>
              <a:pPr/>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62395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88390-2521-41B1-815C-B5D6E57A5248}" type="datetimeFigureOut">
              <a:rPr lang="en-US" smtClean="0"/>
              <a:pPr/>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12904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290060" y="291254"/>
            <a:ext cx="6134100"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8640" y="1530774"/>
            <a:ext cx="3609976"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8390-2521-41B1-815C-B5D6E57A5248}"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3377005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0"/>
            <a:ext cx="6583680" cy="60452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150746" y="653627"/>
            <a:ext cx="658368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50746" y="5725161"/>
            <a:ext cx="658368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8390-2521-41B1-815C-B5D6E57A5248}"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C49D9-44C4-42BD-A899-8C0FDFD1A0BE}" type="slidenum">
              <a:rPr lang="en-US" smtClean="0"/>
              <a:pPr/>
              <a:t>‹#›</a:t>
            </a:fld>
            <a:endParaRPr lang="en-US"/>
          </a:p>
        </p:txBody>
      </p:sp>
    </p:spTree>
    <p:extLst>
      <p:ext uri="{BB962C8B-B14F-4D97-AF65-F5344CB8AC3E}">
        <p14:creationId xmlns:p14="http://schemas.microsoft.com/office/powerpoint/2010/main" val="636863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48640" y="1706880"/>
            <a:ext cx="9875520" cy="48276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6780107"/>
            <a:ext cx="256032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1F288390-2521-41B1-815C-B5D6E57A5248}" type="datetimeFigureOut">
              <a:rPr lang="en-US" smtClean="0"/>
              <a:pPr/>
              <a:t>5/15/2024</a:t>
            </a:fld>
            <a:endParaRPr lang="en-US"/>
          </a:p>
        </p:txBody>
      </p:sp>
      <p:sp>
        <p:nvSpPr>
          <p:cNvPr id="5" name="Footer Placeholder 4"/>
          <p:cNvSpPr>
            <a:spLocks noGrp="1"/>
          </p:cNvSpPr>
          <p:nvPr>
            <p:ph type="ftr" sz="quarter" idx="3"/>
          </p:nvPr>
        </p:nvSpPr>
        <p:spPr>
          <a:xfrm>
            <a:off x="3749040" y="6780107"/>
            <a:ext cx="347472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7"/>
            <a:ext cx="256032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34EC49D9-44C4-42BD-A899-8C0FDFD1A0BE}" type="slidenum">
              <a:rPr lang="en-US" smtClean="0"/>
              <a:pPr/>
              <a:t>‹#›</a:t>
            </a:fld>
            <a:endParaRPr lang="en-US"/>
          </a:p>
        </p:txBody>
      </p:sp>
    </p:spTree>
    <p:extLst>
      <p:ext uri="{BB962C8B-B14F-4D97-AF65-F5344CB8AC3E}">
        <p14:creationId xmlns:p14="http://schemas.microsoft.com/office/powerpoint/2010/main" val="2518903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231900" y="2133600"/>
            <a:ext cx="8509000" cy="1943100"/>
          </a:xfrm>
          <a:prstGeom prst="rect">
            <a:avLst/>
          </a:prstGeom>
          <a:solidFill>
            <a:srgbClr val="292929"/>
          </a:solidFill>
        </p:spPr>
        <p:txBody>
          <a:bodyPr vert="horz" lIns="87078" tIns="43539" rIns="87078" bIns="43539" rtlCol="0" anchor="ctr">
            <a:noAutofit/>
          </a:bodyPr>
          <a:lstStyle/>
          <a:p>
            <a:pPr lvl="0" algn="ctr">
              <a:spcBef>
                <a:spcPct val="0"/>
              </a:spcBef>
            </a:pPr>
            <a:r>
              <a:rPr lang="en-US" sz="4800" b="1" dirty="0" smtClean="0">
                <a:solidFill>
                  <a:schemeClr val="bg1"/>
                </a:solidFill>
                <a:latin typeface="Cambria" panose="02040503050406030204" pitchFamily="18" charset="0"/>
                <a:ea typeface="Cambria" panose="02040503050406030204" pitchFamily="18" charset="0"/>
              </a:rPr>
              <a:t>Civil Society and Civil Society Organizations and its Role </a:t>
            </a:r>
            <a:endParaRPr lang="en-US" sz="3750" b="1" dirty="0">
              <a:solidFill>
                <a:srgbClr val="FF00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mj-cs"/>
            </a:endParaRPr>
          </a:p>
        </p:txBody>
      </p:sp>
      <p:sp>
        <p:nvSpPr>
          <p:cNvPr id="8" name="Subtitle 2"/>
          <p:cNvSpPr>
            <a:spLocks noGrp="1"/>
          </p:cNvSpPr>
          <p:nvPr>
            <p:ph type="subTitle" idx="1"/>
          </p:nvPr>
        </p:nvSpPr>
        <p:spPr>
          <a:xfrm>
            <a:off x="2286000" y="4762501"/>
            <a:ext cx="6400800" cy="1562099"/>
          </a:xfrm>
        </p:spPr>
        <p:style>
          <a:lnRef idx="1">
            <a:schemeClr val="accent1"/>
          </a:lnRef>
          <a:fillRef idx="2">
            <a:schemeClr val="accent1"/>
          </a:fillRef>
          <a:effectRef idx="1">
            <a:schemeClr val="accent1"/>
          </a:effectRef>
          <a:fontRef idx="minor">
            <a:schemeClr val="dk1"/>
          </a:fontRef>
        </p:style>
        <p:txBody>
          <a:bodyPr>
            <a:noAutofit/>
          </a:bodyPr>
          <a:lstStyle/>
          <a:p>
            <a:r>
              <a:rPr lang="en-US" sz="2500" b="1" dirty="0">
                <a:solidFill>
                  <a:srgbClr val="FF0000"/>
                </a:solidFill>
                <a:effectLst>
                  <a:outerShdw blurRad="38100" dist="38100" dir="2700000" algn="tl">
                    <a:srgbClr val="000000">
                      <a:alpha val="43137"/>
                    </a:srgbClr>
                  </a:outerShdw>
                </a:effectLst>
                <a:latin typeface="Cambria" pitchFamily="18" charset="0"/>
                <a:ea typeface="Cambria" pitchFamily="18" charset="0"/>
              </a:rPr>
              <a:t>Mohammad Faisal </a:t>
            </a:r>
            <a:r>
              <a:rPr lang="en-US" sz="2500" b="1" dirty="0" err="1">
                <a:solidFill>
                  <a:srgbClr val="FF0000"/>
                </a:solidFill>
                <a:effectLst>
                  <a:outerShdw blurRad="38100" dist="38100" dir="2700000" algn="tl">
                    <a:srgbClr val="000000">
                      <a:alpha val="43137"/>
                    </a:srgbClr>
                  </a:outerShdw>
                </a:effectLst>
                <a:latin typeface="Cambria" pitchFamily="18" charset="0"/>
                <a:ea typeface="Cambria" pitchFamily="18" charset="0"/>
              </a:rPr>
              <a:t>Akber</a:t>
            </a:r>
            <a:endParaRPr lang="en-US" sz="2500" b="1" dirty="0">
              <a:solidFill>
                <a:srgbClr val="FF0000"/>
              </a:solidFill>
              <a:effectLst>
                <a:outerShdw blurRad="38100" dist="38100" dir="2700000" algn="tl">
                  <a:srgbClr val="000000">
                    <a:alpha val="43137"/>
                  </a:srgbClr>
                </a:outerShdw>
              </a:effectLst>
              <a:latin typeface="Cambria" pitchFamily="18" charset="0"/>
              <a:ea typeface="Cambria" pitchFamily="18" charset="0"/>
            </a:endParaRPr>
          </a:p>
          <a:p>
            <a:r>
              <a:rPr lang="en-US" sz="2500" dirty="0" smtClean="0">
                <a:solidFill>
                  <a:srgbClr val="0070C0"/>
                </a:solidFill>
                <a:latin typeface="Cambria" pitchFamily="18" charset="0"/>
                <a:ea typeface="Cambria" pitchFamily="18" charset="0"/>
              </a:rPr>
              <a:t>Department </a:t>
            </a:r>
            <a:r>
              <a:rPr lang="en-US" sz="2500" dirty="0">
                <a:solidFill>
                  <a:srgbClr val="0070C0"/>
                </a:solidFill>
                <a:latin typeface="Cambria" pitchFamily="18" charset="0"/>
                <a:ea typeface="Cambria" pitchFamily="18" charset="0"/>
              </a:rPr>
              <a:t>of Development Studies</a:t>
            </a:r>
          </a:p>
          <a:p>
            <a:r>
              <a:rPr lang="en-US" sz="2500" dirty="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val="130947755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62560"/>
            <a:ext cx="8778240" cy="568960"/>
          </a:xfrm>
        </p:spPr>
        <p:style>
          <a:lnRef idx="1">
            <a:schemeClr val="dk1"/>
          </a:lnRef>
          <a:fillRef idx="2">
            <a:schemeClr val="dk1"/>
          </a:fillRef>
          <a:effectRef idx="1">
            <a:schemeClr val="dk1"/>
          </a:effectRef>
          <a:fontRef idx="minor">
            <a:schemeClr val="dk1"/>
          </a:fontRef>
        </p:style>
        <p:txBody>
          <a:bodyPr>
            <a:normAutofit fontScale="90000"/>
          </a:bodyPr>
          <a:lstStyle/>
          <a:p>
            <a:r>
              <a:rPr lang="en-US" b="1" dirty="0">
                <a:latin typeface="Cambria" panose="02040503050406030204" pitchFamily="18" charset="0"/>
                <a:ea typeface="Cambria" panose="02040503050406030204" pitchFamily="18" charset="0"/>
                <a:cs typeface="Arial" panose="020B0604020202020204" pitchFamily="34" charset="0"/>
              </a:rPr>
              <a:t>The role of CSOs</a:t>
            </a:r>
          </a:p>
        </p:txBody>
      </p:sp>
      <p:sp>
        <p:nvSpPr>
          <p:cNvPr id="4" name="Moon 3"/>
          <p:cNvSpPr/>
          <p:nvPr/>
        </p:nvSpPr>
        <p:spPr>
          <a:xfrm>
            <a:off x="772160" y="2194560"/>
            <a:ext cx="3332480" cy="3332480"/>
          </a:xfrm>
          <a:prstGeom prst="moon">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dirty="0">
                <a:latin typeface="Cambria" panose="02040503050406030204" pitchFamily="18" charset="0"/>
                <a:ea typeface="Cambria" panose="02040503050406030204" pitchFamily="18" charset="0"/>
              </a:rPr>
              <a:t>Society</a:t>
            </a:r>
          </a:p>
        </p:txBody>
      </p:sp>
      <p:sp>
        <p:nvSpPr>
          <p:cNvPr id="5" name="Moon 4"/>
          <p:cNvSpPr/>
          <p:nvPr/>
        </p:nvSpPr>
        <p:spPr>
          <a:xfrm rot="10800000">
            <a:off x="7193280" y="2032000"/>
            <a:ext cx="3332480" cy="3759200"/>
          </a:xfrm>
          <a:prstGeom prst="moon">
            <a:avLst/>
          </a:prstGeom>
          <a:solidFill>
            <a:srgbClr val="3312F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94" dirty="0"/>
          </a:p>
        </p:txBody>
      </p:sp>
      <p:sp>
        <p:nvSpPr>
          <p:cNvPr id="6" name="Right Arrow 5"/>
          <p:cNvSpPr/>
          <p:nvPr/>
        </p:nvSpPr>
        <p:spPr>
          <a:xfrm>
            <a:off x="6742545" y="3068320"/>
            <a:ext cx="1368755" cy="934720"/>
          </a:xfrm>
          <a:prstGeom prst="rightArrow">
            <a:avLst/>
          </a:prstGeom>
          <a:solidFill>
            <a:srgbClr val="3312F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94"/>
          </a:p>
        </p:txBody>
      </p:sp>
      <p:sp>
        <p:nvSpPr>
          <p:cNvPr id="7" name="Left Arrow 6"/>
          <p:cNvSpPr/>
          <p:nvPr/>
        </p:nvSpPr>
        <p:spPr>
          <a:xfrm>
            <a:off x="2666575" y="3203467"/>
            <a:ext cx="1681905" cy="941813"/>
          </a:xfrm>
          <a:prstGeom prst="lef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94"/>
          </a:p>
        </p:txBody>
      </p:sp>
      <p:sp>
        <p:nvSpPr>
          <p:cNvPr id="8" name="TextBox 7"/>
          <p:cNvSpPr txBox="1"/>
          <p:nvPr/>
        </p:nvSpPr>
        <p:spPr>
          <a:xfrm>
            <a:off x="8719126" y="3454400"/>
            <a:ext cx="1743861" cy="429990"/>
          </a:xfrm>
          <a:prstGeom prst="rect">
            <a:avLst/>
          </a:prstGeom>
          <a:noFill/>
        </p:spPr>
        <p:txBody>
          <a:bodyPr wrap="square" rtlCol="0">
            <a:spAutoFit/>
          </a:bodyPr>
          <a:lstStyle/>
          <a:p>
            <a:r>
              <a:rPr lang="en-US" sz="2194" dirty="0">
                <a:solidFill>
                  <a:schemeClr val="bg1"/>
                </a:solidFill>
                <a:latin typeface="Cambria" panose="02040503050406030204" pitchFamily="18" charset="0"/>
                <a:ea typeface="Cambria" panose="02040503050406030204" pitchFamily="18" charset="0"/>
              </a:rPr>
              <a:t>Government</a:t>
            </a:r>
          </a:p>
        </p:txBody>
      </p:sp>
      <p:sp>
        <p:nvSpPr>
          <p:cNvPr id="9" name="TextBox 8"/>
          <p:cNvSpPr txBox="1"/>
          <p:nvPr/>
        </p:nvSpPr>
        <p:spPr>
          <a:xfrm rot="1279471">
            <a:off x="2440950" y="2431685"/>
            <a:ext cx="2209380" cy="767646"/>
          </a:xfrm>
          <a:prstGeom prst="rect">
            <a:avLst/>
          </a:prstGeom>
          <a:noFill/>
        </p:spPr>
        <p:txBody>
          <a:bodyPr wrap="square" rtlCol="0">
            <a:spAutoFit/>
          </a:bodyPr>
          <a:lstStyle/>
          <a:p>
            <a:r>
              <a:rPr lang="en-US" sz="2194" dirty="0">
                <a:latin typeface="Cambria" panose="02040503050406030204" pitchFamily="18" charset="0"/>
                <a:ea typeface="Cambria" panose="02040503050406030204" pitchFamily="18" charset="0"/>
              </a:rPr>
              <a:t>Society </a:t>
            </a:r>
            <a:r>
              <a:rPr lang="en-US" sz="2194" dirty="0" smtClean="0">
                <a:latin typeface="Cambria" panose="02040503050406030204" pitchFamily="18" charset="0"/>
                <a:ea typeface="Cambria" panose="02040503050406030204" pitchFamily="18" charset="0"/>
              </a:rPr>
              <a:t>development</a:t>
            </a:r>
            <a:endParaRPr lang="en-US" sz="2194" dirty="0">
              <a:latin typeface="Cambria" panose="02040503050406030204" pitchFamily="18" charset="0"/>
              <a:ea typeface="Cambria" panose="02040503050406030204" pitchFamily="18" charset="0"/>
            </a:endParaRPr>
          </a:p>
        </p:txBody>
      </p:sp>
      <p:sp>
        <p:nvSpPr>
          <p:cNvPr id="10" name="TextBox 9"/>
          <p:cNvSpPr txBox="1"/>
          <p:nvPr/>
        </p:nvSpPr>
        <p:spPr>
          <a:xfrm>
            <a:off x="6358311" y="4482846"/>
            <a:ext cx="1668087" cy="767646"/>
          </a:xfrm>
          <a:prstGeom prst="rect">
            <a:avLst/>
          </a:prstGeom>
          <a:noFill/>
        </p:spPr>
        <p:txBody>
          <a:bodyPr wrap="square" rtlCol="0">
            <a:spAutoFit/>
          </a:bodyPr>
          <a:lstStyle/>
          <a:p>
            <a:r>
              <a:rPr lang="en-US" sz="2194" dirty="0">
                <a:latin typeface="Cambria" panose="02040503050406030204" pitchFamily="18" charset="0"/>
                <a:ea typeface="Cambria" panose="02040503050406030204" pitchFamily="18" charset="0"/>
              </a:rPr>
              <a:t>Watchdog role</a:t>
            </a:r>
          </a:p>
        </p:txBody>
      </p:sp>
      <p:sp>
        <p:nvSpPr>
          <p:cNvPr id="11" name="TextBox 10"/>
          <p:cNvSpPr txBox="1"/>
          <p:nvPr/>
        </p:nvSpPr>
        <p:spPr>
          <a:xfrm>
            <a:off x="6358311" y="2234113"/>
            <a:ext cx="2113280" cy="767646"/>
          </a:xfrm>
          <a:prstGeom prst="rect">
            <a:avLst/>
          </a:prstGeom>
          <a:noFill/>
        </p:spPr>
        <p:txBody>
          <a:bodyPr wrap="square" rtlCol="0">
            <a:spAutoFit/>
          </a:bodyPr>
          <a:lstStyle/>
          <a:p>
            <a:r>
              <a:rPr lang="en-US" sz="2194" dirty="0">
                <a:latin typeface="Cambria" panose="02040503050406030204" pitchFamily="18" charset="0"/>
                <a:ea typeface="Cambria" panose="02040503050406030204" pitchFamily="18" charset="0"/>
              </a:rPr>
              <a:t>Policy Formulation</a:t>
            </a:r>
          </a:p>
        </p:txBody>
      </p:sp>
      <p:sp>
        <p:nvSpPr>
          <p:cNvPr id="12" name="TextBox 11"/>
          <p:cNvSpPr txBox="1"/>
          <p:nvPr/>
        </p:nvSpPr>
        <p:spPr>
          <a:xfrm rot="20717037">
            <a:off x="7407226" y="3849770"/>
            <a:ext cx="1494571" cy="429990"/>
          </a:xfrm>
          <a:prstGeom prst="rect">
            <a:avLst/>
          </a:prstGeom>
          <a:noFill/>
        </p:spPr>
        <p:txBody>
          <a:bodyPr wrap="square" rtlCol="0">
            <a:spAutoFit/>
          </a:bodyPr>
          <a:lstStyle/>
          <a:p>
            <a:r>
              <a:rPr lang="en-US" sz="2194" dirty="0">
                <a:latin typeface="Cambria" panose="02040503050406030204" pitchFamily="18" charset="0"/>
                <a:ea typeface="Cambria" panose="02040503050406030204" pitchFamily="18" charset="0"/>
              </a:rPr>
              <a:t>Advocacy</a:t>
            </a:r>
          </a:p>
        </p:txBody>
      </p:sp>
      <p:sp>
        <p:nvSpPr>
          <p:cNvPr id="13" name="TextBox 12"/>
          <p:cNvSpPr txBox="1"/>
          <p:nvPr/>
        </p:nvSpPr>
        <p:spPr>
          <a:xfrm rot="1716825">
            <a:off x="2940784" y="4642694"/>
            <a:ext cx="1969483" cy="477054"/>
          </a:xfrm>
          <a:prstGeom prst="rect">
            <a:avLst/>
          </a:prstGeom>
          <a:noFill/>
        </p:spPr>
        <p:txBody>
          <a:bodyPr wrap="square" rtlCol="0">
            <a:spAutoFit/>
          </a:bodyPr>
          <a:lstStyle/>
          <a:p>
            <a:r>
              <a:rPr lang="en-US" sz="2500" dirty="0" smtClean="0">
                <a:latin typeface="Cambria" panose="02040503050406030204" pitchFamily="18" charset="0"/>
                <a:ea typeface="Cambria" panose="02040503050406030204" pitchFamily="18" charset="0"/>
              </a:rPr>
              <a:t>Information</a:t>
            </a:r>
            <a:endParaRPr lang="en-US" sz="2500" dirty="0">
              <a:latin typeface="Cambria" panose="02040503050406030204" pitchFamily="18" charset="0"/>
              <a:ea typeface="Cambria" panose="02040503050406030204" pitchFamily="18" charset="0"/>
            </a:endParaRPr>
          </a:p>
        </p:txBody>
      </p:sp>
      <p:pic>
        <p:nvPicPr>
          <p:cNvPr id="1026" name="Picture 2" descr="Image result for civil society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7096" y="2830022"/>
            <a:ext cx="1817716" cy="1817717"/>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923633" y="812800"/>
            <a:ext cx="9184640" cy="954107"/>
          </a:xfrm>
          <a:prstGeom prst="rect">
            <a:avLst/>
          </a:prstGeom>
          <a:noFill/>
        </p:spPr>
        <p:txBody>
          <a:bodyPr wrap="square" rtlCol="0">
            <a:spAutoFit/>
          </a:bodyPr>
          <a:lstStyle/>
          <a:p>
            <a:r>
              <a:rPr lang="en-US" sz="2800" dirty="0">
                <a:latin typeface="Cambria" panose="02040503050406030204" pitchFamily="18" charset="0"/>
                <a:ea typeface="Cambria" panose="02040503050406030204" pitchFamily="18" charset="0"/>
                <a:cs typeface="Arial" panose="020B0604020202020204" pitchFamily="34" charset="0"/>
              </a:rPr>
              <a:t>Civil society is sometimes referred to as “</a:t>
            </a:r>
            <a:r>
              <a:rPr lang="en-US" sz="2800" b="1" dirty="0">
                <a:latin typeface="Cambria" panose="02040503050406030204" pitchFamily="18" charset="0"/>
                <a:ea typeface="Cambria" panose="02040503050406030204" pitchFamily="18" charset="0"/>
                <a:cs typeface="Arial" panose="020B0604020202020204" pitchFamily="34" charset="0"/>
              </a:rPr>
              <a:t>third sector</a:t>
            </a:r>
            <a:r>
              <a:rPr lang="en-US" sz="2800" dirty="0">
                <a:latin typeface="Cambria" panose="02040503050406030204" pitchFamily="18" charset="0"/>
                <a:ea typeface="Cambria" panose="02040503050406030204" pitchFamily="18" charset="0"/>
                <a:cs typeface="Arial" panose="020B0604020202020204" pitchFamily="34" charset="0"/>
              </a:rPr>
              <a:t>” of society, along with government and business (UN).</a:t>
            </a:r>
          </a:p>
        </p:txBody>
      </p:sp>
    </p:spTree>
    <p:extLst>
      <p:ext uri="{BB962C8B-B14F-4D97-AF65-F5344CB8AC3E}">
        <p14:creationId xmlns:p14="http://schemas.microsoft.com/office/powerpoint/2010/main" val="2852234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62560"/>
            <a:ext cx="8778240" cy="406400"/>
          </a:xfrm>
        </p:spPr>
        <p:style>
          <a:lnRef idx="1">
            <a:schemeClr val="dk1"/>
          </a:lnRef>
          <a:fillRef idx="2">
            <a:schemeClr val="dk1"/>
          </a:fillRef>
          <a:effectRef idx="1">
            <a:schemeClr val="dk1"/>
          </a:effectRef>
          <a:fontRef idx="minor">
            <a:schemeClr val="dk1"/>
          </a:fontRef>
        </p:style>
        <p:txBody>
          <a:bodyPr>
            <a:noAutofit/>
          </a:bodyPr>
          <a:lstStyle/>
          <a:p>
            <a:r>
              <a:rPr lang="en-US" sz="3200" b="1" dirty="0">
                <a:solidFill>
                  <a:srgbClr val="000066"/>
                </a:solidFill>
                <a:latin typeface="Cambria" panose="02040503050406030204" pitchFamily="18" charset="0"/>
                <a:ea typeface="Cambria" panose="02040503050406030204" pitchFamily="18" charset="0"/>
                <a:cs typeface="Arial" pitchFamily="34" charset="0"/>
              </a:rPr>
              <a:t>The Evolving roles of CSOs  </a:t>
            </a:r>
            <a:endParaRPr lang="en-US" sz="3200" dirty="0">
              <a:latin typeface="Cambria" panose="02040503050406030204" pitchFamily="18" charset="0"/>
              <a:ea typeface="Cambria" panose="02040503050406030204" pitchFamily="18" charset="0"/>
              <a:cs typeface="Arial" panose="020B0604020202020204" pitchFamily="34" charset="0"/>
            </a:endParaRPr>
          </a:p>
        </p:txBody>
      </p:sp>
      <p:graphicFrame>
        <p:nvGraphicFramePr>
          <p:cNvPr id="7" name="Diagram 6"/>
          <p:cNvGraphicFramePr/>
          <p:nvPr>
            <p:extLst>
              <p:ext uri="{D42A27DB-BD31-4B8C-83A1-F6EECF244321}">
                <p14:modId xmlns:p14="http://schemas.microsoft.com/office/powerpoint/2010/main" val="1872817681"/>
              </p:ext>
            </p:extLst>
          </p:nvPr>
        </p:nvGraphicFramePr>
        <p:xfrm>
          <a:off x="934720" y="731520"/>
          <a:ext cx="9184640" cy="6177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3454400" y="2113280"/>
            <a:ext cx="4307840" cy="338554"/>
          </a:xfrm>
          <a:prstGeom prst="rect">
            <a:avLst/>
          </a:prstGeom>
          <a:noFill/>
        </p:spPr>
        <p:txBody>
          <a:bodyPr wrap="square" rtlCol="0">
            <a:spAutoFit/>
          </a:bodyPr>
          <a:lstStyle/>
          <a:p>
            <a:pPr algn="ctr"/>
            <a:r>
              <a:rPr lang="en-US" sz="1600" b="1" dirty="0">
                <a:latin typeface="Cambria" panose="02040503050406030204" pitchFamily="18" charset="0"/>
                <a:ea typeface="Cambria" panose="02040503050406030204" pitchFamily="18" charset="0"/>
                <a:cs typeface="Arial" panose="020B0604020202020204" pitchFamily="34" charset="0"/>
              </a:rPr>
              <a:t>Public awareness, resource mobilisation </a:t>
            </a:r>
          </a:p>
        </p:txBody>
      </p:sp>
      <p:sp>
        <p:nvSpPr>
          <p:cNvPr id="10" name="TextBox 9"/>
          <p:cNvSpPr txBox="1"/>
          <p:nvPr/>
        </p:nvSpPr>
        <p:spPr>
          <a:xfrm>
            <a:off x="6890327" y="3982720"/>
            <a:ext cx="2578793" cy="338554"/>
          </a:xfrm>
          <a:prstGeom prst="rect">
            <a:avLst/>
          </a:prstGeom>
          <a:noFill/>
        </p:spPr>
        <p:txBody>
          <a:bodyPr wrap="square" rtlCol="0">
            <a:spAutoFit/>
          </a:bodyPr>
          <a:lstStyle/>
          <a:p>
            <a:pPr algn="ctr"/>
            <a:r>
              <a:rPr lang="en-US" sz="1600" b="1" dirty="0">
                <a:latin typeface="Cambria" panose="02040503050406030204" pitchFamily="18" charset="0"/>
                <a:ea typeface="Cambria" panose="02040503050406030204" pitchFamily="18" charset="0"/>
                <a:cs typeface="Arial" panose="020B0604020202020204" pitchFamily="34" charset="0"/>
              </a:rPr>
              <a:t>Networks &amp; Dialogues </a:t>
            </a:r>
          </a:p>
        </p:txBody>
      </p:sp>
      <p:sp>
        <p:nvSpPr>
          <p:cNvPr id="11" name="TextBox 10"/>
          <p:cNvSpPr txBox="1"/>
          <p:nvPr/>
        </p:nvSpPr>
        <p:spPr>
          <a:xfrm>
            <a:off x="5800436" y="6889162"/>
            <a:ext cx="4075085" cy="338554"/>
          </a:xfrm>
          <a:prstGeom prst="rect">
            <a:avLst/>
          </a:prstGeom>
          <a:noFill/>
        </p:spPr>
        <p:txBody>
          <a:bodyPr wrap="square" rtlCol="0">
            <a:spAutoFit/>
          </a:bodyPr>
          <a:lstStyle/>
          <a:p>
            <a:pPr algn="ctr"/>
            <a:r>
              <a:rPr lang="en-US" sz="1600" b="1" dirty="0">
                <a:latin typeface="Cambria" panose="02040503050406030204" pitchFamily="18" charset="0"/>
                <a:ea typeface="Cambria" panose="02040503050406030204" pitchFamily="18" charset="0"/>
                <a:cs typeface="Arial" panose="020B0604020202020204" pitchFamily="34" charset="0"/>
              </a:rPr>
              <a:t>Policy, Legal  &amp; fiscal reforms lobbying </a:t>
            </a:r>
          </a:p>
        </p:txBody>
      </p:sp>
      <p:sp>
        <p:nvSpPr>
          <p:cNvPr id="12" name="TextBox 11"/>
          <p:cNvSpPr txBox="1"/>
          <p:nvPr/>
        </p:nvSpPr>
        <p:spPr>
          <a:xfrm>
            <a:off x="762000" y="6906468"/>
            <a:ext cx="4561840" cy="338554"/>
          </a:xfrm>
          <a:prstGeom prst="rect">
            <a:avLst/>
          </a:prstGeom>
          <a:noFill/>
        </p:spPr>
        <p:txBody>
          <a:bodyPr wrap="square" rtlCol="0">
            <a:spAutoFit/>
          </a:bodyPr>
          <a:lstStyle/>
          <a:p>
            <a:r>
              <a:rPr lang="en-US" sz="1600" b="1" dirty="0">
                <a:latin typeface="Cambria" panose="02040503050406030204" pitchFamily="18" charset="0"/>
                <a:ea typeface="Cambria" panose="02040503050406030204" pitchFamily="18" charset="0"/>
                <a:cs typeface="Arial" panose="020B0604020202020204" pitchFamily="34" charset="0"/>
              </a:rPr>
              <a:t>Value chain </a:t>
            </a:r>
            <a:r>
              <a:rPr lang="en-US" sz="1600" b="1" dirty="0" smtClean="0">
                <a:latin typeface="Cambria" panose="02040503050406030204" pitchFamily="18" charset="0"/>
                <a:ea typeface="Cambria" panose="02040503050406030204" pitchFamily="18" charset="0"/>
                <a:cs typeface="Arial" panose="020B0604020202020204" pitchFamily="34" charset="0"/>
              </a:rPr>
              <a:t>development incubation </a:t>
            </a:r>
            <a:r>
              <a:rPr lang="en-US" sz="1600" b="1" dirty="0">
                <a:latin typeface="Cambria" panose="02040503050406030204" pitchFamily="18" charset="0"/>
                <a:ea typeface="Cambria" panose="02040503050406030204" pitchFamily="18" charset="0"/>
                <a:cs typeface="Arial" panose="020B0604020202020204" pitchFamily="34" charset="0"/>
              </a:rPr>
              <a:t>of ideas</a:t>
            </a:r>
          </a:p>
        </p:txBody>
      </p:sp>
      <p:sp>
        <p:nvSpPr>
          <p:cNvPr id="13" name="TextBox 12"/>
          <p:cNvSpPr txBox="1"/>
          <p:nvPr/>
        </p:nvSpPr>
        <p:spPr>
          <a:xfrm>
            <a:off x="1016001" y="3985053"/>
            <a:ext cx="4673599" cy="584775"/>
          </a:xfrm>
          <a:prstGeom prst="rect">
            <a:avLst/>
          </a:prstGeom>
          <a:noFill/>
        </p:spPr>
        <p:txBody>
          <a:bodyPr wrap="square" rtlCol="0">
            <a:spAutoFit/>
          </a:bodyPr>
          <a:lstStyle/>
          <a:p>
            <a:pPr algn="ctr"/>
            <a:r>
              <a:rPr lang="en-US" sz="1600" b="1" dirty="0">
                <a:latin typeface="Cambria" panose="02040503050406030204" pitchFamily="18" charset="0"/>
                <a:ea typeface="Cambria" panose="02040503050406030204" pitchFamily="18" charset="0"/>
                <a:cs typeface="Arial" panose="020B0604020202020204" pitchFamily="34" charset="0"/>
              </a:rPr>
              <a:t>Implementation of projects/programs in key sectors</a:t>
            </a:r>
          </a:p>
        </p:txBody>
      </p:sp>
    </p:spTree>
    <p:extLst>
      <p:ext uri="{BB962C8B-B14F-4D97-AF65-F5344CB8AC3E}">
        <p14:creationId xmlns:p14="http://schemas.microsoft.com/office/powerpoint/2010/main" val="2301412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Role of CSOs in Bangladesh-1</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spcBef>
                <a:spcPts val="0"/>
              </a:spcBef>
              <a:buNone/>
            </a:pPr>
            <a:r>
              <a:rPr lang="en-US" sz="2400" b="1" dirty="0">
                <a:latin typeface="Cambria" panose="02040503050406030204" pitchFamily="18" charset="0"/>
                <a:ea typeface="Cambria" panose="02040503050406030204" pitchFamily="18" charset="0"/>
              </a:rPr>
              <a:t>Democratic </a:t>
            </a:r>
            <a:r>
              <a:rPr lang="en-US" sz="2400" b="1" dirty="0" smtClean="0">
                <a:latin typeface="Cambria" panose="02040503050406030204" pitchFamily="18" charset="0"/>
                <a:ea typeface="Cambria" panose="02040503050406030204" pitchFamily="18" charset="0"/>
              </a:rPr>
              <a:t>Governance: </a:t>
            </a:r>
            <a:r>
              <a:rPr lang="en-US" sz="2400" dirty="0" smtClean="0">
                <a:latin typeface="Cambria" panose="02040503050406030204" pitchFamily="18" charset="0"/>
                <a:ea typeface="Cambria" panose="02040503050406030204" pitchFamily="18" charset="0"/>
              </a:rPr>
              <a:t>In </a:t>
            </a:r>
            <a:r>
              <a:rPr lang="en-US" sz="2400" dirty="0">
                <a:latin typeface="Cambria" panose="02040503050406030204" pitchFamily="18" charset="0"/>
                <a:ea typeface="Cambria" panose="02040503050406030204" pitchFamily="18" charset="0"/>
              </a:rPr>
              <a:t>Bangladesh, many CSOs are working for democratic governance. For example, </a:t>
            </a:r>
            <a:r>
              <a:rPr lang="en-US" sz="2400" dirty="0" err="1">
                <a:latin typeface="Cambria" panose="02040503050406030204" pitchFamily="18" charset="0"/>
                <a:ea typeface="Cambria" panose="02040503050406030204" pitchFamily="18" charset="0"/>
              </a:rPr>
              <a:t>Shushashoner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Jonno</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Nagorik</a:t>
            </a:r>
            <a:r>
              <a:rPr lang="en-US" sz="2400" dirty="0">
                <a:latin typeface="Cambria" panose="02040503050406030204" pitchFamily="18" charset="0"/>
                <a:ea typeface="Cambria" panose="02040503050406030204" pitchFamily="18" charset="0"/>
              </a:rPr>
              <a:t> (Citizens for Good Governance), known as SHUJAN, </a:t>
            </a:r>
            <a:r>
              <a:rPr lang="en-US" sz="2400" dirty="0" smtClean="0">
                <a:latin typeface="Cambria" panose="02040503050406030204" pitchFamily="18" charset="0"/>
                <a:ea typeface="Cambria" panose="02040503050406030204" pitchFamily="18" charset="0"/>
              </a:rPr>
              <a:t>JANIPAP, BROTI and </a:t>
            </a:r>
            <a:r>
              <a:rPr lang="en-US" sz="2400" dirty="0">
                <a:latin typeface="Cambria" panose="02040503050406030204" pitchFamily="18" charset="0"/>
                <a:ea typeface="Cambria" panose="02040503050406030204" pitchFamily="18" charset="0"/>
              </a:rPr>
              <a:t>Election Working </a:t>
            </a:r>
            <a:r>
              <a:rPr lang="en-US" sz="2400" dirty="0" smtClean="0">
                <a:latin typeface="Cambria" panose="02040503050406030204" pitchFamily="18" charset="0"/>
                <a:ea typeface="Cambria" panose="02040503050406030204" pitchFamily="18" charset="0"/>
              </a:rPr>
              <a:t>Group, </a:t>
            </a:r>
            <a:r>
              <a:rPr lang="en-US" sz="2400" dirty="0">
                <a:latin typeface="Cambria" panose="02040503050406030204" pitchFamily="18" charset="0"/>
                <a:ea typeface="Cambria" panose="02040503050406030204" pitchFamily="18" charset="0"/>
              </a:rPr>
              <a:t>are working for democratic governance. </a:t>
            </a:r>
            <a:endParaRPr lang="en-US" sz="2400" dirty="0">
              <a:highlight>
                <a:srgbClr val="FFFFFF"/>
              </a:highlight>
              <a:latin typeface="Cambria" pitchFamily="18" charset="0"/>
              <a:ea typeface="Cambria" panose="02040503050406030204" pitchFamily="18" charset="0"/>
            </a:endParaRPr>
          </a:p>
          <a:p>
            <a:pPr marL="0" indent="0" algn="just">
              <a:lnSpc>
                <a:spcPct val="110000"/>
              </a:lnSpc>
              <a:spcBef>
                <a:spcPts val="0"/>
              </a:spcBef>
              <a:buNone/>
            </a:pPr>
            <a:r>
              <a:rPr lang="en-US" sz="2400" b="1" dirty="0">
                <a:highlight>
                  <a:srgbClr val="FFFFFF"/>
                </a:highlight>
                <a:latin typeface="Cambria" pitchFamily="18" charset="0"/>
                <a:ea typeface="Cambria" panose="02040503050406030204" pitchFamily="18" charset="0"/>
              </a:rPr>
              <a:t>Socio-Economic Development Through </a:t>
            </a:r>
            <a:r>
              <a:rPr lang="en-US" sz="2400" b="1" dirty="0" smtClean="0">
                <a:highlight>
                  <a:srgbClr val="FFFFFF"/>
                </a:highlight>
                <a:latin typeface="Cambria" pitchFamily="18" charset="0"/>
                <a:ea typeface="Cambria" panose="02040503050406030204" pitchFamily="18" charset="0"/>
              </a:rPr>
              <a:t>Microcredit: </a:t>
            </a:r>
            <a:r>
              <a:rPr lang="en-US" sz="2400" dirty="0" smtClean="0">
                <a:highlight>
                  <a:srgbClr val="FFFFFF"/>
                </a:highlight>
                <a:latin typeface="Cambria" pitchFamily="18" charset="0"/>
                <a:ea typeface="Cambria" panose="02040503050406030204" pitchFamily="18" charset="0"/>
              </a:rPr>
              <a:t>Thousands </a:t>
            </a:r>
            <a:r>
              <a:rPr lang="en-US" sz="2400" dirty="0">
                <a:highlight>
                  <a:srgbClr val="FFFFFF"/>
                </a:highlight>
                <a:latin typeface="Cambria" pitchFamily="18" charset="0"/>
                <a:ea typeface="Cambria" panose="02040503050406030204" pitchFamily="18" charset="0"/>
              </a:rPr>
              <a:t>of NGOs have been working in Bangladesh for </a:t>
            </a:r>
            <a:r>
              <a:rPr lang="en-US" sz="2400" dirty="0" smtClean="0">
                <a:highlight>
                  <a:srgbClr val="FFFFFF"/>
                </a:highlight>
                <a:latin typeface="Cambria" pitchFamily="18" charset="0"/>
                <a:ea typeface="Cambria" panose="02040503050406030204" pitchFamily="18" charset="0"/>
              </a:rPr>
              <a:t>socio-economic development </a:t>
            </a:r>
            <a:r>
              <a:rPr lang="en-US" sz="2400" dirty="0">
                <a:highlight>
                  <a:srgbClr val="FFFFFF"/>
                </a:highlight>
                <a:latin typeface="Cambria" pitchFamily="18" charset="0"/>
                <a:ea typeface="Cambria" panose="02040503050406030204" pitchFamily="18" charset="0"/>
              </a:rPr>
              <a:t>and women's empowerment since independence</a:t>
            </a:r>
            <a:r>
              <a:rPr lang="en-US" sz="2400" dirty="0" smtClean="0">
                <a:highlight>
                  <a:srgbClr val="FFFFFF"/>
                </a:highlight>
                <a:latin typeface="Cambria" pitchFamily="18" charset="0"/>
                <a:ea typeface="Cambria" panose="02040503050406030204" pitchFamily="18" charset="0"/>
              </a:rPr>
              <a:t>. </a:t>
            </a:r>
            <a:r>
              <a:rPr lang="en-US" sz="2400" dirty="0" err="1">
                <a:highlight>
                  <a:srgbClr val="FFFFFF"/>
                </a:highlight>
                <a:latin typeface="Cambria" pitchFamily="18" charset="0"/>
                <a:ea typeface="Cambria" panose="02040503050406030204" pitchFamily="18" charset="0"/>
              </a:rPr>
              <a:t>Dr</a:t>
            </a:r>
            <a:r>
              <a:rPr lang="en-US" sz="2400" dirty="0">
                <a:highlight>
                  <a:srgbClr val="FFFFFF"/>
                </a:highlight>
                <a:latin typeface="Cambria" pitchFamily="18" charset="0"/>
                <a:ea typeface="Cambria" panose="02040503050406030204" pitchFamily="18" charset="0"/>
              </a:rPr>
              <a:t> </a:t>
            </a:r>
            <a:r>
              <a:rPr lang="en-US" sz="2400" dirty="0" err="1">
                <a:highlight>
                  <a:srgbClr val="FFFFFF"/>
                </a:highlight>
                <a:latin typeface="Cambria" pitchFamily="18" charset="0"/>
                <a:ea typeface="Cambria" panose="02040503050406030204" pitchFamily="18" charset="0"/>
              </a:rPr>
              <a:t>Yunis</a:t>
            </a:r>
            <a:r>
              <a:rPr lang="en-US" sz="2400" dirty="0" smtClean="0">
                <a:highlight>
                  <a:srgbClr val="FFFFFF"/>
                </a:highlight>
                <a:latin typeface="Cambria" pitchFamily="18" charset="0"/>
                <a:ea typeface="Cambria" panose="02040503050406030204" pitchFamily="18" charset="0"/>
              </a:rPr>
              <a:t>, </a:t>
            </a:r>
            <a:r>
              <a:rPr lang="en-US" sz="2400" dirty="0">
                <a:highlight>
                  <a:srgbClr val="FFFFFF"/>
                </a:highlight>
                <a:latin typeface="Cambria" pitchFamily="18" charset="0"/>
                <a:ea typeface="Cambria" panose="02040503050406030204" pitchFamily="18" charset="0"/>
              </a:rPr>
              <a:t>has been awarded Nobel Prize in peace and </a:t>
            </a:r>
            <a:r>
              <a:rPr lang="en-US" sz="2400" dirty="0" err="1" smtClean="0">
                <a:highlight>
                  <a:srgbClr val="FFFFFF"/>
                </a:highlight>
                <a:latin typeface="Cambria" pitchFamily="18" charset="0"/>
                <a:ea typeface="Cambria" panose="02040503050406030204" pitchFamily="18" charset="0"/>
              </a:rPr>
              <a:t>Fazle</a:t>
            </a:r>
            <a:r>
              <a:rPr lang="en-US" sz="2400" dirty="0" smtClean="0">
                <a:highlight>
                  <a:srgbClr val="FFFFFF"/>
                </a:highlight>
                <a:latin typeface="Cambria" pitchFamily="18" charset="0"/>
                <a:ea typeface="Cambria" panose="02040503050406030204" pitchFamily="18" charset="0"/>
              </a:rPr>
              <a:t> Hossain </a:t>
            </a:r>
            <a:r>
              <a:rPr lang="en-US" sz="2400" dirty="0">
                <a:highlight>
                  <a:srgbClr val="FFFFFF"/>
                </a:highlight>
                <a:latin typeface="Cambria" pitchFamily="18" charset="0"/>
                <a:ea typeface="Cambria" panose="02040503050406030204" pitchFamily="18" charset="0"/>
              </a:rPr>
              <a:t>Abed, founder </a:t>
            </a:r>
            <a:r>
              <a:rPr lang="en-US" sz="2400" dirty="0" smtClean="0">
                <a:highlight>
                  <a:srgbClr val="FFFFFF"/>
                </a:highlight>
                <a:latin typeface="Cambria" pitchFamily="18" charset="0"/>
                <a:ea typeface="Cambria" panose="02040503050406030204" pitchFamily="18" charset="0"/>
              </a:rPr>
              <a:t>of </a:t>
            </a:r>
            <a:r>
              <a:rPr lang="en-US" sz="2400" dirty="0">
                <a:highlight>
                  <a:srgbClr val="FFFFFF"/>
                </a:highlight>
                <a:latin typeface="Cambria" pitchFamily="18" charset="0"/>
                <a:ea typeface="Cambria" panose="02040503050406030204" pitchFamily="18" charset="0"/>
              </a:rPr>
              <a:t>BRAC, received several world-renowned awards for contribution in poverty alleviation. </a:t>
            </a:r>
            <a:endParaRPr lang="en-US" sz="2400" dirty="0" smtClean="0">
              <a:highlight>
                <a:srgbClr val="FFFFFF"/>
              </a:highlight>
              <a:latin typeface="Cambria" pitchFamily="18" charset="0"/>
              <a:ea typeface="Cambria" panose="02040503050406030204" pitchFamily="18" charset="0"/>
            </a:endParaRPr>
          </a:p>
          <a:p>
            <a:pPr marL="0" indent="0" algn="just">
              <a:lnSpc>
                <a:spcPct val="110000"/>
              </a:lnSpc>
              <a:spcBef>
                <a:spcPts val="0"/>
              </a:spcBef>
              <a:buNone/>
            </a:pPr>
            <a:r>
              <a:rPr lang="en-US" sz="2400" b="1" dirty="0">
                <a:highlight>
                  <a:srgbClr val="FFFFFF"/>
                </a:highlight>
                <a:latin typeface="Cambria" pitchFamily="18" charset="0"/>
              </a:rPr>
              <a:t>Rule of Law and Human </a:t>
            </a:r>
            <a:r>
              <a:rPr lang="en-US" sz="2400" b="1" dirty="0" smtClean="0">
                <a:highlight>
                  <a:srgbClr val="FFFFFF"/>
                </a:highlight>
                <a:latin typeface="Cambria" pitchFamily="18" charset="0"/>
              </a:rPr>
              <a:t>Rights: </a:t>
            </a:r>
            <a:r>
              <a:rPr lang="en-US" sz="2400" dirty="0" smtClean="0">
                <a:highlight>
                  <a:srgbClr val="FFFFFF"/>
                </a:highlight>
                <a:latin typeface="Cambria" pitchFamily="18" charset="0"/>
              </a:rPr>
              <a:t>Rule </a:t>
            </a:r>
            <a:r>
              <a:rPr lang="en-US" sz="2400" dirty="0">
                <a:highlight>
                  <a:srgbClr val="FFFFFF"/>
                </a:highlight>
                <a:latin typeface="Cambria" pitchFamily="18" charset="0"/>
              </a:rPr>
              <a:t>of law and human rights are the two basic ingredients of </a:t>
            </a:r>
            <a:r>
              <a:rPr lang="en-US" sz="2400" dirty="0" smtClean="0">
                <a:highlight>
                  <a:srgbClr val="FFFFFF"/>
                </a:highlight>
                <a:latin typeface="Cambria" pitchFamily="18" charset="0"/>
              </a:rPr>
              <a:t>democracy and </a:t>
            </a:r>
            <a:r>
              <a:rPr lang="en-US" sz="2400" dirty="0">
                <a:highlight>
                  <a:srgbClr val="FFFFFF"/>
                </a:highlight>
                <a:latin typeface="Cambria" pitchFamily="18" charset="0"/>
              </a:rPr>
              <a:t>good governance. In Bangladesh, some Human Rights </a:t>
            </a:r>
            <a:r>
              <a:rPr lang="en-US" sz="2400" dirty="0" smtClean="0">
                <a:highlight>
                  <a:srgbClr val="FFFFFF"/>
                </a:highlight>
                <a:latin typeface="Cambria" pitchFamily="18" charset="0"/>
              </a:rPr>
              <a:t>defenders organizations </a:t>
            </a:r>
            <a:r>
              <a:rPr lang="en-US" sz="2400" dirty="0">
                <a:highlight>
                  <a:srgbClr val="FFFFFF"/>
                </a:highlight>
                <a:latin typeface="Cambria" pitchFamily="18" charset="0"/>
              </a:rPr>
              <a:t>are working as part of CSOs for ensuring the rule of </a:t>
            </a:r>
            <a:r>
              <a:rPr lang="en-US" sz="2400" dirty="0" smtClean="0">
                <a:highlight>
                  <a:srgbClr val="FFFFFF"/>
                </a:highlight>
                <a:latin typeface="Cambria" pitchFamily="18" charset="0"/>
              </a:rPr>
              <a:t>law and </a:t>
            </a:r>
            <a:r>
              <a:rPr lang="en-US" sz="2400" dirty="0">
                <a:highlight>
                  <a:srgbClr val="FFFFFF"/>
                </a:highlight>
                <a:latin typeface="Cambria" pitchFamily="18" charset="0"/>
              </a:rPr>
              <a:t>human rights in Bangladesh. These organizations </a:t>
            </a:r>
            <a:r>
              <a:rPr lang="en-US" sz="2400" dirty="0" smtClean="0">
                <a:highlight>
                  <a:srgbClr val="FFFFFF"/>
                </a:highlight>
                <a:latin typeface="Cambria" pitchFamily="18" charset="0"/>
              </a:rPr>
              <a:t>are Bangladesh </a:t>
            </a:r>
            <a:r>
              <a:rPr lang="en-US" sz="2400" dirty="0" err="1">
                <a:highlight>
                  <a:srgbClr val="FFFFFF"/>
                </a:highlight>
                <a:latin typeface="Cambria" pitchFamily="18" charset="0"/>
              </a:rPr>
              <a:t>Mahila</a:t>
            </a:r>
            <a:r>
              <a:rPr lang="en-US" sz="2400" dirty="0">
                <a:highlight>
                  <a:srgbClr val="FFFFFF"/>
                </a:highlight>
                <a:latin typeface="Cambria" pitchFamily="18" charset="0"/>
              </a:rPr>
              <a:t> </a:t>
            </a:r>
            <a:r>
              <a:rPr lang="en-US" sz="2400" dirty="0" err="1">
                <a:highlight>
                  <a:srgbClr val="FFFFFF"/>
                </a:highlight>
                <a:latin typeface="Cambria" pitchFamily="18" charset="0"/>
              </a:rPr>
              <a:t>Parishad</a:t>
            </a:r>
            <a:r>
              <a:rPr lang="en-US" sz="2400" dirty="0">
                <a:highlight>
                  <a:srgbClr val="FFFFFF"/>
                </a:highlight>
                <a:latin typeface="Cambria" pitchFamily="18" charset="0"/>
              </a:rPr>
              <a:t>(BMP), Bangladesh Legal Aid and </a:t>
            </a:r>
            <a:r>
              <a:rPr lang="en-US" sz="2400" dirty="0" err="1" smtClean="0">
                <a:highlight>
                  <a:srgbClr val="FFFFFF"/>
                </a:highlight>
                <a:latin typeface="Cambria" pitchFamily="18" charset="0"/>
              </a:rPr>
              <a:t>ServicesTrust</a:t>
            </a:r>
            <a:r>
              <a:rPr lang="en-US" sz="2400" dirty="0" smtClean="0">
                <a:highlight>
                  <a:srgbClr val="FFFFFF"/>
                </a:highlight>
                <a:latin typeface="Cambria" pitchFamily="18" charset="0"/>
              </a:rPr>
              <a:t> (</a:t>
            </a:r>
            <a:r>
              <a:rPr lang="en-US" sz="2400" dirty="0">
                <a:highlight>
                  <a:srgbClr val="FFFFFF"/>
                </a:highlight>
                <a:latin typeface="Cambria" pitchFamily="18" charset="0"/>
              </a:rPr>
              <a:t>BLAST), Ain o </a:t>
            </a:r>
            <a:r>
              <a:rPr lang="en-US" sz="2400" dirty="0" smtClean="0">
                <a:highlight>
                  <a:srgbClr val="FFFFFF"/>
                </a:highlight>
                <a:latin typeface="Cambria" pitchFamily="18" charset="0"/>
              </a:rPr>
              <a:t>Salish Kendra </a:t>
            </a:r>
            <a:r>
              <a:rPr lang="en-US" sz="2400" dirty="0">
                <a:highlight>
                  <a:srgbClr val="FFFFFF"/>
                </a:highlight>
                <a:latin typeface="Cambria" pitchFamily="18" charset="0"/>
              </a:rPr>
              <a:t>(ASK), BRAC and </a:t>
            </a:r>
            <a:r>
              <a:rPr lang="en-US" sz="2400" dirty="0" err="1">
                <a:highlight>
                  <a:srgbClr val="FFFFFF"/>
                </a:highlight>
                <a:latin typeface="Cambria" pitchFamily="18" charset="0"/>
              </a:rPr>
              <a:t>Nijera</a:t>
            </a:r>
            <a:r>
              <a:rPr lang="en-US" sz="2400" dirty="0">
                <a:highlight>
                  <a:srgbClr val="FFFFFF"/>
                </a:highlight>
                <a:latin typeface="Cambria" pitchFamily="18" charset="0"/>
              </a:rPr>
              <a:t> </a:t>
            </a:r>
            <a:r>
              <a:rPr lang="en-US" sz="2400" dirty="0" smtClean="0">
                <a:highlight>
                  <a:srgbClr val="FFFFFF"/>
                </a:highlight>
                <a:latin typeface="Cambria" pitchFamily="18" charset="0"/>
              </a:rPr>
              <a:t>Kori. </a:t>
            </a:r>
            <a:endParaRPr lang="en-US" sz="2400" dirty="0">
              <a:highlight>
                <a:srgbClr val="FFFFFF"/>
              </a:highlight>
              <a:latin typeface="Cambria" pitchFamily="18" charset="0"/>
              <a:ea typeface="Cambria" panose="02040503050406030204" pitchFamily="18" charset="0"/>
            </a:endParaRPr>
          </a:p>
          <a:p>
            <a:pPr marL="0" indent="0" algn="just">
              <a:lnSpc>
                <a:spcPct val="110000"/>
              </a:lnSpc>
              <a:spcBef>
                <a:spcPts val="0"/>
              </a:spcBef>
              <a:buNone/>
            </a:pPr>
            <a:endParaRPr lang="en-US" alt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00637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Role of CSOs in Bangladesh-2</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400" b="1" dirty="0" smtClean="0">
                <a:highlight>
                  <a:srgbClr val="FFFFFF"/>
                </a:highlight>
                <a:latin typeface="Cambria" pitchFamily="18" charset="0"/>
              </a:rPr>
              <a:t>Public </a:t>
            </a:r>
            <a:r>
              <a:rPr lang="en-US" sz="2400" b="1" dirty="0">
                <a:highlight>
                  <a:srgbClr val="FFFFFF"/>
                </a:highlight>
                <a:latin typeface="Cambria" pitchFamily="18" charset="0"/>
              </a:rPr>
              <a:t>Interest and Protection of </a:t>
            </a:r>
            <a:r>
              <a:rPr lang="en-US" sz="2400" b="1" dirty="0" smtClean="0">
                <a:highlight>
                  <a:srgbClr val="FFFFFF"/>
                </a:highlight>
                <a:latin typeface="Cambria" pitchFamily="18" charset="0"/>
              </a:rPr>
              <a:t>Environment: </a:t>
            </a:r>
            <a:r>
              <a:rPr lang="en-US" sz="2400" dirty="0" smtClean="0">
                <a:highlight>
                  <a:srgbClr val="FFFFFF"/>
                </a:highlight>
                <a:latin typeface="Cambria" pitchFamily="18" charset="0"/>
              </a:rPr>
              <a:t>Public </a:t>
            </a:r>
            <a:r>
              <a:rPr lang="en-US" sz="2400" dirty="0">
                <a:highlight>
                  <a:srgbClr val="FFFFFF"/>
                </a:highlight>
                <a:latin typeface="Cambria" pitchFamily="18" charset="0"/>
              </a:rPr>
              <a:t>interest including sound environment is one of the </a:t>
            </a:r>
            <a:r>
              <a:rPr lang="en-US" sz="2400" dirty="0" smtClean="0">
                <a:highlight>
                  <a:srgbClr val="FFFFFF"/>
                </a:highlight>
                <a:latin typeface="Cambria" pitchFamily="18" charset="0"/>
              </a:rPr>
              <a:t>requirements of </a:t>
            </a:r>
            <a:r>
              <a:rPr lang="en-US" sz="2400" dirty="0">
                <a:highlight>
                  <a:srgbClr val="FFFFFF"/>
                </a:highlight>
                <a:latin typeface="Cambria" pitchFamily="18" charset="0"/>
              </a:rPr>
              <a:t>sound people, development and good governance. Some CSOs </a:t>
            </a:r>
            <a:r>
              <a:rPr lang="en-US" sz="2400" dirty="0" smtClean="0">
                <a:highlight>
                  <a:srgbClr val="FFFFFF"/>
                </a:highlight>
                <a:latin typeface="Cambria" pitchFamily="18" charset="0"/>
              </a:rPr>
              <a:t>in Bangladesh </a:t>
            </a:r>
            <a:r>
              <a:rPr lang="en-US" sz="2400" dirty="0">
                <a:highlight>
                  <a:srgbClr val="FFFFFF"/>
                </a:highlight>
                <a:latin typeface="Cambria" pitchFamily="18" charset="0"/>
              </a:rPr>
              <a:t>like BELA and BAPA are working to protect the </a:t>
            </a:r>
            <a:r>
              <a:rPr lang="en-US" sz="2400" dirty="0" smtClean="0">
                <a:highlight>
                  <a:srgbClr val="FFFFFF"/>
                </a:highlight>
                <a:latin typeface="Cambria" pitchFamily="18" charset="0"/>
              </a:rPr>
              <a:t>environment, generate awareness.</a:t>
            </a:r>
          </a:p>
          <a:p>
            <a:pPr marL="0" indent="0" algn="just">
              <a:lnSpc>
                <a:spcPct val="110000"/>
              </a:lnSpc>
              <a:buNone/>
            </a:pPr>
            <a:r>
              <a:rPr lang="en-US" sz="2400" b="1" dirty="0">
                <a:highlight>
                  <a:srgbClr val="FFFFFF"/>
                </a:highlight>
                <a:latin typeface="Cambria" pitchFamily="18" charset="0"/>
              </a:rPr>
              <a:t>Policy </a:t>
            </a:r>
            <a:r>
              <a:rPr lang="en-US" sz="2400" b="1" dirty="0" smtClean="0">
                <a:highlight>
                  <a:srgbClr val="FFFFFF"/>
                </a:highlight>
                <a:latin typeface="Cambria" pitchFamily="18" charset="0"/>
              </a:rPr>
              <a:t>Dialogue: </a:t>
            </a:r>
            <a:r>
              <a:rPr lang="en-US" sz="2400" dirty="0" smtClean="0">
                <a:highlight>
                  <a:srgbClr val="FFFFFF"/>
                </a:highlight>
                <a:latin typeface="Cambria" pitchFamily="18" charset="0"/>
              </a:rPr>
              <a:t>Policy </a:t>
            </a:r>
            <a:r>
              <a:rPr lang="en-US" sz="2400" dirty="0">
                <a:highlight>
                  <a:srgbClr val="FFFFFF"/>
                </a:highlight>
                <a:latin typeface="Cambria" pitchFamily="18" charset="0"/>
              </a:rPr>
              <a:t>dialogue is one of the very crucial instruments of CSOs to make </a:t>
            </a:r>
            <a:r>
              <a:rPr lang="en-US" sz="2400" dirty="0" smtClean="0">
                <a:highlight>
                  <a:srgbClr val="FFFFFF"/>
                </a:highlight>
                <a:latin typeface="Cambria" pitchFamily="18" charset="0"/>
              </a:rPr>
              <a:t>a government </a:t>
            </a:r>
            <a:r>
              <a:rPr lang="en-US" sz="2400" dirty="0">
                <a:highlight>
                  <a:srgbClr val="FFFFFF"/>
                </a:highlight>
                <a:latin typeface="Cambria" pitchFamily="18" charset="0"/>
              </a:rPr>
              <a:t>transparent, </a:t>
            </a:r>
            <a:r>
              <a:rPr lang="en-US" sz="2400" dirty="0" smtClean="0">
                <a:highlight>
                  <a:srgbClr val="FFFFFF"/>
                </a:highlight>
                <a:latin typeface="Cambria" pitchFamily="18" charset="0"/>
              </a:rPr>
              <a:t>accountable. </a:t>
            </a:r>
            <a:r>
              <a:rPr lang="en-US" sz="2400" dirty="0">
                <a:highlight>
                  <a:srgbClr val="FFFFFF"/>
                </a:highlight>
                <a:latin typeface="Cambria" pitchFamily="18" charset="0"/>
              </a:rPr>
              <a:t>In Bangladesh, </a:t>
            </a:r>
            <a:r>
              <a:rPr lang="en-US" sz="2400" dirty="0" smtClean="0">
                <a:highlight>
                  <a:srgbClr val="FFFFFF"/>
                </a:highlight>
                <a:latin typeface="Cambria" pitchFamily="18" charset="0"/>
              </a:rPr>
              <a:t>TIB</a:t>
            </a:r>
            <a:r>
              <a:rPr lang="en-US" sz="2400" dirty="0">
                <a:highlight>
                  <a:srgbClr val="FFFFFF"/>
                </a:highlight>
                <a:latin typeface="Cambria" pitchFamily="18" charset="0"/>
              </a:rPr>
              <a:t>, CPD, and most of the TV channels have been playing this </a:t>
            </a:r>
            <a:r>
              <a:rPr lang="en-US" sz="2400" dirty="0" smtClean="0">
                <a:highlight>
                  <a:srgbClr val="FFFFFF"/>
                </a:highlight>
                <a:latin typeface="Cambria" pitchFamily="18" charset="0"/>
              </a:rPr>
              <a:t>role. </a:t>
            </a:r>
            <a:endParaRPr lang="en-US" sz="2400" dirty="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Movement </a:t>
            </a:r>
            <a:r>
              <a:rPr lang="en-US" sz="2400" b="1" dirty="0">
                <a:highlight>
                  <a:srgbClr val="FFFFFF"/>
                </a:highlight>
                <a:latin typeface="Cambria" pitchFamily="18" charset="0"/>
              </a:rPr>
              <a:t>for </a:t>
            </a:r>
            <a:r>
              <a:rPr lang="en-US" sz="2400" b="1" dirty="0" smtClean="0">
                <a:highlight>
                  <a:srgbClr val="FFFFFF"/>
                </a:highlight>
                <a:latin typeface="Cambria" pitchFamily="18" charset="0"/>
              </a:rPr>
              <a:t>Changes: </a:t>
            </a:r>
            <a:r>
              <a:rPr lang="en-US" sz="2400" dirty="0" smtClean="0">
                <a:highlight>
                  <a:srgbClr val="FFFFFF"/>
                </a:highlight>
                <a:latin typeface="Cambria" pitchFamily="18" charset="0"/>
              </a:rPr>
              <a:t>Some </a:t>
            </a:r>
            <a:r>
              <a:rPr lang="en-US" sz="2400" dirty="0">
                <a:highlight>
                  <a:srgbClr val="FFFFFF"/>
                </a:highlight>
                <a:latin typeface="Cambria" pitchFamily="18" charset="0"/>
              </a:rPr>
              <a:t>times CSOs are playing a key role to change society or state. </a:t>
            </a:r>
            <a:r>
              <a:rPr lang="en-US" sz="2400" dirty="0" smtClean="0">
                <a:highlight>
                  <a:srgbClr val="FFFFFF"/>
                </a:highlight>
                <a:latin typeface="Cambria" pitchFamily="18" charset="0"/>
              </a:rPr>
              <a:t>In Bangladesh</a:t>
            </a:r>
            <a:r>
              <a:rPr lang="en-US" sz="2400" dirty="0">
                <a:highlight>
                  <a:srgbClr val="FFFFFF"/>
                </a:highlight>
                <a:latin typeface="Cambria" pitchFamily="18" charset="0"/>
              </a:rPr>
              <a:t>, we have some realities like this. Before the independence </a:t>
            </a:r>
            <a:r>
              <a:rPr lang="en-US" sz="2400" dirty="0" smtClean="0">
                <a:highlight>
                  <a:srgbClr val="FFFFFF"/>
                </a:highlight>
                <a:latin typeface="Cambria" pitchFamily="18" charset="0"/>
              </a:rPr>
              <a:t>of the </a:t>
            </a:r>
            <a:r>
              <a:rPr lang="en-US" sz="2400" dirty="0">
                <a:highlight>
                  <a:srgbClr val="FFFFFF"/>
                </a:highlight>
                <a:latin typeface="Cambria" pitchFamily="18" charset="0"/>
              </a:rPr>
              <a:t>country, the intellectual, press and media, writers, journalists, </a:t>
            </a:r>
            <a:r>
              <a:rPr lang="en-US" sz="2400" dirty="0" smtClean="0">
                <a:highlight>
                  <a:srgbClr val="FFFFFF"/>
                </a:highlight>
                <a:latin typeface="Cambria" pitchFamily="18" charset="0"/>
              </a:rPr>
              <a:t>poets and </a:t>
            </a:r>
            <a:r>
              <a:rPr lang="en-US" sz="2400" dirty="0">
                <a:highlight>
                  <a:srgbClr val="FFFFFF"/>
                </a:highlight>
                <a:latin typeface="Cambria" pitchFamily="18" charset="0"/>
              </a:rPr>
              <a:t>novelists even students also play their role as civil society, for </a:t>
            </a:r>
            <a:r>
              <a:rPr lang="en-US" sz="2400" dirty="0" smtClean="0">
                <a:highlight>
                  <a:srgbClr val="FFFFFF"/>
                </a:highlight>
                <a:latin typeface="Cambria" pitchFamily="18" charset="0"/>
              </a:rPr>
              <a:t>example</a:t>
            </a:r>
            <a:r>
              <a:rPr lang="en-US" sz="2400" dirty="0">
                <a:highlight>
                  <a:srgbClr val="FFFFFF"/>
                </a:highlight>
                <a:latin typeface="Cambria" pitchFamily="18" charset="0"/>
              </a:rPr>
              <a:t>, at the time of language movement in </a:t>
            </a:r>
            <a:r>
              <a:rPr lang="en-US" sz="2400" dirty="0" smtClean="0">
                <a:highlight>
                  <a:srgbClr val="FFFFFF"/>
                </a:highlight>
                <a:latin typeface="Cambria" pitchFamily="18" charset="0"/>
              </a:rPr>
              <a:t>1952. Recently</a:t>
            </a:r>
            <a:r>
              <a:rPr lang="en-US" sz="2400" dirty="0">
                <a:highlight>
                  <a:srgbClr val="FFFFFF"/>
                </a:highlight>
                <a:latin typeface="Cambria" pitchFamily="18" charset="0"/>
              </a:rPr>
              <a:t>, internet-based social media like Facebook is playing a </a:t>
            </a:r>
            <a:r>
              <a:rPr lang="en-US" sz="2400" dirty="0" smtClean="0">
                <a:highlight>
                  <a:srgbClr val="FFFFFF"/>
                </a:highlight>
                <a:latin typeface="Cambria" pitchFamily="18" charset="0"/>
              </a:rPr>
              <a:t>revolutionary </a:t>
            </a:r>
            <a:r>
              <a:rPr lang="en-US" sz="2400" dirty="0">
                <a:highlight>
                  <a:srgbClr val="FFFFFF"/>
                </a:highlight>
                <a:latin typeface="Cambria" pitchFamily="18" charset="0"/>
              </a:rPr>
              <a:t>role in changing the social and political environment </a:t>
            </a:r>
            <a:r>
              <a:rPr lang="en-US" sz="2400" dirty="0" smtClean="0">
                <a:highlight>
                  <a:srgbClr val="FFFFFF"/>
                </a:highlight>
                <a:latin typeface="Cambria" pitchFamily="18" charset="0"/>
              </a:rPr>
              <a:t>in Bangladesh and Safe road for mass people. </a:t>
            </a:r>
            <a:endParaRPr lang="en-US" sz="2400" dirty="0">
              <a:highlight>
                <a:srgbClr val="FFFFFF"/>
              </a:highlight>
              <a:latin typeface="Cambria" pitchFamily="18" charset="0"/>
            </a:endParaRPr>
          </a:p>
          <a:p>
            <a:pPr marL="0" indent="0" algn="just">
              <a:lnSpc>
                <a:spcPct val="110000"/>
              </a:lnSpc>
              <a:buNone/>
            </a:pPr>
            <a:endParaRPr lang="en-US" sz="2400" dirty="0">
              <a:highlight>
                <a:srgbClr val="FFFFFF"/>
              </a:highlight>
              <a:latin typeface="Cambria" pitchFamily="18" charset="0"/>
            </a:endParaRPr>
          </a:p>
        </p:txBody>
      </p:sp>
    </p:spTree>
    <p:extLst>
      <p:ext uri="{BB962C8B-B14F-4D97-AF65-F5344CB8AC3E}">
        <p14:creationId xmlns:p14="http://schemas.microsoft.com/office/powerpoint/2010/main" val="4004300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Role of CSOs in Bangladesh-3</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400" b="1" dirty="0" smtClean="0">
                <a:highlight>
                  <a:srgbClr val="FFFFFF"/>
                </a:highlight>
                <a:latin typeface="Cambria" pitchFamily="18" charset="0"/>
              </a:rPr>
              <a:t>Political </a:t>
            </a:r>
            <a:r>
              <a:rPr lang="en-US" sz="2400" b="1" dirty="0">
                <a:highlight>
                  <a:srgbClr val="FFFFFF"/>
                </a:highlight>
                <a:latin typeface="Cambria" pitchFamily="18" charset="0"/>
              </a:rPr>
              <a:t>stability and absence of violence: </a:t>
            </a:r>
            <a:r>
              <a:rPr lang="en-US" sz="2400" dirty="0">
                <a:highlight>
                  <a:srgbClr val="FFFFFF"/>
                </a:highlight>
                <a:latin typeface="Cambria" pitchFamily="18" charset="0"/>
              </a:rPr>
              <a:t>Civil society plays an important role for establishing the democratic governance in a country through political stability and absence of violence.</a:t>
            </a:r>
          </a:p>
          <a:p>
            <a:pPr marL="0" indent="0" algn="just">
              <a:lnSpc>
                <a:spcPct val="110000"/>
              </a:lnSpc>
              <a:buNone/>
            </a:pPr>
            <a:r>
              <a:rPr lang="en-US" sz="2400" b="1" dirty="0">
                <a:highlight>
                  <a:srgbClr val="FFFFFF"/>
                </a:highlight>
                <a:latin typeface="Cambria" pitchFamily="18" charset="0"/>
              </a:rPr>
              <a:t>Governmental effectiveness: </a:t>
            </a:r>
            <a:r>
              <a:rPr lang="en-US" sz="2400" dirty="0">
                <a:highlight>
                  <a:srgbClr val="FFFFFF"/>
                </a:highlight>
                <a:latin typeface="Cambria" pitchFamily="18" charset="0"/>
              </a:rPr>
              <a:t>Civil society also plays an important role in raising the standard of living of the mass people in Bangladesh through undertaken education, health, income generating </a:t>
            </a:r>
            <a:r>
              <a:rPr lang="en-US" sz="2400" dirty="0" smtClean="0">
                <a:highlight>
                  <a:srgbClr val="FFFFFF"/>
                </a:highlight>
                <a:latin typeface="Cambria" pitchFamily="18" charset="0"/>
              </a:rPr>
              <a:t>programs. </a:t>
            </a:r>
            <a:r>
              <a:rPr lang="en-US" sz="2400" dirty="0">
                <a:highlight>
                  <a:srgbClr val="FFFFFF"/>
                </a:highlight>
                <a:latin typeface="Cambria" pitchFamily="18" charset="0"/>
              </a:rPr>
              <a:t>In our country, </a:t>
            </a:r>
            <a:r>
              <a:rPr lang="en-US" sz="2400" dirty="0" err="1">
                <a:highlight>
                  <a:srgbClr val="FFFFFF"/>
                </a:highlight>
                <a:latin typeface="Cambria" pitchFamily="18" charset="0"/>
              </a:rPr>
              <a:t>Grammen</a:t>
            </a:r>
            <a:r>
              <a:rPr lang="en-US" sz="2400" dirty="0">
                <a:highlight>
                  <a:srgbClr val="FFFFFF"/>
                </a:highlight>
                <a:latin typeface="Cambria" pitchFamily="18" charset="0"/>
              </a:rPr>
              <a:t>, BRAC, ASA, </a:t>
            </a:r>
            <a:r>
              <a:rPr lang="en-US" sz="2400" dirty="0" err="1">
                <a:highlight>
                  <a:srgbClr val="FFFFFF"/>
                </a:highlight>
                <a:latin typeface="Cambria" pitchFamily="18" charset="0"/>
              </a:rPr>
              <a:t>etc</a:t>
            </a:r>
            <a:r>
              <a:rPr lang="en-US" sz="2400" dirty="0">
                <a:highlight>
                  <a:srgbClr val="FFFFFF"/>
                </a:highlight>
                <a:latin typeface="Cambria" pitchFamily="18" charset="0"/>
              </a:rPr>
              <a:t> have playing this role.</a:t>
            </a:r>
          </a:p>
          <a:p>
            <a:pPr marL="0" indent="0" algn="just">
              <a:lnSpc>
                <a:spcPct val="110000"/>
              </a:lnSpc>
              <a:buNone/>
            </a:pPr>
            <a:r>
              <a:rPr lang="en-US" sz="2400" b="1" dirty="0">
                <a:highlight>
                  <a:srgbClr val="FFFFFF"/>
                </a:highlight>
                <a:latin typeface="Cambria" pitchFamily="18" charset="0"/>
              </a:rPr>
              <a:t>Rule of law: </a:t>
            </a:r>
            <a:r>
              <a:rPr lang="en-US" sz="2400" dirty="0">
                <a:highlight>
                  <a:srgbClr val="FFFFFF"/>
                </a:highlight>
                <a:latin typeface="Cambria" pitchFamily="18" charset="0"/>
              </a:rPr>
              <a:t>Good governance depends on the rule of law of a country. BLAST, TIB, SUJAN and others human rights based organization has been working for establish the rule of law in the country since long time.</a:t>
            </a:r>
          </a:p>
          <a:p>
            <a:pPr marL="0" indent="0" algn="just">
              <a:lnSpc>
                <a:spcPct val="110000"/>
              </a:lnSpc>
              <a:buNone/>
            </a:pPr>
            <a:r>
              <a:rPr lang="en-US" sz="2400" b="1" dirty="0">
                <a:highlight>
                  <a:srgbClr val="FFFFFF"/>
                </a:highlight>
                <a:latin typeface="Cambria" pitchFamily="18" charset="0"/>
              </a:rPr>
              <a:t>Control of corruption: </a:t>
            </a:r>
            <a:r>
              <a:rPr lang="en-US" sz="2400" dirty="0" smtClean="0">
                <a:highlight>
                  <a:srgbClr val="FFFFFF"/>
                </a:highlight>
                <a:latin typeface="Cambria" pitchFamily="18" charset="0"/>
              </a:rPr>
              <a:t>TIB </a:t>
            </a:r>
            <a:r>
              <a:rPr lang="en-US" sz="2400" dirty="0">
                <a:highlight>
                  <a:srgbClr val="FFFFFF"/>
                </a:highlight>
                <a:latin typeface="Cambria" pitchFamily="18" charset="0"/>
              </a:rPr>
              <a:t>has been working to strengthen a participatory social movement to raise and strengthen voice against corruption</a:t>
            </a:r>
            <a:r>
              <a:rPr lang="en-US" sz="2400" dirty="0" smtClean="0">
                <a:highlight>
                  <a:srgbClr val="FFFFFF"/>
                </a:highlight>
                <a:latin typeface="Cambria" pitchFamily="18" charset="0"/>
              </a:rPr>
              <a:t>.</a:t>
            </a:r>
          </a:p>
          <a:p>
            <a:pPr marL="0" indent="0" algn="just">
              <a:lnSpc>
                <a:spcPct val="110000"/>
              </a:lnSpc>
              <a:buNone/>
            </a:pPr>
            <a:r>
              <a:rPr lang="en-US" sz="2400" b="1" dirty="0">
                <a:highlight>
                  <a:srgbClr val="FFFFFF"/>
                </a:highlight>
                <a:latin typeface="Cambria" pitchFamily="18" charset="0"/>
              </a:rPr>
              <a:t>Strengthening electoral system: </a:t>
            </a:r>
            <a:r>
              <a:rPr lang="en-US" sz="2400" dirty="0">
                <a:highlight>
                  <a:srgbClr val="FFFFFF"/>
                </a:highlight>
                <a:latin typeface="Cambria" pitchFamily="18" charset="0"/>
              </a:rPr>
              <a:t>The civil society also play role in strengthening electoral system and political culture in Bangladesh. They also contributed to and towards voter education and mobilization of citizens. </a:t>
            </a:r>
            <a:endParaRPr lang="en-US" sz="2400" dirty="0" smtClean="0">
              <a:highlight>
                <a:srgbClr val="FFFFFF"/>
              </a:highlight>
              <a:latin typeface="Cambria" pitchFamily="18" charset="0"/>
            </a:endParaRPr>
          </a:p>
        </p:txBody>
      </p:sp>
    </p:spTree>
    <p:extLst>
      <p:ext uri="{BB962C8B-B14F-4D97-AF65-F5344CB8AC3E}">
        <p14:creationId xmlns:p14="http://schemas.microsoft.com/office/powerpoint/2010/main" val="3240789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Role of CSOs in Bangladesh-4</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400" b="1" dirty="0" smtClean="0">
                <a:highlight>
                  <a:srgbClr val="FFFFFF"/>
                </a:highlight>
                <a:latin typeface="Cambria" pitchFamily="18" charset="0"/>
              </a:rPr>
              <a:t>Public </a:t>
            </a:r>
            <a:r>
              <a:rPr lang="en-US" sz="2400" b="1" dirty="0">
                <a:highlight>
                  <a:srgbClr val="FFFFFF"/>
                </a:highlight>
                <a:latin typeface="Cambria" pitchFamily="18" charset="0"/>
              </a:rPr>
              <a:t>awareness: </a:t>
            </a:r>
            <a:r>
              <a:rPr lang="en-US" sz="2400" dirty="0">
                <a:highlight>
                  <a:srgbClr val="FFFFFF"/>
                </a:highlight>
                <a:latin typeface="Cambria" pitchFamily="18" charset="0"/>
              </a:rPr>
              <a:t>Public awareness is important for the democratic governance and democratic consolidation. The civil society plays role to aware public on electoral and other issues. For example, The SUJAN and The Daily Star had jointly launched a campaign for political reform in </a:t>
            </a:r>
            <a:r>
              <a:rPr lang="en-US" sz="2400" dirty="0" smtClean="0">
                <a:highlight>
                  <a:srgbClr val="FFFFFF"/>
                </a:highlight>
                <a:latin typeface="Cambria" pitchFamily="18" charset="0"/>
              </a:rPr>
              <a:t>Bangladesh.</a:t>
            </a:r>
          </a:p>
          <a:p>
            <a:pPr marL="0" indent="0" algn="just">
              <a:lnSpc>
                <a:spcPct val="110000"/>
              </a:lnSpc>
              <a:buNone/>
            </a:pPr>
            <a:r>
              <a:rPr lang="en-US" sz="2400" b="1" dirty="0" smtClean="0">
                <a:highlight>
                  <a:srgbClr val="FFFFFF"/>
                </a:highlight>
                <a:latin typeface="Cambria" pitchFamily="18" charset="0"/>
              </a:rPr>
              <a:t>Democratization </a:t>
            </a:r>
            <a:r>
              <a:rPr lang="en-US" sz="2400" b="1" dirty="0">
                <a:highlight>
                  <a:srgbClr val="FFFFFF"/>
                </a:highlight>
                <a:latin typeface="Cambria" pitchFamily="18" charset="0"/>
              </a:rPr>
              <a:t>and decentralization: </a:t>
            </a:r>
            <a:r>
              <a:rPr lang="en-US" sz="2400" dirty="0">
                <a:highlight>
                  <a:srgbClr val="FFFFFF"/>
                </a:highlight>
                <a:latin typeface="Cambria" pitchFamily="18" charset="0"/>
              </a:rPr>
              <a:t>In order to effectively perform their tasks related to decentralization and democratization, CSOs require capacities for fund raising and financial management, information gathering and research techniques as well as communication skills and networking to develop coordinating advocacy. </a:t>
            </a:r>
            <a:endParaRPr lang="en-US" sz="2400" dirty="0" smtClean="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Accountability </a:t>
            </a:r>
            <a:r>
              <a:rPr lang="en-US" sz="2400" b="1" dirty="0">
                <a:highlight>
                  <a:srgbClr val="FFFFFF"/>
                </a:highlight>
                <a:latin typeface="Cambria" pitchFamily="18" charset="0"/>
              </a:rPr>
              <a:t>and transparency</a:t>
            </a:r>
            <a:r>
              <a:rPr lang="en-US" sz="2400" dirty="0">
                <a:highlight>
                  <a:srgbClr val="FFFFFF"/>
                </a:highlight>
                <a:latin typeface="Cambria" pitchFamily="18" charset="0"/>
              </a:rPr>
              <a:t>: Civil society aware the mass people about the policies and programs undertaken by the government and thus government does not dare to take any decision which may goes against the interest of the common people. Lack of accountability and transparency results in misuse of power, civil society helps a country to deny this. </a:t>
            </a:r>
            <a:endParaRPr lang="en-US" sz="2400" dirty="0" smtClean="0">
              <a:highlight>
                <a:srgbClr val="FFFFFF"/>
              </a:highlight>
              <a:latin typeface="Cambria" pitchFamily="18" charset="0"/>
            </a:endParaRPr>
          </a:p>
        </p:txBody>
      </p:sp>
    </p:spTree>
    <p:extLst>
      <p:ext uri="{BB962C8B-B14F-4D97-AF65-F5344CB8AC3E}">
        <p14:creationId xmlns:p14="http://schemas.microsoft.com/office/powerpoint/2010/main" val="2634403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2F73EFDE-6B79-459A-8878-17D2EA8773B9}"/>
              </a:ext>
            </a:extLst>
          </p:cNvPr>
          <p:cNvSpPr>
            <a:spLocks noGrp="1" noChangeArrowheads="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eaLnBrk="1" hangingPunct="1"/>
            <a:r>
              <a:rPr lang="en-US" altLang="en-US" sz="4000" b="1" dirty="0">
                <a:latin typeface="Cambria" panose="02040503050406030204" pitchFamily="18" charset="0"/>
                <a:ea typeface="Cambria" panose="02040503050406030204" pitchFamily="18" charset="0"/>
              </a:rPr>
              <a:t>Good Governance and Civil Society</a:t>
            </a:r>
          </a:p>
        </p:txBody>
      </p:sp>
      <p:sp>
        <p:nvSpPr>
          <p:cNvPr id="20483" name="Rectangle 3">
            <a:extLst>
              <a:ext uri="{FF2B5EF4-FFF2-40B4-BE49-F238E27FC236}">
                <a16:creationId xmlns:a16="http://schemas.microsoft.com/office/drawing/2014/main" xmlns="" id="{8AF0E7B5-625A-4B49-8A24-829AC093C456}"/>
              </a:ext>
            </a:extLst>
          </p:cNvPr>
          <p:cNvSpPr>
            <a:spLocks noGrp="1" noChangeArrowheads="1"/>
          </p:cNvSpPr>
          <p:nvPr>
            <p:ph type="body" idx="1"/>
          </p:nvPr>
        </p:nvSpPr>
        <p:spPr/>
        <p:txBody>
          <a:bodyPr/>
          <a:lstStyle/>
          <a:p>
            <a:pPr algn="ctr" eaLnBrk="1" hangingPunct="1">
              <a:buFontTx/>
              <a:buNone/>
            </a:pPr>
            <a:r>
              <a:rPr lang="en-US" altLang="en-US" b="1" dirty="0">
                <a:latin typeface="Cambria" panose="02040503050406030204" pitchFamily="18" charset="0"/>
                <a:ea typeface="Cambria" panose="02040503050406030204" pitchFamily="18" charset="0"/>
              </a:rPr>
              <a:t>Influences everything, decides nothing</a:t>
            </a:r>
          </a:p>
        </p:txBody>
      </p:sp>
      <p:pic>
        <p:nvPicPr>
          <p:cNvPr id="20484" name="Picture 6" descr="Good Governance.gif">
            <a:extLst>
              <a:ext uri="{FF2B5EF4-FFF2-40B4-BE49-F238E27FC236}">
                <a16:creationId xmlns:a16="http://schemas.microsoft.com/office/drawing/2014/main" xmlns="" id="{A291BD73-28FC-48DF-83CA-0DEB80D679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2640" y="2438400"/>
            <a:ext cx="6827520" cy="3997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CSOs in Bangladesh: Challenges</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400" dirty="0">
                <a:highlight>
                  <a:srgbClr val="FFFFFF"/>
                </a:highlight>
                <a:latin typeface="Cambria" pitchFamily="18" charset="0"/>
              </a:rPr>
              <a:t>Though CSOs </a:t>
            </a:r>
            <a:r>
              <a:rPr lang="en-US" sz="2400" dirty="0" smtClean="0">
                <a:highlight>
                  <a:srgbClr val="FFFFFF"/>
                </a:highlight>
                <a:latin typeface="Cambria" pitchFamily="18" charset="0"/>
              </a:rPr>
              <a:t>in </a:t>
            </a:r>
            <a:r>
              <a:rPr lang="en-US" sz="2400" dirty="0">
                <a:highlight>
                  <a:srgbClr val="FFFFFF"/>
                </a:highlight>
                <a:latin typeface="Cambria" pitchFamily="18" charset="0"/>
              </a:rPr>
              <a:t>South Asia including </a:t>
            </a:r>
            <a:r>
              <a:rPr lang="en-US" sz="2400" dirty="0" smtClean="0">
                <a:highlight>
                  <a:srgbClr val="FFFFFF"/>
                </a:highlight>
                <a:latin typeface="Cambria" pitchFamily="18" charset="0"/>
              </a:rPr>
              <a:t>Bangladesh are </a:t>
            </a:r>
            <a:r>
              <a:rPr lang="en-US" sz="2400" dirty="0">
                <a:highlight>
                  <a:srgbClr val="FFFFFF"/>
                </a:highlight>
                <a:latin typeface="Cambria" pitchFamily="18" charset="0"/>
              </a:rPr>
              <a:t>working </a:t>
            </a:r>
            <a:r>
              <a:rPr lang="en-US" sz="2400" dirty="0" smtClean="0">
                <a:highlight>
                  <a:srgbClr val="FFFFFF"/>
                </a:highlight>
                <a:latin typeface="Cambria" pitchFamily="18" charset="0"/>
              </a:rPr>
              <a:t>very actively, they </a:t>
            </a:r>
            <a:r>
              <a:rPr lang="en-US" sz="2400" dirty="0">
                <a:highlight>
                  <a:srgbClr val="FFFFFF"/>
                </a:highlight>
                <a:latin typeface="Cambria" pitchFamily="18" charset="0"/>
              </a:rPr>
              <a:t>are facing a lot of challenges.</a:t>
            </a:r>
          </a:p>
          <a:p>
            <a:pPr marL="0" indent="0" algn="just">
              <a:lnSpc>
                <a:spcPct val="110000"/>
              </a:lnSpc>
              <a:buNone/>
            </a:pPr>
            <a:r>
              <a:rPr lang="en-US" sz="2400" b="1" dirty="0" smtClean="0">
                <a:highlight>
                  <a:srgbClr val="FFFFFF"/>
                </a:highlight>
                <a:latin typeface="Cambria" pitchFamily="18" charset="0"/>
              </a:rPr>
              <a:t>Firstly</a:t>
            </a:r>
            <a:r>
              <a:rPr lang="en-US" sz="2400" b="1" dirty="0">
                <a:highlight>
                  <a:srgbClr val="FFFFFF"/>
                </a:highlight>
                <a:latin typeface="Cambria" pitchFamily="18" charset="0"/>
              </a:rPr>
              <a:t>, </a:t>
            </a:r>
            <a:r>
              <a:rPr lang="en-US" sz="2400" dirty="0">
                <a:highlight>
                  <a:srgbClr val="FFFFFF"/>
                </a:highlight>
                <a:latin typeface="Cambria" pitchFamily="18" charset="0"/>
              </a:rPr>
              <a:t>CSOs are not institutionalized for even years. Since </a:t>
            </a:r>
            <a:r>
              <a:rPr lang="en-US" sz="2400" dirty="0" smtClean="0">
                <a:highlight>
                  <a:srgbClr val="FFFFFF"/>
                </a:highlight>
                <a:latin typeface="Cambria" pitchFamily="18" charset="0"/>
              </a:rPr>
              <a:t>independence</a:t>
            </a:r>
            <a:r>
              <a:rPr lang="en-US" sz="2400" dirty="0">
                <a:highlight>
                  <a:srgbClr val="FFFFFF"/>
                </a:highlight>
                <a:latin typeface="Cambria" pitchFamily="18" charset="0"/>
              </a:rPr>
              <a:t>, Bangladesh started its’ journey as a democratic state but still </a:t>
            </a:r>
            <a:r>
              <a:rPr lang="en-US" sz="2400" dirty="0" smtClean="0">
                <a:highlight>
                  <a:srgbClr val="FFFFFF"/>
                </a:highlight>
                <a:latin typeface="Cambria" pitchFamily="18" charset="0"/>
              </a:rPr>
              <a:t>suffering </a:t>
            </a:r>
            <a:r>
              <a:rPr lang="en-US" sz="2400" dirty="0">
                <a:highlight>
                  <a:srgbClr val="FFFFFF"/>
                </a:highlight>
                <a:latin typeface="Cambria" pitchFamily="18" charset="0"/>
              </a:rPr>
              <a:t>from a lack of democratic practice. </a:t>
            </a:r>
          </a:p>
          <a:p>
            <a:pPr marL="0" indent="0" algn="just">
              <a:lnSpc>
                <a:spcPct val="110000"/>
              </a:lnSpc>
              <a:buNone/>
            </a:pPr>
            <a:r>
              <a:rPr lang="en-US" sz="2400" b="1" dirty="0" smtClean="0">
                <a:highlight>
                  <a:srgbClr val="FFFFFF"/>
                </a:highlight>
                <a:latin typeface="Cambria" pitchFamily="18" charset="0"/>
              </a:rPr>
              <a:t>Secondly</a:t>
            </a:r>
            <a:r>
              <a:rPr lang="en-US" sz="2400" b="1" dirty="0">
                <a:highlight>
                  <a:srgbClr val="FFFFFF"/>
                </a:highlight>
                <a:latin typeface="Cambria" pitchFamily="18" charset="0"/>
              </a:rPr>
              <a:t>, </a:t>
            </a:r>
            <a:r>
              <a:rPr lang="en-US" sz="2400" dirty="0">
                <a:highlight>
                  <a:srgbClr val="FFFFFF"/>
                </a:highlight>
                <a:latin typeface="Cambria" pitchFamily="18" charset="0"/>
              </a:rPr>
              <a:t>grass root people are still under the light of the spirit </a:t>
            </a:r>
            <a:r>
              <a:rPr lang="en-US" sz="2400" dirty="0" smtClean="0">
                <a:highlight>
                  <a:srgbClr val="FFFFFF"/>
                </a:highlight>
                <a:latin typeface="Cambria" pitchFamily="18" charset="0"/>
              </a:rPr>
              <a:t>of CSOs </a:t>
            </a:r>
            <a:r>
              <a:rPr lang="en-US" sz="2400" dirty="0">
                <a:highlight>
                  <a:srgbClr val="FFFFFF"/>
                </a:highlight>
                <a:latin typeface="Cambria" pitchFamily="18" charset="0"/>
              </a:rPr>
              <a:t>and they have little knowledge about CSOs and they do not </a:t>
            </a:r>
            <a:r>
              <a:rPr lang="en-US" sz="2400" dirty="0" smtClean="0">
                <a:highlight>
                  <a:srgbClr val="FFFFFF"/>
                </a:highlight>
                <a:latin typeface="Cambria" pitchFamily="18" charset="0"/>
              </a:rPr>
              <a:t>have adequate </a:t>
            </a:r>
            <a:r>
              <a:rPr lang="en-US" sz="2400" dirty="0">
                <a:highlight>
                  <a:srgbClr val="FFFFFF"/>
                </a:highlight>
                <a:latin typeface="Cambria" pitchFamily="18" charset="0"/>
              </a:rPr>
              <a:t>knowledge about the benefits that can be received from </a:t>
            </a:r>
            <a:r>
              <a:rPr lang="en-US" sz="2400" dirty="0" smtClean="0">
                <a:highlight>
                  <a:srgbClr val="FFFFFF"/>
                </a:highlight>
                <a:latin typeface="Cambria" pitchFamily="18" charset="0"/>
              </a:rPr>
              <a:t>these organizations. </a:t>
            </a:r>
            <a:endParaRPr lang="en-US" sz="2400" dirty="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Thirdly, </a:t>
            </a:r>
            <a:r>
              <a:rPr lang="en-US" sz="2400" dirty="0" smtClean="0">
                <a:highlight>
                  <a:srgbClr val="FFFFFF"/>
                </a:highlight>
                <a:latin typeface="Cambria" pitchFamily="18" charset="0"/>
              </a:rPr>
              <a:t>the </a:t>
            </a:r>
            <a:r>
              <a:rPr lang="en-US" sz="2400" dirty="0">
                <a:highlight>
                  <a:srgbClr val="FFFFFF"/>
                </a:highlight>
                <a:latin typeface="Cambria" pitchFamily="18" charset="0"/>
              </a:rPr>
              <a:t>majority of the members of civil society are emerged and are playing a role as retired bureaucrats or military bureaucrats in Bangladesh. As a result, their mission and vision are more or less for the interest of </a:t>
            </a:r>
            <a:r>
              <a:rPr lang="en-US" sz="2400" dirty="0" smtClean="0">
                <a:highlight>
                  <a:srgbClr val="FFFFFF"/>
                </a:highlight>
                <a:latin typeface="Cambria" pitchFamily="18" charset="0"/>
              </a:rPr>
              <a:t>the Elite </a:t>
            </a:r>
            <a:r>
              <a:rPr lang="en-US" sz="2400" dirty="0">
                <a:highlight>
                  <a:srgbClr val="FFFFFF"/>
                </a:highlight>
                <a:latin typeface="Cambria" pitchFamily="18" charset="0"/>
              </a:rPr>
              <a:t>class instead of common people. </a:t>
            </a:r>
            <a:endParaRPr lang="en-US" sz="2400" dirty="0" smtClean="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Finally</a:t>
            </a:r>
            <a:r>
              <a:rPr lang="en-US" sz="2400" dirty="0">
                <a:highlight>
                  <a:srgbClr val="FFFFFF"/>
                </a:highlight>
                <a:latin typeface="Cambria" pitchFamily="18" charset="0"/>
              </a:rPr>
              <a:t>, the CSOs who are solely working for the common people </a:t>
            </a:r>
            <a:r>
              <a:rPr lang="en-US" sz="2400" dirty="0" smtClean="0">
                <a:highlight>
                  <a:srgbClr val="FFFFFF"/>
                </a:highlight>
                <a:latin typeface="Cambria" pitchFamily="18" charset="0"/>
              </a:rPr>
              <a:t>or vulnerable </a:t>
            </a:r>
            <a:r>
              <a:rPr lang="en-US" sz="2400" dirty="0">
                <a:highlight>
                  <a:srgbClr val="FFFFFF"/>
                </a:highlight>
                <a:latin typeface="Cambria" pitchFamily="18" charset="0"/>
              </a:rPr>
              <a:t>sections of society like human rights defender </a:t>
            </a:r>
            <a:r>
              <a:rPr lang="en-US" sz="2400" dirty="0" smtClean="0">
                <a:highlight>
                  <a:srgbClr val="FFFFFF"/>
                </a:highlight>
                <a:latin typeface="Cambria" pitchFamily="18" charset="0"/>
              </a:rPr>
              <a:t>organizations and </a:t>
            </a:r>
            <a:r>
              <a:rPr lang="en-US" sz="2400" dirty="0">
                <a:highlight>
                  <a:srgbClr val="FFFFFF"/>
                </a:highlight>
                <a:latin typeface="Cambria" pitchFamily="18" charset="0"/>
              </a:rPr>
              <a:t>NGOs are facing numerous challenges to work independently </a:t>
            </a:r>
            <a:endParaRPr lang="en-US" sz="2400" dirty="0">
              <a:highlight>
                <a:srgbClr val="FFFFFF"/>
              </a:highlight>
              <a:latin typeface="Cambria" pitchFamily="18" charset="0"/>
            </a:endParaRPr>
          </a:p>
        </p:txBody>
      </p:sp>
    </p:spTree>
    <p:extLst>
      <p:ext uri="{BB962C8B-B14F-4D97-AF65-F5344CB8AC3E}">
        <p14:creationId xmlns:p14="http://schemas.microsoft.com/office/powerpoint/2010/main" val="545507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CSOs in Bangladesh: Challenges</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400" b="1" dirty="0" smtClean="0">
                <a:highlight>
                  <a:srgbClr val="FFFFFF"/>
                </a:highlight>
                <a:latin typeface="Cambria" pitchFamily="18" charset="0"/>
              </a:rPr>
              <a:t>Politicization</a:t>
            </a:r>
            <a:r>
              <a:rPr lang="en-US" sz="2400" b="1" dirty="0">
                <a:highlight>
                  <a:srgbClr val="FFFFFF"/>
                </a:highlight>
                <a:latin typeface="Cambria" pitchFamily="18" charset="0"/>
              </a:rPr>
              <a:t>: </a:t>
            </a:r>
            <a:r>
              <a:rPr lang="en-US" sz="2400" dirty="0">
                <a:highlight>
                  <a:srgbClr val="FFFFFF"/>
                </a:highlight>
                <a:latin typeface="Cambria" pitchFamily="18" charset="0"/>
              </a:rPr>
              <a:t>In Bangladesh, very few CSOs may be termed neutral because party loyalty, communalism and class distinctions tend to spilt most CSOs. It appears that civil society has become politicized and has </a:t>
            </a:r>
            <a:r>
              <a:rPr lang="en-US" sz="2400" dirty="0" smtClean="0">
                <a:highlight>
                  <a:srgbClr val="FFFFFF"/>
                </a:highlight>
                <a:latin typeface="Cambria" pitchFamily="18" charset="0"/>
              </a:rPr>
              <a:t>compromised.</a:t>
            </a:r>
            <a:endParaRPr lang="en-US" sz="2400" dirty="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Authoritarian </a:t>
            </a:r>
            <a:r>
              <a:rPr lang="en-US" sz="2400" b="1" dirty="0">
                <a:highlight>
                  <a:srgbClr val="FFFFFF"/>
                </a:highlight>
                <a:latin typeface="Cambria" pitchFamily="18" charset="0"/>
              </a:rPr>
              <a:t>tendency of government: </a:t>
            </a:r>
            <a:r>
              <a:rPr lang="en-US" sz="2400" dirty="0">
                <a:highlight>
                  <a:srgbClr val="FFFFFF"/>
                </a:highlight>
                <a:latin typeface="Cambria" pitchFamily="18" charset="0"/>
              </a:rPr>
              <a:t>A key challenge faces by the civil society is the authoritarian tendency of government. After being elected through democratic mean, the government is seen to become </a:t>
            </a:r>
            <a:r>
              <a:rPr lang="en-US" sz="2400" dirty="0" smtClean="0">
                <a:highlight>
                  <a:srgbClr val="FFFFFF"/>
                </a:highlight>
                <a:latin typeface="Cambria" pitchFamily="18" charset="0"/>
              </a:rPr>
              <a:t>authoritarian. </a:t>
            </a:r>
          </a:p>
          <a:p>
            <a:pPr marL="0" indent="0" algn="just">
              <a:lnSpc>
                <a:spcPct val="110000"/>
              </a:lnSpc>
              <a:buNone/>
            </a:pPr>
            <a:r>
              <a:rPr lang="en-US" sz="2400" b="1" dirty="0" smtClean="0">
                <a:highlight>
                  <a:srgbClr val="FFFFFF"/>
                </a:highlight>
                <a:latin typeface="Cambria" pitchFamily="18" charset="0"/>
              </a:rPr>
              <a:t>Excessive </a:t>
            </a:r>
            <a:r>
              <a:rPr lang="en-US" sz="2400" b="1" dirty="0">
                <a:highlight>
                  <a:srgbClr val="FFFFFF"/>
                </a:highlight>
                <a:latin typeface="Cambria" pitchFamily="18" charset="0"/>
              </a:rPr>
              <a:t>dependency on foreign funding: </a:t>
            </a:r>
            <a:r>
              <a:rPr lang="en-US" sz="2400" dirty="0">
                <a:highlight>
                  <a:srgbClr val="FFFFFF"/>
                </a:highlight>
                <a:latin typeface="Cambria" pitchFamily="18" charset="0"/>
              </a:rPr>
              <a:t>Most CSOs in Bangladesh, are depending on the foreign donation and financial crisis limit the scale of functioning of them. </a:t>
            </a:r>
            <a:endParaRPr lang="en-US" sz="2400" dirty="0" smtClean="0">
              <a:highlight>
                <a:srgbClr val="FFFFFF"/>
              </a:highlight>
              <a:latin typeface="Cambria" pitchFamily="18" charset="0"/>
            </a:endParaRPr>
          </a:p>
          <a:p>
            <a:pPr marL="0" indent="0" algn="just">
              <a:lnSpc>
                <a:spcPct val="110000"/>
              </a:lnSpc>
              <a:buNone/>
            </a:pPr>
            <a:r>
              <a:rPr lang="en-US" sz="2400" b="1" dirty="0" smtClean="0">
                <a:highlight>
                  <a:srgbClr val="FFFFFF"/>
                </a:highlight>
                <a:latin typeface="Cambria" pitchFamily="18" charset="0"/>
              </a:rPr>
              <a:t>Lack </a:t>
            </a:r>
            <a:r>
              <a:rPr lang="en-US" sz="2400" b="1" dirty="0">
                <a:highlight>
                  <a:srgbClr val="FFFFFF"/>
                </a:highlight>
                <a:latin typeface="Cambria" pitchFamily="18" charset="0"/>
              </a:rPr>
              <a:t>of accountability and transparency: </a:t>
            </a:r>
            <a:r>
              <a:rPr lang="en-US" sz="2400" dirty="0">
                <a:highlight>
                  <a:srgbClr val="FFFFFF"/>
                </a:highlight>
                <a:latin typeface="Cambria" pitchFamily="18" charset="0"/>
              </a:rPr>
              <a:t>The civil society </a:t>
            </a:r>
            <a:r>
              <a:rPr lang="en-US" sz="2400" dirty="0" smtClean="0">
                <a:highlight>
                  <a:srgbClr val="FFFFFF"/>
                </a:highlight>
                <a:latin typeface="Cambria" pitchFamily="18" charset="0"/>
              </a:rPr>
              <a:t>have </a:t>
            </a:r>
            <a:r>
              <a:rPr lang="en-US" sz="2400" dirty="0">
                <a:highlight>
                  <a:srgbClr val="FFFFFF"/>
                </a:highlight>
                <a:latin typeface="Cambria" pitchFamily="18" charset="0"/>
              </a:rPr>
              <a:t>its internal lacking. There are no widespread norms of accountability and transparency or recognized framework to establish difference between a good civil society</a:t>
            </a:r>
          </a:p>
          <a:p>
            <a:pPr marL="0" indent="0" algn="just">
              <a:lnSpc>
                <a:spcPct val="110000"/>
              </a:lnSpc>
              <a:buNone/>
            </a:pPr>
            <a:r>
              <a:rPr lang="en-US" sz="2400" b="1" dirty="0" smtClean="0">
                <a:highlight>
                  <a:srgbClr val="FFFFFF"/>
                </a:highlight>
                <a:latin typeface="Cambria" pitchFamily="18" charset="0"/>
              </a:rPr>
              <a:t>Low </a:t>
            </a:r>
            <a:r>
              <a:rPr lang="en-US" sz="2400" b="1" dirty="0">
                <a:highlight>
                  <a:srgbClr val="FFFFFF"/>
                </a:highlight>
                <a:latin typeface="Cambria" pitchFamily="18" charset="0"/>
              </a:rPr>
              <a:t>level of mass participation: </a:t>
            </a:r>
            <a:r>
              <a:rPr lang="en-US" sz="2400" dirty="0">
                <a:highlight>
                  <a:srgbClr val="FFFFFF"/>
                </a:highlight>
                <a:latin typeface="Cambria" pitchFamily="18" charset="0"/>
              </a:rPr>
              <a:t>In the recent time, mass people hardly interested to participate in civil society’s activities which hinders the growth of civil society organization.</a:t>
            </a:r>
            <a:endParaRPr lang="en-US" sz="2400" dirty="0">
              <a:highlight>
                <a:srgbClr val="FFFFFF"/>
              </a:highlight>
              <a:latin typeface="Cambria" pitchFamily="18" charset="0"/>
            </a:endParaRPr>
          </a:p>
        </p:txBody>
      </p:sp>
    </p:spTree>
    <p:extLst>
      <p:ext uri="{BB962C8B-B14F-4D97-AF65-F5344CB8AC3E}">
        <p14:creationId xmlns:p14="http://schemas.microsoft.com/office/powerpoint/2010/main" val="2773050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3A2C28AD-0C1A-4624-8034-CBAC1C3BB95F}"/>
              </a:ext>
            </a:extLst>
          </p:cNvPr>
          <p:cNvSpPr>
            <a:spLocks noGrp="1" noChangeArrowheads="1"/>
          </p:cNvSpPr>
          <p:nvPr>
            <p:ph type="title"/>
          </p:nvPr>
        </p:nvSpPr>
        <p:spPr/>
        <p:style>
          <a:lnRef idx="1">
            <a:schemeClr val="dk1"/>
          </a:lnRef>
          <a:fillRef idx="2">
            <a:schemeClr val="dk1"/>
          </a:fillRef>
          <a:effectRef idx="1">
            <a:schemeClr val="dk1"/>
          </a:effectRef>
          <a:fontRef idx="minor">
            <a:schemeClr val="dk1"/>
          </a:fontRef>
        </p:style>
        <p:txBody>
          <a:bodyPr/>
          <a:lstStyle/>
          <a:p>
            <a:pPr eaLnBrk="1" hangingPunct="1"/>
            <a:r>
              <a:rPr lang="en-GB" altLang="en-US" b="1" dirty="0">
                <a:latin typeface="Cambria" panose="02040503050406030204" pitchFamily="18" charset="0"/>
                <a:ea typeface="Cambria" panose="02040503050406030204" pitchFamily="18" charset="0"/>
              </a:rPr>
              <a:t>Importance of Civil Society</a:t>
            </a:r>
            <a:r>
              <a:rPr lang="en-US" altLang="en-US" dirty="0">
                <a:latin typeface="Cambria" panose="02040503050406030204" pitchFamily="18" charset="0"/>
                <a:ea typeface="Cambria" panose="02040503050406030204" pitchFamily="18" charset="0"/>
              </a:rPr>
              <a:t> </a:t>
            </a:r>
          </a:p>
        </p:txBody>
      </p:sp>
      <p:sp>
        <p:nvSpPr>
          <p:cNvPr id="13315" name="Rectangle 3">
            <a:extLst>
              <a:ext uri="{FF2B5EF4-FFF2-40B4-BE49-F238E27FC236}">
                <a16:creationId xmlns:a16="http://schemas.microsoft.com/office/drawing/2014/main" xmlns="" id="{D823E0AA-95E9-416E-8B7F-04BDC18F5C21}"/>
              </a:ext>
            </a:extLst>
          </p:cNvPr>
          <p:cNvSpPr>
            <a:spLocks noGrp="1" noChangeArrowheads="1"/>
          </p:cNvSpPr>
          <p:nvPr>
            <p:ph type="body" sz="half" idx="1"/>
          </p:nvPr>
        </p:nvSpPr>
        <p:spPr/>
        <p:txBody>
          <a:bodyPr/>
          <a:lstStyle/>
          <a:p>
            <a:pPr algn="ctr" eaLnBrk="1" hangingPunct="1">
              <a:buFontTx/>
              <a:buNone/>
            </a:pPr>
            <a:r>
              <a:rPr lang="en-US" altLang="en-US" b="1" dirty="0">
                <a:latin typeface="Cambria" panose="02040503050406030204" pitchFamily="18" charset="0"/>
                <a:ea typeface="Cambria" panose="02040503050406030204" pitchFamily="18" charset="0"/>
              </a:rPr>
              <a:t>Agents of moderation</a:t>
            </a:r>
          </a:p>
          <a:p>
            <a:pPr algn="ctr" eaLnBrk="1" hangingPunct="1">
              <a:buFontTx/>
              <a:buNone/>
            </a:pPr>
            <a:endParaRPr lang="en-US" altLang="en-US" b="1" dirty="0">
              <a:latin typeface="Cambria" panose="02040503050406030204" pitchFamily="18" charset="0"/>
              <a:ea typeface="Cambria" panose="02040503050406030204" pitchFamily="18" charset="0"/>
            </a:endParaRPr>
          </a:p>
        </p:txBody>
      </p:sp>
      <p:sp>
        <p:nvSpPr>
          <p:cNvPr id="13316" name="Rectangle 4">
            <a:extLst>
              <a:ext uri="{FF2B5EF4-FFF2-40B4-BE49-F238E27FC236}">
                <a16:creationId xmlns:a16="http://schemas.microsoft.com/office/drawing/2014/main" xmlns="" id="{2D14AEC6-2E75-4FB2-8AE0-3CE34A7FAF09}"/>
              </a:ext>
            </a:extLst>
          </p:cNvPr>
          <p:cNvSpPr>
            <a:spLocks noGrp="1" noChangeArrowheads="1"/>
          </p:cNvSpPr>
          <p:nvPr>
            <p:ph type="body" sz="half" idx="2"/>
          </p:nvPr>
        </p:nvSpPr>
        <p:spPr/>
        <p:txBody>
          <a:bodyPr>
            <a:normAutofit/>
          </a:bodyPr>
          <a:lstStyle/>
          <a:p>
            <a:pPr eaLnBrk="1" hangingPunct="1">
              <a:lnSpc>
                <a:spcPct val="90000"/>
              </a:lnSpc>
            </a:pPr>
            <a:r>
              <a:rPr lang="en-GB" altLang="en-US" sz="2500" b="1" dirty="0">
                <a:latin typeface="Cambria" panose="02040503050406030204" pitchFamily="18" charset="0"/>
                <a:ea typeface="Cambria" panose="02040503050406030204" pitchFamily="18" charset="0"/>
              </a:rPr>
              <a:t>Non-economic and non-state entity</a:t>
            </a:r>
          </a:p>
          <a:p>
            <a:pPr eaLnBrk="1" hangingPunct="1">
              <a:lnSpc>
                <a:spcPct val="90000"/>
              </a:lnSpc>
            </a:pPr>
            <a:r>
              <a:rPr lang="en-GB" altLang="en-US" sz="2500" b="1" dirty="0">
                <a:latin typeface="Cambria" panose="02040503050406030204" pitchFamily="18" charset="0"/>
                <a:ea typeface="Cambria" panose="02040503050406030204" pitchFamily="18" charset="0"/>
              </a:rPr>
              <a:t>Monitoring Aid Effectiveness</a:t>
            </a:r>
          </a:p>
          <a:p>
            <a:pPr eaLnBrk="1" hangingPunct="1">
              <a:lnSpc>
                <a:spcPct val="90000"/>
              </a:lnSpc>
            </a:pPr>
            <a:r>
              <a:rPr lang="en-GB" altLang="en-US" sz="2500" b="1" dirty="0">
                <a:latin typeface="Cambria" panose="02040503050406030204" pitchFamily="18" charset="0"/>
                <a:ea typeface="Cambria" panose="02040503050406030204" pitchFamily="18" charset="0"/>
              </a:rPr>
              <a:t>Assisting Conflict Resolution</a:t>
            </a:r>
          </a:p>
          <a:p>
            <a:pPr eaLnBrk="1" hangingPunct="1">
              <a:lnSpc>
                <a:spcPct val="90000"/>
              </a:lnSpc>
            </a:pPr>
            <a:r>
              <a:rPr lang="en-GB" altLang="en-US" sz="2500" b="1" dirty="0">
                <a:latin typeface="Cambria" panose="02040503050406030204" pitchFamily="18" charset="0"/>
                <a:ea typeface="Cambria" panose="02040503050406030204" pitchFamily="18" charset="0"/>
              </a:rPr>
              <a:t>Promoting Democratic practices</a:t>
            </a:r>
          </a:p>
          <a:p>
            <a:pPr eaLnBrk="1" hangingPunct="1">
              <a:lnSpc>
                <a:spcPct val="90000"/>
              </a:lnSpc>
            </a:pPr>
            <a:r>
              <a:rPr lang="en-GB" altLang="en-US" sz="2500" b="1" dirty="0">
                <a:latin typeface="Cambria" panose="02040503050406030204" pitchFamily="18" charset="0"/>
                <a:ea typeface="Cambria" panose="02040503050406030204" pitchFamily="18" charset="0"/>
              </a:rPr>
              <a:t>Mobilising the marginalised</a:t>
            </a:r>
          </a:p>
          <a:p>
            <a:pPr eaLnBrk="1" hangingPunct="1">
              <a:lnSpc>
                <a:spcPct val="90000"/>
              </a:lnSpc>
            </a:pPr>
            <a:r>
              <a:rPr lang="en-GB" altLang="en-US" sz="2500" b="1" dirty="0">
                <a:latin typeface="Cambria" panose="02040503050406030204" pitchFamily="18" charset="0"/>
                <a:ea typeface="Cambria" panose="02040503050406030204" pitchFamily="18" charset="0"/>
              </a:rPr>
              <a:t>Exposing corruption</a:t>
            </a:r>
          </a:p>
          <a:p>
            <a:pPr eaLnBrk="1" hangingPunct="1">
              <a:lnSpc>
                <a:spcPct val="90000"/>
              </a:lnSpc>
            </a:pPr>
            <a:r>
              <a:rPr lang="en-GB" altLang="en-US" sz="2500" b="1" dirty="0">
                <a:latin typeface="Cambria" panose="02040503050406030204" pitchFamily="18" charset="0"/>
                <a:ea typeface="Cambria" panose="02040503050406030204" pitchFamily="18" charset="0"/>
              </a:rPr>
              <a:t>Creating environment for regional integration</a:t>
            </a:r>
            <a:endParaRPr lang="en-US" altLang="en-US" sz="2500" dirty="0">
              <a:latin typeface="Cambria" panose="02040503050406030204" pitchFamily="18" charset="0"/>
              <a:ea typeface="Cambria" panose="02040503050406030204" pitchFamily="18" charset="0"/>
            </a:endParaRPr>
          </a:p>
        </p:txBody>
      </p:sp>
      <p:pic>
        <p:nvPicPr>
          <p:cNvPr id="13317" name="Picture 6" descr="D:\Presentations and Seminars\Civil Society.jpg">
            <a:extLst>
              <a:ext uri="{FF2B5EF4-FFF2-40B4-BE49-F238E27FC236}">
                <a16:creationId xmlns:a16="http://schemas.microsoft.com/office/drawing/2014/main" xmlns="" id="{689B4B5B-9A9D-4F30-9795-AD6ECA98E6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7520" y="2844800"/>
            <a:ext cx="32512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512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500" b="1" dirty="0">
                <a:latin typeface="Cambria" panose="02040503050406030204" pitchFamily="18" charset="0"/>
                <a:ea typeface="Cambria" panose="02040503050406030204" pitchFamily="18" charset="0"/>
              </a:rPr>
              <a:t>Civil </a:t>
            </a:r>
            <a:r>
              <a:rPr lang="en-US" sz="4500" b="1" dirty="0" smtClean="0">
                <a:latin typeface="Cambria" panose="02040503050406030204" pitchFamily="18" charset="0"/>
                <a:ea typeface="Cambria" panose="02040503050406030204" pitchFamily="18" charset="0"/>
              </a:rPr>
              <a:t>Society: Definition</a:t>
            </a:r>
            <a:endParaRPr lang="en-US" sz="45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US" sz="2500" dirty="0" smtClean="0">
                <a:latin typeface="Cambria" panose="02040503050406030204" pitchFamily="18" charset="0"/>
                <a:ea typeface="Cambria" panose="02040503050406030204" pitchFamily="18" charset="0"/>
              </a:rPr>
              <a:t>Civil society can be understood as the "third sector" of society, distinct from government and business, and including the family and the private sphere. </a:t>
            </a:r>
          </a:p>
          <a:p>
            <a:pPr algn="just">
              <a:buFont typeface="Wingdings" panose="05000000000000000000" pitchFamily="2" charset="2"/>
              <a:buChar char="q"/>
            </a:pPr>
            <a:r>
              <a:rPr lang="en-US" sz="2500" dirty="0">
                <a:latin typeface="Cambria" panose="02040503050406030204" pitchFamily="18" charset="0"/>
                <a:ea typeface="Cambria" panose="02040503050406030204" pitchFamily="18" charset="0"/>
              </a:rPr>
              <a:t>C</a:t>
            </a:r>
            <a:r>
              <a:rPr lang="en-US" sz="2500" dirty="0" smtClean="0">
                <a:latin typeface="Cambria" panose="02040503050406030204" pitchFamily="18" charset="0"/>
                <a:ea typeface="Cambria" panose="02040503050406030204" pitchFamily="18" charset="0"/>
              </a:rPr>
              <a:t>ivil society is used in the sense of 1) the aggregate of non-governmental organizations and institutions that advance the interests and will of citizens or 2) individuals and organizations in a society which are independent of the government.</a:t>
            </a:r>
          </a:p>
          <a:p>
            <a:pPr algn="just">
              <a:buFont typeface="Wingdings" panose="05000000000000000000" pitchFamily="2" charset="2"/>
              <a:buChar char="q"/>
            </a:pPr>
            <a:r>
              <a:rPr lang="en-US" sz="2500" dirty="0" smtClean="0">
                <a:latin typeface="Cambria" panose="02040503050406030204" pitchFamily="18" charset="0"/>
                <a:ea typeface="Cambria" panose="02040503050406030204" pitchFamily="18" charset="0"/>
              </a:rPr>
              <a:t>The term became popular in political and economic discussions in the 1980s, when it started to be identified with non-state movements that were defying authoritarian regimes, especially in central and eastern Europe and Latin America.</a:t>
            </a:r>
          </a:p>
          <a:p>
            <a:pPr algn="just">
              <a:buFont typeface="Wingdings" panose="05000000000000000000" pitchFamily="2" charset="2"/>
              <a:buChar char="q"/>
            </a:pPr>
            <a:r>
              <a:rPr lang="en-US" altLang="en-US" sz="2500" b="1" dirty="0" smtClean="0">
                <a:solidFill>
                  <a:srgbClr val="000080"/>
                </a:solidFill>
                <a:latin typeface="Cambria" panose="02040503050406030204" pitchFamily="18" charset="0"/>
                <a:ea typeface="Cambria" panose="02040503050406030204" pitchFamily="18" charset="0"/>
                <a:cs typeface="Times New Roman" panose="02020603050405020304" pitchFamily="18" charset="0"/>
              </a:rPr>
              <a:t>Civil </a:t>
            </a:r>
            <a:r>
              <a:rPr lang="en-US" altLang="en-US" sz="2500" b="1" dirty="0">
                <a:solidFill>
                  <a:srgbClr val="000080"/>
                </a:solidFill>
                <a:latin typeface="Cambria" panose="02040503050406030204" pitchFamily="18" charset="0"/>
                <a:ea typeface="Cambria" panose="02040503050406030204" pitchFamily="18" charset="0"/>
                <a:cs typeface="Times New Roman" panose="02020603050405020304" pitchFamily="18" charset="0"/>
              </a:rPr>
              <a:t>Society</a:t>
            </a:r>
            <a:r>
              <a:rPr lang="en-US" altLang="en-US" sz="2500" dirty="0">
                <a:latin typeface="Cambria" panose="02040503050406030204" pitchFamily="18" charset="0"/>
                <a:ea typeface="Cambria" panose="02040503050406030204" pitchFamily="18" charset="0"/>
                <a:cs typeface="Times New Roman" panose="02020603050405020304" pitchFamily="18" charset="0"/>
              </a:rPr>
              <a:t> is the public sphere, outside of government, market and the family, where citizens and a wide array of non-governmental and not-for-profit organizations associate, express their interests and values and seek to advance the common good</a:t>
            </a:r>
            <a:r>
              <a:rPr lang="en-GB" altLang="en-US" sz="2500" dirty="0" smtClean="0">
                <a:latin typeface="Cambria" panose="02040503050406030204" pitchFamily="18" charset="0"/>
                <a:ea typeface="Cambria" panose="02040503050406030204" pitchFamily="18" charset="0"/>
                <a:cs typeface="Times New Roman" panose="02020603050405020304" pitchFamily="18" charset="0"/>
              </a:rPr>
              <a:t>.</a:t>
            </a:r>
            <a:endParaRPr lang="en-GB" altLang="en-US" sz="25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072977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AD6D4A85-2144-44E8-BA0E-6D2F2BA9E020}"/>
              </a:ext>
            </a:extLst>
          </p:cNvPr>
          <p:cNvSpPr>
            <a:spLocks noGrp="1" noChangeArrowheads="1"/>
          </p:cNvSpPr>
          <p:nvPr>
            <p:ph type="title"/>
          </p:nvPr>
        </p:nvSpPr>
        <p:spPr>
          <a:xfrm>
            <a:off x="548640" y="0"/>
            <a:ext cx="9875520" cy="1219200"/>
          </a:xfrm>
        </p:spPr>
        <p:style>
          <a:lnRef idx="1">
            <a:schemeClr val="dk1"/>
          </a:lnRef>
          <a:fillRef idx="2">
            <a:schemeClr val="dk1"/>
          </a:fillRef>
          <a:effectRef idx="1">
            <a:schemeClr val="dk1"/>
          </a:effectRef>
          <a:fontRef idx="minor">
            <a:schemeClr val="dk1"/>
          </a:fontRef>
        </p:style>
        <p:txBody>
          <a:bodyPr>
            <a:normAutofit fontScale="90000"/>
          </a:bodyPr>
          <a:lstStyle/>
          <a:p>
            <a:pPr eaLnBrk="1" hangingPunct="1"/>
            <a:r>
              <a:rPr lang="en-GB" altLang="en-US" b="1" dirty="0" smtClean="0">
                <a:latin typeface="Cambria" panose="02040503050406030204" pitchFamily="18" charset="0"/>
                <a:ea typeface="Cambria" panose="02040503050406030204" pitchFamily="18" charset="0"/>
              </a:rPr>
              <a:t>Strengths and Weaknesses </a:t>
            </a:r>
            <a:r>
              <a:rPr lang="en-GB" altLang="en-US" b="1" dirty="0">
                <a:latin typeface="Cambria" panose="02040503050406030204" pitchFamily="18" charset="0"/>
                <a:ea typeface="Cambria" panose="02040503050406030204" pitchFamily="18" charset="0"/>
              </a:rPr>
              <a:t>of Civil Society</a:t>
            </a:r>
            <a:r>
              <a:rPr lang="en-US" altLang="en-US" dirty="0">
                <a:latin typeface="Cambria" panose="02040503050406030204" pitchFamily="18" charset="0"/>
                <a:ea typeface="Cambria" panose="02040503050406030204" pitchFamily="18" charset="0"/>
              </a:rPr>
              <a:t> </a:t>
            </a:r>
          </a:p>
        </p:txBody>
      </p:sp>
      <p:sp>
        <p:nvSpPr>
          <p:cNvPr id="14339" name="Rectangle 3">
            <a:extLst>
              <a:ext uri="{FF2B5EF4-FFF2-40B4-BE49-F238E27FC236}">
                <a16:creationId xmlns:a16="http://schemas.microsoft.com/office/drawing/2014/main" xmlns="" id="{25806C0A-EEEB-4FB2-8264-39E6FE2BD19C}"/>
              </a:ext>
            </a:extLst>
          </p:cNvPr>
          <p:cNvSpPr>
            <a:spLocks noGrp="1" noChangeArrowheads="1"/>
          </p:cNvSpPr>
          <p:nvPr>
            <p:ph type="body" sz="half" idx="1"/>
          </p:nvPr>
        </p:nvSpPr>
        <p:spPr/>
        <p:txBody>
          <a:bodyPr/>
          <a:lstStyle/>
          <a:p>
            <a:pPr marL="0" indent="0">
              <a:buNone/>
            </a:pPr>
            <a:r>
              <a:rPr lang="en-GB" altLang="en-US" b="1" dirty="0" smtClean="0">
                <a:latin typeface="Cambria" panose="02040503050406030204" pitchFamily="18" charset="0"/>
                <a:ea typeface="Cambria" panose="02040503050406030204" pitchFamily="18" charset="0"/>
              </a:rPr>
              <a:t>Strengths</a:t>
            </a:r>
          </a:p>
          <a:p>
            <a:pPr marL="0" indent="0">
              <a:buNone/>
            </a:pPr>
            <a:endParaRPr lang="en-GB" altLang="en-US" b="1" dirty="0">
              <a:latin typeface="Cambria" panose="02040503050406030204" pitchFamily="18" charset="0"/>
              <a:ea typeface="Cambria" panose="02040503050406030204" pitchFamily="18" charset="0"/>
            </a:endParaRPr>
          </a:p>
          <a:p>
            <a:pPr eaLnBrk="1" hangingPunct="1"/>
            <a:r>
              <a:rPr lang="en-GB" altLang="en-US" dirty="0">
                <a:latin typeface="Cambria" panose="02040503050406030204" pitchFamily="18" charset="0"/>
                <a:ea typeface="Cambria" panose="02040503050406030204" pitchFamily="18" charset="0"/>
              </a:rPr>
              <a:t>High acceptability</a:t>
            </a:r>
          </a:p>
          <a:p>
            <a:pPr eaLnBrk="1" hangingPunct="1"/>
            <a:r>
              <a:rPr lang="en-GB" altLang="en-US" dirty="0">
                <a:latin typeface="Cambria" panose="02040503050406030204" pitchFamily="18" charset="0"/>
                <a:ea typeface="Cambria" panose="02040503050406030204" pitchFamily="18" charset="0"/>
              </a:rPr>
              <a:t>International network</a:t>
            </a:r>
          </a:p>
          <a:p>
            <a:pPr eaLnBrk="1" hangingPunct="1"/>
            <a:r>
              <a:rPr lang="en-GB" altLang="en-US" dirty="0">
                <a:latin typeface="Cambria" panose="02040503050406030204" pitchFamily="18" charset="0"/>
                <a:ea typeface="Cambria" panose="02040503050406030204" pitchFamily="18" charset="0"/>
              </a:rPr>
              <a:t>Professional operation</a:t>
            </a:r>
            <a:endParaRPr lang="en-US" altLang="en-US" dirty="0">
              <a:latin typeface="Cambria" panose="02040503050406030204" pitchFamily="18" charset="0"/>
              <a:ea typeface="Cambria" panose="02040503050406030204" pitchFamily="18" charset="0"/>
            </a:endParaRPr>
          </a:p>
          <a:p>
            <a:pPr eaLnBrk="1" hangingPunct="1"/>
            <a:r>
              <a:rPr lang="en-US" altLang="en-US" dirty="0">
                <a:latin typeface="Cambria" panose="02040503050406030204" pitchFamily="18" charset="0"/>
                <a:ea typeface="Cambria" panose="02040503050406030204" pitchFamily="18" charset="0"/>
              </a:rPr>
              <a:t>Self-motivated</a:t>
            </a:r>
          </a:p>
          <a:p>
            <a:pPr eaLnBrk="1" hangingPunct="1"/>
            <a:r>
              <a:rPr lang="en-US" altLang="en-US" dirty="0">
                <a:latin typeface="Cambria" panose="02040503050406030204" pitchFamily="18" charset="0"/>
                <a:ea typeface="Cambria" panose="02040503050406030204" pitchFamily="18" charset="0"/>
              </a:rPr>
              <a:t>Not bound by rules</a:t>
            </a:r>
          </a:p>
          <a:p>
            <a:pPr eaLnBrk="1" hangingPunct="1"/>
            <a:r>
              <a:rPr lang="en-US" altLang="en-US" dirty="0">
                <a:latin typeface="Cambria" panose="02040503050406030204" pitchFamily="18" charset="0"/>
                <a:ea typeface="Cambria" panose="02040503050406030204" pitchFamily="18" charset="0"/>
              </a:rPr>
              <a:t>Irreverent </a:t>
            </a:r>
          </a:p>
        </p:txBody>
      </p:sp>
      <p:sp>
        <p:nvSpPr>
          <p:cNvPr id="7" name="Rectangle 4">
            <a:extLst>
              <a:ext uri="{FF2B5EF4-FFF2-40B4-BE49-F238E27FC236}">
                <a16:creationId xmlns:a16="http://schemas.microsoft.com/office/drawing/2014/main" xmlns="" id="{FA38FACF-7A27-4D36-B6FB-14EFAFC56A80}"/>
              </a:ext>
            </a:extLst>
          </p:cNvPr>
          <p:cNvSpPr txBox="1">
            <a:spLocks noChangeArrowheads="1"/>
          </p:cNvSpPr>
          <p:nvPr/>
        </p:nvSpPr>
        <p:spPr>
          <a:xfrm>
            <a:off x="5577840" y="1706880"/>
            <a:ext cx="4846320" cy="482769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r>
              <a:rPr lang="en-GB" altLang="en-US" b="1" dirty="0" smtClean="0"/>
              <a:t>Weaknesses</a:t>
            </a:r>
          </a:p>
          <a:p>
            <a:pPr marL="0" indent="0">
              <a:buFont typeface="Arial" pitchFamily="34" charset="0"/>
              <a:buNone/>
            </a:pPr>
            <a:endParaRPr lang="en-GB" altLang="en-US" b="1" dirty="0" smtClean="0"/>
          </a:p>
          <a:p>
            <a:r>
              <a:rPr lang="en-GB" altLang="en-US" dirty="0" smtClean="0"/>
              <a:t>Careerism of promoters</a:t>
            </a:r>
          </a:p>
          <a:p>
            <a:r>
              <a:rPr lang="en-GB" altLang="en-US" dirty="0" smtClean="0"/>
              <a:t>Dependency on donors</a:t>
            </a:r>
          </a:p>
          <a:p>
            <a:r>
              <a:rPr lang="en-GB" altLang="en-US" dirty="0" smtClean="0"/>
              <a:t>Expensive service delivery</a:t>
            </a:r>
            <a:endParaRPr lang="en-US" altLang="en-US" dirty="0" smtClean="0"/>
          </a:p>
          <a:p>
            <a:r>
              <a:rPr lang="en-US" altLang="en-US" dirty="0" smtClean="0"/>
              <a:t>Takes up fashionable causes</a:t>
            </a:r>
          </a:p>
          <a:p>
            <a:r>
              <a:rPr lang="en-US" altLang="en-US" dirty="0" smtClean="0"/>
              <a:t>Limited access</a:t>
            </a:r>
            <a:endParaRPr lang="en-US" altLang="en-US" dirty="0"/>
          </a:p>
        </p:txBody>
      </p:sp>
    </p:spTree>
    <p:extLst>
      <p:ext uri="{BB962C8B-B14F-4D97-AF65-F5344CB8AC3E}">
        <p14:creationId xmlns:p14="http://schemas.microsoft.com/office/powerpoint/2010/main" val="3612399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CSOs in Bangladesh: Recommendations</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324600"/>
          </a:xfrm>
        </p:spPr>
        <p:txBody>
          <a:bodyPr>
            <a:noAutofit/>
          </a:bodyPr>
          <a:lstStyle/>
          <a:p>
            <a:pPr marL="0" indent="0" algn="just">
              <a:lnSpc>
                <a:spcPct val="110000"/>
              </a:lnSpc>
              <a:buNone/>
            </a:pPr>
            <a:r>
              <a:rPr lang="en-US" sz="2500" dirty="0">
                <a:highlight>
                  <a:srgbClr val="FFFFFF"/>
                </a:highlight>
                <a:latin typeface="Cambria" pitchFamily="18" charset="0"/>
              </a:rPr>
              <a:t>a) The civil society needed to be nonpartisan and depoliticized for the better democratic development of the country.</a:t>
            </a:r>
          </a:p>
          <a:p>
            <a:pPr marL="0" indent="0" algn="just">
              <a:lnSpc>
                <a:spcPct val="110000"/>
              </a:lnSpc>
              <a:buNone/>
            </a:pPr>
            <a:r>
              <a:rPr lang="en-US" sz="2500" dirty="0">
                <a:highlight>
                  <a:srgbClr val="FFFFFF"/>
                </a:highlight>
                <a:latin typeface="Cambria" pitchFamily="18" charset="0"/>
              </a:rPr>
              <a:t>b) The government should be cooperated with the civil society for their better growth and development of civil society organizations.</a:t>
            </a:r>
          </a:p>
          <a:p>
            <a:pPr marL="0" indent="0" algn="just">
              <a:lnSpc>
                <a:spcPct val="110000"/>
              </a:lnSpc>
              <a:buNone/>
            </a:pPr>
            <a:r>
              <a:rPr lang="en-US" sz="2500" dirty="0">
                <a:highlight>
                  <a:srgbClr val="FFFFFF"/>
                </a:highlight>
                <a:latin typeface="Cambria" pitchFamily="18" charset="0"/>
              </a:rPr>
              <a:t>c) foreign dependency must be reduced, and the government should implement policy for the funding of the civil society.</a:t>
            </a:r>
          </a:p>
          <a:p>
            <a:pPr marL="0" indent="0" algn="just">
              <a:lnSpc>
                <a:spcPct val="110000"/>
              </a:lnSpc>
              <a:buNone/>
            </a:pPr>
            <a:r>
              <a:rPr lang="en-US" sz="2500" dirty="0">
                <a:highlight>
                  <a:srgbClr val="FFFFFF"/>
                </a:highlight>
                <a:latin typeface="Cambria" pitchFamily="18" charset="0"/>
              </a:rPr>
              <a:t>d) The civil society would arrange program for the mass people thus they might feel interest to participate civil society organizations.</a:t>
            </a:r>
          </a:p>
          <a:p>
            <a:pPr marL="0" indent="0" algn="just">
              <a:lnSpc>
                <a:spcPct val="110000"/>
              </a:lnSpc>
              <a:buNone/>
            </a:pPr>
            <a:r>
              <a:rPr lang="en-US" sz="2500" dirty="0">
                <a:highlight>
                  <a:srgbClr val="FFFFFF"/>
                </a:highlight>
                <a:latin typeface="Cambria" pitchFamily="18" charset="0"/>
              </a:rPr>
              <a:t>e) The Government of Bangladesh should take necessary steps to improve on both political and institutional governance dimensions for sustainable development.</a:t>
            </a:r>
            <a:endParaRPr lang="en-US" sz="2500" dirty="0">
              <a:highlight>
                <a:srgbClr val="FFFFFF"/>
              </a:highlight>
              <a:latin typeface="Cambria" pitchFamily="18" charset="0"/>
            </a:endParaRPr>
          </a:p>
        </p:txBody>
      </p:sp>
    </p:spTree>
    <p:extLst>
      <p:ext uri="{BB962C8B-B14F-4D97-AF65-F5344CB8AC3E}">
        <p14:creationId xmlns:p14="http://schemas.microsoft.com/office/powerpoint/2010/main" val="1791428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20"/>
          <p:cNvSpPr txBox="1">
            <a:spLocks noGrp="1"/>
          </p:cNvSpPr>
          <p:nvPr>
            <p:ph type="body" idx="1"/>
          </p:nvPr>
        </p:nvSpPr>
        <p:spPr>
          <a:xfrm>
            <a:off x="374040" y="838200"/>
            <a:ext cx="10224720" cy="3657600"/>
          </a:xfrm>
          <a:prstGeom prst="rect">
            <a:avLst/>
          </a:prstGeom>
        </p:spPr>
        <p:style>
          <a:lnRef idx="2">
            <a:schemeClr val="accent6"/>
          </a:lnRef>
          <a:fillRef idx="1">
            <a:schemeClr val="lt1"/>
          </a:fillRef>
          <a:effectRef idx="0">
            <a:schemeClr val="accent6"/>
          </a:effectRef>
          <a:fontRef idx="minor">
            <a:schemeClr val="dk1"/>
          </a:fontRef>
        </p:style>
        <p:txBody>
          <a:bodyPr spcFirstLastPara="1" wrap="square" lIns="117024" tIns="117024" rIns="117024" bIns="117024" anchor="t" anchorCtr="0">
            <a:normAutofit/>
          </a:bodyPr>
          <a:lstStyle/>
          <a:p>
            <a:pPr marL="0" indent="0" algn="just">
              <a:lnSpc>
                <a:spcPct val="110000"/>
              </a:lnSpc>
              <a:buNone/>
            </a:pPr>
            <a:r>
              <a:rPr lang="en-US" sz="2800" dirty="0" smtClean="0">
                <a:highlight>
                  <a:srgbClr val="FFFFFF"/>
                </a:highlight>
                <a:latin typeface="Cambria" panose="02040503050406030204" pitchFamily="18" charset="0"/>
                <a:ea typeface="Cambria" panose="02040503050406030204" pitchFamily="18" charset="0"/>
              </a:rPr>
              <a:t>1. Van </a:t>
            </a:r>
            <a:r>
              <a:rPr lang="en-US" sz="2800" dirty="0" err="1">
                <a:highlight>
                  <a:srgbClr val="FFFFFF"/>
                </a:highlight>
                <a:latin typeface="Cambria" pitchFamily="18" charset="0"/>
                <a:ea typeface="Cambria" panose="02040503050406030204" pitchFamily="18" charset="0"/>
              </a:rPr>
              <a:t>Til</a:t>
            </a:r>
            <a:r>
              <a:rPr lang="en-US" sz="2800" dirty="0">
                <a:highlight>
                  <a:srgbClr val="FFFFFF"/>
                </a:highlight>
                <a:latin typeface="Cambria" pitchFamily="18" charset="0"/>
                <a:ea typeface="Cambria" panose="02040503050406030204" pitchFamily="18" charset="0"/>
              </a:rPr>
              <a:t>, Jon. 2000. Growing Civil Society: From Nonprofit Sector to Third Space. Bloomington: Indiana University Press</a:t>
            </a:r>
            <a:r>
              <a:rPr lang="en-US" sz="2800" dirty="0" smtClean="0">
                <a:highlight>
                  <a:srgbClr val="FFFFFF"/>
                </a:highlight>
                <a:latin typeface="Cambria" pitchFamily="18" charset="0"/>
                <a:ea typeface="Cambria" panose="02040503050406030204" pitchFamily="18" charset="0"/>
              </a:rPr>
              <a:t>.</a:t>
            </a:r>
          </a:p>
          <a:p>
            <a:pPr marL="0" indent="0" algn="just">
              <a:lnSpc>
                <a:spcPct val="110000"/>
              </a:lnSpc>
              <a:buNone/>
            </a:pPr>
            <a:endParaRPr lang="en-US" sz="2800" dirty="0">
              <a:highlight>
                <a:srgbClr val="FFFFFF"/>
              </a:highlight>
              <a:latin typeface="Cambria" pitchFamily="18" charset="0"/>
              <a:ea typeface="Cambria" panose="02040503050406030204" pitchFamily="18" charset="0"/>
            </a:endParaRPr>
          </a:p>
          <a:p>
            <a:pPr marL="0" indent="0" algn="just">
              <a:lnSpc>
                <a:spcPct val="110000"/>
              </a:lnSpc>
              <a:buNone/>
            </a:pPr>
            <a:r>
              <a:rPr lang="en-US" sz="2800" dirty="0" smtClean="0">
                <a:latin typeface="Cambria" panose="02040503050406030204" pitchFamily="18" charset="0"/>
                <a:ea typeface="Cambria" panose="02040503050406030204" pitchFamily="18" charset="0"/>
              </a:rPr>
              <a:t>2. Edwards</a:t>
            </a:r>
            <a:r>
              <a:rPr lang="en-US" sz="2800" dirty="0">
                <a:latin typeface="Cambria" panose="02040503050406030204" pitchFamily="18" charset="0"/>
                <a:ea typeface="Cambria" panose="02040503050406030204" pitchFamily="18" charset="0"/>
              </a:rPr>
              <a:t>, M. 2004, Civil Society, Polity Press, Malden </a:t>
            </a:r>
            <a:r>
              <a:rPr lang="en-US" sz="2800" dirty="0" smtClean="0">
                <a:latin typeface="Cambria" panose="02040503050406030204" pitchFamily="18" charset="0"/>
                <a:ea typeface="Cambria" panose="02040503050406030204" pitchFamily="18" charset="0"/>
              </a:rPr>
              <a:t>MA</a:t>
            </a:r>
          </a:p>
          <a:p>
            <a:pPr marL="0" indent="0" algn="just">
              <a:lnSpc>
                <a:spcPct val="110000"/>
              </a:lnSpc>
              <a:buNone/>
            </a:pPr>
            <a:endParaRPr lang="en-US" sz="2800" dirty="0">
              <a:highlight>
                <a:srgbClr val="FFFFFF"/>
              </a:highlight>
              <a:latin typeface="Cambria" pitchFamily="18" charset="0"/>
              <a:ea typeface="Cambria" panose="02040503050406030204" pitchFamily="18" charset="0"/>
            </a:endParaRPr>
          </a:p>
          <a:p>
            <a:pPr marL="0" indent="0" algn="just">
              <a:lnSpc>
                <a:spcPct val="110000"/>
              </a:lnSpc>
              <a:buNone/>
            </a:pPr>
            <a:r>
              <a:rPr lang="en-US" sz="2800" dirty="0" smtClean="0">
                <a:highlight>
                  <a:srgbClr val="FFFFFF"/>
                </a:highlight>
                <a:latin typeface="Cambria" pitchFamily="18" charset="0"/>
                <a:ea typeface="Cambria" panose="02040503050406030204" pitchFamily="18" charset="0"/>
              </a:rPr>
              <a:t>3. </a:t>
            </a:r>
            <a:r>
              <a:rPr lang="en-US" sz="2800" dirty="0">
                <a:highlight>
                  <a:srgbClr val="FFFFFF"/>
                </a:highlight>
                <a:latin typeface="Cambria" pitchFamily="18" charset="0"/>
                <a:ea typeface="Cambria" panose="02040503050406030204" pitchFamily="18" charset="0"/>
              </a:rPr>
              <a:t>Antoni </a:t>
            </a:r>
            <a:r>
              <a:rPr lang="en-US" sz="2800" dirty="0" err="1" smtClean="0">
                <a:highlight>
                  <a:srgbClr val="FFFFFF"/>
                </a:highlight>
                <a:latin typeface="Cambria" pitchFamily="18" charset="0"/>
                <a:ea typeface="Cambria" panose="02040503050406030204" pitchFamily="18" charset="0"/>
              </a:rPr>
              <a:t>Barikdar</a:t>
            </a:r>
            <a:r>
              <a:rPr lang="en-US" sz="2800" dirty="0" smtClean="0">
                <a:highlight>
                  <a:srgbClr val="FFFFFF"/>
                </a:highlight>
                <a:latin typeface="Cambria" pitchFamily="18" charset="0"/>
                <a:ea typeface="Cambria" panose="02040503050406030204" pitchFamily="18" charset="0"/>
              </a:rPr>
              <a:t>, 2011, Civil </a:t>
            </a:r>
            <a:r>
              <a:rPr lang="en-US" sz="2800" dirty="0">
                <a:highlight>
                  <a:srgbClr val="FFFFFF"/>
                </a:highlight>
                <a:latin typeface="Cambria" pitchFamily="18" charset="0"/>
                <a:ea typeface="Cambria" panose="02040503050406030204" pitchFamily="18" charset="0"/>
              </a:rPr>
              <a:t>Society and Good Governance in </a:t>
            </a:r>
            <a:r>
              <a:rPr lang="en-US" sz="2800" dirty="0" smtClean="0">
                <a:highlight>
                  <a:srgbClr val="FFFFFF"/>
                </a:highlight>
                <a:latin typeface="Cambria" pitchFamily="18" charset="0"/>
                <a:ea typeface="Cambria" panose="02040503050406030204" pitchFamily="18" charset="0"/>
              </a:rPr>
              <a:t>Bangladesh</a:t>
            </a:r>
            <a:endParaRPr lang="en-US" sz="2800" dirty="0">
              <a:highlight>
                <a:srgbClr val="FFFFFF"/>
              </a:highlight>
              <a:latin typeface="Cambria" pitchFamily="18" charset="0"/>
              <a:ea typeface="Cambria" panose="02040503050406030204" pitchFamily="18" charset="0"/>
            </a:endParaRPr>
          </a:p>
        </p:txBody>
      </p:sp>
      <p:sp>
        <p:nvSpPr>
          <p:cNvPr id="4" name="Title 1">
            <a:extLst>
              <a:ext uri="{FF2B5EF4-FFF2-40B4-BE49-F238E27FC236}">
                <a16:creationId xmlns:a16="http://schemas.microsoft.com/office/drawing/2014/main" xmlns="" id="{BF506F29-7BAD-49A0-A43C-449861DA7E81}"/>
              </a:ext>
            </a:extLst>
          </p:cNvPr>
          <p:cNvSpPr txBox="1">
            <a:spLocks/>
          </p:cNvSpPr>
          <p:nvPr/>
        </p:nvSpPr>
        <p:spPr>
          <a:xfrm>
            <a:off x="0" y="0"/>
            <a:ext cx="10960100" cy="635000"/>
          </a:xfrm>
          <a:prstGeom prst="rect">
            <a:avLst/>
          </a:prstGeom>
        </p:spPr>
        <p:style>
          <a:lnRef idx="1">
            <a:schemeClr val="accent1"/>
          </a:lnRef>
          <a:fillRef idx="2">
            <a:schemeClr val="accent1"/>
          </a:fillRef>
          <a:effectRef idx="1">
            <a:schemeClr val="accent1"/>
          </a:effectRef>
          <a:fontRef idx="minor">
            <a:schemeClr val="dk1"/>
          </a:fontRef>
        </p:style>
        <p:txBody>
          <a:bodyPr vert="horz" lIns="87078" tIns="43539" rIns="87078" bIns="43539" rtlCol="0" anchor="ctr">
            <a:noAutofit/>
          </a:bodyPr>
          <a:lstStyle/>
          <a:p>
            <a:pPr marL="0" indent="0" algn="ctr">
              <a:lnSpc>
                <a:spcPct val="110000"/>
              </a:lnSpc>
              <a:buNone/>
            </a:pPr>
            <a:r>
              <a:rPr lang="en-US" sz="4000" dirty="0" smtClean="0">
                <a:highlight>
                  <a:srgbClr val="FFFFFF"/>
                </a:highlight>
                <a:latin typeface="Cambria" pitchFamily="18" charset="0"/>
              </a:rPr>
              <a:t>References</a:t>
            </a:r>
            <a:endParaRPr lang="en-US" sz="4000" dirty="0">
              <a:highlight>
                <a:srgbClr val="FFFFFF"/>
              </a:highlight>
              <a:latin typeface="Cambria"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10972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6369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500" b="1" dirty="0">
                <a:latin typeface="Cambria" panose="02040503050406030204" pitchFamily="18" charset="0"/>
                <a:ea typeface="Cambria" panose="02040503050406030204" pitchFamily="18" charset="0"/>
              </a:rPr>
              <a:t>Civil </a:t>
            </a:r>
            <a:r>
              <a:rPr lang="en-US" sz="4500" b="1" dirty="0" smtClean="0">
                <a:latin typeface="Cambria" panose="02040503050406030204" pitchFamily="18" charset="0"/>
                <a:ea typeface="Cambria" panose="02040503050406030204" pitchFamily="18" charset="0"/>
              </a:rPr>
              <a:t>Society: Definition</a:t>
            </a:r>
            <a:endParaRPr lang="en-US" sz="45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GB" altLang="en-US" sz="2500" b="1" dirty="0">
                <a:latin typeface="Cambria" panose="02040503050406030204" pitchFamily="18" charset="0"/>
                <a:ea typeface="Cambria" panose="02040503050406030204" pitchFamily="18" charset="0"/>
                <a:cs typeface="Times New Roman" panose="02020603050405020304" pitchFamily="18" charset="0"/>
              </a:rPr>
              <a:t>The World Bank uses the term civil society to refer </a:t>
            </a:r>
            <a:r>
              <a:rPr lang="en-GB" altLang="en-US" sz="2500" dirty="0">
                <a:latin typeface="Cambria" panose="02040503050406030204" pitchFamily="18" charset="0"/>
                <a:ea typeface="Cambria" panose="02040503050406030204" pitchFamily="18" charset="0"/>
                <a:cs typeface="Times New Roman" panose="02020603050405020304" pitchFamily="18" charset="0"/>
              </a:rPr>
              <a:t>to the wide array of non-governmental and not-for-profit organizations that have a presence in public life, expressing the interests and values of their members or others, based on ethical, cultural, political, scientific, religious or philanthropic considerations. Civil Society Organizations (CSOs) therefore refer to a wide of array of organizations: community groups, non-governmental organizations (NGOs), labour unions, indigenous groups, charitable organizations, faith-based organizations, professional associations, and foundations</a:t>
            </a:r>
            <a:r>
              <a:rPr lang="en-GB" altLang="en-US" sz="2500" dirty="0" smtClean="0">
                <a:latin typeface="Cambria" panose="02040503050406030204" pitchFamily="18" charset="0"/>
                <a:ea typeface="Cambria" panose="02040503050406030204" pitchFamily="18" charset="0"/>
                <a:cs typeface="Times New Roman" panose="02020603050405020304" pitchFamily="18" charset="0"/>
              </a:rPr>
              <a:t>.</a:t>
            </a:r>
          </a:p>
          <a:p>
            <a:pPr marL="0" indent="0" algn="just">
              <a:buNone/>
            </a:pPr>
            <a:endParaRPr lang="en-GB" altLang="en-US" sz="2500" dirty="0" smtClean="0">
              <a:latin typeface="Cambria" panose="02040503050406030204" pitchFamily="18" charset="0"/>
              <a:ea typeface="Cambria" panose="02040503050406030204" pitchFamily="18" charset="0"/>
              <a:cs typeface="Times New Roman" panose="02020603050405020304" pitchFamily="18" charset="0"/>
            </a:endParaRPr>
          </a:p>
          <a:p>
            <a:pPr algn="just">
              <a:buFont typeface="Wingdings" panose="05000000000000000000" pitchFamily="2" charset="2"/>
              <a:buChar char="q"/>
            </a:pPr>
            <a:r>
              <a:rPr lang="en-US" altLang="en-US" sz="2500" b="1" dirty="0" smtClean="0">
                <a:latin typeface="Cambria" panose="02040503050406030204" pitchFamily="18" charset="0"/>
                <a:ea typeface="Cambria" panose="02040503050406030204" pitchFamily="18" charset="0"/>
              </a:rPr>
              <a:t>Marxist Definition: </a:t>
            </a:r>
            <a:r>
              <a:rPr lang="en-US" altLang="en-US" sz="2500" dirty="0" smtClean="0">
                <a:latin typeface="Cambria" panose="02040503050406030204" pitchFamily="18" charset="0"/>
                <a:ea typeface="Cambria" panose="02040503050406030204" pitchFamily="18" charset="0"/>
              </a:rPr>
              <a:t>Civil </a:t>
            </a:r>
            <a:r>
              <a:rPr lang="en-US" altLang="en-US" sz="2500" dirty="0">
                <a:latin typeface="Cambria" panose="02040503050406030204" pitchFamily="18" charset="0"/>
                <a:ea typeface="Cambria" panose="02040503050406030204" pitchFamily="18" charset="0"/>
              </a:rPr>
              <a:t>society encompasses both the wide range of organizations outside of the state and the family. These include cultural and religious bodies, voluntary organizations of all kinds and organizations arising out of economic entities, such as professional or industry organizations</a:t>
            </a:r>
            <a:r>
              <a:rPr lang="en-US" altLang="en-US" sz="2500" dirty="0" smtClean="0">
                <a:latin typeface="Cambria" panose="02040503050406030204" pitchFamily="18" charset="0"/>
                <a:ea typeface="Cambria" panose="02040503050406030204" pitchFamily="18" charset="0"/>
              </a:rPr>
              <a:t>.</a:t>
            </a:r>
            <a:endParaRPr lang="en-GB" altLang="en-US" sz="25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85344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a:solidFill>
                  <a:srgbClr val="FF0000"/>
                </a:solidFill>
                <a:latin typeface="Cambria" panose="02040503050406030204" pitchFamily="18" charset="0"/>
                <a:ea typeface="Cambria" panose="02040503050406030204" pitchFamily="18" charset="0"/>
              </a:rPr>
              <a:t>Characteristics of Civil </a:t>
            </a:r>
            <a:r>
              <a:rPr lang="en-US" sz="4000" b="1" dirty="0" smtClean="0">
                <a:solidFill>
                  <a:srgbClr val="FF0000"/>
                </a:solidFill>
                <a:latin typeface="Cambria" panose="02040503050406030204" pitchFamily="18" charset="0"/>
                <a:ea typeface="Cambria" panose="02040503050406030204" pitchFamily="18" charset="0"/>
              </a:rPr>
              <a:t>Society-1</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 </a:t>
            </a:r>
            <a:r>
              <a:rPr lang="en-US" sz="2400" b="1" dirty="0" smtClean="0">
                <a:latin typeface="Cambria" panose="02040503050406030204" pitchFamily="18" charset="0"/>
                <a:ea typeface="Cambria" panose="02040503050406030204" pitchFamily="18" charset="0"/>
              </a:rPr>
              <a:t>The Commons: </a:t>
            </a:r>
            <a:r>
              <a:rPr lang="en-US" sz="2400" dirty="0">
                <a:latin typeface="Cambria" panose="02040503050406030204" pitchFamily="18" charset="0"/>
                <a:ea typeface="Cambria" panose="02040503050406030204" pitchFamily="18" charset="0"/>
              </a:rPr>
              <a:t>Civil society is advanced when citizens share a social right of access to the commonwealth of resources produced, used, and exchanged through natural and social economies in a </a:t>
            </a:r>
            <a:r>
              <a:rPr lang="en-US" sz="2400" dirty="0" smtClean="0">
                <a:latin typeface="Cambria" panose="02040503050406030204" pitchFamily="18" charset="0"/>
                <a:ea typeface="Cambria" panose="02040503050406030204" pitchFamily="18" charset="0"/>
              </a:rPr>
              <a:t>community. </a:t>
            </a: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b="1" dirty="0" smtClean="0">
                <a:latin typeface="Cambria" panose="02040503050406030204" pitchFamily="18" charset="0"/>
                <a:ea typeface="Cambria" panose="02040503050406030204" pitchFamily="18" charset="0"/>
              </a:rPr>
              <a:t>Office: </a:t>
            </a:r>
            <a:r>
              <a:rPr lang="en-US" sz="2400" dirty="0" smtClean="0">
                <a:latin typeface="Cambria" panose="02040503050406030204" pitchFamily="18" charset="0"/>
                <a:ea typeface="Cambria" panose="02040503050406030204" pitchFamily="18" charset="0"/>
              </a:rPr>
              <a:t>Community-based </a:t>
            </a:r>
            <a:r>
              <a:rPr lang="en-US" sz="2400" dirty="0">
                <a:latin typeface="Cambria" panose="02040503050406030204" pitchFamily="18" charset="0"/>
                <a:ea typeface="Cambria" panose="02040503050406030204" pitchFamily="18" charset="0"/>
              </a:rPr>
              <a:t>civic engagement in political governance exists when community members have the opportunity to hold positions or “offices” of public decision-making and leadership.</a:t>
            </a:r>
          </a:p>
          <a:p>
            <a:pPr algn="just">
              <a:buFont typeface="Wingdings" panose="05000000000000000000" pitchFamily="2" charset="2"/>
              <a:buChar char="q"/>
            </a:pPr>
            <a:r>
              <a:rPr lang="en-US" sz="2400" b="1" dirty="0" smtClean="0">
                <a:latin typeface="Cambria" panose="02040503050406030204" pitchFamily="18" charset="0"/>
                <a:ea typeface="Cambria" panose="02040503050406030204" pitchFamily="18" charset="0"/>
              </a:rPr>
              <a:t>Associations</a:t>
            </a:r>
            <a:r>
              <a:rPr lang="en-US" sz="2400" b="1" dirty="0">
                <a:latin typeface="Cambria" panose="02040503050406030204" pitchFamily="18" charset="0"/>
                <a:ea typeface="Cambria" panose="02040503050406030204" pitchFamily="18" charset="0"/>
              </a:rPr>
              <a:t>:  </a:t>
            </a:r>
            <a:r>
              <a:rPr lang="en-US" sz="2400" dirty="0" smtClean="0">
                <a:latin typeface="Cambria" panose="02040503050406030204" pitchFamily="18" charset="0"/>
                <a:ea typeface="Cambria" panose="02040503050406030204" pitchFamily="18" charset="0"/>
              </a:rPr>
              <a:t>Association </a:t>
            </a:r>
            <a:r>
              <a:rPr lang="en-US" sz="2400" dirty="0">
                <a:latin typeface="Cambria" panose="02040503050406030204" pitchFamily="18" charset="0"/>
                <a:ea typeface="Cambria" panose="02040503050406030204" pitchFamily="18" charset="0"/>
              </a:rPr>
              <a:t>refers to those social places where people gather and interact with others to exchange ideas, offer support, and receive a sense of belonging. Community-based civic engagement in systems of social exchange exists when diverse social groups </a:t>
            </a:r>
            <a:r>
              <a:rPr lang="en-US" sz="2400" dirty="0" smtClean="0">
                <a:latin typeface="Cambria" panose="02040503050406030204" pitchFamily="18" charset="0"/>
                <a:ea typeface="Cambria" panose="02040503050406030204" pitchFamily="18" charset="0"/>
              </a:rPr>
              <a:t>are </a:t>
            </a:r>
            <a:r>
              <a:rPr lang="en-US" sz="2400" dirty="0">
                <a:latin typeface="Cambria" panose="02040503050406030204" pitchFamily="18" charset="0"/>
                <a:ea typeface="Cambria" panose="02040503050406030204" pitchFamily="18" charset="0"/>
              </a:rPr>
              <a:t>present and permeable.</a:t>
            </a:r>
          </a:p>
          <a:p>
            <a:pPr algn="just">
              <a:buFont typeface="Wingdings" panose="05000000000000000000" pitchFamily="2" charset="2"/>
              <a:buChar char="q"/>
            </a:pPr>
            <a:r>
              <a:rPr lang="en-US" sz="2400" b="1" dirty="0" smtClean="0">
                <a:latin typeface="Cambria" panose="02040503050406030204" pitchFamily="18" charset="0"/>
                <a:ea typeface="Cambria" panose="02040503050406030204" pitchFamily="18" charset="0"/>
              </a:rPr>
              <a:t>Trusteeship</a:t>
            </a:r>
            <a:r>
              <a:rPr lang="en-US" sz="2400" b="1"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Civil society is advanced when citizens hold decision-making power, work to strengthen and improve local and regional economies, and exercise sustainable </a:t>
            </a:r>
            <a:r>
              <a:rPr lang="en-US" sz="2400" dirty="0" smtClean="0">
                <a:latin typeface="Cambria" panose="02040503050406030204" pitchFamily="18" charset="0"/>
                <a:ea typeface="Cambria" panose="02040503050406030204" pitchFamily="18" charset="0"/>
              </a:rPr>
              <a:t>resources  </a:t>
            </a:r>
            <a:r>
              <a:rPr lang="en-US" sz="2400" dirty="0">
                <a:latin typeface="Cambria" panose="02040503050406030204" pitchFamily="18" charset="0"/>
                <a:ea typeface="Cambria" panose="02040503050406030204" pitchFamily="18" charset="0"/>
              </a:rPr>
              <a:t>on behalf of the “common good.” </a:t>
            </a:r>
          </a:p>
          <a:p>
            <a:pPr algn="just">
              <a:buFont typeface="Wingdings" panose="05000000000000000000" pitchFamily="2" charset="2"/>
              <a:buChar char="q"/>
            </a:pPr>
            <a:r>
              <a:rPr lang="en-US" sz="2400" b="1" dirty="0" smtClean="0">
                <a:latin typeface="Cambria" panose="02040503050406030204" pitchFamily="18" charset="0"/>
                <a:ea typeface="Cambria" panose="02040503050406030204" pitchFamily="18" charset="0"/>
              </a:rPr>
              <a:t>Sovereignty</a:t>
            </a:r>
            <a:r>
              <a:rPr lang="en-US" sz="2400" b="1"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Civil society is advanced when citizens have the right to be involved in all aspects of political governance and the authority to make decisions and perform actions affecting all levels of public </a:t>
            </a:r>
            <a:r>
              <a:rPr lang="en-US" sz="2400" dirty="0" smtClean="0">
                <a:latin typeface="Cambria" panose="02040503050406030204" pitchFamily="18" charset="0"/>
                <a:ea typeface="Cambria" panose="02040503050406030204" pitchFamily="18" charset="0"/>
              </a:rPr>
              <a:t>life</a:t>
            </a:r>
            <a:r>
              <a:rPr lang="en-US" sz="2400" dirty="0">
                <a:latin typeface="Cambria" panose="02040503050406030204" pitchFamily="18" charset="0"/>
                <a:ea typeface="Cambria" panose="02040503050406030204" pitchFamily="18" charset="0"/>
              </a:rPr>
              <a:t>.</a:t>
            </a:r>
            <a:endParaRPr lang="en-US" sz="2400" dirty="0" smtClean="0">
              <a:latin typeface="Cambria" pitchFamily="18" charset="0"/>
              <a:ea typeface="Cambria" pitchFamily="18" charset="0"/>
            </a:endParaRPr>
          </a:p>
        </p:txBody>
      </p:sp>
    </p:spTree>
    <p:extLst>
      <p:ext uri="{BB962C8B-B14F-4D97-AF65-F5344CB8AC3E}">
        <p14:creationId xmlns:p14="http://schemas.microsoft.com/office/powerpoint/2010/main" val="3322761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a:solidFill>
                  <a:srgbClr val="FF0000"/>
                </a:solidFill>
                <a:latin typeface="Cambria" panose="02040503050406030204" pitchFamily="18" charset="0"/>
                <a:ea typeface="Cambria" panose="02040503050406030204" pitchFamily="18" charset="0"/>
              </a:rPr>
              <a:t>Characteristics of Civil </a:t>
            </a:r>
            <a:r>
              <a:rPr lang="en-US" sz="4000" b="1" dirty="0" smtClean="0">
                <a:solidFill>
                  <a:srgbClr val="FF0000"/>
                </a:solidFill>
                <a:latin typeface="Cambria" panose="02040503050406030204" pitchFamily="18" charset="0"/>
                <a:ea typeface="Cambria" panose="02040503050406030204" pitchFamily="18" charset="0"/>
              </a:rPr>
              <a:t>Society-2</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US" sz="2400" b="1" dirty="0">
                <a:latin typeface="Cambria" pitchFamily="18" charset="0"/>
                <a:ea typeface="Cambria" pitchFamily="18" charset="0"/>
              </a:rPr>
              <a:t>Accountability: </a:t>
            </a:r>
            <a:r>
              <a:rPr lang="en-US" sz="2400" dirty="0">
                <a:latin typeface="Cambria" pitchFamily="18" charset="0"/>
                <a:ea typeface="Cambria" pitchFamily="18" charset="0"/>
              </a:rPr>
              <a:t>Civil society is advanced when citizens, acting through community-based groups and associations, are able to use basic civic freedoms and rights to hold economic and political actors responsible for the outcomes of policies, programs and patterns of resource distribution, and the exercise of political power.</a:t>
            </a:r>
          </a:p>
          <a:p>
            <a:pPr algn="just">
              <a:buFont typeface="Wingdings" panose="05000000000000000000" pitchFamily="2" charset="2"/>
              <a:buChar char="q"/>
            </a:pPr>
            <a:r>
              <a:rPr lang="en-US" sz="2400" b="1" dirty="0">
                <a:latin typeface="Cambria" pitchFamily="18" charset="0"/>
                <a:ea typeface="Cambria" pitchFamily="18" charset="0"/>
              </a:rPr>
              <a:t>Equity: </a:t>
            </a:r>
            <a:r>
              <a:rPr lang="en-US" sz="2400" dirty="0">
                <a:latin typeface="Cambria" pitchFamily="18" charset="0"/>
                <a:ea typeface="Cambria" pitchFamily="18" charset="0"/>
              </a:rPr>
              <a:t>Civil society is advanced when each citizen is given equitable access to and use of resources required for constructing a satisfying and satisficing life. A moral condition of equity forms the foundation of activities that expand and strengthen economic conditions for all community members. </a:t>
            </a:r>
          </a:p>
          <a:p>
            <a:pPr algn="just">
              <a:buFont typeface="Wingdings" panose="05000000000000000000" pitchFamily="2" charset="2"/>
              <a:buChar char="q"/>
            </a:pPr>
            <a:r>
              <a:rPr lang="en-US" sz="2400" b="1" dirty="0">
                <a:latin typeface="Cambria" pitchFamily="18" charset="0"/>
                <a:ea typeface="Cambria" pitchFamily="18" charset="0"/>
              </a:rPr>
              <a:t>Justice: </a:t>
            </a:r>
            <a:r>
              <a:rPr lang="en-US" sz="2400" dirty="0">
                <a:latin typeface="Cambria" pitchFamily="18" charset="0"/>
                <a:ea typeface="Cambria" pitchFamily="18" charset="0"/>
              </a:rPr>
              <a:t>Civil society is advanced when citizens pursue social justice by (1) consistently and compassionately using the “rule of law” in fulfillment of their civic obligations, and (2) advocating for those excluded from the political process and harmed by unjust laws.</a:t>
            </a:r>
          </a:p>
          <a:p>
            <a:pPr algn="just">
              <a:buFont typeface="Wingdings" panose="05000000000000000000" pitchFamily="2" charset="2"/>
              <a:buChar char="q"/>
            </a:pPr>
            <a:r>
              <a:rPr lang="en-US" sz="2400" b="1" dirty="0">
                <a:latin typeface="Cambria" pitchFamily="18" charset="0"/>
                <a:ea typeface="Cambria" pitchFamily="18" charset="0"/>
              </a:rPr>
              <a:t>Reciprocity: </a:t>
            </a:r>
            <a:r>
              <a:rPr lang="en-US" sz="2400" dirty="0">
                <a:latin typeface="Cambria" pitchFamily="18" charset="0"/>
                <a:ea typeface="Cambria" pitchFamily="18" charset="0"/>
              </a:rPr>
              <a:t>Civil society is advanced when citizens (1) pursue social </a:t>
            </a:r>
            <a:r>
              <a:rPr lang="en-US" sz="2400" dirty="0" smtClean="0">
                <a:latin typeface="Cambria" pitchFamily="18" charset="0"/>
                <a:ea typeface="Cambria" pitchFamily="18" charset="0"/>
              </a:rPr>
              <a:t>transformation </a:t>
            </a:r>
            <a:r>
              <a:rPr lang="en-US" sz="2400" dirty="0">
                <a:latin typeface="Cambria" pitchFamily="18" charset="0"/>
                <a:ea typeface="Cambria" pitchFamily="18" charset="0"/>
              </a:rPr>
              <a:t>and (2) negotiate, mediate, and resolve conflict through peaceful, nonviolent means. </a:t>
            </a:r>
          </a:p>
        </p:txBody>
      </p:sp>
    </p:spTree>
    <p:extLst>
      <p:ext uri="{BB962C8B-B14F-4D97-AF65-F5344CB8AC3E}">
        <p14:creationId xmlns:p14="http://schemas.microsoft.com/office/powerpoint/2010/main" val="1865369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Civil Society Organizations</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US" sz="2400" dirty="0">
                <a:highlight>
                  <a:srgbClr val="FFFFFF"/>
                </a:highlight>
                <a:latin typeface="Cambria" pitchFamily="18" charset="0"/>
              </a:rPr>
              <a:t>The term “civil society organizations” can be defined as a wide range of organizations that seek and maintain civic and public life in general by members consisting of citizens, volunteers, unpaid staff, and paid staff. The organizations play the role through service providing, disclosure and spread of information, and advocacy, watch governments, and aid people outside.</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Civil </a:t>
            </a:r>
            <a:r>
              <a:rPr lang="en-US" sz="2400" dirty="0">
                <a:latin typeface="Cambria" panose="02040503050406030204" pitchFamily="18" charset="0"/>
                <a:ea typeface="Cambria" panose="02040503050406030204" pitchFamily="18" charset="0"/>
              </a:rPr>
              <a:t>Society </a:t>
            </a:r>
            <a:r>
              <a:rPr lang="en-US" sz="2400" dirty="0" smtClean="0">
                <a:latin typeface="Cambria" panose="02040503050406030204" pitchFamily="18" charset="0"/>
                <a:ea typeface="Cambria" panose="02040503050406030204" pitchFamily="18" charset="0"/>
              </a:rPr>
              <a:t>Organizations </a:t>
            </a:r>
            <a:r>
              <a:rPr lang="en-US" sz="2400" dirty="0">
                <a:latin typeface="Cambria" panose="02040503050406030204" pitchFamily="18" charset="0"/>
                <a:ea typeface="Cambria" panose="02040503050406030204" pitchFamily="18" charset="0"/>
              </a:rPr>
              <a:t>(CSOs) are organized voluntary non-state institutions which mostly operate on non-profit basis. They are formed and led by the citizens to champion their collective or common interests and concerns of the members, specific target groups or the general public. </a:t>
            </a:r>
          </a:p>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The main focus of the CSOs is often service delivery particularly access, quality and accountability. They play integral roles in the successful functioning of democratic governance </a:t>
            </a:r>
            <a:r>
              <a:rPr lang="en-US" sz="2400" dirty="0" smtClean="0">
                <a:latin typeface="Cambria" panose="02040503050406030204" pitchFamily="18" charset="0"/>
                <a:ea typeface="Cambria" panose="02040503050406030204" pitchFamily="18" charset="0"/>
              </a:rPr>
              <a:t>systems.</a:t>
            </a: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GB" sz="2400" dirty="0" smtClean="0">
                <a:latin typeface="Cambria" panose="02040503050406030204" pitchFamily="18" charset="0"/>
                <a:ea typeface="Cambria" panose="02040503050406030204" pitchFamily="18" charset="0"/>
              </a:rPr>
              <a:t>Civil </a:t>
            </a:r>
            <a:r>
              <a:rPr lang="en-GB" sz="2400" dirty="0">
                <a:latin typeface="Cambria" panose="02040503050406030204" pitchFamily="18" charset="0"/>
                <a:ea typeface="Cambria" panose="02040503050406030204" pitchFamily="18" charset="0"/>
              </a:rPr>
              <a:t>society organizations play an increasingly influential role in setting and implementing </a:t>
            </a:r>
            <a:r>
              <a:rPr lang="en-GB" sz="2400" dirty="0" smtClean="0">
                <a:latin typeface="Cambria" panose="02040503050406030204" pitchFamily="18" charset="0"/>
                <a:ea typeface="Cambria" panose="02040503050406030204" pitchFamily="18" charset="0"/>
              </a:rPr>
              <a:t>agendas. Although </a:t>
            </a:r>
            <a:r>
              <a:rPr lang="en-GB" sz="2400" dirty="0">
                <a:latin typeface="Cambria" panose="02040503050406030204" pitchFamily="18" charset="0"/>
                <a:ea typeface="Cambria" panose="02040503050406030204" pitchFamily="18" charset="0"/>
              </a:rPr>
              <a:t>more organizations are addressing health and social issues, more such organizations are needed in mental health and related areas. </a:t>
            </a:r>
            <a:endParaRPr lang="en-US" sz="2400" dirty="0">
              <a:latin typeface="Cambria" pitchFamily="18" charset="0"/>
              <a:ea typeface="Cambria" pitchFamily="18" charset="0"/>
            </a:endParaRPr>
          </a:p>
        </p:txBody>
      </p:sp>
    </p:spTree>
    <p:extLst>
      <p:ext uri="{BB962C8B-B14F-4D97-AF65-F5344CB8AC3E}">
        <p14:creationId xmlns:p14="http://schemas.microsoft.com/office/powerpoint/2010/main" val="320191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Civil Society Organizations</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nSpc>
                <a:spcPct val="80000"/>
              </a:lnSpc>
              <a:buFont typeface="Wingdings" panose="05000000000000000000" pitchFamily="2" charset="2"/>
              <a:buChar char="q"/>
            </a:pPr>
            <a:endParaRPr lang="en-GB" altLang="en-US" sz="2600" b="1" dirty="0" smtClean="0">
              <a:latin typeface="Cambria" panose="02040503050406030204" pitchFamily="18" charset="0"/>
              <a:ea typeface="Cambria" panose="02040503050406030204" pitchFamily="18" charset="0"/>
            </a:endParaRPr>
          </a:p>
          <a:p>
            <a:pPr>
              <a:lnSpc>
                <a:spcPct val="80000"/>
              </a:lnSpc>
              <a:buFont typeface="Wingdings" panose="05000000000000000000" pitchFamily="2" charset="2"/>
              <a:buChar char="q"/>
            </a:pPr>
            <a:endParaRPr lang="en-GB" altLang="en-US" sz="2600" b="1" dirty="0">
              <a:latin typeface="Cambria" panose="02040503050406030204" pitchFamily="18" charset="0"/>
              <a:ea typeface="Cambria" panose="02040503050406030204" pitchFamily="18" charset="0"/>
            </a:endParaRPr>
          </a:p>
          <a:p>
            <a:pPr>
              <a:lnSpc>
                <a:spcPct val="80000"/>
              </a:lnSpc>
              <a:buFont typeface="Wingdings" panose="05000000000000000000" pitchFamily="2" charset="2"/>
              <a:buChar char="q"/>
            </a:pPr>
            <a:r>
              <a:rPr lang="en-GB" altLang="en-US" sz="2600" b="1" dirty="0" smtClean="0">
                <a:latin typeface="Cambria" panose="02040503050406030204" pitchFamily="18" charset="0"/>
                <a:ea typeface="Cambria" panose="02040503050406030204" pitchFamily="18" charset="0"/>
              </a:rPr>
              <a:t>Community </a:t>
            </a:r>
            <a:r>
              <a:rPr lang="en-GB" altLang="en-US" sz="2600" b="1" dirty="0">
                <a:latin typeface="Cambria" panose="02040503050406030204" pitchFamily="18" charset="0"/>
                <a:ea typeface="Cambria" panose="02040503050406030204" pitchFamily="18" charset="0"/>
              </a:rPr>
              <a:t>Organisations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Voluntary Groups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Non-governmental organisations (NGOs)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Professional Organisations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Chambers of Commerce</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Trade unions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Environmental groups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Women's groups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Student organisations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Consumer groups</a:t>
            </a:r>
          </a:p>
          <a:p>
            <a:pPr>
              <a:lnSpc>
                <a:spcPct val="80000"/>
              </a:lnSpc>
              <a:buFont typeface="Wingdings" panose="05000000000000000000" pitchFamily="2" charset="2"/>
              <a:buChar char="q"/>
            </a:pPr>
            <a:r>
              <a:rPr lang="en-GB" altLang="en-US" sz="2600" b="1" dirty="0">
                <a:latin typeface="Cambria" panose="02040503050406030204" pitchFamily="18" charset="0"/>
                <a:ea typeface="Cambria" panose="02040503050406030204" pitchFamily="18" charset="0"/>
              </a:rPr>
              <a:t>I</a:t>
            </a:r>
            <a:r>
              <a:rPr lang="en-GB" altLang="en-US" sz="2600" b="1" dirty="0" smtClean="0">
                <a:latin typeface="Cambria" panose="02040503050406030204" pitchFamily="18" charset="0"/>
                <a:ea typeface="Cambria" panose="02040503050406030204" pitchFamily="18" charset="0"/>
              </a:rPr>
              <a:t>nterest </a:t>
            </a:r>
            <a:r>
              <a:rPr lang="en-GB" altLang="en-US" sz="2600" b="1" dirty="0">
                <a:latin typeface="Cambria" panose="02040503050406030204" pitchFamily="18" charset="0"/>
                <a:ea typeface="Cambria" panose="02040503050406030204" pitchFamily="18" charset="0"/>
              </a:rPr>
              <a:t>groups that form on an ad hoc basis for a particular cause</a:t>
            </a:r>
            <a:endParaRPr lang="en-US" altLang="en-US" sz="2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61587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62560"/>
            <a:ext cx="9022080" cy="568960"/>
          </a:xfrm>
        </p:spPr>
        <p:txBody>
          <a:bodyPr>
            <a:normAutofit fontScale="90000"/>
          </a:bodyPr>
          <a:lstStyle/>
          <a:p>
            <a:r>
              <a:rPr lang="en-US" b="1" dirty="0">
                <a:latin typeface="Cambria" panose="02040503050406030204" pitchFamily="18" charset="0"/>
                <a:ea typeface="Cambria" panose="02040503050406030204" pitchFamily="18" charset="0"/>
                <a:cs typeface="Arial" panose="020B0604020202020204" pitchFamily="34" charset="0"/>
              </a:rPr>
              <a:t>Categorization of CSOs in the UN</a:t>
            </a:r>
          </a:p>
        </p:txBody>
      </p:sp>
      <p:sp>
        <p:nvSpPr>
          <p:cNvPr id="8" name="TextBox 7"/>
          <p:cNvSpPr txBox="1"/>
          <p:nvPr/>
        </p:nvSpPr>
        <p:spPr>
          <a:xfrm>
            <a:off x="8719127" y="3454400"/>
            <a:ext cx="1544320" cy="767646"/>
          </a:xfrm>
          <a:prstGeom prst="rect">
            <a:avLst/>
          </a:prstGeom>
          <a:noFill/>
        </p:spPr>
        <p:txBody>
          <a:bodyPr wrap="square" rtlCol="0">
            <a:spAutoFit/>
          </a:bodyPr>
          <a:lstStyle/>
          <a:p>
            <a:r>
              <a:rPr lang="en-US" sz="2194" dirty="0">
                <a:solidFill>
                  <a:schemeClr val="bg1"/>
                </a:solidFill>
              </a:rPr>
              <a:t>Government</a:t>
            </a:r>
          </a:p>
        </p:txBody>
      </p:sp>
      <p:sp>
        <p:nvSpPr>
          <p:cNvPr id="16" name="TextBox 15"/>
          <p:cNvSpPr txBox="1"/>
          <p:nvPr/>
        </p:nvSpPr>
        <p:spPr>
          <a:xfrm>
            <a:off x="1049006" y="6578918"/>
            <a:ext cx="8442282" cy="486287"/>
          </a:xfrm>
          <a:prstGeom prst="rect">
            <a:avLst/>
          </a:prstGeom>
          <a:noFill/>
        </p:spPr>
        <p:txBody>
          <a:bodyPr wrap="square" rtlCol="0">
            <a:spAutoFit/>
          </a:bodyPr>
          <a:lstStyle/>
          <a:p>
            <a:r>
              <a:rPr lang="en-US" sz="2560" dirty="0">
                <a:latin typeface="Cambria" panose="02040503050406030204" pitchFamily="18" charset="0"/>
                <a:ea typeface="Cambria" panose="02040503050406030204" pitchFamily="18" charset="0"/>
                <a:cs typeface="Arial" panose="020B0604020202020204" pitchFamily="34" charset="0"/>
              </a:rPr>
              <a:t>Civil society is sometimes referred to as non-state actors</a:t>
            </a:r>
          </a:p>
        </p:txBody>
      </p:sp>
      <p:sp>
        <p:nvSpPr>
          <p:cNvPr id="3" name="TextBox 2"/>
          <p:cNvSpPr txBox="1"/>
          <p:nvPr/>
        </p:nvSpPr>
        <p:spPr>
          <a:xfrm>
            <a:off x="1193339" y="2275840"/>
            <a:ext cx="512897" cy="2357120"/>
          </a:xfrm>
          <a:prstGeom prst="rect">
            <a:avLst/>
          </a:prstGeom>
          <a:solidFill>
            <a:schemeClr val="accent2"/>
          </a:solidFill>
        </p:spPr>
        <p:txBody>
          <a:bodyPr vert="vert270" wrap="square" rtlCol="0">
            <a:spAutoFit/>
          </a:bodyPr>
          <a:lstStyle/>
          <a:p>
            <a:pPr algn="ctr"/>
            <a:r>
              <a:rPr lang="en-US" sz="2133" dirty="0">
                <a:latin typeface="Arial" panose="020B0604020202020204" pitchFamily="34" charset="0"/>
                <a:cs typeface="Arial" panose="020B0604020202020204" pitchFamily="34" charset="0"/>
              </a:rPr>
              <a:t>Women</a:t>
            </a:r>
          </a:p>
        </p:txBody>
      </p:sp>
      <p:sp>
        <p:nvSpPr>
          <p:cNvPr id="18" name="TextBox 17"/>
          <p:cNvSpPr txBox="1"/>
          <p:nvPr/>
        </p:nvSpPr>
        <p:spPr>
          <a:xfrm>
            <a:off x="1988979" y="2283230"/>
            <a:ext cx="512897" cy="2357120"/>
          </a:xfrm>
          <a:prstGeom prst="rect">
            <a:avLst/>
          </a:prstGeom>
          <a:solidFill>
            <a:schemeClr val="accent3">
              <a:lumMod val="60000"/>
              <a:lumOff val="40000"/>
            </a:schemeClr>
          </a:solidFill>
        </p:spPr>
        <p:txBody>
          <a:bodyPr vert="vert270" wrap="square" rtlCol="0">
            <a:spAutoFit/>
          </a:bodyPr>
          <a:lstStyle/>
          <a:p>
            <a:r>
              <a:rPr lang="en-US" sz="2133" dirty="0">
                <a:latin typeface="Arial" panose="020B0604020202020204" pitchFamily="34" charset="0"/>
                <a:cs typeface="Arial" panose="020B0604020202020204" pitchFamily="34" charset="0"/>
              </a:rPr>
              <a:t>Children &amp; Youth</a:t>
            </a:r>
          </a:p>
        </p:txBody>
      </p:sp>
      <p:sp>
        <p:nvSpPr>
          <p:cNvPr id="19" name="TextBox 18"/>
          <p:cNvSpPr txBox="1"/>
          <p:nvPr/>
        </p:nvSpPr>
        <p:spPr>
          <a:xfrm>
            <a:off x="2889958" y="2357120"/>
            <a:ext cx="859979" cy="2357120"/>
          </a:xfrm>
          <a:prstGeom prst="rect">
            <a:avLst/>
          </a:prstGeom>
          <a:solidFill>
            <a:schemeClr val="tx1"/>
          </a:solidFill>
        </p:spPr>
        <p:txBody>
          <a:bodyPr vert="vert270" wrap="square" rtlCol="0">
            <a:spAutoFit/>
          </a:bodyPr>
          <a:lstStyle/>
          <a:p>
            <a:r>
              <a:rPr lang="en-US" sz="2194" dirty="0">
                <a:solidFill>
                  <a:schemeClr val="bg1">
                    <a:lumMod val="95000"/>
                  </a:schemeClr>
                </a:solidFill>
                <a:latin typeface="Arial" panose="020B0604020202020204" pitchFamily="34" charset="0"/>
                <a:cs typeface="Arial" panose="020B0604020202020204" pitchFamily="34" charset="0"/>
              </a:rPr>
              <a:t>Business &amp; Industry</a:t>
            </a:r>
          </a:p>
        </p:txBody>
      </p:sp>
      <p:sp>
        <p:nvSpPr>
          <p:cNvPr id="20" name="TextBox 19"/>
          <p:cNvSpPr txBox="1"/>
          <p:nvPr/>
        </p:nvSpPr>
        <p:spPr>
          <a:xfrm>
            <a:off x="3781901" y="2283230"/>
            <a:ext cx="859979" cy="2667461"/>
          </a:xfrm>
          <a:prstGeom prst="rect">
            <a:avLst/>
          </a:prstGeom>
          <a:solidFill>
            <a:srgbClr val="FF0000"/>
          </a:solidFill>
        </p:spPr>
        <p:txBody>
          <a:bodyPr vert="vert270" wrap="square" rtlCol="0">
            <a:spAutoFit/>
          </a:bodyPr>
          <a:lstStyle/>
          <a:p>
            <a:r>
              <a:rPr lang="en-US" sz="2194" dirty="0">
                <a:latin typeface="Arial" panose="020B0604020202020204" pitchFamily="34" charset="0"/>
                <a:cs typeface="Arial" panose="020B0604020202020204" pitchFamily="34" charset="0"/>
              </a:rPr>
              <a:t>Workers &amp; Trade Union</a:t>
            </a:r>
          </a:p>
        </p:txBody>
      </p:sp>
      <p:sp>
        <p:nvSpPr>
          <p:cNvPr id="21" name="TextBox 20"/>
          <p:cNvSpPr txBox="1"/>
          <p:nvPr/>
        </p:nvSpPr>
        <p:spPr>
          <a:xfrm>
            <a:off x="4592321" y="2275839"/>
            <a:ext cx="512897" cy="2490124"/>
          </a:xfrm>
          <a:prstGeom prst="rect">
            <a:avLst/>
          </a:prstGeom>
          <a:solidFill>
            <a:srgbClr val="00B050"/>
          </a:solidFill>
        </p:spPr>
        <p:txBody>
          <a:bodyPr vert="vert270" wrap="square" rtlCol="0">
            <a:spAutoFit/>
          </a:bodyPr>
          <a:lstStyle/>
          <a:p>
            <a:pPr algn="ctr"/>
            <a:r>
              <a:rPr lang="en-US" sz="2133" dirty="0">
                <a:latin typeface="Arial" panose="020B0604020202020204" pitchFamily="34" charset="0"/>
                <a:cs typeface="Arial" panose="020B0604020202020204" pitchFamily="34" charset="0"/>
              </a:rPr>
              <a:t>Farmers</a:t>
            </a:r>
          </a:p>
        </p:txBody>
      </p:sp>
      <p:sp>
        <p:nvSpPr>
          <p:cNvPr id="22" name="TextBox 21"/>
          <p:cNvSpPr txBox="1"/>
          <p:nvPr/>
        </p:nvSpPr>
        <p:spPr>
          <a:xfrm>
            <a:off x="5535495" y="2283229"/>
            <a:ext cx="512897" cy="2604654"/>
          </a:xfrm>
          <a:prstGeom prst="rect">
            <a:avLst/>
          </a:prstGeom>
          <a:solidFill>
            <a:srgbClr val="FFFF00"/>
          </a:solidFill>
        </p:spPr>
        <p:txBody>
          <a:bodyPr vert="vert270" wrap="square" rtlCol="0">
            <a:spAutoFit/>
          </a:bodyPr>
          <a:lstStyle/>
          <a:p>
            <a:pPr algn="ctr"/>
            <a:r>
              <a:rPr lang="en-US" sz="2133" b="1" dirty="0">
                <a:latin typeface="Arial" panose="020B0604020202020204" pitchFamily="34" charset="0"/>
                <a:cs typeface="Arial" panose="020B0604020202020204" pitchFamily="34" charset="0"/>
              </a:rPr>
              <a:t>NGOs</a:t>
            </a:r>
          </a:p>
        </p:txBody>
      </p:sp>
      <p:sp>
        <p:nvSpPr>
          <p:cNvPr id="23" name="TextBox 22"/>
          <p:cNvSpPr txBox="1"/>
          <p:nvPr/>
        </p:nvSpPr>
        <p:spPr>
          <a:xfrm>
            <a:off x="6586728" y="2275839"/>
            <a:ext cx="512897" cy="2626823"/>
          </a:xfrm>
          <a:prstGeom prst="rect">
            <a:avLst/>
          </a:prstGeom>
          <a:solidFill>
            <a:schemeClr val="bg2">
              <a:lumMod val="75000"/>
            </a:schemeClr>
          </a:solidFill>
        </p:spPr>
        <p:txBody>
          <a:bodyPr vert="vert270" wrap="square" rtlCol="0">
            <a:spAutoFit/>
          </a:bodyPr>
          <a:lstStyle/>
          <a:p>
            <a:r>
              <a:rPr lang="en-US" sz="2133" dirty="0">
                <a:latin typeface="Cambria" panose="02040503050406030204" pitchFamily="18" charset="0"/>
                <a:ea typeface="Cambria" panose="02040503050406030204" pitchFamily="18" charset="0"/>
                <a:cs typeface="Arial" panose="020B0604020202020204" pitchFamily="34" charset="0"/>
              </a:rPr>
              <a:t>Local Authorities</a:t>
            </a:r>
          </a:p>
        </p:txBody>
      </p:sp>
      <p:sp>
        <p:nvSpPr>
          <p:cNvPr id="24" name="TextBox 23"/>
          <p:cNvSpPr txBox="1"/>
          <p:nvPr/>
        </p:nvSpPr>
        <p:spPr>
          <a:xfrm>
            <a:off x="7680961" y="2275840"/>
            <a:ext cx="841128" cy="3169920"/>
          </a:xfrm>
          <a:prstGeom prst="rect">
            <a:avLst/>
          </a:prstGeom>
          <a:solidFill>
            <a:srgbClr val="7030A0"/>
          </a:solidFill>
        </p:spPr>
        <p:txBody>
          <a:bodyPr vert="vert270" wrap="square" rtlCol="0">
            <a:spAutoFit/>
          </a:bodyPr>
          <a:lstStyle/>
          <a:p>
            <a:r>
              <a:rPr lang="en-US" sz="2133" dirty="0">
                <a:solidFill>
                  <a:schemeClr val="bg1"/>
                </a:solidFill>
                <a:latin typeface="Cambria" panose="02040503050406030204" pitchFamily="18" charset="0"/>
                <a:ea typeface="Cambria" panose="02040503050406030204" pitchFamily="18" charset="0"/>
                <a:cs typeface="Arial" panose="020B0604020202020204" pitchFamily="34" charset="0"/>
              </a:rPr>
              <a:t>Scientific &amp; Technological Community</a:t>
            </a:r>
          </a:p>
        </p:txBody>
      </p:sp>
      <p:sp>
        <p:nvSpPr>
          <p:cNvPr id="25" name="TextBox 24"/>
          <p:cNvSpPr txBox="1"/>
          <p:nvPr/>
        </p:nvSpPr>
        <p:spPr>
          <a:xfrm>
            <a:off x="9025128" y="2275838"/>
            <a:ext cx="512897" cy="2689632"/>
          </a:xfrm>
          <a:prstGeom prst="rect">
            <a:avLst/>
          </a:prstGeom>
          <a:solidFill>
            <a:srgbClr val="00B0F0"/>
          </a:solidFill>
        </p:spPr>
        <p:txBody>
          <a:bodyPr vert="vert270" wrap="square" rtlCol="0">
            <a:spAutoFit/>
          </a:bodyPr>
          <a:lstStyle/>
          <a:p>
            <a:r>
              <a:rPr lang="en-US" sz="2133" dirty="0">
                <a:latin typeface="Arial" panose="020B0604020202020204" pitchFamily="34" charset="0"/>
                <a:cs typeface="Arial" panose="020B0604020202020204" pitchFamily="34" charset="0"/>
              </a:rPr>
              <a:t>Indigenous Peoples</a:t>
            </a:r>
          </a:p>
        </p:txBody>
      </p:sp>
      <p:sp>
        <p:nvSpPr>
          <p:cNvPr id="14" name="Isosceles Triangle 13"/>
          <p:cNvSpPr/>
          <p:nvPr/>
        </p:nvSpPr>
        <p:spPr>
          <a:xfrm>
            <a:off x="1193339" y="1056640"/>
            <a:ext cx="9070109" cy="1137920"/>
          </a:xfrm>
          <a:prstGeom prst="triangle">
            <a:avLst>
              <a:gd name="adj" fmla="val 4967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dirty="0">
                <a:solidFill>
                  <a:schemeClr val="tx1"/>
                </a:solidFill>
                <a:latin typeface="Arial" panose="020B0604020202020204" pitchFamily="34" charset="0"/>
                <a:cs typeface="Arial" panose="020B0604020202020204" pitchFamily="34" charset="0"/>
              </a:rPr>
              <a:t>Agenda 21 </a:t>
            </a:r>
            <a:r>
              <a:rPr lang="en-US" sz="2667" dirty="0">
                <a:solidFill>
                  <a:schemeClr val="tx1"/>
                </a:solidFill>
                <a:latin typeface="Arial" panose="020B0604020202020204" pitchFamily="34" charset="0"/>
                <a:cs typeface="Arial" panose="020B0604020202020204" pitchFamily="34" charset="0"/>
              </a:rPr>
              <a:t>(1992)</a:t>
            </a:r>
          </a:p>
        </p:txBody>
      </p:sp>
      <p:sp>
        <p:nvSpPr>
          <p:cNvPr id="15" name="Right Arrow 14"/>
          <p:cNvSpPr/>
          <p:nvPr/>
        </p:nvSpPr>
        <p:spPr>
          <a:xfrm>
            <a:off x="853441" y="5364480"/>
            <a:ext cx="2179781" cy="113792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194" b="1" dirty="0">
                <a:latin typeface="Arial" panose="020B0604020202020204" pitchFamily="34" charset="0"/>
                <a:cs typeface="Arial" panose="020B0604020202020204" pitchFamily="34" charset="0"/>
              </a:rPr>
              <a:t>Rio+20 (2012)</a:t>
            </a:r>
          </a:p>
        </p:txBody>
      </p:sp>
      <p:sp>
        <p:nvSpPr>
          <p:cNvPr id="26" name="TextBox 25"/>
          <p:cNvSpPr txBox="1"/>
          <p:nvPr/>
        </p:nvSpPr>
        <p:spPr>
          <a:xfrm>
            <a:off x="3221803" y="5332291"/>
            <a:ext cx="7052887" cy="1105303"/>
          </a:xfrm>
          <a:prstGeom prst="rect">
            <a:avLst/>
          </a:prstGeom>
          <a:noFill/>
        </p:spPr>
        <p:txBody>
          <a:bodyPr wrap="square" rtlCol="0">
            <a:spAutoFit/>
          </a:bodyPr>
          <a:lstStyle/>
          <a:p>
            <a:r>
              <a:rPr lang="en-US" sz="2194" dirty="0">
                <a:latin typeface="Cambria" panose="02040503050406030204" pitchFamily="18" charset="0"/>
                <a:ea typeface="Cambria" panose="02040503050406030204" pitchFamily="18" charset="0"/>
                <a:cs typeface="Arial" panose="020B0604020202020204" pitchFamily="34" charset="0"/>
              </a:rPr>
              <a:t>Other stakeholders were invited: </a:t>
            </a:r>
            <a:r>
              <a:rPr lang="en-US" sz="2194" b="1" dirty="0">
                <a:latin typeface="Cambria" panose="02040503050406030204" pitchFamily="18" charset="0"/>
                <a:ea typeface="Cambria" panose="02040503050406030204" pitchFamily="18" charset="0"/>
                <a:cs typeface="Arial" panose="020B0604020202020204" pitchFamily="34" charset="0"/>
              </a:rPr>
              <a:t>local communities</a:t>
            </a:r>
            <a:r>
              <a:rPr lang="en-US" sz="2194" dirty="0">
                <a:latin typeface="Cambria" panose="02040503050406030204" pitchFamily="18" charset="0"/>
                <a:ea typeface="Cambria" panose="02040503050406030204" pitchFamily="18" charset="0"/>
                <a:cs typeface="Arial" panose="020B0604020202020204" pitchFamily="34" charset="0"/>
              </a:rPr>
              <a:t>, </a:t>
            </a:r>
            <a:r>
              <a:rPr lang="en-US" sz="2194" b="1" dirty="0">
                <a:latin typeface="Cambria" panose="02040503050406030204" pitchFamily="18" charset="0"/>
                <a:ea typeface="Cambria" panose="02040503050406030204" pitchFamily="18" charset="0"/>
                <a:cs typeface="Arial" panose="020B0604020202020204" pitchFamily="34" charset="0"/>
              </a:rPr>
              <a:t>volunteer groups</a:t>
            </a:r>
            <a:r>
              <a:rPr lang="en-US" sz="2194" dirty="0">
                <a:latin typeface="Cambria" panose="02040503050406030204" pitchFamily="18" charset="0"/>
                <a:ea typeface="Cambria" panose="02040503050406030204" pitchFamily="18" charset="0"/>
                <a:cs typeface="Arial" panose="020B0604020202020204" pitchFamily="34" charset="0"/>
              </a:rPr>
              <a:t> and </a:t>
            </a:r>
            <a:r>
              <a:rPr lang="en-US" sz="2194" b="1" dirty="0">
                <a:latin typeface="Cambria" panose="02040503050406030204" pitchFamily="18" charset="0"/>
                <a:ea typeface="Cambria" panose="02040503050406030204" pitchFamily="18" charset="0"/>
                <a:cs typeface="Arial" panose="020B0604020202020204" pitchFamily="34" charset="0"/>
              </a:rPr>
              <a:t>foundations, migrants and families, older persons and persons with disabilities</a:t>
            </a:r>
          </a:p>
        </p:txBody>
      </p:sp>
    </p:spTree>
    <p:extLst>
      <p:ext uri="{BB962C8B-B14F-4D97-AF65-F5344CB8AC3E}">
        <p14:creationId xmlns:p14="http://schemas.microsoft.com/office/powerpoint/2010/main" val="350591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p:spPr>
        <p:style>
          <a:lnRef idx="1">
            <a:schemeClr val="dk1"/>
          </a:lnRef>
          <a:fillRef idx="2">
            <a:schemeClr val="dk1"/>
          </a:fillRef>
          <a:effectRef idx="1">
            <a:schemeClr val="dk1"/>
          </a:effectRef>
          <a:fontRef idx="minor">
            <a:schemeClr val="dk1"/>
          </a:fontRef>
        </p:style>
        <p:txBody>
          <a:bodyPr lIns="104498" tIns="52249" rIns="104498" bIns="52249" rtlCol="0" anchor="ctr"/>
          <a:lstStyle/>
          <a:p>
            <a:pPr algn="ctr"/>
            <a:r>
              <a:rPr lang="en-US" sz="4000" b="1" dirty="0" smtClean="0">
                <a:solidFill>
                  <a:srgbClr val="FF0000"/>
                </a:solidFill>
                <a:latin typeface="Cambria" panose="02040503050406030204" pitchFamily="18" charset="0"/>
                <a:ea typeface="Cambria" panose="02040503050406030204" pitchFamily="18" charset="0"/>
              </a:rPr>
              <a:t>Civil Society Organizations in Bangladesh</a:t>
            </a:r>
            <a:endParaRPr lang="en-US" sz="4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lnSpc>
                <a:spcPct val="110000"/>
              </a:lnSpc>
              <a:buNone/>
            </a:pPr>
            <a:r>
              <a:rPr lang="en-US" sz="2400" dirty="0">
                <a:highlight>
                  <a:srgbClr val="FFFFFF"/>
                </a:highlight>
                <a:latin typeface="Cambria" pitchFamily="18" charset="0"/>
              </a:rPr>
              <a:t>In Bangladesh there are thousands of civil society organizations are registered under various </a:t>
            </a:r>
            <a:r>
              <a:rPr lang="en-US" sz="2400" dirty="0" smtClean="0">
                <a:highlight>
                  <a:srgbClr val="FFFFFF"/>
                </a:highlight>
                <a:latin typeface="Cambria" pitchFamily="18" charset="0"/>
              </a:rPr>
              <a:t>statues. </a:t>
            </a:r>
            <a:r>
              <a:rPr lang="en-US" sz="2400" dirty="0">
                <a:highlight>
                  <a:srgbClr val="FFFFFF"/>
                </a:highlight>
                <a:latin typeface="Cambria" pitchFamily="18" charset="0"/>
              </a:rPr>
              <a:t>Some major civil society organizations </a:t>
            </a:r>
            <a:r>
              <a:rPr lang="en-US" sz="2400" dirty="0" smtClean="0">
                <a:highlight>
                  <a:srgbClr val="FFFFFF"/>
                </a:highlight>
                <a:latin typeface="Cambria" pitchFamily="18" charset="0"/>
              </a:rPr>
              <a:t>are- </a:t>
            </a:r>
            <a:endParaRPr lang="en-US" sz="2400" dirty="0">
              <a:highlight>
                <a:srgbClr val="FFFFFF"/>
              </a:highlight>
              <a:latin typeface="Cambria" pitchFamily="18" charset="0"/>
            </a:endParaRPr>
          </a:p>
          <a:p>
            <a:pPr marL="0" indent="0" algn="just">
              <a:lnSpc>
                <a:spcPct val="110000"/>
              </a:lnSpc>
              <a:buNone/>
            </a:pPr>
            <a:r>
              <a:rPr lang="en-US" sz="2400" b="1" dirty="0">
                <a:highlight>
                  <a:srgbClr val="FFFFFF"/>
                </a:highlight>
                <a:latin typeface="Cambria" pitchFamily="18" charset="0"/>
              </a:rPr>
              <a:t>a) The center for public policy dialogue (CPD): </a:t>
            </a:r>
            <a:r>
              <a:rPr lang="en-US" sz="2400" dirty="0" smtClean="0">
                <a:highlight>
                  <a:srgbClr val="FFFFFF"/>
                </a:highlight>
                <a:latin typeface="Cambria" pitchFamily="18" charset="0"/>
              </a:rPr>
              <a:t>CPD </a:t>
            </a:r>
            <a:r>
              <a:rPr lang="en-US" sz="2400" dirty="0">
                <a:highlight>
                  <a:srgbClr val="FFFFFF"/>
                </a:highlight>
                <a:latin typeface="Cambria" pitchFamily="18" charset="0"/>
              </a:rPr>
              <a:t>works on governance and development include organizing multi stakeholder consultations, conducting </a:t>
            </a:r>
            <a:r>
              <a:rPr lang="en-US" sz="2400" dirty="0" smtClean="0">
                <a:highlight>
                  <a:srgbClr val="FFFFFF"/>
                </a:highlight>
                <a:latin typeface="Cambria" pitchFamily="18" charset="0"/>
              </a:rPr>
              <a:t>research, </a:t>
            </a:r>
            <a:r>
              <a:rPr lang="en-US" sz="2400" dirty="0">
                <a:highlight>
                  <a:srgbClr val="FFFFFF"/>
                </a:highlight>
                <a:latin typeface="Cambria" pitchFamily="18" charset="0"/>
              </a:rPr>
              <a:t>influencing process of policy making in Bangladesh. </a:t>
            </a:r>
          </a:p>
          <a:p>
            <a:pPr marL="0" indent="0" algn="just">
              <a:lnSpc>
                <a:spcPct val="110000"/>
              </a:lnSpc>
              <a:buNone/>
            </a:pPr>
            <a:r>
              <a:rPr lang="en-US" sz="2400" b="1" dirty="0">
                <a:highlight>
                  <a:srgbClr val="FFFFFF"/>
                </a:highlight>
                <a:latin typeface="Cambria" pitchFamily="18" charset="0"/>
              </a:rPr>
              <a:t>b) Transparency International Bangladesh (TIB): </a:t>
            </a:r>
            <a:r>
              <a:rPr lang="en-US" sz="2400" dirty="0">
                <a:highlight>
                  <a:srgbClr val="FFFFFF"/>
                </a:highlight>
                <a:latin typeface="Cambria" pitchFamily="18" charset="0"/>
              </a:rPr>
              <a:t>It is a non-governmental, nonpartisan organization which began its journey in </a:t>
            </a:r>
            <a:r>
              <a:rPr lang="en-US" sz="2400" dirty="0" smtClean="0">
                <a:highlight>
                  <a:srgbClr val="FFFFFF"/>
                </a:highlight>
                <a:latin typeface="Cambria" pitchFamily="18" charset="0"/>
              </a:rPr>
              <a:t>1996 as </a:t>
            </a:r>
            <a:r>
              <a:rPr lang="en-US" sz="2400" dirty="0">
                <a:highlight>
                  <a:srgbClr val="FFFFFF"/>
                </a:highlight>
                <a:latin typeface="Cambria" pitchFamily="18" charset="0"/>
              </a:rPr>
              <a:t>social movement against the </a:t>
            </a:r>
            <a:r>
              <a:rPr lang="en-US" sz="2400" dirty="0" smtClean="0">
                <a:highlight>
                  <a:srgbClr val="FFFFFF"/>
                </a:highlight>
                <a:latin typeface="Cambria" pitchFamily="18" charset="0"/>
              </a:rPr>
              <a:t>corruption. </a:t>
            </a:r>
            <a:endParaRPr lang="en-US" sz="2400" dirty="0">
              <a:highlight>
                <a:srgbClr val="FFFFFF"/>
              </a:highlight>
              <a:latin typeface="Cambria" pitchFamily="18" charset="0"/>
            </a:endParaRPr>
          </a:p>
          <a:p>
            <a:pPr marL="0" indent="0" algn="just">
              <a:lnSpc>
                <a:spcPct val="110000"/>
              </a:lnSpc>
              <a:buNone/>
            </a:pPr>
            <a:r>
              <a:rPr lang="en-US" sz="2400" b="1" dirty="0">
                <a:highlight>
                  <a:srgbClr val="FFFFFF"/>
                </a:highlight>
                <a:latin typeface="Cambria" pitchFamily="18" charset="0"/>
              </a:rPr>
              <a:t>c) Environmental Lawyers association (BELA): </a:t>
            </a:r>
            <a:r>
              <a:rPr lang="en-US" sz="2400" dirty="0">
                <a:highlight>
                  <a:srgbClr val="FFFFFF"/>
                </a:highlight>
                <a:latin typeface="Cambria" pitchFamily="18" charset="0"/>
              </a:rPr>
              <a:t>It started its mission in1991 as an advocacy group of young lawyers working out techniques and strategies with the legal regime for the protection of environment and also ensuring a sound environmental and ecological order for all. </a:t>
            </a:r>
          </a:p>
          <a:p>
            <a:pPr marL="0" indent="0" algn="just">
              <a:lnSpc>
                <a:spcPct val="110000"/>
              </a:lnSpc>
              <a:buNone/>
            </a:pPr>
            <a:r>
              <a:rPr lang="en-US" sz="2400" b="1" dirty="0">
                <a:highlight>
                  <a:srgbClr val="FFFFFF"/>
                </a:highlight>
                <a:latin typeface="Cambria" pitchFamily="18" charset="0"/>
              </a:rPr>
              <a:t>d) </a:t>
            </a:r>
            <a:r>
              <a:rPr lang="en-US" sz="2400" b="1" dirty="0" err="1">
                <a:highlight>
                  <a:srgbClr val="FFFFFF"/>
                </a:highlight>
                <a:latin typeface="Cambria" pitchFamily="18" charset="0"/>
              </a:rPr>
              <a:t>Shushanoner</a:t>
            </a:r>
            <a:r>
              <a:rPr lang="en-US" sz="2400" b="1" dirty="0">
                <a:highlight>
                  <a:srgbClr val="FFFFFF"/>
                </a:highlight>
                <a:latin typeface="Cambria" pitchFamily="18" charset="0"/>
              </a:rPr>
              <a:t> </a:t>
            </a:r>
            <a:r>
              <a:rPr lang="en-US" sz="2400" b="1" dirty="0" err="1">
                <a:highlight>
                  <a:srgbClr val="FFFFFF"/>
                </a:highlight>
                <a:latin typeface="Cambria" pitchFamily="18" charset="0"/>
              </a:rPr>
              <a:t>Jonno</a:t>
            </a:r>
            <a:r>
              <a:rPr lang="en-US" sz="2400" b="1" dirty="0">
                <a:highlight>
                  <a:srgbClr val="FFFFFF"/>
                </a:highlight>
                <a:latin typeface="Cambria" pitchFamily="18" charset="0"/>
              </a:rPr>
              <a:t> </a:t>
            </a:r>
            <a:r>
              <a:rPr lang="en-US" sz="2400" b="1" dirty="0" err="1">
                <a:highlight>
                  <a:srgbClr val="FFFFFF"/>
                </a:highlight>
                <a:latin typeface="Cambria" pitchFamily="18" charset="0"/>
              </a:rPr>
              <a:t>Nagorik</a:t>
            </a:r>
            <a:r>
              <a:rPr lang="en-US" sz="2400" b="1" dirty="0">
                <a:highlight>
                  <a:srgbClr val="FFFFFF"/>
                </a:highlight>
                <a:latin typeface="Cambria" pitchFamily="18" charset="0"/>
              </a:rPr>
              <a:t> (SUJAN): </a:t>
            </a:r>
            <a:r>
              <a:rPr lang="en-US" sz="2400" dirty="0">
                <a:highlight>
                  <a:srgbClr val="FFFFFF"/>
                </a:highlight>
                <a:latin typeface="Cambria" pitchFamily="18" charset="0"/>
              </a:rPr>
              <a:t>It works for making citizens aware about their rights and duties, equality, fairness and also ensuring democratic practice in all sectors of the society. </a:t>
            </a:r>
          </a:p>
          <a:p>
            <a:pPr marL="0" indent="0">
              <a:lnSpc>
                <a:spcPct val="80000"/>
              </a:lnSpc>
              <a:buNone/>
            </a:pPr>
            <a:endParaRPr lang="en-US" altLang="en-US" sz="2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7928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2457</Words>
  <Application>Microsoft Office PowerPoint</Application>
  <PresentationFormat>Custom</PresentationFormat>
  <Paragraphs>153</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Categorization of CSOs in the UN</vt:lpstr>
      <vt:lpstr>PowerPoint Presentation</vt:lpstr>
      <vt:lpstr>The role of CSOs</vt:lpstr>
      <vt:lpstr>The Evolving roles of CSOs  </vt:lpstr>
      <vt:lpstr>PowerPoint Presentation</vt:lpstr>
      <vt:lpstr>PowerPoint Presentation</vt:lpstr>
      <vt:lpstr>PowerPoint Presentation</vt:lpstr>
      <vt:lpstr>PowerPoint Presentation</vt:lpstr>
      <vt:lpstr>Good Governance and Civil Society</vt:lpstr>
      <vt:lpstr>PowerPoint Presentation</vt:lpstr>
      <vt:lpstr>PowerPoint Presentation</vt:lpstr>
      <vt:lpstr>Importance of Civil Society </vt:lpstr>
      <vt:lpstr>Strengths and Weaknesses of Civil Society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Governance of NGOs: A Case Study on China</dc:title>
  <dc:creator>diu</dc:creator>
  <cp:lastModifiedBy>su</cp:lastModifiedBy>
  <cp:revision>245</cp:revision>
  <dcterms:created xsi:type="dcterms:W3CDTF">2018-11-29T10:42:33Z</dcterms:created>
  <dcterms:modified xsi:type="dcterms:W3CDTF">2024-05-15T11:43:30Z</dcterms:modified>
</cp:coreProperties>
</file>