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2" r:id="rId2"/>
    <p:sldId id="306" r:id="rId3"/>
    <p:sldId id="310" r:id="rId4"/>
    <p:sldId id="308" r:id="rId5"/>
    <p:sldId id="309" r:id="rId6"/>
    <p:sldId id="312" r:id="rId7"/>
    <p:sldId id="274" r:id="rId8"/>
    <p:sldId id="275" r:id="rId9"/>
    <p:sldId id="278" r:id="rId10"/>
    <p:sldId id="279" r:id="rId11"/>
    <p:sldId id="284" r:id="rId12"/>
    <p:sldId id="286" r:id="rId13"/>
    <p:sldId id="285" r:id="rId14"/>
    <p:sldId id="281" r:id="rId15"/>
    <p:sldId id="282" r:id="rId16"/>
    <p:sldId id="288" r:id="rId17"/>
    <p:sldId id="287" r:id="rId18"/>
    <p:sldId id="280" r:id="rId19"/>
    <p:sldId id="291" r:id="rId20"/>
    <p:sldId id="313" r:id="rId21"/>
    <p:sldId id="299" r:id="rId22"/>
    <p:sldId id="289" r:id="rId23"/>
  </p:sldIdLst>
  <p:sldSz cx="10972800" cy="7315200"/>
  <p:notesSz cx="6858000" cy="9144000"/>
  <p:defaultTextStyle>
    <a:defPPr>
      <a:defRPr lang="en-US"/>
    </a:defPPr>
    <a:lvl1pPr marL="0" algn="l" defTabSz="1044976" rtl="0" eaLnBrk="1" latinLnBrk="0" hangingPunct="1">
      <a:defRPr sz="2057" kern="1200">
        <a:solidFill>
          <a:schemeClr val="tx1"/>
        </a:solidFill>
        <a:latin typeface="+mn-lt"/>
        <a:ea typeface="+mn-ea"/>
        <a:cs typeface="+mn-cs"/>
      </a:defRPr>
    </a:lvl1pPr>
    <a:lvl2pPr marL="522488" algn="l" defTabSz="1044976" rtl="0" eaLnBrk="1" latinLnBrk="0" hangingPunct="1">
      <a:defRPr sz="2057" kern="1200">
        <a:solidFill>
          <a:schemeClr val="tx1"/>
        </a:solidFill>
        <a:latin typeface="+mn-lt"/>
        <a:ea typeface="+mn-ea"/>
        <a:cs typeface="+mn-cs"/>
      </a:defRPr>
    </a:lvl2pPr>
    <a:lvl3pPr marL="1044976" algn="l" defTabSz="1044976" rtl="0" eaLnBrk="1" latinLnBrk="0" hangingPunct="1">
      <a:defRPr sz="2057" kern="1200">
        <a:solidFill>
          <a:schemeClr val="tx1"/>
        </a:solidFill>
        <a:latin typeface="+mn-lt"/>
        <a:ea typeface="+mn-ea"/>
        <a:cs typeface="+mn-cs"/>
      </a:defRPr>
    </a:lvl3pPr>
    <a:lvl4pPr marL="1567464" algn="l" defTabSz="1044976" rtl="0" eaLnBrk="1" latinLnBrk="0" hangingPunct="1">
      <a:defRPr sz="2057" kern="1200">
        <a:solidFill>
          <a:schemeClr val="tx1"/>
        </a:solidFill>
        <a:latin typeface="+mn-lt"/>
        <a:ea typeface="+mn-ea"/>
        <a:cs typeface="+mn-cs"/>
      </a:defRPr>
    </a:lvl4pPr>
    <a:lvl5pPr marL="2089953" algn="l" defTabSz="1044976" rtl="0" eaLnBrk="1" latinLnBrk="0" hangingPunct="1">
      <a:defRPr sz="2057" kern="1200">
        <a:solidFill>
          <a:schemeClr val="tx1"/>
        </a:solidFill>
        <a:latin typeface="+mn-lt"/>
        <a:ea typeface="+mn-ea"/>
        <a:cs typeface="+mn-cs"/>
      </a:defRPr>
    </a:lvl5pPr>
    <a:lvl6pPr marL="2612441" algn="l" defTabSz="1044976" rtl="0" eaLnBrk="1" latinLnBrk="0" hangingPunct="1">
      <a:defRPr sz="2057" kern="1200">
        <a:solidFill>
          <a:schemeClr val="tx1"/>
        </a:solidFill>
        <a:latin typeface="+mn-lt"/>
        <a:ea typeface="+mn-ea"/>
        <a:cs typeface="+mn-cs"/>
      </a:defRPr>
    </a:lvl6pPr>
    <a:lvl7pPr marL="3134929" algn="l" defTabSz="1044976" rtl="0" eaLnBrk="1" latinLnBrk="0" hangingPunct="1">
      <a:defRPr sz="2057" kern="1200">
        <a:solidFill>
          <a:schemeClr val="tx1"/>
        </a:solidFill>
        <a:latin typeface="+mn-lt"/>
        <a:ea typeface="+mn-ea"/>
        <a:cs typeface="+mn-cs"/>
      </a:defRPr>
    </a:lvl7pPr>
    <a:lvl8pPr marL="3657417" algn="l" defTabSz="1044976" rtl="0" eaLnBrk="1" latinLnBrk="0" hangingPunct="1">
      <a:defRPr sz="2057" kern="1200">
        <a:solidFill>
          <a:schemeClr val="tx1"/>
        </a:solidFill>
        <a:latin typeface="+mn-lt"/>
        <a:ea typeface="+mn-ea"/>
        <a:cs typeface="+mn-cs"/>
      </a:defRPr>
    </a:lvl8pPr>
    <a:lvl9pPr marL="4179905" algn="l" defTabSz="1044976" rtl="0" eaLnBrk="1" latinLnBrk="0" hangingPunct="1">
      <a:defRPr sz="205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34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94660"/>
  </p:normalViewPr>
  <p:slideViewPr>
    <p:cSldViewPr>
      <p:cViewPr varScale="1">
        <p:scale>
          <a:sx n="66" d="100"/>
          <a:sy n="66" d="100"/>
        </p:scale>
        <p:origin x="1284" y="84"/>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413800-CD11-4119-ABCF-BBD309942152}" type="datetimeFigureOut">
              <a:rPr lang="en-US" smtClean="0"/>
              <a:t>5/28/2024</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F3E74-E62D-468C-AB85-7695CB0CC1BC}" type="slidenum">
              <a:rPr lang="en-US" smtClean="0"/>
              <a:t>‹#›</a:t>
            </a:fld>
            <a:endParaRPr lang="en-US"/>
          </a:p>
        </p:txBody>
      </p:sp>
    </p:spTree>
    <p:extLst>
      <p:ext uri="{BB962C8B-B14F-4D97-AF65-F5344CB8AC3E}">
        <p14:creationId xmlns:p14="http://schemas.microsoft.com/office/powerpoint/2010/main" val="31824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5aab240f68_1_19: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5aab240f68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7178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5aab240f68_1_32: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5aab240f68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5478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5aab240f68_1_32: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5aab240f68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4917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1185c551acd_0_50: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1185c551ac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99803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4"/>
            <a:ext cx="9326880" cy="1568027"/>
          </a:xfrm>
        </p:spPr>
        <p:txBody>
          <a:bodyPr/>
          <a:lstStyle/>
          <a:p>
            <a:r>
              <a:rPr lang="en-US"/>
              <a:t>Click to edit Master title style</a:t>
            </a:r>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288390-2521-41B1-815C-B5D6E57A5248}" type="datetimeFigureOut">
              <a:rPr lang="en-US" smtClean="0"/>
              <a:pPr/>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2779172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88390-2521-41B1-815C-B5D6E57A5248}" type="datetimeFigureOut">
              <a:rPr lang="en-US" smtClean="0"/>
              <a:pPr/>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47944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8"/>
            <a:ext cx="2468880" cy="62416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8640" y="292948"/>
            <a:ext cx="7223760" cy="6241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88390-2521-41B1-815C-B5D6E57A5248}" type="datetimeFigureOut">
              <a:rPr lang="en-US" smtClean="0"/>
              <a:pPr/>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51854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74040" y="632924"/>
            <a:ext cx="10224720" cy="814507"/>
          </a:xfrm>
          <a:prstGeom prst="rect">
            <a:avLst/>
          </a:prstGeom>
        </p:spPr>
        <p:txBody>
          <a:bodyPr spcFirstLastPara="1" wrap="square" lIns="117024" tIns="117024" rIns="117024" bIns="117024"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74040" y="1639076"/>
            <a:ext cx="10224720" cy="4858880"/>
          </a:xfrm>
          <a:prstGeom prst="rect">
            <a:avLst/>
          </a:prstGeom>
        </p:spPr>
        <p:txBody>
          <a:bodyPr spcFirstLastPara="1" wrap="square" lIns="117024" tIns="117024" rIns="117024" bIns="117024" anchor="t" anchorCtr="0">
            <a:normAutofit/>
          </a:bodyPr>
          <a:lstStyle>
            <a:lvl1pPr marL="585216" lvl="0" indent="-438912">
              <a:spcBef>
                <a:spcPts val="0"/>
              </a:spcBef>
              <a:spcAft>
                <a:spcPts val="0"/>
              </a:spcAft>
              <a:buSzPts val="1800"/>
              <a:buChar char="●"/>
              <a:defRPr/>
            </a:lvl1pPr>
            <a:lvl2pPr marL="1170432" lvl="1" indent="-406400">
              <a:spcBef>
                <a:spcPts val="0"/>
              </a:spcBef>
              <a:spcAft>
                <a:spcPts val="0"/>
              </a:spcAft>
              <a:buSzPts val="1400"/>
              <a:buChar char="○"/>
              <a:defRPr/>
            </a:lvl2pPr>
            <a:lvl3pPr marL="1755648" lvl="2" indent="-406400">
              <a:spcBef>
                <a:spcPts val="0"/>
              </a:spcBef>
              <a:spcAft>
                <a:spcPts val="0"/>
              </a:spcAft>
              <a:buSzPts val="1400"/>
              <a:buChar char="■"/>
              <a:defRPr/>
            </a:lvl3pPr>
            <a:lvl4pPr marL="2340864" lvl="3" indent="-406400">
              <a:spcBef>
                <a:spcPts val="0"/>
              </a:spcBef>
              <a:spcAft>
                <a:spcPts val="0"/>
              </a:spcAft>
              <a:buSzPts val="1400"/>
              <a:buChar char="●"/>
              <a:defRPr/>
            </a:lvl4pPr>
            <a:lvl5pPr marL="2926080" lvl="4" indent="-406400">
              <a:spcBef>
                <a:spcPts val="0"/>
              </a:spcBef>
              <a:spcAft>
                <a:spcPts val="0"/>
              </a:spcAft>
              <a:buSzPts val="1400"/>
              <a:buChar char="○"/>
              <a:defRPr/>
            </a:lvl5pPr>
            <a:lvl6pPr marL="3511296" lvl="5" indent="-406400">
              <a:spcBef>
                <a:spcPts val="0"/>
              </a:spcBef>
              <a:spcAft>
                <a:spcPts val="0"/>
              </a:spcAft>
              <a:buSzPts val="1400"/>
              <a:buChar char="■"/>
              <a:defRPr/>
            </a:lvl6pPr>
            <a:lvl7pPr marL="4096512" lvl="6" indent="-406400">
              <a:spcBef>
                <a:spcPts val="0"/>
              </a:spcBef>
              <a:spcAft>
                <a:spcPts val="0"/>
              </a:spcAft>
              <a:buSzPts val="1400"/>
              <a:buChar char="●"/>
              <a:defRPr/>
            </a:lvl7pPr>
            <a:lvl8pPr marL="4681728" lvl="7" indent="-406400">
              <a:spcBef>
                <a:spcPts val="0"/>
              </a:spcBef>
              <a:spcAft>
                <a:spcPts val="0"/>
              </a:spcAft>
              <a:buSzPts val="1400"/>
              <a:buChar char="○"/>
              <a:defRPr/>
            </a:lvl8pPr>
            <a:lvl9pPr marL="5266944" lvl="8" indent="-4064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0166950" y="6632131"/>
            <a:ext cx="658440" cy="559787"/>
          </a:xfrm>
          <a:prstGeom prst="rect">
            <a:avLst/>
          </a:prstGeom>
        </p:spPr>
        <p:txBody>
          <a:bodyPr spcFirstLastPara="1" wrap="square" lIns="117024" tIns="117024" rIns="117024" bIns="117024"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88390-2521-41B1-815C-B5D6E57A5248}" type="datetimeFigureOut">
              <a:rPr lang="en-US" smtClean="0"/>
              <a:pPr/>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73754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4"/>
            <a:ext cx="9326880" cy="145288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66776" y="3100495"/>
            <a:ext cx="932688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8390-2521-41B1-815C-B5D6E57A5248}" type="datetimeFigureOut">
              <a:rPr lang="en-US" smtClean="0"/>
              <a:pPr/>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21321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0" y="1706880"/>
            <a:ext cx="484632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77840" y="1706880"/>
            <a:ext cx="484632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288390-2521-41B1-815C-B5D6E57A5248}" type="datetimeFigureOut">
              <a:rPr lang="en-US" smtClean="0"/>
              <a:pPr/>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14320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8640" y="1637454"/>
            <a:ext cx="4848226"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8640" y="2319867"/>
            <a:ext cx="4848226"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74031" y="1637454"/>
            <a:ext cx="485013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74031" y="2319867"/>
            <a:ext cx="485013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288390-2521-41B1-815C-B5D6E57A5248}" type="datetimeFigureOut">
              <a:rPr lang="en-US" smtClean="0"/>
              <a:pPr/>
              <a:t>5/28/2024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194875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288390-2521-41B1-815C-B5D6E57A5248}" type="datetimeFigureOut">
              <a:rPr lang="en-US" smtClean="0"/>
              <a:pPr/>
              <a:t>5/28/2024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623953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88390-2521-41B1-815C-B5D6E57A5248}" type="datetimeFigureOut">
              <a:rPr lang="en-US" smtClean="0"/>
              <a:pPr/>
              <a:t>5/28/2024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12904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290060" y="291254"/>
            <a:ext cx="6134100"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8640" y="1530774"/>
            <a:ext cx="3609976"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88390-2521-41B1-815C-B5D6E57A5248}" type="datetimeFigureOut">
              <a:rPr lang="en-US" smtClean="0"/>
              <a:pPr/>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377005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0"/>
            <a:ext cx="6583680" cy="60452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150746" y="653627"/>
            <a:ext cx="658368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50746" y="5725161"/>
            <a:ext cx="658368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88390-2521-41B1-815C-B5D6E57A5248}" type="datetimeFigureOut">
              <a:rPr lang="en-US" smtClean="0"/>
              <a:pPr/>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636863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292947"/>
            <a:ext cx="9875520" cy="12192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48640" y="1706880"/>
            <a:ext cx="9875520" cy="48276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6780107"/>
            <a:ext cx="2560320" cy="389467"/>
          </a:xfrm>
          <a:prstGeom prst="rect">
            <a:avLst/>
          </a:prstGeom>
        </p:spPr>
        <p:txBody>
          <a:bodyPr vert="horz" lIns="91440" tIns="45720" rIns="91440" bIns="45720" rtlCol="0" anchor="ctr"/>
          <a:lstStyle>
            <a:lvl1pPr algn="l">
              <a:defRPr sz="1200">
                <a:solidFill>
                  <a:schemeClr val="tx1">
                    <a:tint val="75000"/>
                  </a:schemeClr>
                </a:solidFill>
              </a:defRPr>
            </a:lvl1pPr>
          </a:lstStyle>
          <a:p>
            <a:fld id="{1F288390-2521-41B1-815C-B5D6E57A5248}" type="datetimeFigureOut">
              <a:rPr lang="en-US" smtClean="0"/>
              <a:pPr/>
              <a:t>5/28/2024</a:t>
            </a:fld>
            <a:endParaRPr lang="en-US"/>
          </a:p>
        </p:txBody>
      </p:sp>
      <p:sp>
        <p:nvSpPr>
          <p:cNvPr id="5" name="Footer Placeholder 4"/>
          <p:cNvSpPr>
            <a:spLocks noGrp="1"/>
          </p:cNvSpPr>
          <p:nvPr>
            <p:ph type="ftr" sz="quarter" idx="3"/>
          </p:nvPr>
        </p:nvSpPr>
        <p:spPr>
          <a:xfrm>
            <a:off x="3749040" y="6780107"/>
            <a:ext cx="3474720" cy="3894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6780107"/>
            <a:ext cx="2560320" cy="389467"/>
          </a:xfrm>
          <a:prstGeom prst="rect">
            <a:avLst/>
          </a:prstGeom>
        </p:spPr>
        <p:txBody>
          <a:bodyPr vert="horz" lIns="91440" tIns="45720" rIns="91440" bIns="45720" rtlCol="0" anchor="ctr"/>
          <a:lstStyle>
            <a:lvl1pPr algn="r">
              <a:defRPr sz="1200">
                <a:solidFill>
                  <a:schemeClr val="tx1">
                    <a:tint val="75000"/>
                  </a:schemeClr>
                </a:solidFill>
              </a:defRPr>
            </a:lvl1pPr>
          </a:lstStyle>
          <a:p>
            <a:fld id="{34EC49D9-44C4-42BD-A899-8C0FDFD1A0BE}" type="slidenum">
              <a:rPr lang="en-US" smtClean="0"/>
              <a:pPr/>
              <a:t>‹#›</a:t>
            </a:fld>
            <a:endParaRPr lang="en-US"/>
          </a:p>
        </p:txBody>
      </p:sp>
    </p:spTree>
    <p:extLst>
      <p:ext uri="{BB962C8B-B14F-4D97-AF65-F5344CB8AC3E}">
        <p14:creationId xmlns:p14="http://schemas.microsoft.com/office/powerpoint/2010/main" val="2518903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371600" y="1524000"/>
            <a:ext cx="8509000" cy="1943100"/>
          </a:xfrm>
          <a:prstGeom prst="rect">
            <a:avLst/>
          </a:prstGeom>
          <a:solidFill>
            <a:srgbClr val="292929"/>
          </a:solidFill>
        </p:spPr>
        <p:txBody>
          <a:bodyPr vert="horz" lIns="87078" tIns="43539" rIns="87078" bIns="43539" rtlCol="0" anchor="ctr">
            <a:noAutofit/>
          </a:bodyPr>
          <a:lstStyle/>
          <a:p>
            <a:pPr lvl="0" algn="ctr">
              <a:spcBef>
                <a:spcPct val="0"/>
              </a:spcBef>
            </a:pPr>
            <a:r>
              <a:rPr lang="en-US" sz="5000" b="1" dirty="0" smtClean="0">
                <a:solidFill>
                  <a:schemeClr val="bg1"/>
                </a:solidFill>
                <a:latin typeface="Cambria" panose="02040503050406030204" pitchFamily="18" charset="0"/>
                <a:ea typeface="Cambria" panose="02040503050406030204" pitchFamily="18" charset="0"/>
              </a:rPr>
              <a:t>The Governance of NGOs: </a:t>
            </a:r>
          </a:p>
          <a:p>
            <a:pPr lvl="0" algn="ctr">
              <a:spcBef>
                <a:spcPct val="0"/>
              </a:spcBef>
            </a:pPr>
            <a:r>
              <a:rPr lang="en-US" sz="5000" b="1" dirty="0" smtClean="0">
                <a:solidFill>
                  <a:srgbClr val="FF0000"/>
                </a:solidFill>
                <a:latin typeface="Cambria" panose="02040503050406030204" pitchFamily="18" charset="0"/>
                <a:ea typeface="Cambria" panose="02040503050406030204" pitchFamily="18" charset="0"/>
              </a:rPr>
              <a:t>Strengths and Problems</a:t>
            </a:r>
            <a:endParaRPr lang="en-US" sz="5000" b="1" dirty="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mj-cs"/>
            </a:endParaRPr>
          </a:p>
        </p:txBody>
      </p:sp>
      <p:sp>
        <p:nvSpPr>
          <p:cNvPr id="8" name="Subtitle 2"/>
          <p:cNvSpPr>
            <a:spLocks noGrp="1"/>
          </p:cNvSpPr>
          <p:nvPr>
            <p:ph type="subTitle" idx="1"/>
          </p:nvPr>
        </p:nvSpPr>
        <p:spPr>
          <a:xfrm>
            <a:off x="2286000" y="5029200"/>
            <a:ext cx="6400800" cy="1676402"/>
          </a:xfrm>
        </p:spPr>
        <p:style>
          <a:lnRef idx="1">
            <a:schemeClr val="accent1"/>
          </a:lnRef>
          <a:fillRef idx="2">
            <a:schemeClr val="accent1"/>
          </a:fillRef>
          <a:effectRef idx="1">
            <a:schemeClr val="accent1"/>
          </a:effectRef>
          <a:fontRef idx="minor">
            <a:schemeClr val="dk1"/>
          </a:fontRef>
        </p:style>
        <p:txBody>
          <a:bodyPr>
            <a:noAutofit/>
          </a:bodyPr>
          <a:lstStyle/>
          <a:p>
            <a:r>
              <a:rPr lang="en-US" sz="2800" b="1" dirty="0">
                <a:solidFill>
                  <a:srgbClr val="FF0000"/>
                </a:solidFill>
                <a:effectLst>
                  <a:outerShdw blurRad="38100" dist="38100" dir="2700000" algn="tl">
                    <a:srgbClr val="000000">
                      <a:alpha val="43137"/>
                    </a:srgbClr>
                  </a:outerShdw>
                </a:effectLst>
                <a:latin typeface="Cambria" pitchFamily="18" charset="0"/>
                <a:ea typeface="Cambria" pitchFamily="18" charset="0"/>
              </a:rPr>
              <a:t>Mohammad Faisal </a:t>
            </a:r>
            <a:r>
              <a:rPr lang="en-US" sz="2800" b="1" dirty="0" err="1">
                <a:solidFill>
                  <a:srgbClr val="FF0000"/>
                </a:solidFill>
                <a:effectLst>
                  <a:outerShdw blurRad="38100" dist="38100" dir="2700000" algn="tl">
                    <a:srgbClr val="000000">
                      <a:alpha val="43137"/>
                    </a:srgbClr>
                  </a:outerShdw>
                </a:effectLst>
                <a:latin typeface="Cambria" pitchFamily="18" charset="0"/>
                <a:ea typeface="Cambria" pitchFamily="18" charset="0"/>
              </a:rPr>
              <a:t>Akber</a:t>
            </a:r>
            <a:endParaRPr lang="en-US" sz="2800" b="1" dirty="0">
              <a:solidFill>
                <a:srgbClr val="FF0000"/>
              </a:solidFill>
              <a:effectLst>
                <a:outerShdw blurRad="38100" dist="38100" dir="2700000" algn="tl">
                  <a:srgbClr val="000000">
                    <a:alpha val="43137"/>
                  </a:srgbClr>
                </a:outerShdw>
              </a:effectLst>
              <a:latin typeface="Cambria" pitchFamily="18" charset="0"/>
              <a:ea typeface="Cambria" pitchFamily="18" charset="0"/>
            </a:endParaRPr>
          </a:p>
          <a:p>
            <a:r>
              <a:rPr lang="en-US" sz="2800" dirty="0" smtClean="0">
                <a:solidFill>
                  <a:srgbClr val="0070C0"/>
                </a:solidFill>
                <a:latin typeface="Cambria" pitchFamily="18" charset="0"/>
                <a:ea typeface="Cambria" pitchFamily="18" charset="0"/>
              </a:rPr>
              <a:t>Department </a:t>
            </a:r>
            <a:r>
              <a:rPr lang="en-US" sz="2800" dirty="0">
                <a:solidFill>
                  <a:srgbClr val="0070C0"/>
                </a:solidFill>
                <a:latin typeface="Cambria" pitchFamily="18" charset="0"/>
                <a:ea typeface="Cambria" pitchFamily="18" charset="0"/>
              </a:rPr>
              <a:t>of Development Studies</a:t>
            </a:r>
          </a:p>
          <a:p>
            <a:r>
              <a:rPr lang="en-US" sz="2800" dirty="0">
                <a:solidFill>
                  <a:srgbClr val="0070C0"/>
                </a:solidFill>
                <a:latin typeface="Cambria" pitchFamily="18" charset="0"/>
                <a:ea typeface="Cambria" pitchFamily="18" charset="0"/>
              </a:rPr>
              <a:t>Daffodil International University  </a:t>
            </a:r>
          </a:p>
        </p:txBody>
      </p:sp>
    </p:spTree>
    <p:extLst>
      <p:ext uri="{BB962C8B-B14F-4D97-AF65-F5344CB8AC3E}">
        <p14:creationId xmlns:p14="http://schemas.microsoft.com/office/powerpoint/2010/main" val="130947755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smtClean="0">
                <a:latin typeface="Cambria" panose="02040503050406030204" pitchFamily="18" charset="0"/>
              </a:rPr>
              <a:t>NGOs in Bangladesh</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6"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None/>
            </a:pPr>
            <a:r>
              <a:rPr lang="en-US" sz="2400" dirty="0" smtClean="0">
                <a:latin typeface="Cambria" panose="02040503050406030204" pitchFamily="18" charset="0"/>
              </a:rPr>
              <a:t>Non Government Organizations NGOs </a:t>
            </a:r>
            <a:r>
              <a:rPr lang="en-US" sz="2400" b="1" dirty="0" smtClean="0">
                <a:latin typeface="Cambria" panose="02040503050406030204" pitchFamily="18" charset="0"/>
              </a:rPr>
              <a:t>play an important role in the development process of Bangladesh</a:t>
            </a:r>
            <a:r>
              <a:rPr lang="en-US" sz="2400" dirty="0" smtClean="0">
                <a:latin typeface="Cambria" panose="02040503050406030204" pitchFamily="18" charset="0"/>
              </a:rPr>
              <a:t>. Those cover most of the villages in the country, obtain and spread billions of Taka as micro credit to rural destitute and proceed to pioneer ingenious socio economic programs. Success models of some big NGOs in Bangladesh in the areas of micro credit, non-formal education and primary healthcare being replicated in other developing countries (World Bank, 1996).</a:t>
            </a:r>
          </a:p>
          <a:p>
            <a:pPr marL="274320" indent="-274320" algn="just">
              <a:spcBef>
                <a:spcPts val="0"/>
              </a:spcBef>
              <a:buNone/>
            </a:pPr>
            <a:endParaRPr lang="en-US" sz="2400" u="sng" dirty="0" smtClean="0">
              <a:latin typeface="Cambria" panose="02040503050406030204" pitchFamily="18" charset="0"/>
            </a:endParaRPr>
          </a:p>
          <a:p>
            <a:pPr marL="274320" indent="-274320" algn="just">
              <a:spcBef>
                <a:spcPts val="0"/>
              </a:spcBef>
              <a:buNone/>
            </a:pPr>
            <a:r>
              <a:rPr lang="en-US" sz="2400" b="1" u="sng" dirty="0" smtClean="0">
                <a:latin typeface="Cambria" panose="02040503050406030204" pitchFamily="18" charset="0"/>
              </a:rPr>
              <a:t>Number of NGOs (up to </a:t>
            </a:r>
            <a:r>
              <a:rPr lang="en-US" sz="2400" b="1" u="sng" dirty="0" smtClean="0">
                <a:latin typeface="Cambria" panose="02040503050406030204" pitchFamily="18" charset="0"/>
              </a:rPr>
              <a:t>2023)</a:t>
            </a:r>
            <a:r>
              <a:rPr lang="en-US" sz="2400" b="1" dirty="0" smtClean="0">
                <a:latin typeface="Cambria" panose="02040503050406030204" pitchFamily="18" charset="0"/>
              </a:rPr>
              <a:t>:</a:t>
            </a:r>
            <a:r>
              <a:rPr lang="en-US" sz="2400" b="1" u="sng" dirty="0" smtClean="0">
                <a:latin typeface="Cambria" panose="02040503050406030204" pitchFamily="18" charset="0"/>
              </a:rPr>
              <a:t> </a:t>
            </a:r>
            <a:endParaRPr lang="en-US" sz="2400" b="1" u="sng" dirty="0" smtClean="0">
              <a:latin typeface="Cambria" panose="02040503050406030204" pitchFamily="18" charset="0"/>
            </a:endParaRPr>
          </a:p>
          <a:p>
            <a:pPr marL="274320" indent="-274320" algn="just">
              <a:spcBef>
                <a:spcPts val="0"/>
              </a:spcBef>
              <a:buNone/>
            </a:pPr>
            <a:r>
              <a:rPr lang="en-US" sz="2400" dirty="0" smtClean="0">
                <a:latin typeface="Cambria" panose="02040503050406030204" pitchFamily="18" charset="0"/>
              </a:rPr>
              <a:t>National &amp; Local NGOs: </a:t>
            </a:r>
            <a:r>
              <a:rPr lang="en-US" sz="2400" dirty="0" smtClean="0">
                <a:latin typeface="Cambria" panose="02040503050406030204" pitchFamily="18" charset="0"/>
              </a:rPr>
              <a:t>2600</a:t>
            </a:r>
            <a:endParaRPr lang="en-US" sz="2400" dirty="0" smtClean="0">
              <a:latin typeface="Cambria" panose="02040503050406030204" pitchFamily="18" charset="0"/>
            </a:endParaRPr>
          </a:p>
          <a:p>
            <a:pPr marL="274320" indent="-274320" algn="just">
              <a:spcBef>
                <a:spcPts val="0"/>
              </a:spcBef>
              <a:buNone/>
            </a:pPr>
            <a:r>
              <a:rPr lang="en-US" sz="2400" dirty="0" smtClean="0">
                <a:latin typeface="Cambria" panose="02040503050406030204" pitchFamily="18" charset="0"/>
              </a:rPr>
              <a:t>International NGOs: </a:t>
            </a:r>
            <a:r>
              <a:rPr lang="en-US" sz="2400" dirty="0" smtClean="0">
                <a:latin typeface="Cambria" panose="02040503050406030204" pitchFamily="18" charset="0"/>
              </a:rPr>
              <a:t>250</a:t>
            </a:r>
            <a:endParaRPr lang="en-US" sz="2400" dirty="0" smtClean="0">
              <a:latin typeface="Cambria" panose="02040503050406030204" pitchFamily="18" charset="0"/>
            </a:endParaRPr>
          </a:p>
          <a:p>
            <a:pPr marL="274320" indent="-274320" algn="just">
              <a:spcBef>
                <a:spcPts val="0"/>
              </a:spcBef>
              <a:buNone/>
            </a:pPr>
            <a:r>
              <a:rPr lang="en-US" sz="2400" dirty="0" smtClean="0">
                <a:latin typeface="Cambria" panose="02040503050406030204" pitchFamily="18" charset="0"/>
              </a:rPr>
              <a:t>Number of Development Projects: </a:t>
            </a:r>
            <a:r>
              <a:rPr lang="en-US" sz="2400" dirty="0" smtClean="0">
                <a:latin typeface="Cambria" panose="02040503050406030204" pitchFamily="18" charset="0"/>
              </a:rPr>
              <a:t>23000</a:t>
            </a:r>
            <a:endParaRPr lang="en-US" sz="2400" dirty="0" smtClean="0">
              <a:latin typeface="Cambria" panose="02040503050406030204" pitchFamily="18" charset="0"/>
            </a:endParaRPr>
          </a:p>
          <a:p>
            <a:pPr marL="274320" indent="-274320" algn="just">
              <a:spcBef>
                <a:spcPts val="0"/>
              </a:spcBef>
              <a:buNone/>
            </a:pPr>
            <a:endParaRPr lang="en-US" sz="2400" dirty="0" smtClean="0">
              <a:latin typeface="Cambria" panose="02040503050406030204" pitchFamily="18" charset="0"/>
            </a:endParaRPr>
          </a:p>
          <a:p>
            <a:pPr marL="274320" indent="-274320" algn="just">
              <a:spcBef>
                <a:spcPts val="0"/>
              </a:spcBef>
              <a:buNone/>
            </a:pPr>
            <a:r>
              <a:rPr lang="en-US" sz="2400" b="1" u="sng" dirty="0" smtClean="0">
                <a:latin typeface="Cambria" panose="02040503050406030204" pitchFamily="18" charset="0"/>
              </a:rPr>
              <a:t>Institutions for NGOs Accountability</a:t>
            </a:r>
          </a:p>
          <a:p>
            <a:pPr marL="274320" indent="-274320" algn="just">
              <a:spcBef>
                <a:spcPts val="0"/>
              </a:spcBef>
              <a:buNone/>
            </a:pPr>
            <a:r>
              <a:rPr lang="en-US" sz="2400" dirty="0" smtClean="0">
                <a:latin typeface="Cambria" panose="02040503050406030204" pitchFamily="18" charset="0"/>
              </a:rPr>
              <a:t>1. NGO Affairs Bureau (NGOAB)</a:t>
            </a:r>
          </a:p>
          <a:p>
            <a:pPr marL="274320" indent="-274320" algn="just">
              <a:spcBef>
                <a:spcPts val="0"/>
              </a:spcBef>
              <a:buNone/>
            </a:pPr>
            <a:r>
              <a:rPr lang="en-US" sz="2400" dirty="0" smtClean="0">
                <a:latin typeface="Cambria" panose="02040503050406030204" pitchFamily="18" charset="0"/>
              </a:rPr>
              <a:t>2. Microcredit Regulatory Authority (MRA)</a:t>
            </a: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algn="ctr">
              <a:spcBef>
                <a:spcPct val="0"/>
              </a:spcBef>
            </a:pPr>
            <a:r>
              <a:rPr lang="en-US" sz="3600" b="1" dirty="0" smtClean="0">
                <a:latin typeface="Cambria" panose="02040503050406030204" pitchFamily="18" charset="0"/>
              </a:rPr>
              <a:t>Institutions for NGOs Accountability</a:t>
            </a:r>
          </a:p>
        </p:txBody>
      </p:sp>
      <p:sp>
        <p:nvSpPr>
          <p:cNvPr id="6" name="Content Placeholder 2"/>
          <p:cNvSpPr>
            <a:spLocks noGrp="1"/>
          </p:cNvSpPr>
          <p:nvPr>
            <p:ph idx="1"/>
          </p:nvPr>
        </p:nvSpPr>
        <p:spPr>
          <a:xfrm>
            <a:off x="152400" y="863600"/>
            <a:ext cx="5105400" cy="6223000"/>
          </a:xfrm>
        </p:spPr>
        <p:style>
          <a:lnRef idx="2">
            <a:schemeClr val="dk1"/>
          </a:lnRef>
          <a:fillRef idx="1">
            <a:schemeClr val="lt1"/>
          </a:fillRef>
          <a:effectRef idx="0">
            <a:schemeClr val="dk1"/>
          </a:effectRef>
          <a:fontRef idx="minor">
            <a:schemeClr val="dk1"/>
          </a:fontRef>
        </p:style>
        <p:txBody>
          <a:bodyPr>
            <a:noAutofit/>
          </a:bodyPr>
          <a:lstStyle/>
          <a:p>
            <a:pPr marL="182880" indent="-182880" algn="ctr">
              <a:spcBef>
                <a:spcPts val="0"/>
              </a:spcBef>
              <a:buNone/>
            </a:pPr>
            <a:r>
              <a:rPr lang="en-US" sz="2200" b="1" dirty="0" smtClean="0">
                <a:latin typeface="Cambria" panose="02040503050406030204" pitchFamily="18" charset="0"/>
              </a:rPr>
              <a:t>Role of NGO Affairs Bureau</a:t>
            </a:r>
          </a:p>
          <a:p>
            <a:pPr marL="182880" indent="-182880" algn="just">
              <a:spcBef>
                <a:spcPts val="0"/>
              </a:spcBef>
              <a:buFont typeface="Wingdings" pitchFamily="2" charset="2"/>
              <a:buChar char="§"/>
            </a:pPr>
            <a:endParaRPr lang="en-US" sz="2200" dirty="0" smtClean="0">
              <a:latin typeface="Cambria" panose="02040503050406030204" pitchFamily="18" charset="0"/>
            </a:endParaRPr>
          </a:p>
          <a:p>
            <a:pPr marL="182880" indent="-182880" algn="just">
              <a:spcBef>
                <a:spcPts val="0"/>
              </a:spcBef>
              <a:buFont typeface="Wingdings" pitchFamily="2" charset="2"/>
              <a:buChar char="§"/>
            </a:pPr>
            <a:r>
              <a:rPr lang="en-US" sz="2200" dirty="0" smtClean="0">
                <a:latin typeface="Cambria" panose="02040503050406030204" pitchFamily="18" charset="0"/>
              </a:rPr>
              <a:t>Providing one-stop service to NGOs in respect of registration &amp; processing of the project proposals.</a:t>
            </a:r>
          </a:p>
          <a:p>
            <a:pPr marL="182880" indent="-182880" algn="just">
              <a:spcBef>
                <a:spcPts val="0"/>
              </a:spcBef>
              <a:buFont typeface="Wingdings" pitchFamily="2" charset="2"/>
              <a:buChar char="§"/>
            </a:pPr>
            <a:r>
              <a:rPr lang="en-US" sz="2200" dirty="0" smtClean="0">
                <a:latin typeface="Cambria" panose="02040503050406030204" pitchFamily="18" charset="0"/>
              </a:rPr>
              <a:t>Approval of NGO projects, fund releases, permission for the appointment of foreign consultants.</a:t>
            </a:r>
          </a:p>
          <a:p>
            <a:pPr marL="182880" indent="-182880" algn="just">
              <a:spcBef>
                <a:spcPts val="0"/>
              </a:spcBef>
              <a:buFont typeface="Wingdings" pitchFamily="2" charset="2"/>
              <a:buChar char="§"/>
            </a:pPr>
            <a:r>
              <a:rPr lang="en-US" sz="2200" dirty="0" smtClean="0">
                <a:latin typeface="Cambria" panose="02040503050406030204" pitchFamily="18" charset="0"/>
              </a:rPr>
              <a:t>Examination and evaluation of reports submitted by the NGOs.</a:t>
            </a:r>
          </a:p>
          <a:p>
            <a:pPr marL="182880" indent="-182880" algn="just">
              <a:spcBef>
                <a:spcPts val="0"/>
              </a:spcBef>
              <a:buFont typeface="Wingdings" pitchFamily="2" charset="2"/>
              <a:buChar char="§"/>
            </a:pPr>
            <a:r>
              <a:rPr lang="en-US" sz="2200" dirty="0" smtClean="0">
                <a:latin typeface="Cambria" panose="02040503050406030204" pitchFamily="18" charset="0"/>
              </a:rPr>
              <a:t>Coordination, monitoring, evaluation and inspection of NGO activities.</a:t>
            </a:r>
          </a:p>
          <a:p>
            <a:pPr marL="182880" indent="-182880" algn="just">
              <a:spcBef>
                <a:spcPts val="0"/>
              </a:spcBef>
              <a:buFont typeface="Wingdings" pitchFamily="2" charset="2"/>
              <a:buChar char="§"/>
            </a:pPr>
            <a:r>
              <a:rPr lang="en-US" sz="2200" dirty="0" smtClean="0">
                <a:latin typeface="Cambria" panose="02040503050406030204" pitchFamily="18" charset="0"/>
              </a:rPr>
              <a:t>Collection of fees/service charges.</a:t>
            </a:r>
          </a:p>
          <a:p>
            <a:pPr marL="182880" indent="-182880" algn="just">
              <a:spcBef>
                <a:spcPts val="0"/>
              </a:spcBef>
              <a:buFont typeface="Wingdings" pitchFamily="2" charset="2"/>
              <a:buChar char="§"/>
            </a:pPr>
            <a:r>
              <a:rPr lang="en-US" sz="2200" dirty="0" smtClean="0">
                <a:latin typeface="Cambria" panose="02040503050406030204" pitchFamily="18" charset="0"/>
              </a:rPr>
              <a:t>Liaison with the donors and the NGOs.</a:t>
            </a:r>
          </a:p>
          <a:p>
            <a:pPr marL="182880" indent="-182880" algn="just">
              <a:spcBef>
                <a:spcPts val="0"/>
              </a:spcBef>
              <a:buFont typeface="Wingdings" pitchFamily="2" charset="2"/>
              <a:buChar char="§"/>
            </a:pPr>
            <a:r>
              <a:rPr lang="en-US" sz="2200" dirty="0" smtClean="0">
                <a:latin typeface="Cambria" panose="02040503050406030204" pitchFamily="18" charset="0"/>
              </a:rPr>
              <a:t>Formulation of reports on NGO activities and take appropriate measures.</a:t>
            </a:r>
          </a:p>
          <a:p>
            <a:pPr marL="182880" indent="-182880" algn="just">
              <a:spcBef>
                <a:spcPts val="0"/>
              </a:spcBef>
              <a:buFont typeface="Wingdings" pitchFamily="2" charset="2"/>
              <a:buChar char="§"/>
            </a:pPr>
            <a:r>
              <a:rPr lang="en-US" sz="2200" dirty="0" smtClean="0">
                <a:latin typeface="Cambria" panose="02040503050406030204" pitchFamily="18" charset="0"/>
              </a:rPr>
              <a:t>Other matters relating to NGO Affairs.</a:t>
            </a:r>
          </a:p>
        </p:txBody>
      </p:sp>
      <p:sp>
        <p:nvSpPr>
          <p:cNvPr id="5" name="Content Placeholder 2"/>
          <p:cNvSpPr txBox="1">
            <a:spLocks/>
          </p:cNvSpPr>
          <p:nvPr/>
        </p:nvSpPr>
        <p:spPr>
          <a:xfrm>
            <a:off x="5410200" y="838200"/>
            <a:ext cx="5378450" cy="63246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p>
            <a:pPr marL="274320" marR="0" lvl="0" indent="-27432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chemeClr val="dk1"/>
                </a:solidFill>
                <a:effectLst/>
                <a:uLnTx/>
                <a:uFillTx/>
                <a:latin typeface="Cambria" panose="02040503050406030204" pitchFamily="18" charset="0"/>
                <a:ea typeface="+mn-ea"/>
                <a:cs typeface="+mn-cs"/>
              </a:rPr>
              <a:t>Role of Microcredit Regulatory Authority</a:t>
            </a:r>
          </a:p>
          <a:p>
            <a:pPr marL="274320" lvl="0" indent="-274320" algn="just" defTabSz="914400"/>
            <a:r>
              <a:rPr lang="en-US" sz="2400" dirty="0" smtClean="0">
                <a:latin typeface="Cambria" panose="02040503050406030204" pitchFamily="18" charset="0"/>
              </a:rPr>
              <a:t>According to the Microcredit Regulatory Authority Act, 2006, the MRA will be responsible for the three primary functions that will need to be carried out, namely:</a:t>
            </a:r>
          </a:p>
          <a:p>
            <a:pPr marL="274320" lvl="0" indent="-274320" algn="just" defTabSz="914400">
              <a:buFont typeface="Wingdings" pitchFamily="2" charset="2"/>
              <a:buChar char="§"/>
            </a:pPr>
            <a:r>
              <a:rPr lang="en-US" sz="2400" dirty="0" smtClean="0">
                <a:latin typeface="Cambria" panose="02040503050406030204" pitchFamily="18" charset="0"/>
              </a:rPr>
              <a:t>Licensing of MFIs (Micro-Finance Institutions) with explicit legal powers;</a:t>
            </a:r>
          </a:p>
          <a:p>
            <a:pPr marL="274320" lvl="0" indent="-274320" algn="just" defTabSz="914400">
              <a:buFont typeface="Wingdings" pitchFamily="2" charset="2"/>
              <a:buChar char="§"/>
            </a:pPr>
            <a:r>
              <a:rPr lang="en-US" sz="2400" dirty="0" smtClean="0">
                <a:latin typeface="Cambria" panose="02040503050406030204" pitchFamily="18" charset="0"/>
              </a:rPr>
              <a:t>Supervision of MFIs to ensure that they continue to comply with the licensing requirements; and</a:t>
            </a:r>
          </a:p>
          <a:p>
            <a:pPr marL="274320" lvl="0" indent="-274320" algn="just" defTabSz="914400">
              <a:buFont typeface="Wingdings" pitchFamily="2" charset="2"/>
              <a:buChar char="§"/>
            </a:pPr>
            <a:r>
              <a:rPr lang="en-US" sz="2400" dirty="0" smtClean="0">
                <a:latin typeface="Cambria" panose="02040503050406030204" pitchFamily="18" charset="0"/>
              </a:rPr>
              <a:t>Enforcement of sanctions in the event of any MFI failing to meet the licensing and ongoing supervisory requirements.</a:t>
            </a:r>
            <a:endParaRPr kumimoji="0" lang="en-US" sz="2400" b="0" i="0" u="none" strike="noStrike" kern="1200" cap="none" spc="0" normalizeH="0" baseline="0" noProof="0" dirty="0" smtClean="0">
              <a:ln>
                <a:noFill/>
              </a:ln>
              <a:solidFill>
                <a:schemeClr val="dk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smtClean="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Legal Status of NGOs at present</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6"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Font typeface="Wingdings" pitchFamily="2" charset="2"/>
              <a:buChar char="§"/>
            </a:pPr>
            <a:r>
              <a:rPr lang="en-US" sz="2400" dirty="0" smtClean="0">
                <a:latin typeface="Cambria" panose="02040503050406030204" pitchFamily="18" charset="0"/>
              </a:rPr>
              <a:t>During 1980s, </a:t>
            </a:r>
            <a:r>
              <a:rPr lang="en-US" sz="2400" dirty="0" err="1" smtClean="0">
                <a:latin typeface="Cambria" panose="02040503050406030204" pitchFamily="18" charset="0"/>
              </a:rPr>
              <a:t>Ershad</a:t>
            </a:r>
            <a:r>
              <a:rPr lang="en-US" sz="2400" dirty="0" smtClean="0">
                <a:latin typeface="Cambria" panose="02040503050406030204" pitchFamily="18" charset="0"/>
              </a:rPr>
              <a:t> Government abolished the NGO Standing Committee and created NGO Affairs Bureau (NAB) to monitor the functions of NGOs.</a:t>
            </a:r>
          </a:p>
          <a:p>
            <a:pPr marL="274320" indent="-274320" algn="just">
              <a:spcBef>
                <a:spcPts val="0"/>
              </a:spcBef>
              <a:buFont typeface="Wingdings" pitchFamily="2" charset="2"/>
              <a:buChar char="§"/>
            </a:pPr>
            <a:r>
              <a:rPr lang="en-US" sz="2400" dirty="0" smtClean="0">
                <a:latin typeface="Cambria" panose="02040503050406030204" pitchFamily="18" charset="0"/>
              </a:rPr>
              <a:t>The NAB started functioning effectively from March 1, 1990. It was headed by a Director-General and became the contact point between the state and various foreign and local NGOs receiving foreign donations. NGOs were supposed to be regulated by the NAB instead of the Department of Social Welfare. </a:t>
            </a:r>
          </a:p>
          <a:p>
            <a:pPr marL="274320" indent="-274320" algn="just">
              <a:spcBef>
                <a:spcPts val="0"/>
              </a:spcBef>
              <a:buFont typeface="Wingdings" pitchFamily="2" charset="2"/>
              <a:buChar char="§"/>
            </a:pPr>
            <a:r>
              <a:rPr lang="en-US" sz="2400" dirty="0" smtClean="0">
                <a:latin typeface="Cambria" panose="02040503050406030204" pitchFamily="18" charset="0"/>
              </a:rPr>
              <a:t>Specifically in Bangladesh,  each NGO needs to register formally with NAB, and to renew this registration in every five years. Each project must be approved in advance by the NAB, as must all foreign funding. Each NGO must receive all funding through a single, specific bank account, and the bank must submit full reports to the central bank, which then reports to the NAB and to the Economic Relations Division (ERD) of the Finance Ministry.</a:t>
            </a:r>
          </a:p>
          <a:p>
            <a:pPr marL="274320" indent="-274320" algn="just">
              <a:spcBef>
                <a:spcPts val="0"/>
              </a:spcBef>
              <a:buFont typeface="Wingdings" pitchFamily="2" charset="2"/>
              <a:buChar char="§"/>
            </a:pPr>
            <a:r>
              <a:rPr lang="en-US" sz="2400" dirty="0" smtClean="0">
                <a:latin typeface="Cambria" panose="02040503050406030204" pitchFamily="18" charset="0"/>
              </a:rPr>
              <a:t>The NAB also regulates the use of foreign consultants. For projects and programs of disaster-relief, requirements are similar but the NAB must decide more rapidly. </a:t>
            </a:r>
            <a:endParaRPr lang="en-US" sz="2400" dirty="0">
              <a:latin typeface="Cambria" panose="02040503050406030204" pitchFamily="18" charset="0"/>
            </a:endParaRP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algn="ctr">
              <a:spcBef>
                <a:spcPct val="0"/>
              </a:spcBef>
            </a:pPr>
            <a:r>
              <a:rPr lang="en-US" sz="3600" b="1" dirty="0" smtClean="0">
                <a:latin typeface="Cambria" panose="02040503050406030204" pitchFamily="18" charset="0"/>
              </a:rPr>
              <a:t>Laws regarding NGOs activities</a:t>
            </a:r>
          </a:p>
        </p:txBody>
      </p:sp>
      <p:sp>
        <p:nvSpPr>
          <p:cNvPr id="6"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Font typeface="Wingdings" pitchFamily="2" charset="2"/>
              <a:buChar char="§"/>
            </a:pPr>
            <a:r>
              <a:rPr lang="en-US" sz="2400" dirty="0" smtClean="0">
                <a:latin typeface="Cambria" panose="02040503050406030204" pitchFamily="18" charset="0"/>
              </a:rPr>
              <a:t>The Societies Registration Act, 1860</a:t>
            </a:r>
          </a:p>
          <a:p>
            <a:pPr marL="274320" indent="-274320" algn="just">
              <a:spcBef>
                <a:spcPts val="0"/>
              </a:spcBef>
              <a:buFont typeface="Wingdings" pitchFamily="2" charset="2"/>
              <a:buChar char="§"/>
            </a:pPr>
            <a:r>
              <a:rPr lang="en-US" sz="2400" dirty="0" smtClean="0">
                <a:latin typeface="Cambria" panose="02040503050406030204" pitchFamily="18" charset="0"/>
              </a:rPr>
              <a:t>The Trust Act, 1882</a:t>
            </a:r>
          </a:p>
          <a:p>
            <a:pPr marL="274320" indent="-274320" algn="just">
              <a:spcBef>
                <a:spcPts val="0"/>
              </a:spcBef>
              <a:buFont typeface="Wingdings" pitchFamily="2" charset="2"/>
              <a:buChar char="§"/>
            </a:pPr>
            <a:r>
              <a:rPr lang="en-US" sz="2400" dirty="0" smtClean="0">
                <a:latin typeface="Cambria" panose="02040503050406030204" pitchFamily="18" charset="0"/>
              </a:rPr>
              <a:t>The Cooperative Societies Act, 1925</a:t>
            </a:r>
          </a:p>
          <a:p>
            <a:pPr marL="274320" indent="-274320" algn="just">
              <a:spcBef>
                <a:spcPts val="0"/>
              </a:spcBef>
              <a:buFont typeface="Wingdings" pitchFamily="2" charset="2"/>
              <a:buChar char="§"/>
            </a:pPr>
            <a:r>
              <a:rPr lang="en-US" sz="2400" dirty="0" smtClean="0">
                <a:latin typeface="Cambria" panose="02040503050406030204" pitchFamily="18" charset="0"/>
              </a:rPr>
              <a:t>The Voluntary Social Welfare Agencies (Registration and Control) Ordinance, 1961 (Ordinance XLVI, 1961)</a:t>
            </a:r>
          </a:p>
          <a:p>
            <a:pPr marL="274320" indent="-274320" algn="just">
              <a:spcBef>
                <a:spcPts val="0"/>
              </a:spcBef>
              <a:buFont typeface="Wingdings" pitchFamily="2" charset="2"/>
              <a:buChar char="§"/>
            </a:pPr>
            <a:r>
              <a:rPr lang="en-US" sz="2400" dirty="0" smtClean="0">
                <a:latin typeface="Cambria" panose="02040503050406030204" pitchFamily="18" charset="0"/>
              </a:rPr>
              <a:t>The Foreign Donations (Voluntary Activities) Regulation Ordinance, 1978 (amended in 1982)</a:t>
            </a:r>
          </a:p>
          <a:p>
            <a:pPr marL="274320" indent="-274320" algn="just">
              <a:spcBef>
                <a:spcPts val="0"/>
              </a:spcBef>
              <a:buFont typeface="Wingdings" pitchFamily="2" charset="2"/>
              <a:buChar char="§"/>
            </a:pPr>
            <a:r>
              <a:rPr lang="en-US" sz="2400" dirty="0" smtClean="0">
                <a:latin typeface="Cambria" panose="02040503050406030204" pitchFamily="18" charset="0"/>
              </a:rPr>
              <a:t>The Foreign Contributions (Regulation) Ordinance, 1982 (Ordinance XXXI of 1982)</a:t>
            </a:r>
          </a:p>
          <a:p>
            <a:pPr marL="274320" indent="-274320" algn="just">
              <a:spcBef>
                <a:spcPts val="0"/>
              </a:spcBef>
              <a:buFont typeface="Wingdings" pitchFamily="2" charset="2"/>
              <a:buChar char="§"/>
            </a:pPr>
            <a:r>
              <a:rPr lang="en-US" sz="2400" dirty="0" smtClean="0">
                <a:latin typeface="Cambria" panose="02040503050406030204" pitchFamily="18" charset="0"/>
              </a:rPr>
              <a:t>The Companies Act, 1913 (amended in 1994)</a:t>
            </a:r>
          </a:p>
          <a:p>
            <a:pPr marL="274320" indent="-274320" algn="just">
              <a:spcBef>
                <a:spcPts val="0"/>
              </a:spcBef>
              <a:buFont typeface="Wingdings" pitchFamily="2" charset="2"/>
              <a:buChar char="§"/>
            </a:pPr>
            <a:r>
              <a:rPr lang="en-US" sz="2400" dirty="0" smtClean="0">
                <a:latin typeface="Cambria" panose="02040503050406030204" pitchFamily="18" charset="0"/>
              </a:rPr>
              <a:t>The Microfinance Regulatory Law, 2006</a:t>
            </a:r>
          </a:p>
          <a:p>
            <a:pPr marL="274320" indent="-274320" algn="just">
              <a:spcBef>
                <a:spcPts val="0"/>
              </a:spcBef>
              <a:buFont typeface="Wingdings" pitchFamily="2" charset="2"/>
              <a:buChar char="§"/>
            </a:pPr>
            <a:r>
              <a:rPr lang="en-US" sz="2400" dirty="0" smtClean="0">
                <a:latin typeface="Cambria" panose="02040503050406030204" pitchFamily="18" charset="0"/>
              </a:rPr>
              <a:t>Foreign Contributions (Voluntary Activities) Regulation Act, 2014</a:t>
            </a: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smtClean="0">
                <a:latin typeface="Cambria" panose="02040503050406030204" pitchFamily="18" charset="0"/>
              </a:rPr>
              <a:t>Major NGOs of Bangladesh</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6"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None/>
            </a:pPr>
            <a:r>
              <a:rPr lang="en-US" sz="2400" b="1" dirty="0" smtClean="0">
                <a:latin typeface="Cambria" pitchFamily="18" charset="0"/>
              </a:rPr>
              <a:t>BRAC: </a:t>
            </a:r>
            <a:r>
              <a:rPr lang="en-US" sz="2400" dirty="0" smtClean="0">
                <a:latin typeface="Cambria" pitchFamily="18" charset="0"/>
              </a:rPr>
              <a:t>BRAC ( Building Resources Across Communities) is an international development organization based in Bangladesh. It is the largest NGO in the world, in terms of number of employees as of September 2016. Established by Sir </a:t>
            </a:r>
            <a:r>
              <a:rPr lang="en-US" sz="2400" dirty="0" err="1" smtClean="0">
                <a:latin typeface="Cambria" pitchFamily="18" charset="0"/>
              </a:rPr>
              <a:t>Fazle</a:t>
            </a:r>
            <a:r>
              <a:rPr lang="en-US" sz="2400" dirty="0" smtClean="0">
                <a:latin typeface="Cambria" pitchFamily="18" charset="0"/>
              </a:rPr>
              <a:t> </a:t>
            </a:r>
            <a:r>
              <a:rPr lang="en-US" sz="2400" dirty="0" err="1" smtClean="0">
                <a:latin typeface="Cambria" pitchFamily="18" charset="0"/>
              </a:rPr>
              <a:t>Hasan</a:t>
            </a:r>
            <a:r>
              <a:rPr lang="en-US" sz="2400" dirty="0" smtClean="0">
                <a:latin typeface="Cambria" pitchFamily="18" charset="0"/>
              </a:rPr>
              <a:t> Abed in 1972, BRAC is present in all 64 districts of Bangladesh as well as 11 other countries in Asia, Africa, and the Americas.</a:t>
            </a:r>
          </a:p>
          <a:p>
            <a:pPr marL="274320" indent="-274320" algn="just">
              <a:spcBef>
                <a:spcPts val="0"/>
              </a:spcBef>
              <a:buNone/>
            </a:pPr>
            <a:r>
              <a:rPr lang="en-US" sz="2400" b="1" dirty="0" err="1" smtClean="0">
                <a:latin typeface="Cambria" pitchFamily="18" charset="0"/>
              </a:rPr>
              <a:t>Swanirvar</a:t>
            </a:r>
            <a:r>
              <a:rPr lang="en-US" sz="2400" b="1" dirty="0" smtClean="0">
                <a:latin typeface="Cambria" pitchFamily="18" charset="0"/>
              </a:rPr>
              <a:t> Bangladesh: </a:t>
            </a:r>
            <a:r>
              <a:rPr lang="en-US" sz="2400" dirty="0" err="1" smtClean="0">
                <a:latin typeface="Cambria" pitchFamily="18" charset="0"/>
              </a:rPr>
              <a:t>Swanirvar</a:t>
            </a:r>
            <a:r>
              <a:rPr lang="en-US" sz="2400" dirty="0" smtClean="0">
                <a:latin typeface="Cambria" pitchFamily="18" charset="0"/>
              </a:rPr>
              <a:t> Bangladesh is a reputed NGO engaged in Multi-</a:t>
            </a:r>
            <a:r>
              <a:rPr lang="en-US" sz="2400" dirty="0" err="1" smtClean="0">
                <a:latin typeface="Cambria" pitchFamily="18" charset="0"/>
              </a:rPr>
              <a:t>sectoral</a:t>
            </a:r>
            <a:r>
              <a:rPr lang="en-US" sz="2400" dirty="0" smtClean="0">
                <a:latin typeface="Cambria" pitchFamily="18" charset="0"/>
              </a:rPr>
              <a:t> development activities both in rural and urban areas with an emphasis on women empowerment, and poverty alleviation. </a:t>
            </a:r>
          </a:p>
          <a:p>
            <a:pPr marL="274320" indent="-274320" algn="just">
              <a:spcBef>
                <a:spcPts val="0"/>
              </a:spcBef>
              <a:buNone/>
            </a:pPr>
            <a:r>
              <a:rPr lang="en-US" sz="2400" b="1" dirty="0" smtClean="0">
                <a:latin typeface="Cambria" pitchFamily="18" charset="0"/>
              </a:rPr>
              <a:t>ASA: </a:t>
            </a:r>
            <a:r>
              <a:rPr lang="en-US" sz="2400" dirty="0" smtClean="0">
                <a:latin typeface="Cambria" pitchFamily="18" charset="0"/>
              </a:rPr>
              <a:t>Association for Social Advancement was established in 1978 by Md. </a:t>
            </a:r>
            <a:r>
              <a:rPr lang="en-US" sz="2400" dirty="0" err="1" smtClean="0">
                <a:latin typeface="Cambria" pitchFamily="18" charset="0"/>
              </a:rPr>
              <a:t>Shafiqual</a:t>
            </a:r>
            <a:r>
              <a:rPr lang="en-US" sz="2400" dirty="0" smtClean="0">
                <a:latin typeface="Cambria" pitchFamily="18" charset="0"/>
              </a:rPr>
              <a:t> </a:t>
            </a:r>
            <a:r>
              <a:rPr lang="en-US" sz="2400" dirty="0" err="1" smtClean="0">
                <a:latin typeface="Cambria" pitchFamily="18" charset="0"/>
              </a:rPr>
              <a:t>Haque</a:t>
            </a:r>
            <a:r>
              <a:rPr lang="en-US" sz="2400" dirty="0" smtClean="0">
                <a:latin typeface="Cambria" pitchFamily="18" charset="0"/>
              </a:rPr>
              <a:t> </a:t>
            </a:r>
            <a:r>
              <a:rPr lang="en-US" sz="2400" dirty="0" err="1" smtClean="0">
                <a:latin typeface="Cambria" pitchFamily="18" charset="0"/>
              </a:rPr>
              <a:t>Choudhury</a:t>
            </a:r>
            <a:r>
              <a:rPr lang="en-US" sz="2400" dirty="0" smtClean="0">
                <a:latin typeface="Cambria" pitchFamily="18" charset="0"/>
              </a:rPr>
              <a:t>. For many years, ASA sought to combine social development (in health, education, nutrition, and sanitation) with credit provision. </a:t>
            </a:r>
          </a:p>
          <a:p>
            <a:pPr marL="274320" indent="-274320" algn="just">
              <a:spcBef>
                <a:spcPts val="0"/>
              </a:spcBef>
              <a:buNone/>
            </a:pPr>
            <a:r>
              <a:rPr lang="en-US" sz="2400" b="1" dirty="0" smtClean="0">
                <a:latin typeface="Cambria" pitchFamily="18" charset="0"/>
              </a:rPr>
              <a:t>PROSHIKA: </a:t>
            </a:r>
            <a:r>
              <a:rPr lang="en-US" sz="2400" dirty="0" err="1" smtClean="0">
                <a:latin typeface="Cambria" pitchFamily="18" charset="0"/>
              </a:rPr>
              <a:t>Proshikais</a:t>
            </a:r>
            <a:r>
              <a:rPr lang="en-US" sz="2400" dirty="0" smtClean="0">
                <a:latin typeface="Cambria" pitchFamily="18" charset="0"/>
              </a:rPr>
              <a:t> a Bangladesh-based organization founded in 1976 by Dr. </a:t>
            </a:r>
            <a:r>
              <a:rPr lang="en-US" sz="2400" dirty="0" err="1" smtClean="0">
                <a:latin typeface="Cambria" pitchFamily="18" charset="0"/>
              </a:rPr>
              <a:t>Qazi</a:t>
            </a:r>
            <a:r>
              <a:rPr lang="en-US" sz="2400" dirty="0" smtClean="0">
                <a:latin typeface="Cambria" pitchFamily="18" charset="0"/>
              </a:rPr>
              <a:t> </a:t>
            </a:r>
            <a:r>
              <a:rPr lang="en-US" sz="2400" dirty="0" err="1" smtClean="0">
                <a:latin typeface="Cambria" pitchFamily="18" charset="0"/>
              </a:rPr>
              <a:t>Faruque</a:t>
            </a:r>
            <a:r>
              <a:rPr lang="en-US" sz="2400" dirty="0" smtClean="0">
                <a:latin typeface="Cambria" pitchFamily="18" charset="0"/>
              </a:rPr>
              <a:t> Ahmed that promotes self-reliance among the poor, through a network of local organizations. Major emphases are on agriculture, forestry, health education, disaster preparedness, and literacy.</a:t>
            </a:r>
          </a:p>
          <a:p>
            <a:pPr marL="274320" indent="-274320" algn="just">
              <a:spcBef>
                <a:spcPts val="0"/>
              </a:spcBef>
              <a:buNone/>
            </a:pPr>
            <a:endParaRPr lang="en-US" sz="2400" dirty="0">
              <a:latin typeface="Cambria" pitchFamily="18" charset="0"/>
            </a:endParaRP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smtClean="0">
                <a:latin typeface="Cambria" panose="02040503050406030204" pitchFamily="18" charset="0"/>
              </a:rPr>
              <a:t>Major NGOs of Bangladesh</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6"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None/>
            </a:pPr>
            <a:r>
              <a:rPr lang="en-US" sz="2400" b="1" dirty="0" err="1" smtClean="0">
                <a:latin typeface="Cambria" pitchFamily="18" charset="0"/>
              </a:rPr>
              <a:t>Shakti</a:t>
            </a:r>
            <a:r>
              <a:rPr lang="en-US" sz="2400" b="1" dirty="0" smtClean="0">
                <a:latin typeface="Cambria" pitchFamily="18" charset="0"/>
              </a:rPr>
              <a:t> Foundation: </a:t>
            </a:r>
            <a:r>
              <a:rPr lang="en-US" sz="2400" dirty="0" err="1" smtClean="0">
                <a:latin typeface="Cambria" pitchFamily="18" charset="0"/>
              </a:rPr>
              <a:t>Shakti</a:t>
            </a:r>
            <a:r>
              <a:rPr lang="en-US" sz="2400" dirty="0" smtClean="0">
                <a:latin typeface="Cambria" pitchFamily="18" charset="0"/>
              </a:rPr>
              <a:t> Foundation is a non-government organization committed to the economic and social empowerment of disadvantaged women across Bangladesh. Over the years, it has widened its range of development services to include basic health care and education, agro-business growth, skills training and advocacy. It was founded in 1992 and now serves almost 500,000 households within 54 districts of Bangladesh.</a:t>
            </a:r>
          </a:p>
          <a:p>
            <a:pPr marL="274320" indent="-274320" algn="just">
              <a:spcBef>
                <a:spcPts val="0"/>
              </a:spcBef>
              <a:buNone/>
            </a:pPr>
            <a:endParaRPr lang="en-US" sz="2400" dirty="0" smtClean="0">
              <a:latin typeface="Cambria" pitchFamily="18" charset="0"/>
            </a:endParaRPr>
          </a:p>
          <a:p>
            <a:pPr marL="274320" indent="-274320" algn="just">
              <a:spcBef>
                <a:spcPts val="0"/>
              </a:spcBef>
              <a:buNone/>
            </a:pPr>
            <a:r>
              <a:rPr lang="en-US" sz="2400" b="1" dirty="0" err="1" smtClean="0">
                <a:latin typeface="Cambria" pitchFamily="18" charset="0"/>
              </a:rPr>
              <a:t>Grameen</a:t>
            </a:r>
            <a:r>
              <a:rPr lang="en-US" sz="2400" b="1" dirty="0" smtClean="0">
                <a:latin typeface="Cambria" pitchFamily="18" charset="0"/>
              </a:rPr>
              <a:t> Bank: </a:t>
            </a:r>
            <a:r>
              <a:rPr lang="en-US" sz="2400" dirty="0" err="1" smtClean="0">
                <a:latin typeface="Cambria" pitchFamily="18" charset="0"/>
              </a:rPr>
              <a:t>Grameen</a:t>
            </a:r>
            <a:r>
              <a:rPr lang="en-US" sz="2400" dirty="0" smtClean="0">
                <a:latin typeface="Cambria" pitchFamily="18" charset="0"/>
              </a:rPr>
              <a:t> Bank is a microfinance organization and community development bank founded in Bangladesh. It makes small loans (known as microcredit or "</a:t>
            </a:r>
            <a:r>
              <a:rPr lang="en-US" sz="2400" dirty="0" err="1" smtClean="0">
                <a:latin typeface="Cambria" pitchFamily="18" charset="0"/>
              </a:rPr>
              <a:t>Grameen</a:t>
            </a:r>
            <a:r>
              <a:rPr lang="en-US" sz="2400" dirty="0" smtClean="0">
                <a:latin typeface="Cambria" pitchFamily="18" charset="0"/>
              </a:rPr>
              <a:t> credit“) to the impoverished without requiring collateral. </a:t>
            </a:r>
            <a:r>
              <a:rPr lang="en-US" sz="2400" dirty="0" err="1" smtClean="0">
                <a:latin typeface="Cambria" pitchFamily="18" charset="0"/>
              </a:rPr>
              <a:t>Grameen</a:t>
            </a:r>
            <a:r>
              <a:rPr lang="en-US" sz="2400" dirty="0" smtClean="0">
                <a:latin typeface="Cambria" pitchFamily="18" charset="0"/>
              </a:rPr>
              <a:t> Bank originated in 1976, in the work of Professor Muhammad </a:t>
            </a:r>
            <a:r>
              <a:rPr lang="en-US" sz="2400" dirty="0" err="1" smtClean="0">
                <a:latin typeface="Cambria" pitchFamily="18" charset="0"/>
              </a:rPr>
              <a:t>Yunus</a:t>
            </a:r>
            <a:r>
              <a:rPr lang="en-US" sz="2400" dirty="0" smtClean="0">
                <a:latin typeface="Cambria" pitchFamily="18" charset="0"/>
              </a:rPr>
              <a:t> at the University of Chittagong, who launched a research project to study how to design a credit delivery system to provide banking services to the rural poor. In October 1983 the </a:t>
            </a:r>
            <a:r>
              <a:rPr lang="en-US" sz="2400" dirty="0" err="1" smtClean="0">
                <a:latin typeface="Cambria" pitchFamily="18" charset="0"/>
              </a:rPr>
              <a:t>Grameen</a:t>
            </a:r>
            <a:r>
              <a:rPr lang="en-US" sz="2400" dirty="0" smtClean="0">
                <a:latin typeface="Cambria" pitchFamily="18" charset="0"/>
              </a:rPr>
              <a:t> Bank was authorized by national legislation to operate as an independent bank.</a:t>
            </a:r>
          </a:p>
          <a:p>
            <a:pPr marL="274320" indent="-274320" algn="just">
              <a:spcBef>
                <a:spcPts val="0"/>
              </a:spcBef>
              <a:buNone/>
            </a:pPr>
            <a:endParaRPr lang="en-US" sz="2400" dirty="0">
              <a:latin typeface="Cambria" pitchFamily="18" charset="0"/>
            </a:endParaRP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smtClean="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Achievement records of NGOs in Bangladesh</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6" name="Content Placeholder 2"/>
          <p:cNvSpPr>
            <a:spLocks noGrp="1"/>
          </p:cNvSpPr>
          <p:nvPr>
            <p:ph idx="1"/>
          </p:nvPr>
        </p:nvSpPr>
        <p:spPr>
          <a:xfrm>
            <a:off x="336550" y="762000"/>
            <a:ext cx="10287000" cy="64516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Font typeface="Wingdings" pitchFamily="2" charset="2"/>
              <a:buChar char="§"/>
            </a:pPr>
            <a:r>
              <a:rPr lang="en-US" sz="2400" dirty="0" smtClean="0">
                <a:latin typeface="Cambria" panose="02040503050406030204" pitchFamily="18" charset="0"/>
              </a:rPr>
              <a:t>Micro credit- covered rural Bangladesh (BRAC, </a:t>
            </a:r>
            <a:r>
              <a:rPr lang="en-US" sz="2400" dirty="0" err="1" smtClean="0">
                <a:latin typeface="Cambria" panose="02040503050406030204" pitchFamily="18" charset="0"/>
              </a:rPr>
              <a:t>Grameen</a:t>
            </a:r>
            <a:r>
              <a:rPr lang="en-US" sz="2400" dirty="0" smtClean="0">
                <a:latin typeface="Cambria" panose="02040503050406030204" pitchFamily="18" charset="0"/>
              </a:rPr>
              <a:t> Bank, </a:t>
            </a:r>
            <a:r>
              <a:rPr lang="en-US" sz="2400" dirty="0" err="1" smtClean="0">
                <a:latin typeface="Cambria" panose="02040503050406030204" pitchFamily="18" charset="0"/>
              </a:rPr>
              <a:t>Proshika</a:t>
            </a:r>
            <a:r>
              <a:rPr lang="en-US" sz="2400" dirty="0" smtClean="0">
                <a:latin typeface="Cambria" panose="02040503050406030204" pitchFamily="18" charset="0"/>
              </a:rPr>
              <a:t>)</a:t>
            </a:r>
          </a:p>
          <a:p>
            <a:pPr marL="274320" indent="-274320" algn="just">
              <a:spcBef>
                <a:spcPts val="0"/>
              </a:spcBef>
              <a:buFont typeface="Wingdings" pitchFamily="2" charset="2"/>
              <a:buChar char="§"/>
            </a:pPr>
            <a:r>
              <a:rPr lang="en-US" sz="2400" dirty="0" smtClean="0">
                <a:latin typeface="Cambria" panose="02040503050406030204" pitchFamily="18" charset="0"/>
              </a:rPr>
              <a:t>Innovative education through - Non Formal Education (BRAC)</a:t>
            </a:r>
          </a:p>
          <a:p>
            <a:pPr marL="274320" indent="-274320" algn="just">
              <a:spcBef>
                <a:spcPts val="0"/>
              </a:spcBef>
              <a:buFont typeface="Wingdings" pitchFamily="2" charset="2"/>
              <a:buChar char="§"/>
            </a:pPr>
            <a:r>
              <a:rPr lang="en-US" sz="2400" dirty="0" smtClean="0">
                <a:latin typeface="Cambria" panose="02040503050406030204" pitchFamily="18" charset="0"/>
              </a:rPr>
              <a:t>Women development (BRAC, </a:t>
            </a:r>
            <a:r>
              <a:rPr lang="en-US" sz="2400" dirty="0" err="1" smtClean="0">
                <a:latin typeface="Cambria" panose="02040503050406030204" pitchFamily="18" charset="0"/>
              </a:rPr>
              <a:t>Grameen</a:t>
            </a:r>
            <a:r>
              <a:rPr lang="en-US" sz="2400" dirty="0" smtClean="0">
                <a:latin typeface="Cambria" panose="02040503050406030204" pitchFamily="18" charset="0"/>
              </a:rPr>
              <a:t> Bank, </a:t>
            </a:r>
            <a:r>
              <a:rPr lang="en-US" sz="2400" dirty="0" err="1" smtClean="0">
                <a:latin typeface="Cambria" panose="02040503050406030204" pitchFamily="18" charset="0"/>
              </a:rPr>
              <a:t>Proshika</a:t>
            </a:r>
            <a:r>
              <a:rPr lang="en-US" sz="2400" dirty="0" smtClean="0">
                <a:latin typeface="Cambria" panose="02040503050406030204" pitchFamily="18" charset="0"/>
              </a:rPr>
              <a:t>, BLAST)</a:t>
            </a:r>
          </a:p>
          <a:p>
            <a:pPr marL="274320" indent="-274320" algn="just">
              <a:spcBef>
                <a:spcPts val="0"/>
              </a:spcBef>
              <a:buFont typeface="Wingdings" pitchFamily="2" charset="2"/>
              <a:buChar char="§"/>
            </a:pPr>
            <a:r>
              <a:rPr lang="en-US" sz="2400" dirty="0" smtClean="0">
                <a:latin typeface="Cambria" panose="02040503050406030204" pitchFamily="18" charset="0"/>
              </a:rPr>
              <a:t>Employment generation (</a:t>
            </a:r>
            <a:r>
              <a:rPr lang="en-US" sz="2400" dirty="0" err="1" smtClean="0">
                <a:latin typeface="Cambria" panose="02040503050406030204" pitchFamily="18" charset="0"/>
              </a:rPr>
              <a:t>Esho</a:t>
            </a:r>
            <a:r>
              <a:rPr lang="en-US" sz="2400" dirty="0" smtClean="0">
                <a:latin typeface="Cambria" panose="02040503050406030204" pitchFamily="18" charset="0"/>
              </a:rPr>
              <a:t> </a:t>
            </a:r>
            <a:r>
              <a:rPr lang="en-US" sz="2400" dirty="0" err="1" smtClean="0">
                <a:latin typeface="Cambria" panose="02040503050406030204" pitchFamily="18" charset="0"/>
              </a:rPr>
              <a:t>Nijera</a:t>
            </a:r>
            <a:r>
              <a:rPr lang="en-US" sz="2400" dirty="0" smtClean="0">
                <a:latin typeface="Cambria" panose="02040503050406030204" pitchFamily="18" charset="0"/>
              </a:rPr>
              <a:t> </a:t>
            </a:r>
            <a:r>
              <a:rPr lang="en-US" sz="2400" dirty="0" err="1" smtClean="0">
                <a:latin typeface="Cambria" panose="02040503050406030204" pitchFamily="18" charset="0"/>
              </a:rPr>
              <a:t>Kori</a:t>
            </a:r>
            <a:r>
              <a:rPr lang="en-US" sz="2400" dirty="0" smtClean="0">
                <a:latin typeface="Cambria" panose="02040503050406030204" pitchFamily="18" charset="0"/>
              </a:rPr>
              <a:t>)</a:t>
            </a:r>
          </a:p>
          <a:p>
            <a:pPr marL="274320" indent="-274320" algn="just">
              <a:spcBef>
                <a:spcPts val="0"/>
              </a:spcBef>
              <a:buFont typeface="Wingdings" pitchFamily="2" charset="2"/>
              <a:buChar char="§"/>
            </a:pPr>
            <a:r>
              <a:rPr lang="en-US" sz="2400" dirty="0" smtClean="0">
                <a:latin typeface="Cambria" panose="02040503050406030204" pitchFamily="18" charset="0"/>
              </a:rPr>
              <a:t>Income earning through enterprise development (BRAC, CARE)</a:t>
            </a:r>
          </a:p>
          <a:p>
            <a:pPr marL="274320" indent="-274320" algn="just">
              <a:spcBef>
                <a:spcPts val="0"/>
              </a:spcBef>
              <a:buFont typeface="Wingdings" pitchFamily="2" charset="2"/>
              <a:buChar char="§"/>
            </a:pPr>
            <a:r>
              <a:rPr lang="en-US" sz="2400" dirty="0" smtClean="0">
                <a:latin typeface="Cambria" panose="02040503050406030204" pitchFamily="18" charset="0"/>
              </a:rPr>
              <a:t>Capacity building in planning and management (Action Aid, Oxfam, CARE)</a:t>
            </a:r>
          </a:p>
          <a:p>
            <a:pPr marL="274320" indent="-274320" algn="just">
              <a:spcBef>
                <a:spcPts val="0"/>
              </a:spcBef>
              <a:buFont typeface="Wingdings" pitchFamily="2" charset="2"/>
              <a:buChar char="§"/>
            </a:pPr>
            <a:r>
              <a:rPr lang="en-US" sz="2400" dirty="0" smtClean="0">
                <a:latin typeface="Cambria" panose="02040503050406030204" pitchFamily="18" charset="0"/>
              </a:rPr>
              <a:t>NGOs as Entrepreneurs in commercial activities (BRAC)</a:t>
            </a:r>
          </a:p>
          <a:p>
            <a:pPr marL="274320" indent="-274320" algn="just">
              <a:spcBef>
                <a:spcPts val="0"/>
              </a:spcBef>
              <a:buFont typeface="Wingdings" pitchFamily="2" charset="2"/>
              <a:buChar char="§"/>
            </a:pPr>
            <a:r>
              <a:rPr lang="en-US" sz="2400" dirty="0" smtClean="0">
                <a:latin typeface="Cambria" panose="02040503050406030204" pitchFamily="18" charset="0"/>
              </a:rPr>
              <a:t>Political participation and Awareness (USAID, Democracy International)</a:t>
            </a:r>
          </a:p>
          <a:p>
            <a:pPr marL="274320" indent="-274320" algn="just">
              <a:spcBef>
                <a:spcPts val="0"/>
              </a:spcBef>
              <a:buFont typeface="Wingdings" pitchFamily="2" charset="2"/>
              <a:buChar char="§"/>
            </a:pPr>
            <a:r>
              <a:rPr lang="en-US" sz="2400" dirty="0" smtClean="0">
                <a:latin typeface="Cambria" panose="02040503050406030204" pitchFamily="18" charset="0"/>
              </a:rPr>
              <a:t>Heath and nutrition (SC, BRAC, CARE)</a:t>
            </a:r>
          </a:p>
          <a:p>
            <a:pPr marL="274320" indent="-274320" algn="just">
              <a:spcBef>
                <a:spcPts val="0"/>
              </a:spcBef>
              <a:buFont typeface="Wingdings" pitchFamily="2" charset="2"/>
              <a:buChar char="§"/>
            </a:pPr>
            <a:r>
              <a:rPr lang="en-US" sz="2400" dirty="0" smtClean="0">
                <a:latin typeface="Cambria" panose="02040503050406030204" pitchFamily="18" charset="0"/>
              </a:rPr>
              <a:t>Family planning ( </a:t>
            </a:r>
            <a:r>
              <a:rPr lang="en-US" sz="2400" dirty="0" err="1" smtClean="0">
                <a:latin typeface="Cambria" panose="02040503050406030204" pitchFamily="18" charset="0"/>
              </a:rPr>
              <a:t>Surjer</a:t>
            </a:r>
            <a:r>
              <a:rPr lang="en-US" sz="2400" dirty="0" smtClean="0">
                <a:latin typeface="Cambria" panose="02040503050406030204" pitchFamily="18" charset="0"/>
              </a:rPr>
              <a:t> </a:t>
            </a:r>
            <a:r>
              <a:rPr lang="en-US" sz="2400" dirty="0" err="1" smtClean="0">
                <a:latin typeface="Cambria" panose="02040503050406030204" pitchFamily="18" charset="0"/>
              </a:rPr>
              <a:t>Hasi</a:t>
            </a:r>
            <a:r>
              <a:rPr lang="en-US" sz="2400" dirty="0" smtClean="0">
                <a:latin typeface="Cambria" panose="02040503050406030204" pitchFamily="18" charset="0"/>
              </a:rPr>
              <a:t>)</a:t>
            </a:r>
          </a:p>
          <a:p>
            <a:pPr marL="274320" indent="-274320" algn="just">
              <a:spcBef>
                <a:spcPts val="0"/>
              </a:spcBef>
              <a:buFont typeface="Wingdings" pitchFamily="2" charset="2"/>
              <a:buChar char="§"/>
            </a:pPr>
            <a:r>
              <a:rPr lang="en-US" sz="2400" dirty="0" smtClean="0">
                <a:latin typeface="Cambria" panose="02040503050406030204" pitchFamily="18" charset="0"/>
              </a:rPr>
              <a:t>Environment (BAPA, BELA, IUCN, USAID)</a:t>
            </a:r>
          </a:p>
          <a:p>
            <a:pPr marL="274320" indent="-274320" algn="just">
              <a:spcBef>
                <a:spcPts val="0"/>
              </a:spcBef>
              <a:buFont typeface="Wingdings" pitchFamily="2" charset="2"/>
              <a:buChar char="§"/>
            </a:pPr>
            <a:r>
              <a:rPr lang="en-US" sz="2400" dirty="0" smtClean="0">
                <a:latin typeface="Cambria" panose="02040503050406030204" pitchFamily="18" charset="0"/>
              </a:rPr>
              <a:t>Awareness building (BRAC)</a:t>
            </a:r>
          </a:p>
          <a:p>
            <a:pPr marL="274320" indent="-274320" algn="just">
              <a:spcBef>
                <a:spcPts val="0"/>
              </a:spcBef>
              <a:buFont typeface="Wingdings" pitchFamily="2" charset="2"/>
              <a:buChar char="§"/>
            </a:pPr>
            <a:r>
              <a:rPr lang="en-US" sz="2400" dirty="0" smtClean="0">
                <a:latin typeface="Cambria" panose="02040503050406030204" pitchFamily="18" charset="0"/>
              </a:rPr>
              <a:t>Access to governance services and local administration (UNDP)</a:t>
            </a:r>
          </a:p>
          <a:p>
            <a:pPr marL="274320" indent="-274320" algn="just">
              <a:spcBef>
                <a:spcPts val="0"/>
              </a:spcBef>
              <a:buFont typeface="Wingdings" pitchFamily="2" charset="2"/>
              <a:buChar char="§"/>
            </a:pPr>
            <a:r>
              <a:rPr lang="en-US" sz="2400" dirty="0" smtClean="0">
                <a:latin typeface="Cambria" panose="02040503050406030204" pitchFamily="18" charset="0"/>
              </a:rPr>
              <a:t>Agricultural sector (</a:t>
            </a:r>
            <a:r>
              <a:rPr lang="en-US" sz="2400" dirty="0" err="1" smtClean="0">
                <a:latin typeface="Cambria" panose="02040503050406030204" pitchFamily="18" charset="0"/>
              </a:rPr>
              <a:t>Katalyst</a:t>
            </a:r>
            <a:r>
              <a:rPr lang="en-US" sz="2400" dirty="0" smtClean="0">
                <a:latin typeface="Cambria" panose="02040503050406030204" pitchFamily="18" charset="0"/>
              </a:rPr>
              <a:t>, IDE)</a:t>
            </a:r>
          </a:p>
          <a:p>
            <a:pPr marL="274320" indent="-274320" algn="just">
              <a:spcBef>
                <a:spcPts val="0"/>
              </a:spcBef>
              <a:buFont typeface="Wingdings" pitchFamily="2" charset="2"/>
              <a:buChar char="§"/>
            </a:pPr>
            <a:r>
              <a:rPr lang="en-US" sz="2400" dirty="0" smtClean="0">
                <a:latin typeface="Cambria" panose="02040503050406030204" pitchFamily="18" charset="0"/>
              </a:rPr>
              <a:t>Children development (SC, Plan International)</a:t>
            </a:r>
          </a:p>
          <a:p>
            <a:pPr marL="274320" indent="-274320" algn="just">
              <a:spcBef>
                <a:spcPts val="0"/>
              </a:spcBef>
              <a:buFont typeface="Wingdings" pitchFamily="2" charset="2"/>
              <a:buChar char="§"/>
            </a:pPr>
            <a:r>
              <a:rPr lang="en-US" sz="2400" dirty="0" smtClean="0">
                <a:latin typeface="Cambria" panose="02040503050406030204" pitchFamily="18" charset="0"/>
              </a:rPr>
              <a:t>Humanitarian works (SC, Oxfam, Islamic Relief, CARE)</a:t>
            </a:r>
          </a:p>
          <a:p>
            <a:pPr marL="274320" indent="-274320" algn="just">
              <a:spcBef>
                <a:spcPts val="0"/>
              </a:spcBef>
              <a:buFont typeface="Wingdings" pitchFamily="2" charset="2"/>
              <a:buChar char="§"/>
            </a:pPr>
            <a:r>
              <a:rPr lang="en-US" sz="2400" dirty="0" smtClean="0">
                <a:latin typeface="Cambria" panose="02040503050406030204" pitchFamily="18" charset="0"/>
              </a:rPr>
              <a:t>Legal aid (</a:t>
            </a:r>
            <a:r>
              <a:rPr lang="en-US" sz="2400" dirty="0" err="1" smtClean="0">
                <a:latin typeface="Cambria" panose="02040503050406030204" pitchFamily="18" charset="0"/>
              </a:rPr>
              <a:t>Ain</a:t>
            </a:r>
            <a:r>
              <a:rPr lang="en-US" sz="2400" dirty="0" smtClean="0">
                <a:latin typeface="Cambria" panose="02040503050406030204" pitchFamily="18" charset="0"/>
              </a:rPr>
              <a:t> o Salish </a:t>
            </a:r>
            <a:r>
              <a:rPr lang="en-US" sz="2400" dirty="0" err="1" smtClean="0">
                <a:latin typeface="Cambria" panose="02040503050406030204" pitchFamily="18" charset="0"/>
              </a:rPr>
              <a:t>Kendro</a:t>
            </a:r>
            <a:r>
              <a:rPr lang="en-US" sz="2400" dirty="0" smtClean="0">
                <a:latin typeface="Cambria" panose="02040503050406030204" pitchFamily="18" charset="0"/>
              </a:rPr>
              <a:t>, BLAST)</a:t>
            </a:r>
            <a:endParaRPr lang="en-US" sz="2400" dirty="0">
              <a:latin typeface="Cambria" panose="02040503050406030204" pitchFamily="18" charset="0"/>
            </a:endParaRP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smtClean="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NGOs and the Rise of ‘Civil Society’</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6"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ctr">
              <a:spcBef>
                <a:spcPts val="0"/>
              </a:spcBef>
              <a:buNone/>
            </a:pPr>
            <a:r>
              <a:rPr lang="en-US" sz="2400" dirty="0" smtClean="0">
                <a:latin typeface="Cambria" panose="02040503050406030204" pitchFamily="18" charset="0"/>
              </a:rPr>
              <a:t>“To identify the rise of the NGOs too simply with the rise of `civil society‘ is</a:t>
            </a:r>
          </a:p>
          <a:p>
            <a:pPr marL="274320" indent="-274320" algn="ctr">
              <a:spcBef>
                <a:spcPts val="0"/>
              </a:spcBef>
              <a:buNone/>
            </a:pPr>
            <a:r>
              <a:rPr lang="en-US" sz="2400" dirty="0" smtClean="0">
                <a:latin typeface="Cambria" panose="02040503050406030204" pitchFamily="18" charset="0"/>
              </a:rPr>
              <a:t>quite problematic in contemporary Bangladesh. It may be that this is an</a:t>
            </a:r>
          </a:p>
          <a:p>
            <a:pPr marL="274320" indent="-274320" algn="ctr">
              <a:spcBef>
                <a:spcPts val="0"/>
              </a:spcBef>
              <a:buNone/>
            </a:pPr>
            <a:r>
              <a:rPr lang="en-US" sz="2400" dirty="0" smtClean="0">
                <a:latin typeface="Cambria" panose="02040503050406030204" pitchFamily="18" charset="0"/>
              </a:rPr>
              <a:t>accurate depiction of their roots in the heady early days after liberation.</a:t>
            </a:r>
          </a:p>
          <a:p>
            <a:pPr marL="274320" indent="-274320" algn="ctr">
              <a:spcBef>
                <a:spcPts val="0"/>
              </a:spcBef>
              <a:buNone/>
            </a:pPr>
            <a:r>
              <a:rPr lang="en-US" sz="2400" dirty="0" smtClean="0">
                <a:latin typeface="Cambria" panose="02040503050406030204" pitchFamily="18" charset="0"/>
              </a:rPr>
              <a:t>Clearly at that time there was a tremendous surge of `public spirit', people</a:t>
            </a:r>
          </a:p>
          <a:p>
            <a:pPr marL="274320" indent="-274320" algn="ctr">
              <a:spcBef>
                <a:spcPts val="0"/>
              </a:spcBef>
              <a:buNone/>
            </a:pPr>
            <a:r>
              <a:rPr lang="en-US" sz="2400" dirty="0" smtClean="0">
                <a:latin typeface="Cambria" panose="02040503050406030204" pitchFamily="18" charset="0"/>
              </a:rPr>
              <a:t>wishing to `do something' for the fledging nation, and it was this that</a:t>
            </a:r>
          </a:p>
          <a:p>
            <a:pPr marL="274320" indent="-274320" algn="ctr">
              <a:spcBef>
                <a:spcPts val="0"/>
              </a:spcBef>
              <a:buNone/>
            </a:pPr>
            <a:r>
              <a:rPr lang="en-US" sz="2400" dirty="0" smtClean="0">
                <a:latin typeface="Cambria" panose="02040503050406030204" pitchFamily="18" charset="0"/>
              </a:rPr>
              <a:t>inspired the founders of many of the foremost NGOs of today. Taking a</a:t>
            </a:r>
          </a:p>
          <a:p>
            <a:pPr marL="274320" indent="-274320" algn="ctr">
              <a:spcBef>
                <a:spcPts val="0"/>
              </a:spcBef>
              <a:buNone/>
            </a:pPr>
            <a:r>
              <a:rPr lang="en-US" sz="2400" dirty="0" smtClean="0">
                <a:latin typeface="Cambria" panose="02040503050406030204" pitchFamily="18" charset="0"/>
              </a:rPr>
              <a:t>rather different perspective, it is likely that at least some of the NGO</a:t>
            </a:r>
          </a:p>
          <a:p>
            <a:pPr marL="274320" indent="-274320" algn="ctr">
              <a:spcBef>
                <a:spcPts val="0"/>
              </a:spcBef>
              <a:buNone/>
            </a:pPr>
            <a:r>
              <a:rPr lang="en-US" sz="2400" dirty="0" smtClean="0">
                <a:latin typeface="Cambria" panose="02040503050406030204" pitchFamily="18" charset="0"/>
              </a:rPr>
              <a:t>leaders would in different political conditions have gone into politics. With</a:t>
            </a:r>
          </a:p>
          <a:p>
            <a:pPr marL="274320" indent="-274320" algn="ctr">
              <a:spcBef>
                <a:spcPts val="0"/>
              </a:spcBef>
              <a:buNone/>
            </a:pPr>
            <a:r>
              <a:rPr lang="en-US" sz="2400" dirty="0" smtClean="0">
                <a:latin typeface="Cambria" panose="02040503050406030204" pitchFamily="18" charset="0"/>
              </a:rPr>
              <a:t>successive regimes dominated by the military, the NGO world offered a</a:t>
            </a:r>
          </a:p>
          <a:p>
            <a:pPr marL="274320" indent="-274320" algn="ctr">
              <a:spcBef>
                <a:spcPts val="0"/>
              </a:spcBef>
              <a:buNone/>
            </a:pPr>
            <a:r>
              <a:rPr lang="en-US" sz="2400" dirty="0" smtClean="0">
                <a:latin typeface="Cambria" panose="02040503050406030204" pitchFamily="18" charset="0"/>
              </a:rPr>
              <a:t>relatively open space in which people with a progressive vision could</a:t>
            </a:r>
          </a:p>
          <a:p>
            <a:pPr marL="274320" indent="-274320" algn="ctr">
              <a:spcBef>
                <a:spcPts val="0"/>
              </a:spcBef>
              <a:buNone/>
            </a:pPr>
            <a:r>
              <a:rPr lang="en-US" sz="2400" dirty="0" smtClean="0">
                <a:latin typeface="Cambria" panose="02040503050406030204" pitchFamily="18" charset="0"/>
              </a:rPr>
              <a:t>operate, and see concrete results which the formal politics of the time did</a:t>
            </a:r>
          </a:p>
          <a:p>
            <a:pPr marL="274320" indent="-274320" algn="ctr">
              <a:spcBef>
                <a:spcPts val="0"/>
              </a:spcBef>
              <a:buNone/>
            </a:pPr>
            <a:r>
              <a:rPr lang="en-US" sz="2400" dirty="0" smtClean="0">
                <a:latin typeface="Cambria" panose="02040503050406030204" pitchFamily="18" charset="0"/>
              </a:rPr>
              <a:t>not offer.”</a:t>
            </a:r>
          </a:p>
          <a:p>
            <a:pPr marL="274320" indent="-274320" algn="r">
              <a:spcBef>
                <a:spcPts val="0"/>
              </a:spcBef>
              <a:buNone/>
            </a:pPr>
            <a:endParaRPr lang="en-US" sz="2400" i="1" dirty="0" smtClean="0">
              <a:latin typeface="Cambria" panose="02040503050406030204" pitchFamily="18" charset="0"/>
            </a:endParaRPr>
          </a:p>
          <a:p>
            <a:pPr marL="274320" indent="-274320" algn="r">
              <a:spcBef>
                <a:spcPts val="0"/>
              </a:spcBef>
              <a:buNone/>
            </a:pPr>
            <a:r>
              <a:rPr lang="en-US" sz="2400" i="1" dirty="0" smtClean="0">
                <a:latin typeface="Cambria" panose="02040503050406030204" pitchFamily="18" charset="0"/>
              </a:rPr>
              <a:t>[White, S.C. 1999. NGOs, Civil Society, and the State in Bangladesh. The Politics of Representing the Poor: Development and Change. UK: Blackwell Publishers Ltd. Vol. 30. pp. 307-326.]</a:t>
            </a:r>
            <a:endParaRPr lang="en-US" sz="2400" i="1" dirty="0">
              <a:latin typeface="Cambria" panose="02040503050406030204" pitchFamily="18" charset="0"/>
            </a:endParaRPr>
          </a:p>
        </p:txBody>
      </p:sp>
    </p:spTree>
    <p:extLst>
      <p:ext uri="{BB962C8B-B14F-4D97-AF65-F5344CB8AC3E}">
        <p14:creationId xmlns:p14="http://schemas.microsoft.com/office/powerpoint/2010/main" val="3420530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550" y="863600"/>
            <a:ext cx="10287000" cy="61468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None/>
            </a:pPr>
            <a:r>
              <a:rPr lang="en-US" sz="2400" b="1" dirty="0" smtClean="0">
                <a:latin typeface="Cambria" panose="02040503050406030204" pitchFamily="18" charset="0"/>
              </a:rPr>
              <a:t>NGOs in Bangladesh work under many constraints and challenges. Some of these challenges are:</a:t>
            </a:r>
          </a:p>
          <a:p>
            <a:pPr marL="274320" indent="-274320" algn="just">
              <a:spcBef>
                <a:spcPts val="0"/>
              </a:spcBef>
              <a:buNone/>
            </a:pPr>
            <a:endParaRPr lang="en-US" sz="2400" b="1" dirty="0" smtClean="0">
              <a:latin typeface="Cambria" panose="02040503050406030204" pitchFamily="18" charset="0"/>
            </a:endParaRPr>
          </a:p>
          <a:p>
            <a:pPr marL="273050" indent="11113" algn="just">
              <a:spcBef>
                <a:spcPts val="0"/>
              </a:spcBef>
              <a:buFont typeface="Wingdings" pitchFamily="2" charset="2"/>
              <a:buChar char="ü"/>
            </a:pPr>
            <a:r>
              <a:rPr lang="en-US" sz="2400" dirty="0" smtClean="0">
                <a:latin typeface="Cambria" panose="02040503050406030204" pitchFamily="18" charset="0"/>
              </a:rPr>
              <a:t> lack of financial sustainability; </a:t>
            </a:r>
          </a:p>
          <a:p>
            <a:pPr marL="273050" indent="11113" algn="just">
              <a:spcBef>
                <a:spcPts val="0"/>
              </a:spcBef>
              <a:buFont typeface="Wingdings" pitchFamily="2" charset="2"/>
              <a:buChar char="ü"/>
            </a:pPr>
            <a:r>
              <a:rPr lang="en-US" sz="2400" dirty="0" smtClean="0">
                <a:latin typeface="Cambria" panose="02040503050406030204" pitchFamily="18" charset="0"/>
              </a:rPr>
              <a:t> shortage of efficient employees and high employee attrition;</a:t>
            </a:r>
          </a:p>
          <a:p>
            <a:pPr marL="273050" indent="11113" algn="just">
              <a:spcBef>
                <a:spcPts val="0"/>
              </a:spcBef>
              <a:buFont typeface="Wingdings" pitchFamily="2" charset="2"/>
              <a:buChar char="ü"/>
            </a:pPr>
            <a:r>
              <a:rPr lang="en-US" sz="2400" dirty="0" smtClean="0">
                <a:latin typeface="Cambria" panose="02040503050406030204" pitchFamily="18" charset="0"/>
              </a:rPr>
              <a:t> inadequate infrastructure</a:t>
            </a:r>
          </a:p>
          <a:p>
            <a:pPr marL="273050" indent="11113" algn="just">
              <a:spcBef>
                <a:spcPts val="0"/>
              </a:spcBef>
              <a:buFont typeface="Wingdings" pitchFamily="2" charset="2"/>
              <a:buChar char="ü"/>
            </a:pPr>
            <a:r>
              <a:rPr lang="en-US" sz="2400" dirty="0" smtClean="0">
                <a:latin typeface="Cambria" panose="02040503050406030204" pitchFamily="18" charset="0"/>
              </a:rPr>
              <a:t> undue interference and control by the government; </a:t>
            </a:r>
          </a:p>
          <a:p>
            <a:pPr marL="273050" indent="11113" algn="just">
              <a:spcBef>
                <a:spcPts val="0"/>
              </a:spcBef>
              <a:buFont typeface="Wingdings" pitchFamily="2" charset="2"/>
              <a:buChar char="ü"/>
            </a:pPr>
            <a:r>
              <a:rPr lang="en-US" sz="2400" dirty="0" smtClean="0">
                <a:latin typeface="Cambria" panose="02040503050406030204" pitchFamily="18" charset="0"/>
              </a:rPr>
              <a:t> fund release process; </a:t>
            </a:r>
          </a:p>
          <a:p>
            <a:pPr marL="273050" indent="11113" algn="just">
              <a:spcBef>
                <a:spcPts val="0"/>
              </a:spcBef>
              <a:buFont typeface="Wingdings" pitchFamily="2" charset="2"/>
              <a:buChar char="ü"/>
            </a:pPr>
            <a:r>
              <a:rPr lang="en-US" sz="2400" dirty="0" smtClean="0">
                <a:latin typeface="Cambria" panose="02040503050406030204" pitchFamily="18" charset="0"/>
              </a:rPr>
              <a:t> low level of inter-</a:t>
            </a:r>
            <a:r>
              <a:rPr lang="en-US" sz="2400" dirty="0" err="1" smtClean="0">
                <a:latin typeface="Cambria" panose="02040503050406030204" pitchFamily="18" charset="0"/>
              </a:rPr>
              <a:t>sectoral</a:t>
            </a:r>
            <a:r>
              <a:rPr lang="en-US" sz="2400" dirty="0" smtClean="0">
                <a:latin typeface="Cambria" panose="02040503050406030204" pitchFamily="18" charset="0"/>
              </a:rPr>
              <a:t> cooperation; </a:t>
            </a:r>
          </a:p>
          <a:p>
            <a:pPr marL="273050" indent="11113" algn="just">
              <a:spcBef>
                <a:spcPts val="0"/>
              </a:spcBef>
              <a:buFont typeface="Wingdings" pitchFamily="2" charset="2"/>
              <a:buChar char="ü"/>
            </a:pPr>
            <a:r>
              <a:rPr lang="en-US" sz="2400" dirty="0" smtClean="0">
                <a:latin typeface="Cambria" panose="02040503050406030204" pitchFamily="18" charset="0"/>
              </a:rPr>
              <a:t> inadequate training and low level of true professionalism among employees often aggravated by lack of job security;</a:t>
            </a:r>
          </a:p>
          <a:p>
            <a:pPr marL="273050" indent="11113" algn="just">
              <a:spcBef>
                <a:spcPts val="0"/>
              </a:spcBef>
              <a:buFont typeface="Wingdings" pitchFamily="2" charset="2"/>
              <a:buChar char="ü"/>
            </a:pPr>
            <a:r>
              <a:rPr lang="en-US" sz="2400" dirty="0" smtClean="0">
                <a:latin typeface="Cambria" panose="02040503050406030204" pitchFamily="18" charset="0"/>
              </a:rPr>
              <a:t> lack of information and relevant research;</a:t>
            </a:r>
          </a:p>
          <a:p>
            <a:pPr marL="273050" indent="11113" algn="just">
              <a:spcBef>
                <a:spcPts val="0"/>
              </a:spcBef>
              <a:buFont typeface="Wingdings" pitchFamily="2" charset="2"/>
              <a:buChar char="ü"/>
            </a:pPr>
            <a:r>
              <a:rPr lang="en-US" sz="2400" dirty="0" smtClean="0">
                <a:latin typeface="Cambria" panose="02040503050406030204" pitchFamily="18" charset="0"/>
              </a:rPr>
              <a:t> religious conservatism and militancy, and threat of terrorism;</a:t>
            </a:r>
          </a:p>
          <a:p>
            <a:pPr marL="273050" indent="11113" algn="just">
              <a:spcBef>
                <a:spcPts val="0"/>
              </a:spcBef>
              <a:buFont typeface="Wingdings" pitchFamily="2" charset="2"/>
              <a:buChar char="ü"/>
            </a:pPr>
            <a:r>
              <a:rPr lang="en-US" sz="2400" dirty="0" smtClean="0">
                <a:latin typeface="Cambria" panose="02040503050406030204" pitchFamily="18" charset="0"/>
              </a:rPr>
              <a:t> political pressure and political instability;</a:t>
            </a:r>
          </a:p>
          <a:p>
            <a:pPr marL="273050" indent="11113" algn="just">
              <a:spcBef>
                <a:spcPts val="0"/>
              </a:spcBef>
              <a:buFont typeface="Wingdings" pitchFamily="2" charset="2"/>
              <a:buChar char="ü"/>
            </a:pPr>
            <a:r>
              <a:rPr lang="en-US" sz="2400" dirty="0" smtClean="0">
                <a:latin typeface="Cambria" panose="02040503050406030204" pitchFamily="18" charset="0"/>
              </a:rPr>
              <a:t>Unfavorable tax regime</a:t>
            </a:r>
            <a:endParaRPr lang="en-US" sz="2400" i="1" dirty="0" smtClean="0">
              <a:latin typeface="Cambria" panose="02040503050406030204" pitchFamily="18" charset="0"/>
            </a:endParaRPr>
          </a:p>
          <a:p>
            <a:pPr marL="273050" indent="11113" algn="r">
              <a:spcBef>
                <a:spcPts val="0"/>
              </a:spcBef>
              <a:buNone/>
            </a:pPr>
            <a:r>
              <a:rPr lang="en-US" sz="2400" i="1" dirty="0" smtClean="0">
                <a:latin typeface="Cambria" panose="02040503050406030204" pitchFamily="18" charset="0"/>
              </a:rPr>
              <a:t>[Source: A report of TIB]</a:t>
            </a:r>
          </a:p>
          <a:p>
            <a:pPr marL="274320" indent="-274320" algn="just">
              <a:spcBef>
                <a:spcPts val="0"/>
              </a:spcBef>
              <a:buFont typeface="Wingdings" pitchFamily="2" charset="2"/>
              <a:buChar char="ü"/>
            </a:pPr>
            <a:endParaRPr lang="en-US" sz="2400" dirty="0">
              <a:latin typeface="Cambria" panose="02040503050406030204" pitchFamily="18" charset="0"/>
            </a:endParaRP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algn="ctr">
              <a:lnSpc>
                <a:spcPct val="120000"/>
              </a:lnSpc>
              <a:buNone/>
            </a:pPr>
            <a:r>
              <a:rPr lang="en-US" sz="3800" b="1" dirty="0" smtClean="0">
                <a:latin typeface="Cambria" panose="02040503050406030204" pitchFamily="18" charset="0"/>
              </a:rPr>
              <a:t>Challenges facing NGOs in Bangladesh</a:t>
            </a:r>
          </a:p>
        </p:txBody>
      </p:sp>
    </p:spTree>
    <p:extLst>
      <p:ext uri="{BB962C8B-B14F-4D97-AF65-F5344CB8AC3E}">
        <p14:creationId xmlns:p14="http://schemas.microsoft.com/office/powerpoint/2010/main" val="28976970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b="1" dirty="0" smtClean="0"/>
              <a:t>NGOs in Somalia</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pPr algn="just"/>
            <a:r>
              <a:rPr lang="en-US" dirty="0" smtClean="0"/>
              <a:t>Nepotism in Somalia used by the government and organizations is measured in numbers 70% ,fair work is measured 30%.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6" name="Picture 5" descr="zx.jpg"/>
          <p:cNvPicPr>
            <a:picLocks noChangeAspect="1"/>
          </p:cNvPicPr>
          <p:nvPr/>
        </p:nvPicPr>
        <p:blipFill>
          <a:blip r:embed="rId2"/>
          <a:stretch>
            <a:fillRect/>
          </a:stretch>
        </p:blipFill>
        <p:spPr>
          <a:xfrm>
            <a:off x="1645920" y="3982720"/>
            <a:ext cx="8023860" cy="25196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20"/>
          <p:cNvSpPr txBox="1">
            <a:spLocks noGrp="1"/>
          </p:cNvSpPr>
          <p:nvPr>
            <p:ph type="body" idx="1"/>
          </p:nvPr>
        </p:nvSpPr>
        <p:spPr>
          <a:xfrm>
            <a:off x="374040" y="838200"/>
            <a:ext cx="10224720" cy="6248400"/>
          </a:xfrm>
          <a:prstGeom prst="rect">
            <a:avLst/>
          </a:prstGeom>
        </p:spPr>
        <p:style>
          <a:lnRef idx="2">
            <a:schemeClr val="accent6"/>
          </a:lnRef>
          <a:fillRef idx="1">
            <a:schemeClr val="lt1"/>
          </a:fillRef>
          <a:effectRef idx="0">
            <a:schemeClr val="accent6"/>
          </a:effectRef>
          <a:fontRef idx="minor">
            <a:schemeClr val="dk1"/>
          </a:fontRef>
        </p:style>
        <p:txBody>
          <a:bodyPr spcFirstLastPara="1" wrap="square" lIns="117024" tIns="117024" rIns="117024" bIns="117024" anchor="t" anchorCtr="0">
            <a:normAutofit fontScale="92500"/>
          </a:bodyPr>
          <a:lstStyle/>
          <a:p>
            <a:pPr marL="0" indent="0" algn="just">
              <a:lnSpc>
                <a:spcPct val="110000"/>
              </a:lnSpc>
              <a:buFont typeface="Wingdings" pitchFamily="2" charset="2"/>
              <a:buChar char="q"/>
            </a:pPr>
            <a:r>
              <a:rPr lang="en-US" sz="2800" dirty="0">
                <a:highlight>
                  <a:srgbClr val="FFFFFF"/>
                </a:highlight>
                <a:latin typeface="Cambria" pitchFamily="18" charset="0"/>
              </a:rPr>
              <a:t> </a:t>
            </a:r>
            <a:r>
              <a:rPr lang="en-US" sz="2800" dirty="0" smtClean="0">
                <a:highlight>
                  <a:srgbClr val="FFFFFF"/>
                </a:highlight>
                <a:latin typeface="Cambria" pitchFamily="18" charset="0"/>
              </a:rPr>
              <a:t>The </a:t>
            </a:r>
            <a:r>
              <a:rPr lang="en-US" sz="2800" dirty="0" smtClean="0">
                <a:highlight>
                  <a:srgbClr val="FFFFFF"/>
                </a:highlight>
                <a:latin typeface="Cambria" pitchFamily="18" charset="0"/>
              </a:rPr>
              <a:t>term ‘governance’ comes from the Greek verb </a:t>
            </a:r>
            <a:r>
              <a:rPr lang="en-US" sz="2800" dirty="0" err="1" smtClean="0">
                <a:highlight>
                  <a:srgbClr val="FFFFFF"/>
                </a:highlight>
                <a:latin typeface="Cambria" pitchFamily="18" charset="0"/>
              </a:rPr>
              <a:t>κυ</a:t>
            </a:r>
            <a:r>
              <a:rPr lang="en-US" sz="2800" dirty="0" smtClean="0">
                <a:highlight>
                  <a:srgbClr val="FFFFFF"/>
                </a:highlight>
                <a:latin typeface="Cambria" pitchFamily="18" charset="0"/>
              </a:rPr>
              <a:t>βερνάω [kubernáo], meaning ‘to steer. </a:t>
            </a:r>
            <a:endParaRPr lang="en-US" sz="2800" dirty="0" smtClean="0">
              <a:highlight>
                <a:srgbClr val="FFFFFF"/>
              </a:highlight>
              <a:latin typeface="Cambria" pitchFamily="18" charset="0"/>
            </a:endParaRPr>
          </a:p>
          <a:p>
            <a:pPr marL="0" indent="0" algn="just">
              <a:lnSpc>
                <a:spcPct val="110000"/>
              </a:lnSpc>
              <a:buFont typeface="Wingdings" pitchFamily="2" charset="2"/>
              <a:buChar char="q"/>
            </a:pPr>
            <a:r>
              <a:rPr lang="en-US" sz="2800" dirty="0">
                <a:highlight>
                  <a:srgbClr val="FFFFFF"/>
                </a:highlight>
                <a:latin typeface="Cambria" pitchFamily="18" charset="0"/>
              </a:rPr>
              <a:t> </a:t>
            </a:r>
            <a:r>
              <a:rPr lang="en-US" sz="2800" dirty="0" smtClean="0">
                <a:highlight>
                  <a:srgbClr val="FFFFFF"/>
                </a:highlight>
                <a:latin typeface="Cambria" pitchFamily="18" charset="0"/>
              </a:rPr>
              <a:t>Every </a:t>
            </a:r>
            <a:r>
              <a:rPr lang="en-US" sz="2800" dirty="0" smtClean="0">
                <a:highlight>
                  <a:srgbClr val="FFFFFF"/>
                </a:highlight>
                <a:latin typeface="Cambria" pitchFamily="18" charset="0"/>
              </a:rPr>
              <a:t>institution, be it public, private, or third sector, needs governance to function. There are formalized forms of governance, and the most formalized one is the ‘government’. </a:t>
            </a:r>
          </a:p>
          <a:p>
            <a:pPr marL="0" indent="0" algn="just">
              <a:lnSpc>
                <a:spcPct val="110000"/>
              </a:lnSpc>
              <a:buNone/>
            </a:pPr>
            <a:endParaRPr lang="en-US" sz="1100" dirty="0" smtClean="0">
              <a:highlight>
                <a:srgbClr val="FFFFFF"/>
              </a:highlight>
              <a:latin typeface="Cambria" pitchFamily="18" charset="0"/>
            </a:endParaRPr>
          </a:p>
          <a:p>
            <a:pPr marL="0" indent="0" algn="just">
              <a:lnSpc>
                <a:spcPct val="110000"/>
              </a:lnSpc>
              <a:buFont typeface="Wingdings" pitchFamily="2" charset="2"/>
              <a:buChar char="q"/>
            </a:pPr>
            <a:r>
              <a:rPr lang="en-US" sz="2800" dirty="0" smtClean="0">
                <a:highlight>
                  <a:srgbClr val="FFFFFF"/>
                </a:highlight>
                <a:latin typeface="Cambria" pitchFamily="18" charset="0"/>
              </a:rPr>
              <a:t> Governance </a:t>
            </a:r>
            <a:r>
              <a:rPr lang="en-US" sz="2800" dirty="0" smtClean="0">
                <a:highlight>
                  <a:srgbClr val="FFFFFF"/>
                </a:highlight>
                <a:latin typeface="Cambria" pitchFamily="18" charset="0"/>
              </a:rPr>
              <a:t>is a word that means the activity of interaction and control through laws, and rules of an organized society. Governance is the process with which an organization controlled and operates, and the mechanism by with it is run. </a:t>
            </a:r>
          </a:p>
          <a:p>
            <a:pPr marL="0" indent="0" algn="just">
              <a:lnSpc>
                <a:spcPct val="110000"/>
              </a:lnSpc>
              <a:buNone/>
            </a:pPr>
            <a:endParaRPr lang="en-US" sz="1100" dirty="0" smtClean="0">
              <a:highlight>
                <a:srgbClr val="FFFFFF"/>
              </a:highlight>
              <a:latin typeface="Cambria" pitchFamily="18" charset="0"/>
            </a:endParaRPr>
          </a:p>
          <a:p>
            <a:pPr marL="0" indent="0" algn="just">
              <a:lnSpc>
                <a:spcPct val="110000"/>
              </a:lnSpc>
              <a:buFont typeface="Wingdings" pitchFamily="2" charset="2"/>
              <a:buChar char="q"/>
            </a:pPr>
            <a:r>
              <a:rPr lang="en-US" sz="2800" dirty="0" smtClean="0">
                <a:highlight>
                  <a:srgbClr val="FFFFFF"/>
                </a:highlight>
                <a:latin typeface="Cambria" pitchFamily="18" charset="0"/>
              </a:rPr>
              <a:t> By good governance in the literal sense, we mean the system by which good results are expected through the society or institution. It is the system by which resources are properly utilized and welfare is maximized and environmental damage is minimized.</a:t>
            </a: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 sz="4000" b="1" dirty="0" smtClean="0">
                <a:latin typeface="Cambria" pitchFamily="18" charset="0"/>
              </a:rPr>
              <a:t>Governance and Good Governance</a:t>
            </a:r>
            <a:endParaRPr lang="en-US" sz="3833" b="1" dirty="0">
              <a:solidFill>
                <a:schemeClr val="tx1"/>
              </a:solidFill>
              <a:effectLst>
                <a:outerShdw blurRad="38100" dist="38100" dir="2700000" algn="tl">
                  <a:srgbClr val="000000">
                    <a:alpha val="43137"/>
                  </a:srgbClr>
                </a:outerShdw>
              </a:effectLst>
              <a:latin typeface="Cambria" pitchFamily="18" charset="0"/>
              <a:ea typeface="Cambria" panose="020405030504060302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 y="0"/>
            <a:ext cx="10972800" cy="685800"/>
          </a:xfrm>
        </p:spPr>
        <p:style>
          <a:lnRef idx="1">
            <a:schemeClr val="accent5"/>
          </a:lnRef>
          <a:fillRef idx="2">
            <a:schemeClr val="accent5"/>
          </a:fillRef>
          <a:effectRef idx="1">
            <a:schemeClr val="accent5"/>
          </a:effectRef>
          <a:fontRef idx="minor">
            <a:schemeClr val="dk1"/>
          </a:fontRef>
        </p:style>
        <p:txBody>
          <a:bodyPr>
            <a:noAutofit/>
          </a:bodyPr>
          <a:lstStyle/>
          <a:p>
            <a:pPr algn="ctr"/>
            <a:r>
              <a:rPr lang="en-US" altLang="en-US" sz="4000" b="1" dirty="0">
                <a:latin typeface="Cambria" panose="02040503050406030204" pitchFamily="18" charset="0"/>
                <a:ea typeface="Cambria" panose="02040503050406030204" pitchFamily="18" charset="0"/>
              </a:rPr>
              <a:t>Importance of </a:t>
            </a:r>
            <a:r>
              <a:rPr lang="en-US" altLang="en-US" sz="4000" b="1" dirty="0" smtClean="0">
                <a:latin typeface="Cambria" panose="02040503050406030204" pitchFamily="18" charset="0"/>
                <a:ea typeface="Cambria" panose="02040503050406030204" pitchFamily="18" charset="0"/>
              </a:rPr>
              <a:t>governance </a:t>
            </a:r>
            <a:r>
              <a:rPr lang="en-US" altLang="en-US" sz="4000" b="1" dirty="0" smtClean="0">
                <a:latin typeface="Cambria" panose="02040503050406030204" pitchFamily="18" charset="0"/>
                <a:ea typeface="Cambria" panose="02040503050406030204" pitchFamily="18" charset="0"/>
              </a:rPr>
              <a:t>issues for NGO</a:t>
            </a:r>
          </a:p>
        </p:txBody>
      </p:sp>
      <p:sp>
        <p:nvSpPr>
          <p:cNvPr id="4101" name="Rectangle 4"/>
          <p:cNvSpPr>
            <a:spLocks noChangeArrowheads="1"/>
          </p:cNvSpPr>
          <p:nvPr/>
        </p:nvSpPr>
        <p:spPr bwMode="auto">
          <a:xfrm>
            <a:off x="304800" y="977206"/>
            <a:ext cx="10287000" cy="5707052"/>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lIns="104498" tIns="52249" rIns="104498" bIns="52249">
            <a:spAutoFit/>
          </a:bodyPr>
          <a:lstStyle/>
          <a:p>
            <a:pPr marL="457200" indent="-457200" algn="just">
              <a:spcBef>
                <a:spcPct val="0"/>
              </a:spcBef>
              <a:buClr>
                <a:srgbClr val="7030A0"/>
              </a:buClr>
              <a:buFont typeface="Wingdings" panose="05000000000000000000" pitchFamily="2" charset="2"/>
              <a:buChar char="v"/>
            </a:pPr>
            <a:r>
              <a:rPr lang="en-US" altLang="en-US" sz="2600" b="1" dirty="0" smtClean="0">
                <a:solidFill>
                  <a:schemeClr val="tx1"/>
                </a:solidFill>
                <a:latin typeface="Cambria" panose="02040503050406030204" pitchFamily="18" charset="0"/>
                <a:ea typeface="Cambria" panose="02040503050406030204" pitchFamily="18" charset="0"/>
              </a:rPr>
              <a:t>Accountability </a:t>
            </a:r>
            <a:r>
              <a:rPr lang="en-US" altLang="en-US" sz="2600" b="1" dirty="0">
                <a:solidFill>
                  <a:schemeClr val="tx1"/>
                </a:solidFill>
                <a:latin typeface="Cambria" panose="02040503050406030204" pitchFamily="18" charset="0"/>
                <a:ea typeface="Cambria" panose="02040503050406030204" pitchFamily="18" charset="0"/>
              </a:rPr>
              <a:t>and Transparency</a:t>
            </a:r>
            <a:r>
              <a:rPr lang="en-US" altLang="en-US" sz="2600" b="1" dirty="0" smtClean="0">
                <a:solidFill>
                  <a:schemeClr val="tx1"/>
                </a:solidFill>
                <a:latin typeface="Cambria" panose="02040503050406030204" pitchFamily="18" charset="0"/>
                <a:ea typeface="Cambria" panose="02040503050406030204" pitchFamily="18" charset="0"/>
              </a:rPr>
              <a:t>: </a:t>
            </a:r>
            <a:r>
              <a:rPr lang="en-US" altLang="en-US" sz="2600" dirty="0" smtClean="0">
                <a:solidFill>
                  <a:schemeClr val="tx1"/>
                </a:solidFill>
                <a:latin typeface="Cambria" panose="02040503050406030204" pitchFamily="18" charset="0"/>
                <a:ea typeface="Cambria" panose="02040503050406030204" pitchFamily="18" charset="0"/>
              </a:rPr>
              <a:t>How </a:t>
            </a:r>
            <a:r>
              <a:rPr lang="en-US" altLang="en-US" sz="2600" dirty="0">
                <a:solidFill>
                  <a:schemeClr val="tx1"/>
                </a:solidFill>
                <a:latin typeface="Cambria" panose="02040503050406030204" pitchFamily="18" charset="0"/>
                <a:ea typeface="Cambria" panose="02040503050406030204" pitchFamily="18" charset="0"/>
              </a:rPr>
              <a:t>they use these funds and how </a:t>
            </a:r>
            <a:r>
              <a:rPr lang="en-US" altLang="en-US" sz="2600" dirty="0" smtClean="0">
                <a:solidFill>
                  <a:schemeClr val="tx1"/>
                </a:solidFill>
                <a:latin typeface="Cambria" panose="02040503050406030204" pitchFamily="18" charset="0"/>
                <a:ea typeface="Cambria" panose="02040503050406030204" pitchFamily="18" charset="0"/>
              </a:rPr>
              <a:t>transparent </a:t>
            </a:r>
            <a:r>
              <a:rPr lang="en-US" altLang="en-US" sz="2600" dirty="0">
                <a:solidFill>
                  <a:schemeClr val="tx1"/>
                </a:solidFill>
                <a:latin typeface="Cambria" panose="02040503050406030204" pitchFamily="18" charset="0"/>
                <a:ea typeface="Cambria" panose="02040503050406030204" pitchFamily="18" charset="0"/>
              </a:rPr>
              <a:t>they are in their operations. </a:t>
            </a:r>
            <a:endParaRPr lang="en-US" altLang="en-US" sz="2600" dirty="0" smtClean="0">
              <a:solidFill>
                <a:schemeClr val="tx1"/>
              </a:solidFill>
              <a:latin typeface="Cambria" panose="02040503050406030204" pitchFamily="18" charset="0"/>
              <a:ea typeface="Cambria" panose="02040503050406030204" pitchFamily="18" charset="0"/>
            </a:endParaRPr>
          </a:p>
          <a:p>
            <a:pPr marL="457200" indent="-457200" algn="just">
              <a:spcBef>
                <a:spcPct val="0"/>
              </a:spcBef>
              <a:buClr>
                <a:srgbClr val="7030A0"/>
              </a:buClr>
              <a:buFont typeface="Wingdings" panose="05000000000000000000" pitchFamily="2" charset="2"/>
              <a:buChar char="v"/>
            </a:pPr>
            <a:r>
              <a:rPr lang="en-US" altLang="en-US" sz="2600" b="1" dirty="0">
                <a:solidFill>
                  <a:schemeClr val="tx1"/>
                </a:solidFill>
                <a:latin typeface="Cambria" panose="02040503050406030204" pitchFamily="18" charset="0"/>
                <a:ea typeface="Cambria" panose="02040503050406030204" pitchFamily="18" charset="0"/>
              </a:rPr>
              <a:t>Prevention of Corruption: </a:t>
            </a:r>
            <a:r>
              <a:rPr lang="en-US" altLang="en-US" sz="2600" dirty="0">
                <a:solidFill>
                  <a:schemeClr val="tx1"/>
                </a:solidFill>
                <a:latin typeface="Cambria" panose="02040503050406030204" pitchFamily="18" charset="0"/>
                <a:ea typeface="Cambria" panose="02040503050406030204" pitchFamily="18" charset="0"/>
              </a:rPr>
              <a:t>T</a:t>
            </a:r>
            <a:r>
              <a:rPr lang="en-US" altLang="en-US" sz="2600" dirty="0" smtClean="0">
                <a:solidFill>
                  <a:schemeClr val="tx1"/>
                </a:solidFill>
                <a:latin typeface="Cambria" panose="02040503050406030204" pitchFamily="18" charset="0"/>
                <a:ea typeface="Cambria" panose="02040503050406030204" pitchFamily="18" charset="0"/>
              </a:rPr>
              <a:t>o </a:t>
            </a:r>
            <a:r>
              <a:rPr lang="en-US" altLang="en-US" sz="2600" dirty="0">
                <a:solidFill>
                  <a:schemeClr val="tx1"/>
                </a:solidFill>
                <a:latin typeface="Cambria" panose="02040503050406030204" pitchFamily="18" charset="0"/>
                <a:ea typeface="Cambria" panose="02040503050406030204" pitchFamily="18" charset="0"/>
              </a:rPr>
              <a:t>identify and prevent </a:t>
            </a:r>
            <a:r>
              <a:rPr lang="en-US" altLang="en-US" sz="2600" dirty="0" smtClean="0">
                <a:solidFill>
                  <a:schemeClr val="tx1"/>
                </a:solidFill>
                <a:latin typeface="Cambria" panose="02040503050406030204" pitchFamily="18" charset="0"/>
                <a:ea typeface="Cambria" panose="02040503050406030204" pitchFamily="18" charset="0"/>
              </a:rPr>
              <a:t>corruption. </a:t>
            </a:r>
          </a:p>
          <a:p>
            <a:pPr marL="457200" indent="-457200" algn="just">
              <a:spcBef>
                <a:spcPct val="0"/>
              </a:spcBef>
              <a:buClr>
                <a:srgbClr val="7030A0"/>
              </a:buClr>
              <a:buFont typeface="Wingdings" panose="05000000000000000000" pitchFamily="2" charset="2"/>
              <a:buChar char="v"/>
            </a:pPr>
            <a:r>
              <a:rPr lang="en-US" altLang="en-US" sz="2600" b="1" dirty="0">
                <a:solidFill>
                  <a:schemeClr val="tx1"/>
                </a:solidFill>
                <a:latin typeface="Cambria" panose="02040503050406030204" pitchFamily="18" charset="0"/>
                <a:ea typeface="Cambria" panose="02040503050406030204" pitchFamily="18" charset="0"/>
              </a:rPr>
              <a:t>Enhancing Effectiveness</a:t>
            </a:r>
            <a:r>
              <a:rPr lang="en-US" altLang="en-US" sz="2600" b="1" dirty="0" smtClean="0">
                <a:solidFill>
                  <a:schemeClr val="tx1"/>
                </a:solidFill>
                <a:latin typeface="Cambria" panose="02040503050406030204" pitchFamily="18" charset="0"/>
                <a:ea typeface="Cambria" panose="02040503050406030204" pitchFamily="18" charset="0"/>
              </a:rPr>
              <a:t>: </a:t>
            </a:r>
            <a:r>
              <a:rPr lang="en-US" altLang="en-US" sz="2600" dirty="0">
                <a:solidFill>
                  <a:schemeClr val="tx1"/>
                </a:solidFill>
                <a:latin typeface="Cambria" panose="02040503050406030204" pitchFamily="18" charset="0"/>
                <a:ea typeface="Cambria" panose="02040503050406030204" pitchFamily="18" charset="0"/>
              </a:rPr>
              <a:t>C</a:t>
            </a:r>
            <a:r>
              <a:rPr lang="en-US" altLang="en-US" sz="2600" dirty="0" smtClean="0">
                <a:solidFill>
                  <a:schemeClr val="tx1"/>
                </a:solidFill>
                <a:latin typeface="Cambria" panose="02040503050406030204" pitchFamily="18" charset="0"/>
                <a:ea typeface="Cambria" panose="02040503050406030204" pitchFamily="18" charset="0"/>
              </a:rPr>
              <a:t>ontribute </a:t>
            </a:r>
            <a:r>
              <a:rPr lang="en-US" altLang="en-US" sz="2600" dirty="0">
                <a:solidFill>
                  <a:schemeClr val="tx1"/>
                </a:solidFill>
                <a:latin typeface="Cambria" panose="02040503050406030204" pitchFamily="18" charset="0"/>
                <a:ea typeface="Cambria" panose="02040503050406030204" pitchFamily="18" charset="0"/>
              </a:rPr>
              <a:t>to the effectiveness of NGOs in achieving their goals. </a:t>
            </a:r>
          </a:p>
          <a:p>
            <a:pPr marL="457200" indent="-457200" algn="just">
              <a:spcBef>
                <a:spcPct val="0"/>
              </a:spcBef>
              <a:buClr>
                <a:srgbClr val="7030A0"/>
              </a:buClr>
              <a:buFont typeface="Wingdings" panose="05000000000000000000" pitchFamily="2" charset="2"/>
              <a:buChar char="v"/>
            </a:pPr>
            <a:r>
              <a:rPr lang="en-US" altLang="en-US" sz="2600" b="1" dirty="0" smtClean="0">
                <a:solidFill>
                  <a:schemeClr val="tx1"/>
                </a:solidFill>
                <a:latin typeface="Cambria" panose="02040503050406030204" pitchFamily="18" charset="0"/>
                <a:ea typeface="Cambria" panose="02040503050406030204" pitchFamily="18" charset="0"/>
              </a:rPr>
              <a:t>Safeguarding </a:t>
            </a:r>
            <a:r>
              <a:rPr lang="en-US" altLang="en-US" sz="2600" b="1" dirty="0">
                <a:solidFill>
                  <a:schemeClr val="tx1"/>
                </a:solidFill>
                <a:latin typeface="Cambria" panose="02040503050406030204" pitchFamily="18" charset="0"/>
                <a:ea typeface="Cambria" panose="02040503050406030204" pitchFamily="18" charset="0"/>
              </a:rPr>
              <a:t>Reputation</a:t>
            </a:r>
            <a:r>
              <a:rPr lang="en-US" altLang="en-US" sz="2600" b="1" dirty="0" smtClean="0">
                <a:solidFill>
                  <a:schemeClr val="tx1"/>
                </a:solidFill>
                <a:latin typeface="Cambria" panose="02040503050406030204" pitchFamily="18" charset="0"/>
                <a:ea typeface="Cambria" panose="02040503050406030204" pitchFamily="18" charset="0"/>
              </a:rPr>
              <a:t>: </a:t>
            </a:r>
            <a:r>
              <a:rPr lang="en-US" altLang="en-US" sz="2600" dirty="0" smtClean="0">
                <a:solidFill>
                  <a:schemeClr val="tx1"/>
                </a:solidFill>
                <a:latin typeface="Cambria" panose="02040503050406030204" pitchFamily="18" charset="0"/>
                <a:ea typeface="Cambria" panose="02040503050406030204" pitchFamily="18" charset="0"/>
              </a:rPr>
              <a:t>To </a:t>
            </a:r>
            <a:r>
              <a:rPr lang="en-US" altLang="en-US" sz="2600" dirty="0">
                <a:solidFill>
                  <a:schemeClr val="tx1"/>
                </a:solidFill>
                <a:latin typeface="Cambria" panose="02040503050406030204" pitchFamily="18" charset="0"/>
                <a:ea typeface="Cambria" panose="02040503050406030204" pitchFamily="18" charset="0"/>
              </a:rPr>
              <a:t>attract funding, partnerships, and support</a:t>
            </a:r>
            <a:r>
              <a:rPr lang="en-US" altLang="en-US" sz="2600" dirty="0" smtClean="0">
                <a:solidFill>
                  <a:schemeClr val="tx1"/>
                </a:solidFill>
                <a:latin typeface="Cambria" panose="02040503050406030204" pitchFamily="18" charset="0"/>
                <a:ea typeface="Cambria" panose="02040503050406030204" pitchFamily="18" charset="0"/>
              </a:rPr>
              <a:t>.</a:t>
            </a:r>
          </a:p>
          <a:p>
            <a:pPr marL="457200" indent="-457200" algn="just">
              <a:spcBef>
                <a:spcPct val="0"/>
              </a:spcBef>
              <a:buClr>
                <a:srgbClr val="7030A0"/>
              </a:buClr>
              <a:buFont typeface="Wingdings" panose="05000000000000000000" pitchFamily="2" charset="2"/>
              <a:buChar char="v"/>
            </a:pPr>
            <a:r>
              <a:rPr lang="en-US" altLang="en-US" sz="2600" b="1" dirty="0" smtClean="0">
                <a:solidFill>
                  <a:schemeClr val="tx1"/>
                </a:solidFill>
                <a:latin typeface="Cambria" panose="02040503050406030204" pitchFamily="18" charset="0"/>
                <a:ea typeface="Cambria" panose="02040503050406030204" pitchFamily="18" charset="0"/>
              </a:rPr>
              <a:t>Stakeholder </a:t>
            </a:r>
            <a:r>
              <a:rPr lang="en-US" altLang="en-US" sz="2600" b="1" dirty="0">
                <a:solidFill>
                  <a:schemeClr val="tx1"/>
                </a:solidFill>
                <a:latin typeface="Cambria" panose="02040503050406030204" pitchFamily="18" charset="0"/>
                <a:ea typeface="Cambria" panose="02040503050406030204" pitchFamily="18" charset="0"/>
              </a:rPr>
              <a:t>Confidence: </a:t>
            </a:r>
            <a:r>
              <a:rPr lang="en-US" altLang="en-US" sz="2600" dirty="0">
                <a:solidFill>
                  <a:schemeClr val="tx1"/>
                </a:solidFill>
                <a:latin typeface="Cambria" panose="02040503050406030204" pitchFamily="18" charset="0"/>
                <a:ea typeface="Cambria" panose="02040503050406030204" pitchFamily="18" charset="0"/>
              </a:rPr>
              <a:t>For accountability, transparency, and integrity to maintain and strengthen stakeholder confidence.</a:t>
            </a:r>
          </a:p>
          <a:p>
            <a:pPr marL="457200" indent="-457200" algn="just">
              <a:spcBef>
                <a:spcPct val="0"/>
              </a:spcBef>
              <a:buClr>
                <a:srgbClr val="7030A0"/>
              </a:buClr>
              <a:buFont typeface="Wingdings" panose="05000000000000000000" pitchFamily="2" charset="2"/>
              <a:buChar char="v"/>
            </a:pPr>
            <a:r>
              <a:rPr lang="en-US" altLang="en-US" sz="2600" b="1" dirty="0" smtClean="0">
                <a:solidFill>
                  <a:schemeClr val="tx1"/>
                </a:solidFill>
                <a:latin typeface="Cambria" panose="02040503050406030204" pitchFamily="18" charset="0"/>
                <a:ea typeface="Cambria" panose="02040503050406030204" pitchFamily="18" charset="0"/>
              </a:rPr>
              <a:t>Legal </a:t>
            </a:r>
            <a:r>
              <a:rPr lang="en-US" altLang="en-US" sz="2600" b="1" dirty="0">
                <a:solidFill>
                  <a:schemeClr val="tx1"/>
                </a:solidFill>
                <a:latin typeface="Cambria" panose="02040503050406030204" pitchFamily="18" charset="0"/>
                <a:ea typeface="Cambria" panose="02040503050406030204" pitchFamily="18" charset="0"/>
              </a:rPr>
              <a:t>Compliance: </a:t>
            </a:r>
            <a:r>
              <a:rPr lang="en-US" altLang="en-US" sz="2600" dirty="0">
                <a:solidFill>
                  <a:schemeClr val="tx1"/>
                </a:solidFill>
                <a:latin typeface="Cambria" panose="02040503050406030204" pitchFamily="18" charset="0"/>
                <a:ea typeface="Cambria" panose="02040503050406030204" pitchFamily="18" charset="0"/>
              </a:rPr>
              <a:t>To comply their legal responsibilities of government regulations and standards  for avoiding legal complications. </a:t>
            </a:r>
          </a:p>
          <a:p>
            <a:pPr marL="457200" indent="-457200" algn="just">
              <a:spcBef>
                <a:spcPct val="0"/>
              </a:spcBef>
              <a:buClr>
                <a:srgbClr val="7030A0"/>
              </a:buClr>
              <a:buFont typeface="Wingdings" panose="05000000000000000000" pitchFamily="2" charset="2"/>
              <a:buChar char="v"/>
            </a:pPr>
            <a:r>
              <a:rPr lang="en-US" altLang="en-US" sz="2600" b="1" dirty="0" smtClean="0">
                <a:solidFill>
                  <a:schemeClr val="tx1"/>
                </a:solidFill>
                <a:latin typeface="Cambria" panose="02040503050406030204" pitchFamily="18" charset="0"/>
                <a:ea typeface="Cambria" panose="02040503050406030204" pitchFamily="18" charset="0"/>
              </a:rPr>
              <a:t>Promoting </a:t>
            </a:r>
            <a:r>
              <a:rPr lang="en-US" altLang="en-US" sz="2600" b="1" dirty="0">
                <a:solidFill>
                  <a:schemeClr val="tx1"/>
                </a:solidFill>
                <a:latin typeface="Cambria" panose="02040503050406030204" pitchFamily="18" charset="0"/>
                <a:ea typeface="Cambria" panose="02040503050406030204" pitchFamily="18" charset="0"/>
              </a:rPr>
              <a:t>Learning and Improvement: </a:t>
            </a:r>
            <a:r>
              <a:rPr lang="en-US" altLang="en-US" sz="2600" dirty="0" smtClean="0">
                <a:solidFill>
                  <a:schemeClr val="tx1"/>
                </a:solidFill>
                <a:latin typeface="Cambria" panose="02040503050406030204" pitchFamily="18" charset="0"/>
                <a:ea typeface="Cambria" panose="02040503050406030204" pitchFamily="18" charset="0"/>
              </a:rPr>
              <a:t>Provide opportunities for NGOs to learn from their experiences and the experiences of others. </a:t>
            </a:r>
            <a:endParaRPr lang="en-US" altLang="en-US" sz="26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13546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cxnSp>
        <p:nvCxnSpPr>
          <p:cNvPr id="242" name="Google Shape;242;p33"/>
          <p:cNvCxnSpPr>
            <a:cxnSpLocks/>
            <a:stCxn id="243" idx="0"/>
            <a:endCxn id="244" idx="4"/>
          </p:cNvCxnSpPr>
          <p:nvPr/>
        </p:nvCxnSpPr>
        <p:spPr>
          <a:xfrm rot="16200000" flipV="1">
            <a:off x="2636610" y="4306808"/>
            <a:ext cx="971100" cy="120"/>
          </a:xfrm>
          <a:prstGeom prst="straightConnector1">
            <a:avLst/>
          </a:prstGeom>
          <a:noFill/>
          <a:ln w="9525" cap="flat" cmpd="sng">
            <a:solidFill>
              <a:schemeClr val="lt2"/>
            </a:solidFill>
            <a:prstDash val="solid"/>
            <a:round/>
            <a:headEnd type="none" w="med" len="med"/>
            <a:tailEnd type="none" w="med" len="med"/>
          </a:ln>
        </p:spPr>
      </p:cxnSp>
      <p:cxnSp>
        <p:nvCxnSpPr>
          <p:cNvPr id="245" name="Google Shape;245;p33"/>
          <p:cNvCxnSpPr>
            <a:stCxn id="244" idx="6"/>
            <a:endCxn id="246" idx="2"/>
          </p:cNvCxnSpPr>
          <p:nvPr/>
        </p:nvCxnSpPr>
        <p:spPr>
          <a:xfrm>
            <a:off x="3927060" y="3322971"/>
            <a:ext cx="754560" cy="0"/>
          </a:xfrm>
          <a:prstGeom prst="straightConnector1">
            <a:avLst/>
          </a:prstGeom>
          <a:noFill/>
          <a:ln w="9525" cap="flat" cmpd="sng">
            <a:solidFill>
              <a:schemeClr val="lt2"/>
            </a:solidFill>
            <a:prstDash val="solid"/>
            <a:round/>
            <a:headEnd type="none" w="med" len="med"/>
            <a:tailEnd type="none" w="med" len="med"/>
          </a:ln>
        </p:spPr>
      </p:cxnSp>
      <p:cxnSp>
        <p:nvCxnSpPr>
          <p:cNvPr id="247" name="Google Shape;247;p33"/>
          <p:cNvCxnSpPr>
            <a:cxnSpLocks/>
            <a:stCxn id="248" idx="0"/>
            <a:endCxn id="246" idx="4"/>
          </p:cNvCxnSpPr>
          <p:nvPr/>
        </p:nvCxnSpPr>
        <p:spPr>
          <a:xfrm rot="16200000" flipV="1">
            <a:off x="5000881" y="4306838"/>
            <a:ext cx="971099" cy="60"/>
          </a:xfrm>
          <a:prstGeom prst="straightConnector1">
            <a:avLst/>
          </a:prstGeom>
          <a:noFill/>
          <a:ln w="9525" cap="flat" cmpd="sng">
            <a:solidFill>
              <a:schemeClr val="lt2"/>
            </a:solidFill>
            <a:prstDash val="solid"/>
            <a:round/>
            <a:headEnd type="none" w="med" len="med"/>
            <a:tailEnd type="none" w="med" len="med"/>
          </a:ln>
        </p:spPr>
      </p:cxnSp>
      <p:cxnSp>
        <p:nvCxnSpPr>
          <p:cNvPr id="249" name="Google Shape;249;p33"/>
          <p:cNvCxnSpPr>
            <a:stCxn id="246" idx="6"/>
            <a:endCxn id="250" idx="2"/>
          </p:cNvCxnSpPr>
          <p:nvPr/>
        </p:nvCxnSpPr>
        <p:spPr>
          <a:xfrm>
            <a:off x="6291360" y="3322971"/>
            <a:ext cx="754200" cy="0"/>
          </a:xfrm>
          <a:prstGeom prst="straightConnector1">
            <a:avLst/>
          </a:prstGeom>
          <a:noFill/>
          <a:ln w="9525" cap="flat" cmpd="sng">
            <a:solidFill>
              <a:schemeClr val="lt2"/>
            </a:solidFill>
            <a:prstDash val="solid"/>
            <a:round/>
            <a:headEnd type="none" w="med" len="med"/>
            <a:tailEnd type="none" w="med" len="med"/>
          </a:ln>
        </p:spPr>
      </p:cxnSp>
      <p:cxnSp>
        <p:nvCxnSpPr>
          <p:cNvPr id="251" name="Google Shape;251;p33"/>
          <p:cNvCxnSpPr>
            <a:cxnSpLocks/>
            <a:stCxn id="252" idx="0"/>
            <a:endCxn id="250" idx="4"/>
          </p:cNvCxnSpPr>
          <p:nvPr/>
        </p:nvCxnSpPr>
        <p:spPr>
          <a:xfrm rot="16200000" flipV="1">
            <a:off x="7365136" y="4306853"/>
            <a:ext cx="971099" cy="30"/>
          </a:xfrm>
          <a:prstGeom prst="straightConnector1">
            <a:avLst/>
          </a:prstGeom>
          <a:noFill/>
          <a:ln w="9525" cap="flat" cmpd="sng">
            <a:solidFill>
              <a:schemeClr val="lt2"/>
            </a:solidFill>
            <a:prstDash val="solid"/>
            <a:round/>
            <a:headEnd type="none" w="med" len="med"/>
            <a:tailEnd type="none" w="med" len="med"/>
          </a:ln>
        </p:spPr>
      </p:cxnSp>
      <p:grpSp>
        <p:nvGrpSpPr>
          <p:cNvPr id="2" name="Google Shape;257;p33"/>
          <p:cNvGrpSpPr/>
          <p:nvPr/>
        </p:nvGrpSpPr>
        <p:grpSpPr>
          <a:xfrm>
            <a:off x="2317140" y="2824625"/>
            <a:ext cx="1609920" cy="996693"/>
            <a:chOff x="1559500" y="1162107"/>
            <a:chExt cx="1341600" cy="700800"/>
          </a:xfrm>
        </p:grpSpPr>
        <p:sp>
          <p:nvSpPr>
            <p:cNvPr id="244" name="Google Shape;244;p33"/>
            <p:cNvSpPr/>
            <p:nvPr/>
          </p:nvSpPr>
          <p:spPr>
            <a:xfrm>
              <a:off x="1559500" y="1162107"/>
              <a:ext cx="1341600" cy="700800"/>
            </a:xfrm>
            <a:prstGeom prst="ellipse">
              <a:avLst/>
            </a:prstGeom>
            <a:solidFill>
              <a:schemeClr val="lt1"/>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endParaRPr/>
            </a:p>
          </p:txBody>
        </p:sp>
        <p:sp>
          <p:nvSpPr>
            <p:cNvPr id="258" name="Google Shape;258;p33"/>
            <p:cNvSpPr/>
            <p:nvPr/>
          </p:nvSpPr>
          <p:spPr>
            <a:xfrm>
              <a:off x="1623012" y="1195262"/>
              <a:ext cx="1214700" cy="6345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grpSp>
      <p:grpSp>
        <p:nvGrpSpPr>
          <p:cNvPr id="3" name="Google Shape;259;p33"/>
          <p:cNvGrpSpPr/>
          <p:nvPr/>
        </p:nvGrpSpPr>
        <p:grpSpPr>
          <a:xfrm>
            <a:off x="4681440" y="2824625"/>
            <a:ext cx="1609920" cy="996693"/>
            <a:chOff x="1559500" y="1162107"/>
            <a:chExt cx="1341600" cy="700800"/>
          </a:xfrm>
        </p:grpSpPr>
        <p:sp>
          <p:nvSpPr>
            <p:cNvPr id="246" name="Google Shape;246;p33"/>
            <p:cNvSpPr/>
            <p:nvPr/>
          </p:nvSpPr>
          <p:spPr>
            <a:xfrm>
              <a:off x="1559500" y="1162107"/>
              <a:ext cx="1341600" cy="700800"/>
            </a:xfrm>
            <a:prstGeom prst="ellipse">
              <a:avLst/>
            </a:prstGeom>
            <a:solidFill>
              <a:schemeClr val="lt1"/>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endParaRPr/>
            </a:p>
          </p:txBody>
        </p:sp>
        <p:sp>
          <p:nvSpPr>
            <p:cNvPr id="260" name="Google Shape;260;p33"/>
            <p:cNvSpPr/>
            <p:nvPr/>
          </p:nvSpPr>
          <p:spPr>
            <a:xfrm>
              <a:off x="1623012" y="1195262"/>
              <a:ext cx="1214700" cy="6345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grpSp>
      <p:grpSp>
        <p:nvGrpSpPr>
          <p:cNvPr id="4" name="Google Shape;261;p33"/>
          <p:cNvGrpSpPr/>
          <p:nvPr/>
        </p:nvGrpSpPr>
        <p:grpSpPr>
          <a:xfrm>
            <a:off x="7045710" y="2824625"/>
            <a:ext cx="1609920" cy="996693"/>
            <a:chOff x="1559500" y="1162107"/>
            <a:chExt cx="1341600" cy="700800"/>
          </a:xfrm>
        </p:grpSpPr>
        <p:sp>
          <p:nvSpPr>
            <p:cNvPr id="250" name="Google Shape;250;p33"/>
            <p:cNvSpPr/>
            <p:nvPr/>
          </p:nvSpPr>
          <p:spPr>
            <a:xfrm>
              <a:off x="1559500" y="1162107"/>
              <a:ext cx="1341600" cy="700800"/>
            </a:xfrm>
            <a:prstGeom prst="ellipse">
              <a:avLst/>
            </a:prstGeom>
            <a:solidFill>
              <a:schemeClr val="lt1"/>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endParaRPr/>
            </a:p>
          </p:txBody>
        </p:sp>
        <p:sp>
          <p:nvSpPr>
            <p:cNvPr id="262" name="Google Shape;262;p33"/>
            <p:cNvSpPr/>
            <p:nvPr/>
          </p:nvSpPr>
          <p:spPr>
            <a:xfrm>
              <a:off x="1623012" y="1195262"/>
              <a:ext cx="1214700" cy="6345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grpSp>
      <p:sp>
        <p:nvSpPr>
          <p:cNvPr id="265" name="Google Shape;265;p33"/>
          <p:cNvSpPr txBox="1">
            <a:spLocks noGrp="1"/>
          </p:cNvSpPr>
          <p:nvPr>
            <p:ph type="title"/>
          </p:nvPr>
        </p:nvSpPr>
        <p:spPr>
          <a:xfrm>
            <a:off x="954526" y="767976"/>
            <a:ext cx="9244800" cy="902400"/>
          </a:xfrm>
          <a:prstGeom prst="rect">
            <a:avLst/>
          </a:prstGeom>
        </p:spPr>
        <p:txBody>
          <a:bodyPr spcFirstLastPara="1" wrap="square" lIns="117024" tIns="117024" rIns="117024" bIns="117024" anchor="t" anchorCtr="0">
            <a:noAutofit/>
          </a:bodyPr>
          <a:lstStyle/>
          <a:p>
            <a:pPr algn="r">
              <a:spcBef>
                <a:spcPts val="0"/>
              </a:spcBef>
            </a:pPr>
            <a:r>
              <a:rPr lang="en-US" sz="4000" b="1" dirty="0" smtClean="0">
                <a:solidFill>
                  <a:srgbClr val="FF0000"/>
                </a:solidFill>
              </a:rPr>
              <a:t>If NGOs Governance is not strong…...</a:t>
            </a:r>
            <a:endParaRPr sz="4000" b="1" dirty="0">
              <a:solidFill>
                <a:srgbClr val="FF0000"/>
              </a:solidFill>
            </a:endParaRPr>
          </a:p>
        </p:txBody>
      </p:sp>
      <p:sp>
        <p:nvSpPr>
          <p:cNvPr id="243" name="Google Shape;243;p33"/>
          <p:cNvSpPr txBox="1"/>
          <p:nvPr/>
        </p:nvSpPr>
        <p:spPr>
          <a:xfrm>
            <a:off x="2046180" y="4792418"/>
            <a:ext cx="2152080" cy="1684582"/>
          </a:xfrm>
          <a:prstGeom prst="rect">
            <a:avLst/>
          </a:prstGeom>
          <a:noFill/>
          <a:ln>
            <a:noFill/>
          </a:ln>
        </p:spPr>
        <p:txBody>
          <a:bodyPr spcFirstLastPara="1" wrap="square" lIns="117024" tIns="117024" rIns="117024" bIns="117024" anchor="t" anchorCtr="0">
            <a:noAutofit/>
          </a:bodyPr>
          <a:lstStyle/>
          <a:p>
            <a:pPr algn="ctr"/>
            <a:r>
              <a:rPr lang="en" sz="2600" b="1" dirty="0">
                <a:solidFill>
                  <a:srgbClr val="C00000"/>
                </a:solidFill>
                <a:latin typeface="Space Grotesk"/>
                <a:ea typeface="Space Grotesk"/>
                <a:cs typeface="Space Grotesk"/>
                <a:sym typeface="Space Grotesk"/>
              </a:rPr>
              <a:t>Economic</a:t>
            </a:r>
          </a:p>
          <a:p>
            <a:pPr algn="ctr"/>
            <a:r>
              <a:rPr lang="en-GB" sz="2600" b="1" dirty="0">
                <a:solidFill>
                  <a:srgbClr val="010E4F"/>
                </a:solidFill>
                <a:latin typeface="Space Grotesk"/>
                <a:ea typeface="Space Grotesk"/>
                <a:cs typeface="Space Grotesk"/>
                <a:sym typeface="Space Grotesk"/>
              </a:rPr>
              <a:t>C</a:t>
            </a:r>
            <a:r>
              <a:rPr lang="en" sz="2600" b="1" dirty="0">
                <a:solidFill>
                  <a:srgbClr val="010E4F"/>
                </a:solidFill>
                <a:latin typeface="Space Grotesk"/>
                <a:ea typeface="Space Grotesk"/>
                <a:cs typeface="Space Grotesk"/>
                <a:sym typeface="Space Grotesk"/>
              </a:rPr>
              <a:t>hange process disrupts</a:t>
            </a:r>
            <a:endParaRPr sz="2600" b="1" dirty="0">
              <a:solidFill>
                <a:srgbClr val="010E4F"/>
              </a:solidFill>
              <a:latin typeface="Space Grotesk"/>
              <a:ea typeface="Space Grotesk"/>
              <a:cs typeface="Space Grotesk"/>
              <a:sym typeface="Space Grotesk"/>
            </a:endParaRPr>
          </a:p>
        </p:txBody>
      </p:sp>
      <p:sp>
        <p:nvSpPr>
          <p:cNvPr id="248" name="Google Shape;248;p33"/>
          <p:cNvSpPr txBox="1"/>
          <p:nvPr/>
        </p:nvSpPr>
        <p:spPr>
          <a:xfrm>
            <a:off x="4410420" y="4792417"/>
            <a:ext cx="2152080" cy="1836983"/>
          </a:xfrm>
          <a:prstGeom prst="rect">
            <a:avLst/>
          </a:prstGeom>
          <a:noFill/>
          <a:ln>
            <a:noFill/>
          </a:ln>
        </p:spPr>
        <p:txBody>
          <a:bodyPr spcFirstLastPara="1" wrap="square" lIns="117024" tIns="117024" rIns="117024" bIns="117024" anchor="t" anchorCtr="0">
            <a:noAutofit/>
          </a:bodyPr>
          <a:lstStyle/>
          <a:p>
            <a:pPr algn="ctr"/>
            <a:r>
              <a:rPr lang="en" sz="2600" b="1" dirty="0">
                <a:solidFill>
                  <a:srgbClr val="C00000"/>
                </a:solidFill>
                <a:latin typeface="Space Grotesk"/>
                <a:ea typeface="Space Grotesk"/>
                <a:cs typeface="Space Grotesk"/>
                <a:sym typeface="Space Grotesk"/>
              </a:rPr>
              <a:t>Social</a:t>
            </a:r>
          </a:p>
          <a:p>
            <a:pPr algn="ctr"/>
            <a:r>
              <a:rPr lang="en-GB" sz="2600" b="1" dirty="0">
                <a:solidFill>
                  <a:srgbClr val="010E4F"/>
                </a:solidFill>
                <a:latin typeface="Space Grotesk"/>
                <a:ea typeface="Space Grotesk"/>
                <a:cs typeface="Space Grotesk"/>
                <a:sym typeface="Space Grotesk"/>
              </a:rPr>
              <a:t>Change process disrupts</a:t>
            </a:r>
            <a:endParaRPr sz="2600" b="1" dirty="0">
              <a:solidFill>
                <a:srgbClr val="010E4F"/>
              </a:solidFill>
              <a:latin typeface="Space Grotesk"/>
              <a:ea typeface="Space Grotesk"/>
              <a:cs typeface="Space Grotesk"/>
              <a:sym typeface="Space Grotesk"/>
            </a:endParaRPr>
          </a:p>
        </p:txBody>
      </p:sp>
      <p:sp>
        <p:nvSpPr>
          <p:cNvPr id="252" name="Google Shape;252;p33"/>
          <p:cNvSpPr txBox="1"/>
          <p:nvPr/>
        </p:nvSpPr>
        <p:spPr>
          <a:xfrm>
            <a:off x="6774660" y="4792417"/>
            <a:ext cx="2152080" cy="1760783"/>
          </a:xfrm>
          <a:prstGeom prst="rect">
            <a:avLst/>
          </a:prstGeom>
          <a:noFill/>
          <a:ln>
            <a:noFill/>
          </a:ln>
        </p:spPr>
        <p:txBody>
          <a:bodyPr spcFirstLastPara="1" wrap="square" lIns="117024" tIns="117024" rIns="117024" bIns="117024" anchor="t" anchorCtr="0">
            <a:noAutofit/>
          </a:bodyPr>
          <a:lstStyle/>
          <a:p>
            <a:pPr algn="ctr"/>
            <a:r>
              <a:rPr lang="en" sz="2600" b="1" dirty="0">
                <a:solidFill>
                  <a:srgbClr val="C00000"/>
                </a:solidFill>
                <a:latin typeface="Space Grotesk"/>
                <a:ea typeface="Space Grotesk"/>
                <a:cs typeface="Space Grotesk"/>
                <a:sym typeface="Space Grotesk"/>
              </a:rPr>
              <a:t>Political</a:t>
            </a:r>
          </a:p>
          <a:p>
            <a:pPr algn="ctr"/>
            <a:r>
              <a:rPr lang="en-GB" sz="2600" b="1" dirty="0">
                <a:solidFill>
                  <a:srgbClr val="010E4F"/>
                </a:solidFill>
                <a:latin typeface="Space Grotesk"/>
                <a:ea typeface="Space Grotesk"/>
                <a:cs typeface="Space Grotesk"/>
                <a:sym typeface="Space Grotesk"/>
              </a:rPr>
              <a:t>C</a:t>
            </a:r>
            <a:r>
              <a:rPr lang="en" sz="2600" b="1" dirty="0">
                <a:solidFill>
                  <a:srgbClr val="010E4F"/>
                </a:solidFill>
                <a:latin typeface="Space Grotesk"/>
                <a:ea typeface="Space Grotesk"/>
                <a:cs typeface="Space Grotesk"/>
                <a:sym typeface="Space Grotesk"/>
              </a:rPr>
              <a:t>hange process disrupts</a:t>
            </a:r>
            <a:endParaRPr sz="2600" b="1" dirty="0">
              <a:solidFill>
                <a:srgbClr val="010E4F"/>
              </a:solidFill>
              <a:latin typeface="Space Grotesk"/>
              <a:ea typeface="Space Grotesk"/>
              <a:cs typeface="Space Grotesk"/>
              <a:sym typeface="Space Grotesk"/>
            </a:endParaRPr>
          </a:p>
        </p:txBody>
      </p:sp>
      <p:grpSp>
        <p:nvGrpSpPr>
          <p:cNvPr id="5" name="Google Shape;273;p33"/>
          <p:cNvGrpSpPr/>
          <p:nvPr/>
        </p:nvGrpSpPr>
        <p:grpSpPr>
          <a:xfrm>
            <a:off x="2907676" y="3068721"/>
            <a:ext cx="429060" cy="508444"/>
            <a:chOff x="2739788" y="1777175"/>
            <a:chExt cx="357550" cy="357500"/>
          </a:xfrm>
        </p:grpSpPr>
        <p:sp>
          <p:nvSpPr>
            <p:cNvPr id="274" name="Google Shape;274;p33"/>
            <p:cNvSpPr/>
            <p:nvPr/>
          </p:nvSpPr>
          <p:spPr>
            <a:xfrm>
              <a:off x="2878363" y="1843525"/>
              <a:ext cx="79725" cy="34475"/>
            </a:xfrm>
            <a:custGeom>
              <a:avLst/>
              <a:gdLst/>
              <a:ahLst/>
              <a:cxnLst/>
              <a:rect l="l" t="t" r="r" b="b"/>
              <a:pathLst>
                <a:path w="3189" h="1379" extrusionOk="0">
                  <a:moveTo>
                    <a:pt x="695" y="418"/>
                  </a:moveTo>
                  <a:cubicBezTo>
                    <a:pt x="843" y="418"/>
                    <a:pt x="964" y="539"/>
                    <a:pt x="966" y="684"/>
                  </a:cubicBezTo>
                  <a:lnTo>
                    <a:pt x="966" y="689"/>
                  </a:lnTo>
                  <a:cubicBezTo>
                    <a:pt x="964" y="841"/>
                    <a:pt x="843" y="961"/>
                    <a:pt x="695" y="961"/>
                  </a:cubicBezTo>
                  <a:cubicBezTo>
                    <a:pt x="548" y="961"/>
                    <a:pt x="425" y="841"/>
                    <a:pt x="425" y="689"/>
                  </a:cubicBezTo>
                  <a:cubicBezTo>
                    <a:pt x="425" y="541"/>
                    <a:pt x="546" y="418"/>
                    <a:pt x="695" y="418"/>
                  </a:cubicBezTo>
                  <a:close/>
                  <a:moveTo>
                    <a:pt x="2501" y="418"/>
                  </a:moveTo>
                  <a:cubicBezTo>
                    <a:pt x="2648" y="418"/>
                    <a:pt x="2771" y="539"/>
                    <a:pt x="2771" y="689"/>
                  </a:cubicBezTo>
                  <a:cubicBezTo>
                    <a:pt x="2771" y="838"/>
                    <a:pt x="2650" y="961"/>
                    <a:pt x="2501" y="961"/>
                  </a:cubicBezTo>
                  <a:cubicBezTo>
                    <a:pt x="2351" y="961"/>
                    <a:pt x="2228" y="841"/>
                    <a:pt x="2228" y="689"/>
                  </a:cubicBezTo>
                  <a:cubicBezTo>
                    <a:pt x="2233" y="541"/>
                    <a:pt x="2351" y="418"/>
                    <a:pt x="2501" y="418"/>
                  </a:cubicBezTo>
                  <a:close/>
                  <a:moveTo>
                    <a:pt x="691" y="0"/>
                  </a:moveTo>
                  <a:cubicBezTo>
                    <a:pt x="311" y="0"/>
                    <a:pt x="1" y="309"/>
                    <a:pt x="1" y="689"/>
                  </a:cubicBezTo>
                  <a:cubicBezTo>
                    <a:pt x="1" y="1068"/>
                    <a:pt x="311" y="1379"/>
                    <a:pt x="691" y="1379"/>
                  </a:cubicBezTo>
                  <a:cubicBezTo>
                    <a:pt x="1037" y="1379"/>
                    <a:pt x="1323" y="1122"/>
                    <a:pt x="1372" y="787"/>
                  </a:cubicBezTo>
                  <a:cubicBezTo>
                    <a:pt x="1419" y="751"/>
                    <a:pt x="1498" y="700"/>
                    <a:pt x="1591" y="700"/>
                  </a:cubicBezTo>
                  <a:cubicBezTo>
                    <a:pt x="1692" y="704"/>
                    <a:pt x="1770" y="751"/>
                    <a:pt x="1819" y="787"/>
                  </a:cubicBezTo>
                  <a:cubicBezTo>
                    <a:pt x="1866" y="1122"/>
                    <a:pt x="2154" y="1379"/>
                    <a:pt x="2501" y="1379"/>
                  </a:cubicBezTo>
                  <a:cubicBezTo>
                    <a:pt x="2881" y="1379"/>
                    <a:pt x="3189" y="1068"/>
                    <a:pt x="3189" y="689"/>
                  </a:cubicBezTo>
                  <a:cubicBezTo>
                    <a:pt x="3189" y="309"/>
                    <a:pt x="2881" y="0"/>
                    <a:pt x="2501" y="0"/>
                  </a:cubicBezTo>
                  <a:cubicBezTo>
                    <a:pt x="2244" y="0"/>
                    <a:pt x="2020" y="141"/>
                    <a:pt x="1900" y="349"/>
                  </a:cubicBezTo>
                  <a:cubicBezTo>
                    <a:pt x="1815" y="309"/>
                    <a:pt x="1712" y="282"/>
                    <a:pt x="1596" y="282"/>
                  </a:cubicBezTo>
                  <a:cubicBezTo>
                    <a:pt x="1477" y="282"/>
                    <a:pt x="1377" y="309"/>
                    <a:pt x="1290" y="349"/>
                  </a:cubicBezTo>
                  <a:cubicBezTo>
                    <a:pt x="1174" y="139"/>
                    <a:pt x="948" y="0"/>
                    <a:pt x="691" y="0"/>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75" name="Google Shape;275;p33"/>
            <p:cNvSpPr/>
            <p:nvPr/>
          </p:nvSpPr>
          <p:spPr>
            <a:xfrm>
              <a:off x="2739788" y="1777175"/>
              <a:ext cx="357550" cy="357500"/>
            </a:xfrm>
            <a:custGeom>
              <a:avLst/>
              <a:gdLst/>
              <a:ahLst/>
              <a:cxnLst/>
              <a:rect l="l" t="t" r="r" b="b"/>
              <a:pathLst>
                <a:path w="14302" h="14300" extrusionOk="0">
                  <a:moveTo>
                    <a:pt x="5345" y="1251"/>
                  </a:moveTo>
                  <a:cubicBezTo>
                    <a:pt x="5385" y="1251"/>
                    <a:pt x="5418" y="1285"/>
                    <a:pt x="5418" y="1323"/>
                  </a:cubicBezTo>
                  <a:lnTo>
                    <a:pt x="5418" y="2013"/>
                  </a:lnTo>
                  <a:cubicBezTo>
                    <a:pt x="5418" y="2210"/>
                    <a:pt x="5258" y="2368"/>
                    <a:pt x="5063" y="2368"/>
                  </a:cubicBezTo>
                  <a:lnTo>
                    <a:pt x="4715" y="2371"/>
                  </a:lnTo>
                  <a:cubicBezTo>
                    <a:pt x="4585" y="2371"/>
                    <a:pt x="4464" y="2402"/>
                    <a:pt x="4359" y="2458"/>
                  </a:cubicBezTo>
                  <a:lnTo>
                    <a:pt x="4359" y="2170"/>
                  </a:lnTo>
                  <a:cubicBezTo>
                    <a:pt x="4359" y="1665"/>
                    <a:pt x="4773" y="1251"/>
                    <a:pt x="5278" y="1251"/>
                  </a:cubicBezTo>
                  <a:close/>
                  <a:moveTo>
                    <a:pt x="9004" y="1251"/>
                  </a:moveTo>
                  <a:cubicBezTo>
                    <a:pt x="9509" y="1251"/>
                    <a:pt x="9923" y="1665"/>
                    <a:pt x="9923" y="2170"/>
                  </a:cubicBezTo>
                  <a:lnTo>
                    <a:pt x="9923" y="2458"/>
                  </a:lnTo>
                  <a:cubicBezTo>
                    <a:pt x="9816" y="2402"/>
                    <a:pt x="9697" y="2371"/>
                    <a:pt x="9568" y="2371"/>
                  </a:cubicBezTo>
                  <a:lnTo>
                    <a:pt x="9219" y="2368"/>
                  </a:lnTo>
                  <a:cubicBezTo>
                    <a:pt x="9022" y="2368"/>
                    <a:pt x="8864" y="2210"/>
                    <a:pt x="8864" y="2013"/>
                  </a:cubicBezTo>
                  <a:lnTo>
                    <a:pt x="8864" y="1325"/>
                  </a:lnTo>
                  <a:cubicBezTo>
                    <a:pt x="8864" y="1287"/>
                    <a:pt x="8888" y="1258"/>
                    <a:pt x="8928" y="1251"/>
                  </a:cubicBezTo>
                  <a:close/>
                  <a:moveTo>
                    <a:pt x="9605" y="2793"/>
                  </a:moveTo>
                  <a:cubicBezTo>
                    <a:pt x="9782" y="2813"/>
                    <a:pt x="9923" y="2963"/>
                    <a:pt x="9923" y="3144"/>
                  </a:cubicBezTo>
                  <a:lnTo>
                    <a:pt x="9923" y="3372"/>
                  </a:lnTo>
                  <a:cubicBezTo>
                    <a:pt x="9923" y="3553"/>
                    <a:pt x="9786" y="3705"/>
                    <a:pt x="9605" y="3722"/>
                  </a:cubicBezTo>
                  <a:lnTo>
                    <a:pt x="9605" y="2793"/>
                  </a:lnTo>
                  <a:close/>
                  <a:moveTo>
                    <a:pt x="4674" y="2795"/>
                  </a:moveTo>
                  <a:lnTo>
                    <a:pt x="4674" y="3727"/>
                  </a:lnTo>
                  <a:cubicBezTo>
                    <a:pt x="4498" y="3707"/>
                    <a:pt x="4359" y="3555"/>
                    <a:pt x="4359" y="3374"/>
                  </a:cubicBezTo>
                  <a:lnTo>
                    <a:pt x="4359" y="3148"/>
                  </a:lnTo>
                  <a:cubicBezTo>
                    <a:pt x="4359" y="2967"/>
                    <a:pt x="4496" y="2815"/>
                    <a:pt x="4674" y="2795"/>
                  </a:cubicBezTo>
                  <a:close/>
                  <a:moveTo>
                    <a:pt x="7141" y="420"/>
                  </a:moveTo>
                  <a:cubicBezTo>
                    <a:pt x="7680" y="420"/>
                    <a:pt x="8189" y="628"/>
                    <a:pt x="8569" y="999"/>
                  </a:cubicBezTo>
                  <a:cubicBezTo>
                    <a:pt x="8488" y="1086"/>
                    <a:pt x="8446" y="1202"/>
                    <a:pt x="8446" y="1323"/>
                  </a:cubicBezTo>
                  <a:lnTo>
                    <a:pt x="8446" y="2013"/>
                  </a:lnTo>
                  <a:cubicBezTo>
                    <a:pt x="8446" y="2431"/>
                    <a:pt x="8774" y="2771"/>
                    <a:pt x="9188" y="2786"/>
                  </a:cubicBezTo>
                  <a:lnTo>
                    <a:pt x="9188" y="3995"/>
                  </a:lnTo>
                  <a:cubicBezTo>
                    <a:pt x="9188" y="5123"/>
                    <a:pt x="8269" y="6042"/>
                    <a:pt x="7141" y="6042"/>
                  </a:cubicBezTo>
                  <a:cubicBezTo>
                    <a:pt x="7140" y="6042"/>
                    <a:pt x="7138" y="6042"/>
                    <a:pt x="7137" y="6042"/>
                  </a:cubicBezTo>
                  <a:cubicBezTo>
                    <a:pt x="6010" y="6042"/>
                    <a:pt x="5094" y="5124"/>
                    <a:pt x="5094" y="3995"/>
                  </a:cubicBezTo>
                  <a:lnTo>
                    <a:pt x="5094" y="2786"/>
                  </a:lnTo>
                  <a:cubicBezTo>
                    <a:pt x="5508" y="2771"/>
                    <a:pt x="5836" y="2431"/>
                    <a:pt x="5836" y="2013"/>
                  </a:cubicBezTo>
                  <a:lnTo>
                    <a:pt x="5836" y="1323"/>
                  </a:lnTo>
                  <a:cubicBezTo>
                    <a:pt x="5836" y="1198"/>
                    <a:pt x="5789" y="1086"/>
                    <a:pt x="5713" y="999"/>
                  </a:cubicBezTo>
                  <a:cubicBezTo>
                    <a:pt x="6093" y="628"/>
                    <a:pt x="6603" y="420"/>
                    <a:pt x="7141" y="420"/>
                  </a:cubicBezTo>
                  <a:close/>
                  <a:moveTo>
                    <a:pt x="7921" y="6337"/>
                  </a:moveTo>
                  <a:lnTo>
                    <a:pt x="7921" y="7125"/>
                  </a:lnTo>
                  <a:lnTo>
                    <a:pt x="7141" y="7905"/>
                  </a:lnTo>
                  <a:lnTo>
                    <a:pt x="6361" y="7125"/>
                  </a:lnTo>
                  <a:lnTo>
                    <a:pt x="6361" y="6337"/>
                  </a:lnTo>
                  <a:cubicBezTo>
                    <a:pt x="6607" y="6419"/>
                    <a:pt x="6866" y="6464"/>
                    <a:pt x="7141" y="6464"/>
                  </a:cubicBezTo>
                  <a:cubicBezTo>
                    <a:pt x="7414" y="6464"/>
                    <a:pt x="7675" y="6419"/>
                    <a:pt x="7921" y="6337"/>
                  </a:cubicBezTo>
                  <a:close/>
                  <a:moveTo>
                    <a:pt x="8191" y="7440"/>
                  </a:moveTo>
                  <a:lnTo>
                    <a:pt x="8549" y="7536"/>
                  </a:lnTo>
                  <a:lnTo>
                    <a:pt x="7892" y="8714"/>
                  </a:lnTo>
                  <a:lnTo>
                    <a:pt x="7429" y="8202"/>
                  </a:lnTo>
                  <a:lnTo>
                    <a:pt x="8191" y="7440"/>
                  </a:lnTo>
                  <a:close/>
                  <a:moveTo>
                    <a:pt x="6091" y="7443"/>
                  </a:moveTo>
                  <a:lnTo>
                    <a:pt x="6853" y="8207"/>
                  </a:lnTo>
                  <a:lnTo>
                    <a:pt x="6390" y="8721"/>
                  </a:lnTo>
                  <a:lnTo>
                    <a:pt x="5733" y="7539"/>
                  </a:lnTo>
                  <a:lnTo>
                    <a:pt x="6091" y="7443"/>
                  </a:lnTo>
                  <a:close/>
                  <a:moveTo>
                    <a:pt x="8964" y="7648"/>
                  </a:moveTo>
                  <a:lnTo>
                    <a:pt x="9950" y="7909"/>
                  </a:lnTo>
                  <a:lnTo>
                    <a:pt x="9950" y="8832"/>
                  </a:lnTo>
                  <a:lnTo>
                    <a:pt x="9498" y="9965"/>
                  </a:lnTo>
                  <a:cubicBezTo>
                    <a:pt x="9467" y="9934"/>
                    <a:pt x="9433" y="9900"/>
                    <a:pt x="9398" y="9867"/>
                  </a:cubicBezTo>
                  <a:cubicBezTo>
                    <a:pt x="9111" y="9607"/>
                    <a:pt x="8743" y="9475"/>
                    <a:pt x="8375" y="9475"/>
                  </a:cubicBezTo>
                  <a:cubicBezTo>
                    <a:pt x="8218" y="9475"/>
                    <a:pt x="8061" y="9499"/>
                    <a:pt x="7910" y="9547"/>
                  </a:cubicBezTo>
                  <a:lnTo>
                    <a:pt x="8964" y="7648"/>
                  </a:lnTo>
                  <a:close/>
                  <a:moveTo>
                    <a:pt x="5313" y="7650"/>
                  </a:moveTo>
                  <a:lnTo>
                    <a:pt x="6370" y="9549"/>
                  </a:lnTo>
                  <a:cubicBezTo>
                    <a:pt x="6219" y="9502"/>
                    <a:pt x="6061" y="9478"/>
                    <a:pt x="5904" y="9478"/>
                  </a:cubicBezTo>
                  <a:cubicBezTo>
                    <a:pt x="5536" y="9478"/>
                    <a:pt x="5169" y="9607"/>
                    <a:pt x="4884" y="9867"/>
                  </a:cubicBezTo>
                  <a:cubicBezTo>
                    <a:pt x="4849" y="9898"/>
                    <a:pt x="4817" y="9934"/>
                    <a:pt x="4784" y="9967"/>
                  </a:cubicBezTo>
                  <a:lnTo>
                    <a:pt x="4330" y="8834"/>
                  </a:lnTo>
                  <a:lnTo>
                    <a:pt x="4330" y="8823"/>
                  </a:lnTo>
                  <a:lnTo>
                    <a:pt x="4330" y="7912"/>
                  </a:lnTo>
                  <a:lnTo>
                    <a:pt x="5313" y="7650"/>
                  </a:lnTo>
                  <a:close/>
                  <a:moveTo>
                    <a:pt x="7141" y="8511"/>
                  </a:moveTo>
                  <a:lnTo>
                    <a:pt x="7677" y="9105"/>
                  </a:lnTo>
                  <a:lnTo>
                    <a:pt x="7141" y="10072"/>
                  </a:lnTo>
                  <a:lnTo>
                    <a:pt x="6605" y="9105"/>
                  </a:lnTo>
                  <a:lnTo>
                    <a:pt x="7141" y="8511"/>
                  </a:lnTo>
                  <a:close/>
                  <a:moveTo>
                    <a:pt x="7146" y="0"/>
                  </a:moveTo>
                  <a:cubicBezTo>
                    <a:pt x="6435" y="0"/>
                    <a:pt x="5767" y="302"/>
                    <a:pt x="5300" y="833"/>
                  </a:cubicBezTo>
                  <a:lnTo>
                    <a:pt x="5287" y="833"/>
                  </a:lnTo>
                  <a:cubicBezTo>
                    <a:pt x="4549" y="833"/>
                    <a:pt x="3948" y="1432"/>
                    <a:pt x="3948" y="2170"/>
                  </a:cubicBezTo>
                  <a:lnTo>
                    <a:pt x="3948" y="3146"/>
                  </a:lnTo>
                  <a:lnTo>
                    <a:pt x="3948" y="3372"/>
                  </a:lnTo>
                  <a:cubicBezTo>
                    <a:pt x="3948" y="3785"/>
                    <a:pt x="4274" y="4125"/>
                    <a:pt x="4686" y="4145"/>
                  </a:cubicBezTo>
                  <a:cubicBezTo>
                    <a:pt x="4739" y="5007"/>
                    <a:pt x="5235" y="5753"/>
                    <a:pt x="5950" y="6151"/>
                  </a:cubicBezTo>
                  <a:lnTo>
                    <a:pt x="5950" y="7047"/>
                  </a:lnTo>
                  <a:lnTo>
                    <a:pt x="3881" y="7599"/>
                  </a:lnTo>
                  <a:lnTo>
                    <a:pt x="3247" y="5885"/>
                  </a:lnTo>
                  <a:cubicBezTo>
                    <a:pt x="3155" y="5633"/>
                    <a:pt x="2967" y="5436"/>
                    <a:pt x="2726" y="5324"/>
                  </a:cubicBezTo>
                  <a:cubicBezTo>
                    <a:pt x="2594" y="5266"/>
                    <a:pt x="2456" y="5235"/>
                    <a:pt x="2315" y="5235"/>
                  </a:cubicBezTo>
                  <a:cubicBezTo>
                    <a:pt x="2293" y="5235"/>
                    <a:pt x="2272" y="5236"/>
                    <a:pt x="2250" y="5237"/>
                  </a:cubicBezTo>
                  <a:lnTo>
                    <a:pt x="2250" y="1850"/>
                  </a:lnTo>
                  <a:cubicBezTo>
                    <a:pt x="2250" y="1582"/>
                    <a:pt x="2147" y="1329"/>
                    <a:pt x="1957" y="1140"/>
                  </a:cubicBezTo>
                  <a:cubicBezTo>
                    <a:pt x="1768" y="950"/>
                    <a:pt x="1515" y="847"/>
                    <a:pt x="1247" y="847"/>
                  </a:cubicBezTo>
                  <a:cubicBezTo>
                    <a:pt x="708" y="847"/>
                    <a:pt x="271" y="1267"/>
                    <a:pt x="248" y="1803"/>
                  </a:cubicBezTo>
                  <a:lnTo>
                    <a:pt x="0" y="7675"/>
                  </a:lnTo>
                  <a:cubicBezTo>
                    <a:pt x="0" y="7688"/>
                    <a:pt x="0" y="7706"/>
                    <a:pt x="2" y="7720"/>
                  </a:cubicBezTo>
                  <a:lnTo>
                    <a:pt x="519" y="10664"/>
                  </a:lnTo>
                  <a:cubicBezTo>
                    <a:pt x="536" y="10763"/>
                    <a:pt x="626" y="10836"/>
                    <a:pt x="726" y="10836"/>
                  </a:cubicBezTo>
                  <a:cubicBezTo>
                    <a:pt x="738" y="10836"/>
                    <a:pt x="751" y="10836"/>
                    <a:pt x="762" y="10834"/>
                  </a:cubicBezTo>
                  <a:cubicBezTo>
                    <a:pt x="876" y="10814"/>
                    <a:pt x="952" y="10705"/>
                    <a:pt x="932" y="10591"/>
                  </a:cubicBezTo>
                  <a:lnTo>
                    <a:pt x="418" y="7670"/>
                  </a:lnTo>
                  <a:lnTo>
                    <a:pt x="666" y="1821"/>
                  </a:lnTo>
                  <a:cubicBezTo>
                    <a:pt x="682" y="1508"/>
                    <a:pt x="934" y="1262"/>
                    <a:pt x="1247" y="1262"/>
                  </a:cubicBezTo>
                  <a:cubicBezTo>
                    <a:pt x="1403" y="1262"/>
                    <a:pt x="1549" y="1325"/>
                    <a:pt x="1660" y="1432"/>
                  </a:cubicBezTo>
                  <a:cubicBezTo>
                    <a:pt x="1770" y="1544"/>
                    <a:pt x="1832" y="1689"/>
                    <a:pt x="1832" y="1846"/>
                  </a:cubicBezTo>
                  <a:lnTo>
                    <a:pt x="1832" y="5360"/>
                  </a:lnTo>
                  <a:cubicBezTo>
                    <a:pt x="1520" y="5532"/>
                    <a:pt x="1318" y="5867"/>
                    <a:pt x="1318" y="6232"/>
                  </a:cubicBezTo>
                  <a:cubicBezTo>
                    <a:pt x="1318" y="6350"/>
                    <a:pt x="1341" y="6468"/>
                    <a:pt x="1381" y="6580"/>
                  </a:cubicBezTo>
                  <a:lnTo>
                    <a:pt x="2279" y="8971"/>
                  </a:lnTo>
                  <a:cubicBezTo>
                    <a:pt x="2311" y="9056"/>
                    <a:pt x="2391" y="9106"/>
                    <a:pt x="2476" y="9106"/>
                  </a:cubicBezTo>
                  <a:cubicBezTo>
                    <a:pt x="2501" y="9106"/>
                    <a:pt x="2525" y="9102"/>
                    <a:pt x="2550" y="9094"/>
                  </a:cubicBezTo>
                  <a:cubicBezTo>
                    <a:pt x="2659" y="9051"/>
                    <a:pt x="2710" y="8933"/>
                    <a:pt x="2672" y="8823"/>
                  </a:cubicBezTo>
                  <a:lnTo>
                    <a:pt x="1776" y="6433"/>
                  </a:lnTo>
                  <a:cubicBezTo>
                    <a:pt x="1750" y="6368"/>
                    <a:pt x="1738" y="6299"/>
                    <a:pt x="1738" y="6229"/>
                  </a:cubicBezTo>
                  <a:cubicBezTo>
                    <a:pt x="1738" y="5990"/>
                    <a:pt x="1888" y="5776"/>
                    <a:pt x="2107" y="5689"/>
                  </a:cubicBezTo>
                  <a:cubicBezTo>
                    <a:pt x="2173" y="5663"/>
                    <a:pt x="2242" y="5651"/>
                    <a:pt x="2311" y="5651"/>
                  </a:cubicBezTo>
                  <a:cubicBezTo>
                    <a:pt x="2394" y="5651"/>
                    <a:pt x="2476" y="5669"/>
                    <a:pt x="2552" y="5704"/>
                  </a:cubicBezTo>
                  <a:cubicBezTo>
                    <a:pt x="2695" y="5767"/>
                    <a:pt x="2800" y="5883"/>
                    <a:pt x="2853" y="6028"/>
                  </a:cubicBezTo>
                  <a:lnTo>
                    <a:pt x="4514" y="10390"/>
                  </a:lnTo>
                  <a:cubicBezTo>
                    <a:pt x="4438" y="10566"/>
                    <a:pt x="4395" y="10756"/>
                    <a:pt x="4393" y="10950"/>
                  </a:cubicBezTo>
                  <a:cubicBezTo>
                    <a:pt x="4384" y="11344"/>
                    <a:pt x="4525" y="11717"/>
                    <a:pt x="4786" y="12007"/>
                  </a:cubicBezTo>
                  <a:cubicBezTo>
                    <a:pt x="4766" y="12224"/>
                    <a:pt x="4699" y="12438"/>
                    <a:pt x="4587" y="12626"/>
                  </a:cubicBezTo>
                  <a:lnTo>
                    <a:pt x="4259" y="13187"/>
                  </a:lnTo>
                  <a:cubicBezTo>
                    <a:pt x="4239" y="13220"/>
                    <a:pt x="4230" y="13258"/>
                    <a:pt x="4230" y="13294"/>
                  </a:cubicBezTo>
                  <a:lnTo>
                    <a:pt x="4230" y="13875"/>
                  </a:lnTo>
                  <a:lnTo>
                    <a:pt x="1403" y="13875"/>
                  </a:lnTo>
                  <a:lnTo>
                    <a:pt x="1403" y="13301"/>
                  </a:lnTo>
                  <a:cubicBezTo>
                    <a:pt x="1403" y="13290"/>
                    <a:pt x="1403" y="13274"/>
                    <a:pt x="1401" y="13263"/>
                  </a:cubicBezTo>
                  <a:lnTo>
                    <a:pt x="1102" y="11560"/>
                  </a:lnTo>
                  <a:cubicBezTo>
                    <a:pt x="1086" y="11459"/>
                    <a:pt x="997" y="11387"/>
                    <a:pt x="897" y="11387"/>
                  </a:cubicBezTo>
                  <a:cubicBezTo>
                    <a:pt x="885" y="11387"/>
                    <a:pt x="873" y="11388"/>
                    <a:pt x="860" y="11391"/>
                  </a:cubicBezTo>
                  <a:cubicBezTo>
                    <a:pt x="744" y="11408"/>
                    <a:pt x="670" y="11518"/>
                    <a:pt x="688" y="11632"/>
                  </a:cubicBezTo>
                  <a:lnTo>
                    <a:pt x="986" y="13319"/>
                  </a:lnTo>
                  <a:lnTo>
                    <a:pt x="986" y="14090"/>
                  </a:lnTo>
                  <a:cubicBezTo>
                    <a:pt x="986" y="14206"/>
                    <a:pt x="1079" y="14300"/>
                    <a:pt x="1196" y="14300"/>
                  </a:cubicBezTo>
                  <a:lnTo>
                    <a:pt x="4440" y="14300"/>
                  </a:lnTo>
                  <a:cubicBezTo>
                    <a:pt x="4554" y="14300"/>
                    <a:pt x="4650" y="14206"/>
                    <a:pt x="4650" y="14090"/>
                  </a:cubicBezTo>
                  <a:lnTo>
                    <a:pt x="4650" y="13359"/>
                  </a:lnTo>
                  <a:lnTo>
                    <a:pt x="4951" y="12845"/>
                  </a:lnTo>
                  <a:cubicBezTo>
                    <a:pt x="5039" y="12698"/>
                    <a:pt x="5106" y="12541"/>
                    <a:pt x="5146" y="12376"/>
                  </a:cubicBezTo>
                  <a:lnTo>
                    <a:pt x="6998" y="14239"/>
                  </a:lnTo>
                  <a:cubicBezTo>
                    <a:pt x="7038" y="14277"/>
                    <a:pt x="7090" y="14300"/>
                    <a:pt x="7146" y="14300"/>
                  </a:cubicBezTo>
                  <a:cubicBezTo>
                    <a:pt x="7201" y="14300"/>
                    <a:pt x="7255" y="14277"/>
                    <a:pt x="7295" y="14239"/>
                  </a:cubicBezTo>
                  <a:lnTo>
                    <a:pt x="8091" y="13437"/>
                  </a:lnTo>
                  <a:cubicBezTo>
                    <a:pt x="8171" y="13357"/>
                    <a:pt x="8171" y="13223"/>
                    <a:pt x="8091" y="13140"/>
                  </a:cubicBezTo>
                  <a:cubicBezTo>
                    <a:pt x="8050" y="13100"/>
                    <a:pt x="7997" y="13080"/>
                    <a:pt x="7943" y="13080"/>
                  </a:cubicBezTo>
                  <a:cubicBezTo>
                    <a:pt x="7889" y="13080"/>
                    <a:pt x="7835" y="13100"/>
                    <a:pt x="7793" y="13140"/>
                  </a:cubicBezTo>
                  <a:lnTo>
                    <a:pt x="7146" y="13795"/>
                  </a:lnTo>
                  <a:lnTo>
                    <a:pt x="5132" y="11770"/>
                  </a:lnTo>
                  <a:cubicBezTo>
                    <a:pt x="4918" y="11554"/>
                    <a:pt x="4804" y="11270"/>
                    <a:pt x="4811" y="10966"/>
                  </a:cubicBezTo>
                  <a:cubicBezTo>
                    <a:pt x="4817" y="10660"/>
                    <a:pt x="4945" y="10381"/>
                    <a:pt x="5173" y="10177"/>
                  </a:cubicBezTo>
                  <a:cubicBezTo>
                    <a:pt x="5378" y="9988"/>
                    <a:pt x="5644" y="9893"/>
                    <a:pt x="5910" y="9893"/>
                  </a:cubicBezTo>
                  <a:cubicBezTo>
                    <a:pt x="6174" y="9893"/>
                    <a:pt x="6439" y="9986"/>
                    <a:pt x="6647" y="10173"/>
                  </a:cubicBezTo>
                  <a:cubicBezTo>
                    <a:pt x="6786" y="10298"/>
                    <a:pt x="6889" y="10448"/>
                    <a:pt x="6951" y="10624"/>
                  </a:cubicBezTo>
                  <a:cubicBezTo>
                    <a:pt x="6982" y="10709"/>
                    <a:pt x="7061" y="10765"/>
                    <a:pt x="7150" y="10765"/>
                  </a:cubicBezTo>
                  <a:cubicBezTo>
                    <a:pt x="7239" y="10765"/>
                    <a:pt x="7318" y="10709"/>
                    <a:pt x="7347" y="10624"/>
                  </a:cubicBezTo>
                  <a:cubicBezTo>
                    <a:pt x="7409" y="10448"/>
                    <a:pt x="7512" y="10298"/>
                    <a:pt x="7653" y="10173"/>
                  </a:cubicBezTo>
                  <a:cubicBezTo>
                    <a:pt x="7859" y="9987"/>
                    <a:pt x="8123" y="9895"/>
                    <a:pt x="8386" y="9895"/>
                  </a:cubicBezTo>
                  <a:cubicBezTo>
                    <a:pt x="8653" y="9895"/>
                    <a:pt x="8919" y="9990"/>
                    <a:pt x="9127" y="10177"/>
                  </a:cubicBezTo>
                  <a:cubicBezTo>
                    <a:pt x="9351" y="10381"/>
                    <a:pt x="9478" y="10664"/>
                    <a:pt x="9487" y="10966"/>
                  </a:cubicBezTo>
                  <a:cubicBezTo>
                    <a:pt x="9492" y="11270"/>
                    <a:pt x="9380" y="11554"/>
                    <a:pt x="9165" y="11770"/>
                  </a:cubicBezTo>
                  <a:lnTo>
                    <a:pt x="8495" y="12443"/>
                  </a:lnTo>
                  <a:cubicBezTo>
                    <a:pt x="8415" y="12523"/>
                    <a:pt x="8415" y="12657"/>
                    <a:pt x="8495" y="12738"/>
                  </a:cubicBezTo>
                  <a:cubicBezTo>
                    <a:pt x="8535" y="12779"/>
                    <a:pt x="8589" y="12800"/>
                    <a:pt x="8643" y="12800"/>
                  </a:cubicBezTo>
                  <a:cubicBezTo>
                    <a:pt x="8697" y="12800"/>
                    <a:pt x="8751" y="12779"/>
                    <a:pt x="8792" y="12738"/>
                  </a:cubicBezTo>
                  <a:lnTo>
                    <a:pt x="9154" y="12376"/>
                  </a:lnTo>
                  <a:cubicBezTo>
                    <a:pt x="9199" y="12541"/>
                    <a:pt x="9264" y="12700"/>
                    <a:pt x="9351" y="12845"/>
                  </a:cubicBezTo>
                  <a:lnTo>
                    <a:pt x="9652" y="13359"/>
                  </a:lnTo>
                  <a:lnTo>
                    <a:pt x="9652" y="14090"/>
                  </a:lnTo>
                  <a:cubicBezTo>
                    <a:pt x="9652" y="14206"/>
                    <a:pt x="9746" y="14300"/>
                    <a:pt x="9860" y="14300"/>
                  </a:cubicBezTo>
                  <a:lnTo>
                    <a:pt x="13107" y="14300"/>
                  </a:lnTo>
                  <a:cubicBezTo>
                    <a:pt x="13221" y="14300"/>
                    <a:pt x="13317" y="14206"/>
                    <a:pt x="13317" y="14090"/>
                  </a:cubicBezTo>
                  <a:lnTo>
                    <a:pt x="13317" y="13319"/>
                  </a:lnTo>
                  <a:lnTo>
                    <a:pt x="14300" y="7722"/>
                  </a:lnTo>
                  <a:cubicBezTo>
                    <a:pt x="14302" y="7708"/>
                    <a:pt x="14302" y="7693"/>
                    <a:pt x="14302" y="7677"/>
                  </a:cubicBezTo>
                  <a:lnTo>
                    <a:pt x="14150" y="4379"/>
                  </a:lnTo>
                  <a:cubicBezTo>
                    <a:pt x="14146" y="4267"/>
                    <a:pt x="14050" y="4178"/>
                    <a:pt x="13938" y="4178"/>
                  </a:cubicBezTo>
                  <a:cubicBezTo>
                    <a:pt x="13936" y="4178"/>
                    <a:pt x="13935" y="4178"/>
                    <a:pt x="13933" y="4178"/>
                  </a:cubicBezTo>
                  <a:cubicBezTo>
                    <a:pt x="13819" y="4185"/>
                    <a:pt x="13726" y="4281"/>
                    <a:pt x="13732" y="4395"/>
                  </a:cubicBezTo>
                  <a:lnTo>
                    <a:pt x="13871" y="7673"/>
                  </a:lnTo>
                  <a:lnTo>
                    <a:pt x="12888" y="13263"/>
                  </a:lnTo>
                  <a:cubicBezTo>
                    <a:pt x="12885" y="13274"/>
                    <a:pt x="12885" y="13290"/>
                    <a:pt x="12885" y="13299"/>
                  </a:cubicBezTo>
                  <a:lnTo>
                    <a:pt x="12885" y="13880"/>
                  </a:lnTo>
                  <a:lnTo>
                    <a:pt x="10059" y="13880"/>
                  </a:lnTo>
                  <a:lnTo>
                    <a:pt x="10059" y="13301"/>
                  </a:lnTo>
                  <a:cubicBezTo>
                    <a:pt x="10059" y="13263"/>
                    <a:pt x="10048" y="13225"/>
                    <a:pt x="10032" y="13194"/>
                  </a:cubicBezTo>
                  <a:lnTo>
                    <a:pt x="9702" y="12633"/>
                  </a:lnTo>
                  <a:cubicBezTo>
                    <a:pt x="9590" y="12443"/>
                    <a:pt x="9523" y="12231"/>
                    <a:pt x="9503" y="12012"/>
                  </a:cubicBezTo>
                  <a:cubicBezTo>
                    <a:pt x="9766" y="11721"/>
                    <a:pt x="9905" y="11350"/>
                    <a:pt x="9898" y="10957"/>
                  </a:cubicBezTo>
                  <a:cubicBezTo>
                    <a:pt x="9891" y="10760"/>
                    <a:pt x="9849" y="10571"/>
                    <a:pt x="9778" y="10396"/>
                  </a:cubicBezTo>
                  <a:lnTo>
                    <a:pt x="11435" y="6033"/>
                  </a:lnTo>
                  <a:cubicBezTo>
                    <a:pt x="11489" y="5887"/>
                    <a:pt x="11598" y="5771"/>
                    <a:pt x="11741" y="5709"/>
                  </a:cubicBezTo>
                  <a:cubicBezTo>
                    <a:pt x="11817" y="5674"/>
                    <a:pt x="11897" y="5657"/>
                    <a:pt x="11978" y="5657"/>
                  </a:cubicBezTo>
                  <a:cubicBezTo>
                    <a:pt x="12047" y="5657"/>
                    <a:pt x="12117" y="5669"/>
                    <a:pt x="12184" y="5695"/>
                  </a:cubicBezTo>
                  <a:cubicBezTo>
                    <a:pt x="12479" y="5809"/>
                    <a:pt x="12629" y="6142"/>
                    <a:pt x="12517" y="6435"/>
                  </a:cubicBezTo>
                  <a:lnTo>
                    <a:pt x="11621" y="8826"/>
                  </a:lnTo>
                  <a:cubicBezTo>
                    <a:pt x="11578" y="8935"/>
                    <a:pt x="11634" y="9056"/>
                    <a:pt x="11744" y="9096"/>
                  </a:cubicBezTo>
                  <a:cubicBezTo>
                    <a:pt x="11769" y="9106"/>
                    <a:pt x="11794" y="9110"/>
                    <a:pt x="11819" y="9110"/>
                  </a:cubicBezTo>
                  <a:cubicBezTo>
                    <a:pt x="11903" y="9110"/>
                    <a:pt x="11981" y="9058"/>
                    <a:pt x="12014" y="8973"/>
                  </a:cubicBezTo>
                  <a:lnTo>
                    <a:pt x="12910" y="6582"/>
                  </a:lnTo>
                  <a:cubicBezTo>
                    <a:pt x="13087" y="6118"/>
                    <a:pt x="12885" y="5597"/>
                    <a:pt x="12461" y="5362"/>
                  </a:cubicBezTo>
                  <a:lnTo>
                    <a:pt x="12461" y="1850"/>
                  </a:lnTo>
                  <a:cubicBezTo>
                    <a:pt x="12461" y="1694"/>
                    <a:pt x="12523" y="1548"/>
                    <a:pt x="12631" y="1437"/>
                  </a:cubicBezTo>
                  <a:cubicBezTo>
                    <a:pt x="12740" y="1327"/>
                    <a:pt x="12888" y="1265"/>
                    <a:pt x="13044" y="1265"/>
                  </a:cubicBezTo>
                  <a:cubicBezTo>
                    <a:pt x="13357" y="1265"/>
                    <a:pt x="13614" y="1510"/>
                    <a:pt x="13625" y="1823"/>
                  </a:cubicBezTo>
                  <a:lnTo>
                    <a:pt x="13697" y="3414"/>
                  </a:lnTo>
                  <a:cubicBezTo>
                    <a:pt x="13701" y="3525"/>
                    <a:pt x="13795" y="3615"/>
                    <a:pt x="13905" y="3615"/>
                  </a:cubicBezTo>
                  <a:cubicBezTo>
                    <a:pt x="13908" y="3615"/>
                    <a:pt x="13911" y="3615"/>
                    <a:pt x="13913" y="3615"/>
                  </a:cubicBezTo>
                  <a:cubicBezTo>
                    <a:pt x="14027" y="3608"/>
                    <a:pt x="14117" y="3510"/>
                    <a:pt x="14114" y="3396"/>
                  </a:cubicBezTo>
                  <a:lnTo>
                    <a:pt x="14045" y="1808"/>
                  </a:lnTo>
                  <a:cubicBezTo>
                    <a:pt x="14023" y="1269"/>
                    <a:pt x="13580" y="847"/>
                    <a:pt x="13044" y="847"/>
                  </a:cubicBezTo>
                  <a:cubicBezTo>
                    <a:pt x="12776" y="847"/>
                    <a:pt x="12526" y="950"/>
                    <a:pt x="12336" y="1140"/>
                  </a:cubicBezTo>
                  <a:cubicBezTo>
                    <a:pt x="12146" y="1329"/>
                    <a:pt x="12043" y="1582"/>
                    <a:pt x="12043" y="1850"/>
                  </a:cubicBezTo>
                  <a:lnTo>
                    <a:pt x="12043" y="5237"/>
                  </a:lnTo>
                  <a:cubicBezTo>
                    <a:pt x="12021" y="5236"/>
                    <a:pt x="12000" y="5235"/>
                    <a:pt x="11978" y="5235"/>
                  </a:cubicBezTo>
                  <a:cubicBezTo>
                    <a:pt x="11837" y="5235"/>
                    <a:pt x="11699" y="5266"/>
                    <a:pt x="11567" y="5324"/>
                  </a:cubicBezTo>
                  <a:cubicBezTo>
                    <a:pt x="11321" y="5436"/>
                    <a:pt x="11138" y="5633"/>
                    <a:pt x="11044" y="5885"/>
                  </a:cubicBezTo>
                  <a:lnTo>
                    <a:pt x="10412" y="7599"/>
                  </a:lnTo>
                  <a:lnTo>
                    <a:pt x="8341" y="7047"/>
                  </a:lnTo>
                  <a:lnTo>
                    <a:pt x="8341" y="6151"/>
                  </a:lnTo>
                  <a:cubicBezTo>
                    <a:pt x="9056" y="5751"/>
                    <a:pt x="9554" y="5007"/>
                    <a:pt x="9608" y="4145"/>
                  </a:cubicBezTo>
                  <a:cubicBezTo>
                    <a:pt x="10014" y="4125"/>
                    <a:pt x="10345" y="3787"/>
                    <a:pt x="10345" y="3374"/>
                  </a:cubicBezTo>
                  <a:lnTo>
                    <a:pt x="10345" y="3372"/>
                  </a:lnTo>
                  <a:lnTo>
                    <a:pt x="10345" y="2170"/>
                  </a:lnTo>
                  <a:cubicBezTo>
                    <a:pt x="10345" y="1432"/>
                    <a:pt x="9744" y="833"/>
                    <a:pt x="9007" y="833"/>
                  </a:cubicBezTo>
                  <a:lnTo>
                    <a:pt x="8993" y="833"/>
                  </a:lnTo>
                  <a:cubicBezTo>
                    <a:pt x="8524" y="302"/>
                    <a:pt x="7856" y="0"/>
                    <a:pt x="7146" y="0"/>
                  </a:cubicBezTo>
                  <a:close/>
                </a:path>
              </a:pathLst>
            </a:custGeom>
            <a:solidFill>
              <a:schemeClr val="dk1"/>
            </a:solidFill>
            <a:ln>
              <a:noFill/>
            </a:ln>
          </p:spPr>
          <p:txBody>
            <a:bodyPr spcFirstLastPara="1" wrap="square" lIns="91425" tIns="91425" rIns="91425" bIns="91425" anchor="ctr" anchorCtr="0">
              <a:noAutofit/>
            </a:bodyPr>
            <a:lstStyle/>
            <a:p>
              <a:endParaRPr/>
            </a:p>
          </p:txBody>
        </p:sp>
      </p:grpSp>
      <p:grpSp>
        <p:nvGrpSpPr>
          <p:cNvPr id="6" name="Google Shape;276;p33"/>
          <p:cNvGrpSpPr/>
          <p:nvPr/>
        </p:nvGrpSpPr>
        <p:grpSpPr>
          <a:xfrm>
            <a:off x="7636186" y="3068756"/>
            <a:ext cx="428880" cy="508373"/>
            <a:chOff x="2078138" y="1777175"/>
            <a:chExt cx="357400" cy="357450"/>
          </a:xfrm>
        </p:grpSpPr>
        <p:sp>
          <p:nvSpPr>
            <p:cNvPr id="277" name="Google Shape;277;p33"/>
            <p:cNvSpPr/>
            <p:nvPr/>
          </p:nvSpPr>
          <p:spPr>
            <a:xfrm>
              <a:off x="2099988" y="2054775"/>
              <a:ext cx="16050" cy="16125"/>
            </a:xfrm>
            <a:custGeom>
              <a:avLst/>
              <a:gdLst/>
              <a:ahLst/>
              <a:cxnLst/>
              <a:rect l="l" t="t" r="r" b="b"/>
              <a:pathLst>
                <a:path w="642" h="645" extrusionOk="0">
                  <a:moveTo>
                    <a:pt x="322" y="1"/>
                  </a:moveTo>
                  <a:cubicBezTo>
                    <a:pt x="146" y="1"/>
                    <a:pt x="0" y="144"/>
                    <a:pt x="0" y="322"/>
                  </a:cubicBezTo>
                  <a:cubicBezTo>
                    <a:pt x="0" y="501"/>
                    <a:pt x="143" y="644"/>
                    <a:pt x="322" y="644"/>
                  </a:cubicBezTo>
                  <a:cubicBezTo>
                    <a:pt x="496" y="644"/>
                    <a:pt x="642" y="501"/>
                    <a:pt x="642" y="322"/>
                  </a:cubicBezTo>
                  <a:cubicBezTo>
                    <a:pt x="642" y="144"/>
                    <a:pt x="501" y="1"/>
                    <a:pt x="322" y="1"/>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78" name="Google Shape;278;p33"/>
            <p:cNvSpPr/>
            <p:nvPr/>
          </p:nvSpPr>
          <p:spPr>
            <a:xfrm>
              <a:off x="2397663" y="1840900"/>
              <a:ext cx="16050" cy="16100"/>
            </a:xfrm>
            <a:custGeom>
              <a:avLst/>
              <a:gdLst/>
              <a:ahLst/>
              <a:cxnLst/>
              <a:rect l="l" t="t" r="r" b="b"/>
              <a:pathLst>
                <a:path w="642" h="644" extrusionOk="0">
                  <a:moveTo>
                    <a:pt x="320" y="0"/>
                  </a:moveTo>
                  <a:cubicBezTo>
                    <a:pt x="145" y="0"/>
                    <a:pt x="0" y="143"/>
                    <a:pt x="0" y="322"/>
                  </a:cubicBezTo>
                  <a:cubicBezTo>
                    <a:pt x="0" y="501"/>
                    <a:pt x="145" y="644"/>
                    <a:pt x="320" y="644"/>
                  </a:cubicBezTo>
                  <a:cubicBezTo>
                    <a:pt x="496" y="644"/>
                    <a:pt x="641" y="501"/>
                    <a:pt x="641" y="322"/>
                  </a:cubicBezTo>
                  <a:cubicBezTo>
                    <a:pt x="641" y="143"/>
                    <a:pt x="498" y="0"/>
                    <a:pt x="320" y="0"/>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79" name="Google Shape;279;p33"/>
            <p:cNvSpPr/>
            <p:nvPr/>
          </p:nvSpPr>
          <p:spPr>
            <a:xfrm>
              <a:off x="2078138" y="1777175"/>
              <a:ext cx="357400" cy="357450"/>
            </a:xfrm>
            <a:custGeom>
              <a:avLst/>
              <a:gdLst/>
              <a:ahLst/>
              <a:cxnLst/>
              <a:rect l="l" t="t" r="r" b="b"/>
              <a:pathLst>
                <a:path w="14296" h="14298" extrusionOk="0">
                  <a:moveTo>
                    <a:pt x="13878" y="420"/>
                  </a:moveTo>
                  <a:lnTo>
                    <a:pt x="13878" y="3995"/>
                  </a:lnTo>
                  <a:lnTo>
                    <a:pt x="12325" y="3995"/>
                  </a:lnTo>
                  <a:lnTo>
                    <a:pt x="12325" y="874"/>
                  </a:lnTo>
                  <a:lnTo>
                    <a:pt x="12325" y="420"/>
                  </a:lnTo>
                  <a:close/>
                  <a:moveTo>
                    <a:pt x="1971" y="10307"/>
                  </a:moveTo>
                  <a:lnTo>
                    <a:pt x="1971" y="13426"/>
                  </a:lnTo>
                  <a:lnTo>
                    <a:pt x="1971" y="13882"/>
                  </a:lnTo>
                  <a:lnTo>
                    <a:pt x="419" y="13882"/>
                  </a:lnTo>
                  <a:lnTo>
                    <a:pt x="419" y="10307"/>
                  </a:lnTo>
                  <a:close/>
                  <a:moveTo>
                    <a:pt x="12115" y="0"/>
                  </a:moveTo>
                  <a:cubicBezTo>
                    <a:pt x="12001" y="0"/>
                    <a:pt x="11905" y="96"/>
                    <a:pt x="11905" y="210"/>
                  </a:cubicBezTo>
                  <a:lnTo>
                    <a:pt x="11905" y="664"/>
                  </a:lnTo>
                  <a:lnTo>
                    <a:pt x="11443" y="664"/>
                  </a:lnTo>
                  <a:cubicBezTo>
                    <a:pt x="11329" y="664"/>
                    <a:pt x="11233" y="760"/>
                    <a:pt x="11233" y="874"/>
                  </a:cubicBezTo>
                  <a:cubicBezTo>
                    <a:pt x="11233" y="988"/>
                    <a:pt x="11329" y="1084"/>
                    <a:pt x="11443" y="1084"/>
                  </a:cubicBezTo>
                  <a:lnTo>
                    <a:pt x="11905" y="1084"/>
                  </a:lnTo>
                  <a:lnTo>
                    <a:pt x="11905" y="3995"/>
                  </a:lnTo>
                  <a:lnTo>
                    <a:pt x="11588" y="3995"/>
                  </a:lnTo>
                  <a:cubicBezTo>
                    <a:pt x="11356" y="3995"/>
                    <a:pt x="11123" y="4051"/>
                    <a:pt x="10920" y="4158"/>
                  </a:cubicBezTo>
                  <a:lnTo>
                    <a:pt x="9852" y="4717"/>
                  </a:lnTo>
                  <a:cubicBezTo>
                    <a:pt x="9707" y="4793"/>
                    <a:pt x="9544" y="4835"/>
                    <a:pt x="9378" y="4835"/>
                  </a:cubicBezTo>
                  <a:lnTo>
                    <a:pt x="7075" y="4835"/>
                  </a:lnTo>
                  <a:cubicBezTo>
                    <a:pt x="6813" y="4835"/>
                    <a:pt x="6605" y="4625"/>
                    <a:pt x="6605" y="4366"/>
                  </a:cubicBezTo>
                  <a:cubicBezTo>
                    <a:pt x="6605" y="4107"/>
                    <a:pt x="6813" y="3897"/>
                    <a:pt x="7075" y="3897"/>
                  </a:cubicBezTo>
                  <a:lnTo>
                    <a:pt x="9427" y="3897"/>
                  </a:lnTo>
                  <a:cubicBezTo>
                    <a:pt x="9544" y="3897"/>
                    <a:pt x="9637" y="3801"/>
                    <a:pt x="9637" y="3687"/>
                  </a:cubicBezTo>
                  <a:cubicBezTo>
                    <a:pt x="9637" y="3573"/>
                    <a:pt x="9544" y="3477"/>
                    <a:pt x="9427" y="3477"/>
                  </a:cubicBezTo>
                  <a:lnTo>
                    <a:pt x="5187" y="3477"/>
                  </a:lnTo>
                  <a:cubicBezTo>
                    <a:pt x="5131" y="3477"/>
                    <a:pt x="5077" y="3499"/>
                    <a:pt x="5035" y="3539"/>
                  </a:cubicBezTo>
                  <a:lnTo>
                    <a:pt x="2986" y="5630"/>
                  </a:lnTo>
                  <a:lnTo>
                    <a:pt x="2981" y="5633"/>
                  </a:lnTo>
                  <a:cubicBezTo>
                    <a:pt x="2892" y="5729"/>
                    <a:pt x="2776" y="5778"/>
                    <a:pt x="2646" y="5782"/>
                  </a:cubicBezTo>
                  <a:cubicBezTo>
                    <a:pt x="2644" y="5782"/>
                    <a:pt x="2641" y="5782"/>
                    <a:pt x="2638" y="5782"/>
                  </a:cubicBezTo>
                  <a:cubicBezTo>
                    <a:pt x="2514" y="5782"/>
                    <a:pt x="2394" y="5731"/>
                    <a:pt x="2304" y="5642"/>
                  </a:cubicBezTo>
                  <a:cubicBezTo>
                    <a:pt x="2126" y="5463"/>
                    <a:pt x="2119" y="5175"/>
                    <a:pt x="2293" y="4989"/>
                  </a:cubicBezTo>
                  <a:lnTo>
                    <a:pt x="4300" y="2838"/>
                  </a:lnTo>
                  <a:cubicBezTo>
                    <a:pt x="4599" y="2516"/>
                    <a:pt x="4981" y="2290"/>
                    <a:pt x="5410" y="2185"/>
                  </a:cubicBezTo>
                  <a:lnTo>
                    <a:pt x="9584" y="1151"/>
                  </a:lnTo>
                  <a:cubicBezTo>
                    <a:pt x="9760" y="1106"/>
                    <a:pt x="9946" y="1084"/>
                    <a:pt x="10127" y="1084"/>
                  </a:cubicBezTo>
                  <a:lnTo>
                    <a:pt x="10464" y="1084"/>
                  </a:lnTo>
                  <a:cubicBezTo>
                    <a:pt x="10578" y="1084"/>
                    <a:pt x="10674" y="988"/>
                    <a:pt x="10674" y="874"/>
                  </a:cubicBezTo>
                  <a:cubicBezTo>
                    <a:pt x="10674" y="760"/>
                    <a:pt x="10580" y="664"/>
                    <a:pt x="10464" y="664"/>
                  </a:cubicBezTo>
                  <a:lnTo>
                    <a:pt x="10127" y="664"/>
                  </a:lnTo>
                  <a:cubicBezTo>
                    <a:pt x="9910" y="664"/>
                    <a:pt x="9693" y="690"/>
                    <a:pt x="9485" y="742"/>
                  </a:cubicBezTo>
                  <a:lnTo>
                    <a:pt x="5310" y="1776"/>
                  </a:lnTo>
                  <a:cubicBezTo>
                    <a:pt x="4805" y="1901"/>
                    <a:pt x="4349" y="2170"/>
                    <a:pt x="3994" y="2549"/>
                  </a:cubicBezTo>
                  <a:lnTo>
                    <a:pt x="1985" y="4701"/>
                  </a:lnTo>
                  <a:cubicBezTo>
                    <a:pt x="1659" y="5052"/>
                    <a:pt x="1668" y="5595"/>
                    <a:pt x="2007" y="5934"/>
                  </a:cubicBezTo>
                  <a:cubicBezTo>
                    <a:pt x="2179" y="6106"/>
                    <a:pt x="2403" y="6198"/>
                    <a:pt x="2642" y="6198"/>
                  </a:cubicBezTo>
                  <a:lnTo>
                    <a:pt x="2655" y="6198"/>
                  </a:lnTo>
                  <a:cubicBezTo>
                    <a:pt x="2899" y="6196"/>
                    <a:pt x="3122" y="6095"/>
                    <a:pt x="3290" y="5919"/>
                  </a:cubicBezTo>
                  <a:lnTo>
                    <a:pt x="5278" y="3890"/>
                  </a:lnTo>
                  <a:lnTo>
                    <a:pt x="6326" y="3890"/>
                  </a:lnTo>
                  <a:cubicBezTo>
                    <a:pt x="6241" y="4029"/>
                    <a:pt x="6192" y="4187"/>
                    <a:pt x="6192" y="4359"/>
                  </a:cubicBezTo>
                  <a:cubicBezTo>
                    <a:pt x="6192" y="4442"/>
                    <a:pt x="6203" y="4520"/>
                    <a:pt x="6223" y="4592"/>
                  </a:cubicBezTo>
                  <a:cubicBezTo>
                    <a:pt x="6092" y="4558"/>
                    <a:pt x="5957" y="4542"/>
                    <a:pt x="5817" y="4542"/>
                  </a:cubicBezTo>
                  <a:lnTo>
                    <a:pt x="5810" y="4542"/>
                  </a:lnTo>
                  <a:cubicBezTo>
                    <a:pt x="5403" y="4545"/>
                    <a:pt x="5019" y="4692"/>
                    <a:pt x="4722" y="4962"/>
                  </a:cubicBezTo>
                  <a:cubicBezTo>
                    <a:pt x="4391" y="5264"/>
                    <a:pt x="4204" y="5677"/>
                    <a:pt x="4192" y="6129"/>
                  </a:cubicBezTo>
                  <a:cubicBezTo>
                    <a:pt x="4181" y="6576"/>
                    <a:pt x="4351" y="6996"/>
                    <a:pt x="4666" y="7313"/>
                  </a:cubicBezTo>
                  <a:lnTo>
                    <a:pt x="6391" y="9045"/>
                  </a:lnTo>
                  <a:lnTo>
                    <a:pt x="6038" y="9045"/>
                  </a:lnTo>
                  <a:cubicBezTo>
                    <a:pt x="5924" y="9045"/>
                    <a:pt x="5828" y="9138"/>
                    <a:pt x="5828" y="9252"/>
                  </a:cubicBezTo>
                  <a:cubicBezTo>
                    <a:pt x="5828" y="9368"/>
                    <a:pt x="5924" y="9462"/>
                    <a:pt x="6038" y="9462"/>
                  </a:cubicBezTo>
                  <a:lnTo>
                    <a:pt x="7220" y="9462"/>
                  </a:lnTo>
                  <a:cubicBezTo>
                    <a:pt x="7479" y="9462"/>
                    <a:pt x="7689" y="9672"/>
                    <a:pt x="7689" y="9932"/>
                  </a:cubicBezTo>
                  <a:cubicBezTo>
                    <a:pt x="7689" y="10191"/>
                    <a:pt x="7479" y="10401"/>
                    <a:pt x="7220" y="10401"/>
                  </a:cubicBezTo>
                  <a:lnTo>
                    <a:pt x="4865" y="10401"/>
                  </a:lnTo>
                  <a:cubicBezTo>
                    <a:pt x="4751" y="10401"/>
                    <a:pt x="4655" y="10497"/>
                    <a:pt x="4655" y="10611"/>
                  </a:cubicBezTo>
                  <a:cubicBezTo>
                    <a:pt x="4655" y="10725"/>
                    <a:pt x="4751" y="10821"/>
                    <a:pt x="4865" y="10821"/>
                  </a:cubicBezTo>
                  <a:lnTo>
                    <a:pt x="9110" y="10821"/>
                  </a:lnTo>
                  <a:cubicBezTo>
                    <a:pt x="9166" y="10821"/>
                    <a:pt x="9220" y="10798"/>
                    <a:pt x="9262" y="10758"/>
                  </a:cubicBezTo>
                  <a:lnTo>
                    <a:pt x="11311" y="8667"/>
                  </a:lnTo>
                  <a:lnTo>
                    <a:pt x="11313" y="8665"/>
                  </a:lnTo>
                  <a:cubicBezTo>
                    <a:pt x="11403" y="8569"/>
                    <a:pt x="11521" y="8519"/>
                    <a:pt x="11648" y="8515"/>
                  </a:cubicBezTo>
                  <a:lnTo>
                    <a:pt x="11657" y="8515"/>
                  </a:lnTo>
                  <a:cubicBezTo>
                    <a:pt x="11782" y="8515"/>
                    <a:pt x="11903" y="8566"/>
                    <a:pt x="11995" y="8656"/>
                  </a:cubicBezTo>
                  <a:cubicBezTo>
                    <a:pt x="12173" y="8834"/>
                    <a:pt x="12180" y="9123"/>
                    <a:pt x="12006" y="9308"/>
                  </a:cubicBezTo>
                  <a:lnTo>
                    <a:pt x="9999" y="11460"/>
                  </a:lnTo>
                  <a:cubicBezTo>
                    <a:pt x="9700" y="11782"/>
                    <a:pt x="9318" y="12007"/>
                    <a:pt x="8889" y="12112"/>
                  </a:cubicBezTo>
                  <a:lnTo>
                    <a:pt x="4715" y="13147"/>
                  </a:lnTo>
                  <a:cubicBezTo>
                    <a:pt x="4539" y="13191"/>
                    <a:pt x="4353" y="13214"/>
                    <a:pt x="4172" y="13214"/>
                  </a:cubicBezTo>
                  <a:lnTo>
                    <a:pt x="2392" y="13214"/>
                  </a:lnTo>
                  <a:lnTo>
                    <a:pt x="2392" y="10302"/>
                  </a:lnTo>
                  <a:lnTo>
                    <a:pt x="2709" y="10302"/>
                  </a:lnTo>
                  <a:cubicBezTo>
                    <a:pt x="2941" y="10302"/>
                    <a:pt x="3174" y="10247"/>
                    <a:pt x="3377" y="10139"/>
                  </a:cubicBezTo>
                  <a:lnTo>
                    <a:pt x="4443" y="9581"/>
                  </a:lnTo>
                  <a:cubicBezTo>
                    <a:pt x="4588" y="9505"/>
                    <a:pt x="4753" y="9462"/>
                    <a:pt x="4919" y="9462"/>
                  </a:cubicBezTo>
                  <a:lnTo>
                    <a:pt x="5057" y="9462"/>
                  </a:lnTo>
                  <a:cubicBezTo>
                    <a:pt x="5173" y="9462"/>
                    <a:pt x="5267" y="9368"/>
                    <a:pt x="5267" y="9252"/>
                  </a:cubicBezTo>
                  <a:cubicBezTo>
                    <a:pt x="5267" y="9138"/>
                    <a:pt x="5173" y="9045"/>
                    <a:pt x="5057" y="9045"/>
                  </a:cubicBezTo>
                  <a:lnTo>
                    <a:pt x="4919" y="9045"/>
                  </a:lnTo>
                  <a:cubicBezTo>
                    <a:pt x="4686" y="9045"/>
                    <a:pt x="4454" y="9100"/>
                    <a:pt x="4250" y="9208"/>
                  </a:cubicBezTo>
                  <a:lnTo>
                    <a:pt x="3185" y="9766"/>
                  </a:lnTo>
                  <a:cubicBezTo>
                    <a:pt x="3039" y="9842"/>
                    <a:pt x="2874" y="9885"/>
                    <a:pt x="2709" y="9885"/>
                  </a:cubicBezTo>
                  <a:lnTo>
                    <a:pt x="209" y="9885"/>
                  </a:lnTo>
                  <a:cubicBezTo>
                    <a:pt x="95" y="9885"/>
                    <a:pt x="1" y="9978"/>
                    <a:pt x="1" y="10095"/>
                  </a:cubicBezTo>
                  <a:lnTo>
                    <a:pt x="1" y="14087"/>
                  </a:lnTo>
                  <a:cubicBezTo>
                    <a:pt x="1" y="14201"/>
                    <a:pt x="95" y="14297"/>
                    <a:pt x="209" y="14297"/>
                  </a:cubicBezTo>
                  <a:lnTo>
                    <a:pt x="2182" y="14297"/>
                  </a:lnTo>
                  <a:cubicBezTo>
                    <a:pt x="2295" y="14297"/>
                    <a:pt x="2392" y="14201"/>
                    <a:pt x="2392" y="14087"/>
                  </a:cubicBezTo>
                  <a:lnTo>
                    <a:pt x="2392" y="13636"/>
                  </a:lnTo>
                  <a:lnTo>
                    <a:pt x="4172" y="13636"/>
                  </a:lnTo>
                  <a:cubicBezTo>
                    <a:pt x="4391" y="13636"/>
                    <a:pt x="4606" y="13609"/>
                    <a:pt x="4816" y="13558"/>
                  </a:cubicBezTo>
                  <a:lnTo>
                    <a:pt x="8989" y="12523"/>
                  </a:lnTo>
                  <a:cubicBezTo>
                    <a:pt x="9497" y="12398"/>
                    <a:pt x="9950" y="12130"/>
                    <a:pt x="10305" y="11750"/>
                  </a:cubicBezTo>
                  <a:lnTo>
                    <a:pt x="12314" y="9599"/>
                  </a:lnTo>
                  <a:cubicBezTo>
                    <a:pt x="12640" y="9248"/>
                    <a:pt x="12631" y="8705"/>
                    <a:pt x="12292" y="8365"/>
                  </a:cubicBezTo>
                  <a:cubicBezTo>
                    <a:pt x="12120" y="8193"/>
                    <a:pt x="11895" y="8102"/>
                    <a:pt x="11653" y="8102"/>
                  </a:cubicBezTo>
                  <a:cubicBezTo>
                    <a:pt x="11650" y="8102"/>
                    <a:pt x="11647" y="8102"/>
                    <a:pt x="11644" y="8102"/>
                  </a:cubicBezTo>
                  <a:cubicBezTo>
                    <a:pt x="11400" y="8104"/>
                    <a:pt x="11177" y="8207"/>
                    <a:pt x="11009" y="8381"/>
                  </a:cubicBezTo>
                  <a:lnTo>
                    <a:pt x="9021" y="10410"/>
                  </a:lnTo>
                  <a:lnTo>
                    <a:pt x="7973" y="10410"/>
                  </a:lnTo>
                  <a:cubicBezTo>
                    <a:pt x="8058" y="10271"/>
                    <a:pt x="8107" y="10113"/>
                    <a:pt x="8107" y="9940"/>
                  </a:cubicBezTo>
                  <a:cubicBezTo>
                    <a:pt x="8107" y="9643"/>
                    <a:pt x="7962" y="9382"/>
                    <a:pt x="7738" y="9221"/>
                  </a:cubicBezTo>
                  <a:lnTo>
                    <a:pt x="8364" y="8591"/>
                  </a:lnTo>
                  <a:cubicBezTo>
                    <a:pt x="8447" y="8511"/>
                    <a:pt x="8447" y="8376"/>
                    <a:pt x="8364" y="8296"/>
                  </a:cubicBezTo>
                  <a:cubicBezTo>
                    <a:pt x="8324" y="8255"/>
                    <a:pt x="8270" y="8234"/>
                    <a:pt x="8216" y="8234"/>
                  </a:cubicBezTo>
                  <a:cubicBezTo>
                    <a:pt x="8163" y="8234"/>
                    <a:pt x="8109" y="8255"/>
                    <a:pt x="8069" y="8296"/>
                  </a:cubicBezTo>
                  <a:lnTo>
                    <a:pt x="7311" y="9058"/>
                  </a:lnTo>
                  <a:cubicBezTo>
                    <a:pt x="7280" y="9056"/>
                    <a:pt x="7251" y="9051"/>
                    <a:pt x="7220" y="9051"/>
                  </a:cubicBezTo>
                  <a:lnTo>
                    <a:pt x="6976" y="9051"/>
                  </a:lnTo>
                  <a:lnTo>
                    <a:pt x="4961" y="7025"/>
                  </a:lnTo>
                  <a:cubicBezTo>
                    <a:pt x="4726" y="6790"/>
                    <a:pt x="4599" y="6477"/>
                    <a:pt x="4608" y="6144"/>
                  </a:cubicBezTo>
                  <a:cubicBezTo>
                    <a:pt x="4617" y="5811"/>
                    <a:pt x="4755" y="5505"/>
                    <a:pt x="5001" y="5282"/>
                  </a:cubicBezTo>
                  <a:cubicBezTo>
                    <a:pt x="5229" y="5074"/>
                    <a:pt x="5522" y="4970"/>
                    <a:pt x="5816" y="4970"/>
                  </a:cubicBezTo>
                  <a:cubicBezTo>
                    <a:pt x="6103" y="4970"/>
                    <a:pt x="6391" y="5071"/>
                    <a:pt x="6617" y="5273"/>
                  </a:cubicBezTo>
                  <a:cubicBezTo>
                    <a:pt x="6771" y="5409"/>
                    <a:pt x="6883" y="5577"/>
                    <a:pt x="6950" y="5771"/>
                  </a:cubicBezTo>
                  <a:cubicBezTo>
                    <a:pt x="6979" y="5854"/>
                    <a:pt x="7057" y="5910"/>
                    <a:pt x="7146" y="5910"/>
                  </a:cubicBezTo>
                  <a:cubicBezTo>
                    <a:pt x="7236" y="5910"/>
                    <a:pt x="7314" y="5854"/>
                    <a:pt x="7345" y="5771"/>
                  </a:cubicBezTo>
                  <a:cubicBezTo>
                    <a:pt x="7412" y="5577"/>
                    <a:pt x="7524" y="5414"/>
                    <a:pt x="7678" y="5273"/>
                  </a:cubicBezTo>
                  <a:cubicBezTo>
                    <a:pt x="7682" y="5269"/>
                    <a:pt x="7691" y="5262"/>
                    <a:pt x="7698" y="5257"/>
                  </a:cubicBezTo>
                  <a:lnTo>
                    <a:pt x="9262" y="5257"/>
                  </a:lnTo>
                  <a:cubicBezTo>
                    <a:pt x="9269" y="5264"/>
                    <a:pt x="9280" y="5273"/>
                    <a:pt x="9289" y="5282"/>
                  </a:cubicBezTo>
                  <a:cubicBezTo>
                    <a:pt x="9535" y="5508"/>
                    <a:pt x="9675" y="5811"/>
                    <a:pt x="9682" y="6144"/>
                  </a:cubicBezTo>
                  <a:cubicBezTo>
                    <a:pt x="9691" y="6477"/>
                    <a:pt x="9566" y="6790"/>
                    <a:pt x="9331" y="7025"/>
                  </a:cubicBezTo>
                  <a:lnTo>
                    <a:pt x="8764" y="7597"/>
                  </a:lnTo>
                  <a:cubicBezTo>
                    <a:pt x="8683" y="7677"/>
                    <a:pt x="8683" y="7811"/>
                    <a:pt x="8764" y="7894"/>
                  </a:cubicBezTo>
                  <a:cubicBezTo>
                    <a:pt x="8806" y="7934"/>
                    <a:pt x="8860" y="7954"/>
                    <a:pt x="8911" y="7954"/>
                  </a:cubicBezTo>
                  <a:cubicBezTo>
                    <a:pt x="8965" y="7954"/>
                    <a:pt x="9021" y="7934"/>
                    <a:pt x="9061" y="7894"/>
                  </a:cubicBezTo>
                  <a:lnTo>
                    <a:pt x="9626" y="7324"/>
                  </a:lnTo>
                  <a:cubicBezTo>
                    <a:pt x="9944" y="7007"/>
                    <a:pt x="10113" y="6587"/>
                    <a:pt x="10102" y="6135"/>
                  </a:cubicBezTo>
                  <a:cubicBezTo>
                    <a:pt x="10093" y="5794"/>
                    <a:pt x="9981" y="5470"/>
                    <a:pt x="9778" y="5202"/>
                  </a:cubicBezTo>
                  <a:cubicBezTo>
                    <a:pt x="9870" y="5172"/>
                    <a:pt x="9959" y="5139"/>
                    <a:pt x="10044" y="5094"/>
                  </a:cubicBezTo>
                  <a:lnTo>
                    <a:pt x="11110" y="4536"/>
                  </a:lnTo>
                  <a:cubicBezTo>
                    <a:pt x="11255" y="4460"/>
                    <a:pt x="11420" y="4420"/>
                    <a:pt x="11586" y="4420"/>
                  </a:cubicBezTo>
                  <a:lnTo>
                    <a:pt x="14084" y="4420"/>
                  </a:lnTo>
                  <a:cubicBezTo>
                    <a:pt x="14198" y="4420"/>
                    <a:pt x="14294" y="4323"/>
                    <a:pt x="14294" y="4209"/>
                  </a:cubicBezTo>
                  <a:lnTo>
                    <a:pt x="14294" y="215"/>
                  </a:lnTo>
                  <a:cubicBezTo>
                    <a:pt x="14296" y="96"/>
                    <a:pt x="14204" y="0"/>
                    <a:pt x="14086" y="0"/>
                  </a:cubicBezTo>
                  <a:close/>
                </a:path>
              </a:pathLst>
            </a:custGeom>
            <a:solidFill>
              <a:schemeClr val="dk1"/>
            </a:solidFill>
            <a:ln>
              <a:noFill/>
            </a:ln>
          </p:spPr>
          <p:txBody>
            <a:bodyPr spcFirstLastPara="1" wrap="square" lIns="91425" tIns="91425" rIns="91425" bIns="91425" anchor="ctr" anchorCtr="0">
              <a:noAutofit/>
            </a:bodyPr>
            <a:lstStyle/>
            <a:p>
              <a:endParaRPr/>
            </a:p>
          </p:txBody>
        </p:sp>
      </p:grpSp>
      <p:grpSp>
        <p:nvGrpSpPr>
          <p:cNvPr id="7" name="Google Shape;280;p33"/>
          <p:cNvGrpSpPr/>
          <p:nvPr/>
        </p:nvGrpSpPr>
        <p:grpSpPr>
          <a:xfrm>
            <a:off x="5289106" y="3068669"/>
            <a:ext cx="394560" cy="508551"/>
            <a:chOff x="1430863" y="1777100"/>
            <a:chExt cx="328800" cy="357575"/>
          </a:xfrm>
        </p:grpSpPr>
        <p:sp>
          <p:nvSpPr>
            <p:cNvPr id="281" name="Google Shape;281;p33"/>
            <p:cNvSpPr/>
            <p:nvPr/>
          </p:nvSpPr>
          <p:spPr>
            <a:xfrm>
              <a:off x="1460238" y="1799000"/>
              <a:ext cx="270100" cy="335675"/>
            </a:xfrm>
            <a:custGeom>
              <a:avLst/>
              <a:gdLst/>
              <a:ahLst/>
              <a:cxnLst/>
              <a:rect l="l" t="t" r="r" b="b"/>
              <a:pathLst>
                <a:path w="10804" h="13427" extrusionOk="0">
                  <a:moveTo>
                    <a:pt x="5403" y="3949"/>
                  </a:moveTo>
                  <a:cubicBezTo>
                    <a:pt x="5681" y="3949"/>
                    <a:pt x="5917" y="4127"/>
                    <a:pt x="6005" y="4375"/>
                  </a:cubicBezTo>
                  <a:lnTo>
                    <a:pt x="4802" y="4375"/>
                  </a:lnTo>
                  <a:cubicBezTo>
                    <a:pt x="4890" y="4127"/>
                    <a:pt x="5126" y="3949"/>
                    <a:pt x="5403" y="3949"/>
                  </a:cubicBezTo>
                  <a:close/>
                  <a:moveTo>
                    <a:pt x="5895" y="1151"/>
                  </a:moveTo>
                  <a:cubicBezTo>
                    <a:pt x="5978" y="1565"/>
                    <a:pt x="6306" y="1895"/>
                    <a:pt x="6722" y="1978"/>
                  </a:cubicBezTo>
                  <a:lnTo>
                    <a:pt x="6722" y="4375"/>
                  </a:lnTo>
                  <a:lnTo>
                    <a:pt x="6442" y="4375"/>
                  </a:lnTo>
                  <a:cubicBezTo>
                    <a:pt x="6344" y="3893"/>
                    <a:pt x="5917" y="3529"/>
                    <a:pt x="5406" y="3529"/>
                  </a:cubicBezTo>
                  <a:cubicBezTo>
                    <a:pt x="4894" y="3529"/>
                    <a:pt x="4467" y="3893"/>
                    <a:pt x="4369" y="4375"/>
                  </a:cubicBezTo>
                  <a:lnTo>
                    <a:pt x="4090" y="4375"/>
                  </a:lnTo>
                  <a:lnTo>
                    <a:pt x="4090" y="1978"/>
                  </a:lnTo>
                  <a:cubicBezTo>
                    <a:pt x="4503" y="1895"/>
                    <a:pt x="4834" y="1569"/>
                    <a:pt x="4916" y="1151"/>
                  </a:cubicBezTo>
                  <a:close/>
                  <a:moveTo>
                    <a:pt x="3149" y="1"/>
                  </a:moveTo>
                  <a:cubicBezTo>
                    <a:pt x="3035" y="1"/>
                    <a:pt x="2939" y="97"/>
                    <a:pt x="2939" y="211"/>
                  </a:cubicBezTo>
                  <a:lnTo>
                    <a:pt x="2939" y="2083"/>
                  </a:lnTo>
                  <a:cubicBezTo>
                    <a:pt x="2939" y="2197"/>
                    <a:pt x="3035" y="2291"/>
                    <a:pt x="3149" y="2291"/>
                  </a:cubicBezTo>
                  <a:cubicBezTo>
                    <a:pt x="3263" y="2291"/>
                    <a:pt x="3359" y="2197"/>
                    <a:pt x="3359" y="2083"/>
                  </a:cubicBezTo>
                  <a:lnTo>
                    <a:pt x="3359" y="421"/>
                  </a:lnTo>
                  <a:lnTo>
                    <a:pt x="7452" y="421"/>
                  </a:lnTo>
                  <a:lnTo>
                    <a:pt x="7452" y="4375"/>
                  </a:lnTo>
                  <a:lnTo>
                    <a:pt x="7137" y="4375"/>
                  </a:lnTo>
                  <a:lnTo>
                    <a:pt x="7137" y="1793"/>
                  </a:lnTo>
                  <a:cubicBezTo>
                    <a:pt x="7137" y="1676"/>
                    <a:pt x="7043" y="1583"/>
                    <a:pt x="6927" y="1583"/>
                  </a:cubicBezTo>
                  <a:cubicBezTo>
                    <a:pt x="6576" y="1583"/>
                    <a:pt x="6291" y="1297"/>
                    <a:pt x="6291" y="946"/>
                  </a:cubicBezTo>
                  <a:cubicBezTo>
                    <a:pt x="6291" y="832"/>
                    <a:pt x="6197" y="736"/>
                    <a:pt x="6083" y="736"/>
                  </a:cubicBezTo>
                  <a:lnTo>
                    <a:pt x="4726" y="736"/>
                  </a:lnTo>
                  <a:cubicBezTo>
                    <a:pt x="4613" y="736"/>
                    <a:pt x="4519" y="832"/>
                    <a:pt x="4519" y="946"/>
                  </a:cubicBezTo>
                  <a:cubicBezTo>
                    <a:pt x="4519" y="1297"/>
                    <a:pt x="4233" y="1583"/>
                    <a:pt x="3882" y="1583"/>
                  </a:cubicBezTo>
                  <a:cubicBezTo>
                    <a:pt x="3766" y="1583"/>
                    <a:pt x="3672" y="1676"/>
                    <a:pt x="3672" y="1793"/>
                  </a:cubicBezTo>
                  <a:lnTo>
                    <a:pt x="3672" y="4375"/>
                  </a:lnTo>
                  <a:lnTo>
                    <a:pt x="3357" y="4375"/>
                  </a:lnTo>
                  <a:lnTo>
                    <a:pt x="3357" y="3062"/>
                  </a:lnTo>
                  <a:cubicBezTo>
                    <a:pt x="3357" y="2948"/>
                    <a:pt x="3261" y="2854"/>
                    <a:pt x="3147" y="2854"/>
                  </a:cubicBezTo>
                  <a:cubicBezTo>
                    <a:pt x="3033" y="2854"/>
                    <a:pt x="2937" y="2948"/>
                    <a:pt x="2937" y="3062"/>
                  </a:cubicBezTo>
                  <a:lnTo>
                    <a:pt x="2937" y="4375"/>
                  </a:lnTo>
                  <a:lnTo>
                    <a:pt x="211" y="4375"/>
                  </a:lnTo>
                  <a:cubicBezTo>
                    <a:pt x="97" y="4375"/>
                    <a:pt x="1" y="4469"/>
                    <a:pt x="1" y="4585"/>
                  </a:cubicBezTo>
                  <a:lnTo>
                    <a:pt x="1" y="13217"/>
                  </a:lnTo>
                  <a:cubicBezTo>
                    <a:pt x="1" y="13333"/>
                    <a:pt x="97" y="13427"/>
                    <a:pt x="211" y="13427"/>
                  </a:cubicBezTo>
                  <a:lnTo>
                    <a:pt x="10592" y="13427"/>
                  </a:lnTo>
                  <a:cubicBezTo>
                    <a:pt x="10708" y="13427"/>
                    <a:pt x="10802" y="13333"/>
                    <a:pt x="10802" y="13217"/>
                  </a:cubicBezTo>
                  <a:lnTo>
                    <a:pt x="10802" y="9749"/>
                  </a:lnTo>
                  <a:cubicBezTo>
                    <a:pt x="10802" y="9635"/>
                    <a:pt x="10708" y="9539"/>
                    <a:pt x="10592" y="9539"/>
                  </a:cubicBezTo>
                  <a:cubicBezTo>
                    <a:pt x="10478" y="9539"/>
                    <a:pt x="10384" y="9635"/>
                    <a:pt x="10384" y="9749"/>
                  </a:cubicBezTo>
                  <a:lnTo>
                    <a:pt x="10384" y="13011"/>
                  </a:lnTo>
                  <a:lnTo>
                    <a:pt x="423" y="13011"/>
                  </a:lnTo>
                  <a:lnTo>
                    <a:pt x="423" y="6489"/>
                  </a:lnTo>
                  <a:lnTo>
                    <a:pt x="10386" y="6489"/>
                  </a:lnTo>
                  <a:lnTo>
                    <a:pt x="10386" y="8770"/>
                  </a:lnTo>
                  <a:cubicBezTo>
                    <a:pt x="10386" y="8886"/>
                    <a:pt x="10480" y="8980"/>
                    <a:pt x="10596" y="8980"/>
                  </a:cubicBezTo>
                  <a:cubicBezTo>
                    <a:pt x="10710" y="8980"/>
                    <a:pt x="10804" y="8886"/>
                    <a:pt x="10804" y="8770"/>
                  </a:cubicBezTo>
                  <a:lnTo>
                    <a:pt x="10804" y="4588"/>
                  </a:lnTo>
                  <a:cubicBezTo>
                    <a:pt x="10804" y="4469"/>
                    <a:pt x="10712" y="4375"/>
                    <a:pt x="10596" y="4375"/>
                  </a:cubicBezTo>
                  <a:lnTo>
                    <a:pt x="9921" y="4375"/>
                  </a:lnTo>
                  <a:cubicBezTo>
                    <a:pt x="9807" y="4375"/>
                    <a:pt x="9713" y="4469"/>
                    <a:pt x="9713" y="4585"/>
                  </a:cubicBezTo>
                  <a:cubicBezTo>
                    <a:pt x="9713" y="4699"/>
                    <a:pt x="9807" y="4793"/>
                    <a:pt x="9921" y="4793"/>
                  </a:cubicBezTo>
                  <a:lnTo>
                    <a:pt x="10386" y="4793"/>
                  </a:lnTo>
                  <a:lnTo>
                    <a:pt x="10386" y="6067"/>
                  </a:lnTo>
                  <a:lnTo>
                    <a:pt x="423" y="6067"/>
                  </a:lnTo>
                  <a:lnTo>
                    <a:pt x="423" y="4793"/>
                  </a:lnTo>
                  <a:lnTo>
                    <a:pt x="8943" y="4793"/>
                  </a:lnTo>
                  <a:cubicBezTo>
                    <a:pt x="9057" y="4793"/>
                    <a:pt x="9150" y="4699"/>
                    <a:pt x="9150" y="4585"/>
                  </a:cubicBezTo>
                  <a:cubicBezTo>
                    <a:pt x="9150" y="4469"/>
                    <a:pt x="9057" y="4375"/>
                    <a:pt x="8943" y="4375"/>
                  </a:cubicBezTo>
                  <a:lnTo>
                    <a:pt x="7868" y="4375"/>
                  </a:lnTo>
                  <a:lnTo>
                    <a:pt x="7868" y="211"/>
                  </a:lnTo>
                  <a:cubicBezTo>
                    <a:pt x="7868" y="97"/>
                    <a:pt x="7774" y="1"/>
                    <a:pt x="7660" y="1"/>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82" name="Google Shape;282;p33"/>
            <p:cNvSpPr/>
            <p:nvPr/>
          </p:nvSpPr>
          <p:spPr>
            <a:xfrm>
              <a:off x="1528888" y="1984575"/>
              <a:ext cx="133150" cy="116150"/>
            </a:xfrm>
            <a:custGeom>
              <a:avLst/>
              <a:gdLst/>
              <a:ahLst/>
              <a:cxnLst/>
              <a:rect l="l" t="t" r="r" b="b"/>
              <a:pathLst>
                <a:path w="5326" h="4646" extrusionOk="0">
                  <a:moveTo>
                    <a:pt x="1473" y="418"/>
                  </a:moveTo>
                  <a:cubicBezTo>
                    <a:pt x="1724" y="418"/>
                    <a:pt x="1976" y="505"/>
                    <a:pt x="2170" y="684"/>
                  </a:cubicBezTo>
                  <a:cubicBezTo>
                    <a:pt x="2304" y="804"/>
                    <a:pt x="2403" y="950"/>
                    <a:pt x="2461" y="1113"/>
                  </a:cubicBezTo>
                  <a:cubicBezTo>
                    <a:pt x="2492" y="1198"/>
                    <a:pt x="2570" y="1253"/>
                    <a:pt x="2660" y="1253"/>
                  </a:cubicBezTo>
                  <a:cubicBezTo>
                    <a:pt x="2749" y="1253"/>
                    <a:pt x="2827" y="1198"/>
                    <a:pt x="2859" y="1113"/>
                  </a:cubicBezTo>
                  <a:cubicBezTo>
                    <a:pt x="2917" y="945"/>
                    <a:pt x="3015" y="800"/>
                    <a:pt x="3149" y="684"/>
                  </a:cubicBezTo>
                  <a:cubicBezTo>
                    <a:pt x="3345" y="507"/>
                    <a:pt x="3596" y="419"/>
                    <a:pt x="3847" y="419"/>
                  </a:cubicBezTo>
                  <a:cubicBezTo>
                    <a:pt x="4101" y="419"/>
                    <a:pt x="4355" y="509"/>
                    <a:pt x="4552" y="688"/>
                  </a:cubicBezTo>
                  <a:cubicBezTo>
                    <a:pt x="4762" y="885"/>
                    <a:pt x="4885" y="1153"/>
                    <a:pt x="4892" y="1441"/>
                  </a:cubicBezTo>
                  <a:cubicBezTo>
                    <a:pt x="4896" y="1727"/>
                    <a:pt x="4787" y="2002"/>
                    <a:pt x="4583" y="2205"/>
                  </a:cubicBezTo>
                  <a:lnTo>
                    <a:pt x="2657" y="4145"/>
                  </a:lnTo>
                  <a:lnTo>
                    <a:pt x="729" y="2205"/>
                  </a:lnTo>
                  <a:cubicBezTo>
                    <a:pt x="526" y="2002"/>
                    <a:pt x="416" y="1732"/>
                    <a:pt x="423" y="1441"/>
                  </a:cubicBezTo>
                  <a:cubicBezTo>
                    <a:pt x="428" y="1153"/>
                    <a:pt x="551" y="885"/>
                    <a:pt x="765" y="688"/>
                  </a:cubicBezTo>
                  <a:cubicBezTo>
                    <a:pt x="964" y="507"/>
                    <a:pt x="1219" y="418"/>
                    <a:pt x="1473" y="418"/>
                  </a:cubicBezTo>
                  <a:close/>
                  <a:moveTo>
                    <a:pt x="1478" y="1"/>
                  </a:moveTo>
                  <a:cubicBezTo>
                    <a:pt x="1121" y="1"/>
                    <a:pt x="765" y="128"/>
                    <a:pt x="488" y="380"/>
                  </a:cubicBezTo>
                  <a:cubicBezTo>
                    <a:pt x="189" y="652"/>
                    <a:pt x="19" y="1028"/>
                    <a:pt x="10" y="1428"/>
                  </a:cubicBezTo>
                  <a:cubicBezTo>
                    <a:pt x="1" y="1834"/>
                    <a:pt x="153" y="2214"/>
                    <a:pt x="439" y="2498"/>
                  </a:cubicBezTo>
                  <a:lnTo>
                    <a:pt x="2514" y="4585"/>
                  </a:lnTo>
                  <a:cubicBezTo>
                    <a:pt x="2552" y="4625"/>
                    <a:pt x="2606" y="4645"/>
                    <a:pt x="2662" y="4645"/>
                  </a:cubicBezTo>
                  <a:cubicBezTo>
                    <a:pt x="2718" y="4645"/>
                    <a:pt x="2771" y="4625"/>
                    <a:pt x="2809" y="4585"/>
                  </a:cubicBezTo>
                  <a:lnTo>
                    <a:pt x="4885" y="2498"/>
                  </a:lnTo>
                  <a:cubicBezTo>
                    <a:pt x="5171" y="2214"/>
                    <a:pt x="5325" y="1830"/>
                    <a:pt x="5316" y="1428"/>
                  </a:cubicBezTo>
                  <a:cubicBezTo>
                    <a:pt x="5307" y="1023"/>
                    <a:pt x="5138" y="652"/>
                    <a:pt x="4838" y="380"/>
                  </a:cubicBezTo>
                  <a:cubicBezTo>
                    <a:pt x="4558" y="128"/>
                    <a:pt x="4201" y="3"/>
                    <a:pt x="3845" y="3"/>
                  </a:cubicBezTo>
                  <a:cubicBezTo>
                    <a:pt x="3493" y="3"/>
                    <a:pt x="3142" y="125"/>
                    <a:pt x="2868" y="371"/>
                  </a:cubicBezTo>
                  <a:cubicBezTo>
                    <a:pt x="2789" y="440"/>
                    <a:pt x="2718" y="516"/>
                    <a:pt x="2660" y="599"/>
                  </a:cubicBezTo>
                  <a:cubicBezTo>
                    <a:pt x="2599" y="516"/>
                    <a:pt x="2528" y="440"/>
                    <a:pt x="2454" y="371"/>
                  </a:cubicBezTo>
                  <a:cubicBezTo>
                    <a:pt x="2179" y="124"/>
                    <a:pt x="1829" y="1"/>
                    <a:pt x="1478" y="1"/>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83" name="Google Shape;283;p33"/>
            <p:cNvSpPr/>
            <p:nvPr/>
          </p:nvSpPr>
          <p:spPr>
            <a:xfrm>
              <a:off x="1670713" y="1777100"/>
              <a:ext cx="88950" cy="110675"/>
            </a:xfrm>
            <a:custGeom>
              <a:avLst/>
              <a:gdLst/>
              <a:ahLst/>
              <a:cxnLst/>
              <a:rect l="l" t="t" r="r" b="b"/>
              <a:pathLst>
                <a:path w="3558" h="4427" extrusionOk="0">
                  <a:moveTo>
                    <a:pt x="1782" y="535"/>
                  </a:moveTo>
                  <a:lnTo>
                    <a:pt x="2874" y="1793"/>
                  </a:lnTo>
                  <a:lnTo>
                    <a:pt x="2628" y="1793"/>
                  </a:lnTo>
                  <a:cubicBezTo>
                    <a:pt x="2514" y="1793"/>
                    <a:pt x="2418" y="1889"/>
                    <a:pt x="2418" y="2003"/>
                  </a:cubicBezTo>
                  <a:lnTo>
                    <a:pt x="2418" y="4011"/>
                  </a:lnTo>
                  <a:lnTo>
                    <a:pt x="1145" y="4011"/>
                  </a:lnTo>
                  <a:lnTo>
                    <a:pt x="1145" y="2003"/>
                  </a:lnTo>
                  <a:cubicBezTo>
                    <a:pt x="1145" y="1889"/>
                    <a:pt x="1051" y="1793"/>
                    <a:pt x="937" y="1793"/>
                  </a:cubicBezTo>
                  <a:lnTo>
                    <a:pt x="691" y="1793"/>
                  </a:lnTo>
                  <a:lnTo>
                    <a:pt x="1782" y="535"/>
                  </a:lnTo>
                  <a:close/>
                  <a:moveTo>
                    <a:pt x="1779" y="1"/>
                  </a:moveTo>
                  <a:cubicBezTo>
                    <a:pt x="1719" y="1"/>
                    <a:pt x="1663" y="25"/>
                    <a:pt x="1621" y="72"/>
                  </a:cubicBezTo>
                  <a:lnTo>
                    <a:pt x="68" y="1864"/>
                  </a:lnTo>
                  <a:cubicBezTo>
                    <a:pt x="14" y="1925"/>
                    <a:pt x="1" y="2014"/>
                    <a:pt x="34" y="2088"/>
                  </a:cubicBezTo>
                  <a:cubicBezTo>
                    <a:pt x="68" y="2161"/>
                    <a:pt x="144" y="2211"/>
                    <a:pt x="224" y="2211"/>
                  </a:cubicBezTo>
                  <a:lnTo>
                    <a:pt x="720" y="2211"/>
                  </a:lnTo>
                  <a:lnTo>
                    <a:pt x="720" y="4217"/>
                  </a:lnTo>
                  <a:cubicBezTo>
                    <a:pt x="720" y="4333"/>
                    <a:pt x="816" y="4427"/>
                    <a:pt x="930" y="4427"/>
                  </a:cubicBezTo>
                  <a:lnTo>
                    <a:pt x="2622" y="4427"/>
                  </a:lnTo>
                  <a:cubicBezTo>
                    <a:pt x="2738" y="4427"/>
                    <a:pt x="2832" y="4333"/>
                    <a:pt x="2832" y="4217"/>
                  </a:cubicBezTo>
                  <a:lnTo>
                    <a:pt x="2832" y="2211"/>
                  </a:lnTo>
                  <a:lnTo>
                    <a:pt x="3330" y="2211"/>
                  </a:lnTo>
                  <a:cubicBezTo>
                    <a:pt x="3410" y="2211"/>
                    <a:pt x="3486" y="2161"/>
                    <a:pt x="3520" y="2088"/>
                  </a:cubicBezTo>
                  <a:cubicBezTo>
                    <a:pt x="3558" y="2014"/>
                    <a:pt x="3544" y="1927"/>
                    <a:pt x="3491" y="1864"/>
                  </a:cubicBezTo>
                  <a:lnTo>
                    <a:pt x="1938" y="72"/>
                  </a:lnTo>
                  <a:cubicBezTo>
                    <a:pt x="1900" y="28"/>
                    <a:pt x="1842" y="1"/>
                    <a:pt x="1779" y="1"/>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84" name="Google Shape;284;p33"/>
            <p:cNvSpPr/>
            <p:nvPr/>
          </p:nvSpPr>
          <p:spPr>
            <a:xfrm>
              <a:off x="1430863" y="1777100"/>
              <a:ext cx="88950" cy="110675"/>
            </a:xfrm>
            <a:custGeom>
              <a:avLst/>
              <a:gdLst/>
              <a:ahLst/>
              <a:cxnLst/>
              <a:rect l="l" t="t" r="r" b="b"/>
              <a:pathLst>
                <a:path w="3558" h="4427" extrusionOk="0">
                  <a:moveTo>
                    <a:pt x="1784" y="535"/>
                  </a:moveTo>
                  <a:lnTo>
                    <a:pt x="2874" y="1793"/>
                  </a:lnTo>
                  <a:lnTo>
                    <a:pt x="2628" y="1793"/>
                  </a:lnTo>
                  <a:cubicBezTo>
                    <a:pt x="2514" y="1793"/>
                    <a:pt x="2420" y="1887"/>
                    <a:pt x="2420" y="2003"/>
                  </a:cubicBezTo>
                  <a:lnTo>
                    <a:pt x="2420" y="4011"/>
                  </a:lnTo>
                  <a:lnTo>
                    <a:pt x="1147" y="4011"/>
                  </a:lnTo>
                  <a:lnTo>
                    <a:pt x="1147" y="2003"/>
                  </a:lnTo>
                  <a:cubicBezTo>
                    <a:pt x="1147" y="1889"/>
                    <a:pt x="1051" y="1793"/>
                    <a:pt x="937" y="1793"/>
                  </a:cubicBezTo>
                  <a:lnTo>
                    <a:pt x="691" y="1793"/>
                  </a:lnTo>
                  <a:lnTo>
                    <a:pt x="1784" y="535"/>
                  </a:lnTo>
                  <a:close/>
                  <a:moveTo>
                    <a:pt x="1779" y="1"/>
                  </a:moveTo>
                  <a:cubicBezTo>
                    <a:pt x="1719" y="1"/>
                    <a:pt x="1663" y="25"/>
                    <a:pt x="1621" y="72"/>
                  </a:cubicBezTo>
                  <a:lnTo>
                    <a:pt x="68" y="1862"/>
                  </a:lnTo>
                  <a:cubicBezTo>
                    <a:pt x="14" y="1925"/>
                    <a:pt x="1" y="2014"/>
                    <a:pt x="34" y="2085"/>
                  </a:cubicBezTo>
                  <a:cubicBezTo>
                    <a:pt x="68" y="2161"/>
                    <a:pt x="144" y="2211"/>
                    <a:pt x="224" y="2211"/>
                  </a:cubicBezTo>
                  <a:lnTo>
                    <a:pt x="720" y="2211"/>
                  </a:lnTo>
                  <a:lnTo>
                    <a:pt x="720" y="4217"/>
                  </a:lnTo>
                  <a:cubicBezTo>
                    <a:pt x="720" y="4333"/>
                    <a:pt x="816" y="4427"/>
                    <a:pt x="930" y="4427"/>
                  </a:cubicBezTo>
                  <a:lnTo>
                    <a:pt x="2624" y="4427"/>
                  </a:lnTo>
                  <a:cubicBezTo>
                    <a:pt x="2747" y="4427"/>
                    <a:pt x="2838" y="4335"/>
                    <a:pt x="2838" y="4217"/>
                  </a:cubicBezTo>
                  <a:lnTo>
                    <a:pt x="2838" y="2211"/>
                  </a:lnTo>
                  <a:lnTo>
                    <a:pt x="3337" y="2211"/>
                  </a:lnTo>
                  <a:cubicBezTo>
                    <a:pt x="3417" y="2211"/>
                    <a:pt x="3493" y="2161"/>
                    <a:pt x="3524" y="2085"/>
                  </a:cubicBezTo>
                  <a:cubicBezTo>
                    <a:pt x="3558" y="2012"/>
                    <a:pt x="3547" y="1925"/>
                    <a:pt x="3491" y="1862"/>
                  </a:cubicBezTo>
                  <a:lnTo>
                    <a:pt x="1938" y="72"/>
                  </a:lnTo>
                  <a:cubicBezTo>
                    <a:pt x="1900" y="28"/>
                    <a:pt x="1842" y="1"/>
                    <a:pt x="1779" y="1"/>
                  </a:cubicBezTo>
                  <a:close/>
                </a:path>
              </a:pathLst>
            </a:custGeom>
            <a:solidFill>
              <a:schemeClr val="dk1"/>
            </a:solidFill>
            <a:ln>
              <a:noFill/>
            </a:ln>
          </p:spPr>
          <p:txBody>
            <a:bodyPr spcFirstLastPara="1" wrap="square" lIns="91425" tIns="91425" rIns="91425" bIns="91425" anchor="ctr" anchorCtr="0">
              <a:noAutofit/>
            </a:bodyPr>
            <a:lstStyle/>
            <a:p>
              <a:endParaRPr/>
            </a:p>
          </p:txBody>
        </p:sp>
      </p:grpSp>
      <p:sp>
        <p:nvSpPr>
          <p:cNvPr id="285" name="Google Shape;285;p33"/>
          <p:cNvSpPr/>
          <p:nvPr/>
        </p:nvSpPr>
        <p:spPr>
          <a:xfrm rot="-5400000">
            <a:off x="9679806" y="1115387"/>
            <a:ext cx="570880" cy="283680"/>
          </a:xfrm>
          <a:prstGeom prst="triangle">
            <a:avLst>
              <a:gd name="adj" fmla="val 50000"/>
            </a:avLst>
          </a:prstGeom>
          <a:solidFill>
            <a:schemeClr val="lt2"/>
          </a:solidFill>
          <a:ln w="76200" cap="flat" cmpd="sng">
            <a:solidFill>
              <a:schemeClr val="lt2"/>
            </a:solidFill>
            <a:prstDash val="solid"/>
            <a:round/>
            <a:headEnd type="none" w="sm" len="sm"/>
            <a:tailEnd type="none" w="sm" len="sm"/>
          </a:ln>
          <a:effectLst>
            <a:outerShdw blurRad="57150" dist="19050" dir="5400000" algn="bl" rotWithShape="0">
              <a:srgbClr val="000000">
                <a:alpha val="20000"/>
              </a:srgbClr>
            </a:outerShdw>
          </a:effectLst>
        </p:spPr>
        <p:txBody>
          <a:bodyPr spcFirstLastPara="1" wrap="square" lIns="117024" tIns="117024" rIns="117024" bIns="117024" anchor="ctr" anchorCtr="0">
            <a:noAutofit/>
          </a:bodyPr>
          <a:lstStyle/>
          <a:p>
            <a:endParaRPr/>
          </a:p>
        </p:txBody>
      </p:sp>
      <p:grpSp>
        <p:nvGrpSpPr>
          <p:cNvPr id="8" name="Google Shape;286;p33"/>
          <p:cNvGrpSpPr/>
          <p:nvPr/>
        </p:nvGrpSpPr>
        <p:grpSpPr>
          <a:xfrm rot="-540133" flipH="1">
            <a:off x="518493" y="443588"/>
            <a:ext cx="1632232" cy="1591091"/>
            <a:chOff x="3" y="540000"/>
            <a:chExt cx="720000" cy="512100"/>
          </a:xfrm>
        </p:grpSpPr>
        <p:sp>
          <p:nvSpPr>
            <p:cNvPr id="287" name="Google Shape;287;p33"/>
            <p:cNvSpPr/>
            <p:nvPr/>
          </p:nvSpPr>
          <p:spPr>
            <a:xfrm>
              <a:off x="3" y="540000"/>
              <a:ext cx="720000" cy="512100"/>
            </a:xfrm>
            <a:prstGeom prst="ellipse">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endParaRPr/>
            </a:p>
          </p:txBody>
        </p:sp>
        <p:grpSp>
          <p:nvGrpSpPr>
            <p:cNvPr id="9" name="Google Shape;288;p33"/>
            <p:cNvGrpSpPr/>
            <p:nvPr/>
          </p:nvGrpSpPr>
          <p:grpSpPr>
            <a:xfrm>
              <a:off x="86285" y="606536"/>
              <a:ext cx="547499" cy="379063"/>
              <a:chOff x="1390416" y="540000"/>
              <a:chExt cx="1012200" cy="700800"/>
            </a:xfrm>
          </p:grpSpPr>
          <p:sp>
            <p:nvSpPr>
              <p:cNvPr id="289" name="Google Shape;289;p33"/>
              <p:cNvSpPr/>
              <p:nvPr/>
            </p:nvSpPr>
            <p:spPr>
              <a:xfrm>
                <a:off x="1390416" y="540000"/>
                <a:ext cx="1012200" cy="700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90" name="Google Shape;290;p33"/>
              <p:cNvSpPr/>
              <p:nvPr/>
            </p:nvSpPr>
            <p:spPr>
              <a:xfrm>
                <a:off x="1580641" y="540000"/>
                <a:ext cx="631800" cy="700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91" name="Google Shape;291;p33"/>
              <p:cNvSpPr/>
              <p:nvPr/>
            </p:nvSpPr>
            <p:spPr>
              <a:xfrm>
                <a:off x="1750266" y="540000"/>
                <a:ext cx="292500" cy="700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grpSp>
      </p:grpSp>
      <p:sp>
        <p:nvSpPr>
          <p:cNvPr id="292" name="Google Shape;292;p33"/>
          <p:cNvSpPr/>
          <p:nvPr/>
        </p:nvSpPr>
        <p:spPr>
          <a:xfrm rot="204217">
            <a:off x="1511320" y="2442873"/>
            <a:ext cx="521480" cy="363745"/>
          </a:xfrm>
          <a:prstGeom prst="triangle">
            <a:avLst>
              <a:gd name="adj" fmla="val 50000"/>
            </a:avLst>
          </a:prstGeom>
          <a:solidFill>
            <a:schemeClr val="lt2"/>
          </a:solidFill>
          <a:ln w="76200" cap="flat" cmpd="sng">
            <a:solidFill>
              <a:schemeClr val="lt2"/>
            </a:solidFill>
            <a:prstDash val="solid"/>
            <a:round/>
            <a:headEnd type="none" w="sm" len="sm"/>
            <a:tailEnd type="none" w="sm" len="sm"/>
          </a:ln>
          <a:effectLst>
            <a:outerShdw blurRad="57150" dist="19050" dir="5400000" algn="bl" rotWithShape="0">
              <a:srgbClr val="000000">
                <a:alpha val="20000"/>
              </a:srgbClr>
            </a:outerShdw>
          </a:effectLst>
        </p:spPr>
        <p:txBody>
          <a:bodyPr spcFirstLastPara="1" wrap="square" lIns="117024" tIns="117024" rIns="117024" bIns="117024" anchor="ctr" anchorCtr="0">
            <a:noAutofit/>
          </a:bodyPr>
          <a:lstStyle/>
          <a:p>
            <a:endParaRPr/>
          </a:p>
        </p:txBody>
      </p:sp>
    </p:spTree>
    <p:extLst>
      <p:ext uri="{BB962C8B-B14F-4D97-AF65-F5344CB8AC3E}">
        <p14:creationId xmlns:p14="http://schemas.microsoft.com/office/powerpoint/2010/main" val="1639110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FFBBF8-C1C1-4918-A762-D099AA9EF11F}" type="slidenum">
              <a:rPr lang="en-US" smtClean="0"/>
              <a:pPr/>
              <a:t>22</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0"/>
            <a:ext cx="10972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2"/>
          <p:cNvSpPr txBox="1">
            <a:spLocks/>
          </p:cNvSpPr>
          <p:nvPr/>
        </p:nvSpPr>
        <p:spPr>
          <a:xfrm>
            <a:off x="228600" y="0"/>
            <a:ext cx="10515600" cy="2133600"/>
          </a:xfrm>
          <a:prstGeom prst="rect">
            <a:avLst/>
          </a:prstGeom>
        </p:spPr>
        <p:txBody>
          <a:bodyPr>
            <a:normAutofit/>
          </a:bodyPr>
          <a:lstStyle/>
          <a:p>
            <a:pPr marL="274320" marR="0" lvl="0" indent="-274320" algn="ctr" defTabSz="1044976" rtl="0" eaLnBrk="1" fontAlgn="auto" latinLnBrk="0" hangingPunct="1">
              <a:lnSpc>
                <a:spcPct val="120000"/>
              </a:lnSpc>
              <a:spcBef>
                <a:spcPts val="600"/>
              </a:spcBef>
              <a:spcAft>
                <a:spcPts val="0"/>
              </a:spcAft>
              <a:buClrTx/>
              <a:buSzTx/>
              <a:tabLst/>
              <a:defRPr/>
            </a:pPr>
            <a:r>
              <a:rPr kumimoji="0" lang="en-US" sz="80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n-ea"/>
                <a:cs typeface="+mn-cs"/>
              </a:rPr>
              <a:t>Any Question?</a:t>
            </a:r>
            <a:endParaRPr kumimoji="0" lang="en-US" sz="8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n-ea"/>
              <a:cs typeface="+mn-cs"/>
            </a:endParaRPr>
          </a:p>
        </p:txBody>
      </p:sp>
    </p:spTree>
    <p:extLst>
      <p:ext uri="{BB962C8B-B14F-4D97-AF65-F5344CB8AC3E}">
        <p14:creationId xmlns:p14="http://schemas.microsoft.com/office/powerpoint/2010/main" val="1622165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228600" y="990600"/>
            <a:ext cx="10439400" cy="5943600"/>
          </a:xfrm>
        </p:spPr>
        <p:style>
          <a:lnRef idx="2">
            <a:schemeClr val="accent6"/>
          </a:lnRef>
          <a:fillRef idx="1">
            <a:schemeClr val="lt1"/>
          </a:fillRef>
          <a:effectRef idx="0">
            <a:schemeClr val="accent6"/>
          </a:effectRef>
          <a:fontRef idx="minor">
            <a:schemeClr val="dk1"/>
          </a:fontRef>
        </p:style>
        <p:txBody>
          <a:bodyPr>
            <a:normAutofit fontScale="92500"/>
          </a:bodyPr>
          <a:lstStyle/>
          <a:p>
            <a:pPr algn="just" eaLnBrk="1" hangingPunct="1">
              <a:buFont typeface="Wingdings" pitchFamily="2" charset="2"/>
              <a:buChar char="q"/>
              <a:defRPr/>
            </a:pPr>
            <a:r>
              <a:rPr lang="en-GB" altLang="en-US" sz="2700" dirty="0" smtClean="0">
                <a:latin typeface="Cambria" pitchFamily="18" charset="0"/>
                <a:cs typeface="Times New Roman" panose="02020603050405020304" pitchFamily="18" charset="0"/>
              </a:rPr>
              <a:t>Governance of NGOs is the sum of </a:t>
            </a:r>
            <a:r>
              <a:rPr lang="en-GB" altLang="en-US" sz="2700" b="1" dirty="0" smtClean="0">
                <a:latin typeface="Cambria" pitchFamily="18" charset="0"/>
                <a:cs typeface="Times New Roman" panose="02020603050405020304" pitchFamily="18" charset="0"/>
              </a:rPr>
              <a:t>authority over</a:t>
            </a:r>
            <a:r>
              <a:rPr lang="en-GB" altLang="en-US" sz="2700" dirty="0" smtClean="0">
                <a:latin typeface="Cambria" pitchFamily="18" charset="0"/>
                <a:cs typeface="Times New Roman" panose="02020603050405020304" pitchFamily="18" charset="0"/>
              </a:rPr>
              <a:t> and </a:t>
            </a:r>
            <a:r>
              <a:rPr lang="en-GB" altLang="en-US" sz="2700" b="1" dirty="0" smtClean="0">
                <a:latin typeface="Cambria" pitchFamily="18" charset="0"/>
                <a:cs typeface="Times New Roman" panose="02020603050405020304" pitchFamily="18" charset="0"/>
              </a:rPr>
              <a:t>accountability for</a:t>
            </a:r>
            <a:r>
              <a:rPr lang="en-GB" altLang="en-US" sz="2700" dirty="0" smtClean="0">
                <a:latin typeface="Cambria" pitchFamily="18" charset="0"/>
                <a:cs typeface="Times New Roman" panose="02020603050405020304" pitchFamily="18" charset="0"/>
              </a:rPr>
              <a:t> the organisation . </a:t>
            </a:r>
            <a:r>
              <a:rPr lang="en-GB" altLang="en-US" sz="2700" dirty="0" smtClean="0">
                <a:latin typeface="Cambria" pitchFamily="18" charset="0"/>
                <a:cs typeface="Times New Roman" panose="02020603050405020304" pitchFamily="18" charset="0"/>
              </a:rPr>
              <a:t>-(</a:t>
            </a:r>
            <a:r>
              <a:rPr lang="en-GB" altLang="en-US" sz="2700" dirty="0" smtClean="0">
                <a:latin typeface="Cambria" pitchFamily="18" charset="0"/>
                <a:cs typeface="Times New Roman" panose="02020603050405020304" pitchFamily="18" charset="0"/>
              </a:rPr>
              <a:t>Fowler, 2001)</a:t>
            </a:r>
          </a:p>
          <a:p>
            <a:pPr marL="0" indent="0" algn="just">
              <a:buNone/>
              <a:defRPr/>
            </a:pPr>
            <a:r>
              <a:rPr lang="en-GB" altLang="en-US" sz="2700" dirty="0" smtClean="0">
                <a:latin typeface="Cambria" pitchFamily="18" charset="0"/>
                <a:cs typeface="Times New Roman" panose="02020603050405020304" pitchFamily="18" charset="0"/>
              </a:rPr>
              <a:t>	-NGO constitution should have clear and specific authority the governing body has over what area.</a:t>
            </a:r>
          </a:p>
          <a:p>
            <a:pPr marL="0" indent="0" algn="just">
              <a:buNone/>
              <a:defRPr/>
            </a:pPr>
            <a:r>
              <a:rPr lang="en-GB" altLang="en-US" sz="2700" dirty="0" smtClean="0">
                <a:latin typeface="Cambria" pitchFamily="18" charset="0"/>
                <a:cs typeface="Times New Roman" panose="02020603050405020304" pitchFamily="18" charset="0"/>
              </a:rPr>
              <a:t>	-</a:t>
            </a:r>
            <a:r>
              <a:rPr lang="en-GB" altLang="en-US" sz="2700" b="1" dirty="0" smtClean="0">
                <a:latin typeface="Cambria" pitchFamily="18" charset="0"/>
                <a:cs typeface="Times New Roman" panose="02020603050405020304" pitchFamily="18" charset="0"/>
              </a:rPr>
              <a:t>Accountability in the sense who is ultimately responsible to the public for the organization’s performance and behaviour. </a:t>
            </a:r>
          </a:p>
          <a:p>
            <a:pPr marL="0" indent="0" algn="just">
              <a:buNone/>
              <a:defRPr/>
            </a:pPr>
            <a:endParaRPr lang="en-GB" altLang="en-US" sz="2700" dirty="0" smtClean="0">
              <a:latin typeface="Cambria" pitchFamily="18" charset="0"/>
              <a:cs typeface="Times New Roman" panose="02020603050405020304" pitchFamily="18" charset="0"/>
            </a:endParaRPr>
          </a:p>
          <a:p>
            <a:pPr marL="514350" indent="-514350" algn="just">
              <a:buFont typeface="Wingdings" pitchFamily="2" charset="2"/>
              <a:buChar char="q"/>
            </a:pPr>
            <a:r>
              <a:rPr lang="en-GB" altLang="en-US" sz="2800" dirty="0" smtClean="0">
                <a:latin typeface="Times New Roman" pitchFamily="18" charset="0"/>
                <a:cs typeface="Times New Roman" pitchFamily="18" charset="0"/>
              </a:rPr>
              <a:t>“I strongly believe that a good board is the key to success of an NGO.”</a:t>
            </a:r>
            <a:endParaRPr lang="en-US" altLang="en-US" sz="2800" dirty="0" smtClean="0">
              <a:latin typeface="Times New Roman" pitchFamily="18" charset="0"/>
              <a:cs typeface="Times New Roman" pitchFamily="18" charset="0"/>
            </a:endParaRPr>
          </a:p>
          <a:p>
            <a:pPr algn="just">
              <a:buNone/>
            </a:pPr>
            <a:r>
              <a:rPr lang="en-GB" altLang="en-US" sz="2800" dirty="0" smtClean="0">
                <a:latin typeface="Times New Roman" pitchFamily="18" charset="0"/>
                <a:cs typeface="Times New Roman" pitchFamily="18" charset="0"/>
              </a:rPr>
              <a:t>						-</a:t>
            </a:r>
            <a:r>
              <a:rPr lang="en-GB" altLang="en-US" sz="2800" dirty="0" err="1" smtClean="0">
                <a:latin typeface="Times New Roman" pitchFamily="18" charset="0"/>
                <a:cs typeface="Times New Roman" pitchFamily="18" charset="0"/>
              </a:rPr>
              <a:t>Bethwell</a:t>
            </a:r>
            <a:r>
              <a:rPr lang="en-GB" altLang="en-US" sz="2800" dirty="0" smtClean="0">
                <a:latin typeface="Times New Roman" pitchFamily="18" charset="0"/>
                <a:cs typeface="Times New Roman" pitchFamily="18" charset="0"/>
              </a:rPr>
              <a:t> </a:t>
            </a:r>
            <a:r>
              <a:rPr lang="en-GB" altLang="en-US" sz="2800" dirty="0" err="1" smtClean="0">
                <a:latin typeface="Times New Roman" pitchFamily="18" charset="0"/>
                <a:cs typeface="Times New Roman" pitchFamily="18" charset="0"/>
              </a:rPr>
              <a:t>Kiplagat</a:t>
            </a:r>
            <a:endParaRPr lang="en-US" altLang="en-US" sz="2800" b="1" dirty="0" smtClean="0">
              <a:latin typeface="Times New Roman" pitchFamily="18" charset="0"/>
              <a:cs typeface="Times New Roman" pitchFamily="18" charset="0"/>
            </a:endParaRPr>
          </a:p>
          <a:p>
            <a:pPr algn="just">
              <a:buNone/>
            </a:pPr>
            <a:r>
              <a:rPr lang="en-GB" altLang="en-US" sz="2800" b="1" dirty="0" smtClean="0">
                <a:latin typeface="Times New Roman" pitchFamily="18" charset="0"/>
                <a:cs typeface="Times New Roman" pitchFamily="18" charset="0"/>
              </a:rPr>
              <a:t>The board members should possess </a:t>
            </a:r>
            <a:endParaRPr lang="en-US" altLang="en-US" sz="2800" dirty="0" smtClean="0">
              <a:latin typeface="Times New Roman" pitchFamily="18" charset="0"/>
              <a:cs typeface="Times New Roman" pitchFamily="18" charset="0"/>
            </a:endParaRPr>
          </a:p>
          <a:p>
            <a:pPr algn="just"/>
            <a:r>
              <a:rPr lang="en-GB" sz="2800" dirty="0" smtClean="0">
                <a:latin typeface="Times New Roman" pitchFamily="18" charset="0"/>
                <a:cs typeface="Times New Roman" pitchFamily="18" charset="0"/>
              </a:rPr>
              <a:t>Commitment to work diligently </a:t>
            </a:r>
            <a:endParaRPr lang="en-US" sz="2800" dirty="0" smtClean="0">
              <a:latin typeface="Times New Roman" pitchFamily="18" charset="0"/>
              <a:cs typeface="Times New Roman" pitchFamily="18" charset="0"/>
            </a:endParaRPr>
          </a:p>
          <a:p>
            <a:pPr algn="just"/>
            <a:r>
              <a:rPr lang="en-GB" sz="2800" dirty="0" smtClean="0">
                <a:latin typeface="Times New Roman" pitchFamily="18" charset="0"/>
                <a:cs typeface="Times New Roman" pitchFamily="18" charset="0"/>
              </a:rPr>
              <a:t>Being professionally attractive and trustworthy</a:t>
            </a:r>
            <a:endParaRPr lang="en-US" sz="2800" dirty="0" smtClean="0">
              <a:latin typeface="Times New Roman" pitchFamily="18" charset="0"/>
              <a:cs typeface="Times New Roman" pitchFamily="18" charset="0"/>
            </a:endParaRPr>
          </a:p>
          <a:p>
            <a:pPr algn="just"/>
            <a:r>
              <a:rPr lang="en-GB" sz="2800" dirty="0" smtClean="0">
                <a:latin typeface="Times New Roman" pitchFamily="18" charset="0"/>
                <a:cs typeface="Times New Roman" pitchFamily="18" charset="0"/>
              </a:rPr>
              <a:t>Investment in team building</a:t>
            </a:r>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marL="0" indent="0" algn="just">
              <a:buNone/>
              <a:defRPr/>
            </a:pPr>
            <a:endParaRPr lang="en-GB" altLang="en-US" sz="2700" dirty="0" smtClean="0">
              <a:latin typeface="Cambria" pitchFamily="18" charset="0"/>
              <a:cs typeface="Times New Roman" panose="02020603050405020304" pitchFamily="18" charset="0"/>
            </a:endParaRPr>
          </a:p>
          <a:p>
            <a:pPr algn="just" eaLnBrk="1" hangingPunct="1">
              <a:buFont typeface="Arial" panose="020B0604020202020204" pitchFamily="34" charset="0"/>
              <a:buNone/>
              <a:defRPr/>
            </a:pPr>
            <a:endParaRPr lang="en-GB" altLang="en-US" sz="2700" dirty="0" smtClean="0">
              <a:latin typeface="Cambria" pitchFamily="18" charset="0"/>
              <a:cs typeface="Times New Roman" panose="02020603050405020304" pitchFamily="18" charset="0"/>
            </a:endParaRP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altLang="en-US" sz="4000" b="1" dirty="0" smtClean="0">
                <a:latin typeface="Times New Roman" pitchFamily="18" charset="0"/>
                <a:cs typeface="Times New Roman" pitchFamily="18" charset="0"/>
              </a:rPr>
              <a:t>Governance of NGO</a:t>
            </a:r>
            <a:endParaRPr lang="en-US" sz="3833" b="1" dirty="0">
              <a:solidFill>
                <a:schemeClr val="tx1"/>
              </a:solidFill>
              <a:effectLst>
                <a:outerShdw blurRad="38100" dist="38100" dir="2700000" algn="tl">
                  <a:srgbClr val="000000">
                    <a:alpha val="43137"/>
                  </a:srgbClr>
                </a:outerShdw>
              </a:effectLst>
              <a:latin typeface="Cambria" pitchFamily="18" charset="0"/>
              <a:ea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wipe(down)">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wipe(down)">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wipe(down)">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wipe(down)">
                                      <p:cBhvr>
                                        <p:cTn id="22" dur="5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animEffect transition="in" filter="wipe(down)">
                                      <p:cBhvr>
                                        <p:cTn id="27" dur="500"/>
                                        <p:tgtEl>
                                          <p:spTgt spid="307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075">
                                            <p:txEl>
                                              <p:pRg st="6" end="6"/>
                                            </p:txEl>
                                          </p:spTgt>
                                        </p:tgtEl>
                                        <p:attrNameLst>
                                          <p:attrName>style.visibility</p:attrName>
                                        </p:attrNameLst>
                                      </p:cBhvr>
                                      <p:to>
                                        <p:strVal val="visible"/>
                                      </p:to>
                                    </p:set>
                                    <p:animEffect transition="in" filter="wipe(down)">
                                      <p:cBhvr>
                                        <p:cTn id="32" dur="500"/>
                                        <p:tgtEl>
                                          <p:spTgt spid="307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075">
                                            <p:txEl>
                                              <p:pRg st="7" end="7"/>
                                            </p:txEl>
                                          </p:spTgt>
                                        </p:tgtEl>
                                        <p:attrNameLst>
                                          <p:attrName>style.visibility</p:attrName>
                                        </p:attrNameLst>
                                      </p:cBhvr>
                                      <p:to>
                                        <p:strVal val="visible"/>
                                      </p:to>
                                    </p:set>
                                    <p:animEffect transition="in" filter="wipe(down)">
                                      <p:cBhvr>
                                        <p:cTn id="37" dur="500"/>
                                        <p:tgtEl>
                                          <p:spTgt spid="307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075">
                                            <p:txEl>
                                              <p:pRg st="8" end="8"/>
                                            </p:txEl>
                                          </p:spTgt>
                                        </p:tgtEl>
                                        <p:attrNameLst>
                                          <p:attrName>style.visibility</p:attrName>
                                        </p:attrNameLst>
                                      </p:cBhvr>
                                      <p:to>
                                        <p:strVal val="visible"/>
                                      </p:to>
                                    </p:set>
                                    <p:animEffect transition="in" filter="wipe(down)">
                                      <p:cBhvr>
                                        <p:cTn id="42" dur="500"/>
                                        <p:tgtEl>
                                          <p:spTgt spid="307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075">
                                            <p:txEl>
                                              <p:pRg st="9" end="9"/>
                                            </p:txEl>
                                          </p:spTgt>
                                        </p:tgtEl>
                                        <p:attrNameLst>
                                          <p:attrName>style.visibility</p:attrName>
                                        </p:attrNameLst>
                                      </p:cBhvr>
                                      <p:to>
                                        <p:strVal val="visible"/>
                                      </p:to>
                                    </p:set>
                                    <p:animEffect transition="in" filter="wipe(down)">
                                      <p:cBhvr>
                                        <p:cTn id="47" dur="500"/>
                                        <p:tgtEl>
                                          <p:spTgt spid="30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Google Shape;111;p22"/>
          <p:cNvSpPr txBox="1">
            <a:spLocks noGrp="1"/>
          </p:cNvSpPr>
          <p:nvPr>
            <p:ph type="body" idx="1"/>
          </p:nvPr>
        </p:nvSpPr>
        <p:spPr>
          <a:xfrm>
            <a:off x="304800" y="990600"/>
            <a:ext cx="10439400" cy="6019800"/>
          </a:xfrm>
          <a:prstGeom prst="rect">
            <a:avLst/>
          </a:prstGeom>
        </p:spPr>
        <p:style>
          <a:lnRef idx="2">
            <a:schemeClr val="accent6"/>
          </a:lnRef>
          <a:fillRef idx="1">
            <a:schemeClr val="lt1"/>
          </a:fillRef>
          <a:effectRef idx="0">
            <a:schemeClr val="accent6"/>
          </a:effectRef>
          <a:fontRef idx="minor">
            <a:schemeClr val="dk1"/>
          </a:fontRef>
        </p:style>
        <p:txBody>
          <a:bodyPr spcFirstLastPara="1" wrap="square" lIns="117024" tIns="117024" rIns="117024" bIns="117024" anchor="t" anchorCtr="0">
            <a:normAutofit/>
          </a:bodyPr>
          <a:lstStyle/>
          <a:p>
            <a:pPr marL="0" indent="0" algn="just">
              <a:buFont typeface="Wingdings" pitchFamily="2" charset="2"/>
              <a:buChar char="q"/>
            </a:pPr>
            <a:r>
              <a:rPr lang="en-US" sz="2800" dirty="0" smtClean="0">
                <a:latin typeface="Cambria" panose="02040503050406030204" pitchFamily="18" charset="0"/>
                <a:ea typeface="Cambria" panose="02040503050406030204" pitchFamily="18" charset="0"/>
              </a:rPr>
              <a:t> Good governance is essential to ensure the main objective of NGOs i.e. </a:t>
            </a:r>
            <a:r>
              <a:rPr lang="en-US" sz="2800" b="1" dirty="0" smtClean="0">
                <a:latin typeface="Cambria" panose="02040503050406030204" pitchFamily="18" charset="0"/>
                <a:ea typeface="Cambria" panose="02040503050406030204" pitchFamily="18" charset="0"/>
              </a:rPr>
              <a:t>welfare of people and society. </a:t>
            </a:r>
          </a:p>
          <a:p>
            <a:pPr marL="0" indent="0" algn="just">
              <a:buNone/>
            </a:pPr>
            <a:endParaRPr lang="en-US" sz="500" dirty="0" smtClean="0">
              <a:latin typeface="Cambria" panose="02040503050406030204" pitchFamily="18" charset="0"/>
              <a:ea typeface="Cambria" panose="02040503050406030204" pitchFamily="18" charset="0"/>
            </a:endParaRPr>
          </a:p>
          <a:p>
            <a:pPr marL="0" indent="0" algn="just">
              <a:buFont typeface="Wingdings" pitchFamily="2" charset="2"/>
              <a:buChar char="q"/>
            </a:pPr>
            <a:r>
              <a:rPr lang="en-US" sz="2800" dirty="0" smtClean="0">
                <a:latin typeface="Cambria" panose="02040503050406030204" pitchFamily="18" charset="0"/>
                <a:ea typeface="Cambria" panose="02040503050406030204" pitchFamily="18" charset="0"/>
              </a:rPr>
              <a:t> An NGO governance system should be such that it is led with </a:t>
            </a:r>
            <a:r>
              <a:rPr lang="en-US" sz="2800" b="1" dirty="0" smtClean="0">
                <a:latin typeface="Cambria" panose="02040503050406030204" pitchFamily="18" charset="0"/>
                <a:ea typeface="Cambria" panose="02040503050406030204" pitchFamily="18" charset="0"/>
              </a:rPr>
              <a:t>utmost discretion and maintains transparency.</a:t>
            </a:r>
            <a:r>
              <a:rPr lang="en-US" sz="2800" dirty="0" smtClean="0">
                <a:latin typeface="Cambria" panose="02040503050406030204" pitchFamily="18" charset="0"/>
                <a:ea typeface="Cambria" panose="02040503050406030204" pitchFamily="18" charset="0"/>
              </a:rPr>
              <a:t> Through that system of governance, one can hope for proper guidance, good planning, and assurance of maximum success.</a:t>
            </a:r>
          </a:p>
          <a:p>
            <a:pPr marL="0" indent="0" algn="just">
              <a:buNone/>
            </a:pPr>
            <a:endParaRPr lang="en-US" sz="500" dirty="0" smtClean="0">
              <a:latin typeface="Cambria" panose="02040503050406030204" pitchFamily="18" charset="0"/>
              <a:ea typeface="Cambria" panose="02040503050406030204" pitchFamily="18" charset="0"/>
            </a:endParaRPr>
          </a:p>
          <a:p>
            <a:pPr marL="0" indent="0" algn="just">
              <a:buFont typeface="Wingdings" pitchFamily="2" charset="2"/>
              <a:buChar char="q"/>
            </a:pPr>
            <a:r>
              <a:rPr lang="en-US" sz="2800" dirty="0" smtClean="0">
                <a:latin typeface="Cambria" panose="02040503050406030204" pitchFamily="18" charset="0"/>
                <a:ea typeface="Cambria" panose="02040503050406030204" pitchFamily="18" charset="0"/>
              </a:rPr>
              <a:t> An NGO must be honest and transparent in its ideology. They have to be aware of the rules and regulations and ensure that they do not get into any legal trouble.</a:t>
            </a:r>
          </a:p>
          <a:p>
            <a:pPr marL="0" indent="0" algn="just">
              <a:buNone/>
            </a:pPr>
            <a:endParaRPr lang="en-US" sz="500" dirty="0" smtClean="0">
              <a:latin typeface="Cambria" panose="02040503050406030204" pitchFamily="18" charset="0"/>
              <a:ea typeface="Cambria" panose="02040503050406030204" pitchFamily="18" charset="0"/>
            </a:endParaRPr>
          </a:p>
          <a:p>
            <a:pPr marL="0" indent="0" algn="just">
              <a:buFont typeface="Wingdings" pitchFamily="2" charset="2"/>
              <a:buChar char="q"/>
            </a:pPr>
            <a:r>
              <a:rPr lang="en-US" sz="2800" b="1" dirty="0" smtClean="0">
                <a:latin typeface="Cambria" panose="02040503050406030204" pitchFamily="18" charset="0"/>
                <a:ea typeface="Cambria" panose="02040503050406030204" pitchFamily="18" charset="0"/>
              </a:rPr>
              <a:t>Decision-making should be democratic and decisions </a:t>
            </a:r>
            <a:r>
              <a:rPr lang="en-US" sz="2800" dirty="0" smtClean="0">
                <a:latin typeface="Cambria" panose="02040503050406030204" pitchFamily="18" charset="0"/>
                <a:ea typeface="Cambria" panose="02040503050406030204" pitchFamily="18" charset="0"/>
              </a:rPr>
              <a:t>should be made with foresight in mind. Along with that, the main goal should be kept in the decision so that the </a:t>
            </a:r>
            <a:r>
              <a:rPr lang="en-US" sz="2800" b="1" dirty="0" smtClean="0">
                <a:latin typeface="Cambria" panose="02040503050406030204" pitchFamily="18" charset="0"/>
                <a:ea typeface="Cambria" panose="02040503050406030204" pitchFamily="18" charset="0"/>
              </a:rPr>
              <a:t>improvement of people can be achieved in a maximum way. </a:t>
            </a: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 sz="4000" b="1" dirty="0" smtClean="0"/>
              <a:t>NGOs are related to Good Governance</a:t>
            </a:r>
            <a:endParaRPr lang="en-US" sz="3833" b="1" dirty="0">
              <a:solidFill>
                <a:schemeClr val="tx1"/>
              </a:solidFill>
              <a:effectLst>
                <a:outerShdw blurRad="38100" dist="38100" dir="2700000" algn="tl">
                  <a:srgbClr val="000000">
                    <a:alpha val="43137"/>
                  </a:srgbClr>
                </a:outerShdw>
              </a:effectLst>
              <a:latin typeface="Cambria" pitchFamily="18" charset="0"/>
              <a:ea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Google Shape;111;p22"/>
          <p:cNvSpPr txBox="1">
            <a:spLocks noGrp="1"/>
          </p:cNvSpPr>
          <p:nvPr>
            <p:ph type="body" idx="1"/>
          </p:nvPr>
        </p:nvSpPr>
        <p:spPr>
          <a:xfrm>
            <a:off x="304800" y="990600"/>
            <a:ext cx="10439400" cy="6019800"/>
          </a:xfrm>
          <a:prstGeom prst="rect">
            <a:avLst/>
          </a:prstGeom>
        </p:spPr>
        <p:style>
          <a:lnRef idx="2">
            <a:schemeClr val="accent6"/>
          </a:lnRef>
          <a:fillRef idx="1">
            <a:schemeClr val="lt1"/>
          </a:fillRef>
          <a:effectRef idx="0">
            <a:schemeClr val="accent6"/>
          </a:effectRef>
          <a:fontRef idx="minor">
            <a:schemeClr val="dk1"/>
          </a:fontRef>
        </p:style>
        <p:txBody>
          <a:bodyPr spcFirstLastPara="1" wrap="square" lIns="117024" tIns="117024" rIns="117024" bIns="117024" anchor="t" anchorCtr="0">
            <a:normAutofit lnSpcReduction="10000"/>
          </a:bodyPr>
          <a:lstStyle/>
          <a:p>
            <a:pPr marL="0" indent="0" algn="just">
              <a:buFont typeface="Wingdings" pitchFamily="2" charset="2"/>
              <a:buChar char="q"/>
            </a:pPr>
            <a:r>
              <a:rPr lang="en-US" sz="2800" b="1" dirty="0" smtClean="0">
                <a:latin typeface="Cambria" panose="02040503050406030204" pitchFamily="18" charset="0"/>
                <a:ea typeface="Cambria" panose="02040503050406030204" pitchFamily="18" charset="0"/>
              </a:rPr>
              <a:t>NGOs also need good governance for effective functioning, growth, and sustainability. </a:t>
            </a:r>
            <a:r>
              <a:rPr lang="en-US" sz="2800" dirty="0" smtClean="0">
                <a:latin typeface="Cambria" panose="02040503050406030204" pitchFamily="18" charset="0"/>
                <a:ea typeface="Cambria" panose="02040503050406030204" pitchFamily="18" charset="0"/>
              </a:rPr>
              <a:t>The principles of good governance hold true in the dynamic environment the NGOs face today as the issues of accountability, transparency, responsibility, disclosure practices, and organizational relationships among the board and stakeholders have come to the forefront in the case of NGOs. </a:t>
            </a:r>
            <a:endParaRPr lang="en-US" sz="2800" dirty="0" smtClean="0">
              <a:latin typeface="Cambria" panose="02040503050406030204" pitchFamily="18" charset="0"/>
              <a:ea typeface="Cambria" panose="02040503050406030204" pitchFamily="18" charset="0"/>
            </a:endParaRPr>
          </a:p>
          <a:p>
            <a:pPr marL="0" indent="0" algn="just">
              <a:buNone/>
            </a:pPr>
            <a:endParaRPr lang="en-US" sz="2800" dirty="0" smtClean="0">
              <a:latin typeface="Cambria" panose="02040503050406030204" pitchFamily="18" charset="0"/>
              <a:ea typeface="Cambria" panose="02040503050406030204" pitchFamily="18" charset="0"/>
            </a:endParaRPr>
          </a:p>
          <a:p>
            <a:pPr marL="0" indent="0" algn="just">
              <a:buNone/>
            </a:pPr>
            <a:r>
              <a:rPr lang="en-US" sz="2800" b="1" dirty="0" smtClean="0">
                <a:latin typeface="Cambria" panose="02040503050406030204" pitchFamily="18" charset="0"/>
                <a:ea typeface="Cambria" panose="02040503050406030204" pitchFamily="18" charset="0"/>
              </a:rPr>
              <a:t>The </a:t>
            </a:r>
            <a:r>
              <a:rPr lang="en-US" sz="2800" b="1" dirty="0" smtClean="0">
                <a:latin typeface="Cambria" panose="02040503050406030204" pitchFamily="18" charset="0"/>
                <a:ea typeface="Cambria" panose="02040503050406030204" pitchFamily="18" charset="0"/>
              </a:rPr>
              <a:t>Governance issues in NGOs are:</a:t>
            </a:r>
          </a:p>
          <a:p>
            <a:pPr marL="457200" indent="-457200" algn="just">
              <a:buFont typeface="Wingdings" panose="05000000000000000000" pitchFamily="2" charset="2"/>
              <a:buChar char="q"/>
            </a:pPr>
            <a:r>
              <a:rPr lang="en-US" sz="2800" dirty="0" smtClean="0">
                <a:latin typeface="Cambria" panose="02040503050406030204" pitchFamily="18" charset="0"/>
                <a:ea typeface="Cambria" panose="02040503050406030204" pitchFamily="18" charset="0"/>
              </a:rPr>
              <a:t>Vision, Mission and Objectives</a:t>
            </a:r>
            <a:r>
              <a:rPr lang="en-US" sz="2800" dirty="0" smtClean="0">
                <a:latin typeface="Cambria" panose="02040503050406030204" pitchFamily="18" charset="0"/>
                <a:ea typeface="Cambria" panose="02040503050406030204" pitchFamily="18" charset="0"/>
              </a:rPr>
              <a:t>; </a:t>
            </a:r>
          </a:p>
          <a:p>
            <a:pPr marL="457200" indent="-457200" algn="just">
              <a:buFont typeface="Wingdings" panose="05000000000000000000" pitchFamily="2" charset="2"/>
              <a:buChar char="q"/>
            </a:pPr>
            <a:r>
              <a:rPr lang="en-US" sz="2800" dirty="0" smtClean="0">
                <a:latin typeface="Cambria" panose="02040503050406030204" pitchFamily="18" charset="0"/>
                <a:ea typeface="Cambria" panose="02040503050406030204" pitchFamily="18" charset="0"/>
              </a:rPr>
              <a:t>Democratic </a:t>
            </a:r>
            <a:r>
              <a:rPr lang="en-US" sz="2800" dirty="0" smtClean="0">
                <a:latin typeface="Cambria" panose="02040503050406030204" pitchFamily="18" charset="0"/>
                <a:ea typeface="Cambria" panose="02040503050406030204" pitchFamily="18" charset="0"/>
              </a:rPr>
              <a:t>selection; </a:t>
            </a:r>
            <a:endParaRPr lang="en-US" sz="2800" dirty="0" smtClean="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q"/>
            </a:pPr>
            <a:r>
              <a:rPr lang="en-US" sz="2800" dirty="0" smtClean="0">
                <a:latin typeface="Cambria" panose="02040503050406030204" pitchFamily="18" charset="0"/>
                <a:ea typeface="Cambria" panose="02040503050406030204" pitchFamily="18" charset="0"/>
              </a:rPr>
              <a:t>Policies </a:t>
            </a:r>
            <a:r>
              <a:rPr lang="en-US" sz="2800" dirty="0" smtClean="0">
                <a:latin typeface="Cambria" panose="02040503050406030204" pitchFamily="18" charset="0"/>
                <a:ea typeface="Cambria" panose="02040503050406030204" pitchFamily="18" charset="0"/>
              </a:rPr>
              <a:t>and processes for accountability of leadership; </a:t>
            </a:r>
            <a:endParaRPr lang="en-US" sz="2800" dirty="0" smtClean="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q"/>
            </a:pPr>
            <a:r>
              <a:rPr lang="en-US" sz="2800" dirty="0" smtClean="0">
                <a:latin typeface="Cambria" panose="02040503050406030204" pitchFamily="18" charset="0"/>
                <a:ea typeface="Cambria" panose="02040503050406030204" pitchFamily="18" charset="0"/>
              </a:rPr>
              <a:t>Annual </a:t>
            </a:r>
            <a:r>
              <a:rPr lang="en-US" sz="2800" dirty="0" smtClean="0">
                <a:latin typeface="Cambria" panose="02040503050406030204" pitchFamily="18" charset="0"/>
                <a:ea typeface="Cambria" panose="02040503050406030204" pitchFamily="18" charset="0"/>
              </a:rPr>
              <a:t>general meetings; Decision-making systems; </a:t>
            </a:r>
            <a:endParaRPr lang="en-US" sz="2800" dirty="0" smtClean="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q"/>
            </a:pPr>
            <a:r>
              <a:rPr lang="en-US" sz="2800" dirty="0" smtClean="0">
                <a:latin typeface="Cambria" panose="02040503050406030204" pitchFamily="18" charset="0"/>
                <a:ea typeface="Cambria" panose="02040503050406030204" pitchFamily="18" charset="0"/>
              </a:rPr>
              <a:t>Policies </a:t>
            </a:r>
            <a:r>
              <a:rPr lang="en-US" sz="2800" dirty="0" smtClean="0">
                <a:latin typeface="Cambria" panose="02040503050406030204" pitchFamily="18" charset="0"/>
                <a:ea typeface="Cambria" panose="02040503050406030204" pitchFamily="18" charset="0"/>
              </a:rPr>
              <a:t>for staff; Audit; Annual reports/ newsletters/ websites; </a:t>
            </a:r>
            <a:endParaRPr lang="en-US" sz="2800" dirty="0" smtClean="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q"/>
            </a:pPr>
            <a:r>
              <a:rPr lang="en-US" sz="2800" dirty="0" smtClean="0">
                <a:latin typeface="Cambria" panose="02040503050406030204" pitchFamily="18" charset="0"/>
                <a:ea typeface="Cambria" panose="02040503050406030204" pitchFamily="18" charset="0"/>
              </a:rPr>
              <a:t>A </a:t>
            </a:r>
            <a:r>
              <a:rPr lang="en-US" sz="2800" dirty="0" smtClean="0">
                <a:latin typeface="Cambria" panose="02040503050406030204" pitchFamily="18" charset="0"/>
                <a:ea typeface="Cambria" panose="02040503050406030204" pitchFamily="18" charset="0"/>
              </a:rPr>
              <a:t>strategic plan</a:t>
            </a: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 sz="4000" b="1" dirty="0" smtClean="0"/>
              <a:t>NGOs are related to Good Governance</a:t>
            </a:r>
            <a:endParaRPr lang="en-US" sz="3833" b="1" dirty="0">
              <a:solidFill>
                <a:schemeClr val="tx1"/>
              </a:solidFill>
              <a:effectLst>
                <a:outerShdw blurRad="38100" dist="38100" dir="2700000" algn="tl">
                  <a:srgbClr val="000000">
                    <a:alpha val="43137"/>
                  </a:srgbClr>
                </a:outerShdw>
              </a:effectLst>
              <a:latin typeface="Cambria" pitchFamily="18" charset="0"/>
              <a:ea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231900" y="2133600"/>
            <a:ext cx="8509000" cy="1943100"/>
          </a:xfrm>
          <a:prstGeom prst="rect">
            <a:avLst/>
          </a:prstGeom>
        </p:spPr>
        <p:style>
          <a:lnRef idx="1">
            <a:schemeClr val="dk1"/>
          </a:lnRef>
          <a:fillRef idx="2">
            <a:schemeClr val="dk1"/>
          </a:fillRef>
          <a:effectRef idx="1">
            <a:schemeClr val="dk1"/>
          </a:effectRef>
          <a:fontRef idx="minor">
            <a:schemeClr val="dk1"/>
          </a:fontRef>
        </p:style>
        <p:txBody>
          <a:bodyPr vert="horz" lIns="87078" tIns="43539" rIns="87078" bIns="43539" rtlCol="0" anchor="ctr">
            <a:noAutofit/>
          </a:bodyPr>
          <a:lstStyle/>
          <a:p>
            <a:pPr lvl="0" algn="ctr">
              <a:spcBef>
                <a:spcPct val="0"/>
              </a:spcBef>
            </a:pPr>
            <a:r>
              <a:rPr lang="en-US" sz="5000" b="1" dirty="0" smtClean="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NGOs in many Countries</a:t>
            </a:r>
            <a:endParaRPr lang="en-US" sz="5000" b="1" dirty="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392766370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914400"/>
            <a:ext cx="10287000" cy="6172200"/>
          </a:xfrm>
        </p:spPr>
        <p:style>
          <a:lnRef idx="2">
            <a:schemeClr val="dk1"/>
          </a:lnRef>
          <a:fillRef idx="1">
            <a:schemeClr val="lt1"/>
          </a:fillRef>
          <a:effectRef idx="0">
            <a:schemeClr val="dk1"/>
          </a:effectRef>
          <a:fontRef idx="minor">
            <a:schemeClr val="dk1"/>
          </a:fontRef>
        </p:style>
        <p:txBody>
          <a:bodyPr>
            <a:noAutofit/>
          </a:bodyPr>
          <a:lstStyle/>
          <a:p>
            <a:pPr marL="274320" indent="-274320" algn="just">
              <a:spcBef>
                <a:spcPts val="0"/>
              </a:spcBef>
              <a:buFont typeface="Wingdings" panose="05000000000000000000" pitchFamily="2" charset="2"/>
              <a:buChar char="§"/>
            </a:pPr>
            <a:r>
              <a:rPr lang="en-US" sz="2600" dirty="0">
                <a:latin typeface="Cambria" panose="02040503050406030204" pitchFamily="18" charset="0"/>
              </a:rPr>
              <a:t>The concept of NGO varies among countries with different cultures and different political systems</a:t>
            </a:r>
            <a:r>
              <a:rPr lang="en-US" sz="2600" dirty="0" smtClean="0">
                <a:latin typeface="Cambria" panose="02040503050406030204" pitchFamily="18" charset="0"/>
              </a:rPr>
              <a:t>.</a:t>
            </a:r>
          </a:p>
          <a:p>
            <a:pPr marL="0" indent="0" algn="just">
              <a:spcBef>
                <a:spcPts val="0"/>
              </a:spcBef>
              <a:buNone/>
            </a:pPr>
            <a:endParaRPr lang="en-US" sz="2600" dirty="0">
              <a:latin typeface="Cambria" panose="02040503050406030204" pitchFamily="18" charset="0"/>
            </a:endParaRPr>
          </a:p>
          <a:p>
            <a:pPr marL="274320" indent="-274320" algn="just">
              <a:spcBef>
                <a:spcPts val="0"/>
              </a:spcBef>
              <a:buFont typeface="Wingdings" panose="05000000000000000000" pitchFamily="2" charset="2"/>
              <a:buChar char="§"/>
            </a:pPr>
            <a:r>
              <a:rPr lang="en-US" sz="2600" dirty="0">
                <a:latin typeface="Cambria" panose="02040503050406030204" pitchFamily="18" charset="0"/>
              </a:rPr>
              <a:t>China’s most recent official classification divides all entities that are not government managed and that operate as nonprofits into two groups: </a:t>
            </a:r>
            <a:r>
              <a:rPr lang="en-US" sz="2600" b="1" dirty="0">
                <a:latin typeface="Cambria" panose="02040503050406030204" pitchFamily="18" charset="0"/>
              </a:rPr>
              <a:t>SOs (Social Organizations) </a:t>
            </a:r>
            <a:r>
              <a:rPr lang="en-US" sz="2600" dirty="0">
                <a:latin typeface="Cambria" panose="02040503050406030204" pitchFamily="18" charset="0"/>
              </a:rPr>
              <a:t>and </a:t>
            </a:r>
            <a:r>
              <a:rPr lang="en-US" sz="2600" b="1" dirty="0">
                <a:latin typeface="Cambria" panose="02040503050406030204" pitchFamily="18" charset="0"/>
              </a:rPr>
              <a:t>NGNCEs (Non-Governmental Non-Commercial Enterprises).</a:t>
            </a:r>
          </a:p>
          <a:p>
            <a:pPr marL="274320" indent="-274320" algn="just">
              <a:spcBef>
                <a:spcPts val="0"/>
              </a:spcBef>
              <a:buFont typeface="Wingdings" panose="05000000000000000000" pitchFamily="2" charset="2"/>
              <a:buChar char="§"/>
            </a:pPr>
            <a:r>
              <a:rPr lang="en-US" sz="2600" dirty="0">
                <a:latin typeface="Cambria" panose="02040503050406030204" pitchFamily="18" charset="0"/>
              </a:rPr>
              <a:t>SOs include various associations, foundations, chambers of commerce, and federations. </a:t>
            </a:r>
            <a:endParaRPr lang="en-US" sz="2600" dirty="0" smtClean="0">
              <a:latin typeface="Cambria" panose="02040503050406030204" pitchFamily="18" charset="0"/>
            </a:endParaRPr>
          </a:p>
          <a:p>
            <a:pPr marL="274320" indent="-274320" algn="just">
              <a:spcBef>
                <a:spcPts val="0"/>
              </a:spcBef>
              <a:buFont typeface="Wingdings" panose="05000000000000000000" pitchFamily="2" charset="2"/>
              <a:buChar char="§"/>
            </a:pPr>
            <a:r>
              <a:rPr lang="en-US" sz="2600" dirty="0" smtClean="0">
                <a:latin typeface="Cambria" panose="02040503050406030204" pitchFamily="18" charset="0"/>
              </a:rPr>
              <a:t>NGNCEs </a:t>
            </a:r>
            <a:r>
              <a:rPr lang="en-US" sz="2600" dirty="0">
                <a:latin typeface="Cambria" panose="02040503050406030204" pitchFamily="18" charset="0"/>
              </a:rPr>
              <a:t>are income-making institutions that do not produce products but provide social or professional services</a:t>
            </a:r>
            <a:r>
              <a:rPr lang="en-US" sz="2600" dirty="0" smtClean="0">
                <a:latin typeface="Cambria" panose="02040503050406030204" pitchFamily="18" charset="0"/>
              </a:rPr>
              <a:t>.</a:t>
            </a:r>
          </a:p>
          <a:p>
            <a:pPr marL="0" indent="0" algn="just">
              <a:spcBef>
                <a:spcPts val="0"/>
              </a:spcBef>
              <a:buNone/>
            </a:pPr>
            <a:endParaRPr lang="en-US" sz="2600" dirty="0" smtClean="0">
              <a:latin typeface="Cambria" panose="02040503050406030204" pitchFamily="18" charset="0"/>
            </a:endParaRPr>
          </a:p>
          <a:p>
            <a:pPr marL="274320" indent="-274320" algn="just">
              <a:spcBef>
                <a:spcPts val="0"/>
              </a:spcBef>
              <a:buFont typeface="Wingdings" panose="05000000000000000000" pitchFamily="2" charset="2"/>
              <a:buChar char="§"/>
            </a:pPr>
            <a:r>
              <a:rPr lang="en-US" sz="2600" dirty="0">
                <a:latin typeface="Cambria" panose="02040503050406030204" pitchFamily="18" charset="0"/>
              </a:rPr>
              <a:t>The Chinese government emphasizes that the role of the NGOs is to help the state reach its constituents, </a:t>
            </a:r>
            <a:r>
              <a:rPr lang="en-US" sz="2600" b="1" dirty="0">
                <a:latin typeface="Cambria" panose="02040503050406030204" pitchFamily="18" charset="0"/>
              </a:rPr>
              <a:t>to serve as bridges between the state and society</a:t>
            </a:r>
            <a:r>
              <a:rPr lang="en-US" sz="2600" b="1" dirty="0" smtClean="0">
                <a:latin typeface="Cambria" panose="02040503050406030204" pitchFamily="18" charset="0"/>
              </a:rPr>
              <a:t>.</a:t>
            </a:r>
            <a:endParaRPr lang="en-US" sz="2600" b="1" dirty="0">
              <a:latin typeface="Cambria" panose="02040503050406030204" pitchFamily="18" charset="0"/>
            </a:endParaRP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4000" b="1" dirty="0">
                <a:latin typeface="Cambria" panose="02040503050406030204" pitchFamily="18" charset="0"/>
              </a:rPr>
              <a:t>How China Defines NGOs</a:t>
            </a:r>
            <a:endParaRPr lang="en-US" sz="3833"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25439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914400"/>
            <a:ext cx="10287000" cy="6172200"/>
          </a:xfrm>
        </p:spPr>
        <p:style>
          <a:lnRef idx="2">
            <a:schemeClr val="dk1"/>
          </a:lnRef>
          <a:fillRef idx="1">
            <a:schemeClr val="lt1"/>
          </a:fillRef>
          <a:effectRef idx="0">
            <a:schemeClr val="dk1"/>
          </a:effectRef>
          <a:fontRef idx="minor">
            <a:schemeClr val="dk1"/>
          </a:fontRef>
        </p:style>
        <p:txBody>
          <a:bodyPr>
            <a:noAutofit/>
          </a:bodyPr>
          <a:lstStyle/>
          <a:p>
            <a:pPr algn="just">
              <a:spcBef>
                <a:spcPts val="0"/>
              </a:spcBef>
              <a:buFont typeface="Wingdings" panose="05000000000000000000" pitchFamily="2" charset="2"/>
              <a:buChar char="§"/>
            </a:pPr>
            <a:r>
              <a:rPr lang="en-US" sz="2700" dirty="0" smtClean="0">
                <a:latin typeface="Cambria" panose="02040503050406030204" pitchFamily="18" charset="0"/>
              </a:rPr>
              <a:t>Leaders of some Chinese organizations accept the government’s rhetoric and insist they are NGOs because they are free from government funding.</a:t>
            </a:r>
          </a:p>
          <a:p>
            <a:pPr algn="just">
              <a:spcBef>
                <a:spcPts val="0"/>
              </a:spcBef>
              <a:buFont typeface="Wingdings" panose="05000000000000000000" pitchFamily="2" charset="2"/>
              <a:buChar char="§"/>
            </a:pPr>
            <a:r>
              <a:rPr lang="en-US" sz="2700" dirty="0" smtClean="0">
                <a:latin typeface="Cambria" panose="02040503050406030204" pitchFamily="18" charset="0"/>
              </a:rPr>
              <a:t>They do not realize that NGOs in many countries receive large amounts of government funds.</a:t>
            </a:r>
          </a:p>
          <a:p>
            <a:pPr marL="0" indent="0" algn="ctr">
              <a:spcBef>
                <a:spcPts val="0"/>
              </a:spcBef>
              <a:buNone/>
            </a:pPr>
            <a:r>
              <a:rPr lang="en-US" sz="2700" b="1" dirty="0" smtClean="0">
                <a:latin typeface="Cambria" panose="02040503050406030204" pitchFamily="18" charset="0"/>
              </a:rPr>
              <a:t>But Hidden Control over NGOs-</a:t>
            </a:r>
          </a:p>
          <a:p>
            <a:pPr algn="just">
              <a:spcBef>
                <a:spcPts val="0"/>
              </a:spcBef>
              <a:buFont typeface="Wingdings" panose="05000000000000000000" pitchFamily="2" charset="2"/>
              <a:buChar char="§"/>
            </a:pPr>
            <a:r>
              <a:rPr lang="en-US" sz="2700" dirty="0" smtClean="0">
                <a:latin typeface="Cambria" panose="02040503050406030204" pitchFamily="18" charset="0"/>
              </a:rPr>
              <a:t>In contrast to the strict regulations governing registration, current policy leaves ample room for the government to interpret the policy according to the political situation.</a:t>
            </a:r>
          </a:p>
          <a:p>
            <a:pPr algn="just">
              <a:spcBef>
                <a:spcPts val="0"/>
              </a:spcBef>
              <a:buFont typeface="Wingdings" panose="05000000000000000000" pitchFamily="2" charset="2"/>
              <a:buChar char="§"/>
            </a:pPr>
            <a:r>
              <a:rPr lang="en-US" sz="2700" dirty="0" smtClean="0">
                <a:latin typeface="Cambria" panose="02040503050406030204" pitchFamily="18" charset="0"/>
              </a:rPr>
              <a:t>In other words, the new system is in many ways misleading, and at times official actions are based on incomplete legal authority.</a:t>
            </a:r>
          </a:p>
          <a:p>
            <a:pPr algn="just">
              <a:spcBef>
                <a:spcPts val="0"/>
              </a:spcBef>
              <a:buFont typeface="Wingdings" panose="05000000000000000000" pitchFamily="2" charset="2"/>
              <a:buChar char="§"/>
            </a:pPr>
            <a:r>
              <a:rPr lang="en-US" sz="2700" dirty="0" smtClean="0">
                <a:latin typeface="Cambria" panose="02040503050406030204" pitchFamily="18" charset="0"/>
              </a:rPr>
              <a:t>For example, current NGO policy is entirely based on executive documents, which do not have approval from the People’s Congress.</a:t>
            </a:r>
            <a:endParaRPr lang="en-US" sz="2700" dirty="0">
              <a:latin typeface="Cambria" panose="02040503050406030204" pitchFamily="18" charset="0"/>
            </a:endParaRPr>
          </a:p>
        </p:txBody>
      </p:sp>
      <p:sp>
        <p:nvSpPr>
          <p:cNvPr id="4" name="Title 1">
            <a:extLst>
              <a:ext uri="{FF2B5EF4-FFF2-40B4-BE49-F238E27FC236}">
                <a16:creationId xmlns="" xmlns:a16="http://schemas.microsoft.com/office/drawing/2014/main"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lvl="0" algn="ctr">
              <a:spcBef>
                <a:spcPct val="0"/>
              </a:spcBef>
            </a:pPr>
            <a:r>
              <a:rPr lang="en-US" sz="3600" b="1" dirty="0">
                <a:latin typeface="Cambria" panose="02040503050406030204" pitchFamily="18" charset="0"/>
              </a:rPr>
              <a:t>Chinese NGOs: Independent from the Government?</a:t>
            </a:r>
            <a:endParaRPr lang="en-US" sz="36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083634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231900" y="2133600"/>
            <a:ext cx="8509000" cy="1943100"/>
          </a:xfrm>
          <a:prstGeom prst="rect">
            <a:avLst/>
          </a:prstGeom>
        </p:spPr>
        <p:style>
          <a:lnRef idx="1">
            <a:schemeClr val="dk1"/>
          </a:lnRef>
          <a:fillRef idx="2">
            <a:schemeClr val="dk1"/>
          </a:fillRef>
          <a:effectRef idx="1">
            <a:schemeClr val="dk1"/>
          </a:effectRef>
          <a:fontRef idx="minor">
            <a:schemeClr val="dk1"/>
          </a:fontRef>
        </p:style>
        <p:txBody>
          <a:bodyPr vert="horz" lIns="87078" tIns="43539" rIns="87078" bIns="43539" rtlCol="0" anchor="ctr">
            <a:noAutofit/>
          </a:bodyPr>
          <a:lstStyle/>
          <a:p>
            <a:pPr lvl="0" algn="ctr">
              <a:spcBef>
                <a:spcPct val="0"/>
              </a:spcBef>
            </a:pPr>
            <a:r>
              <a:rPr lang="en-US" sz="5000" b="1" dirty="0" smtClean="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The </a:t>
            </a:r>
            <a:r>
              <a:rPr lang="en-US" sz="5000" b="1" dirty="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Case of </a:t>
            </a:r>
            <a:r>
              <a:rPr lang="en-US" sz="5000" b="1" dirty="0" smtClean="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Bangladesh</a:t>
            </a:r>
            <a:endParaRPr lang="en-US" sz="5000" b="1" dirty="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392766370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1890</Words>
  <Application>Microsoft Office PowerPoint</Application>
  <PresentationFormat>Custom</PresentationFormat>
  <Paragraphs>178</Paragraphs>
  <Slides>22</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Cambria</vt:lpstr>
      <vt:lpstr>Space Grotesk</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NGOs in Somalia</vt:lpstr>
      <vt:lpstr>Importance of governance issues for NGO</vt:lpstr>
      <vt:lpstr>If NGOs Governance is not strong…...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Governance of NGOs: A Case Study on China</dc:title>
  <dc:creator>diu</dc:creator>
  <cp:lastModifiedBy>su</cp:lastModifiedBy>
  <cp:revision>95</cp:revision>
  <dcterms:created xsi:type="dcterms:W3CDTF">2018-11-29T10:42:33Z</dcterms:created>
  <dcterms:modified xsi:type="dcterms:W3CDTF">2024-05-28T06:28:55Z</dcterms:modified>
</cp:coreProperties>
</file>