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5143500" cx="9144000"/>
  <p:notesSz cx="6858000" cy="9144000"/>
  <p:embeddedFontLst>
    <p:embeddedFont>
      <p:font typeface="Dosis"/>
      <p:regular r:id="rId26"/>
      <p:bold r:id="rId27"/>
    </p:embeddedFont>
    <p:embeddedFont>
      <p:font typeface="Source Sans Pro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2" roundtripDataSignature="AMtx7mgBfzrLOXy0V7h00QWsp1r+obT/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2E061FE-39A1-45D7-86E9-D20AEA292A1B}">
  <a:tblStyle styleId="{E2E061FE-39A1-45D7-86E9-D20AEA292A1B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Dosis-regular.fntdata"/><Relationship Id="rId25" Type="http://schemas.openxmlformats.org/officeDocument/2006/relationships/slide" Target="slides/slide19.xml"/><Relationship Id="rId28" Type="http://schemas.openxmlformats.org/officeDocument/2006/relationships/font" Target="fonts/SourceSansPro-regular.fntdata"/><Relationship Id="rId27" Type="http://schemas.openxmlformats.org/officeDocument/2006/relationships/font" Target="fonts/Dosis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SourceSansPro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SourceSansPro-boldItalic.fntdata"/><Relationship Id="rId30" Type="http://schemas.openxmlformats.org/officeDocument/2006/relationships/font" Target="fonts/SourceSansPro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32" Type="http://customschemas.google.com/relationships/presentationmetadata" Target="meta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" name="Google Shape;38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6" name="Google Shape;186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1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7" name="Google Shape;217;p1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5" name="Google Shape;275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/>
          <p:nvPr/>
        </p:nvSpPr>
        <p:spPr>
          <a:xfrm rot="10800000">
            <a:off x="-150" y="4156674"/>
            <a:ext cx="9144000" cy="276600"/>
          </a:xfrm>
          <a:prstGeom prst="rect">
            <a:avLst/>
          </a:prstGeom>
          <a:solidFill>
            <a:srgbClr val="000000">
              <a:alpha val="313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2"/>
          <p:cNvSpPr/>
          <p:nvPr/>
        </p:nvSpPr>
        <p:spPr>
          <a:xfrm flipH="1">
            <a:off x="-150" y="0"/>
            <a:ext cx="9144000" cy="41567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2"/>
          <p:cNvSpPr txBox="1"/>
          <p:nvPr>
            <p:ph type="ctrTitle"/>
          </p:nvPr>
        </p:nvSpPr>
        <p:spPr>
          <a:xfrm>
            <a:off x="685800" y="2525225"/>
            <a:ext cx="5309699" cy="1159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13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3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3"/>
          <p:cNvSpPr txBox="1"/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7" name="Google Shape;17;p23"/>
          <p:cNvSpPr txBox="1"/>
          <p:nvPr>
            <p:ph idx="1" type="body"/>
          </p:nvPr>
        </p:nvSpPr>
        <p:spPr>
          <a:xfrm>
            <a:off x="844425" y="1534256"/>
            <a:ext cx="2804699" cy="3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▸"/>
              <a:defRPr sz="20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⬞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8" name="Google Shape;18;p23"/>
          <p:cNvSpPr txBox="1"/>
          <p:nvPr>
            <p:ph idx="2" type="body"/>
          </p:nvPr>
        </p:nvSpPr>
        <p:spPr>
          <a:xfrm>
            <a:off x="3818122" y="1534256"/>
            <a:ext cx="2804699" cy="3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▹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▸"/>
              <a:defRPr sz="2000"/>
            </a:lvl2pPr>
            <a:lvl3pPr indent="-355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⬞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9" name="Google Shape;19;p23"/>
          <p:cNvSpPr txBox="1"/>
          <p:nvPr>
            <p:ph idx="12" type="sldNum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Sub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4"/>
          <p:cNvSpPr/>
          <p:nvPr/>
        </p:nvSpPr>
        <p:spPr>
          <a:xfrm rot="10800000">
            <a:off x="-150" y="3082199"/>
            <a:ext cx="9144000" cy="687600"/>
          </a:xfrm>
          <a:prstGeom prst="rect">
            <a:avLst/>
          </a:prstGeom>
          <a:solidFill>
            <a:srgbClr val="000000">
              <a:alpha val="313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24"/>
          <p:cNvSpPr/>
          <p:nvPr/>
        </p:nvSpPr>
        <p:spPr>
          <a:xfrm flipH="1">
            <a:off x="-150" y="0"/>
            <a:ext cx="9144000" cy="30822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4"/>
          <p:cNvSpPr txBox="1"/>
          <p:nvPr>
            <p:ph type="ctrTitle"/>
          </p:nvPr>
        </p:nvSpPr>
        <p:spPr>
          <a:xfrm>
            <a:off x="685800" y="1907658"/>
            <a:ext cx="5008199" cy="1045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24" name="Google Shape;24;p24"/>
          <p:cNvSpPr txBox="1"/>
          <p:nvPr>
            <p:ph idx="1" type="subTitle"/>
          </p:nvPr>
        </p:nvSpPr>
        <p:spPr>
          <a:xfrm>
            <a:off x="685800" y="3082250"/>
            <a:ext cx="5008199" cy="6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9pPr>
          </a:lstStyle>
          <a:p/>
        </p:txBody>
      </p:sp>
      <p:sp>
        <p:nvSpPr>
          <p:cNvPr id="25" name="Google Shape;25;p24"/>
          <p:cNvSpPr txBox="1"/>
          <p:nvPr>
            <p:ph idx="12" type="sldNum"/>
          </p:nvPr>
        </p:nvSpPr>
        <p:spPr>
          <a:xfrm>
            <a:off x="-75" y="3420000"/>
            <a:ext cx="669599" cy="17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>
                <a:solidFill>
                  <a:srgbClr val="0DB7C4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5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13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5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5"/>
          <p:cNvSpPr txBox="1"/>
          <p:nvPr>
            <p:ph idx="12" type="sldNum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6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13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26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6"/>
          <p:cNvSpPr txBox="1"/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34" name="Google Shape;34;p26"/>
          <p:cNvSpPr txBox="1"/>
          <p:nvPr>
            <p:ph idx="1" type="body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▹"/>
              <a:defRPr sz="2400"/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▸"/>
              <a:defRPr/>
            </a:lvl2pPr>
            <a:lvl3pPr indent="-3810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⬩"/>
              <a:defRPr/>
            </a:lvl3pPr>
            <a:lvl4pPr indent="-3810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⬞"/>
              <a:defRPr sz="2400"/>
            </a:lvl4pPr>
            <a:lvl5pPr indent="-3810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5" name="Google Shape;35;p26"/>
          <p:cNvSpPr txBox="1"/>
          <p:nvPr>
            <p:ph idx="12" type="sldNum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/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/>
        </p:txBody>
      </p:sp>
      <p:sp>
        <p:nvSpPr>
          <p:cNvPr id="7" name="Google Shape;7;p21"/>
          <p:cNvSpPr txBox="1"/>
          <p:nvPr>
            <p:ph idx="1" type="body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DB7C4"/>
              </a:buClr>
              <a:buSzPts val="3000"/>
              <a:buFont typeface="Source Sans Pro"/>
              <a:buChar char="▹"/>
              <a:defRPr b="0" i="0" sz="30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Source Sans Pro"/>
              <a:buChar char="▸"/>
              <a:defRPr b="0" i="0" sz="24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Source Sans Pro"/>
              <a:buChar char="⬩"/>
              <a:defRPr b="0" i="0" sz="24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⬞"/>
              <a:defRPr b="0" i="0" sz="18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○"/>
              <a:defRPr b="0" i="0" sz="18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■"/>
              <a:defRPr b="0" i="0" sz="18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●"/>
              <a:defRPr b="0" i="0" sz="18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○"/>
              <a:defRPr b="0" i="0" sz="18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Char char="■"/>
              <a:defRPr b="0" i="0" sz="18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21"/>
          <p:cNvSpPr txBox="1"/>
          <p:nvPr>
            <p:ph idx="12" type="sldNum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b="0" i="0" sz="24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gif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9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0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1"/>
          <p:cNvGrpSpPr/>
          <p:nvPr/>
        </p:nvGrpSpPr>
        <p:grpSpPr>
          <a:xfrm>
            <a:off x="6533473" y="417730"/>
            <a:ext cx="2120984" cy="4361089"/>
            <a:chOff x="5160100" y="1609475"/>
            <a:chExt cx="975300" cy="2005375"/>
          </a:xfrm>
        </p:grpSpPr>
        <p:sp>
          <p:nvSpPr>
            <p:cNvPr id="41" name="Google Shape;41;p1"/>
            <p:cNvSpPr/>
            <p:nvPr/>
          </p:nvSpPr>
          <p:spPr>
            <a:xfrm>
              <a:off x="5160100" y="1609475"/>
              <a:ext cx="975300" cy="2005375"/>
            </a:xfrm>
            <a:custGeom>
              <a:rect b="b" l="l" r="r" t="t"/>
              <a:pathLst>
                <a:path extrusionOk="0" h="80215" w="39012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5160100" y="1609475"/>
              <a:ext cx="975300" cy="2005375"/>
            </a:xfrm>
            <a:custGeom>
              <a:rect b="b" l="l" r="r" t="t"/>
              <a:pathLst>
                <a:path extrusionOk="0" h="80215" w="39012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0A95B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" name="Google Shape;43;p1"/>
          <p:cNvSpPr txBox="1"/>
          <p:nvPr>
            <p:ph type="ctrTitle"/>
          </p:nvPr>
        </p:nvSpPr>
        <p:spPr>
          <a:xfrm>
            <a:off x="560978" y="388717"/>
            <a:ext cx="5610902" cy="242805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 sz="4800"/>
              <a:t>Gene Duplication and Read Mapping</a:t>
            </a:r>
            <a:endParaRPr sz="4800"/>
          </a:p>
        </p:txBody>
      </p:sp>
      <p:grpSp>
        <p:nvGrpSpPr>
          <p:cNvPr id="44" name="Google Shape;44;p1"/>
          <p:cNvGrpSpPr/>
          <p:nvPr/>
        </p:nvGrpSpPr>
        <p:grpSpPr>
          <a:xfrm>
            <a:off x="7859064" y="996385"/>
            <a:ext cx="433800" cy="433800"/>
            <a:chOff x="5382800" y="412975"/>
            <a:chExt cx="433800" cy="433800"/>
          </a:xfrm>
        </p:grpSpPr>
        <p:sp>
          <p:nvSpPr>
            <p:cNvPr id="45" name="Google Shape;45;p1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33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5495482" y="525657"/>
              <a:ext cx="208199" cy="208199"/>
            </a:xfrm>
            <a:prstGeom prst="ellipse">
              <a:avLst/>
            </a:prstGeom>
            <a:solidFill>
              <a:srgbClr val="F24745">
                <a:alpha val="3333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5544572" y="574747"/>
              <a:ext cx="110099" cy="110099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" name="Google Shape;48;p1"/>
          <p:cNvSpPr txBox="1"/>
          <p:nvPr/>
        </p:nvSpPr>
        <p:spPr>
          <a:xfrm>
            <a:off x="645061" y="2816772"/>
            <a:ext cx="490833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Dosi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Week  7 </a:t>
            </a:r>
            <a:endParaRPr b="0" i="0" sz="2800" u="none" cap="none" strike="noStrike">
              <a:solidFill>
                <a:schemeClr val="lt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645061" y="3728709"/>
            <a:ext cx="480715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Dosis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Department of CSE, DIU</a:t>
            </a:r>
            <a:endParaRPr b="0" i="0" sz="1600" u="none" cap="none" strike="noStrike">
              <a:solidFill>
                <a:schemeClr val="lt1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"/>
          <p:cNvSpPr txBox="1"/>
          <p:nvPr>
            <p:ph idx="4294967295" type="ctrTitle"/>
          </p:nvPr>
        </p:nvSpPr>
        <p:spPr>
          <a:xfrm>
            <a:off x="830552" y="935842"/>
            <a:ext cx="4673725" cy="98792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5400"/>
              <a:buFont typeface="Dosis"/>
              <a:buNone/>
            </a:pPr>
            <a:r>
              <a:rPr b="0" i="0" lang="en-US" sz="5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Read Mapping</a:t>
            </a:r>
            <a:endParaRPr b="0" i="0" sz="5400" u="none" cap="none" strike="noStrike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45" name="Google Shape;145;p10"/>
          <p:cNvSpPr txBox="1"/>
          <p:nvPr>
            <p:ph idx="4294967295" type="subTitle"/>
          </p:nvPr>
        </p:nvSpPr>
        <p:spPr>
          <a:xfrm>
            <a:off x="830553" y="1887691"/>
            <a:ext cx="3436648" cy="258812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2065" marR="508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None/>
            </a:pPr>
            <a:r>
              <a:rPr b="0" i="0" lang="en-US" sz="1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Mapping refers to the process of aligning short reads to and finding the starting position in a reference sequence (typically Genome).</a:t>
            </a:r>
            <a:endParaRPr/>
          </a:p>
          <a:p>
            <a:pPr indent="0" lvl="0" marL="12065" marR="5080" rtl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None/>
            </a:pPr>
            <a:r>
              <a:rPr b="0" i="0" lang="en-US" sz="1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Short read generally are reads with a length of 30-350 base pairs.</a:t>
            </a:r>
            <a:endParaRPr b="0" i="0" sz="18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146" name="Google Shape;146;p10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147" name="Google Shape;147;p10"/>
            <p:cNvSpPr/>
            <p:nvPr/>
          </p:nvSpPr>
          <p:spPr>
            <a:xfrm>
              <a:off x="1951075" y="2333250"/>
              <a:ext cx="381200" cy="381175"/>
            </a:xfrm>
            <a:custGeom>
              <a:rect b="b" l="l" r="r" t="t"/>
              <a:pathLst>
                <a:path extrusionOk="0" fill="none" h="15247" w="15248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0"/>
            <p:cNvSpPr/>
            <p:nvPr/>
          </p:nvSpPr>
          <p:spPr>
            <a:xfrm>
              <a:off x="21976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0"/>
            <p:cNvSpPr/>
            <p:nvPr/>
          </p:nvSpPr>
          <p:spPr>
            <a:xfrm>
              <a:off x="20418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0"/>
            <p:cNvSpPr/>
            <p:nvPr/>
          </p:nvSpPr>
          <p:spPr>
            <a:xfrm>
              <a:off x="2041800" y="2584100"/>
              <a:ext cx="199750" cy="41425"/>
            </a:xfrm>
            <a:custGeom>
              <a:rect b="b" l="l" r="r" t="t"/>
              <a:pathLst>
                <a:path extrusionOk="0" fill="none" h="1657" w="799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1" name="Google Shape;151;p10"/>
          <p:cNvGrpSpPr/>
          <p:nvPr/>
        </p:nvGrpSpPr>
        <p:grpSpPr>
          <a:xfrm>
            <a:off x="6134869" y="1247078"/>
            <a:ext cx="320377" cy="320377"/>
            <a:chOff x="1278900" y="2333250"/>
            <a:chExt cx="381175" cy="381175"/>
          </a:xfrm>
        </p:grpSpPr>
        <p:sp>
          <p:nvSpPr>
            <p:cNvPr id="152" name="Google Shape;152;p10"/>
            <p:cNvSpPr/>
            <p:nvPr/>
          </p:nvSpPr>
          <p:spPr>
            <a:xfrm>
              <a:off x="1278900" y="2333250"/>
              <a:ext cx="381175" cy="381175"/>
            </a:xfrm>
            <a:custGeom>
              <a:rect b="b" l="l" r="r" t="t"/>
              <a:pathLst>
                <a:path extrusionOk="0" fill="none" h="15247" w="15247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0"/>
            <p:cNvSpPr/>
            <p:nvPr/>
          </p:nvSpPr>
          <p:spPr>
            <a:xfrm>
              <a:off x="15254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0"/>
            <p:cNvSpPr/>
            <p:nvPr/>
          </p:nvSpPr>
          <p:spPr>
            <a:xfrm>
              <a:off x="13696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0"/>
            <p:cNvSpPr/>
            <p:nvPr/>
          </p:nvSpPr>
          <p:spPr>
            <a:xfrm>
              <a:off x="1369600" y="2604200"/>
              <a:ext cx="199750" cy="40825"/>
            </a:xfrm>
            <a:custGeom>
              <a:rect b="b" l="l" r="r" t="t"/>
              <a:pathLst>
                <a:path extrusionOk="0" fill="none" h="1633" w="799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56" name="Google Shape;156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79070" y="2095165"/>
            <a:ext cx="4194051" cy="14993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Genome Indexing (Keyword Tree)</a:t>
            </a:r>
            <a:endParaRPr/>
          </a:p>
        </p:txBody>
      </p:sp>
      <p:sp>
        <p:nvSpPr>
          <p:cNvPr id="162" name="Google Shape;162;p11"/>
          <p:cNvSpPr txBox="1"/>
          <p:nvPr>
            <p:ph idx="1" type="body"/>
          </p:nvPr>
        </p:nvSpPr>
        <p:spPr>
          <a:xfrm>
            <a:off x="5412827" y="1045728"/>
            <a:ext cx="3436741" cy="24226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Stores a set of keywords in a rooted labeled tree.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Each edge is labeled with a letter from an alphabet.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Any two edges coming out of the same vertex have distinct labels.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Every keyword stored can be spelled on a path from root to some leaf.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Furthermore, every path from root to leaf gives a keyword.</a:t>
            </a:r>
            <a:endParaRPr/>
          </a:p>
          <a:p>
            <a:pPr indent="-1968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63" name="Google Shape;163;p11"/>
          <p:cNvSpPr txBox="1"/>
          <p:nvPr/>
        </p:nvSpPr>
        <p:spPr>
          <a:xfrm>
            <a:off x="5412826" y="3363309"/>
            <a:ext cx="3436741" cy="14556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1" i="0" lang="en-US" sz="1400" u="sng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Keywords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Char char="▹"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Apple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Char char="▹"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Apropos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Char char="▹"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Banana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Char char="▹"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Bandana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Char char="▹"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Orange</a:t>
            </a:r>
            <a:endParaRPr/>
          </a:p>
          <a:p>
            <a:pPr indent="-1968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t/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pic>
        <p:nvPicPr>
          <p:cNvPr descr="keyTree" id="164" name="Google Shape;16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71276" y="1045728"/>
            <a:ext cx="1675806" cy="3922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Genome Indexing (Suffix Tree)</a:t>
            </a:r>
            <a:endParaRPr/>
          </a:p>
        </p:txBody>
      </p:sp>
      <p:sp>
        <p:nvSpPr>
          <p:cNvPr id="170" name="Google Shape;170;p12"/>
          <p:cNvSpPr txBox="1"/>
          <p:nvPr>
            <p:ph idx="1" type="body"/>
          </p:nvPr>
        </p:nvSpPr>
        <p:spPr>
          <a:xfrm>
            <a:off x="914390" y="1040422"/>
            <a:ext cx="3436741" cy="259604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b="1" lang="en-US" sz="1400">
                <a:latin typeface="Dosis"/>
                <a:ea typeface="Dosis"/>
                <a:cs typeface="Dosis"/>
                <a:sym typeface="Dosis"/>
              </a:rPr>
              <a:t>Similar to Keyword Tree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Suffixes of the text are keywords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Edges that form paths are collapsed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Each edge is labeled with a substring of the text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All internal edges have at least two outgoing edges.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Leaves are labeled by the index of the pattern.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1800">
                <a:latin typeface="Dosis"/>
                <a:ea typeface="Dosis"/>
                <a:cs typeface="Dosis"/>
                <a:sym typeface="Dosis"/>
              </a:rPr>
              <a:t>Suffix tree of  </a:t>
            </a:r>
            <a:r>
              <a:rPr b="1" lang="en-US" sz="1800" u="sng">
                <a:latin typeface="Dosis"/>
                <a:ea typeface="Dosis"/>
                <a:cs typeface="Dosis"/>
                <a:sym typeface="Dosis"/>
              </a:rPr>
              <a:t>ATCATG</a:t>
            </a:r>
            <a:r>
              <a:rPr lang="en-US" sz="1400">
                <a:latin typeface="Dosis"/>
                <a:ea typeface="Dosis"/>
                <a:cs typeface="Dosis"/>
                <a:sym typeface="Dosis"/>
              </a:rPr>
              <a:t>		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pic>
        <p:nvPicPr>
          <p:cNvPr id="171" name="Google Shape;171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7682" y="3636469"/>
            <a:ext cx="3567234" cy="126667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uffixTree" id="172" name="Google Shape;172;p12"/>
          <p:cNvPicPr preferRelativeResize="0"/>
          <p:nvPr/>
        </p:nvPicPr>
        <p:blipFill rotWithShape="1">
          <a:blip r:embed="rId4">
            <a:alphaModFix/>
          </a:blip>
          <a:srcRect b="4729" l="0" r="0" t="0"/>
          <a:stretch/>
        </p:blipFill>
        <p:spPr>
          <a:xfrm>
            <a:off x="4718701" y="1040423"/>
            <a:ext cx="4046928" cy="39049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Genome Indexing (Suffix Array)</a:t>
            </a:r>
            <a:endParaRPr/>
          </a:p>
        </p:txBody>
      </p:sp>
      <p:sp>
        <p:nvSpPr>
          <p:cNvPr id="178" name="Google Shape;178;p13"/>
          <p:cNvSpPr txBox="1"/>
          <p:nvPr>
            <p:ph idx="1" type="body"/>
          </p:nvPr>
        </p:nvSpPr>
        <p:spPr>
          <a:xfrm>
            <a:off x="5412827" y="1045728"/>
            <a:ext cx="3436741" cy="231758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b="1" lang="en-US" sz="1400">
                <a:latin typeface="Dosis"/>
                <a:ea typeface="Dosis"/>
                <a:cs typeface="Dosis"/>
                <a:sym typeface="Dosis"/>
              </a:rPr>
              <a:t>More space efficient than suffix tree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Suffix tree index for human genome is about 47 GB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Lexicographically sort all the suffixes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Store the starting indices of the suffixes along with the original string</a:t>
            </a:r>
            <a:endParaRPr/>
          </a:p>
          <a:p>
            <a:pPr indent="-1968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79" name="Google Shape;179;p13"/>
          <p:cNvSpPr txBox="1"/>
          <p:nvPr/>
        </p:nvSpPr>
        <p:spPr>
          <a:xfrm>
            <a:off x="5412827" y="3436881"/>
            <a:ext cx="3436741" cy="126127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t/>
            </a:r>
            <a:endParaRPr b="1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000"/>
              <a:buFont typeface="Source Sans Pro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Generate Suffix Array of </a:t>
            </a:r>
            <a:r>
              <a:rPr b="1" i="0" lang="en-US" sz="2000" u="sng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ATCATG</a:t>
            </a:r>
            <a:endParaRPr/>
          </a:p>
          <a:p>
            <a:pPr indent="-1968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t/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aphicFrame>
        <p:nvGraphicFramePr>
          <p:cNvPr id="180" name="Google Shape;180;p13"/>
          <p:cNvGraphicFramePr/>
          <p:nvPr/>
        </p:nvGraphicFramePr>
        <p:xfrm>
          <a:off x="805533" y="130085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{E2E061FE-39A1-45D7-86E9-D20AEA292A1B}</a:tableStyleId>
              </a:tblPr>
              <a:tblGrid>
                <a:gridCol w="208275"/>
                <a:gridCol w="13080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</a:t>
                      </a:r>
                      <a:endParaRPr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ATCATG$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TCATG$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3</a:t>
                      </a:r>
                      <a:endParaRPr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CATG$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4</a:t>
                      </a:r>
                      <a:endParaRPr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ATG$</a:t>
                      </a:r>
                      <a:endParaRPr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5</a:t>
                      </a:r>
                      <a:endParaRPr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TG$</a:t>
                      </a:r>
                      <a:endParaRPr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6</a:t>
                      </a:r>
                      <a:endParaRPr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G$</a:t>
                      </a:r>
                      <a:endParaRPr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7</a:t>
                      </a:r>
                      <a:endParaRPr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$</a:t>
                      </a:r>
                      <a:endParaRPr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81" name="Google Shape;181;p13"/>
          <p:cNvSpPr txBox="1"/>
          <p:nvPr/>
        </p:nvSpPr>
        <p:spPr>
          <a:xfrm>
            <a:off x="2112560" y="2041635"/>
            <a:ext cx="132440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Sort the suffixes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lexicographically</a:t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cxnSp>
        <p:nvCxnSpPr>
          <p:cNvPr id="182" name="Google Shape;182;p13"/>
          <p:cNvCxnSpPr/>
          <p:nvPr/>
        </p:nvCxnSpPr>
        <p:spPr>
          <a:xfrm>
            <a:off x="2123292" y="2687966"/>
            <a:ext cx="1313670" cy="2682"/>
          </a:xfrm>
          <a:prstGeom prst="straightConnector1">
            <a:avLst/>
          </a:prstGeom>
          <a:noFill/>
          <a:ln cap="flat" cmpd="sng" w="25400">
            <a:solidFill>
              <a:srgbClr val="347EB8"/>
            </a:solidFill>
            <a:prstDash val="solid"/>
            <a:round/>
            <a:headEnd len="sm" w="sm" type="none"/>
            <a:tailEnd len="med" w="med" type="stealth"/>
          </a:ln>
        </p:spPr>
      </p:cxnSp>
      <p:graphicFrame>
        <p:nvGraphicFramePr>
          <p:cNvPr id="183" name="Google Shape;183;p13"/>
          <p:cNvGraphicFramePr/>
          <p:nvPr/>
        </p:nvGraphicFramePr>
        <p:xfrm>
          <a:off x="3639653" y="12879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{E2E061FE-39A1-45D7-86E9-D20AEA292A1B}</a:tableStyleId>
              </a:tblPr>
              <a:tblGrid>
                <a:gridCol w="267200"/>
                <a:gridCol w="12343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7</a:t>
                      </a:r>
                      <a:endParaRPr b="0"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ATCATG$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4</a:t>
                      </a:r>
                      <a:endParaRPr b="0"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ATG$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3</a:t>
                      </a:r>
                      <a:endParaRPr b="0"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CATG$</a:t>
                      </a:r>
                      <a:endParaRPr b="0"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6</a:t>
                      </a:r>
                      <a:endParaRPr b="0"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G$</a:t>
                      </a:r>
                      <a:endParaRPr b="0"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2</a:t>
                      </a:r>
                      <a:endParaRPr b="0"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TCATG$</a:t>
                      </a:r>
                      <a:endParaRPr b="0"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5</a:t>
                      </a:r>
                      <a:endParaRPr b="0"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Dosis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2"/>
                          </a:solidFill>
                          <a:latin typeface="Dosis"/>
                          <a:ea typeface="Dosis"/>
                          <a:cs typeface="Dosis"/>
                          <a:sym typeface="Dosis"/>
                        </a:rPr>
                        <a:t>TG$</a:t>
                      </a:r>
                      <a:endParaRPr b="0" sz="1400" u="none" cap="none" strike="noStrike">
                        <a:solidFill>
                          <a:schemeClr val="dk2"/>
                        </a:solidFill>
                        <a:latin typeface="Dosis"/>
                        <a:ea typeface="Dosis"/>
                        <a:cs typeface="Dosis"/>
                        <a:sym typeface="Dosis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4"/>
          <p:cNvSpPr txBox="1"/>
          <p:nvPr>
            <p:ph type="title"/>
          </p:nvPr>
        </p:nvSpPr>
        <p:spPr>
          <a:xfrm>
            <a:off x="668899" y="162860"/>
            <a:ext cx="8548674" cy="8775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Genome Indexing (Burrows Wheeler Transform)</a:t>
            </a:r>
            <a:endParaRPr/>
          </a:p>
        </p:txBody>
      </p:sp>
      <p:sp>
        <p:nvSpPr>
          <p:cNvPr id="189" name="Google Shape;189;p14"/>
          <p:cNvSpPr txBox="1"/>
          <p:nvPr>
            <p:ph idx="1" type="body"/>
          </p:nvPr>
        </p:nvSpPr>
        <p:spPr>
          <a:xfrm>
            <a:off x="914391" y="1040422"/>
            <a:ext cx="2680148" cy="345800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Given Sequence – </a:t>
            </a:r>
            <a:r>
              <a:rPr b="1" lang="en-US" sz="1400">
                <a:latin typeface="Dosis"/>
                <a:ea typeface="Dosis"/>
                <a:cs typeface="Dosis"/>
                <a:sym typeface="Dosis"/>
              </a:rPr>
              <a:t>abaaba</a:t>
            </a:r>
            <a:br>
              <a:rPr b="1" lang="en-US" sz="1400">
                <a:latin typeface="Dosis"/>
                <a:ea typeface="Dosis"/>
                <a:cs typeface="Dosis"/>
                <a:sym typeface="Dosis"/>
              </a:rPr>
            </a:br>
            <a:endParaRPr b="1"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Add </a:t>
            </a:r>
            <a:r>
              <a:rPr b="1" lang="en-US" sz="1400">
                <a:latin typeface="Dosis"/>
                <a:ea typeface="Dosis"/>
                <a:cs typeface="Dosis"/>
                <a:sym typeface="Dosis"/>
              </a:rPr>
              <a:t>$ </a:t>
            </a:r>
            <a:r>
              <a:rPr lang="en-US" sz="1400">
                <a:latin typeface="Dosis"/>
                <a:ea typeface="Dosis"/>
                <a:cs typeface="Dosis"/>
                <a:sym typeface="Dosis"/>
              </a:rPr>
              <a:t>as ending notation – </a:t>
            </a:r>
            <a:r>
              <a:rPr b="1" lang="en-US" sz="1400">
                <a:latin typeface="Dosis"/>
                <a:ea typeface="Dosis"/>
                <a:cs typeface="Dosis"/>
                <a:sym typeface="Dosis"/>
              </a:rPr>
              <a:t>abaaba$</a:t>
            </a:r>
            <a:br>
              <a:rPr b="1" lang="en-US" sz="1400">
                <a:latin typeface="Dosis"/>
                <a:ea typeface="Dosis"/>
                <a:cs typeface="Dosis"/>
                <a:sym typeface="Dosis"/>
              </a:rPr>
            </a:br>
            <a:endParaRPr b="1"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By Shifting each alphabet to the right once, generate all the rotations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Lexicographically Sort all the rotations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The very last column will be denoted as BWT (T)  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r>
              <a:rPr lang="en-US" sz="1400">
                <a:latin typeface="Dosis"/>
                <a:ea typeface="Dosis"/>
                <a:cs typeface="Dosis"/>
                <a:sym typeface="Dosis"/>
              </a:rPr>
              <a:t>		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pic>
        <p:nvPicPr>
          <p:cNvPr id="190" name="Google Shape;19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40031" y="1572128"/>
            <a:ext cx="5209376" cy="2182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"/>
          <p:cNvSpPr txBox="1"/>
          <p:nvPr>
            <p:ph type="title"/>
          </p:nvPr>
        </p:nvSpPr>
        <p:spPr>
          <a:xfrm>
            <a:off x="668899" y="162860"/>
            <a:ext cx="8548674" cy="8775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Genome Indexing (Burrows Wheeler Transform)</a:t>
            </a:r>
            <a:endParaRPr/>
          </a:p>
        </p:txBody>
      </p:sp>
      <p:sp>
        <p:nvSpPr>
          <p:cNvPr id="196" name="Google Shape;196;p15"/>
          <p:cNvSpPr txBox="1"/>
          <p:nvPr>
            <p:ph idx="1" type="body"/>
          </p:nvPr>
        </p:nvSpPr>
        <p:spPr>
          <a:xfrm>
            <a:off x="6180074" y="1450427"/>
            <a:ext cx="2680148" cy="348352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Given Sequence – </a:t>
            </a:r>
            <a:r>
              <a:rPr b="1" lang="en-US" sz="1400">
                <a:latin typeface="Dosis"/>
                <a:ea typeface="Dosis"/>
                <a:cs typeface="Dosis"/>
                <a:sym typeface="Dosis"/>
              </a:rPr>
              <a:t>abaaba</a:t>
            </a:r>
            <a:br>
              <a:rPr b="1" lang="en-US" sz="1400">
                <a:latin typeface="Dosis"/>
                <a:ea typeface="Dosis"/>
                <a:cs typeface="Dosis"/>
                <a:sym typeface="Dosis"/>
              </a:rPr>
            </a:br>
            <a:endParaRPr b="1"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Add </a:t>
            </a:r>
            <a:r>
              <a:rPr b="1" lang="en-US" sz="1400">
                <a:latin typeface="Dosis"/>
                <a:ea typeface="Dosis"/>
                <a:cs typeface="Dosis"/>
                <a:sym typeface="Dosis"/>
              </a:rPr>
              <a:t>$ </a:t>
            </a:r>
            <a:r>
              <a:rPr lang="en-US" sz="1400">
                <a:latin typeface="Dosis"/>
                <a:ea typeface="Dosis"/>
                <a:cs typeface="Dosis"/>
                <a:sym typeface="Dosis"/>
              </a:rPr>
              <a:t>as ending notation – </a:t>
            </a:r>
            <a:r>
              <a:rPr b="1" lang="en-US" sz="1400">
                <a:latin typeface="Dosis"/>
                <a:ea typeface="Dosis"/>
                <a:cs typeface="Dosis"/>
                <a:sym typeface="Dosis"/>
              </a:rPr>
              <a:t>abaaba$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Lexicographically sorted all rotations will generate BWT Matrix which will be denoted as BWM (T)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Suffix Array generated from all the rotations will be called SA (T)</a:t>
            </a:r>
            <a:endParaRPr/>
          </a:p>
          <a:p>
            <a:pPr indent="-1968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BWM can be derived from any given BWT (T)		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pic>
        <p:nvPicPr>
          <p:cNvPr id="197" name="Google Shape;19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8899" y="1450427"/>
            <a:ext cx="4959046" cy="25129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6"/>
          <p:cNvSpPr txBox="1"/>
          <p:nvPr>
            <p:ph type="title"/>
          </p:nvPr>
        </p:nvSpPr>
        <p:spPr>
          <a:xfrm>
            <a:off x="668899" y="162860"/>
            <a:ext cx="8548674" cy="8775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Genome Indexing (Burrows Wheeler Transform)</a:t>
            </a:r>
            <a:endParaRPr/>
          </a:p>
        </p:txBody>
      </p:sp>
      <p:sp>
        <p:nvSpPr>
          <p:cNvPr id="203" name="Google Shape;203;p16"/>
          <p:cNvSpPr txBox="1"/>
          <p:nvPr>
            <p:ph idx="1" type="body"/>
          </p:nvPr>
        </p:nvSpPr>
        <p:spPr>
          <a:xfrm>
            <a:off x="963987" y="1671144"/>
            <a:ext cx="2680148" cy="250080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400" u="sng">
                <a:latin typeface="Dosis"/>
                <a:ea typeface="Dosis"/>
                <a:cs typeface="Dosis"/>
                <a:sym typeface="Dosis"/>
              </a:rPr>
              <a:t>LF (Last to First) Mapping </a:t>
            </a:r>
            <a:br>
              <a:rPr b="1" lang="en-US" sz="1400">
                <a:latin typeface="Dosis"/>
                <a:ea typeface="Dosis"/>
                <a:cs typeface="Dosis"/>
                <a:sym typeface="Dosis"/>
              </a:rPr>
            </a:br>
            <a:endParaRPr b="1"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Generate Burrows Wheeler Matrix for a given sequence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Assign numbers to distinguish same characters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Assign the numbers in a ascending manner for each character</a:t>
            </a:r>
            <a:endParaRPr/>
          </a:p>
          <a:p>
            <a:pPr indent="-1968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		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pic>
        <p:nvPicPr>
          <p:cNvPr id="204" name="Google Shape;20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8319" y="1671145"/>
            <a:ext cx="5011645" cy="26393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7"/>
          <p:cNvSpPr txBox="1"/>
          <p:nvPr>
            <p:ph type="title"/>
          </p:nvPr>
        </p:nvSpPr>
        <p:spPr>
          <a:xfrm>
            <a:off x="668899" y="162860"/>
            <a:ext cx="8548674" cy="8775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Genome Indexing (Burrows Wheeler Transform)</a:t>
            </a:r>
            <a:endParaRPr/>
          </a:p>
        </p:txBody>
      </p:sp>
      <p:sp>
        <p:nvSpPr>
          <p:cNvPr id="210" name="Google Shape;210;p17"/>
          <p:cNvSpPr txBox="1"/>
          <p:nvPr/>
        </p:nvSpPr>
        <p:spPr>
          <a:xfrm>
            <a:off x="4109536" y="1061341"/>
            <a:ext cx="4595928" cy="36535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1" i="0" lang="en-US" sz="1400" u="sng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Find out the row starting with b1 using LF Mapping</a:t>
            </a:r>
            <a:br>
              <a:rPr b="1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</a:br>
            <a:endParaRPr b="1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Start from the row containing </a:t>
            </a:r>
            <a:r>
              <a:rPr b="1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$</a:t>
            </a: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 in the First Column</a:t>
            </a:r>
            <a:b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</a:b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Find out what’s in Last Column of that row (here its </a:t>
            </a:r>
            <a:r>
              <a:rPr b="1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a</a:t>
            </a:r>
            <a:r>
              <a:rPr b="1" baseline="-2500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0</a:t>
            </a: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)</a:t>
            </a:r>
            <a:b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</a:b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Compare it with query </a:t>
            </a:r>
            <a:r>
              <a:rPr b="1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(b</a:t>
            </a:r>
            <a:r>
              <a:rPr b="1" baseline="-2500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1</a:t>
            </a:r>
            <a:r>
              <a:rPr b="1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)</a:t>
            </a:r>
            <a:endParaRPr/>
          </a:p>
          <a:p>
            <a:pPr indent="-2540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If MATCH, then </a:t>
            </a:r>
            <a:endParaRPr/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Find </a:t>
            </a:r>
            <a:r>
              <a:rPr b="1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b1</a:t>
            </a: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 in First Column</a:t>
            </a:r>
            <a:endParaRPr/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Print row number</a:t>
            </a:r>
            <a:endParaRPr/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Terminate</a:t>
            </a:r>
            <a:endParaRPr/>
          </a:p>
          <a:p>
            <a:pPr indent="-2540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If No MATCH, then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Find the row with that element in the First column</a:t>
            </a:r>
            <a:endParaRPr/>
          </a:p>
          <a:p>
            <a: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Go to Step 2 and Repeat</a:t>
            </a:r>
            <a:endParaRPr/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</a:t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-1968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t/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211" name="Google Shape;211;p17"/>
          <p:cNvGrpSpPr/>
          <p:nvPr/>
        </p:nvGrpSpPr>
        <p:grpSpPr>
          <a:xfrm>
            <a:off x="1141865" y="1324303"/>
            <a:ext cx="2592874" cy="2953406"/>
            <a:chOff x="4638244" y="1909221"/>
            <a:chExt cx="1878170" cy="2515633"/>
          </a:xfrm>
        </p:grpSpPr>
        <p:pic>
          <p:nvPicPr>
            <p:cNvPr id="212" name="Google Shape;212;p17"/>
            <p:cNvPicPr preferRelativeResize="0"/>
            <p:nvPr/>
          </p:nvPicPr>
          <p:blipFill rotWithShape="1">
            <a:blip r:embed="rId3">
              <a:alphaModFix/>
            </a:blip>
            <a:srcRect b="0" l="0" r="58316" t="0"/>
            <a:stretch/>
          </p:blipFill>
          <p:spPr>
            <a:xfrm>
              <a:off x="4638244" y="1909221"/>
              <a:ext cx="1878170" cy="251563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3" name="Google Shape;213;p17"/>
            <p:cNvSpPr/>
            <p:nvPr/>
          </p:nvSpPr>
          <p:spPr>
            <a:xfrm>
              <a:off x="4943236" y="2312277"/>
              <a:ext cx="385509" cy="126124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FF0000"/>
            </a:solidFill>
            <a:ln cap="flat" cmpd="sng" w="254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7"/>
            <p:cNvSpPr txBox="1"/>
            <p:nvPr/>
          </p:nvSpPr>
          <p:spPr>
            <a:xfrm>
              <a:off x="4836445" y="2004500"/>
              <a:ext cx="599090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rgbClr val="0070C0"/>
                  </a:solidFill>
                  <a:latin typeface="Arial"/>
                  <a:ea typeface="Arial"/>
                  <a:cs typeface="Arial"/>
                  <a:sym typeface="Arial"/>
                </a:rPr>
                <a:t>Start</a:t>
              </a:r>
              <a:endParaRPr b="1" i="0" sz="14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8"/>
          <p:cNvSpPr txBox="1"/>
          <p:nvPr>
            <p:ph type="title"/>
          </p:nvPr>
        </p:nvSpPr>
        <p:spPr>
          <a:xfrm>
            <a:off x="668899" y="162860"/>
            <a:ext cx="8548674" cy="8775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Genome Indexing (Burrows Wheeler Transform)</a:t>
            </a:r>
            <a:endParaRPr/>
          </a:p>
        </p:txBody>
      </p:sp>
      <p:sp>
        <p:nvSpPr>
          <p:cNvPr id="220" name="Google Shape;220;p18"/>
          <p:cNvSpPr txBox="1"/>
          <p:nvPr>
            <p:ph idx="1" type="body"/>
          </p:nvPr>
        </p:nvSpPr>
        <p:spPr>
          <a:xfrm>
            <a:off x="935411" y="1232882"/>
            <a:ext cx="2942907" cy="354866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 sz="1400" u="sng">
                <a:latin typeface="Dosis"/>
                <a:ea typeface="Dosis"/>
                <a:cs typeface="Dosis"/>
                <a:sym typeface="Dosis"/>
              </a:rPr>
              <a:t>Find Original Gene using LF Mapping if BWT (T) is Given</a:t>
            </a:r>
            <a:br>
              <a:rPr b="1" lang="en-US" sz="1400">
                <a:latin typeface="Dosis"/>
                <a:ea typeface="Dosis"/>
                <a:cs typeface="Dosis"/>
                <a:sym typeface="Dosis"/>
              </a:rPr>
            </a:br>
            <a:endParaRPr b="1" sz="1400"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Original Gene = </a:t>
            </a:r>
            <a:r>
              <a:rPr b="1" lang="en-US" sz="1400">
                <a:latin typeface="Dosis"/>
                <a:ea typeface="Dosis"/>
                <a:cs typeface="Dosis"/>
                <a:sym typeface="Dosis"/>
              </a:rPr>
              <a:t>abaaba</a:t>
            </a:r>
            <a:r>
              <a:rPr lang="en-US" sz="1400">
                <a:latin typeface="Dosis"/>
                <a:ea typeface="Dosis"/>
                <a:cs typeface="Dosis"/>
                <a:sym typeface="Dosis"/>
              </a:rPr>
              <a:t> (Not Given)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Given BWT (T) = </a:t>
            </a:r>
            <a:r>
              <a:rPr b="1" lang="en-US" sz="1400">
                <a:latin typeface="Dosis"/>
                <a:ea typeface="Dosis"/>
                <a:cs typeface="Dosis"/>
                <a:sym typeface="Dosis"/>
              </a:rPr>
              <a:t>abba$aa</a:t>
            </a:r>
            <a:endParaRPr b="1" sz="1400"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Store it as Last Column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Draw the First Column by sorting the elements of Last Column Lexicographically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Assign numbers to distinguish characters in an ascending manner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Start LF Mapping from Starting Element ($)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For each element found in the </a:t>
            </a:r>
            <a:r>
              <a:rPr b="1" lang="en-US" sz="1400">
                <a:latin typeface="Dosis"/>
                <a:ea typeface="Dosis"/>
                <a:cs typeface="Dosis"/>
                <a:sym typeface="Dosis"/>
              </a:rPr>
              <a:t>LAST </a:t>
            </a:r>
            <a:r>
              <a:rPr lang="en-US" sz="1400">
                <a:latin typeface="Dosis"/>
                <a:ea typeface="Dosis"/>
                <a:cs typeface="Dosis"/>
                <a:sym typeface="Dosis"/>
              </a:rPr>
              <a:t>column, write it from right to left</a:t>
            </a:r>
            <a:endParaRPr b="1" sz="1400">
              <a:latin typeface="Dosis"/>
              <a:ea typeface="Dosis"/>
              <a:cs typeface="Dosis"/>
              <a:sym typeface="Dosis"/>
            </a:endParaRPr>
          </a:p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540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1968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		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21" name="Google Shape;221;p18"/>
          <p:cNvSpPr/>
          <p:nvPr/>
        </p:nvSpPr>
        <p:spPr>
          <a:xfrm>
            <a:off x="5452774" y="1713669"/>
            <a:ext cx="29848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$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8"/>
          <p:cNvSpPr/>
          <p:nvPr/>
        </p:nvSpPr>
        <p:spPr>
          <a:xfrm>
            <a:off x="6652027" y="1713669"/>
            <a:ext cx="35939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a</a:t>
            </a:r>
            <a:r>
              <a:rPr b="0" baseline="-2500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0</a:t>
            </a:r>
            <a:endParaRPr/>
          </a:p>
        </p:txBody>
      </p:sp>
      <p:sp>
        <p:nvSpPr>
          <p:cNvPr id="223" name="Google Shape;223;p18"/>
          <p:cNvSpPr/>
          <p:nvPr/>
        </p:nvSpPr>
        <p:spPr>
          <a:xfrm>
            <a:off x="5452774" y="2021445"/>
            <a:ext cx="35939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a</a:t>
            </a:r>
            <a:r>
              <a:rPr b="0" baseline="-2500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8"/>
          <p:cNvSpPr/>
          <p:nvPr/>
        </p:nvSpPr>
        <p:spPr>
          <a:xfrm>
            <a:off x="6645614" y="2021446"/>
            <a:ext cx="37221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b</a:t>
            </a:r>
            <a:r>
              <a:rPr b="0" baseline="-2500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0</a:t>
            </a:r>
            <a:endParaRPr/>
          </a:p>
        </p:txBody>
      </p:sp>
      <p:sp>
        <p:nvSpPr>
          <p:cNvPr id="225" name="Google Shape;225;p18"/>
          <p:cNvSpPr/>
          <p:nvPr/>
        </p:nvSpPr>
        <p:spPr>
          <a:xfrm>
            <a:off x="5452774" y="2386916"/>
            <a:ext cx="35939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a</a:t>
            </a:r>
            <a:r>
              <a:rPr b="0" baseline="-2500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18"/>
          <p:cNvSpPr/>
          <p:nvPr/>
        </p:nvSpPr>
        <p:spPr>
          <a:xfrm>
            <a:off x="6645614" y="2386916"/>
            <a:ext cx="37221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b</a:t>
            </a:r>
            <a:r>
              <a:rPr b="0" baseline="-2500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1</a:t>
            </a:r>
            <a:endParaRPr/>
          </a:p>
        </p:txBody>
      </p:sp>
      <p:sp>
        <p:nvSpPr>
          <p:cNvPr id="227" name="Google Shape;227;p18"/>
          <p:cNvSpPr/>
          <p:nvPr/>
        </p:nvSpPr>
        <p:spPr>
          <a:xfrm>
            <a:off x="5452774" y="2727532"/>
            <a:ext cx="35939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a</a:t>
            </a:r>
            <a:r>
              <a:rPr b="0" baseline="-2500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8"/>
          <p:cNvSpPr/>
          <p:nvPr/>
        </p:nvSpPr>
        <p:spPr>
          <a:xfrm>
            <a:off x="6645614" y="2752386"/>
            <a:ext cx="35939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a</a:t>
            </a:r>
            <a:r>
              <a:rPr b="0" baseline="-2500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1</a:t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5452773" y="3068148"/>
            <a:ext cx="35939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a</a:t>
            </a:r>
            <a:r>
              <a:rPr b="0" baseline="-2500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8"/>
          <p:cNvSpPr/>
          <p:nvPr/>
        </p:nvSpPr>
        <p:spPr>
          <a:xfrm>
            <a:off x="6652027" y="3117856"/>
            <a:ext cx="32252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$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8"/>
          <p:cNvSpPr/>
          <p:nvPr/>
        </p:nvSpPr>
        <p:spPr>
          <a:xfrm>
            <a:off x="5452773" y="3413666"/>
            <a:ext cx="37221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b</a:t>
            </a:r>
            <a:r>
              <a:rPr b="0" baseline="-2500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8"/>
          <p:cNvSpPr/>
          <p:nvPr/>
        </p:nvSpPr>
        <p:spPr>
          <a:xfrm>
            <a:off x="6643546" y="3425633"/>
            <a:ext cx="35939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a</a:t>
            </a:r>
            <a:r>
              <a:rPr b="0" baseline="-2500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2</a:t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5452773" y="3749380"/>
            <a:ext cx="37221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b</a:t>
            </a:r>
            <a:r>
              <a:rPr b="0" baseline="-2500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18"/>
          <p:cNvSpPr/>
          <p:nvPr/>
        </p:nvSpPr>
        <p:spPr>
          <a:xfrm>
            <a:off x="6652027" y="3791103"/>
            <a:ext cx="35939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a</a:t>
            </a:r>
            <a:r>
              <a:rPr b="0" baseline="-25000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3</a:t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5429067" y="1219165"/>
            <a:ext cx="28084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F</a:t>
            </a:r>
            <a:endParaRPr b="1" baseline="-25000" i="0" sz="1400" u="none" cap="none" strike="noStrike">
              <a:solidFill>
                <a:srgbClr val="000000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36" name="Google Shape;236;p18"/>
          <p:cNvSpPr/>
          <p:nvPr/>
        </p:nvSpPr>
        <p:spPr>
          <a:xfrm>
            <a:off x="6672864" y="1219165"/>
            <a:ext cx="2808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ucida Sans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Lucida Sans"/>
                <a:ea typeface="Lucida Sans"/>
                <a:cs typeface="Lucida Sans"/>
                <a:sym typeface="Lucida Sans"/>
              </a:rPr>
              <a:t>L</a:t>
            </a:r>
            <a:endParaRPr b="1" baseline="-25000" i="0" sz="1400" u="none" cap="none" strike="noStrike">
              <a:solidFill>
                <a:srgbClr val="000000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37" name="Google Shape;237;p18"/>
          <p:cNvSpPr/>
          <p:nvPr/>
        </p:nvSpPr>
        <p:spPr>
          <a:xfrm>
            <a:off x="5452773" y="1713669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8"/>
          <p:cNvSpPr/>
          <p:nvPr/>
        </p:nvSpPr>
        <p:spPr>
          <a:xfrm>
            <a:off x="6674892" y="1713669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9" name="Google Shape;239;p18"/>
          <p:cNvCxnSpPr>
            <a:stCxn id="238" idx="2"/>
            <a:endCxn id="240" idx="7"/>
          </p:cNvCxnSpPr>
          <p:nvPr/>
        </p:nvCxnSpPr>
        <p:spPr>
          <a:xfrm flipH="1">
            <a:off x="5713692" y="1867557"/>
            <a:ext cx="961200" cy="231900"/>
          </a:xfrm>
          <a:prstGeom prst="straightConnector1">
            <a:avLst/>
          </a:prstGeom>
          <a:noFill/>
          <a:ln cap="flat" cmpd="sng" w="9525">
            <a:solidFill>
              <a:srgbClr val="347EB8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40" name="Google Shape;240;p18"/>
          <p:cNvSpPr/>
          <p:nvPr/>
        </p:nvSpPr>
        <p:spPr>
          <a:xfrm>
            <a:off x="5458816" y="2054284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1" name="Google Shape;241;p18"/>
          <p:cNvCxnSpPr>
            <a:stCxn id="237" idx="6"/>
            <a:endCxn id="238" idx="2"/>
          </p:cNvCxnSpPr>
          <p:nvPr/>
        </p:nvCxnSpPr>
        <p:spPr>
          <a:xfrm>
            <a:off x="5751254" y="1867557"/>
            <a:ext cx="923700" cy="0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42" name="Google Shape;242;p18"/>
          <p:cNvSpPr/>
          <p:nvPr/>
        </p:nvSpPr>
        <p:spPr>
          <a:xfrm>
            <a:off x="6655230" y="2054284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8"/>
          <p:cNvSpPr/>
          <p:nvPr/>
        </p:nvSpPr>
        <p:spPr>
          <a:xfrm>
            <a:off x="5471725" y="2715565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4" name="Google Shape;244;p18"/>
          <p:cNvCxnSpPr/>
          <p:nvPr/>
        </p:nvCxnSpPr>
        <p:spPr>
          <a:xfrm>
            <a:off x="5751254" y="2208172"/>
            <a:ext cx="923638" cy="0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45" name="Google Shape;245;p18"/>
          <p:cNvCxnSpPr>
            <a:stCxn id="224" idx="1"/>
          </p:cNvCxnSpPr>
          <p:nvPr/>
        </p:nvCxnSpPr>
        <p:spPr>
          <a:xfrm flipH="1">
            <a:off x="5706914" y="2175335"/>
            <a:ext cx="938700" cy="1337700"/>
          </a:xfrm>
          <a:prstGeom prst="straightConnector1">
            <a:avLst/>
          </a:prstGeom>
          <a:noFill/>
          <a:ln cap="flat" cmpd="sng" w="9525">
            <a:solidFill>
              <a:srgbClr val="347EB8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46" name="Google Shape;246;p18"/>
          <p:cNvSpPr/>
          <p:nvPr/>
        </p:nvSpPr>
        <p:spPr>
          <a:xfrm>
            <a:off x="5483228" y="3425634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7" name="Google Shape;247;p18"/>
          <p:cNvCxnSpPr/>
          <p:nvPr/>
        </p:nvCxnSpPr>
        <p:spPr>
          <a:xfrm>
            <a:off x="5781709" y="3579521"/>
            <a:ext cx="923638" cy="0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48" name="Google Shape;248;p18"/>
          <p:cNvSpPr/>
          <p:nvPr/>
        </p:nvSpPr>
        <p:spPr>
          <a:xfrm>
            <a:off x="6666629" y="3413667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9" name="Google Shape;249;p18"/>
          <p:cNvCxnSpPr>
            <a:stCxn id="248" idx="2"/>
            <a:endCxn id="243" idx="6"/>
          </p:cNvCxnSpPr>
          <p:nvPr/>
        </p:nvCxnSpPr>
        <p:spPr>
          <a:xfrm rot="10800000">
            <a:off x="5770229" y="2869455"/>
            <a:ext cx="896400" cy="698100"/>
          </a:xfrm>
          <a:prstGeom prst="straightConnector1">
            <a:avLst/>
          </a:prstGeom>
          <a:noFill/>
          <a:ln cap="flat" cmpd="sng" w="9525">
            <a:solidFill>
              <a:srgbClr val="347EB8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50" name="Google Shape;250;p18"/>
          <p:cNvCxnSpPr/>
          <p:nvPr/>
        </p:nvCxnSpPr>
        <p:spPr>
          <a:xfrm>
            <a:off x="5751254" y="2869453"/>
            <a:ext cx="923638" cy="0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51" name="Google Shape;251;p18"/>
          <p:cNvSpPr/>
          <p:nvPr/>
        </p:nvSpPr>
        <p:spPr>
          <a:xfrm>
            <a:off x="6655124" y="2720971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2" name="Google Shape;252;p18"/>
          <p:cNvCxnSpPr>
            <a:stCxn id="251" idx="2"/>
            <a:endCxn id="253" idx="6"/>
          </p:cNvCxnSpPr>
          <p:nvPr/>
        </p:nvCxnSpPr>
        <p:spPr>
          <a:xfrm rot="10800000">
            <a:off x="5759624" y="2539459"/>
            <a:ext cx="895500" cy="335400"/>
          </a:xfrm>
          <a:prstGeom prst="straightConnector1">
            <a:avLst/>
          </a:prstGeom>
          <a:noFill/>
          <a:ln cap="flat" cmpd="sng" w="9525">
            <a:solidFill>
              <a:srgbClr val="347EB8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53" name="Google Shape;253;p18"/>
          <p:cNvSpPr/>
          <p:nvPr/>
        </p:nvSpPr>
        <p:spPr>
          <a:xfrm>
            <a:off x="5477912" y="2385604"/>
            <a:ext cx="28165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4" name="Google Shape;254;p18"/>
          <p:cNvCxnSpPr>
            <a:endCxn id="255" idx="2"/>
          </p:cNvCxnSpPr>
          <p:nvPr/>
        </p:nvCxnSpPr>
        <p:spPr>
          <a:xfrm>
            <a:off x="5794327" y="2539419"/>
            <a:ext cx="857700" cy="3000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55" name="Google Shape;255;p18"/>
          <p:cNvSpPr/>
          <p:nvPr/>
        </p:nvSpPr>
        <p:spPr>
          <a:xfrm>
            <a:off x="6652027" y="2388531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6" name="Google Shape;256;p18"/>
          <p:cNvCxnSpPr>
            <a:stCxn id="255" idx="2"/>
            <a:endCxn id="257" idx="6"/>
          </p:cNvCxnSpPr>
          <p:nvPr/>
        </p:nvCxnSpPr>
        <p:spPr>
          <a:xfrm flipH="1">
            <a:off x="5775727" y="2542419"/>
            <a:ext cx="876300" cy="1365900"/>
          </a:xfrm>
          <a:prstGeom prst="straightConnector1">
            <a:avLst/>
          </a:prstGeom>
          <a:noFill/>
          <a:ln cap="flat" cmpd="sng" w="9525">
            <a:solidFill>
              <a:srgbClr val="347EB8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57" name="Google Shape;257;p18"/>
          <p:cNvSpPr/>
          <p:nvPr/>
        </p:nvSpPr>
        <p:spPr>
          <a:xfrm>
            <a:off x="5477159" y="3754282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8"/>
          <p:cNvSpPr/>
          <p:nvPr/>
        </p:nvSpPr>
        <p:spPr>
          <a:xfrm>
            <a:off x="6666629" y="3754738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9" name="Google Shape;259;p18"/>
          <p:cNvCxnSpPr>
            <a:stCxn id="257" idx="6"/>
            <a:endCxn id="258" idx="2"/>
          </p:cNvCxnSpPr>
          <p:nvPr/>
        </p:nvCxnSpPr>
        <p:spPr>
          <a:xfrm>
            <a:off x="5775640" y="3908170"/>
            <a:ext cx="891000" cy="600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60" name="Google Shape;260;p18"/>
          <p:cNvSpPr/>
          <p:nvPr/>
        </p:nvSpPr>
        <p:spPr>
          <a:xfrm>
            <a:off x="5477158" y="3078299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18"/>
          <p:cNvCxnSpPr>
            <a:endCxn id="260" idx="6"/>
          </p:cNvCxnSpPr>
          <p:nvPr/>
        </p:nvCxnSpPr>
        <p:spPr>
          <a:xfrm rot="10800000">
            <a:off x="5775639" y="3232187"/>
            <a:ext cx="821100" cy="637800"/>
          </a:xfrm>
          <a:prstGeom prst="straightConnector1">
            <a:avLst/>
          </a:prstGeom>
          <a:noFill/>
          <a:ln cap="flat" cmpd="sng" w="9525">
            <a:solidFill>
              <a:srgbClr val="347EB8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62" name="Google Shape;262;p18"/>
          <p:cNvCxnSpPr/>
          <p:nvPr/>
        </p:nvCxnSpPr>
        <p:spPr>
          <a:xfrm>
            <a:off x="5770206" y="3236553"/>
            <a:ext cx="923638" cy="0"/>
          </a:xfrm>
          <a:prstGeom prst="straightConnector1">
            <a:avLst/>
          </a:prstGeom>
          <a:noFill/>
          <a:ln cap="flat" cmpd="sng" w="9525">
            <a:solidFill>
              <a:srgbClr val="00B05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63" name="Google Shape;263;p18"/>
          <p:cNvSpPr/>
          <p:nvPr/>
        </p:nvSpPr>
        <p:spPr>
          <a:xfrm>
            <a:off x="6661317" y="3080381"/>
            <a:ext cx="298481" cy="307776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18"/>
          <p:cNvSpPr txBox="1"/>
          <p:nvPr/>
        </p:nvSpPr>
        <p:spPr>
          <a:xfrm>
            <a:off x="7749811" y="4222182"/>
            <a:ext cx="28060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$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18"/>
          <p:cNvSpPr txBox="1"/>
          <p:nvPr/>
        </p:nvSpPr>
        <p:spPr>
          <a:xfrm>
            <a:off x="7561661" y="4222181"/>
            <a:ext cx="36086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baseline="-2500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18"/>
          <p:cNvSpPr txBox="1"/>
          <p:nvPr/>
        </p:nvSpPr>
        <p:spPr>
          <a:xfrm>
            <a:off x="7359534" y="4222181"/>
            <a:ext cx="36086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0" baseline="-2500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18"/>
          <p:cNvSpPr txBox="1"/>
          <p:nvPr/>
        </p:nvSpPr>
        <p:spPr>
          <a:xfrm>
            <a:off x="7177386" y="4222181"/>
            <a:ext cx="36086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baseline="-2500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18"/>
          <p:cNvSpPr txBox="1"/>
          <p:nvPr/>
        </p:nvSpPr>
        <p:spPr>
          <a:xfrm>
            <a:off x="6982163" y="4222181"/>
            <a:ext cx="36103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baseline="-2500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18"/>
          <p:cNvSpPr txBox="1"/>
          <p:nvPr/>
        </p:nvSpPr>
        <p:spPr>
          <a:xfrm>
            <a:off x="6793334" y="4214266"/>
            <a:ext cx="36103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0" baseline="-2500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8"/>
          <p:cNvSpPr txBox="1"/>
          <p:nvPr/>
        </p:nvSpPr>
        <p:spPr>
          <a:xfrm>
            <a:off x="6597718" y="4218499"/>
            <a:ext cx="36103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baseline="-2500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18"/>
          <p:cNvSpPr txBox="1"/>
          <p:nvPr/>
        </p:nvSpPr>
        <p:spPr>
          <a:xfrm>
            <a:off x="7086600" y="3105889"/>
            <a:ext cx="835925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FINISH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18"/>
          <p:cNvSpPr txBox="1"/>
          <p:nvPr/>
        </p:nvSpPr>
        <p:spPr>
          <a:xfrm>
            <a:off x="4329292" y="1705155"/>
            <a:ext cx="835925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Start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9D039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9"/>
          <p:cNvSpPr txBox="1"/>
          <p:nvPr>
            <p:ph idx="4294967295" type="ctrTitle"/>
          </p:nvPr>
        </p:nvSpPr>
        <p:spPr>
          <a:xfrm>
            <a:off x="1284412" y="87064"/>
            <a:ext cx="7173899" cy="91219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4800"/>
              <a:buFont typeface="Dosis"/>
              <a:buNone/>
            </a:pPr>
            <a:r>
              <a:rPr b="0" i="0" lang="en-US" sz="48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Whales and Dolphins</a:t>
            </a:r>
            <a:endParaRPr b="0" i="0" sz="4800" u="none" cap="none" strike="noStrike"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78" name="Google Shape;278;p19"/>
          <p:cNvSpPr txBox="1"/>
          <p:nvPr>
            <p:ph idx="4294967295" type="subTitle"/>
          </p:nvPr>
        </p:nvSpPr>
        <p:spPr>
          <a:xfrm>
            <a:off x="1284422" y="665100"/>
            <a:ext cx="7173899" cy="4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Source Sans Pro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Their ancestors had back legs once, they could walk </a:t>
            </a:r>
            <a:endParaRPr b="0" i="0" sz="2400" u="none" cap="none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79" name="Google Shape;279;p19"/>
          <p:cNvSpPr txBox="1"/>
          <p:nvPr>
            <p:ph idx="4294967295" type="ctrTitle"/>
          </p:nvPr>
        </p:nvSpPr>
        <p:spPr>
          <a:xfrm>
            <a:off x="1284412" y="2225644"/>
            <a:ext cx="7173899" cy="8948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4800"/>
              <a:buFont typeface="Dosis"/>
              <a:buNone/>
            </a:pPr>
            <a:r>
              <a:rPr b="0" i="0" lang="en-US" sz="48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Humans have tails</a:t>
            </a:r>
            <a:endParaRPr b="0" i="0" sz="4800" u="none" cap="none" strike="noStrike"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80" name="Google Shape;280;p19"/>
          <p:cNvSpPr txBox="1"/>
          <p:nvPr>
            <p:ph idx="4294967295" type="subTitle"/>
          </p:nvPr>
        </p:nvSpPr>
        <p:spPr>
          <a:xfrm>
            <a:off x="1284412" y="2824660"/>
            <a:ext cx="6335582" cy="4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Source Sans Pro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While they are inside the womb! It dissolves eventually.</a:t>
            </a:r>
            <a:endParaRPr b="0" i="0" sz="2400" u="none" cap="none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81" name="Google Shape;281;p19"/>
          <p:cNvSpPr txBox="1"/>
          <p:nvPr>
            <p:ph idx="4294967295" type="ctrTitle"/>
          </p:nvPr>
        </p:nvSpPr>
        <p:spPr>
          <a:xfrm>
            <a:off x="1284421" y="1091048"/>
            <a:ext cx="7173899" cy="8948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4800"/>
              <a:buFont typeface="Dosis"/>
              <a:buNone/>
            </a:pPr>
            <a:r>
              <a:rPr b="0" i="0" lang="en-US" sz="48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Birds </a:t>
            </a:r>
            <a:r>
              <a:rPr b="0" i="0" lang="en-US" sz="36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came from </a:t>
            </a:r>
            <a:r>
              <a:rPr b="0" i="0" lang="en-US" sz="48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Dinosaurs </a:t>
            </a:r>
            <a:endParaRPr b="0" i="0" sz="4800" u="none" cap="none" strike="noStrike"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82" name="Google Shape;282;p19"/>
          <p:cNvSpPr txBox="1"/>
          <p:nvPr>
            <p:ph idx="4294967295" type="subTitle"/>
          </p:nvPr>
        </p:nvSpPr>
        <p:spPr>
          <a:xfrm>
            <a:off x="1284412" y="1816777"/>
            <a:ext cx="6335582" cy="6152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Source Sans Pro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And they both descended from Reptiles</a:t>
            </a:r>
            <a:endParaRPr b="0" i="0" sz="2400" u="none" cap="none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83" name="Google Shape;283;p19"/>
          <p:cNvSpPr/>
          <p:nvPr/>
        </p:nvSpPr>
        <p:spPr>
          <a:xfrm>
            <a:off x="7023016" y="372225"/>
            <a:ext cx="2120984" cy="4361089"/>
          </a:xfrm>
          <a:custGeom>
            <a:rect b="b" l="l" r="r" t="t"/>
            <a:pathLst>
              <a:path extrusionOk="0" h="80215" w="39012">
                <a:moveTo>
                  <a:pt x="20115" y="366"/>
                </a:moveTo>
                <a:lnTo>
                  <a:pt x="20725" y="488"/>
                </a:lnTo>
                <a:lnTo>
                  <a:pt x="21274" y="731"/>
                </a:lnTo>
                <a:lnTo>
                  <a:pt x="21822" y="1036"/>
                </a:lnTo>
                <a:lnTo>
                  <a:pt x="22127" y="1219"/>
                </a:lnTo>
                <a:lnTo>
                  <a:pt x="22371" y="1524"/>
                </a:lnTo>
                <a:lnTo>
                  <a:pt x="22554" y="1768"/>
                </a:lnTo>
                <a:lnTo>
                  <a:pt x="22736" y="2072"/>
                </a:lnTo>
                <a:lnTo>
                  <a:pt x="23041" y="2743"/>
                </a:lnTo>
                <a:lnTo>
                  <a:pt x="23163" y="3413"/>
                </a:lnTo>
                <a:lnTo>
                  <a:pt x="23285" y="4206"/>
                </a:lnTo>
                <a:lnTo>
                  <a:pt x="23346" y="4998"/>
                </a:lnTo>
                <a:lnTo>
                  <a:pt x="23285" y="5791"/>
                </a:lnTo>
                <a:lnTo>
                  <a:pt x="23163" y="6583"/>
                </a:lnTo>
                <a:lnTo>
                  <a:pt x="22858" y="7924"/>
                </a:lnTo>
                <a:lnTo>
                  <a:pt x="22615" y="8533"/>
                </a:lnTo>
                <a:lnTo>
                  <a:pt x="22371" y="9204"/>
                </a:lnTo>
                <a:lnTo>
                  <a:pt x="22310" y="9326"/>
                </a:lnTo>
                <a:lnTo>
                  <a:pt x="22188" y="9509"/>
                </a:lnTo>
                <a:lnTo>
                  <a:pt x="21883" y="9752"/>
                </a:lnTo>
                <a:lnTo>
                  <a:pt x="21152" y="10179"/>
                </a:lnTo>
                <a:lnTo>
                  <a:pt x="20420" y="10606"/>
                </a:lnTo>
                <a:lnTo>
                  <a:pt x="19994" y="10789"/>
                </a:lnTo>
                <a:lnTo>
                  <a:pt x="19567" y="10850"/>
                </a:lnTo>
                <a:lnTo>
                  <a:pt x="19201" y="10850"/>
                </a:lnTo>
                <a:lnTo>
                  <a:pt x="18774" y="10667"/>
                </a:lnTo>
                <a:lnTo>
                  <a:pt x="17982" y="10240"/>
                </a:lnTo>
                <a:lnTo>
                  <a:pt x="17251" y="9813"/>
                </a:lnTo>
                <a:lnTo>
                  <a:pt x="16946" y="9570"/>
                </a:lnTo>
                <a:lnTo>
                  <a:pt x="16763" y="9387"/>
                </a:lnTo>
                <a:lnTo>
                  <a:pt x="16702" y="9265"/>
                </a:lnTo>
                <a:lnTo>
                  <a:pt x="16519" y="8777"/>
                </a:lnTo>
                <a:lnTo>
                  <a:pt x="16336" y="8351"/>
                </a:lnTo>
                <a:lnTo>
                  <a:pt x="16093" y="7497"/>
                </a:lnTo>
                <a:lnTo>
                  <a:pt x="15910" y="6705"/>
                </a:lnTo>
                <a:lnTo>
                  <a:pt x="15788" y="5912"/>
                </a:lnTo>
                <a:lnTo>
                  <a:pt x="15727" y="5120"/>
                </a:lnTo>
                <a:lnTo>
                  <a:pt x="15727" y="4328"/>
                </a:lnTo>
                <a:lnTo>
                  <a:pt x="15849" y="3474"/>
                </a:lnTo>
                <a:lnTo>
                  <a:pt x="15971" y="2804"/>
                </a:lnTo>
                <a:lnTo>
                  <a:pt x="16275" y="2194"/>
                </a:lnTo>
                <a:lnTo>
                  <a:pt x="16641" y="1585"/>
                </a:lnTo>
                <a:lnTo>
                  <a:pt x="16824" y="1341"/>
                </a:lnTo>
                <a:lnTo>
                  <a:pt x="17129" y="1097"/>
                </a:lnTo>
                <a:lnTo>
                  <a:pt x="17677" y="731"/>
                </a:lnTo>
                <a:lnTo>
                  <a:pt x="18226" y="549"/>
                </a:lnTo>
                <a:lnTo>
                  <a:pt x="18896" y="427"/>
                </a:lnTo>
                <a:lnTo>
                  <a:pt x="19506" y="366"/>
                </a:lnTo>
                <a:close/>
                <a:moveTo>
                  <a:pt x="27491" y="19566"/>
                </a:moveTo>
                <a:lnTo>
                  <a:pt x="27491" y="19566"/>
                </a:lnTo>
                <a:lnTo>
                  <a:pt x="27491" y="19566"/>
                </a:lnTo>
                <a:close/>
                <a:moveTo>
                  <a:pt x="19323" y="32732"/>
                </a:moveTo>
                <a:lnTo>
                  <a:pt x="19201" y="32854"/>
                </a:lnTo>
                <a:lnTo>
                  <a:pt x="19140" y="33037"/>
                </a:lnTo>
                <a:lnTo>
                  <a:pt x="19140" y="33219"/>
                </a:lnTo>
                <a:lnTo>
                  <a:pt x="19201" y="33341"/>
                </a:lnTo>
                <a:lnTo>
                  <a:pt x="19262" y="33463"/>
                </a:lnTo>
                <a:lnTo>
                  <a:pt x="19567" y="33463"/>
                </a:lnTo>
                <a:lnTo>
                  <a:pt x="19628" y="33341"/>
                </a:lnTo>
                <a:lnTo>
                  <a:pt x="19689" y="33280"/>
                </a:lnTo>
                <a:lnTo>
                  <a:pt x="19628" y="33097"/>
                </a:lnTo>
                <a:lnTo>
                  <a:pt x="19567" y="33280"/>
                </a:lnTo>
                <a:lnTo>
                  <a:pt x="19445" y="33280"/>
                </a:lnTo>
                <a:lnTo>
                  <a:pt x="19384" y="33097"/>
                </a:lnTo>
                <a:lnTo>
                  <a:pt x="19384" y="32915"/>
                </a:lnTo>
                <a:lnTo>
                  <a:pt x="19384" y="32854"/>
                </a:lnTo>
                <a:lnTo>
                  <a:pt x="19506" y="32793"/>
                </a:lnTo>
                <a:lnTo>
                  <a:pt x="19384" y="32732"/>
                </a:lnTo>
                <a:close/>
                <a:moveTo>
                  <a:pt x="5060" y="39437"/>
                </a:moveTo>
                <a:lnTo>
                  <a:pt x="4877" y="39619"/>
                </a:lnTo>
                <a:lnTo>
                  <a:pt x="4572" y="40046"/>
                </a:lnTo>
                <a:lnTo>
                  <a:pt x="4146" y="40412"/>
                </a:lnTo>
                <a:lnTo>
                  <a:pt x="3597" y="40717"/>
                </a:lnTo>
                <a:lnTo>
                  <a:pt x="3109" y="40960"/>
                </a:lnTo>
                <a:lnTo>
                  <a:pt x="3414" y="40960"/>
                </a:lnTo>
                <a:lnTo>
                  <a:pt x="3780" y="40899"/>
                </a:lnTo>
                <a:lnTo>
                  <a:pt x="4085" y="40778"/>
                </a:lnTo>
                <a:lnTo>
                  <a:pt x="4329" y="40534"/>
                </a:lnTo>
                <a:lnTo>
                  <a:pt x="4572" y="40290"/>
                </a:lnTo>
                <a:lnTo>
                  <a:pt x="4816" y="40046"/>
                </a:lnTo>
                <a:lnTo>
                  <a:pt x="4938" y="39741"/>
                </a:lnTo>
                <a:lnTo>
                  <a:pt x="5060" y="39437"/>
                </a:lnTo>
                <a:close/>
                <a:moveTo>
                  <a:pt x="34013" y="39437"/>
                </a:moveTo>
                <a:lnTo>
                  <a:pt x="34074" y="39741"/>
                </a:lnTo>
                <a:lnTo>
                  <a:pt x="34257" y="40046"/>
                </a:lnTo>
                <a:lnTo>
                  <a:pt x="34440" y="40290"/>
                </a:lnTo>
                <a:lnTo>
                  <a:pt x="34683" y="40534"/>
                </a:lnTo>
                <a:lnTo>
                  <a:pt x="34988" y="40778"/>
                </a:lnTo>
                <a:lnTo>
                  <a:pt x="35293" y="40899"/>
                </a:lnTo>
                <a:lnTo>
                  <a:pt x="35598" y="40960"/>
                </a:lnTo>
                <a:lnTo>
                  <a:pt x="35963" y="40960"/>
                </a:lnTo>
                <a:lnTo>
                  <a:pt x="35598" y="40839"/>
                </a:lnTo>
                <a:lnTo>
                  <a:pt x="35232" y="40656"/>
                </a:lnTo>
                <a:lnTo>
                  <a:pt x="35171" y="40595"/>
                </a:lnTo>
                <a:lnTo>
                  <a:pt x="34805" y="40351"/>
                </a:lnTo>
                <a:lnTo>
                  <a:pt x="34500" y="40046"/>
                </a:lnTo>
                <a:lnTo>
                  <a:pt x="34013" y="39437"/>
                </a:lnTo>
                <a:close/>
                <a:moveTo>
                  <a:pt x="20908" y="57905"/>
                </a:moveTo>
                <a:lnTo>
                  <a:pt x="20908" y="57905"/>
                </a:lnTo>
                <a:lnTo>
                  <a:pt x="20908" y="57905"/>
                </a:lnTo>
                <a:close/>
                <a:moveTo>
                  <a:pt x="15361" y="56138"/>
                </a:moveTo>
                <a:lnTo>
                  <a:pt x="15239" y="56442"/>
                </a:lnTo>
                <a:lnTo>
                  <a:pt x="15117" y="56747"/>
                </a:lnTo>
                <a:lnTo>
                  <a:pt x="15117" y="57052"/>
                </a:lnTo>
                <a:lnTo>
                  <a:pt x="15178" y="57418"/>
                </a:lnTo>
                <a:lnTo>
                  <a:pt x="15239" y="57722"/>
                </a:lnTo>
                <a:lnTo>
                  <a:pt x="15422" y="57966"/>
                </a:lnTo>
                <a:lnTo>
                  <a:pt x="15605" y="58210"/>
                </a:lnTo>
                <a:lnTo>
                  <a:pt x="15910" y="58454"/>
                </a:lnTo>
                <a:lnTo>
                  <a:pt x="16153" y="58576"/>
                </a:lnTo>
                <a:lnTo>
                  <a:pt x="16519" y="58698"/>
                </a:lnTo>
                <a:lnTo>
                  <a:pt x="16824" y="58698"/>
                </a:lnTo>
                <a:lnTo>
                  <a:pt x="17129" y="58637"/>
                </a:lnTo>
                <a:lnTo>
                  <a:pt x="17434" y="58576"/>
                </a:lnTo>
                <a:lnTo>
                  <a:pt x="17738" y="58393"/>
                </a:lnTo>
                <a:lnTo>
                  <a:pt x="17982" y="58210"/>
                </a:lnTo>
                <a:lnTo>
                  <a:pt x="18165" y="57905"/>
                </a:lnTo>
                <a:lnTo>
                  <a:pt x="17860" y="58149"/>
                </a:lnTo>
                <a:lnTo>
                  <a:pt x="17555" y="58332"/>
                </a:lnTo>
                <a:lnTo>
                  <a:pt x="17312" y="58454"/>
                </a:lnTo>
                <a:lnTo>
                  <a:pt x="17068" y="58515"/>
                </a:lnTo>
                <a:lnTo>
                  <a:pt x="16763" y="58515"/>
                </a:lnTo>
                <a:lnTo>
                  <a:pt x="16519" y="58454"/>
                </a:lnTo>
                <a:lnTo>
                  <a:pt x="16275" y="58393"/>
                </a:lnTo>
                <a:lnTo>
                  <a:pt x="16032" y="58271"/>
                </a:lnTo>
                <a:lnTo>
                  <a:pt x="15849" y="58088"/>
                </a:lnTo>
                <a:lnTo>
                  <a:pt x="15666" y="57905"/>
                </a:lnTo>
                <a:lnTo>
                  <a:pt x="15422" y="57540"/>
                </a:lnTo>
                <a:lnTo>
                  <a:pt x="15300" y="57052"/>
                </a:lnTo>
                <a:lnTo>
                  <a:pt x="15300" y="56625"/>
                </a:lnTo>
                <a:lnTo>
                  <a:pt x="15361" y="56138"/>
                </a:lnTo>
                <a:close/>
                <a:moveTo>
                  <a:pt x="23651" y="56138"/>
                </a:moveTo>
                <a:lnTo>
                  <a:pt x="23712" y="56442"/>
                </a:lnTo>
                <a:lnTo>
                  <a:pt x="23773" y="56747"/>
                </a:lnTo>
                <a:lnTo>
                  <a:pt x="23773" y="57052"/>
                </a:lnTo>
                <a:lnTo>
                  <a:pt x="23712" y="57357"/>
                </a:lnTo>
                <a:lnTo>
                  <a:pt x="23590" y="57601"/>
                </a:lnTo>
                <a:lnTo>
                  <a:pt x="23407" y="57905"/>
                </a:lnTo>
                <a:lnTo>
                  <a:pt x="23224" y="58088"/>
                </a:lnTo>
                <a:lnTo>
                  <a:pt x="22919" y="58271"/>
                </a:lnTo>
                <a:lnTo>
                  <a:pt x="22676" y="58393"/>
                </a:lnTo>
                <a:lnTo>
                  <a:pt x="22432" y="58454"/>
                </a:lnTo>
                <a:lnTo>
                  <a:pt x="22127" y="58515"/>
                </a:lnTo>
                <a:lnTo>
                  <a:pt x="21883" y="58454"/>
                </a:lnTo>
                <a:lnTo>
                  <a:pt x="21578" y="58393"/>
                </a:lnTo>
                <a:lnTo>
                  <a:pt x="21335" y="58271"/>
                </a:lnTo>
                <a:lnTo>
                  <a:pt x="21091" y="58088"/>
                </a:lnTo>
                <a:lnTo>
                  <a:pt x="20908" y="57905"/>
                </a:lnTo>
                <a:lnTo>
                  <a:pt x="21091" y="58210"/>
                </a:lnTo>
                <a:lnTo>
                  <a:pt x="21335" y="58393"/>
                </a:lnTo>
                <a:lnTo>
                  <a:pt x="21578" y="58576"/>
                </a:lnTo>
                <a:lnTo>
                  <a:pt x="21883" y="58637"/>
                </a:lnTo>
                <a:lnTo>
                  <a:pt x="22249" y="58698"/>
                </a:lnTo>
                <a:lnTo>
                  <a:pt x="22554" y="58698"/>
                </a:lnTo>
                <a:lnTo>
                  <a:pt x="22858" y="58576"/>
                </a:lnTo>
                <a:lnTo>
                  <a:pt x="23163" y="58454"/>
                </a:lnTo>
                <a:lnTo>
                  <a:pt x="23407" y="58210"/>
                </a:lnTo>
                <a:lnTo>
                  <a:pt x="23590" y="57966"/>
                </a:lnTo>
                <a:lnTo>
                  <a:pt x="23773" y="57722"/>
                </a:lnTo>
                <a:lnTo>
                  <a:pt x="23895" y="57357"/>
                </a:lnTo>
                <a:lnTo>
                  <a:pt x="23895" y="57052"/>
                </a:lnTo>
                <a:lnTo>
                  <a:pt x="23895" y="56747"/>
                </a:lnTo>
                <a:lnTo>
                  <a:pt x="23834" y="56442"/>
                </a:lnTo>
                <a:lnTo>
                  <a:pt x="23651" y="56138"/>
                </a:lnTo>
                <a:close/>
                <a:moveTo>
                  <a:pt x="19506" y="53273"/>
                </a:moveTo>
                <a:lnTo>
                  <a:pt x="19628" y="54309"/>
                </a:lnTo>
                <a:lnTo>
                  <a:pt x="19689" y="54858"/>
                </a:lnTo>
                <a:lnTo>
                  <a:pt x="19689" y="55406"/>
                </a:lnTo>
                <a:lnTo>
                  <a:pt x="19567" y="56442"/>
                </a:lnTo>
                <a:lnTo>
                  <a:pt x="19567" y="56930"/>
                </a:lnTo>
                <a:lnTo>
                  <a:pt x="19628" y="57418"/>
                </a:lnTo>
                <a:lnTo>
                  <a:pt x="19689" y="57844"/>
                </a:lnTo>
                <a:lnTo>
                  <a:pt x="19872" y="58210"/>
                </a:lnTo>
                <a:lnTo>
                  <a:pt x="19933" y="58454"/>
                </a:lnTo>
                <a:lnTo>
                  <a:pt x="19933" y="58698"/>
                </a:lnTo>
                <a:lnTo>
                  <a:pt x="19933" y="59246"/>
                </a:lnTo>
                <a:lnTo>
                  <a:pt x="19872" y="60283"/>
                </a:lnTo>
                <a:lnTo>
                  <a:pt x="19750" y="61319"/>
                </a:lnTo>
                <a:lnTo>
                  <a:pt x="19689" y="62843"/>
                </a:lnTo>
                <a:lnTo>
                  <a:pt x="19628" y="64305"/>
                </a:lnTo>
                <a:lnTo>
                  <a:pt x="19628" y="65281"/>
                </a:lnTo>
                <a:lnTo>
                  <a:pt x="19628" y="66195"/>
                </a:lnTo>
                <a:lnTo>
                  <a:pt x="19750" y="68267"/>
                </a:lnTo>
                <a:lnTo>
                  <a:pt x="19811" y="69486"/>
                </a:lnTo>
                <a:lnTo>
                  <a:pt x="19750" y="70645"/>
                </a:lnTo>
                <a:lnTo>
                  <a:pt x="19506" y="73022"/>
                </a:lnTo>
                <a:lnTo>
                  <a:pt x="19323" y="70888"/>
                </a:lnTo>
                <a:lnTo>
                  <a:pt x="19262" y="69791"/>
                </a:lnTo>
                <a:lnTo>
                  <a:pt x="19262" y="68694"/>
                </a:lnTo>
                <a:lnTo>
                  <a:pt x="19323" y="67658"/>
                </a:lnTo>
                <a:lnTo>
                  <a:pt x="19384" y="66561"/>
                </a:lnTo>
                <a:lnTo>
                  <a:pt x="19445" y="65464"/>
                </a:lnTo>
                <a:lnTo>
                  <a:pt x="19445" y="64366"/>
                </a:lnTo>
                <a:lnTo>
                  <a:pt x="19384" y="62599"/>
                </a:lnTo>
                <a:lnTo>
                  <a:pt x="19323" y="61745"/>
                </a:lnTo>
                <a:lnTo>
                  <a:pt x="19262" y="60831"/>
                </a:lnTo>
                <a:lnTo>
                  <a:pt x="19140" y="59612"/>
                </a:lnTo>
                <a:lnTo>
                  <a:pt x="19079" y="59002"/>
                </a:lnTo>
                <a:lnTo>
                  <a:pt x="19079" y="58698"/>
                </a:lnTo>
                <a:lnTo>
                  <a:pt x="19140" y="58393"/>
                </a:lnTo>
                <a:lnTo>
                  <a:pt x="19262" y="57844"/>
                </a:lnTo>
                <a:lnTo>
                  <a:pt x="19445" y="57235"/>
                </a:lnTo>
                <a:lnTo>
                  <a:pt x="19445" y="56625"/>
                </a:lnTo>
                <a:lnTo>
                  <a:pt x="19445" y="56016"/>
                </a:lnTo>
                <a:lnTo>
                  <a:pt x="19384" y="55345"/>
                </a:lnTo>
                <a:lnTo>
                  <a:pt x="19384" y="54614"/>
                </a:lnTo>
                <a:lnTo>
                  <a:pt x="19506" y="53273"/>
                </a:lnTo>
                <a:close/>
                <a:moveTo>
                  <a:pt x="21883" y="10118"/>
                </a:moveTo>
                <a:lnTo>
                  <a:pt x="22066" y="12191"/>
                </a:lnTo>
                <a:lnTo>
                  <a:pt x="22066" y="12313"/>
                </a:lnTo>
                <a:lnTo>
                  <a:pt x="22127" y="12434"/>
                </a:lnTo>
                <a:lnTo>
                  <a:pt x="22371" y="12617"/>
                </a:lnTo>
                <a:lnTo>
                  <a:pt x="22676" y="12739"/>
                </a:lnTo>
                <a:lnTo>
                  <a:pt x="23224" y="13105"/>
                </a:lnTo>
                <a:lnTo>
                  <a:pt x="24321" y="13836"/>
                </a:lnTo>
                <a:lnTo>
                  <a:pt x="22493" y="14141"/>
                </a:lnTo>
                <a:lnTo>
                  <a:pt x="22493" y="14141"/>
                </a:lnTo>
                <a:lnTo>
                  <a:pt x="24138" y="14080"/>
                </a:lnTo>
                <a:lnTo>
                  <a:pt x="25784" y="14080"/>
                </a:lnTo>
                <a:lnTo>
                  <a:pt x="26637" y="14141"/>
                </a:lnTo>
                <a:lnTo>
                  <a:pt x="27491" y="14324"/>
                </a:lnTo>
                <a:lnTo>
                  <a:pt x="27918" y="14446"/>
                </a:lnTo>
                <a:lnTo>
                  <a:pt x="28344" y="14629"/>
                </a:lnTo>
                <a:lnTo>
                  <a:pt x="28710" y="14812"/>
                </a:lnTo>
                <a:lnTo>
                  <a:pt x="29076" y="15055"/>
                </a:lnTo>
                <a:lnTo>
                  <a:pt x="29319" y="15421"/>
                </a:lnTo>
                <a:lnTo>
                  <a:pt x="29624" y="15787"/>
                </a:lnTo>
                <a:lnTo>
                  <a:pt x="30051" y="16518"/>
                </a:lnTo>
                <a:lnTo>
                  <a:pt x="30417" y="17311"/>
                </a:lnTo>
                <a:lnTo>
                  <a:pt x="30539" y="17676"/>
                </a:lnTo>
                <a:lnTo>
                  <a:pt x="30599" y="18103"/>
                </a:lnTo>
                <a:lnTo>
                  <a:pt x="30660" y="19017"/>
                </a:lnTo>
                <a:lnTo>
                  <a:pt x="30660" y="19932"/>
                </a:lnTo>
                <a:lnTo>
                  <a:pt x="30599" y="20846"/>
                </a:lnTo>
                <a:lnTo>
                  <a:pt x="30599" y="21151"/>
                </a:lnTo>
                <a:lnTo>
                  <a:pt x="30660" y="21455"/>
                </a:lnTo>
                <a:lnTo>
                  <a:pt x="31026" y="23345"/>
                </a:lnTo>
                <a:lnTo>
                  <a:pt x="31270" y="25235"/>
                </a:lnTo>
                <a:lnTo>
                  <a:pt x="31331" y="26149"/>
                </a:lnTo>
                <a:lnTo>
                  <a:pt x="31331" y="27063"/>
                </a:lnTo>
                <a:lnTo>
                  <a:pt x="31392" y="27429"/>
                </a:lnTo>
                <a:lnTo>
                  <a:pt x="31514" y="27795"/>
                </a:lnTo>
                <a:lnTo>
                  <a:pt x="31697" y="28160"/>
                </a:lnTo>
                <a:lnTo>
                  <a:pt x="31879" y="28465"/>
                </a:lnTo>
                <a:lnTo>
                  <a:pt x="32123" y="28770"/>
                </a:lnTo>
                <a:lnTo>
                  <a:pt x="32306" y="29136"/>
                </a:lnTo>
                <a:lnTo>
                  <a:pt x="32611" y="29928"/>
                </a:lnTo>
                <a:lnTo>
                  <a:pt x="32916" y="30781"/>
                </a:lnTo>
                <a:lnTo>
                  <a:pt x="33220" y="31696"/>
                </a:lnTo>
                <a:lnTo>
                  <a:pt x="33342" y="32366"/>
                </a:lnTo>
                <a:lnTo>
                  <a:pt x="33525" y="33097"/>
                </a:lnTo>
                <a:lnTo>
                  <a:pt x="33708" y="34499"/>
                </a:lnTo>
                <a:lnTo>
                  <a:pt x="33830" y="35536"/>
                </a:lnTo>
                <a:lnTo>
                  <a:pt x="34074" y="36511"/>
                </a:lnTo>
                <a:lnTo>
                  <a:pt x="34379" y="37547"/>
                </a:lnTo>
                <a:lnTo>
                  <a:pt x="34805" y="38461"/>
                </a:lnTo>
                <a:lnTo>
                  <a:pt x="34440" y="38522"/>
                </a:lnTo>
                <a:lnTo>
                  <a:pt x="34257" y="38644"/>
                </a:lnTo>
                <a:lnTo>
                  <a:pt x="34196" y="38705"/>
                </a:lnTo>
                <a:lnTo>
                  <a:pt x="34135" y="38827"/>
                </a:lnTo>
                <a:lnTo>
                  <a:pt x="34257" y="38888"/>
                </a:lnTo>
                <a:lnTo>
                  <a:pt x="34500" y="38827"/>
                </a:lnTo>
                <a:lnTo>
                  <a:pt x="34927" y="38705"/>
                </a:lnTo>
                <a:lnTo>
                  <a:pt x="35354" y="38705"/>
                </a:lnTo>
                <a:lnTo>
                  <a:pt x="35720" y="38766"/>
                </a:lnTo>
                <a:lnTo>
                  <a:pt x="36085" y="39010"/>
                </a:lnTo>
                <a:lnTo>
                  <a:pt x="36512" y="39376"/>
                </a:lnTo>
                <a:lnTo>
                  <a:pt x="36878" y="39802"/>
                </a:lnTo>
                <a:lnTo>
                  <a:pt x="37609" y="40717"/>
                </a:lnTo>
                <a:lnTo>
                  <a:pt x="37975" y="41143"/>
                </a:lnTo>
                <a:lnTo>
                  <a:pt x="38402" y="41509"/>
                </a:lnTo>
                <a:lnTo>
                  <a:pt x="38706" y="41753"/>
                </a:lnTo>
                <a:lnTo>
                  <a:pt x="38767" y="41814"/>
                </a:lnTo>
                <a:lnTo>
                  <a:pt x="38767" y="41875"/>
                </a:lnTo>
                <a:lnTo>
                  <a:pt x="38767" y="41936"/>
                </a:lnTo>
                <a:lnTo>
                  <a:pt x="38645" y="41997"/>
                </a:lnTo>
                <a:lnTo>
                  <a:pt x="38280" y="41997"/>
                </a:lnTo>
                <a:lnTo>
                  <a:pt x="37914" y="41875"/>
                </a:lnTo>
                <a:lnTo>
                  <a:pt x="37609" y="41753"/>
                </a:lnTo>
                <a:lnTo>
                  <a:pt x="37426" y="41570"/>
                </a:lnTo>
                <a:lnTo>
                  <a:pt x="37000" y="41204"/>
                </a:lnTo>
                <a:lnTo>
                  <a:pt x="36878" y="41082"/>
                </a:lnTo>
                <a:lnTo>
                  <a:pt x="36634" y="41021"/>
                </a:lnTo>
                <a:lnTo>
                  <a:pt x="36451" y="40960"/>
                </a:lnTo>
                <a:lnTo>
                  <a:pt x="36390" y="41021"/>
                </a:lnTo>
                <a:lnTo>
                  <a:pt x="36390" y="41143"/>
                </a:lnTo>
                <a:lnTo>
                  <a:pt x="36390" y="41326"/>
                </a:lnTo>
                <a:lnTo>
                  <a:pt x="36451" y="41570"/>
                </a:lnTo>
                <a:lnTo>
                  <a:pt x="36695" y="42119"/>
                </a:lnTo>
                <a:lnTo>
                  <a:pt x="37000" y="42667"/>
                </a:lnTo>
                <a:lnTo>
                  <a:pt x="37609" y="43764"/>
                </a:lnTo>
                <a:lnTo>
                  <a:pt x="37792" y="44069"/>
                </a:lnTo>
                <a:lnTo>
                  <a:pt x="37914" y="44191"/>
                </a:lnTo>
                <a:lnTo>
                  <a:pt x="37914" y="44374"/>
                </a:lnTo>
                <a:lnTo>
                  <a:pt x="37914" y="44496"/>
                </a:lnTo>
                <a:lnTo>
                  <a:pt x="37853" y="44557"/>
                </a:lnTo>
                <a:lnTo>
                  <a:pt x="37792" y="44557"/>
                </a:lnTo>
                <a:lnTo>
                  <a:pt x="37670" y="44496"/>
                </a:lnTo>
                <a:lnTo>
                  <a:pt x="37487" y="44374"/>
                </a:lnTo>
                <a:lnTo>
                  <a:pt x="37365" y="44252"/>
                </a:lnTo>
                <a:lnTo>
                  <a:pt x="36817" y="43399"/>
                </a:lnTo>
                <a:lnTo>
                  <a:pt x="36512" y="42972"/>
                </a:lnTo>
                <a:lnTo>
                  <a:pt x="36207" y="42606"/>
                </a:lnTo>
                <a:lnTo>
                  <a:pt x="36024" y="42545"/>
                </a:lnTo>
                <a:lnTo>
                  <a:pt x="35902" y="42484"/>
                </a:lnTo>
                <a:lnTo>
                  <a:pt x="35781" y="42606"/>
                </a:lnTo>
                <a:lnTo>
                  <a:pt x="35720" y="42789"/>
                </a:lnTo>
                <a:lnTo>
                  <a:pt x="35781" y="43094"/>
                </a:lnTo>
                <a:lnTo>
                  <a:pt x="35841" y="43399"/>
                </a:lnTo>
                <a:lnTo>
                  <a:pt x="36268" y="44496"/>
                </a:lnTo>
                <a:lnTo>
                  <a:pt x="36390" y="44861"/>
                </a:lnTo>
                <a:lnTo>
                  <a:pt x="36512" y="45288"/>
                </a:lnTo>
                <a:lnTo>
                  <a:pt x="36512" y="45471"/>
                </a:lnTo>
                <a:lnTo>
                  <a:pt x="36451" y="45593"/>
                </a:lnTo>
                <a:lnTo>
                  <a:pt x="36390" y="45654"/>
                </a:lnTo>
                <a:lnTo>
                  <a:pt x="36329" y="45715"/>
                </a:lnTo>
                <a:lnTo>
                  <a:pt x="36268" y="45654"/>
                </a:lnTo>
                <a:lnTo>
                  <a:pt x="36207" y="45593"/>
                </a:lnTo>
                <a:lnTo>
                  <a:pt x="36085" y="45410"/>
                </a:lnTo>
                <a:lnTo>
                  <a:pt x="35963" y="45166"/>
                </a:lnTo>
                <a:lnTo>
                  <a:pt x="35781" y="44739"/>
                </a:lnTo>
                <a:lnTo>
                  <a:pt x="35354" y="43642"/>
                </a:lnTo>
                <a:lnTo>
                  <a:pt x="35232" y="43216"/>
                </a:lnTo>
                <a:lnTo>
                  <a:pt x="35110" y="42972"/>
                </a:lnTo>
                <a:lnTo>
                  <a:pt x="35049" y="42911"/>
                </a:lnTo>
                <a:lnTo>
                  <a:pt x="34866" y="42911"/>
                </a:lnTo>
                <a:lnTo>
                  <a:pt x="34805" y="42972"/>
                </a:lnTo>
                <a:lnTo>
                  <a:pt x="34744" y="43216"/>
                </a:lnTo>
                <a:lnTo>
                  <a:pt x="34744" y="43642"/>
                </a:lnTo>
                <a:lnTo>
                  <a:pt x="34805" y="44739"/>
                </a:lnTo>
                <a:lnTo>
                  <a:pt x="34866" y="45166"/>
                </a:lnTo>
                <a:lnTo>
                  <a:pt x="34805" y="45410"/>
                </a:lnTo>
                <a:lnTo>
                  <a:pt x="34744" y="45593"/>
                </a:lnTo>
                <a:lnTo>
                  <a:pt x="34622" y="45654"/>
                </a:lnTo>
                <a:lnTo>
                  <a:pt x="34561" y="45593"/>
                </a:lnTo>
                <a:lnTo>
                  <a:pt x="34440" y="45349"/>
                </a:lnTo>
                <a:lnTo>
                  <a:pt x="34379" y="44800"/>
                </a:lnTo>
                <a:lnTo>
                  <a:pt x="34318" y="44130"/>
                </a:lnTo>
                <a:lnTo>
                  <a:pt x="34318" y="43825"/>
                </a:lnTo>
                <a:lnTo>
                  <a:pt x="34196" y="43338"/>
                </a:lnTo>
                <a:lnTo>
                  <a:pt x="34135" y="43094"/>
                </a:lnTo>
                <a:lnTo>
                  <a:pt x="34074" y="42911"/>
                </a:lnTo>
                <a:lnTo>
                  <a:pt x="33891" y="42850"/>
                </a:lnTo>
                <a:lnTo>
                  <a:pt x="33769" y="42911"/>
                </a:lnTo>
                <a:lnTo>
                  <a:pt x="33647" y="42972"/>
                </a:lnTo>
                <a:lnTo>
                  <a:pt x="33647" y="43094"/>
                </a:lnTo>
                <a:lnTo>
                  <a:pt x="33586" y="43338"/>
                </a:lnTo>
                <a:lnTo>
                  <a:pt x="33647" y="43825"/>
                </a:lnTo>
                <a:lnTo>
                  <a:pt x="33647" y="44252"/>
                </a:lnTo>
                <a:lnTo>
                  <a:pt x="33647" y="44618"/>
                </a:lnTo>
                <a:lnTo>
                  <a:pt x="33647" y="44800"/>
                </a:lnTo>
                <a:lnTo>
                  <a:pt x="33586" y="44983"/>
                </a:lnTo>
                <a:lnTo>
                  <a:pt x="33525" y="45044"/>
                </a:lnTo>
                <a:lnTo>
                  <a:pt x="33464" y="44983"/>
                </a:lnTo>
                <a:lnTo>
                  <a:pt x="33403" y="44922"/>
                </a:lnTo>
                <a:lnTo>
                  <a:pt x="33281" y="44679"/>
                </a:lnTo>
                <a:lnTo>
                  <a:pt x="33281" y="44435"/>
                </a:lnTo>
                <a:lnTo>
                  <a:pt x="33220" y="43886"/>
                </a:lnTo>
                <a:lnTo>
                  <a:pt x="33099" y="42667"/>
                </a:lnTo>
                <a:lnTo>
                  <a:pt x="33099" y="42423"/>
                </a:lnTo>
                <a:lnTo>
                  <a:pt x="33038" y="42240"/>
                </a:lnTo>
                <a:lnTo>
                  <a:pt x="32794" y="41509"/>
                </a:lnTo>
                <a:lnTo>
                  <a:pt x="32550" y="40717"/>
                </a:lnTo>
                <a:lnTo>
                  <a:pt x="32489" y="40412"/>
                </a:lnTo>
                <a:lnTo>
                  <a:pt x="32489" y="40046"/>
                </a:lnTo>
                <a:lnTo>
                  <a:pt x="32489" y="39863"/>
                </a:lnTo>
                <a:lnTo>
                  <a:pt x="32550" y="39741"/>
                </a:lnTo>
                <a:lnTo>
                  <a:pt x="32672" y="39619"/>
                </a:lnTo>
                <a:lnTo>
                  <a:pt x="32794" y="39498"/>
                </a:lnTo>
                <a:lnTo>
                  <a:pt x="32916" y="39437"/>
                </a:lnTo>
                <a:lnTo>
                  <a:pt x="32916" y="39376"/>
                </a:lnTo>
                <a:lnTo>
                  <a:pt x="32916" y="39315"/>
                </a:lnTo>
                <a:lnTo>
                  <a:pt x="32794" y="39254"/>
                </a:lnTo>
                <a:lnTo>
                  <a:pt x="32672" y="39254"/>
                </a:lnTo>
                <a:lnTo>
                  <a:pt x="32489" y="39376"/>
                </a:lnTo>
                <a:lnTo>
                  <a:pt x="32123" y="38400"/>
                </a:lnTo>
                <a:lnTo>
                  <a:pt x="31697" y="37364"/>
                </a:lnTo>
                <a:lnTo>
                  <a:pt x="30721" y="35414"/>
                </a:lnTo>
                <a:lnTo>
                  <a:pt x="29807" y="33463"/>
                </a:lnTo>
                <a:lnTo>
                  <a:pt x="29380" y="32488"/>
                </a:lnTo>
                <a:lnTo>
                  <a:pt x="29015" y="31452"/>
                </a:lnTo>
                <a:lnTo>
                  <a:pt x="28710" y="30355"/>
                </a:lnTo>
                <a:lnTo>
                  <a:pt x="28466" y="29257"/>
                </a:lnTo>
                <a:lnTo>
                  <a:pt x="28161" y="28160"/>
                </a:lnTo>
                <a:lnTo>
                  <a:pt x="27796" y="27063"/>
                </a:lnTo>
                <a:lnTo>
                  <a:pt x="27064" y="25356"/>
                </a:lnTo>
                <a:lnTo>
                  <a:pt x="27064" y="25174"/>
                </a:lnTo>
                <a:lnTo>
                  <a:pt x="27064" y="24991"/>
                </a:lnTo>
                <a:lnTo>
                  <a:pt x="27125" y="24747"/>
                </a:lnTo>
                <a:lnTo>
                  <a:pt x="27247" y="24625"/>
                </a:lnTo>
                <a:lnTo>
                  <a:pt x="27369" y="24503"/>
                </a:lnTo>
                <a:lnTo>
                  <a:pt x="27552" y="24259"/>
                </a:lnTo>
                <a:lnTo>
                  <a:pt x="27674" y="23955"/>
                </a:lnTo>
                <a:lnTo>
                  <a:pt x="27796" y="23345"/>
                </a:lnTo>
                <a:lnTo>
                  <a:pt x="27857" y="22735"/>
                </a:lnTo>
                <a:lnTo>
                  <a:pt x="27857" y="22126"/>
                </a:lnTo>
                <a:lnTo>
                  <a:pt x="27735" y="21455"/>
                </a:lnTo>
                <a:lnTo>
                  <a:pt x="27613" y="20846"/>
                </a:lnTo>
                <a:lnTo>
                  <a:pt x="27491" y="20541"/>
                </a:lnTo>
                <a:lnTo>
                  <a:pt x="27430" y="20236"/>
                </a:lnTo>
                <a:lnTo>
                  <a:pt x="27491" y="19566"/>
                </a:lnTo>
                <a:lnTo>
                  <a:pt x="27369" y="20175"/>
                </a:lnTo>
                <a:lnTo>
                  <a:pt x="27369" y="20358"/>
                </a:lnTo>
                <a:lnTo>
                  <a:pt x="27430" y="20602"/>
                </a:lnTo>
                <a:lnTo>
                  <a:pt x="27491" y="21212"/>
                </a:lnTo>
                <a:lnTo>
                  <a:pt x="27552" y="21821"/>
                </a:lnTo>
                <a:lnTo>
                  <a:pt x="27613" y="22370"/>
                </a:lnTo>
                <a:lnTo>
                  <a:pt x="27552" y="22979"/>
                </a:lnTo>
                <a:lnTo>
                  <a:pt x="27430" y="23589"/>
                </a:lnTo>
                <a:lnTo>
                  <a:pt x="27369" y="23833"/>
                </a:lnTo>
                <a:lnTo>
                  <a:pt x="27186" y="24076"/>
                </a:lnTo>
                <a:lnTo>
                  <a:pt x="27064" y="24320"/>
                </a:lnTo>
                <a:lnTo>
                  <a:pt x="26820" y="24503"/>
                </a:lnTo>
                <a:lnTo>
                  <a:pt x="26637" y="24686"/>
                </a:lnTo>
                <a:lnTo>
                  <a:pt x="26394" y="24808"/>
                </a:lnTo>
                <a:lnTo>
                  <a:pt x="25845" y="24991"/>
                </a:lnTo>
                <a:lnTo>
                  <a:pt x="25297" y="25052"/>
                </a:lnTo>
                <a:lnTo>
                  <a:pt x="24016" y="25235"/>
                </a:lnTo>
                <a:lnTo>
                  <a:pt x="23468" y="25295"/>
                </a:lnTo>
                <a:lnTo>
                  <a:pt x="22797" y="25295"/>
                </a:lnTo>
                <a:lnTo>
                  <a:pt x="22676" y="25235"/>
                </a:lnTo>
                <a:lnTo>
                  <a:pt x="22493" y="25174"/>
                </a:lnTo>
                <a:lnTo>
                  <a:pt x="22249" y="24991"/>
                </a:lnTo>
                <a:lnTo>
                  <a:pt x="21639" y="24625"/>
                </a:lnTo>
                <a:lnTo>
                  <a:pt x="20359" y="23894"/>
                </a:lnTo>
                <a:lnTo>
                  <a:pt x="21883" y="24991"/>
                </a:lnTo>
                <a:lnTo>
                  <a:pt x="22249" y="25295"/>
                </a:lnTo>
                <a:lnTo>
                  <a:pt x="22432" y="25417"/>
                </a:lnTo>
                <a:lnTo>
                  <a:pt x="22676" y="25539"/>
                </a:lnTo>
                <a:lnTo>
                  <a:pt x="22797" y="25600"/>
                </a:lnTo>
                <a:lnTo>
                  <a:pt x="23346" y="25600"/>
                </a:lnTo>
                <a:lnTo>
                  <a:pt x="24260" y="25539"/>
                </a:lnTo>
                <a:lnTo>
                  <a:pt x="25175" y="25417"/>
                </a:lnTo>
                <a:lnTo>
                  <a:pt x="26028" y="25295"/>
                </a:lnTo>
                <a:lnTo>
                  <a:pt x="26455" y="25174"/>
                </a:lnTo>
                <a:lnTo>
                  <a:pt x="26820" y="24991"/>
                </a:lnTo>
                <a:lnTo>
                  <a:pt x="26698" y="25539"/>
                </a:lnTo>
                <a:lnTo>
                  <a:pt x="25845" y="28099"/>
                </a:lnTo>
                <a:lnTo>
                  <a:pt x="25784" y="28282"/>
                </a:lnTo>
                <a:lnTo>
                  <a:pt x="25723" y="28709"/>
                </a:lnTo>
                <a:lnTo>
                  <a:pt x="25784" y="30416"/>
                </a:lnTo>
                <a:lnTo>
                  <a:pt x="25784" y="32610"/>
                </a:lnTo>
                <a:lnTo>
                  <a:pt x="25784" y="32976"/>
                </a:lnTo>
                <a:lnTo>
                  <a:pt x="25723" y="33280"/>
                </a:lnTo>
                <a:lnTo>
                  <a:pt x="25723" y="33585"/>
                </a:lnTo>
                <a:lnTo>
                  <a:pt x="25723" y="33890"/>
                </a:lnTo>
                <a:lnTo>
                  <a:pt x="25845" y="34195"/>
                </a:lnTo>
                <a:lnTo>
                  <a:pt x="26028" y="35109"/>
                </a:lnTo>
                <a:lnTo>
                  <a:pt x="26333" y="36877"/>
                </a:lnTo>
                <a:lnTo>
                  <a:pt x="26455" y="37730"/>
                </a:lnTo>
                <a:lnTo>
                  <a:pt x="26516" y="38644"/>
                </a:lnTo>
                <a:lnTo>
                  <a:pt x="26516" y="40412"/>
                </a:lnTo>
                <a:lnTo>
                  <a:pt x="26455" y="42240"/>
                </a:lnTo>
                <a:lnTo>
                  <a:pt x="26394" y="44008"/>
                </a:lnTo>
                <a:lnTo>
                  <a:pt x="26272" y="45776"/>
                </a:lnTo>
                <a:lnTo>
                  <a:pt x="26028" y="47543"/>
                </a:lnTo>
                <a:lnTo>
                  <a:pt x="25784" y="49311"/>
                </a:lnTo>
                <a:lnTo>
                  <a:pt x="25479" y="51079"/>
                </a:lnTo>
                <a:lnTo>
                  <a:pt x="25053" y="52846"/>
                </a:lnTo>
                <a:lnTo>
                  <a:pt x="24565" y="54553"/>
                </a:lnTo>
                <a:lnTo>
                  <a:pt x="24382" y="55406"/>
                </a:lnTo>
                <a:lnTo>
                  <a:pt x="24260" y="56260"/>
                </a:lnTo>
                <a:lnTo>
                  <a:pt x="24260" y="57235"/>
                </a:lnTo>
                <a:lnTo>
                  <a:pt x="24321" y="58210"/>
                </a:lnTo>
                <a:lnTo>
                  <a:pt x="24504" y="59063"/>
                </a:lnTo>
                <a:lnTo>
                  <a:pt x="24687" y="59917"/>
                </a:lnTo>
                <a:lnTo>
                  <a:pt x="24931" y="60770"/>
                </a:lnTo>
                <a:lnTo>
                  <a:pt x="25053" y="61684"/>
                </a:lnTo>
                <a:lnTo>
                  <a:pt x="25114" y="62538"/>
                </a:lnTo>
                <a:lnTo>
                  <a:pt x="25114" y="63391"/>
                </a:lnTo>
                <a:lnTo>
                  <a:pt x="24992" y="64244"/>
                </a:lnTo>
                <a:lnTo>
                  <a:pt x="24870" y="65098"/>
                </a:lnTo>
                <a:lnTo>
                  <a:pt x="24565" y="66317"/>
                </a:lnTo>
                <a:lnTo>
                  <a:pt x="24260" y="67475"/>
                </a:lnTo>
                <a:lnTo>
                  <a:pt x="23529" y="69791"/>
                </a:lnTo>
                <a:lnTo>
                  <a:pt x="22493" y="73326"/>
                </a:lnTo>
                <a:lnTo>
                  <a:pt x="22127" y="74789"/>
                </a:lnTo>
                <a:lnTo>
                  <a:pt x="22066" y="75216"/>
                </a:lnTo>
                <a:lnTo>
                  <a:pt x="22005" y="75460"/>
                </a:lnTo>
                <a:lnTo>
                  <a:pt x="22066" y="75704"/>
                </a:lnTo>
                <a:lnTo>
                  <a:pt x="22127" y="75947"/>
                </a:lnTo>
                <a:lnTo>
                  <a:pt x="22249" y="76252"/>
                </a:lnTo>
                <a:lnTo>
                  <a:pt x="22493" y="76740"/>
                </a:lnTo>
                <a:lnTo>
                  <a:pt x="22858" y="77410"/>
                </a:lnTo>
                <a:lnTo>
                  <a:pt x="23346" y="78081"/>
                </a:lnTo>
                <a:lnTo>
                  <a:pt x="23590" y="78386"/>
                </a:lnTo>
                <a:lnTo>
                  <a:pt x="23834" y="78568"/>
                </a:lnTo>
                <a:lnTo>
                  <a:pt x="24260" y="78873"/>
                </a:lnTo>
                <a:lnTo>
                  <a:pt x="24321" y="78995"/>
                </a:lnTo>
                <a:lnTo>
                  <a:pt x="24321" y="79056"/>
                </a:lnTo>
                <a:lnTo>
                  <a:pt x="24260" y="79117"/>
                </a:lnTo>
                <a:lnTo>
                  <a:pt x="24199" y="79178"/>
                </a:lnTo>
                <a:lnTo>
                  <a:pt x="23956" y="79239"/>
                </a:lnTo>
                <a:lnTo>
                  <a:pt x="23773" y="79300"/>
                </a:lnTo>
                <a:lnTo>
                  <a:pt x="22919" y="79483"/>
                </a:lnTo>
                <a:lnTo>
                  <a:pt x="22493" y="79544"/>
                </a:lnTo>
                <a:lnTo>
                  <a:pt x="22066" y="79605"/>
                </a:lnTo>
                <a:lnTo>
                  <a:pt x="21700" y="79544"/>
                </a:lnTo>
                <a:lnTo>
                  <a:pt x="21578" y="79422"/>
                </a:lnTo>
                <a:lnTo>
                  <a:pt x="21578" y="79300"/>
                </a:lnTo>
                <a:lnTo>
                  <a:pt x="21517" y="78995"/>
                </a:lnTo>
                <a:lnTo>
                  <a:pt x="21456" y="78873"/>
                </a:lnTo>
                <a:lnTo>
                  <a:pt x="21335" y="78751"/>
                </a:lnTo>
                <a:lnTo>
                  <a:pt x="21213" y="78751"/>
                </a:lnTo>
                <a:lnTo>
                  <a:pt x="21213" y="78873"/>
                </a:lnTo>
                <a:lnTo>
                  <a:pt x="21274" y="79117"/>
                </a:lnTo>
                <a:lnTo>
                  <a:pt x="21335" y="79422"/>
                </a:lnTo>
                <a:lnTo>
                  <a:pt x="21335" y="79605"/>
                </a:lnTo>
                <a:lnTo>
                  <a:pt x="21335" y="79727"/>
                </a:lnTo>
                <a:lnTo>
                  <a:pt x="21213" y="79848"/>
                </a:lnTo>
                <a:lnTo>
                  <a:pt x="21030" y="79909"/>
                </a:lnTo>
                <a:lnTo>
                  <a:pt x="20725" y="79970"/>
                </a:lnTo>
                <a:lnTo>
                  <a:pt x="20359" y="79970"/>
                </a:lnTo>
                <a:lnTo>
                  <a:pt x="20176" y="79909"/>
                </a:lnTo>
                <a:lnTo>
                  <a:pt x="19994" y="79848"/>
                </a:lnTo>
                <a:lnTo>
                  <a:pt x="19872" y="79666"/>
                </a:lnTo>
                <a:lnTo>
                  <a:pt x="19750" y="79422"/>
                </a:lnTo>
                <a:lnTo>
                  <a:pt x="19628" y="78995"/>
                </a:lnTo>
                <a:lnTo>
                  <a:pt x="19628" y="78507"/>
                </a:lnTo>
                <a:lnTo>
                  <a:pt x="19628" y="78020"/>
                </a:lnTo>
                <a:lnTo>
                  <a:pt x="19628" y="75582"/>
                </a:lnTo>
                <a:lnTo>
                  <a:pt x="19750" y="74119"/>
                </a:lnTo>
                <a:lnTo>
                  <a:pt x="19872" y="72656"/>
                </a:lnTo>
                <a:lnTo>
                  <a:pt x="19994" y="71193"/>
                </a:lnTo>
                <a:lnTo>
                  <a:pt x="20115" y="69669"/>
                </a:lnTo>
                <a:lnTo>
                  <a:pt x="20115" y="68816"/>
                </a:lnTo>
                <a:lnTo>
                  <a:pt x="20055" y="67963"/>
                </a:lnTo>
                <a:lnTo>
                  <a:pt x="19994" y="66195"/>
                </a:lnTo>
                <a:lnTo>
                  <a:pt x="19933" y="64915"/>
                </a:lnTo>
                <a:lnTo>
                  <a:pt x="19994" y="63696"/>
                </a:lnTo>
                <a:lnTo>
                  <a:pt x="20055" y="62172"/>
                </a:lnTo>
                <a:lnTo>
                  <a:pt x="20176" y="60587"/>
                </a:lnTo>
                <a:lnTo>
                  <a:pt x="20237" y="59734"/>
                </a:lnTo>
                <a:lnTo>
                  <a:pt x="20298" y="58820"/>
                </a:lnTo>
                <a:lnTo>
                  <a:pt x="20298" y="58515"/>
                </a:lnTo>
                <a:lnTo>
                  <a:pt x="20237" y="58271"/>
                </a:lnTo>
                <a:lnTo>
                  <a:pt x="20115" y="57905"/>
                </a:lnTo>
                <a:lnTo>
                  <a:pt x="19994" y="57540"/>
                </a:lnTo>
                <a:lnTo>
                  <a:pt x="19872" y="57113"/>
                </a:lnTo>
                <a:lnTo>
                  <a:pt x="19872" y="56625"/>
                </a:lnTo>
                <a:lnTo>
                  <a:pt x="19994" y="55772"/>
                </a:lnTo>
                <a:lnTo>
                  <a:pt x="19994" y="55345"/>
                </a:lnTo>
                <a:lnTo>
                  <a:pt x="19994" y="54919"/>
                </a:lnTo>
                <a:lnTo>
                  <a:pt x="19933" y="54065"/>
                </a:lnTo>
                <a:lnTo>
                  <a:pt x="19750" y="52359"/>
                </a:lnTo>
                <a:lnTo>
                  <a:pt x="19689" y="50652"/>
                </a:lnTo>
                <a:lnTo>
                  <a:pt x="19689" y="48275"/>
                </a:lnTo>
                <a:lnTo>
                  <a:pt x="19689" y="45898"/>
                </a:lnTo>
                <a:lnTo>
                  <a:pt x="19628" y="44130"/>
                </a:lnTo>
                <a:lnTo>
                  <a:pt x="19628" y="43338"/>
                </a:lnTo>
                <a:lnTo>
                  <a:pt x="19628" y="43155"/>
                </a:lnTo>
                <a:lnTo>
                  <a:pt x="19628" y="42911"/>
                </a:lnTo>
                <a:lnTo>
                  <a:pt x="19872" y="42911"/>
                </a:lnTo>
                <a:lnTo>
                  <a:pt x="20237" y="42789"/>
                </a:lnTo>
                <a:lnTo>
                  <a:pt x="20542" y="42667"/>
                </a:lnTo>
                <a:lnTo>
                  <a:pt x="20786" y="42423"/>
                </a:lnTo>
                <a:lnTo>
                  <a:pt x="20969" y="42119"/>
                </a:lnTo>
                <a:lnTo>
                  <a:pt x="21030" y="41814"/>
                </a:lnTo>
                <a:lnTo>
                  <a:pt x="21030" y="41509"/>
                </a:lnTo>
                <a:lnTo>
                  <a:pt x="20847" y="41936"/>
                </a:lnTo>
                <a:lnTo>
                  <a:pt x="20725" y="42119"/>
                </a:lnTo>
                <a:lnTo>
                  <a:pt x="20542" y="42301"/>
                </a:lnTo>
                <a:lnTo>
                  <a:pt x="20359" y="42423"/>
                </a:lnTo>
                <a:lnTo>
                  <a:pt x="20115" y="42484"/>
                </a:lnTo>
                <a:lnTo>
                  <a:pt x="19567" y="42545"/>
                </a:lnTo>
                <a:lnTo>
                  <a:pt x="19018" y="42484"/>
                </a:lnTo>
                <a:lnTo>
                  <a:pt x="18774" y="42423"/>
                </a:lnTo>
                <a:lnTo>
                  <a:pt x="18592" y="42301"/>
                </a:lnTo>
                <a:lnTo>
                  <a:pt x="18409" y="42119"/>
                </a:lnTo>
                <a:lnTo>
                  <a:pt x="18287" y="41936"/>
                </a:lnTo>
                <a:lnTo>
                  <a:pt x="18104" y="41509"/>
                </a:lnTo>
                <a:lnTo>
                  <a:pt x="18104" y="41753"/>
                </a:lnTo>
                <a:lnTo>
                  <a:pt x="18104" y="41997"/>
                </a:lnTo>
                <a:lnTo>
                  <a:pt x="18226" y="42240"/>
                </a:lnTo>
                <a:lnTo>
                  <a:pt x="18348" y="42484"/>
                </a:lnTo>
                <a:lnTo>
                  <a:pt x="18592" y="42667"/>
                </a:lnTo>
                <a:lnTo>
                  <a:pt x="18896" y="42789"/>
                </a:lnTo>
                <a:lnTo>
                  <a:pt x="19201" y="42850"/>
                </a:lnTo>
                <a:lnTo>
                  <a:pt x="19323" y="42911"/>
                </a:lnTo>
                <a:lnTo>
                  <a:pt x="19445" y="42911"/>
                </a:lnTo>
                <a:lnTo>
                  <a:pt x="19445" y="43033"/>
                </a:lnTo>
                <a:lnTo>
                  <a:pt x="19445" y="43094"/>
                </a:lnTo>
                <a:lnTo>
                  <a:pt x="19384" y="43642"/>
                </a:lnTo>
                <a:lnTo>
                  <a:pt x="19384" y="46324"/>
                </a:lnTo>
                <a:lnTo>
                  <a:pt x="19384" y="48458"/>
                </a:lnTo>
                <a:lnTo>
                  <a:pt x="19384" y="50652"/>
                </a:lnTo>
                <a:lnTo>
                  <a:pt x="19323" y="51993"/>
                </a:lnTo>
                <a:lnTo>
                  <a:pt x="19201" y="53395"/>
                </a:lnTo>
                <a:lnTo>
                  <a:pt x="19079" y="54858"/>
                </a:lnTo>
                <a:lnTo>
                  <a:pt x="19079" y="55528"/>
                </a:lnTo>
                <a:lnTo>
                  <a:pt x="19079" y="56260"/>
                </a:lnTo>
                <a:lnTo>
                  <a:pt x="19140" y="56930"/>
                </a:lnTo>
                <a:lnTo>
                  <a:pt x="19018" y="57662"/>
                </a:lnTo>
                <a:lnTo>
                  <a:pt x="18835" y="58149"/>
                </a:lnTo>
                <a:lnTo>
                  <a:pt x="18774" y="58393"/>
                </a:lnTo>
                <a:lnTo>
                  <a:pt x="18714" y="58637"/>
                </a:lnTo>
                <a:lnTo>
                  <a:pt x="18714" y="59368"/>
                </a:lnTo>
                <a:lnTo>
                  <a:pt x="18835" y="60100"/>
                </a:lnTo>
                <a:lnTo>
                  <a:pt x="18896" y="60831"/>
                </a:lnTo>
                <a:lnTo>
                  <a:pt x="18957" y="61563"/>
                </a:lnTo>
                <a:lnTo>
                  <a:pt x="19018" y="63818"/>
                </a:lnTo>
                <a:lnTo>
                  <a:pt x="19079" y="64854"/>
                </a:lnTo>
                <a:lnTo>
                  <a:pt x="19079" y="65829"/>
                </a:lnTo>
                <a:lnTo>
                  <a:pt x="19018" y="67292"/>
                </a:lnTo>
                <a:lnTo>
                  <a:pt x="18896" y="68755"/>
                </a:lnTo>
                <a:lnTo>
                  <a:pt x="18957" y="70218"/>
                </a:lnTo>
                <a:lnTo>
                  <a:pt x="19079" y="71681"/>
                </a:lnTo>
                <a:lnTo>
                  <a:pt x="19262" y="73144"/>
                </a:lnTo>
                <a:lnTo>
                  <a:pt x="19384" y="74606"/>
                </a:lnTo>
                <a:lnTo>
                  <a:pt x="19384" y="75886"/>
                </a:lnTo>
                <a:lnTo>
                  <a:pt x="19384" y="77959"/>
                </a:lnTo>
                <a:lnTo>
                  <a:pt x="19384" y="78873"/>
                </a:lnTo>
                <a:lnTo>
                  <a:pt x="19384" y="79178"/>
                </a:lnTo>
                <a:lnTo>
                  <a:pt x="19323" y="79422"/>
                </a:lnTo>
                <a:lnTo>
                  <a:pt x="19140" y="79727"/>
                </a:lnTo>
                <a:lnTo>
                  <a:pt x="18957" y="79909"/>
                </a:lnTo>
                <a:lnTo>
                  <a:pt x="18653" y="79970"/>
                </a:lnTo>
                <a:lnTo>
                  <a:pt x="18348" y="79970"/>
                </a:lnTo>
                <a:lnTo>
                  <a:pt x="18043" y="79909"/>
                </a:lnTo>
                <a:lnTo>
                  <a:pt x="17799" y="79787"/>
                </a:lnTo>
                <a:lnTo>
                  <a:pt x="17738" y="79666"/>
                </a:lnTo>
                <a:lnTo>
                  <a:pt x="17677" y="79605"/>
                </a:lnTo>
                <a:lnTo>
                  <a:pt x="17738" y="79361"/>
                </a:lnTo>
                <a:lnTo>
                  <a:pt x="17799" y="79056"/>
                </a:lnTo>
                <a:lnTo>
                  <a:pt x="17860" y="78934"/>
                </a:lnTo>
                <a:lnTo>
                  <a:pt x="17921" y="78873"/>
                </a:lnTo>
                <a:lnTo>
                  <a:pt x="17860" y="78812"/>
                </a:lnTo>
                <a:lnTo>
                  <a:pt x="17799" y="78751"/>
                </a:lnTo>
                <a:lnTo>
                  <a:pt x="17677" y="78751"/>
                </a:lnTo>
                <a:lnTo>
                  <a:pt x="17616" y="78812"/>
                </a:lnTo>
                <a:lnTo>
                  <a:pt x="17555" y="78995"/>
                </a:lnTo>
                <a:lnTo>
                  <a:pt x="17555" y="79178"/>
                </a:lnTo>
                <a:lnTo>
                  <a:pt x="17494" y="79300"/>
                </a:lnTo>
                <a:lnTo>
                  <a:pt x="17434" y="79483"/>
                </a:lnTo>
                <a:lnTo>
                  <a:pt x="17312" y="79544"/>
                </a:lnTo>
                <a:lnTo>
                  <a:pt x="17129" y="79605"/>
                </a:lnTo>
                <a:lnTo>
                  <a:pt x="16824" y="79605"/>
                </a:lnTo>
                <a:lnTo>
                  <a:pt x="16458" y="79544"/>
                </a:lnTo>
                <a:lnTo>
                  <a:pt x="16032" y="79483"/>
                </a:lnTo>
                <a:lnTo>
                  <a:pt x="15361" y="79361"/>
                </a:lnTo>
                <a:lnTo>
                  <a:pt x="14995" y="79239"/>
                </a:lnTo>
                <a:lnTo>
                  <a:pt x="14813" y="79178"/>
                </a:lnTo>
                <a:lnTo>
                  <a:pt x="14752" y="79117"/>
                </a:lnTo>
                <a:lnTo>
                  <a:pt x="14691" y="79056"/>
                </a:lnTo>
                <a:lnTo>
                  <a:pt x="14691" y="78934"/>
                </a:lnTo>
                <a:lnTo>
                  <a:pt x="14813" y="78873"/>
                </a:lnTo>
                <a:lnTo>
                  <a:pt x="14995" y="78751"/>
                </a:lnTo>
                <a:lnTo>
                  <a:pt x="15483" y="78386"/>
                </a:lnTo>
                <a:lnTo>
                  <a:pt x="15910" y="77898"/>
                </a:lnTo>
                <a:lnTo>
                  <a:pt x="16214" y="77349"/>
                </a:lnTo>
                <a:lnTo>
                  <a:pt x="16519" y="76801"/>
                </a:lnTo>
                <a:lnTo>
                  <a:pt x="16824" y="76252"/>
                </a:lnTo>
                <a:lnTo>
                  <a:pt x="17007" y="75765"/>
                </a:lnTo>
                <a:lnTo>
                  <a:pt x="17007" y="75399"/>
                </a:lnTo>
                <a:lnTo>
                  <a:pt x="16946" y="75033"/>
                </a:lnTo>
                <a:lnTo>
                  <a:pt x="16763" y="74058"/>
                </a:lnTo>
                <a:lnTo>
                  <a:pt x="16519" y="73144"/>
                </a:lnTo>
                <a:lnTo>
                  <a:pt x="15910" y="71315"/>
                </a:lnTo>
                <a:lnTo>
                  <a:pt x="15239" y="68938"/>
                </a:lnTo>
                <a:lnTo>
                  <a:pt x="14813" y="67536"/>
                </a:lnTo>
                <a:lnTo>
                  <a:pt x="14386" y="66073"/>
                </a:lnTo>
                <a:lnTo>
                  <a:pt x="14081" y="64610"/>
                </a:lnTo>
                <a:lnTo>
                  <a:pt x="13959" y="63879"/>
                </a:lnTo>
                <a:lnTo>
                  <a:pt x="13898" y="63147"/>
                </a:lnTo>
                <a:lnTo>
                  <a:pt x="13959" y="62355"/>
                </a:lnTo>
                <a:lnTo>
                  <a:pt x="14020" y="61623"/>
                </a:lnTo>
                <a:lnTo>
                  <a:pt x="14142" y="60831"/>
                </a:lnTo>
                <a:lnTo>
                  <a:pt x="14325" y="60100"/>
                </a:lnTo>
                <a:lnTo>
                  <a:pt x="14630" y="58698"/>
                </a:lnTo>
                <a:lnTo>
                  <a:pt x="14752" y="57966"/>
                </a:lnTo>
                <a:lnTo>
                  <a:pt x="14813" y="57235"/>
                </a:lnTo>
                <a:lnTo>
                  <a:pt x="14752" y="56686"/>
                </a:lnTo>
                <a:lnTo>
                  <a:pt x="14752" y="56077"/>
                </a:lnTo>
                <a:lnTo>
                  <a:pt x="14508" y="54919"/>
                </a:lnTo>
                <a:lnTo>
                  <a:pt x="14264" y="53761"/>
                </a:lnTo>
                <a:lnTo>
                  <a:pt x="13959" y="52602"/>
                </a:lnTo>
                <a:lnTo>
                  <a:pt x="13593" y="51079"/>
                </a:lnTo>
                <a:lnTo>
                  <a:pt x="13289" y="49555"/>
                </a:lnTo>
                <a:lnTo>
                  <a:pt x="13045" y="48031"/>
                </a:lnTo>
                <a:lnTo>
                  <a:pt x="12862" y="46446"/>
                </a:lnTo>
                <a:lnTo>
                  <a:pt x="12618" y="43399"/>
                </a:lnTo>
                <a:lnTo>
                  <a:pt x="12557" y="40290"/>
                </a:lnTo>
                <a:lnTo>
                  <a:pt x="12557" y="38766"/>
                </a:lnTo>
                <a:lnTo>
                  <a:pt x="12557" y="38035"/>
                </a:lnTo>
                <a:lnTo>
                  <a:pt x="12679" y="37242"/>
                </a:lnTo>
                <a:lnTo>
                  <a:pt x="12862" y="35658"/>
                </a:lnTo>
                <a:lnTo>
                  <a:pt x="13167" y="34134"/>
                </a:lnTo>
                <a:lnTo>
                  <a:pt x="13228" y="33890"/>
                </a:lnTo>
                <a:lnTo>
                  <a:pt x="13228" y="33585"/>
                </a:lnTo>
                <a:lnTo>
                  <a:pt x="13167" y="33280"/>
                </a:lnTo>
                <a:lnTo>
                  <a:pt x="13045" y="32976"/>
                </a:lnTo>
                <a:lnTo>
                  <a:pt x="13045" y="29379"/>
                </a:lnTo>
                <a:lnTo>
                  <a:pt x="13045" y="28587"/>
                </a:lnTo>
                <a:lnTo>
                  <a:pt x="12984" y="28343"/>
                </a:lnTo>
                <a:lnTo>
                  <a:pt x="12923" y="28038"/>
                </a:lnTo>
                <a:lnTo>
                  <a:pt x="12801" y="27673"/>
                </a:lnTo>
                <a:lnTo>
                  <a:pt x="12496" y="26576"/>
                </a:lnTo>
                <a:lnTo>
                  <a:pt x="12192" y="25600"/>
                </a:lnTo>
                <a:lnTo>
                  <a:pt x="12192" y="25235"/>
                </a:lnTo>
                <a:lnTo>
                  <a:pt x="12131" y="24930"/>
                </a:lnTo>
                <a:lnTo>
                  <a:pt x="12496" y="25113"/>
                </a:lnTo>
                <a:lnTo>
                  <a:pt x="12923" y="25235"/>
                </a:lnTo>
                <a:lnTo>
                  <a:pt x="13776" y="25417"/>
                </a:lnTo>
                <a:lnTo>
                  <a:pt x="14691" y="25539"/>
                </a:lnTo>
                <a:lnTo>
                  <a:pt x="15666" y="25600"/>
                </a:lnTo>
                <a:lnTo>
                  <a:pt x="16214" y="25600"/>
                </a:lnTo>
                <a:lnTo>
                  <a:pt x="16397" y="25539"/>
                </a:lnTo>
                <a:lnTo>
                  <a:pt x="16519" y="25478"/>
                </a:lnTo>
                <a:lnTo>
                  <a:pt x="16702" y="25356"/>
                </a:lnTo>
                <a:lnTo>
                  <a:pt x="17068" y="25052"/>
                </a:lnTo>
                <a:lnTo>
                  <a:pt x="18653" y="23894"/>
                </a:lnTo>
                <a:lnTo>
                  <a:pt x="18653" y="23894"/>
                </a:lnTo>
                <a:lnTo>
                  <a:pt x="16519" y="25113"/>
                </a:lnTo>
                <a:lnTo>
                  <a:pt x="16397" y="25235"/>
                </a:lnTo>
                <a:lnTo>
                  <a:pt x="16275" y="25295"/>
                </a:lnTo>
                <a:lnTo>
                  <a:pt x="15971" y="25295"/>
                </a:lnTo>
                <a:lnTo>
                  <a:pt x="15361" y="25235"/>
                </a:lnTo>
                <a:lnTo>
                  <a:pt x="14081" y="25113"/>
                </a:lnTo>
                <a:lnTo>
                  <a:pt x="13532" y="25052"/>
                </a:lnTo>
                <a:lnTo>
                  <a:pt x="12923" y="24930"/>
                </a:lnTo>
                <a:lnTo>
                  <a:pt x="12435" y="24686"/>
                </a:lnTo>
                <a:lnTo>
                  <a:pt x="12192" y="24503"/>
                </a:lnTo>
                <a:lnTo>
                  <a:pt x="11948" y="24320"/>
                </a:lnTo>
                <a:lnTo>
                  <a:pt x="11826" y="24076"/>
                </a:lnTo>
                <a:lnTo>
                  <a:pt x="11704" y="23833"/>
                </a:lnTo>
                <a:lnTo>
                  <a:pt x="11521" y="23284"/>
                </a:lnTo>
                <a:lnTo>
                  <a:pt x="11460" y="22735"/>
                </a:lnTo>
                <a:lnTo>
                  <a:pt x="11460" y="22126"/>
                </a:lnTo>
                <a:lnTo>
                  <a:pt x="11521" y="21455"/>
                </a:lnTo>
                <a:lnTo>
                  <a:pt x="11582" y="20785"/>
                </a:lnTo>
                <a:lnTo>
                  <a:pt x="11643" y="20541"/>
                </a:lnTo>
                <a:lnTo>
                  <a:pt x="11704" y="20297"/>
                </a:lnTo>
                <a:lnTo>
                  <a:pt x="11521" y="19566"/>
                </a:lnTo>
                <a:lnTo>
                  <a:pt x="11582" y="20114"/>
                </a:lnTo>
                <a:lnTo>
                  <a:pt x="11582" y="20419"/>
                </a:lnTo>
                <a:lnTo>
                  <a:pt x="11460" y="20724"/>
                </a:lnTo>
                <a:lnTo>
                  <a:pt x="11338" y="21212"/>
                </a:lnTo>
                <a:lnTo>
                  <a:pt x="11216" y="21760"/>
                </a:lnTo>
                <a:lnTo>
                  <a:pt x="11216" y="22309"/>
                </a:lnTo>
                <a:lnTo>
                  <a:pt x="11216" y="22918"/>
                </a:lnTo>
                <a:lnTo>
                  <a:pt x="11277" y="23467"/>
                </a:lnTo>
                <a:lnTo>
                  <a:pt x="11399" y="24015"/>
                </a:lnTo>
                <a:lnTo>
                  <a:pt x="11643" y="24442"/>
                </a:lnTo>
                <a:lnTo>
                  <a:pt x="11765" y="24564"/>
                </a:lnTo>
                <a:lnTo>
                  <a:pt x="11826" y="24747"/>
                </a:lnTo>
                <a:lnTo>
                  <a:pt x="11887" y="24991"/>
                </a:lnTo>
                <a:lnTo>
                  <a:pt x="11887" y="25235"/>
                </a:lnTo>
                <a:lnTo>
                  <a:pt x="11887" y="25478"/>
                </a:lnTo>
                <a:lnTo>
                  <a:pt x="11765" y="25722"/>
                </a:lnTo>
                <a:lnTo>
                  <a:pt x="11460" y="26515"/>
                </a:lnTo>
                <a:lnTo>
                  <a:pt x="11033" y="27612"/>
                </a:lnTo>
                <a:lnTo>
                  <a:pt x="10729" y="28648"/>
                </a:lnTo>
                <a:lnTo>
                  <a:pt x="10485" y="29745"/>
                </a:lnTo>
                <a:lnTo>
                  <a:pt x="10241" y="30842"/>
                </a:lnTo>
                <a:lnTo>
                  <a:pt x="9875" y="31939"/>
                </a:lnTo>
                <a:lnTo>
                  <a:pt x="9449" y="33037"/>
                </a:lnTo>
                <a:lnTo>
                  <a:pt x="8961" y="34134"/>
                </a:lnTo>
                <a:lnTo>
                  <a:pt x="8412" y="35170"/>
                </a:lnTo>
                <a:lnTo>
                  <a:pt x="7437" y="37242"/>
                </a:lnTo>
                <a:lnTo>
                  <a:pt x="6950" y="38278"/>
                </a:lnTo>
                <a:lnTo>
                  <a:pt x="6523" y="39376"/>
                </a:lnTo>
                <a:lnTo>
                  <a:pt x="6340" y="39254"/>
                </a:lnTo>
                <a:lnTo>
                  <a:pt x="6157" y="39254"/>
                </a:lnTo>
                <a:lnTo>
                  <a:pt x="6157" y="39315"/>
                </a:lnTo>
                <a:lnTo>
                  <a:pt x="6096" y="39376"/>
                </a:lnTo>
                <a:lnTo>
                  <a:pt x="6157" y="39437"/>
                </a:lnTo>
                <a:lnTo>
                  <a:pt x="6157" y="39498"/>
                </a:lnTo>
                <a:lnTo>
                  <a:pt x="6279" y="39498"/>
                </a:lnTo>
                <a:lnTo>
                  <a:pt x="6462" y="39619"/>
                </a:lnTo>
                <a:lnTo>
                  <a:pt x="6523" y="39802"/>
                </a:lnTo>
                <a:lnTo>
                  <a:pt x="6584" y="39985"/>
                </a:lnTo>
                <a:lnTo>
                  <a:pt x="6584" y="40229"/>
                </a:lnTo>
                <a:lnTo>
                  <a:pt x="6523" y="40717"/>
                </a:lnTo>
                <a:lnTo>
                  <a:pt x="6401" y="41204"/>
                </a:lnTo>
                <a:lnTo>
                  <a:pt x="6035" y="42119"/>
                </a:lnTo>
                <a:lnTo>
                  <a:pt x="5974" y="42301"/>
                </a:lnTo>
                <a:lnTo>
                  <a:pt x="5913" y="42545"/>
                </a:lnTo>
                <a:lnTo>
                  <a:pt x="5791" y="43886"/>
                </a:lnTo>
                <a:lnTo>
                  <a:pt x="5791" y="44496"/>
                </a:lnTo>
                <a:lnTo>
                  <a:pt x="5730" y="44800"/>
                </a:lnTo>
                <a:lnTo>
                  <a:pt x="5669" y="44922"/>
                </a:lnTo>
                <a:lnTo>
                  <a:pt x="5609" y="45044"/>
                </a:lnTo>
                <a:lnTo>
                  <a:pt x="5487" y="45044"/>
                </a:lnTo>
                <a:lnTo>
                  <a:pt x="5426" y="44983"/>
                </a:lnTo>
                <a:lnTo>
                  <a:pt x="5365" y="44800"/>
                </a:lnTo>
                <a:lnTo>
                  <a:pt x="5365" y="44374"/>
                </a:lnTo>
                <a:lnTo>
                  <a:pt x="5426" y="43764"/>
                </a:lnTo>
                <a:lnTo>
                  <a:pt x="5426" y="43459"/>
                </a:lnTo>
                <a:lnTo>
                  <a:pt x="5426" y="43216"/>
                </a:lnTo>
                <a:lnTo>
                  <a:pt x="5365" y="43033"/>
                </a:lnTo>
                <a:lnTo>
                  <a:pt x="5243" y="42911"/>
                </a:lnTo>
                <a:lnTo>
                  <a:pt x="5121" y="42850"/>
                </a:lnTo>
                <a:lnTo>
                  <a:pt x="4938" y="42972"/>
                </a:lnTo>
                <a:lnTo>
                  <a:pt x="4816" y="43216"/>
                </a:lnTo>
                <a:lnTo>
                  <a:pt x="4755" y="43459"/>
                </a:lnTo>
                <a:lnTo>
                  <a:pt x="4694" y="43947"/>
                </a:lnTo>
                <a:lnTo>
                  <a:pt x="4633" y="44800"/>
                </a:lnTo>
                <a:lnTo>
                  <a:pt x="4572" y="45349"/>
                </a:lnTo>
                <a:lnTo>
                  <a:pt x="4450" y="45593"/>
                </a:lnTo>
                <a:lnTo>
                  <a:pt x="4389" y="45654"/>
                </a:lnTo>
                <a:lnTo>
                  <a:pt x="4268" y="45532"/>
                </a:lnTo>
                <a:lnTo>
                  <a:pt x="4207" y="45349"/>
                </a:lnTo>
                <a:lnTo>
                  <a:pt x="4207" y="45105"/>
                </a:lnTo>
                <a:lnTo>
                  <a:pt x="4268" y="44374"/>
                </a:lnTo>
                <a:lnTo>
                  <a:pt x="4268" y="43825"/>
                </a:lnTo>
                <a:lnTo>
                  <a:pt x="4329" y="43277"/>
                </a:lnTo>
                <a:lnTo>
                  <a:pt x="4268" y="43094"/>
                </a:lnTo>
                <a:lnTo>
                  <a:pt x="4207" y="42972"/>
                </a:lnTo>
                <a:lnTo>
                  <a:pt x="4146" y="42911"/>
                </a:lnTo>
                <a:lnTo>
                  <a:pt x="4085" y="42911"/>
                </a:lnTo>
                <a:lnTo>
                  <a:pt x="3963" y="42972"/>
                </a:lnTo>
                <a:lnTo>
                  <a:pt x="3841" y="43155"/>
                </a:lnTo>
                <a:lnTo>
                  <a:pt x="3658" y="43642"/>
                </a:lnTo>
                <a:lnTo>
                  <a:pt x="3231" y="44861"/>
                </a:lnTo>
                <a:lnTo>
                  <a:pt x="2988" y="45349"/>
                </a:lnTo>
                <a:lnTo>
                  <a:pt x="2866" y="45593"/>
                </a:lnTo>
                <a:lnTo>
                  <a:pt x="2744" y="45654"/>
                </a:lnTo>
                <a:lnTo>
                  <a:pt x="2683" y="45715"/>
                </a:lnTo>
                <a:lnTo>
                  <a:pt x="2622" y="45654"/>
                </a:lnTo>
                <a:lnTo>
                  <a:pt x="2561" y="45593"/>
                </a:lnTo>
                <a:lnTo>
                  <a:pt x="2561" y="45410"/>
                </a:lnTo>
                <a:lnTo>
                  <a:pt x="2561" y="45105"/>
                </a:lnTo>
                <a:lnTo>
                  <a:pt x="2683" y="44739"/>
                </a:lnTo>
                <a:lnTo>
                  <a:pt x="2927" y="44069"/>
                </a:lnTo>
                <a:lnTo>
                  <a:pt x="3048" y="43703"/>
                </a:lnTo>
                <a:lnTo>
                  <a:pt x="3292" y="43094"/>
                </a:lnTo>
                <a:lnTo>
                  <a:pt x="3292" y="42728"/>
                </a:lnTo>
                <a:lnTo>
                  <a:pt x="3292" y="42606"/>
                </a:lnTo>
                <a:lnTo>
                  <a:pt x="3170" y="42484"/>
                </a:lnTo>
                <a:lnTo>
                  <a:pt x="3109" y="42484"/>
                </a:lnTo>
                <a:lnTo>
                  <a:pt x="2988" y="42545"/>
                </a:lnTo>
                <a:lnTo>
                  <a:pt x="2805" y="42728"/>
                </a:lnTo>
                <a:lnTo>
                  <a:pt x="2378" y="43216"/>
                </a:lnTo>
                <a:lnTo>
                  <a:pt x="2012" y="43703"/>
                </a:lnTo>
                <a:lnTo>
                  <a:pt x="1708" y="44191"/>
                </a:lnTo>
                <a:lnTo>
                  <a:pt x="1525" y="44435"/>
                </a:lnTo>
                <a:lnTo>
                  <a:pt x="1403" y="44496"/>
                </a:lnTo>
                <a:lnTo>
                  <a:pt x="1281" y="44557"/>
                </a:lnTo>
                <a:lnTo>
                  <a:pt x="1159" y="44557"/>
                </a:lnTo>
                <a:lnTo>
                  <a:pt x="1098" y="44496"/>
                </a:lnTo>
                <a:lnTo>
                  <a:pt x="1098" y="44374"/>
                </a:lnTo>
                <a:lnTo>
                  <a:pt x="1159" y="44252"/>
                </a:lnTo>
                <a:lnTo>
                  <a:pt x="1281" y="43947"/>
                </a:lnTo>
                <a:lnTo>
                  <a:pt x="1403" y="43825"/>
                </a:lnTo>
                <a:lnTo>
                  <a:pt x="1951" y="42789"/>
                </a:lnTo>
                <a:lnTo>
                  <a:pt x="2317" y="42119"/>
                </a:lnTo>
                <a:lnTo>
                  <a:pt x="2500" y="41753"/>
                </a:lnTo>
                <a:lnTo>
                  <a:pt x="2622" y="41387"/>
                </a:lnTo>
                <a:lnTo>
                  <a:pt x="2683" y="41204"/>
                </a:lnTo>
                <a:lnTo>
                  <a:pt x="2622" y="41082"/>
                </a:lnTo>
                <a:lnTo>
                  <a:pt x="2561" y="41021"/>
                </a:lnTo>
                <a:lnTo>
                  <a:pt x="2378" y="40960"/>
                </a:lnTo>
                <a:lnTo>
                  <a:pt x="2134" y="41082"/>
                </a:lnTo>
                <a:lnTo>
                  <a:pt x="1890" y="41326"/>
                </a:lnTo>
                <a:lnTo>
                  <a:pt x="1647" y="41570"/>
                </a:lnTo>
                <a:lnTo>
                  <a:pt x="1403" y="41753"/>
                </a:lnTo>
                <a:lnTo>
                  <a:pt x="976" y="41936"/>
                </a:lnTo>
                <a:lnTo>
                  <a:pt x="732" y="41997"/>
                </a:lnTo>
                <a:lnTo>
                  <a:pt x="488" y="41997"/>
                </a:lnTo>
                <a:lnTo>
                  <a:pt x="306" y="41936"/>
                </a:lnTo>
                <a:lnTo>
                  <a:pt x="245" y="41875"/>
                </a:lnTo>
                <a:lnTo>
                  <a:pt x="306" y="41814"/>
                </a:lnTo>
                <a:lnTo>
                  <a:pt x="367" y="41692"/>
                </a:lnTo>
                <a:lnTo>
                  <a:pt x="793" y="41326"/>
                </a:lnTo>
                <a:lnTo>
                  <a:pt x="1342" y="40778"/>
                </a:lnTo>
                <a:lnTo>
                  <a:pt x="1829" y="40168"/>
                </a:lnTo>
                <a:lnTo>
                  <a:pt x="2317" y="39619"/>
                </a:lnTo>
                <a:lnTo>
                  <a:pt x="2866" y="39071"/>
                </a:lnTo>
                <a:lnTo>
                  <a:pt x="3170" y="38888"/>
                </a:lnTo>
                <a:lnTo>
                  <a:pt x="3414" y="38705"/>
                </a:lnTo>
                <a:lnTo>
                  <a:pt x="4085" y="38705"/>
                </a:lnTo>
                <a:lnTo>
                  <a:pt x="4511" y="38827"/>
                </a:lnTo>
                <a:lnTo>
                  <a:pt x="4633" y="38827"/>
                </a:lnTo>
                <a:lnTo>
                  <a:pt x="4755" y="38888"/>
                </a:lnTo>
                <a:lnTo>
                  <a:pt x="4877" y="38888"/>
                </a:lnTo>
                <a:lnTo>
                  <a:pt x="4877" y="38827"/>
                </a:lnTo>
                <a:lnTo>
                  <a:pt x="4816" y="38705"/>
                </a:lnTo>
                <a:lnTo>
                  <a:pt x="4755" y="38644"/>
                </a:lnTo>
                <a:lnTo>
                  <a:pt x="4511" y="38522"/>
                </a:lnTo>
                <a:lnTo>
                  <a:pt x="4207" y="38461"/>
                </a:lnTo>
                <a:lnTo>
                  <a:pt x="4633" y="37608"/>
                </a:lnTo>
                <a:lnTo>
                  <a:pt x="4877" y="36755"/>
                </a:lnTo>
                <a:lnTo>
                  <a:pt x="5121" y="35840"/>
                </a:lnTo>
                <a:lnTo>
                  <a:pt x="5304" y="34987"/>
                </a:lnTo>
                <a:lnTo>
                  <a:pt x="5426" y="33768"/>
                </a:lnTo>
                <a:lnTo>
                  <a:pt x="5609" y="32549"/>
                </a:lnTo>
                <a:lnTo>
                  <a:pt x="5852" y="31635"/>
                </a:lnTo>
                <a:lnTo>
                  <a:pt x="6096" y="30781"/>
                </a:lnTo>
                <a:lnTo>
                  <a:pt x="6462" y="29928"/>
                </a:lnTo>
                <a:lnTo>
                  <a:pt x="6828" y="29075"/>
                </a:lnTo>
                <a:lnTo>
                  <a:pt x="6950" y="28709"/>
                </a:lnTo>
                <a:lnTo>
                  <a:pt x="7132" y="28465"/>
                </a:lnTo>
                <a:lnTo>
                  <a:pt x="7376" y="28099"/>
                </a:lnTo>
                <a:lnTo>
                  <a:pt x="7559" y="27673"/>
                </a:lnTo>
                <a:lnTo>
                  <a:pt x="7681" y="27368"/>
                </a:lnTo>
                <a:lnTo>
                  <a:pt x="7681" y="27063"/>
                </a:lnTo>
                <a:lnTo>
                  <a:pt x="7742" y="26149"/>
                </a:lnTo>
                <a:lnTo>
                  <a:pt x="7803" y="25235"/>
                </a:lnTo>
                <a:lnTo>
                  <a:pt x="7925" y="24259"/>
                </a:lnTo>
                <a:lnTo>
                  <a:pt x="8169" y="22370"/>
                </a:lnTo>
                <a:lnTo>
                  <a:pt x="8351" y="21455"/>
                </a:lnTo>
                <a:lnTo>
                  <a:pt x="8412" y="21151"/>
                </a:lnTo>
                <a:lnTo>
                  <a:pt x="8412" y="20846"/>
                </a:lnTo>
                <a:lnTo>
                  <a:pt x="8351" y="19932"/>
                </a:lnTo>
                <a:lnTo>
                  <a:pt x="8351" y="19017"/>
                </a:lnTo>
                <a:lnTo>
                  <a:pt x="8412" y="18164"/>
                </a:lnTo>
                <a:lnTo>
                  <a:pt x="8534" y="17737"/>
                </a:lnTo>
                <a:lnTo>
                  <a:pt x="8656" y="17311"/>
                </a:lnTo>
                <a:lnTo>
                  <a:pt x="9022" y="16457"/>
                </a:lnTo>
                <a:lnTo>
                  <a:pt x="9510" y="15726"/>
                </a:lnTo>
                <a:lnTo>
                  <a:pt x="9753" y="15360"/>
                </a:lnTo>
                <a:lnTo>
                  <a:pt x="9997" y="15055"/>
                </a:lnTo>
                <a:lnTo>
                  <a:pt x="10302" y="14812"/>
                </a:lnTo>
                <a:lnTo>
                  <a:pt x="10668" y="14629"/>
                </a:lnTo>
                <a:lnTo>
                  <a:pt x="11094" y="14446"/>
                </a:lnTo>
                <a:lnTo>
                  <a:pt x="11521" y="14324"/>
                </a:lnTo>
                <a:lnTo>
                  <a:pt x="12374" y="14202"/>
                </a:lnTo>
                <a:lnTo>
                  <a:pt x="13411" y="14080"/>
                </a:lnTo>
                <a:lnTo>
                  <a:pt x="14447" y="14080"/>
                </a:lnTo>
                <a:lnTo>
                  <a:pt x="16519" y="14141"/>
                </a:lnTo>
                <a:lnTo>
                  <a:pt x="14691" y="13836"/>
                </a:lnTo>
                <a:lnTo>
                  <a:pt x="15727" y="13166"/>
                </a:lnTo>
                <a:lnTo>
                  <a:pt x="16336" y="12739"/>
                </a:lnTo>
                <a:lnTo>
                  <a:pt x="16641" y="12617"/>
                </a:lnTo>
                <a:lnTo>
                  <a:pt x="16885" y="12434"/>
                </a:lnTo>
                <a:lnTo>
                  <a:pt x="16946" y="12313"/>
                </a:lnTo>
                <a:lnTo>
                  <a:pt x="17007" y="12191"/>
                </a:lnTo>
                <a:lnTo>
                  <a:pt x="17190" y="10118"/>
                </a:lnTo>
                <a:lnTo>
                  <a:pt x="17738" y="10484"/>
                </a:lnTo>
                <a:lnTo>
                  <a:pt x="18348" y="10789"/>
                </a:lnTo>
                <a:lnTo>
                  <a:pt x="18896" y="11032"/>
                </a:lnTo>
                <a:lnTo>
                  <a:pt x="19201" y="11093"/>
                </a:lnTo>
                <a:lnTo>
                  <a:pt x="19506" y="11154"/>
                </a:lnTo>
                <a:lnTo>
                  <a:pt x="19811" y="11093"/>
                </a:lnTo>
                <a:lnTo>
                  <a:pt x="20115" y="11032"/>
                </a:lnTo>
                <a:lnTo>
                  <a:pt x="20664" y="10789"/>
                </a:lnTo>
                <a:lnTo>
                  <a:pt x="21274" y="10484"/>
                </a:lnTo>
                <a:lnTo>
                  <a:pt x="21883" y="10118"/>
                </a:lnTo>
                <a:close/>
                <a:moveTo>
                  <a:pt x="19445" y="0"/>
                </a:moveTo>
                <a:lnTo>
                  <a:pt x="18957" y="61"/>
                </a:lnTo>
                <a:lnTo>
                  <a:pt x="18287" y="183"/>
                </a:lnTo>
                <a:lnTo>
                  <a:pt x="17677" y="366"/>
                </a:lnTo>
                <a:lnTo>
                  <a:pt x="17068" y="670"/>
                </a:lnTo>
                <a:lnTo>
                  <a:pt x="16824" y="853"/>
                </a:lnTo>
                <a:lnTo>
                  <a:pt x="16580" y="1097"/>
                </a:lnTo>
                <a:lnTo>
                  <a:pt x="16336" y="1402"/>
                </a:lnTo>
                <a:lnTo>
                  <a:pt x="16153" y="1646"/>
                </a:lnTo>
                <a:lnTo>
                  <a:pt x="15788" y="2316"/>
                </a:lnTo>
                <a:lnTo>
                  <a:pt x="15605" y="2987"/>
                </a:lnTo>
                <a:lnTo>
                  <a:pt x="15483" y="3657"/>
                </a:lnTo>
                <a:lnTo>
                  <a:pt x="15422" y="4389"/>
                </a:lnTo>
                <a:lnTo>
                  <a:pt x="15422" y="5059"/>
                </a:lnTo>
                <a:lnTo>
                  <a:pt x="15422" y="5730"/>
                </a:lnTo>
                <a:lnTo>
                  <a:pt x="15544" y="6400"/>
                </a:lnTo>
                <a:lnTo>
                  <a:pt x="15666" y="7132"/>
                </a:lnTo>
                <a:lnTo>
                  <a:pt x="15849" y="7802"/>
                </a:lnTo>
                <a:lnTo>
                  <a:pt x="16275" y="9082"/>
                </a:lnTo>
                <a:lnTo>
                  <a:pt x="16397" y="9387"/>
                </a:lnTo>
                <a:lnTo>
                  <a:pt x="16580" y="9631"/>
                </a:lnTo>
                <a:lnTo>
                  <a:pt x="16824" y="9874"/>
                </a:lnTo>
                <a:lnTo>
                  <a:pt x="16946" y="9996"/>
                </a:lnTo>
                <a:lnTo>
                  <a:pt x="16946" y="10179"/>
                </a:lnTo>
                <a:lnTo>
                  <a:pt x="16946" y="10362"/>
                </a:lnTo>
                <a:lnTo>
                  <a:pt x="16763" y="11886"/>
                </a:lnTo>
                <a:lnTo>
                  <a:pt x="16763" y="12069"/>
                </a:lnTo>
                <a:lnTo>
                  <a:pt x="16702" y="12252"/>
                </a:lnTo>
                <a:lnTo>
                  <a:pt x="16641" y="12313"/>
                </a:lnTo>
                <a:lnTo>
                  <a:pt x="16458" y="12373"/>
                </a:lnTo>
                <a:lnTo>
                  <a:pt x="16093" y="12617"/>
                </a:lnTo>
                <a:lnTo>
                  <a:pt x="15422" y="13044"/>
                </a:lnTo>
                <a:lnTo>
                  <a:pt x="14752" y="13471"/>
                </a:lnTo>
                <a:lnTo>
                  <a:pt x="14508" y="13653"/>
                </a:lnTo>
                <a:lnTo>
                  <a:pt x="14325" y="13775"/>
                </a:lnTo>
                <a:lnTo>
                  <a:pt x="13350" y="13775"/>
                </a:lnTo>
                <a:lnTo>
                  <a:pt x="12496" y="13836"/>
                </a:lnTo>
                <a:lnTo>
                  <a:pt x="11765" y="13958"/>
                </a:lnTo>
                <a:lnTo>
                  <a:pt x="11033" y="14141"/>
                </a:lnTo>
                <a:lnTo>
                  <a:pt x="10668" y="14263"/>
                </a:lnTo>
                <a:lnTo>
                  <a:pt x="10363" y="14385"/>
                </a:lnTo>
                <a:lnTo>
                  <a:pt x="9997" y="14629"/>
                </a:lnTo>
                <a:lnTo>
                  <a:pt x="9753" y="14812"/>
                </a:lnTo>
                <a:lnTo>
                  <a:pt x="9510" y="15116"/>
                </a:lnTo>
                <a:lnTo>
                  <a:pt x="9266" y="15421"/>
                </a:lnTo>
                <a:lnTo>
                  <a:pt x="8900" y="16031"/>
                </a:lnTo>
                <a:lnTo>
                  <a:pt x="8534" y="16701"/>
                </a:lnTo>
                <a:lnTo>
                  <a:pt x="8230" y="17372"/>
                </a:lnTo>
                <a:lnTo>
                  <a:pt x="8108" y="17737"/>
                </a:lnTo>
                <a:lnTo>
                  <a:pt x="8047" y="18103"/>
                </a:lnTo>
                <a:lnTo>
                  <a:pt x="7986" y="18895"/>
                </a:lnTo>
                <a:lnTo>
                  <a:pt x="7986" y="19688"/>
                </a:lnTo>
                <a:lnTo>
                  <a:pt x="8047" y="20480"/>
                </a:lnTo>
                <a:lnTo>
                  <a:pt x="8047" y="20846"/>
                </a:lnTo>
                <a:lnTo>
                  <a:pt x="8047" y="21212"/>
                </a:lnTo>
                <a:lnTo>
                  <a:pt x="7864" y="22004"/>
                </a:lnTo>
                <a:lnTo>
                  <a:pt x="7620" y="23589"/>
                </a:lnTo>
                <a:lnTo>
                  <a:pt x="7376" y="25174"/>
                </a:lnTo>
                <a:lnTo>
                  <a:pt x="7315" y="26758"/>
                </a:lnTo>
                <a:lnTo>
                  <a:pt x="7254" y="27124"/>
                </a:lnTo>
                <a:lnTo>
                  <a:pt x="7193" y="27490"/>
                </a:lnTo>
                <a:lnTo>
                  <a:pt x="7132" y="27856"/>
                </a:lnTo>
                <a:lnTo>
                  <a:pt x="6950" y="28160"/>
                </a:lnTo>
                <a:lnTo>
                  <a:pt x="6706" y="28526"/>
                </a:lnTo>
                <a:lnTo>
                  <a:pt x="6523" y="28892"/>
                </a:lnTo>
                <a:lnTo>
                  <a:pt x="5974" y="30172"/>
                </a:lnTo>
                <a:lnTo>
                  <a:pt x="5609" y="31452"/>
                </a:lnTo>
                <a:lnTo>
                  <a:pt x="5304" y="32732"/>
                </a:lnTo>
                <a:lnTo>
                  <a:pt x="5121" y="34073"/>
                </a:lnTo>
                <a:lnTo>
                  <a:pt x="4938" y="35536"/>
                </a:lnTo>
                <a:lnTo>
                  <a:pt x="4755" y="36267"/>
                </a:lnTo>
                <a:lnTo>
                  <a:pt x="4572" y="36998"/>
                </a:lnTo>
                <a:lnTo>
                  <a:pt x="4329" y="37669"/>
                </a:lnTo>
                <a:lnTo>
                  <a:pt x="4207" y="38035"/>
                </a:lnTo>
                <a:lnTo>
                  <a:pt x="4146" y="38218"/>
                </a:lnTo>
                <a:lnTo>
                  <a:pt x="4024" y="38400"/>
                </a:lnTo>
                <a:lnTo>
                  <a:pt x="3963" y="38461"/>
                </a:lnTo>
                <a:lnTo>
                  <a:pt x="3475" y="38461"/>
                </a:lnTo>
                <a:lnTo>
                  <a:pt x="3109" y="38583"/>
                </a:lnTo>
                <a:lnTo>
                  <a:pt x="2805" y="38766"/>
                </a:lnTo>
                <a:lnTo>
                  <a:pt x="2256" y="39315"/>
                </a:lnTo>
                <a:lnTo>
                  <a:pt x="1768" y="39863"/>
                </a:lnTo>
                <a:lnTo>
                  <a:pt x="1342" y="40412"/>
                </a:lnTo>
                <a:lnTo>
                  <a:pt x="854" y="41021"/>
                </a:lnTo>
                <a:lnTo>
                  <a:pt x="306" y="41387"/>
                </a:lnTo>
                <a:lnTo>
                  <a:pt x="123" y="41570"/>
                </a:lnTo>
                <a:lnTo>
                  <a:pt x="62" y="41692"/>
                </a:lnTo>
                <a:lnTo>
                  <a:pt x="1" y="41814"/>
                </a:lnTo>
                <a:lnTo>
                  <a:pt x="62" y="42058"/>
                </a:lnTo>
                <a:lnTo>
                  <a:pt x="245" y="42179"/>
                </a:lnTo>
                <a:lnTo>
                  <a:pt x="427" y="42240"/>
                </a:lnTo>
                <a:lnTo>
                  <a:pt x="610" y="42240"/>
                </a:lnTo>
                <a:lnTo>
                  <a:pt x="1098" y="42119"/>
                </a:lnTo>
                <a:lnTo>
                  <a:pt x="1525" y="41936"/>
                </a:lnTo>
                <a:lnTo>
                  <a:pt x="1768" y="41753"/>
                </a:lnTo>
                <a:lnTo>
                  <a:pt x="2012" y="41570"/>
                </a:lnTo>
                <a:lnTo>
                  <a:pt x="2195" y="41387"/>
                </a:lnTo>
                <a:lnTo>
                  <a:pt x="2317" y="41265"/>
                </a:lnTo>
                <a:lnTo>
                  <a:pt x="2439" y="41204"/>
                </a:lnTo>
                <a:lnTo>
                  <a:pt x="2439" y="41204"/>
                </a:lnTo>
                <a:lnTo>
                  <a:pt x="2317" y="41509"/>
                </a:lnTo>
                <a:lnTo>
                  <a:pt x="2256" y="41753"/>
                </a:lnTo>
                <a:lnTo>
                  <a:pt x="1951" y="42240"/>
                </a:lnTo>
                <a:lnTo>
                  <a:pt x="1281" y="43459"/>
                </a:lnTo>
                <a:lnTo>
                  <a:pt x="976" y="44008"/>
                </a:lnTo>
                <a:lnTo>
                  <a:pt x="854" y="44252"/>
                </a:lnTo>
                <a:lnTo>
                  <a:pt x="854" y="44435"/>
                </a:lnTo>
                <a:lnTo>
                  <a:pt x="915" y="44557"/>
                </a:lnTo>
                <a:lnTo>
                  <a:pt x="1037" y="44739"/>
                </a:lnTo>
                <a:lnTo>
                  <a:pt x="1159" y="44861"/>
                </a:lnTo>
                <a:lnTo>
                  <a:pt x="1342" y="44800"/>
                </a:lnTo>
                <a:lnTo>
                  <a:pt x="1525" y="44739"/>
                </a:lnTo>
                <a:lnTo>
                  <a:pt x="1829" y="44435"/>
                </a:lnTo>
                <a:lnTo>
                  <a:pt x="2073" y="44130"/>
                </a:lnTo>
                <a:lnTo>
                  <a:pt x="2561" y="43399"/>
                </a:lnTo>
                <a:lnTo>
                  <a:pt x="2805" y="43033"/>
                </a:lnTo>
                <a:lnTo>
                  <a:pt x="3048" y="42789"/>
                </a:lnTo>
                <a:lnTo>
                  <a:pt x="3048" y="42789"/>
                </a:lnTo>
                <a:lnTo>
                  <a:pt x="2988" y="43094"/>
                </a:lnTo>
                <a:lnTo>
                  <a:pt x="2927" y="43459"/>
                </a:lnTo>
                <a:lnTo>
                  <a:pt x="2622" y="44191"/>
                </a:lnTo>
                <a:lnTo>
                  <a:pt x="2378" y="44861"/>
                </a:lnTo>
                <a:lnTo>
                  <a:pt x="2256" y="45227"/>
                </a:lnTo>
                <a:lnTo>
                  <a:pt x="2256" y="45593"/>
                </a:lnTo>
                <a:lnTo>
                  <a:pt x="2378" y="45776"/>
                </a:lnTo>
                <a:lnTo>
                  <a:pt x="2500" y="45898"/>
                </a:lnTo>
                <a:lnTo>
                  <a:pt x="2683" y="45959"/>
                </a:lnTo>
                <a:lnTo>
                  <a:pt x="2866" y="45898"/>
                </a:lnTo>
                <a:lnTo>
                  <a:pt x="3048" y="45776"/>
                </a:lnTo>
                <a:lnTo>
                  <a:pt x="3170" y="45532"/>
                </a:lnTo>
                <a:lnTo>
                  <a:pt x="3353" y="45166"/>
                </a:lnTo>
                <a:lnTo>
                  <a:pt x="3719" y="44252"/>
                </a:lnTo>
                <a:lnTo>
                  <a:pt x="4085" y="43277"/>
                </a:lnTo>
                <a:lnTo>
                  <a:pt x="4024" y="44130"/>
                </a:lnTo>
                <a:lnTo>
                  <a:pt x="3963" y="44922"/>
                </a:lnTo>
                <a:lnTo>
                  <a:pt x="3963" y="45349"/>
                </a:lnTo>
                <a:lnTo>
                  <a:pt x="4024" y="45593"/>
                </a:lnTo>
                <a:lnTo>
                  <a:pt x="4146" y="45776"/>
                </a:lnTo>
                <a:lnTo>
                  <a:pt x="4268" y="45837"/>
                </a:lnTo>
                <a:lnTo>
                  <a:pt x="4450" y="45837"/>
                </a:lnTo>
                <a:lnTo>
                  <a:pt x="4633" y="45776"/>
                </a:lnTo>
                <a:lnTo>
                  <a:pt x="4755" y="45654"/>
                </a:lnTo>
                <a:lnTo>
                  <a:pt x="4816" y="45349"/>
                </a:lnTo>
                <a:lnTo>
                  <a:pt x="4877" y="45105"/>
                </a:lnTo>
                <a:lnTo>
                  <a:pt x="4938" y="44496"/>
                </a:lnTo>
                <a:lnTo>
                  <a:pt x="4999" y="43642"/>
                </a:lnTo>
                <a:lnTo>
                  <a:pt x="5060" y="43338"/>
                </a:lnTo>
                <a:lnTo>
                  <a:pt x="5060" y="43216"/>
                </a:lnTo>
                <a:lnTo>
                  <a:pt x="5182" y="43094"/>
                </a:lnTo>
                <a:lnTo>
                  <a:pt x="5243" y="43277"/>
                </a:lnTo>
                <a:lnTo>
                  <a:pt x="5243" y="43459"/>
                </a:lnTo>
                <a:lnTo>
                  <a:pt x="5182" y="43886"/>
                </a:lnTo>
                <a:lnTo>
                  <a:pt x="5121" y="44374"/>
                </a:lnTo>
                <a:lnTo>
                  <a:pt x="5121" y="44800"/>
                </a:lnTo>
                <a:lnTo>
                  <a:pt x="5182" y="45044"/>
                </a:lnTo>
                <a:lnTo>
                  <a:pt x="5365" y="45227"/>
                </a:lnTo>
                <a:lnTo>
                  <a:pt x="5426" y="45288"/>
                </a:lnTo>
                <a:lnTo>
                  <a:pt x="5609" y="45288"/>
                </a:lnTo>
                <a:lnTo>
                  <a:pt x="5730" y="45227"/>
                </a:lnTo>
                <a:lnTo>
                  <a:pt x="5852" y="45044"/>
                </a:lnTo>
                <a:lnTo>
                  <a:pt x="5913" y="44861"/>
                </a:lnTo>
                <a:lnTo>
                  <a:pt x="6035" y="44496"/>
                </a:lnTo>
                <a:lnTo>
                  <a:pt x="6035" y="43642"/>
                </a:lnTo>
                <a:lnTo>
                  <a:pt x="6157" y="42484"/>
                </a:lnTo>
                <a:lnTo>
                  <a:pt x="6218" y="42240"/>
                </a:lnTo>
                <a:lnTo>
                  <a:pt x="6340" y="41997"/>
                </a:lnTo>
                <a:lnTo>
                  <a:pt x="6645" y="41082"/>
                </a:lnTo>
                <a:lnTo>
                  <a:pt x="6767" y="40595"/>
                </a:lnTo>
                <a:lnTo>
                  <a:pt x="6828" y="40107"/>
                </a:lnTo>
                <a:lnTo>
                  <a:pt x="6767" y="39802"/>
                </a:lnTo>
                <a:lnTo>
                  <a:pt x="6706" y="39558"/>
                </a:lnTo>
                <a:lnTo>
                  <a:pt x="6767" y="39315"/>
                </a:lnTo>
                <a:lnTo>
                  <a:pt x="6889" y="39132"/>
                </a:lnTo>
                <a:lnTo>
                  <a:pt x="7376" y="37974"/>
                </a:lnTo>
                <a:lnTo>
                  <a:pt x="7925" y="36877"/>
                </a:lnTo>
                <a:lnTo>
                  <a:pt x="9266" y="34256"/>
                </a:lnTo>
                <a:lnTo>
                  <a:pt x="9875" y="32915"/>
                </a:lnTo>
                <a:lnTo>
                  <a:pt x="10363" y="31574"/>
                </a:lnTo>
                <a:lnTo>
                  <a:pt x="10607" y="30781"/>
                </a:lnTo>
                <a:lnTo>
                  <a:pt x="10729" y="30050"/>
                </a:lnTo>
                <a:lnTo>
                  <a:pt x="11094" y="28526"/>
                </a:lnTo>
                <a:lnTo>
                  <a:pt x="11521" y="27185"/>
                </a:lnTo>
                <a:lnTo>
                  <a:pt x="12009" y="25844"/>
                </a:lnTo>
                <a:lnTo>
                  <a:pt x="12374" y="27307"/>
                </a:lnTo>
                <a:lnTo>
                  <a:pt x="12557" y="27856"/>
                </a:lnTo>
                <a:lnTo>
                  <a:pt x="12679" y="28465"/>
                </a:lnTo>
                <a:lnTo>
                  <a:pt x="12679" y="29136"/>
                </a:lnTo>
                <a:lnTo>
                  <a:pt x="12679" y="29806"/>
                </a:lnTo>
                <a:lnTo>
                  <a:pt x="12618" y="31878"/>
                </a:lnTo>
                <a:lnTo>
                  <a:pt x="12618" y="32427"/>
                </a:lnTo>
                <a:lnTo>
                  <a:pt x="12618" y="33037"/>
                </a:lnTo>
                <a:lnTo>
                  <a:pt x="12679" y="33280"/>
                </a:lnTo>
                <a:lnTo>
                  <a:pt x="12801" y="33524"/>
                </a:lnTo>
                <a:lnTo>
                  <a:pt x="12801" y="33768"/>
                </a:lnTo>
                <a:lnTo>
                  <a:pt x="12801" y="34012"/>
                </a:lnTo>
                <a:lnTo>
                  <a:pt x="12679" y="34560"/>
                </a:lnTo>
                <a:lnTo>
                  <a:pt x="12313" y="36633"/>
                </a:lnTo>
                <a:lnTo>
                  <a:pt x="12192" y="37669"/>
                </a:lnTo>
                <a:lnTo>
                  <a:pt x="12131" y="38705"/>
                </a:lnTo>
                <a:lnTo>
                  <a:pt x="12070" y="40839"/>
                </a:lnTo>
                <a:lnTo>
                  <a:pt x="12131" y="42972"/>
                </a:lnTo>
                <a:lnTo>
                  <a:pt x="12252" y="45044"/>
                </a:lnTo>
                <a:lnTo>
                  <a:pt x="12435" y="47178"/>
                </a:lnTo>
                <a:lnTo>
                  <a:pt x="12740" y="49250"/>
                </a:lnTo>
                <a:lnTo>
                  <a:pt x="13106" y="51261"/>
                </a:lnTo>
                <a:lnTo>
                  <a:pt x="13593" y="53334"/>
                </a:lnTo>
                <a:lnTo>
                  <a:pt x="14081" y="55041"/>
                </a:lnTo>
                <a:lnTo>
                  <a:pt x="14264" y="55955"/>
                </a:lnTo>
                <a:lnTo>
                  <a:pt x="14325" y="56869"/>
                </a:lnTo>
                <a:lnTo>
                  <a:pt x="14264" y="57601"/>
                </a:lnTo>
                <a:lnTo>
                  <a:pt x="14203" y="58393"/>
                </a:lnTo>
                <a:lnTo>
                  <a:pt x="13837" y="59856"/>
                </a:lnTo>
                <a:lnTo>
                  <a:pt x="13654" y="60892"/>
                </a:lnTo>
                <a:lnTo>
                  <a:pt x="13532" y="61928"/>
                </a:lnTo>
                <a:lnTo>
                  <a:pt x="13472" y="62964"/>
                </a:lnTo>
                <a:lnTo>
                  <a:pt x="13532" y="64001"/>
                </a:lnTo>
                <a:lnTo>
                  <a:pt x="13715" y="65037"/>
                </a:lnTo>
                <a:lnTo>
                  <a:pt x="13898" y="66012"/>
                </a:lnTo>
                <a:lnTo>
                  <a:pt x="14508" y="67963"/>
                </a:lnTo>
                <a:lnTo>
                  <a:pt x="15605" y="71681"/>
                </a:lnTo>
                <a:lnTo>
                  <a:pt x="16032" y="73144"/>
                </a:lnTo>
                <a:lnTo>
                  <a:pt x="16458" y="74606"/>
                </a:lnTo>
                <a:lnTo>
                  <a:pt x="16580" y="75094"/>
                </a:lnTo>
                <a:lnTo>
                  <a:pt x="16641" y="75399"/>
                </a:lnTo>
                <a:lnTo>
                  <a:pt x="16641" y="75643"/>
                </a:lnTo>
                <a:lnTo>
                  <a:pt x="16519" y="76069"/>
                </a:lnTo>
                <a:lnTo>
                  <a:pt x="16336" y="76496"/>
                </a:lnTo>
                <a:lnTo>
                  <a:pt x="15849" y="77227"/>
                </a:lnTo>
                <a:lnTo>
                  <a:pt x="15422" y="77959"/>
                </a:lnTo>
                <a:lnTo>
                  <a:pt x="15117" y="78264"/>
                </a:lnTo>
                <a:lnTo>
                  <a:pt x="14813" y="78507"/>
                </a:lnTo>
                <a:lnTo>
                  <a:pt x="14569" y="78690"/>
                </a:lnTo>
                <a:lnTo>
                  <a:pt x="14386" y="78873"/>
                </a:lnTo>
                <a:lnTo>
                  <a:pt x="14386" y="79056"/>
                </a:lnTo>
                <a:lnTo>
                  <a:pt x="14447" y="79239"/>
                </a:lnTo>
                <a:lnTo>
                  <a:pt x="14569" y="79361"/>
                </a:lnTo>
                <a:lnTo>
                  <a:pt x="14752" y="79483"/>
                </a:lnTo>
                <a:lnTo>
                  <a:pt x="15117" y="79605"/>
                </a:lnTo>
                <a:lnTo>
                  <a:pt x="15483" y="79666"/>
                </a:lnTo>
                <a:lnTo>
                  <a:pt x="16032" y="79787"/>
                </a:lnTo>
                <a:lnTo>
                  <a:pt x="16580" y="79848"/>
                </a:lnTo>
                <a:lnTo>
                  <a:pt x="17007" y="79848"/>
                </a:lnTo>
                <a:lnTo>
                  <a:pt x="17434" y="79787"/>
                </a:lnTo>
                <a:lnTo>
                  <a:pt x="17555" y="79787"/>
                </a:lnTo>
                <a:lnTo>
                  <a:pt x="17677" y="79970"/>
                </a:lnTo>
                <a:lnTo>
                  <a:pt x="17921" y="80092"/>
                </a:lnTo>
                <a:lnTo>
                  <a:pt x="18165" y="80153"/>
                </a:lnTo>
                <a:lnTo>
                  <a:pt x="18592" y="80214"/>
                </a:lnTo>
                <a:lnTo>
                  <a:pt x="18957" y="80092"/>
                </a:lnTo>
                <a:lnTo>
                  <a:pt x="19140" y="80031"/>
                </a:lnTo>
                <a:lnTo>
                  <a:pt x="19323" y="79909"/>
                </a:lnTo>
                <a:lnTo>
                  <a:pt x="19445" y="79727"/>
                </a:lnTo>
                <a:lnTo>
                  <a:pt x="19506" y="79544"/>
                </a:lnTo>
                <a:lnTo>
                  <a:pt x="19689" y="79787"/>
                </a:lnTo>
                <a:lnTo>
                  <a:pt x="19872" y="80031"/>
                </a:lnTo>
                <a:lnTo>
                  <a:pt x="20115" y="80153"/>
                </a:lnTo>
                <a:lnTo>
                  <a:pt x="20420" y="80214"/>
                </a:lnTo>
                <a:lnTo>
                  <a:pt x="20725" y="80214"/>
                </a:lnTo>
                <a:lnTo>
                  <a:pt x="21091" y="80153"/>
                </a:lnTo>
                <a:lnTo>
                  <a:pt x="21335" y="79970"/>
                </a:lnTo>
                <a:lnTo>
                  <a:pt x="21456" y="79848"/>
                </a:lnTo>
                <a:lnTo>
                  <a:pt x="21517" y="79727"/>
                </a:lnTo>
                <a:lnTo>
                  <a:pt x="21700" y="79787"/>
                </a:lnTo>
                <a:lnTo>
                  <a:pt x="21944" y="79848"/>
                </a:lnTo>
                <a:lnTo>
                  <a:pt x="22371" y="79848"/>
                </a:lnTo>
                <a:lnTo>
                  <a:pt x="22858" y="79787"/>
                </a:lnTo>
                <a:lnTo>
                  <a:pt x="23285" y="79727"/>
                </a:lnTo>
                <a:lnTo>
                  <a:pt x="24138" y="79544"/>
                </a:lnTo>
                <a:lnTo>
                  <a:pt x="24260" y="79483"/>
                </a:lnTo>
                <a:lnTo>
                  <a:pt x="24443" y="79422"/>
                </a:lnTo>
                <a:lnTo>
                  <a:pt x="24565" y="79300"/>
                </a:lnTo>
                <a:lnTo>
                  <a:pt x="24687" y="79117"/>
                </a:lnTo>
                <a:lnTo>
                  <a:pt x="24687" y="78934"/>
                </a:lnTo>
                <a:lnTo>
                  <a:pt x="24626" y="78812"/>
                </a:lnTo>
                <a:lnTo>
                  <a:pt x="24382" y="78629"/>
                </a:lnTo>
                <a:lnTo>
                  <a:pt x="23895" y="78203"/>
                </a:lnTo>
                <a:lnTo>
                  <a:pt x="23590" y="77898"/>
                </a:lnTo>
                <a:lnTo>
                  <a:pt x="23346" y="77471"/>
                </a:lnTo>
                <a:lnTo>
                  <a:pt x="22858" y="76679"/>
                </a:lnTo>
                <a:lnTo>
                  <a:pt x="22554" y="76008"/>
                </a:lnTo>
                <a:lnTo>
                  <a:pt x="22432" y="75643"/>
                </a:lnTo>
                <a:lnTo>
                  <a:pt x="22432" y="75277"/>
                </a:lnTo>
                <a:lnTo>
                  <a:pt x="22554" y="74667"/>
                </a:lnTo>
                <a:lnTo>
                  <a:pt x="22736" y="74058"/>
                </a:lnTo>
                <a:lnTo>
                  <a:pt x="23468" y="71559"/>
                </a:lnTo>
                <a:lnTo>
                  <a:pt x="24565" y="67902"/>
                </a:lnTo>
                <a:lnTo>
                  <a:pt x="25114" y="65951"/>
                </a:lnTo>
                <a:lnTo>
                  <a:pt x="25357" y="64976"/>
                </a:lnTo>
                <a:lnTo>
                  <a:pt x="25540" y="63940"/>
                </a:lnTo>
                <a:lnTo>
                  <a:pt x="25601" y="62964"/>
                </a:lnTo>
                <a:lnTo>
                  <a:pt x="25540" y="61928"/>
                </a:lnTo>
                <a:lnTo>
                  <a:pt x="25418" y="60953"/>
                </a:lnTo>
                <a:lnTo>
                  <a:pt x="25175" y="59978"/>
                </a:lnTo>
                <a:lnTo>
                  <a:pt x="24870" y="58393"/>
                </a:lnTo>
                <a:lnTo>
                  <a:pt x="24748" y="57662"/>
                </a:lnTo>
                <a:lnTo>
                  <a:pt x="24748" y="56869"/>
                </a:lnTo>
                <a:lnTo>
                  <a:pt x="24809" y="56016"/>
                </a:lnTo>
                <a:lnTo>
                  <a:pt x="24931" y="55162"/>
                </a:lnTo>
                <a:lnTo>
                  <a:pt x="25357" y="53456"/>
                </a:lnTo>
                <a:lnTo>
                  <a:pt x="25845" y="51505"/>
                </a:lnTo>
                <a:lnTo>
                  <a:pt x="26272" y="49555"/>
                </a:lnTo>
                <a:lnTo>
                  <a:pt x="26516" y="47543"/>
                </a:lnTo>
                <a:lnTo>
                  <a:pt x="26759" y="45532"/>
                </a:lnTo>
                <a:lnTo>
                  <a:pt x="26881" y="43459"/>
                </a:lnTo>
                <a:lnTo>
                  <a:pt x="26942" y="41387"/>
                </a:lnTo>
                <a:lnTo>
                  <a:pt x="26942" y="39376"/>
                </a:lnTo>
                <a:lnTo>
                  <a:pt x="26881" y="38339"/>
                </a:lnTo>
                <a:lnTo>
                  <a:pt x="26820" y="37364"/>
                </a:lnTo>
                <a:lnTo>
                  <a:pt x="26455" y="35414"/>
                </a:lnTo>
                <a:lnTo>
                  <a:pt x="26272" y="34377"/>
                </a:lnTo>
                <a:lnTo>
                  <a:pt x="26150" y="33890"/>
                </a:lnTo>
                <a:lnTo>
                  <a:pt x="26089" y="33646"/>
                </a:lnTo>
                <a:lnTo>
                  <a:pt x="26150" y="33402"/>
                </a:lnTo>
                <a:lnTo>
                  <a:pt x="26211" y="32976"/>
                </a:lnTo>
                <a:lnTo>
                  <a:pt x="26211" y="32610"/>
                </a:lnTo>
                <a:lnTo>
                  <a:pt x="26150" y="31817"/>
                </a:lnTo>
                <a:lnTo>
                  <a:pt x="26150" y="28770"/>
                </a:lnTo>
                <a:lnTo>
                  <a:pt x="26211" y="28282"/>
                </a:lnTo>
                <a:lnTo>
                  <a:pt x="26333" y="27856"/>
                </a:lnTo>
                <a:lnTo>
                  <a:pt x="26881" y="26027"/>
                </a:lnTo>
                <a:lnTo>
                  <a:pt x="27003" y="25661"/>
                </a:lnTo>
                <a:lnTo>
                  <a:pt x="27369" y="26758"/>
                </a:lnTo>
                <a:lnTo>
                  <a:pt x="27735" y="27856"/>
                </a:lnTo>
                <a:lnTo>
                  <a:pt x="27918" y="28526"/>
                </a:lnTo>
                <a:lnTo>
                  <a:pt x="28100" y="29196"/>
                </a:lnTo>
                <a:lnTo>
                  <a:pt x="28405" y="30598"/>
                </a:lnTo>
                <a:lnTo>
                  <a:pt x="28588" y="31269"/>
                </a:lnTo>
                <a:lnTo>
                  <a:pt x="28832" y="32000"/>
                </a:lnTo>
                <a:lnTo>
                  <a:pt x="29380" y="33341"/>
                </a:lnTo>
                <a:lnTo>
                  <a:pt x="29990" y="34682"/>
                </a:lnTo>
                <a:lnTo>
                  <a:pt x="30660" y="36023"/>
                </a:lnTo>
                <a:lnTo>
                  <a:pt x="31270" y="37242"/>
                </a:lnTo>
                <a:lnTo>
                  <a:pt x="31879" y="38522"/>
                </a:lnTo>
                <a:lnTo>
                  <a:pt x="32123" y="39010"/>
                </a:lnTo>
                <a:lnTo>
                  <a:pt x="32306" y="39498"/>
                </a:lnTo>
                <a:lnTo>
                  <a:pt x="32306" y="39680"/>
                </a:lnTo>
                <a:lnTo>
                  <a:pt x="32245" y="39924"/>
                </a:lnTo>
                <a:lnTo>
                  <a:pt x="32245" y="40168"/>
                </a:lnTo>
                <a:lnTo>
                  <a:pt x="32245" y="40473"/>
                </a:lnTo>
                <a:lnTo>
                  <a:pt x="32367" y="40899"/>
                </a:lnTo>
                <a:lnTo>
                  <a:pt x="32489" y="41387"/>
                </a:lnTo>
                <a:lnTo>
                  <a:pt x="32794" y="42240"/>
                </a:lnTo>
                <a:lnTo>
                  <a:pt x="32855" y="42606"/>
                </a:lnTo>
                <a:lnTo>
                  <a:pt x="32916" y="42972"/>
                </a:lnTo>
                <a:lnTo>
                  <a:pt x="32977" y="44069"/>
                </a:lnTo>
                <a:lnTo>
                  <a:pt x="33038" y="44496"/>
                </a:lnTo>
                <a:lnTo>
                  <a:pt x="33160" y="44922"/>
                </a:lnTo>
                <a:lnTo>
                  <a:pt x="33281" y="45166"/>
                </a:lnTo>
                <a:lnTo>
                  <a:pt x="33464" y="45288"/>
                </a:lnTo>
                <a:lnTo>
                  <a:pt x="33647" y="45288"/>
                </a:lnTo>
                <a:lnTo>
                  <a:pt x="33769" y="45166"/>
                </a:lnTo>
                <a:lnTo>
                  <a:pt x="33830" y="45044"/>
                </a:lnTo>
                <a:lnTo>
                  <a:pt x="33891" y="44800"/>
                </a:lnTo>
                <a:lnTo>
                  <a:pt x="33952" y="44557"/>
                </a:lnTo>
                <a:lnTo>
                  <a:pt x="33891" y="44008"/>
                </a:lnTo>
                <a:lnTo>
                  <a:pt x="33830" y="43520"/>
                </a:lnTo>
                <a:lnTo>
                  <a:pt x="33830" y="43277"/>
                </a:lnTo>
                <a:lnTo>
                  <a:pt x="33830" y="43216"/>
                </a:lnTo>
                <a:lnTo>
                  <a:pt x="33891" y="43094"/>
                </a:lnTo>
                <a:lnTo>
                  <a:pt x="33952" y="43216"/>
                </a:lnTo>
                <a:lnTo>
                  <a:pt x="34013" y="43338"/>
                </a:lnTo>
                <a:lnTo>
                  <a:pt x="34013" y="43642"/>
                </a:lnTo>
                <a:lnTo>
                  <a:pt x="34135" y="44496"/>
                </a:lnTo>
                <a:lnTo>
                  <a:pt x="34135" y="45105"/>
                </a:lnTo>
                <a:lnTo>
                  <a:pt x="34196" y="45349"/>
                </a:lnTo>
                <a:lnTo>
                  <a:pt x="34318" y="45654"/>
                </a:lnTo>
                <a:lnTo>
                  <a:pt x="34440" y="45776"/>
                </a:lnTo>
                <a:lnTo>
                  <a:pt x="34561" y="45837"/>
                </a:lnTo>
                <a:lnTo>
                  <a:pt x="34744" y="45837"/>
                </a:lnTo>
                <a:lnTo>
                  <a:pt x="34866" y="45776"/>
                </a:lnTo>
                <a:lnTo>
                  <a:pt x="34988" y="45593"/>
                </a:lnTo>
                <a:lnTo>
                  <a:pt x="35049" y="45410"/>
                </a:lnTo>
                <a:lnTo>
                  <a:pt x="35049" y="44922"/>
                </a:lnTo>
                <a:lnTo>
                  <a:pt x="34988" y="44130"/>
                </a:lnTo>
                <a:lnTo>
                  <a:pt x="34988" y="43703"/>
                </a:lnTo>
                <a:lnTo>
                  <a:pt x="34988" y="43277"/>
                </a:lnTo>
                <a:lnTo>
                  <a:pt x="35354" y="44252"/>
                </a:lnTo>
                <a:lnTo>
                  <a:pt x="35659" y="45166"/>
                </a:lnTo>
                <a:lnTo>
                  <a:pt x="35902" y="45593"/>
                </a:lnTo>
                <a:lnTo>
                  <a:pt x="36024" y="45776"/>
                </a:lnTo>
                <a:lnTo>
                  <a:pt x="36207" y="45898"/>
                </a:lnTo>
                <a:lnTo>
                  <a:pt x="36390" y="45959"/>
                </a:lnTo>
                <a:lnTo>
                  <a:pt x="36573" y="45898"/>
                </a:lnTo>
                <a:lnTo>
                  <a:pt x="36695" y="45776"/>
                </a:lnTo>
                <a:lnTo>
                  <a:pt x="36756" y="45593"/>
                </a:lnTo>
                <a:lnTo>
                  <a:pt x="36756" y="45227"/>
                </a:lnTo>
                <a:lnTo>
                  <a:pt x="36695" y="44861"/>
                </a:lnTo>
                <a:lnTo>
                  <a:pt x="36390" y="44191"/>
                </a:lnTo>
                <a:lnTo>
                  <a:pt x="36146" y="43459"/>
                </a:lnTo>
                <a:lnTo>
                  <a:pt x="36024" y="43094"/>
                </a:lnTo>
                <a:lnTo>
                  <a:pt x="35963" y="42789"/>
                </a:lnTo>
                <a:lnTo>
                  <a:pt x="35963" y="42789"/>
                </a:lnTo>
                <a:lnTo>
                  <a:pt x="36207" y="43033"/>
                </a:lnTo>
                <a:lnTo>
                  <a:pt x="36451" y="43338"/>
                </a:lnTo>
                <a:lnTo>
                  <a:pt x="36878" y="43947"/>
                </a:lnTo>
                <a:lnTo>
                  <a:pt x="37061" y="44252"/>
                </a:lnTo>
                <a:lnTo>
                  <a:pt x="37304" y="44557"/>
                </a:lnTo>
                <a:lnTo>
                  <a:pt x="37487" y="44739"/>
                </a:lnTo>
                <a:lnTo>
                  <a:pt x="37670" y="44800"/>
                </a:lnTo>
                <a:lnTo>
                  <a:pt x="37853" y="44800"/>
                </a:lnTo>
                <a:lnTo>
                  <a:pt x="37975" y="44739"/>
                </a:lnTo>
                <a:lnTo>
                  <a:pt x="38097" y="44618"/>
                </a:lnTo>
                <a:lnTo>
                  <a:pt x="38158" y="44496"/>
                </a:lnTo>
                <a:lnTo>
                  <a:pt x="38158" y="44313"/>
                </a:lnTo>
                <a:lnTo>
                  <a:pt x="38097" y="44130"/>
                </a:lnTo>
                <a:lnTo>
                  <a:pt x="37975" y="43825"/>
                </a:lnTo>
                <a:lnTo>
                  <a:pt x="37792" y="43581"/>
                </a:lnTo>
                <a:lnTo>
                  <a:pt x="37182" y="42423"/>
                </a:lnTo>
                <a:lnTo>
                  <a:pt x="36878" y="41814"/>
                </a:lnTo>
                <a:lnTo>
                  <a:pt x="36695" y="41509"/>
                </a:lnTo>
                <a:lnTo>
                  <a:pt x="36634" y="41204"/>
                </a:lnTo>
                <a:lnTo>
                  <a:pt x="36817" y="41326"/>
                </a:lnTo>
                <a:lnTo>
                  <a:pt x="37000" y="41509"/>
                </a:lnTo>
                <a:lnTo>
                  <a:pt x="37182" y="41692"/>
                </a:lnTo>
                <a:lnTo>
                  <a:pt x="37365" y="41875"/>
                </a:lnTo>
                <a:lnTo>
                  <a:pt x="37792" y="42119"/>
                </a:lnTo>
                <a:lnTo>
                  <a:pt x="38219" y="42179"/>
                </a:lnTo>
                <a:lnTo>
                  <a:pt x="38584" y="42240"/>
                </a:lnTo>
                <a:lnTo>
                  <a:pt x="38706" y="42179"/>
                </a:lnTo>
                <a:lnTo>
                  <a:pt x="38889" y="42119"/>
                </a:lnTo>
                <a:lnTo>
                  <a:pt x="38950" y="41997"/>
                </a:lnTo>
                <a:lnTo>
                  <a:pt x="39011" y="41936"/>
                </a:lnTo>
                <a:lnTo>
                  <a:pt x="39011" y="41753"/>
                </a:lnTo>
                <a:lnTo>
                  <a:pt x="38889" y="41570"/>
                </a:lnTo>
                <a:lnTo>
                  <a:pt x="38706" y="41387"/>
                </a:lnTo>
                <a:lnTo>
                  <a:pt x="38402" y="41204"/>
                </a:lnTo>
                <a:lnTo>
                  <a:pt x="38158" y="40960"/>
                </a:lnTo>
                <a:lnTo>
                  <a:pt x="37609" y="40412"/>
                </a:lnTo>
                <a:lnTo>
                  <a:pt x="37182" y="39802"/>
                </a:lnTo>
                <a:lnTo>
                  <a:pt x="36695" y="39254"/>
                </a:lnTo>
                <a:lnTo>
                  <a:pt x="36451" y="39010"/>
                </a:lnTo>
                <a:lnTo>
                  <a:pt x="36207" y="38766"/>
                </a:lnTo>
                <a:lnTo>
                  <a:pt x="35902" y="38583"/>
                </a:lnTo>
                <a:lnTo>
                  <a:pt x="35598" y="38461"/>
                </a:lnTo>
                <a:lnTo>
                  <a:pt x="35110" y="38461"/>
                </a:lnTo>
                <a:lnTo>
                  <a:pt x="34988" y="38400"/>
                </a:lnTo>
                <a:lnTo>
                  <a:pt x="34927" y="38218"/>
                </a:lnTo>
                <a:lnTo>
                  <a:pt x="34866" y="38096"/>
                </a:lnTo>
                <a:lnTo>
                  <a:pt x="34683" y="37669"/>
                </a:lnTo>
                <a:lnTo>
                  <a:pt x="34440" y="36938"/>
                </a:lnTo>
                <a:lnTo>
                  <a:pt x="34257" y="36145"/>
                </a:lnTo>
                <a:lnTo>
                  <a:pt x="34074" y="35414"/>
                </a:lnTo>
                <a:lnTo>
                  <a:pt x="33952" y="34621"/>
                </a:lnTo>
                <a:lnTo>
                  <a:pt x="33891" y="33646"/>
                </a:lnTo>
                <a:lnTo>
                  <a:pt x="33769" y="32732"/>
                </a:lnTo>
                <a:lnTo>
                  <a:pt x="33586" y="31939"/>
                </a:lnTo>
                <a:lnTo>
                  <a:pt x="33342" y="31147"/>
                </a:lnTo>
                <a:lnTo>
                  <a:pt x="33099" y="30355"/>
                </a:lnTo>
                <a:lnTo>
                  <a:pt x="32794" y="29562"/>
                </a:lnTo>
                <a:lnTo>
                  <a:pt x="32550" y="28953"/>
                </a:lnTo>
                <a:lnTo>
                  <a:pt x="32428" y="28648"/>
                </a:lnTo>
                <a:lnTo>
                  <a:pt x="32245" y="28343"/>
                </a:lnTo>
                <a:lnTo>
                  <a:pt x="32001" y="27916"/>
                </a:lnTo>
                <a:lnTo>
                  <a:pt x="31879" y="27734"/>
                </a:lnTo>
                <a:lnTo>
                  <a:pt x="31819" y="27490"/>
                </a:lnTo>
                <a:lnTo>
                  <a:pt x="31758" y="27124"/>
                </a:lnTo>
                <a:lnTo>
                  <a:pt x="31697" y="26697"/>
                </a:lnTo>
                <a:lnTo>
                  <a:pt x="31697" y="25905"/>
                </a:lnTo>
                <a:lnTo>
                  <a:pt x="31514" y="24320"/>
                </a:lnTo>
                <a:lnTo>
                  <a:pt x="31270" y="22735"/>
                </a:lnTo>
                <a:lnTo>
                  <a:pt x="30965" y="21212"/>
                </a:lnTo>
                <a:lnTo>
                  <a:pt x="30965" y="20846"/>
                </a:lnTo>
                <a:lnTo>
                  <a:pt x="31026" y="20480"/>
                </a:lnTo>
                <a:lnTo>
                  <a:pt x="31026" y="19688"/>
                </a:lnTo>
                <a:lnTo>
                  <a:pt x="31026" y="18834"/>
                </a:lnTo>
                <a:lnTo>
                  <a:pt x="30965" y="18042"/>
                </a:lnTo>
                <a:lnTo>
                  <a:pt x="30904" y="17676"/>
                </a:lnTo>
                <a:lnTo>
                  <a:pt x="30782" y="17311"/>
                </a:lnTo>
                <a:lnTo>
                  <a:pt x="30478" y="16640"/>
                </a:lnTo>
                <a:lnTo>
                  <a:pt x="30112" y="16031"/>
                </a:lnTo>
                <a:lnTo>
                  <a:pt x="29746" y="15421"/>
                </a:lnTo>
                <a:lnTo>
                  <a:pt x="29502" y="15116"/>
                </a:lnTo>
                <a:lnTo>
                  <a:pt x="29258" y="14812"/>
                </a:lnTo>
                <a:lnTo>
                  <a:pt x="28954" y="14629"/>
                </a:lnTo>
                <a:lnTo>
                  <a:pt x="28649" y="14446"/>
                </a:lnTo>
                <a:lnTo>
                  <a:pt x="27978" y="14141"/>
                </a:lnTo>
                <a:lnTo>
                  <a:pt x="27247" y="13958"/>
                </a:lnTo>
                <a:lnTo>
                  <a:pt x="26455" y="13836"/>
                </a:lnTo>
                <a:lnTo>
                  <a:pt x="25662" y="13775"/>
                </a:lnTo>
                <a:lnTo>
                  <a:pt x="24748" y="13775"/>
                </a:lnTo>
                <a:lnTo>
                  <a:pt x="24565" y="13653"/>
                </a:lnTo>
                <a:lnTo>
                  <a:pt x="24260" y="13471"/>
                </a:lnTo>
                <a:lnTo>
                  <a:pt x="22919" y="12617"/>
                </a:lnTo>
                <a:lnTo>
                  <a:pt x="22554" y="12373"/>
                </a:lnTo>
                <a:lnTo>
                  <a:pt x="22432" y="12313"/>
                </a:lnTo>
                <a:lnTo>
                  <a:pt x="22310" y="12252"/>
                </a:lnTo>
                <a:lnTo>
                  <a:pt x="22310" y="12130"/>
                </a:lnTo>
                <a:lnTo>
                  <a:pt x="22127" y="10728"/>
                </a:lnTo>
                <a:lnTo>
                  <a:pt x="22066" y="10118"/>
                </a:lnTo>
                <a:lnTo>
                  <a:pt x="22066" y="9996"/>
                </a:lnTo>
                <a:lnTo>
                  <a:pt x="22188" y="9874"/>
                </a:lnTo>
                <a:lnTo>
                  <a:pt x="22493" y="9631"/>
                </a:lnTo>
                <a:lnTo>
                  <a:pt x="22615" y="9448"/>
                </a:lnTo>
                <a:lnTo>
                  <a:pt x="22676" y="9204"/>
                </a:lnTo>
                <a:lnTo>
                  <a:pt x="22858" y="8777"/>
                </a:lnTo>
                <a:lnTo>
                  <a:pt x="23224" y="7497"/>
                </a:lnTo>
                <a:lnTo>
                  <a:pt x="23407" y="6766"/>
                </a:lnTo>
                <a:lnTo>
                  <a:pt x="23529" y="6034"/>
                </a:lnTo>
                <a:lnTo>
                  <a:pt x="23651" y="5303"/>
                </a:lnTo>
                <a:lnTo>
                  <a:pt x="23651" y="4511"/>
                </a:lnTo>
                <a:lnTo>
                  <a:pt x="23590" y="3779"/>
                </a:lnTo>
                <a:lnTo>
                  <a:pt x="23468" y="3048"/>
                </a:lnTo>
                <a:lnTo>
                  <a:pt x="23285" y="2316"/>
                </a:lnTo>
                <a:lnTo>
                  <a:pt x="22919" y="1646"/>
                </a:lnTo>
                <a:lnTo>
                  <a:pt x="22493" y="1158"/>
                </a:lnTo>
                <a:lnTo>
                  <a:pt x="22005" y="731"/>
                </a:lnTo>
                <a:lnTo>
                  <a:pt x="21456" y="366"/>
                </a:lnTo>
                <a:lnTo>
                  <a:pt x="20786" y="122"/>
                </a:lnTo>
                <a:lnTo>
                  <a:pt x="19994" y="61"/>
                </a:lnTo>
                <a:lnTo>
                  <a:pt x="1944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19"/>
          <p:cNvSpPr txBox="1"/>
          <p:nvPr/>
        </p:nvSpPr>
        <p:spPr>
          <a:xfrm>
            <a:off x="1284415" y="3473303"/>
            <a:ext cx="7173899" cy="8948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4800"/>
              <a:buFont typeface="Dosis"/>
              <a:buNone/>
            </a:pPr>
            <a:r>
              <a:rPr b="0" i="0" lang="en-US" sz="4800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Bacterium</a:t>
            </a:r>
            <a:endParaRPr b="0" i="0" sz="4800" u="none" cap="none" strike="noStrike"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85" name="Google Shape;285;p19"/>
          <p:cNvSpPr txBox="1"/>
          <p:nvPr/>
        </p:nvSpPr>
        <p:spPr>
          <a:xfrm>
            <a:off x="1284412" y="4130421"/>
            <a:ext cx="5967723" cy="84259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400"/>
              <a:buFont typeface="Source Sans Pro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All livings beings</a:t>
            </a:r>
            <a:r>
              <a:rPr b="0" i="0" lang="en-US" sz="2400" u="none" cap="none" strike="noStrik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can be traced back to a bacterium</a:t>
            </a:r>
            <a:endParaRPr b="0" i="0" sz="2400" u="none" cap="none" strike="noStrik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"/>
          <p:cNvSpPr txBox="1"/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CONTENTS</a:t>
            </a:r>
            <a:endParaRPr/>
          </a:p>
        </p:txBody>
      </p:sp>
      <p:sp>
        <p:nvSpPr>
          <p:cNvPr id="55" name="Google Shape;55;p2"/>
          <p:cNvSpPr txBox="1"/>
          <p:nvPr/>
        </p:nvSpPr>
        <p:spPr>
          <a:xfrm>
            <a:off x="2936086" y="1692134"/>
            <a:ext cx="4011251" cy="2462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Mutation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Gene Duplication 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Read Mapping</a:t>
            </a:r>
            <a:endParaRPr/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- Keyword Tree</a:t>
            </a:r>
            <a:endParaRPr/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- Suffix Tree</a:t>
            </a:r>
            <a:endParaRPr/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- Suffix Array</a:t>
            </a:r>
            <a:endParaRPr/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- Burrows Wheeler Transform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"/>
          <p:cNvSpPr txBox="1"/>
          <p:nvPr>
            <p:ph type="ctrTitle"/>
          </p:nvPr>
        </p:nvSpPr>
        <p:spPr>
          <a:xfrm>
            <a:off x="685800" y="1907658"/>
            <a:ext cx="5389179" cy="1045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1. DNA Mutation</a:t>
            </a:r>
            <a:endParaRPr/>
          </a:p>
        </p:txBody>
      </p:sp>
      <p:sp>
        <p:nvSpPr>
          <p:cNvPr id="61" name="Google Shape;61;p3"/>
          <p:cNvSpPr txBox="1"/>
          <p:nvPr>
            <p:ph idx="1" type="subTitle"/>
          </p:nvPr>
        </p:nvSpPr>
        <p:spPr>
          <a:xfrm>
            <a:off x="685800" y="3082250"/>
            <a:ext cx="6377152" cy="6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</a:pPr>
            <a:r>
              <a:rPr lang="en-US"/>
              <a:t>What and how mutation occurs, common forms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"/>
          <p:cNvSpPr txBox="1"/>
          <p:nvPr>
            <p:ph idx="4294967295" type="ctrTitle"/>
          </p:nvPr>
        </p:nvSpPr>
        <p:spPr>
          <a:xfrm>
            <a:off x="949309" y="882869"/>
            <a:ext cx="3696043" cy="167250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5400"/>
              <a:buFont typeface="Dosis"/>
              <a:buNone/>
            </a:pPr>
            <a:r>
              <a:rPr b="0" i="0" lang="en-US" sz="5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Mutation</a:t>
            </a:r>
            <a:endParaRPr b="0" i="0" sz="5400" u="none" cap="none" strike="noStrike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67" name="Google Shape;67;p4"/>
          <p:cNvSpPr txBox="1"/>
          <p:nvPr>
            <p:ph idx="4294967295" type="subTitle"/>
          </p:nvPr>
        </p:nvSpPr>
        <p:spPr>
          <a:xfrm>
            <a:off x="844426" y="2555377"/>
            <a:ext cx="4515851" cy="23634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2065" marR="508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None/>
            </a:pPr>
            <a:r>
              <a:rPr b="0" i="0" lang="en-US" sz="1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DNA Mutation refers to sudden, random changes in DNA sequences which leads to different phenotypic expressions.</a:t>
            </a:r>
            <a:endParaRPr b="0" i="0" sz="18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68" name="Google Shape;68;p4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69" name="Google Shape;69;p4"/>
            <p:cNvSpPr/>
            <p:nvPr/>
          </p:nvSpPr>
          <p:spPr>
            <a:xfrm>
              <a:off x="1951075" y="2333250"/>
              <a:ext cx="381200" cy="381175"/>
            </a:xfrm>
            <a:custGeom>
              <a:rect b="b" l="l" r="r" t="t"/>
              <a:pathLst>
                <a:path extrusionOk="0" fill="none" h="15247" w="15248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21976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20418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2041800" y="2584100"/>
              <a:ext cx="199750" cy="41425"/>
            </a:xfrm>
            <a:custGeom>
              <a:rect b="b" l="l" r="r" t="t"/>
              <a:pathLst>
                <a:path extrusionOk="0" fill="none" h="1657" w="799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3" name="Google Shape;73;p4"/>
          <p:cNvGrpSpPr/>
          <p:nvPr/>
        </p:nvGrpSpPr>
        <p:grpSpPr>
          <a:xfrm>
            <a:off x="6134869" y="1247078"/>
            <a:ext cx="320377" cy="320377"/>
            <a:chOff x="1278900" y="2333250"/>
            <a:chExt cx="381175" cy="381175"/>
          </a:xfrm>
        </p:grpSpPr>
        <p:sp>
          <p:nvSpPr>
            <p:cNvPr id="74" name="Google Shape;74;p4"/>
            <p:cNvSpPr/>
            <p:nvPr/>
          </p:nvSpPr>
          <p:spPr>
            <a:xfrm>
              <a:off x="1278900" y="2333250"/>
              <a:ext cx="381175" cy="381175"/>
            </a:xfrm>
            <a:custGeom>
              <a:rect b="b" l="l" r="r" t="t"/>
              <a:pathLst>
                <a:path extrusionOk="0" fill="none" h="15247" w="15247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5254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3696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369600" y="2604200"/>
              <a:ext cx="199750" cy="40825"/>
            </a:xfrm>
            <a:custGeom>
              <a:rect b="b" l="l" r="r" t="t"/>
              <a:pathLst>
                <a:path extrusionOk="0" fill="none" h="1633" w="799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p4"/>
          <p:cNvSpPr txBox="1"/>
          <p:nvPr/>
        </p:nvSpPr>
        <p:spPr>
          <a:xfrm>
            <a:off x="5822731" y="2555377"/>
            <a:ext cx="2921876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4C4C"/>
              </a:buClr>
              <a:buSzPts val="2800"/>
              <a:buFont typeface="Dosis"/>
              <a:buNone/>
            </a:pPr>
            <a:r>
              <a:rPr b="1" i="0" lang="en-US" sz="2800" u="none" cap="none" strike="noStrike">
                <a:solidFill>
                  <a:srgbClr val="4C4C4C"/>
                </a:solidFill>
                <a:latin typeface="Dosis"/>
                <a:ea typeface="Dosis"/>
                <a:cs typeface="Dosis"/>
                <a:sym typeface="Dosis"/>
              </a:rPr>
              <a:t>A T C C G A</a:t>
            </a:r>
            <a:br>
              <a:rPr b="1" i="0" lang="en-US" sz="2800" u="none" cap="none" strike="noStrike">
                <a:solidFill>
                  <a:srgbClr val="4C4C4C"/>
                </a:solidFill>
                <a:latin typeface="Dosis"/>
                <a:ea typeface="Dosis"/>
                <a:cs typeface="Dosis"/>
                <a:sym typeface="Dosis"/>
              </a:rPr>
            </a:br>
            <a:r>
              <a:rPr b="1" i="0" lang="en-US" sz="2800" u="none" cap="none" strike="noStrike">
                <a:solidFill>
                  <a:srgbClr val="4C4C4C"/>
                </a:solidFill>
                <a:latin typeface="Dosis"/>
                <a:ea typeface="Dosis"/>
                <a:cs typeface="Dosis"/>
                <a:sym typeface="Dosis"/>
              </a:rPr>
              <a:t>A T </a:t>
            </a:r>
            <a:r>
              <a:rPr b="1" i="0" lang="en-US" sz="2800" u="none" cap="none" strike="noStrike">
                <a:solidFill>
                  <a:srgbClr val="FF0000"/>
                </a:solidFill>
                <a:latin typeface="Dosis"/>
                <a:ea typeface="Dosis"/>
                <a:cs typeface="Dosis"/>
                <a:sym typeface="Dosis"/>
              </a:rPr>
              <a:t>G</a:t>
            </a:r>
            <a:r>
              <a:rPr b="1" i="0" lang="en-US" sz="2800" u="none" cap="none" strike="noStrike">
                <a:solidFill>
                  <a:srgbClr val="4C4C4C"/>
                </a:solidFill>
                <a:latin typeface="Dosis"/>
                <a:ea typeface="Dosis"/>
                <a:cs typeface="Dosis"/>
                <a:sym typeface="Dosis"/>
              </a:rPr>
              <a:t> C C G A</a:t>
            </a:r>
            <a:endParaRPr b="1" i="0" sz="2800" u="none" cap="none" strike="noStrike">
              <a:solidFill>
                <a:srgbClr val="4C4C4C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79" name="Google Shape;79;p4"/>
          <p:cNvSpPr/>
          <p:nvPr/>
        </p:nvSpPr>
        <p:spPr>
          <a:xfrm>
            <a:off x="6376163" y="3036030"/>
            <a:ext cx="357352" cy="506682"/>
          </a:xfrm>
          <a:prstGeom prst="ellipse">
            <a:avLst/>
          </a:prstGeom>
          <a:solidFill>
            <a:srgbClr val="FF0000">
              <a:alpha val="24705"/>
            </a:srgbClr>
          </a:solidFill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4"/>
          <p:cNvSpPr/>
          <p:nvPr/>
        </p:nvSpPr>
        <p:spPr>
          <a:xfrm flipH="1" rot="8183830">
            <a:off x="6768611" y="3492208"/>
            <a:ext cx="262759" cy="622673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4"/>
          <p:cNvSpPr txBox="1"/>
          <p:nvPr/>
        </p:nvSpPr>
        <p:spPr>
          <a:xfrm>
            <a:off x="7069187" y="4142699"/>
            <a:ext cx="915189" cy="30777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Insertion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 txBox="1"/>
          <p:nvPr>
            <p:ph type="title"/>
          </p:nvPr>
        </p:nvSpPr>
        <p:spPr>
          <a:xfrm>
            <a:off x="805533" y="512298"/>
            <a:ext cx="3619322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Common Mutation Types</a:t>
            </a:r>
            <a:endParaRPr/>
          </a:p>
        </p:txBody>
      </p:sp>
      <p:grpSp>
        <p:nvGrpSpPr>
          <p:cNvPr id="87" name="Google Shape;87;p5"/>
          <p:cNvGrpSpPr/>
          <p:nvPr/>
        </p:nvGrpSpPr>
        <p:grpSpPr>
          <a:xfrm>
            <a:off x="805534" y="1045728"/>
            <a:ext cx="2652370" cy="1371651"/>
            <a:chOff x="805534" y="1045728"/>
            <a:chExt cx="2652370" cy="1371651"/>
          </a:xfrm>
        </p:grpSpPr>
        <p:sp>
          <p:nvSpPr>
            <p:cNvPr id="88" name="Google Shape;88;p5"/>
            <p:cNvSpPr txBox="1"/>
            <p:nvPr/>
          </p:nvSpPr>
          <p:spPr>
            <a:xfrm>
              <a:off x="805534" y="1045728"/>
              <a:ext cx="2652370" cy="13716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12065" marR="508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800"/>
                <a:buFont typeface="Source Sans Pro"/>
                <a:buNone/>
              </a:pPr>
              <a:r>
                <a:rPr b="1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Substitution</a:t>
              </a:r>
              <a:b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AAT</a:t>
              </a:r>
              <a:r>
                <a:rPr b="1" i="0" lang="en-US" sz="1800" u="none" cap="none" strike="noStrike">
                  <a:solidFill>
                    <a:srgbClr val="FF0000"/>
                  </a:solidFill>
                  <a:latin typeface="Dosis"/>
                  <a:ea typeface="Dosis"/>
                  <a:cs typeface="Dosis"/>
                  <a:sym typeface="Dosis"/>
                </a:rPr>
                <a:t>T</a:t>
              </a: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CGCA</a:t>
              </a:r>
              <a:b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AAT</a:t>
              </a:r>
              <a:r>
                <a:rPr b="1" i="0" lang="en-US" sz="1800" u="none" cap="none" strike="noStrike">
                  <a:solidFill>
                    <a:srgbClr val="FF0000"/>
                  </a:solidFill>
                  <a:latin typeface="Dosis"/>
                  <a:ea typeface="Dosis"/>
                  <a:cs typeface="Dosis"/>
                  <a:sym typeface="Dosis"/>
                </a:rPr>
                <a:t>G</a:t>
              </a: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CGCA</a:t>
              </a:r>
              <a:endParaRPr b="0" i="0" sz="1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89" name="Google Shape;89;p5"/>
            <p:cNvSpPr/>
            <p:nvPr/>
          </p:nvSpPr>
          <p:spPr>
            <a:xfrm>
              <a:off x="1424763" y="1135117"/>
              <a:ext cx="1402520" cy="1282262"/>
            </a:xfrm>
            <a:prstGeom prst="roundRect">
              <a:avLst>
                <a:gd fmla="val 16667" name="adj"/>
              </a:avLst>
            </a:prstGeom>
            <a:solidFill>
              <a:srgbClr val="7030A0">
                <a:alpha val="24705"/>
              </a:srgbClr>
            </a:solidFill>
            <a:ln cap="flat" cmpd="sng" w="25400">
              <a:solidFill>
                <a:srgbClr val="2A5E8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0" name="Google Shape;90;p5"/>
          <p:cNvGrpSpPr/>
          <p:nvPr/>
        </p:nvGrpSpPr>
        <p:grpSpPr>
          <a:xfrm>
            <a:off x="805534" y="2884604"/>
            <a:ext cx="2652370" cy="1371651"/>
            <a:chOff x="805534" y="2669577"/>
            <a:chExt cx="2652370" cy="1371651"/>
          </a:xfrm>
        </p:grpSpPr>
        <p:sp>
          <p:nvSpPr>
            <p:cNvPr id="91" name="Google Shape;91;p5"/>
            <p:cNvSpPr txBox="1"/>
            <p:nvPr/>
          </p:nvSpPr>
          <p:spPr>
            <a:xfrm>
              <a:off x="805534" y="2669577"/>
              <a:ext cx="2652370" cy="13716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12065" marR="508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800"/>
                <a:buFont typeface="Source Sans Pro"/>
                <a:buNone/>
              </a:pPr>
              <a:r>
                <a:rPr b="1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Deletion</a:t>
              </a:r>
              <a:b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AAT</a:t>
              </a:r>
              <a:r>
                <a:rPr b="1" i="0" lang="en-US" sz="1800" u="none" cap="none" strike="noStrike">
                  <a:solidFill>
                    <a:srgbClr val="FF0000"/>
                  </a:solidFill>
                  <a:latin typeface="Dosis"/>
                  <a:ea typeface="Dosis"/>
                  <a:cs typeface="Dosis"/>
                  <a:sym typeface="Dosis"/>
                </a:rPr>
                <a:t>T</a:t>
              </a: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CGCA</a:t>
              </a:r>
              <a:b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AATCGCA</a:t>
              </a:r>
              <a:endParaRPr b="0" i="0" sz="1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1424763" y="2758966"/>
              <a:ext cx="1402520" cy="1282262"/>
            </a:xfrm>
            <a:prstGeom prst="roundRect">
              <a:avLst>
                <a:gd fmla="val 16667" name="adj"/>
              </a:avLst>
            </a:prstGeom>
            <a:solidFill>
              <a:srgbClr val="92D050">
                <a:alpha val="24705"/>
              </a:srgbClr>
            </a:solidFill>
            <a:ln cap="flat" cmpd="sng" w="25400">
              <a:solidFill>
                <a:srgbClr val="2A5E8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3" name="Google Shape;93;p5"/>
          <p:cNvGrpSpPr/>
          <p:nvPr/>
        </p:nvGrpSpPr>
        <p:grpSpPr>
          <a:xfrm>
            <a:off x="6161725" y="2803199"/>
            <a:ext cx="2652370" cy="1623849"/>
            <a:chOff x="3098670" y="1731553"/>
            <a:chExt cx="2652370" cy="1623849"/>
          </a:xfrm>
        </p:grpSpPr>
        <p:sp>
          <p:nvSpPr>
            <p:cNvPr id="94" name="Google Shape;94;p5"/>
            <p:cNvSpPr txBox="1"/>
            <p:nvPr/>
          </p:nvSpPr>
          <p:spPr>
            <a:xfrm>
              <a:off x="3098670" y="1731553"/>
              <a:ext cx="2652370" cy="16238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12065" marR="508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800"/>
                <a:buFont typeface="Source Sans Pro"/>
                <a:buNone/>
              </a:pPr>
              <a:r>
                <a:rPr b="1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Insertion</a:t>
              </a:r>
              <a:b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AATCGCA</a:t>
              </a:r>
              <a:b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AAT</a:t>
              </a:r>
              <a:r>
                <a:rPr b="1" i="0" lang="en-US" sz="1800" u="none" cap="none" strike="noStrike">
                  <a:solidFill>
                    <a:srgbClr val="FF0000"/>
                  </a:solidFill>
                  <a:latin typeface="Dosis"/>
                  <a:ea typeface="Dosis"/>
                  <a:cs typeface="Dosis"/>
                  <a:sym typeface="Dosis"/>
                </a:rPr>
                <a:t>T</a:t>
              </a: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CGCA</a:t>
              </a:r>
              <a:b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</a:br>
              <a:endParaRPr b="0" i="0" sz="1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endParaRPr>
            </a:p>
            <a:p>
              <a:pPr indent="0" lvl="0" marL="12065" marR="5080" rtl="0" algn="ctr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DB7C4"/>
                </a:buClr>
                <a:buSzPts val="1800"/>
                <a:buFont typeface="Source Sans Pro"/>
                <a:buNone/>
              </a:pPr>
              <a:b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</a:br>
              <a:endParaRPr b="0" i="0" sz="1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3723595" y="1857652"/>
              <a:ext cx="1402520" cy="1282262"/>
            </a:xfrm>
            <a:prstGeom prst="roundRect">
              <a:avLst>
                <a:gd fmla="val 16667" name="adj"/>
              </a:avLst>
            </a:prstGeom>
            <a:solidFill>
              <a:srgbClr val="FFFF00">
                <a:alpha val="24705"/>
              </a:srgbClr>
            </a:solidFill>
            <a:ln cap="flat" cmpd="sng" w="25400">
              <a:solidFill>
                <a:srgbClr val="2A5E8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6" name="Google Shape;96;p5"/>
          <p:cNvGrpSpPr/>
          <p:nvPr/>
        </p:nvGrpSpPr>
        <p:grpSpPr>
          <a:xfrm>
            <a:off x="6161725" y="1033109"/>
            <a:ext cx="2652370" cy="1623849"/>
            <a:chOff x="5391806" y="1045728"/>
            <a:chExt cx="2652370" cy="1623849"/>
          </a:xfrm>
        </p:grpSpPr>
        <p:sp>
          <p:nvSpPr>
            <p:cNvPr id="97" name="Google Shape;97;p5"/>
            <p:cNvSpPr txBox="1"/>
            <p:nvPr/>
          </p:nvSpPr>
          <p:spPr>
            <a:xfrm>
              <a:off x="5391806" y="1045728"/>
              <a:ext cx="2652370" cy="16238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12065" marR="508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800"/>
                <a:buFont typeface="Source Sans Pro"/>
                <a:buNone/>
              </a:pPr>
              <a:r>
                <a:rPr b="1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Duplication</a:t>
              </a:r>
              <a:b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A</a:t>
              </a:r>
              <a:r>
                <a:rPr b="1" i="0" lang="en-US" sz="1800" u="none" cap="none" strike="noStrike">
                  <a:solidFill>
                    <a:srgbClr val="FF0000"/>
                  </a:solidFill>
                  <a:latin typeface="Dosis"/>
                  <a:ea typeface="Dosis"/>
                  <a:cs typeface="Dosis"/>
                  <a:sym typeface="Dosis"/>
                </a:rPr>
                <a:t>ATC</a:t>
              </a: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GCA</a:t>
              </a:r>
              <a:b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</a:b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A</a:t>
              </a:r>
              <a:r>
                <a:rPr b="1" i="0" lang="en-US" sz="1800" u="none" cap="none" strike="noStrike">
                  <a:solidFill>
                    <a:srgbClr val="FF0000"/>
                  </a:solidFill>
                  <a:latin typeface="Dosis"/>
                  <a:ea typeface="Dosis"/>
                  <a:cs typeface="Dosis"/>
                  <a:sym typeface="Dosis"/>
                </a:rPr>
                <a:t>ATCATC</a:t>
              </a:r>
              <a: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GCA</a:t>
              </a:r>
              <a:b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</a:br>
              <a:endParaRPr b="0" i="0" sz="1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endParaRPr>
            </a:p>
            <a:p>
              <a:pPr indent="0" lvl="0" marL="12065" marR="5080" rtl="0" algn="ctr">
                <a:lnSpc>
                  <a:spcPct val="15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DB7C4"/>
                </a:buClr>
                <a:buSzPts val="1800"/>
                <a:buFont typeface="Source Sans Pro"/>
                <a:buNone/>
              </a:pPr>
              <a:br>
                <a:rPr b="0" i="0" lang="en-US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</a:br>
              <a:endParaRPr b="0" i="0" sz="1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sp>
          <p:nvSpPr>
            <p:cNvPr id="98" name="Google Shape;98;p5"/>
            <p:cNvSpPr/>
            <p:nvPr/>
          </p:nvSpPr>
          <p:spPr>
            <a:xfrm>
              <a:off x="6016731" y="1135117"/>
              <a:ext cx="1402520" cy="1282262"/>
            </a:xfrm>
            <a:prstGeom prst="roundRect">
              <a:avLst>
                <a:gd fmla="val 16667" name="adj"/>
              </a:avLst>
            </a:prstGeom>
            <a:solidFill>
              <a:srgbClr val="E7C586">
                <a:alpha val="24705"/>
              </a:srgbClr>
            </a:solidFill>
            <a:ln cap="flat" cmpd="sng" w="25400">
              <a:solidFill>
                <a:srgbClr val="2A5E8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9" name="Google Shape;99;p5"/>
          <p:cNvGrpSpPr/>
          <p:nvPr/>
        </p:nvGrpSpPr>
        <p:grpSpPr>
          <a:xfrm>
            <a:off x="3247936" y="1918154"/>
            <a:ext cx="3123758" cy="1623849"/>
            <a:chOff x="3329097" y="3355402"/>
            <a:chExt cx="3123758" cy="1623849"/>
          </a:xfrm>
        </p:grpSpPr>
        <p:sp>
          <p:nvSpPr>
            <p:cNvPr id="100" name="Google Shape;100;p5"/>
            <p:cNvSpPr/>
            <p:nvPr/>
          </p:nvSpPr>
          <p:spPr>
            <a:xfrm>
              <a:off x="4592523" y="4167326"/>
              <a:ext cx="462455" cy="199696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accent1"/>
            </a:solidFill>
            <a:ln cap="flat" cmpd="sng" w="25400">
              <a:solidFill>
                <a:srgbClr val="2A5E8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1" name="Google Shape;101;p5"/>
            <p:cNvGrpSpPr/>
            <p:nvPr/>
          </p:nvGrpSpPr>
          <p:grpSpPr>
            <a:xfrm>
              <a:off x="3329097" y="3355402"/>
              <a:ext cx="3123758" cy="1623849"/>
              <a:chOff x="5358090" y="2674730"/>
              <a:chExt cx="3123758" cy="1623849"/>
            </a:xfrm>
          </p:grpSpPr>
          <p:sp>
            <p:nvSpPr>
              <p:cNvPr id="102" name="Google Shape;102;p5"/>
              <p:cNvSpPr txBox="1"/>
              <p:nvPr/>
            </p:nvSpPr>
            <p:spPr>
              <a:xfrm>
                <a:off x="5391805" y="2674730"/>
                <a:ext cx="3090043" cy="16238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12065" marR="508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DB7C4"/>
                  </a:buClr>
                  <a:buSzPts val="1800"/>
                  <a:buFont typeface="Source Sans Pro"/>
                  <a:buNone/>
                </a:pPr>
                <a:r>
                  <a:rPr b="1" i="0" lang="en-US" sz="1800" u="none" cap="none" strike="noStrike">
                    <a:solidFill>
                      <a:srgbClr val="415665"/>
                    </a:solidFill>
                    <a:latin typeface="Dosis"/>
                    <a:ea typeface="Dosis"/>
                    <a:cs typeface="Dosis"/>
                    <a:sym typeface="Dosis"/>
                  </a:rPr>
                  <a:t>	Inversion</a:t>
                </a:r>
                <a:br>
                  <a:rPr b="0" i="0" lang="en-US" sz="1800" u="none" cap="none" strike="noStrike">
                    <a:solidFill>
                      <a:srgbClr val="415665"/>
                    </a:solidFill>
                    <a:latin typeface="Dosis"/>
                    <a:ea typeface="Dosis"/>
                    <a:cs typeface="Dosis"/>
                    <a:sym typeface="Dosis"/>
                  </a:rPr>
                </a:br>
                <a:r>
                  <a:rPr b="0" i="0" lang="en-US" sz="1800" u="none" cap="none" strike="noStrike">
                    <a:solidFill>
                      <a:srgbClr val="415665"/>
                    </a:solidFill>
                    <a:latin typeface="Dosis"/>
                    <a:ea typeface="Dosis"/>
                    <a:cs typeface="Dosis"/>
                    <a:sym typeface="Dosis"/>
                  </a:rPr>
                  <a:t>A</a:t>
                </a:r>
                <a:r>
                  <a:rPr b="1" i="0" lang="en-US" sz="1800" u="none" cap="none" strike="noStrike">
                    <a:solidFill>
                      <a:srgbClr val="FF0000"/>
                    </a:solidFill>
                    <a:latin typeface="Dosis"/>
                    <a:ea typeface="Dosis"/>
                    <a:cs typeface="Dosis"/>
                    <a:sym typeface="Dosis"/>
                  </a:rPr>
                  <a:t>ATC</a:t>
                </a:r>
                <a:r>
                  <a:rPr b="0" i="0" lang="en-US" sz="1800" u="none" cap="none" strike="noStrike">
                    <a:solidFill>
                      <a:srgbClr val="415665"/>
                    </a:solidFill>
                    <a:latin typeface="Dosis"/>
                    <a:ea typeface="Dosis"/>
                    <a:cs typeface="Dosis"/>
                    <a:sym typeface="Dosis"/>
                  </a:rPr>
                  <a:t>GCA		A</a:t>
                </a:r>
                <a:r>
                  <a:rPr b="1" i="0" lang="en-US" sz="1800" u="none" cap="none" strike="noStrike">
                    <a:solidFill>
                      <a:srgbClr val="FF0000"/>
                    </a:solidFill>
                    <a:latin typeface="Dosis"/>
                    <a:ea typeface="Dosis"/>
                    <a:cs typeface="Dosis"/>
                    <a:sym typeface="Dosis"/>
                  </a:rPr>
                  <a:t>ACG</a:t>
                </a:r>
                <a:r>
                  <a:rPr b="0" i="0" lang="en-US" sz="1800" u="none" cap="none" strike="noStrike">
                    <a:solidFill>
                      <a:srgbClr val="415665"/>
                    </a:solidFill>
                    <a:latin typeface="Dosis"/>
                    <a:ea typeface="Dosis"/>
                    <a:cs typeface="Dosis"/>
                    <a:sym typeface="Dosis"/>
                  </a:rPr>
                  <a:t>GCA</a:t>
                </a:r>
                <a:br>
                  <a:rPr b="0" i="0" lang="en-US" sz="1800" u="none" cap="none" strike="noStrike">
                    <a:solidFill>
                      <a:srgbClr val="415665"/>
                    </a:solidFill>
                    <a:latin typeface="Dosis"/>
                    <a:ea typeface="Dosis"/>
                    <a:cs typeface="Dosis"/>
                    <a:sym typeface="Dosis"/>
                  </a:rPr>
                </a:br>
                <a:r>
                  <a:rPr b="0" i="0" lang="en-US" sz="1800" u="none" cap="none" strike="noStrike">
                    <a:solidFill>
                      <a:srgbClr val="415665"/>
                    </a:solidFill>
                    <a:latin typeface="Dosis"/>
                    <a:ea typeface="Dosis"/>
                    <a:cs typeface="Dosis"/>
                    <a:sym typeface="Dosis"/>
                  </a:rPr>
                  <a:t>A</a:t>
                </a:r>
                <a:r>
                  <a:rPr b="1" i="0" lang="en-US" sz="1800" u="none" cap="none" strike="noStrike">
                    <a:solidFill>
                      <a:srgbClr val="FF0000"/>
                    </a:solidFill>
                    <a:latin typeface="Dosis"/>
                    <a:ea typeface="Dosis"/>
                    <a:cs typeface="Dosis"/>
                    <a:sym typeface="Dosis"/>
                  </a:rPr>
                  <a:t>GCA</a:t>
                </a:r>
                <a:r>
                  <a:rPr b="0" i="0" lang="en-US" sz="1800" u="none" cap="none" strike="noStrike">
                    <a:solidFill>
                      <a:srgbClr val="415665"/>
                    </a:solidFill>
                    <a:latin typeface="Dosis"/>
                    <a:ea typeface="Dosis"/>
                    <a:cs typeface="Dosis"/>
                    <a:sym typeface="Dosis"/>
                  </a:rPr>
                  <a:t>TCG		A</a:t>
                </a:r>
                <a:r>
                  <a:rPr b="1" i="0" lang="en-US" sz="1800" u="none" cap="none" strike="noStrike">
                    <a:solidFill>
                      <a:srgbClr val="FF0000"/>
                    </a:solidFill>
                    <a:latin typeface="Dosis"/>
                    <a:ea typeface="Dosis"/>
                    <a:cs typeface="Dosis"/>
                    <a:sym typeface="Dosis"/>
                  </a:rPr>
                  <a:t>CTA</a:t>
                </a:r>
                <a:r>
                  <a:rPr b="0" i="0" lang="en-US" sz="1800" u="none" cap="none" strike="noStrike">
                    <a:solidFill>
                      <a:srgbClr val="415665"/>
                    </a:solidFill>
                    <a:latin typeface="Dosis"/>
                    <a:ea typeface="Dosis"/>
                    <a:cs typeface="Dosis"/>
                    <a:sym typeface="Dosis"/>
                  </a:rPr>
                  <a:t>TCG</a:t>
                </a:r>
                <a:br>
                  <a:rPr b="0" i="0" lang="en-US" sz="1800" u="none" cap="none" strike="noStrike">
                    <a:solidFill>
                      <a:srgbClr val="415665"/>
                    </a:solidFill>
                    <a:latin typeface="Dosis"/>
                    <a:ea typeface="Dosis"/>
                    <a:cs typeface="Dosis"/>
                    <a:sym typeface="Dosis"/>
                  </a:rPr>
                </a:br>
                <a:endParaRPr b="0" i="0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endParaRPr>
              </a:p>
              <a:p>
                <a:pPr indent="0" lvl="0" marL="12065" marR="5080" rtl="0" algn="ctr"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DB7C4"/>
                  </a:buClr>
                  <a:buSzPts val="1800"/>
                  <a:buFont typeface="Source Sans Pro"/>
                  <a:buNone/>
                </a:pPr>
                <a:br>
                  <a:rPr b="0" i="0" lang="en-US" sz="1800" u="none" cap="none" strike="noStrike">
                    <a:solidFill>
                      <a:srgbClr val="415665"/>
                    </a:solidFill>
                    <a:latin typeface="Dosis"/>
                    <a:ea typeface="Dosis"/>
                    <a:cs typeface="Dosis"/>
                    <a:sym typeface="Dosis"/>
                  </a:rPr>
                </a:br>
                <a:endParaRPr b="0" i="0" sz="18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endParaRPr>
              </a:p>
            </p:txBody>
          </p:sp>
          <p:sp>
            <p:nvSpPr>
              <p:cNvPr id="103" name="Google Shape;103;p5"/>
              <p:cNvSpPr/>
              <p:nvPr/>
            </p:nvSpPr>
            <p:spPr>
              <a:xfrm>
                <a:off x="5358090" y="2762332"/>
                <a:ext cx="2989309" cy="1282262"/>
              </a:xfrm>
              <a:prstGeom prst="roundRect">
                <a:avLst>
                  <a:gd fmla="val 16667" name="adj"/>
                </a:avLst>
              </a:prstGeom>
              <a:solidFill>
                <a:srgbClr val="FF0000">
                  <a:alpha val="24705"/>
                </a:srgbClr>
              </a:solidFill>
              <a:ln cap="flat" cmpd="sng" w="25400">
                <a:solidFill>
                  <a:srgbClr val="2A5E8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"/>
          <p:cNvSpPr txBox="1"/>
          <p:nvPr>
            <p:ph type="ctrTitle"/>
          </p:nvPr>
        </p:nvSpPr>
        <p:spPr>
          <a:xfrm>
            <a:off x="685800" y="1907658"/>
            <a:ext cx="7869621" cy="1045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2. Gene Duplication</a:t>
            </a:r>
            <a:endParaRPr/>
          </a:p>
        </p:txBody>
      </p:sp>
      <p:sp>
        <p:nvSpPr>
          <p:cNvPr id="109" name="Google Shape;109;p6"/>
          <p:cNvSpPr txBox="1"/>
          <p:nvPr>
            <p:ph idx="1" type="subTitle"/>
          </p:nvPr>
        </p:nvSpPr>
        <p:spPr>
          <a:xfrm>
            <a:off x="685800" y="3082250"/>
            <a:ext cx="6377152" cy="6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Duplication of Genes, Homolog, Ortholog, Paralogs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"/>
          <p:cNvSpPr txBox="1"/>
          <p:nvPr>
            <p:ph idx="4294967295" type="ctrTitle"/>
          </p:nvPr>
        </p:nvSpPr>
        <p:spPr>
          <a:xfrm>
            <a:off x="830552" y="935842"/>
            <a:ext cx="4673725" cy="98792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5400"/>
              <a:buFont typeface="Dosis"/>
              <a:buNone/>
            </a:pPr>
            <a:r>
              <a:rPr b="0" i="0" lang="en-US" sz="5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Gene Duplication</a:t>
            </a:r>
            <a:endParaRPr b="0" i="0" sz="5400" u="none" cap="none" strike="noStrike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15" name="Google Shape;115;p7"/>
          <p:cNvSpPr txBox="1"/>
          <p:nvPr>
            <p:ph idx="4294967295" type="subTitle"/>
          </p:nvPr>
        </p:nvSpPr>
        <p:spPr>
          <a:xfrm>
            <a:off x="830552" y="1887691"/>
            <a:ext cx="4515851" cy="258812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2065" marR="508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None/>
            </a:pPr>
            <a:r>
              <a:rPr b="0" i="0" lang="en-US" sz="1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Gene duplication (or chromosomal duplication or gene amplification) is a major mechanism through which new genetic material is generated during molecular evolution. It can be defined as any duplication of a region of DNA that contains a gene.</a:t>
            </a:r>
            <a:endParaRPr b="0" i="0" sz="18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116" name="Google Shape;116;p7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117" name="Google Shape;117;p7"/>
            <p:cNvSpPr/>
            <p:nvPr/>
          </p:nvSpPr>
          <p:spPr>
            <a:xfrm>
              <a:off x="1951075" y="2333250"/>
              <a:ext cx="381200" cy="381175"/>
            </a:xfrm>
            <a:custGeom>
              <a:rect b="b" l="l" r="r" t="t"/>
              <a:pathLst>
                <a:path extrusionOk="0" fill="none" h="15247" w="15248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21976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20418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2041800" y="2584100"/>
              <a:ext cx="199750" cy="41425"/>
            </a:xfrm>
            <a:custGeom>
              <a:rect b="b" l="l" r="r" t="t"/>
              <a:pathLst>
                <a:path extrusionOk="0" fill="none" h="1657" w="799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1" name="Google Shape;121;p7"/>
          <p:cNvGrpSpPr/>
          <p:nvPr/>
        </p:nvGrpSpPr>
        <p:grpSpPr>
          <a:xfrm>
            <a:off x="6134869" y="1247078"/>
            <a:ext cx="320377" cy="320377"/>
            <a:chOff x="1278900" y="2333250"/>
            <a:chExt cx="381175" cy="381175"/>
          </a:xfrm>
        </p:grpSpPr>
        <p:sp>
          <p:nvSpPr>
            <p:cNvPr id="122" name="Google Shape;122;p7"/>
            <p:cNvSpPr/>
            <p:nvPr/>
          </p:nvSpPr>
          <p:spPr>
            <a:xfrm>
              <a:off x="1278900" y="2333250"/>
              <a:ext cx="381175" cy="381175"/>
            </a:xfrm>
            <a:custGeom>
              <a:rect b="b" l="l" r="r" t="t"/>
              <a:pathLst>
                <a:path extrusionOk="0" fill="none" h="15247" w="15247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7"/>
            <p:cNvSpPr/>
            <p:nvPr/>
          </p:nvSpPr>
          <p:spPr>
            <a:xfrm>
              <a:off x="15254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7"/>
            <p:cNvSpPr/>
            <p:nvPr/>
          </p:nvSpPr>
          <p:spPr>
            <a:xfrm>
              <a:off x="13696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7"/>
            <p:cNvSpPr/>
            <p:nvPr/>
          </p:nvSpPr>
          <p:spPr>
            <a:xfrm>
              <a:off x="1369600" y="2604200"/>
              <a:ext cx="199750" cy="40825"/>
            </a:xfrm>
            <a:custGeom>
              <a:rect b="b" l="l" r="r" t="t"/>
              <a:pathLst>
                <a:path extrusionOk="0" fill="none" h="1633" w="799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26" name="Google Shape;12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34869" y="712976"/>
            <a:ext cx="2539682" cy="38857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/>
          <p:nvPr>
            <p:ph type="title"/>
          </p:nvPr>
        </p:nvSpPr>
        <p:spPr>
          <a:xfrm>
            <a:off x="805534" y="512298"/>
            <a:ext cx="512230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Homolog, Ortholog, Paralog and Speciation</a:t>
            </a:r>
            <a:endParaRPr/>
          </a:p>
        </p:txBody>
      </p:sp>
      <p:sp>
        <p:nvSpPr>
          <p:cNvPr id="132" name="Google Shape;132;p8"/>
          <p:cNvSpPr txBox="1"/>
          <p:nvPr>
            <p:ph idx="1" type="body"/>
          </p:nvPr>
        </p:nvSpPr>
        <p:spPr>
          <a:xfrm>
            <a:off x="5660293" y="1137324"/>
            <a:ext cx="3220806" cy="337037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Homolog - A gene related to a second gene by descent from a common ancestral DNA sequence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Ortholog - Orthologs are genes in different species that evolved from a common ancestral gene by speciation*</a:t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1968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Paralog - Paralogs are genes related by duplication within a genome</a:t>
            </a:r>
            <a:endParaRPr/>
          </a:p>
          <a:p>
            <a:pPr indent="-1968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Speciation* - Speciation is the origin of a new species capable of making a living in a new way from the species from which it arose</a:t>
            </a:r>
            <a:endParaRPr/>
          </a:p>
          <a:p>
            <a:pPr indent="-1968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1968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33" name="Google Shape;133;p8"/>
          <p:cNvSpPr/>
          <p:nvPr/>
        </p:nvSpPr>
        <p:spPr>
          <a:xfrm>
            <a:off x="891698" y="1213550"/>
            <a:ext cx="4768595" cy="321792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"/>
          <p:cNvSpPr txBox="1"/>
          <p:nvPr>
            <p:ph type="ctrTitle"/>
          </p:nvPr>
        </p:nvSpPr>
        <p:spPr>
          <a:xfrm>
            <a:off x="685800" y="1786760"/>
            <a:ext cx="7932683" cy="11660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3. Read Mapping</a:t>
            </a:r>
            <a:endParaRPr/>
          </a:p>
        </p:txBody>
      </p:sp>
      <p:sp>
        <p:nvSpPr>
          <p:cNvPr id="139" name="Google Shape;139;p9"/>
          <p:cNvSpPr txBox="1"/>
          <p:nvPr>
            <p:ph idx="1" type="subTitle"/>
          </p:nvPr>
        </p:nvSpPr>
        <p:spPr>
          <a:xfrm>
            <a:off x="685800" y="3082250"/>
            <a:ext cx="7102366" cy="6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Short Read Mapping, Genome Indexing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erim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Nafis Neehal</dc:creator>
</cp:coreProperties>
</file>