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38"/>
  </p:notesMasterIdLst>
  <p:sldIdLst>
    <p:sldId id="291" r:id="rId2"/>
    <p:sldId id="284" r:id="rId3"/>
    <p:sldId id="285" r:id="rId4"/>
    <p:sldId id="286" r:id="rId5"/>
    <p:sldId id="287" r:id="rId6"/>
    <p:sldId id="288" r:id="rId7"/>
    <p:sldId id="289" r:id="rId8"/>
    <p:sldId id="290"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92" r:id="rId23"/>
    <p:sldId id="293" r:id="rId24"/>
    <p:sldId id="294" r:id="rId25"/>
    <p:sldId id="295" r:id="rId26"/>
    <p:sldId id="296" r:id="rId27"/>
    <p:sldId id="282" r:id="rId28"/>
    <p:sldId id="283" r:id="rId29"/>
    <p:sldId id="297" r:id="rId30"/>
    <p:sldId id="298" r:id="rId31"/>
    <p:sldId id="299" r:id="rId32"/>
    <p:sldId id="300" r:id="rId33"/>
    <p:sldId id="301" r:id="rId34"/>
    <p:sldId id="302" r:id="rId35"/>
    <p:sldId id="303" r:id="rId36"/>
    <p:sldId id="30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240" autoAdjust="0"/>
  </p:normalViewPr>
  <p:slideViewPr>
    <p:cSldViewPr snapToGrid="0">
      <p:cViewPr varScale="1">
        <p:scale>
          <a:sx n="66" d="100"/>
          <a:sy n="66" d="100"/>
        </p:scale>
        <p:origin x="87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D02154-E254-694A-A64E-004077488921}" type="datetimeFigureOut">
              <a:rPr lang="en-US" smtClean="0"/>
              <a:t>2/25/2024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E2B8F-7C44-0E48-8546-3583E167074E}" type="slidenum">
              <a:rPr lang="en-US" smtClean="0"/>
              <a:t>‹#›</a:t>
            </a:fld>
            <a:endParaRPr lang="en-US"/>
          </a:p>
        </p:txBody>
      </p:sp>
    </p:spTree>
    <p:extLst>
      <p:ext uri="{BB962C8B-B14F-4D97-AF65-F5344CB8AC3E}">
        <p14:creationId xmlns:p14="http://schemas.microsoft.com/office/powerpoint/2010/main" val="21298072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E2B8F-7C44-0E48-8546-3583E167074E}" type="slidenum">
              <a:rPr lang="en-US" smtClean="0"/>
              <a:t>7</a:t>
            </a:fld>
            <a:endParaRPr lang="en-US"/>
          </a:p>
        </p:txBody>
      </p:sp>
    </p:spTree>
    <p:extLst>
      <p:ext uri="{BB962C8B-B14F-4D97-AF65-F5344CB8AC3E}">
        <p14:creationId xmlns:p14="http://schemas.microsoft.com/office/powerpoint/2010/main" val="14455611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5E006C-F040-45CC-99E0-523FEB7A61EB}"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37D21FC-E4BA-4CEA-89F0-235E2C40EEBF}" type="slidenum">
              <a:rPr lang="en-US" smtClean="0"/>
              <a:t>‹#›</a:t>
            </a:fld>
            <a:endParaRPr lang="en-US"/>
          </a:p>
        </p:txBody>
      </p:sp>
    </p:spTree>
    <p:extLst>
      <p:ext uri="{BB962C8B-B14F-4D97-AF65-F5344CB8AC3E}">
        <p14:creationId xmlns:p14="http://schemas.microsoft.com/office/powerpoint/2010/main" val="95603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E006C-F040-45CC-99E0-523FEB7A61EB}"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21FC-E4BA-4CEA-89F0-235E2C40EEBF}" type="slidenum">
              <a:rPr lang="en-US" smtClean="0"/>
              <a:t>‹#›</a:t>
            </a:fld>
            <a:endParaRPr lang="en-US"/>
          </a:p>
        </p:txBody>
      </p:sp>
    </p:spTree>
    <p:extLst>
      <p:ext uri="{BB962C8B-B14F-4D97-AF65-F5344CB8AC3E}">
        <p14:creationId xmlns:p14="http://schemas.microsoft.com/office/powerpoint/2010/main" val="1046647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E006C-F040-45CC-99E0-523FEB7A61EB}"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21FC-E4BA-4CEA-89F0-235E2C40EEBF}" type="slidenum">
              <a:rPr lang="en-US" smtClean="0"/>
              <a:t>‹#›</a:t>
            </a:fld>
            <a:endParaRPr lang="en-US"/>
          </a:p>
        </p:txBody>
      </p:sp>
    </p:spTree>
    <p:extLst>
      <p:ext uri="{BB962C8B-B14F-4D97-AF65-F5344CB8AC3E}">
        <p14:creationId xmlns:p14="http://schemas.microsoft.com/office/powerpoint/2010/main" val="191552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E006C-F040-45CC-99E0-523FEB7A61EB}"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21FC-E4BA-4CEA-89F0-235E2C40EEBF}" type="slidenum">
              <a:rPr lang="en-US" smtClean="0"/>
              <a:t>‹#›</a:t>
            </a:fld>
            <a:endParaRPr lang="en-US"/>
          </a:p>
        </p:txBody>
      </p:sp>
    </p:spTree>
    <p:extLst>
      <p:ext uri="{BB962C8B-B14F-4D97-AF65-F5344CB8AC3E}">
        <p14:creationId xmlns:p14="http://schemas.microsoft.com/office/powerpoint/2010/main" val="289075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C5E006C-F040-45CC-99E0-523FEB7A61EB}" type="datetimeFigureOut">
              <a:rPr lang="en-US" smtClean="0"/>
              <a:t>2/25/2024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37D21FC-E4BA-4CEA-89F0-235E2C40EEBF}" type="slidenum">
              <a:rPr lang="en-US" smtClean="0"/>
              <a:t>‹#›</a:t>
            </a:fld>
            <a:endParaRPr lang="en-US"/>
          </a:p>
        </p:txBody>
      </p:sp>
    </p:spTree>
    <p:extLst>
      <p:ext uri="{BB962C8B-B14F-4D97-AF65-F5344CB8AC3E}">
        <p14:creationId xmlns:p14="http://schemas.microsoft.com/office/powerpoint/2010/main" val="123190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5E006C-F040-45CC-99E0-523FEB7A61EB}" type="datetimeFigureOut">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D21FC-E4BA-4CEA-89F0-235E2C40EEBF}" type="slidenum">
              <a:rPr lang="en-US" smtClean="0"/>
              <a:t>‹#›</a:t>
            </a:fld>
            <a:endParaRPr lang="en-US"/>
          </a:p>
        </p:txBody>
      </p:sp>
    </p:spTree>
    <p:extLst>
      <p:ext uri="{BB962C8B-B14F-4D97-AF65-F5344CB8AC3E}">
        <p14:creationId xmlns:p14="http://schemas.microsoft.com/office/powerpoint/2010/main" val="205470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5E006C-F040-45CC-99E0-523FEB7A61EB}" type="datetimeFigureOut">
              <a:rPr lang="en-US" smtClean="0"/>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D21FC-E4BA-4CEA-89F0-235E2C40EEBF}" type="slidenum">
              <a:rPr lang="en-US" smtClean="0"/>
              <a:t>‹#›</a:t>
            </a:fld>
            <a:endParaRPr lang="en-US"/>
          </a:p>
        </p:txBody>
      </p:sp>
    </p:spTree>
    <p:extLst>
      <p:ext uri="{BB962C8B-B14F-4D97-AF65-F5344CB8AC3E}">
        <p14:creationId xmlns:p14="http://schemas.microsoft.com/office/powerpoint/2010/main" val="146545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5E006C-F040-45CC-99E0-523FEB7A61EB}" type="datetimeFigureOut">
              <a:rPr lang="en-US" smtClean="0"/>
              <a:t>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D21FC-E4BA-4CEA-89F0-235E2C40EEBF}" type="slidenum">
              <a:rPr lang="en-US" smtClean="0"/>
              <a:t>‹#›</a:t>
            </a:fld>
            <a:endParaRPr lang="en-US"/>
          </a:p>
        </p:txBody>
      </p:sp>
    </p:spTree>
    <p:extLst>
      <p:ext uri="{BB962C8B-B14F-4D97-AF65-F5344CB8AC3E}">
        <p14:creationId xmlns:p14="http://schemas.microsoft.com/office/powerpoint/2010/main" val="173939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E006C-F040-45CC-99E0-523FEB7A61EB}" type="datetimeFigureOut">
              <a:rPr lang="en-US" smtClean="0"/>
              <a:t>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D21FC-E4BA-4CEA-89F0-235E2C40EEBF}" type="slidenum">
              <a:rPr lang="en-US" smtClean="0"/>
              <a:t>‹#›</a:t>
            </a:fld>
            <a:endParaRPr lang="en-US"/>
          </a:p>
        </p:txBody>
      </p:sp>
    </p:spTree>
    <p:extLst>
      <p:ext uri="{BB962C8B-B14F-4D97-AF65-F5344CB8AC3E}">
        <p14:creationId xmlns:p14="http://schemas.microsoft.com/office/powerpoint/2010/main" val="276888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E006C-F040-45CC-99E0-523FEB7A61EB}" type="datetimeFigureOut">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37D21FC-E4BA-4CEA-89F0-235E2C40EEBF}" type="slidenum">
              <a:rPr lang="en-US" smtClean="0"/>
              <a:t>‹#›</a:t>
            </a:fld>
            <a:endParaRPr lang="en-US"/>
          </a:p>
        </p:txBody>
      </p:sp>
    </p:spTree>
    <p:extLst>
      <p:ext uri="{BB962C8B-B14F-4D97-AF65-F5344CB8AC3E}">
        <p14:creationId xmlns:p14="http://schemas.microsoft.com/office/powerpoint/2010/main" val="47772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E006C-F040-45CC-99E0-523FEB7A61EB}" type="datetimeFigureOut">
              <a:rPr lang="en-US" smtClean="0"/>
              <a:t>2/25/2024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37D21FC-E4BA-4CEA-89F0-235E2C40EEBF}" type="slidenum">
              <a:rPr lang="en-US" smtClean="0"/>
              <a:t>‹#›</a:t>
            </a:fld>
            <a:endParaRPr lang="en-US"/>
          </a:p>
        </p:txBody>
      </p:sp>
    </p:spTree>
    <p:extLst>
      <p:ext uri="{BB962C8B-B14F-4D97-AF65-F5344CB8AC3E}">
        <p14:creationId xmlns:p14="http://schemas.microsoft.com/office/powerpoint/2010/main" val="34021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C5E006C-F040-45CC-99E0-523FEB7A61EB}" type="datetimeFigureOut">
              <a:rPr lang="en-US" smtClean="0"/>
              <a:t>2/25/2024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37D21FC-E4BA-4CEA-89F0-235E2C40EEBF}" type="slidenum">
              <a:rPr lang="en-US" smtClean="0"/>
              <a:t>‹#›</a:t>
            </a:fld>
            <a:endParaRPr lang="en-US"/>
          </a:p>
        </p:txBody>
      </p:sp>
    </p:spTree>
    <p:extLst>
      <p:ext uri="{BB962C8B-B14F-4D97-AF65-F5344CB8AC3E}">
        <p14:creationId xmlns:p14="http://schemas.microsoft.com/office/powerpoint/2010/main" val="230565083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820" y="2186795"/>
            <a:ext cx="9021419" cy="1759371"/>
          </a:xfrm>
        </p:spPr>
        <p:txBody>
          <a:bodyPr anchor="ctr">
            <a:noAutofit/>
          </a:bodyPr>
          <a:lstStyle/>
          <a:p>
            <a:pPr algn="ctr"/>
            <a:r>
              <a:rPr lang="en-US" sz="4000" b="1" dirty="0"/>
              <a:t>PRESERVATION, PROCESSING AND QUALITY OF MEAT &amp; MEAT PRODUCTS</a:t>
            </a:r>
          </a:p>
        </p:txBody>
      </p:sp>
    </p:spTree>
    <p:extLst>
      <p:ext uri="{BB962C8B-B14F-4D97-AF65-F5344CB8AC3E}">
        <p14:creationId xmlns:p14="http://schemas.microsoft.com/office/powerpoint/2010/main" val="174009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84E8-8640-E250-9C29-F2FED535CF1E}"/>
              </a:ext>
            </a:extLst>
          </p:cNvPr>
          <p:cNvSpPr>
            <a:spLocks noGrp="1"/>
          </p:cNvSpPr>
          <p:nvPr>
            <p:ph type="title"/>
          </p:nvPr>
        </p:nvSpPr>
        <p:spPr>
          <a:xfrm>
            <a:off x="54626" y="696366"/>
            <a:ext cx="9505048" cy="855798"/>
          </a:xfrm>
        </p:spPr>
        <p:txBody>
          <a:bodyPr anchor="ctr">
            <a:noAutofit/>
          </a:bodyPr>
          <a:lstStyle/>
          <a:p>
            <a:pPr algn="ctr"/>
            <a:r>
              <a:rPr lang="en-US" sz="4000" b="1" dirty="0"/>
              <a:t>Processing of Meat &amp; Meats Products</a:t>
            </a:r>
          </a:p>
        </p:txBody>
      </p:sp>
      <p:sp>
        <p:nvSpPr>
          <p:cNvPr id="3" name="Content Placeholder 2">
            <a:extLst>
              <a:ext uri="{FF2B5EF4-FFF2-40B4-BE49-F238E27FC236}">
                <a16:creationId xmlns:a16="http://schemas.microsoft.com/office/drawing/2014/main" id="{740F21D0-A911-3B05-EA15-B6F146CB206E}"/>
              </a:ext>
            </a:extLst>
          </p:cNvPr>
          <p:cNvSpPr>
            <a:spLocks noGrp="1"/>
          </p:cNvSpPr>
          <p:nvPr>
            <p:ph idx="1"/>
          </p:nvPr>
        </p:nvSpPr>
        <p:spPr>
          <a:xfrm>
            <a:off x="286793" y="2061834"/>
            <a:ext cx="11567206" cy="4492348"/>
          </a:xfrm>
        </p:spPr>
        <p:txBody>
          <a:bodyPr>
            <a:noAutofit/>
          </a:bodyPr>
          <a:lstStyle/>
          <a:p>
            <a:pPr algn="just">
              <a:spcBef>
                <a:spcPts val="600"/>
              </a:spcBef>
            </a:pPr>
            <a:r>
              <a:rPr lang="en-US" sz="2400" b="1" dirty="0">
                <a:solidFill>
                  <a:srgbClr val="800000"/>
                </a:solidFill>
              </a:rPr>
              <a:t>Comminution</a:t>
            </a:r>
          </a:p>
          <a:p>
            <a:pPr marL="514350" indent="-514350" algn="just">
              <a:spcBef>
                <a:spcPts val="600"/>
              </a:spcBef>
              <a:buFont typeface="+mj-lt"/>
              <a:buAutoNum type="romanLcPeriod"/>
            </a:pPr>
            <a:r>
              <a:rPr lang="en-US" sz="2400" dirty="0"/>
              <a:t>All processed meats can be classified as either non-comminuted or comminuted products</a:t>
            </a:r>
          </a:p>
          <a:p>
            <a:pPr marL="514350" indent="-514350" algn="just">
              <a:spcBef>
                <a:spcPts val="600"/>
              </a:spcBef>
              <a:buFont typeface="+mj-lt"/>
              <a:buAutoNum type="romanLcPeriod"/>
            </a:pPr>
            <a:r>
              <a:rPr lang="en-US" sz="2400" dirty="0"/>
              <a:t>Non-comminuted products are generally processed from intact cuts.(Usually cured, smoked and cooked, e.g. Ham and bacon)</a:t>
            </a:r>
          </a:p>
          <a:p>
            <a:pPr marL="514350" indent="-514350" algn="just">
              <a:spcBef>
                <a:spcPts val="600"/>
              </a:spcBef>
              <a:buFont typeface="+mj-lt"/>
              <a:buAutoNum type="romanLcPeriod"/>
            </a:pPr>
            <a:r>
              <a:rPr lang="en-US" sz="2400" dirty="0" err="1"/>
              <a:t>Comminution</a:t>
            </a:r>
            <a:r>
              <a:rPr lang="en-US" sz="2400" dirty="0"/>
              <a:t> refers to </a:t>
            </a:r>
            <a:r>
              <a:rPr lang="en-US" sz="2400" dirty="0">
                <a:solidFill>
                  <a:srgbClr val="FF0000"/>
                </a:solidFill>
              </a:rPr>
              <a:t>subdivision or reduction </a:t>
            </a:r>
            <a:r>
              <a:rPr lang="en-US" sz="2400" dirty="0"/>
              <a:t>of raw meat into meat pieces or particles.</a:t>
            </a:r>
          </a:p>
          <a:p>
            <a:pPr marL="514350" indent="-514350" algn="just">
              <a:spcBef>
                <a:spcPts val="600"/>
              </a:spcBef>
              <a:buFont typeface="+mj-lt"/>
              <a:buAutoNum type="romanLcPeriod"/>
            </a:pPr>
            <a:r>
              <a:rPr lang="en-US" sz="2400" dirty="0"/>
              <a:t>Size reduction helps in the uniform distribution of seasonings (eliminates the toughness </a:t>
            </a:r>
          </a:p>
          <a:p>
            <a:pPr marL="514350" indent="-514350" algn="just">
              <a:spcBef>
                <a:spcPts val="600"/>
              </a:spcBef>
              <a:buFont typeface="+mj-lt"/>
              <a:buAutoNum type="romanLcPeriod"/>
            </a:pPr>
            <a:r>
              <a:rPr lang="en-US" sz="2400" dirty="0"/>
              <a:t>Associated with meat of old animals and lowers the fuel cost for cooking )</a:t>
            </a:r>
          </a:p>
        </p:txBody>
      </p:sp>
    </p:spTree>
    <p:extLst>
      <p:ext uri="{BB962C8B-B14F-4D97-AF65-F5344CB8AC3E}">
        <p14:creationId xmlns:p14="http://schemas.microsoft.com/office/powerpoint/2010/main" val="88899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688D-8ED0-AEEC-C660-44B91A4CE57B}"/>
              </a:ext>
            </a:extLst>
          </p:cNvPr>
          <p:cNvSpPr>
            <a:spLocks noGrp="1"/>
          </p:cNvSpPr>
          <p:nvPr>
            <p:ph type="title"/>
          </p:nvPr>
        </p:nvSpPr>
        <p:spPr>
          <a:xfrm>
            <a:off x="63329" y="655418"/>
            <a:ext cx="9496343" cy="896763"/>
          </a:xfrm>
        </p:spPr>
        <p:txBody>
          <a:bodyPr anchor="ctr">
            <a:noAutofit/>
          </a:bodyPr>
          <a:lstStyle/>
          <a:p>
            <a:pPr algn="ctr"/>
            <a:r>
              <a:rPr lang="en-US" sz="4000" b="1" dirty="0"/>
              <a:t>Processing of Meat &amp; Meats Products</a:t>
            </a:r>
          </a:p>
        </p:txBody>
      </p:sp>
      <p:sp>
        <p:nvSpPr>
          <p:cNvPr id="3" name="Content Placeholder 2">
            <a:extLst>
              <a:ext uri="{FF2B5EF4-FFF2-40B4-BE49-F238E27FC236}">
                <a16:creationId xmlns:a16="http://schemas.microsoft.com/office/drawing/2014/main" id="{3DD839A6-C1F8-AFB6-ED16-38E6BBD8DD14}"/>
              </a:ext>
            </a:extLst>
          </p:cNvPr>
          <p:cNvSpPr>
            <a:spLocks noGrp="1"/>
          </p:cNvSpPr>
          <p:nvPr>
            <p:ph idx="1"/>
          </p:nvPr>
        </p:nvSpPr>
        <p:spPr>
          <a:xfrm>
            <a:off x="136565" y="2102800"/>
            <a:ext cx="7470203" cy="4669861"/>
          </a:xfrm>
        </p:spPr>
        <p:txBody>
          <a:bodyPr>
            <a:noAutofit/>
          </a:bodyPr>
          <a:lstStyle/>
          <a:p>
            <a:pPr algn="just">
              <a:lnSpc>
                <a:spcPct val="90000"/>
              </a:lnSpc>
              <a:spcBef>
                <a:spcPts val="0"/>
              </a:spcBef>
            </a:pPr>
            <a:r>
              <a:rPr lang="en-US" sz="2400" b="1" dirty="0">
                <a:solidFill>
                  <a:srgbClr val="800000"/>
                </a:solidFill>
              </a:rPr>
              <a:t>Emulsification</a:t>
            </a:r>
          </a:p>
          <a:p>
            <a:pPr marL="514350" indent="-514350" algn="just">
              <a:lnSpc>
                <a:spcPct val="90000"/>
              </a:lnSpc>
              <a:spcBef>
                <a:spcPts val="0"/>
              </a:spcBef>
              <a:buFont typeface="+mj-lt"/>
              <a:buAutoNum type="romanLcPeriod"/>
            </a:pPr>
            <a:r>
              <a:rPr lang="en-US" sz="2400" b="0" i="0" dirty="0">
                <a:solidFill>
                  <a:srgbClr val="0D0D0D"/>
                </a:solidFill>
                <a:effectLst/>
              </a:rPr>
              <a:t>Meat emulsion, a true emulsion, consists of fat droplets in a water matrix stabilized by proteins.</a:t>
            </a:r>
          </a:p>
          <a:p>
            <a:pPr marL="514350" indent="-514350" algn="just">
              <a:lnSpc>
                <a:spcPct val="90000"/>
              </a:lnSpc>
              <a:spcBef>
                <a:spcPts val="0"/>
              </a:spcBef>
              <a:buFont typeface="+mj-lt"/>
              <a:buAutoNum type="romanLcPeriod"/>
            </a:pPr>
            <a:r>
              <a:rPr lang="en-US" sz="2400" dirty="0"/>
              <a:t>Meat emulsion comprises of a </a:t>
            </a:r>
            <a:r>
              <a:rPr lang="en-US" sz="2400" dirty="0">
                <a:solidFill>
                  <a:srgbClr val="FF0000"/>
                </a:solidFill>
              </a:rPr>
              <a:t>dispersed phase </a:t>
            </a:r>
            <a:r>
              <a:rPr lang="en-US" sz="2400" dirty="0"/>
              <a:t>of solid or liquid fat droplets and a </a:t>
            </a:r>
            <a:r>
              <a:rPr lang="en-US" sz="2400" dirty="0">
                <a:solidFill>
                  <a:srgbClr val="FF0000"/>
                </a:solidFill>
              </a:rPr>
              <a:t>continuous phase</a:t>
            </a:r>
            <a:r>
              <a:rPr lang="en-US" sz="2400" dirty="0"/>
              <a:t> of water containing salt and proteins</a:t>
            </a:r>
          </a:p>
          <a:p>
            <a:pPr marL="514350" indent="-514350" algn="just">
              <a:lnSpc>
                <a:spcPct val="90000"/>
              </a:lnSpc>
              <a:spcBef>
                <a:spcPts val="0"/>
              </a:spcBef>
              <a:buFont typeface="+mj-lt"/>
              <a:buAutoNum type="romanLcPeriod"/>
            </a:pPr>
            <a:r>
              <a:rPr lang="en-US" sz="2400" dirty="0">
                <a:solidFill>
                  <a:srgbClr val="FF0000"/>
                </a:solidFill>
              </a:rPr>
              <a:t>Salt soluble proteins </a:t>
            </a:r>
            <a:r>
              <a:rPr lang="en-US" sz="2400" dirty="0"/>
              <a:t>have a relatively high emulsifying capacity.</a:t>
            </a:r>
          </a:p>
          <a:p>
            <a:pPr marL="514350" indent="-514350" algn="just">
              <a:lnSpc>
                <a:spcPct val="90000"/>
              </a:lnSpc>
              <a:spcBef>
                <a:spcPts val="0"/>
              </a:spcBef>
              <a:buFont typeface="+mj-lt"/>
              <a:buAutoNum type="romanLcPeriod"/>
            </a:pPr>
            <a:r>
              <a:rPr lang="en-US" sz="2400" dirty="0"/>
              <a:t>For the preparation of a good meat emulsion, lean meat is first </a:t>
            </a:r>
            <a:r>
              <a:rPr lang="en-US" sz="2400" dirty="0">
                <a:solidFill>
                  <a:srgbClr val="FF0000"/>
                </a:solidFill>
              </a:rPr>
              <a:t>chopped with salt </a:t>
            </a:r>
            <a:r>
              <a:rPr lang="en-US" sz="2400" dirty="0"/>
              <a:t>to extract salt soluble proteins and then fat and other ingredients are added.</a:t>
            </a:r>
          </a:p>
        </p:txBody>
      </p:sp>
      <p:pic>
        <p:nvPicPr>
          <p:cNvPr id="7" name="Picture 6">
            <a:extLst>
              <a:ext uri="{FF2B5EF4-FFF2-40B4-BE49-F238E27FC236}">
                <a16:creationId xmlns:a16="http://schemas.microsoft.com/office/drawing/2014/main" id="{4CA87902-03F6-CB9E-614F-1961FCB82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739" y="2553386"/>
            <a:ext cx="4489633" cy="3826689"/>
          </a:xfrm>
          <a:prstGeom prst="rect">
            <a:avLst/>
          </a:prstGeom>
        </p:spPr>
      </p:pic>
    </p:spTree>
    <p:extLst>
      <p:ext uri="{BB962C8B-B14F-4D97-AF65-F5344CB8AC3E}">
        <p14:creationId xmlns:p14="http://schemas.microsoft.com/office/powerpoint/2010/main" val="96704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7FA0-B504-B3F9-4E76-E63A95461C16}"/>
              </a:ext>
            </a:extLst>
          </p:cNvPr>
          <p:cNvSpPr>
            <a:spLocks noGrp="1"/>
          </p:cNvSpPr>
          <p:nvPr>
            <p:ph type="title"/>
          </p:nvPr>
        </p:nvSpPr>
        <p:spPr>
          <a:xfrm>
            <a:off x="122910" y="682728"/>
            <a:ext cx="9450422" cy="883108"/>
          </a:xfrm>
        </p:spPr>
        <p:txBody>
          <a:bodyPr anchor="ctr">
            <a:noAutofit/>
          </a:bodyPr>
          <a:lstStyle/>
          <a:p>
            <a:pPr algn="ctr"/>
            <a:r>
              <a:rPr lang="en-US" sz="4000" b="1" dirty="0"/>
              <a:t>Processing of Meat &amp; Meats Products</a:t>
            </a:r>
          </a:p>
        </p:txBody>
      </p:sp>
      <p:sp>
        <p:nvSpPr>
          <p:cNvPr id="3" name="Content Placeholder 2">
            <a:extLst>
              <a:ext uri="{FF2B5EF4-FFF2-40B4-BE49-F238E27FC236}">
                <a16:creationId xmlns:a16="http://schemas.microsoft.com/office/drawing/2014/main" id="{BAEF7A6E-7CEF-0C71-0C23-3725B99E2158}"/>
              </a:ext>
            </a:extLst>
          </p:cNvPr>
          <p:cNvSpPr>
            <a:spLocks noGrp="1"/>
          </p:cNvSpPr>
          <p:nvPr>
            <p:ph idx="1"/>
          </p:nvPr>
        </p:nvSpPr>
        <p:spPr>
          <a:xfrm>
            <a:off x="122910" y="1829710"/>
            <a:ext cx="8002814" cy="4942949"/>
          </a:xfrm>
        </p:spPr>
        <p:txBody>
          <a:bodyPr>
            <a:noAutofit/>
          </a:bodyPr>
          <a:lstStyle/>
          <a:p>
            <a:pPr>
              <a:lnSpc>
                <a:spcPct val="90000"/>
              </a:lnSpc>
              <a:spcBef>
                <a:spcPts val="0"/>
              </a:spcBef>
            </a:pPr>
            <a:r>
              <a:rPr lang="en-US" sz="2200" b="1" dirty="0">
                <a:solidFill>
                  <a:srgbClr val="800000"/>
                </a:solidFill>
              </a:rPr>
              <a:t>Meat extension</a:t>
            </a:r>
          </a:p>
          <a:p>
            <a:pPr marL="514350" indent="-514350" algn="just">
              <a:lnSpc>
                <a:spcPct val="90000"/>
              </a:lnSpc>
              <a:spcBef>
                <a:spcPts val="0"/>
              </a:spcBef>
              <a:buFont typeface="+mj-lt"/>
              <a:buAutoNum type="romanLcPeriod"/>
            </a:pPr>
            <a:r>
              <a:rPr lang="en-US" sz="2200" dirty="0"/>
              <a:t>A lot of </a:t>
            </a:r>
            <a:r>
              <a:rPr lang="en-US" sz="2200" dirty="0">
                <a:solidFill>
                  <a:srgbClr val="FF0000"/>
                </a:solidFill>
              </a:rPr>
              <a:t>non-meat food items </a:t>
            </a:r>
            <a:r>
              <a:rPr lang="en-US" sz="2200" dirty="0"/>
              <a:t>can be incorporated in meat products</a:t>
            </a:r>
          </a:p>
          <a:p>
            <a:pPr marL="514350" indent="-514350" algn="just">
              <a:lnSpc>
                <a:spcPct val="90000"/>
              </a:lnSpc>
              <a:spcBef>
                <a:spcPts val="0"/>
              </a:spcBef>
              <a:buFont typeface="+mj-lt"/>
              <a:buAutoNum type="romanLcPeriod"/>
            </a:pPr>
            <a:r>
              <a:rPr lang="en-US" sz="2200" dirty="0"/>
              <a:t>In developing countries, soy products, potato starch and flours of wheat, rice, pea, corn etc. are used as fillers to reduce the cost of formulations</a:t>
            </a:r>
          </a:p>
          <a:p>
            <a:pPr marL="514350" indent="-514350" algn="just">
              <a:lnSpc>
                <a:spcPct val="90000"/>
              </a:lnSpc>
              <a:spcBef>
                <a:spcPts val="0"/>
              </a:spcBef>
              <a:buFont typeface="+mj-lt"/>
              <a:buAutoNum type="romanLcPeriod"/>
            </a:pPr>
            <a:r>
              <a:rPr lang="en-US" sz="2200" dirty="0"/>
              <a:t>These are generally termed as </a:t>
            </a:r>
            <a:r>
              <a:rPr lang="en-US" sz="2200" dirty="0">
                <a:solidFill>
                  <a:srgbClr val="FF0000"/>
                </a:solidFill>
              </a:rPr>
              <a:t>extenders</a:t>
            </a:r>
            <a:r>
              <a:rPr lang="en-US" sz="2200" dirty="0"/>
              <a:t>, although these may be specifically referred </a:t>
            </a:r>
            <a:r>
              <a:rPr lang="en-US" sz="2200" dirty="0">
                <a:solidFill>
                  <a:srgbClr val="FF0000"/>
                </a:solidFill>
              </a:rPr>
              <a:t>as fillers</a:t>
            </a:r>
            <a:r>
              <a:rPr lang="en-US" sz="2200" dirty="0"/>
              <a:t>, binders, emulsifiers or stabilizers depending on the purpose of their incorporation</a:t>
            </a:r>
          </a:p>
          <a:p>
            <a:pPr algn="just">
              <a:lnSpc>
                <a:spcPct val="90000"/>
              </a:lnSpc>
              <a:spcBef>
                <a:spcPts val="0"/>
              </a:spcBef>
            </a:pPr>
            <a:r>
              <a:rPr lang="en-US" sz="2200" b="1" dirty="0">
                <a:solidFill>
                  <a:srgbClr val="800000"/>
                </a:solidFill>
              </a:rPr>
              <a:t>Pre blending</a:t>
            </a:r>
          </a:p>
          <a:p>
            <a:pPr marL="514350" indent="-514350" algn="just">
              <a:lnSpc>
                <a:spcPct val="90000"/>
              </a:lnSpc>
              <a:spcBef>
                <a:spcPts val="0"/>
              </a:spcBef>
              <a:buFont typeface="+mj-lt"/>
              <a:buAutoNum type="romanLcPeriod"/>
            </a:pPr>
            <a:r>
              <a:rPr lang="en-US" sz="2200" dirty="0"/>
              <a:t>Refers to the </a:t>
            </a:r>
            <a:r>
              <a:rPr lang="en-US" sz="2200" dirty="0">
                <a:solidFill>
                  <a:srgbClr val="FF0000"/>
                </a:solidFill>
              </a:rPr>
              <a:t>mixing</a:t>
            </a:r>
            <a:r>
              <a:rPr lang="en-US" sz="2200" dirty="0"/>
              <a:t> of a part or all the curing ingredients (salt, nitrite, nitrate etc.) with ground meat in a specified proportion.</a:t>
            </a:r>
          </a:p>
          <a:p>
            <a:pPr marL="514350" indent="-514350" algn="just">
              <a:lnSpc>
                <a:spcPct val="90000"/>
              </a:lnSpc>
              <a:spcBef>
                <a:spcPts val="0"/>
              </a:spcBef>
              <a:buFont typeface="+mj-lt"/>
              <a:buAutoNum type="romanLcPeriod"/>
            </a:pPr>
            <a:r>
              <a:rPr lang="en-US" sz="2200" dirty="0"/>
              <a:t>This process allows </a:t>
            </a:r>
            <a:r>
              <a:rPr lang="en-US" sz="2200" dirty="0">
                <a:solidFill>
                  <a:srgbClr val="FF0000"/>
                </a:solidFill>
              </a:rPr>
              <a:t>better extraction of proteins </a:t>
            </a:r>
            <a:r>
              <a:rPr lang="en-US" sz="2200" dirty="0"/>
              <a:t>which in turn helps in the formation of stable emulsion. </a:t>
            </a:r>
          </a:p>
        </p:txBody>
      </p:sp>
      <p:pic>
        <p:nvPicPr>
          <p:cNvPr id="7" name="Picture 6">
            <a:extLst>
              <a:ext uri="{FF2B5EF4-FFF2-40B4-BE49-F238E27FC236}">
                <a16:creationId xmlns:a16="http://schemas.microsoft.com/office/drawing/2014/main" id="{07F04294-57AD-2912-A242-B4E1810CE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694" y="2573305"/>
            <a:ext cx="3944144" cy="3588397"/>
          </a:xfrm>
          <a:prstGeom prst="rect">
            <a:avLst/>
          </a:prstGeom>
        </p:spPr>
      </p:pic>
    </p:spTree>
    <p:extLst>
      <p:ext uri="{BB962C8B-B14F-4D97-AF65-F5344CB8AC3E}">
        <p14:creationId xmlns:p14="http://schemas.microsoft.com/office/powerpoint/2010/main" val="45410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33F4-AA2D-CBAA-8DA2-7A6E265A4AC2}"/>
              </a:ext>
            </a:extLst>
          </p:cNvPr>
          <p:cNvSpPr>
            <a:spLocks noGrp="1"/>
          </p:cNvSpPr>
          <p:nvPr>
            <p:ph type="title"/>
          </p:nvPr>
        </p:nvSpPr>
        <p:spPr>
          <a:xfrm>
            <a:off x="163881" y="600801"/>
            <a:ext cx="9423108" cy="978690"/>
          </a:xfrm>
        </p:spPr>
        <p:txBody>
          <a:bodyPr anchor="ctr">
            <a:noAutofit/>
          </a:bodyPr>
          <a:lstStyle/>
          <a:p>
            <a:pPr algn="ctr"/>
            <a:r>
              <a:rPr lang="en-US" sz="4000" b="1" dirty="0"/>
              <a:t>Processing of Meat &amp; Meats Products</a:t>
            </a:r>
          </a:p>
        </p:txBody>
      </p:sp>
      <p:sp>
        <p:nvSpPr>
          <p:cNvPr id="3" name="Content Placeholder 2">
            <a:extLst>
              <a:ext uri="{FF2B5EF4-FFF2-40B4-BE49-F238E27FC236}">
                <a16:creationId xmlns:a16="http://schemas.microsoft.com/office/drawing/2014/main" id="{A5505894-C38E-8EEF-4D07-7E7448EF05CA}"/>
              </a:ext>
            </a:extLst>
          </p:cNvPr>
          <p:cNvSpPr>
            <a:spLocks noGrp="1"/>
          </p:cNvSpPr>
          <p:nvPr>
            <p:ph idx="1"/>
          </p:nvPr>
        </p:nvSpPr>
        <p:spPr>
          <a:xfrm>
            <a:off x="264106" y="1930244"/>
            <a:ext cx="11685489" cy="4842416"/>
          </a:xfrm>
        </p:spPr>
        <p:txBody>
          <a:bodyPr>
            <a:noAutofit/>
          </a:bodyPr>
          <a:lstStyle/>
          <a:p>
            <a:pPr algn="just">
              <a:lnSpc>
                <a:spcPct val="90000"/>
              </a:lnSpc>
              <a:spcBef>
                <a:spcPts val="600"/>
              </a:spcBef>
            </a:pPr>
            <a:r>
              <a:rPr lang="en-US" sz="2400" b="1" dirty="0">
                <a:solidFill>
                  <a:srgbClr val="800000"/>
                </a:solidFill>
              </a:rPr>
              <a:t>Hot processing</a:t>
            </a:r>
          </a:p>
          <a:p>
            <a:pPr marL="514350" indent="-514350" algn="just">
              <a:lnSpc>
                <a:spcPct val="90000"/>
              </a:lnSpc>
              <a:spcBef>
                <a:spcPts val="600"/>
              </a:spcBef>
              <a:buFont typeface="+mj-lt"/>
              <a:buAutoNum type="romanLcPeriod"/>
            </a:pPr>
            <a:r>
              <a:rPr lang="en-US" sz="2400" dirty="0"/>
              <a:t>It refers to the </a:t>
            </a:r>
            <a:r>
              <a:rPr lang="en-US" sz="2400" dirty="0">
                <a:solidFill>
                  <a:srgbClr val="FF0000"/>
                </a:solidFill>
              </a:rPr>
              <a:t>processing</a:t>
            </a:r>
            <a:r>
              <a:rPr lang="en-US" sz="2400" dirty="0"/>
              <a:t> of carcass as soon as possible after slaughter </a:t>
            </a:r>
          </a:p>
          <a:p>
            <a:pPr marL="514350" indent="-514350" algn="just">
              <a:lnSpc>
                <a:spcPct val="90000"/>
              </a:lnSpc>
              <a:spcBef>
                <a:spcPts val="600"/>
              </a:spcBef>
              <a:buFont typeface="+mj-lt"/>
              <a:buAutoNum type="romanLcPeriod"/>
            </a:pPr>
            <a:r>
              <a:rPr lang="en-US" sz="2400" dirty="0"/>
              <a:t>It accelerates the processing steps and entire processing time is reduced </a:t>
            </a:r>
          </a:p>
          <a:p>
            <a:pPr marL="514350" indent="-514350" algn="just">
              <a:lnSpc>
                <a:spcPct val="90000"/>
              </a:lnSpc>
              <a:spcBef>
                <a:spcPts val="600"/>
              </a:spcBef>
              <a:buFont typeface="+mj-lt"/>
              <a:buAutoNum type="romanLcPeriod"/>
            </a:pPr>
            <a:r>
              <a:rPr lang="en-US" sz="2400" dirty="0"/>
              <a:t>Improvement the cooking sensory quality of the product</a:t>
            </a:r>
          </a:p>
          <a:p>
            <a:pPr algn="just">
              <a:lnSpc>
                <a:spcPct val="90000"/>
              </a:lnSpc>
              <a:spcBef>
                <a:spcPts val="600"/>
              </a:spcBef>
            </a:pPr>
            <a:r>
              <a:rPr lang="en-US" sz="2400" b="1" dirty="0">
                <a:solidFill>
                  <a:srgbClr val="800000"/>
                </a:solidFill>
              </a:rPr>
              <a:t>Cooking</a:t>
            </a:r>
          </a:p>
          <a:p>
            <a:pPr marL="514350" indent="-514350" algn="just">
              <a:lnSpc>
                <a:spcPct val="90000"/>
              </a:lnSpc>
              <a:spcBef>
                <a:spcPts val="600"/>
              </a:spcBef>
              <a:buFont typeface="+mj-lt"/>
              <a:buAutoNum type="romanLcPeriod"/>
            </a:pPr>
            <a:r>
              <a:rPr lang="en-US" sz="2400" dirty="0"/>
              <a:t>Cooked by any one or a combination of three methods</a:t>
            </a:r>
          </a:p>
          <a:p>
            <a:pPr marL="514350" indent="-514350" algn="just">
              <a:lnSpc>
                <a:spcPct val="90000"/>
              </a:lnSpc>
              <a:spcBef>
                <a:spcPts val="600"/>
              </a:spcBef>
              <a:buFont typeface="+mj-lt"/>
              <a:buAutoNum type="romanLcPeriod"/>
            </a:pPr>
            <a:r>
              <a:rPr lang="en-US" sz="2400" dirty="0"/>
              <a:t>Dry heat, moist heat and microwave cooking. </a:t>
            </a:r>
          </a:p>
          <a:p>
            <a:pPr marL="514350" indent="-514350" algn="just">
              <a:lnSpc>
                <a:spcPct val="90000"/>
              </a:lnSpc>
              <a:spcBef>
                <a:spcPts val="600"/>
              </a:spcBef>
              <a:buFont typeface="+mj-lt"/>
              <a:buAutoNum type="romanLcPeriod"/>
            </a:pPr>
            <a:r>
              <a:rPr lang="en-US" sz="2400" dirty="0">
                <a:solidFill>
                  <a:srgbClr val="FF0000"/>
                </a:solidFill>
              </a:rPr>
              <a:t>Dry heat </a:t>
            </a:r>
            <a:r>
              <a:rPr lang="en-US" sz="2400" dirty="0"/>
              <a:t>cooking involves either </a:t>
            </a:r>
            <a:r>
              <a:rPr lang="en-US" sz="2400" dirty="0">
                <a:solidFill>
                  <a:srgbClr val="FF0000"/>
                </a:solidFill>
              </a:rPr>
              <a:t>roasting or frying</a:t>
            </a:r>
          </a:p>
          <a:p>
            <a:pPr marL="514350" indent="-514350" algn="just">
              <a:lnSpc>
                <a:spcPct val="90000"/>
              </a:lnSpc>
              <a:spcBef>
                <a:spcPts val="600"/>
              </a:spcBef>
              <a:buFont typeface="+mj-lt"/>
              <a:buAutoNum type="romanLcPeriod"/>
            </a:pPr>
            <a:r>
              <a:rPr lang="en-US" sz="2400" dirty="0"/>
              <a:t>Moist heat cooking, </a:t>
            </a:r>
            <a:r>
              <a:rPr lang="en-US" sz="2400" dirty="0">
                <a:solidFill>
                  <a:srgbClr val="FF0000"/>
                </a:solidFill>
              </a:rPr>
              <a:t>hot water or steam </a:t>
            </a:r>
            <a:r>
              <a:rPr lang="en-US" sz="2400" dirty="0"/>
              <a:t>is continuously kept in contact with meat for cooking</a:t>
            </a:r>
          </a:p>
          <a:p>
            <a:pPr marL="514350" indent="-514350" algn="just">
              <a:lnSpc>
                <a:spcPct val="90000"/>
              </a:lnSpc>
              <a:spcBef>
                <a:spcPts val="600"/>
              </a:spcBef>
              <a:buFont typeface="+mj-lt"/>
              <a:buAutoNum type="romanLcPeriod"/>
            </a:pPr>
            <a:r>
              <a:rPr lang="en-US" sz="2400" dirty="0"/>
              <a:t>Pressure cooking, stewing, simmering etc. Are popular moisture cooking procedures.</a:t>
            </a:r>
          </a:p>
        </p:txBody>
      </p:sp>
    </p:spTree>
    <p:extLst>
      <p:ext uri="{BB962C8B-B14F-4D97-AF65-F5344CB8AC3E}">
        <p14:creationId xmlns:p14="http://schemas.microsoft.com/office/powerpoint/2010/main" val="211704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4E2F-2F54-9145-10F9-E0944ADABDF0}"/>
              </a:ext>
            </a:extLst>
          </p:cNvPr>
          <p:cNvSpPr>
            <a:spLocks noGrp="1"/>
          </p:cNvSpPr>
          <p:nvPr>
            <p:ph type="title"/>
          </p:nvPr>
        </p:nvSpPr>
        <p:spPr>
          <a:xfrm>
            <a:off x="664225" y="587146"/>
            <a:ext cx="8677836" cy="978690"/>
          </a:xfrm>
        </p:spPr>
        <p:txBody>
          <a:bodyPr anchor="ctr"/>
          <a:lstStyle/>
          <a:p>
            <a:pPr algn="ctr"/>
            <a:r>
              <a:rPr lang="en-US" sz="4000" b="1" dirty="0"/>
              <a:t>Meat Products</a:t>
            </a:r>
          </a:p>
        </p:txBody>
      </p:sp>
      <p:sp>
        <p:nvSpPr>
          <p:cNvPr id="3" name="Content Placeholder 2">
            <a:extLst>
              <a:ext uri="{FF2B5EF4-FFF2-40B4-BE49-F238E27FC236}">
                <a16:creationId xmlns:a16="http://schemas.microsoft.com/office/drawing/2014/main" id="{560BB71F-495B-57F4-7F09-A462B13D3948}"/>
              </a:ext>
            </a:extLst>
          </p:cNvPr>
          <p:cNvSpPr>
            <a:spLocks noGrp="1"/>
          </p:cNvSpPr>
          <p:nvPr>
            <p:ph idx="1"/>
          </p:nvPr>
        </p:nvSpPr>
        <p:spPr>
          <a:xfrm>
            <a:off x="609599" y="2209801"/>
            <a:ext cx="11080518" cy="4412658"/>
          </a:xfrm>
        </p:spPr>
        <p:txBody>
          <a:bodyPr>
            <a:noAutofit/>
          </a:bodyPr>
          <a:lstStyle/>
          <a:p>
            <a:pPr algn="just"/>
            <a:r>
              <a:rPr lang="en-US" sz="2800" dirty="0"/>
              <a:t>Processing of meat products is divided into the following groups for further discussion: </a:t>
            </a:r>
          </a:p>
          <a:p>
            <a:pPr marL="457200" indent="-457200" algn="just">
              <a:buFont typeface="+mj-lt"/>
              <a:buAutoNum type="arabicPeriod"/>
            </a:pPr>
            <a:r>
              <a:rPr lang="en-US" sz="2800" dirty="0"/>
              <a:t>Cured and smoked meats </a:t>
            </a:r>
          </a:p>
          <a:p>
            <a:pPr marL="457200" indent="-457200" algn="just">
              <a:buFont typeface="+mj-lt"/>
              <a:buAutoNum type="arabicPeriod"/>
            </a:pPr>
            <a:r>
              <a:rPr lang="en-US" sz="2800" dirty="0"/>
              <a:t>Sausages </a:t>
            </a:r>
          </a:p>
          <a:p>
            <a:pPr marL="457200" indent="-457200" algn="just">
              <a:buFont typeface="+mj-lt"/>
              <a:buAutoNum type="arabicPeriod"/>
            </a:pPr>
            <a:r>
              <a:rPr lang="en-US" sz="2800" dirty="0"/>
              <a:t>Intermediate moisture and shelf stable meat products </a:t>
            </a:r>
          </a:p>
          <a:p>
            <a:pPr marL="457200" indent="-457200" algn="just">
              <a:buFont typeface="+mj-lt"/>
              <a:buAutoNum type="arabicPeriod"/>
            </a:pPr>
            <a:r>
              <a:rPr lang="en-US" sz="2800" dirty="0"/>
              <a:t>Restructured meat products </a:t>
            </a:r>
          </a:p>
          <a:p>
            <a:pPr marL="457200" indent="-457200" algn="just">
              <a:buFont typeface="+mj-lt"/>
              <a:buAutoNum type="arabicPeriod"/>
            </a:pPr>
            <a:r>
              <a:rPr lang="en-US" sz="2800" dirty="0"/>
              <a:t>Other popular meat products </a:t>
            </a:r>
          </a:p>
        </p:txBody>
      </p:sp>
    </p:spTree>
    <p:extLst>
      <p:ext uri="{BB962C8B-B14F-4D97-AF65-F5344CB8AC3E}">
        <p14:creationId xmlns:p14="http://schemas.microsoft.com/office/powerpoint/2010/main" val="425925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610A-3E93-E4DB-02CC-8ED13067A4D9}"/>
              </a:ext>
            </a:extLst>
          </p:cNvPr>
          <p:cNvSpPr>
            <a:spLocks noGrp="1"/>
          </p:cNvSpPr>
          <p:nvPr>
            <p:ph type="title"/>
          </p:nvPr>
        </p:nvSpPr>
        <p:spPr>
          <a:xfrm>
            <a:off x="609599" y="641750"/>
            <a:ext cx="8677836" cy="978690"/>
          </a:xfrm>
        </p:spPr>
        <p:txBody>
          <a:bodyPr anchor="ctr"/>
          <a:lstStyle/>
          <a:p>
            <a:pPr algn="ctr"/>
            <a:r>
              <a:rPr lang="en-US" sz="4000" b="1" dirty="0"/>
              <a:t>Cured and Smoked Meats </a:t>
            </a:r>
          </a:p>
        </p:txBody>
      </p:sp>
      <p:sp>
        <p:nvSpPr>
          <p:cNvPr id="3" name="Content Placeholder 2">
            <a:extLst>
              <a:ext uri="{FF2B5EF4-FFF2-40B4-BE49-F238E27FC236}">
                <a16:creationId xmlns:a16="http://schemas.microsoft.com/office/drawing/2014/main" id="{22334610-4B9B-C0F0-71A8-6F093D6CE0E3}"/>
              </a:ext>
            </a:extLst>
          </p:cNvPr>
          <p:cNvSpPr>
            <a:spLocks noGrp="1"/>
          </p:cNvSpPr>
          <p:nvPr>
            <p:ph idx="1"/>
          </p:nvPr>
        </p:nvSpPr>
        <p:spPr>
          <a:xfrm>
            <a:off x="423359" y="2184734"/>
            <a:ext cx="11430639" cy="4369458"/>
          </a:xfrm>
        </p:spPr>
        <p:txBody>
          <a:bodyPr>
            <a:noAutofit/>
          </a:bodyPr>
          <a:lstStyle/>
          <a:p>
            <a:pPr algn="just">
              <a:lnSpc>
                <a:spcPct val="110000"/>
              </a:lnSpc>
              <a:spcBef>
                <a:spcPts val="600"/>
              </a:spcBef>
            </a:pPr>
            <a:r>
              <a:rPr lang="en-US" sz="2800" dirty="0"/>
              <a:t>All meat products belonging to this class are cured, whereas only some of them are smoked.</a:t>
            </a:r>
          </a:p>
          <a:p>
            <a:pPr marL="0" indent="0" algn="just">
              <a:lnSpc>
                <a:spcPct val="110000"/>
              </a:lnSpc>
              <a:spcBef>
                <a:spcPts val="600"/>
              </a:spcBef>
              <a:buNone/>
            </a:pPr>
            <a:r>
              <a:rPr lang="en-US" sz="2800" b="1" dirty="0">
                <a:solidFill>
                  <a:srgbClr val="800000"/>
                </a:solidFill>
              </a:rPr>
              <a:t>Hams </a:t>
            </a:r>
          </a:p>
          <a:p>
            <a:pPr marL="0" indent="0" algn="just">
              <a:lnSpc>
                <a:spcPct val="110000"/>
              </a:lnSpc>
              <a:spcBef>
                <a:spcPts val="600"/>
              </a:spcBef>
              <a:buNone/>
            </a:pPr>
            <a:r>
              <a:rPr lang="en-US" sz="2800" dirty="0"/>
              <a:t>These are classified in several ways: </a:t>
            </a:r>
          </a:p>
          <a:p>
            <a:pPr marL="514350" indent="-514350" algn="just">
              <a:lnSpc>
                <a:spcPct val="110000"/>
              </a:lnSpc>
              <a:spcBef>
                <a:spcPts val="600"/>
              </a:spcBef>
              <a:buFont typeface="+mj-lt"/>
              <a:buAutoNum type="romanLcPeriod"/>
            </a:pPr>
            <a:r>
              <a:rPr lang="en-US" sz="2800" dirty="0"/>
              <a:t>According to weight: light, medium and heavy </a:t>
            </a:r>
          </a:p>
          <a:p>
            <a:pPr marL="514350" indent="-514350" algn="just">
              <a:lnSpc>
                <a:spcPct val="110000"/>
              </a:lnSpc>
              <a:spcBef>
                <a:spcPts val="600"/>
              </a:spcBef>
              <a:buFont typeface="+mj-lt"/>
              <a:buAutoNum type="romanLcPeriod"/>
            </a:pPr>
            <a:r>
              <a:rPr lang="en-US" sz="2800" dirty="0"/>
              <a:t>According to trimming: rough, regular, skinned and skinless </a:t>
            </a:r>
          </a:p>
          <a:p>
            <a:pPr marL="514350" indent="-514350" algn="just">
              <a:lnSpc>
                <a:spcPct val="110000"/>
              </a:lnSpc>
              <a:spcBef>
                <a:spcPts val="600"/>
              </a:spcBef>
              <a:buFont typeface="+mj-lt"/>
              <a:buAutoNum type="romanLcPeriod"/>
            </a:pPr>
            <a:r>
              <a:rPr lang="en-US" sz="2800" dirty="0"/>
              <a:t>According to presence of bone: bone-in, semiboneless and boneless.</a:t>
            </a:r>
          </a:p>
        </p:txBody>
      </p:sp>
    </p:spTree>
    <p:extLst>
      <p:ext uri="{BB962C8B-B14F-4D97-AF65-F5344CB8AC3E}">
        <p14:creationId xmlns:p14="http://schemas.microsoft.com/office/powerpoint/2010/main" val="152188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A27D-1A11-244E-6595-C7235735DE3F}"/>
              </a:ext>
            </a:extLst>
          </p:cNvPr>
          <p:cNvSpPr>
            <a:spLocks noGrp="1"/>
          </p:cNvSpPr>
          <p:nvPr>
            <p:ph type="title"/>
          </p:nvPr>
        </p:nvSpPr>
        <p:spPr>
          <a:xfrm>
            <a:off x="623256" y="559837"/>
            <a:ext cx="8677836" cy="924072"/>
          </a:xfrm>
        </p:spPr>
        <p:txBody>
          <a:bodyPr anchor="ctr"/>
          <a:lstStyle/>
          <a:p>
            <a:pPr algn="ctr"/>
            <a:r>
              <a:rPr lang="en-US" sz="4000" b="1" dirty="0">
                <a:solidFill>
                  <a:schemeClr val="tx1"/>
                </a:solidFill>
              </a:rPr>
              <a:t>Cured and Smoked Meats </a:t>
            </a:r>
          </a:p>
        </p:txBody>
      </p:sp>
      <p:sp>
        <p:nvSpPr>
          <p:cNvPr id="3" name="Content Placeholder 2">
            <a:extLst>
              <a:ext uri="{FF2B5EF4-FFF2-40B4-BE49-F238E27FC236}">
                <a16:creationId xmlns:a16="http://schemas.microsoft.com/office/drawing/2014/main" id="{679277D5-9BF1-0710-E7CB-1EDE2A7FA2F0}"/>
              </a:ext>
            </a:extLst>
          </p:cNvPr>
          <p:cNvSpPr>
            <a:spLocks noGrp="1"/>
          </p:cNvSpPr>
          <p:nvPr>
            <p:ph idx="1"/>
          </p:nvPr>
        </p:nvSpPr>
        <p:spPr>
          <a:xfrm>
            <a:off x="199728" y="2089148"/>
            <a:ext cx="7570921" cy="4579666"/>
          </a:xfrm>
        </p:spPr>
        <p:txBody>
          <a:bodyPr>
            <a:noAutofit/>
          </a:bodyPr>
          <a:lstStyle/>
          <a:p>
            <a:pPr marL="0" indent="0" algn="just">
              <a:spcBef>
                <a:spcPts val="600"/>
              </a:spcBef>
              <a:buNone/>
            </a:pPr>
            <a:r>
              <a:rPr lang="en-US" sz="2400" b="1" dirty="0">
                <a:solidFill>
                  <a:srgbClr val="800000"/>
                </a:solidFill>
              </a:rPr>
              <a:t>Commercial processing of ham </a:t>
            </a:r>
          </a:p>
          <a:p>
            <a:pPr marL="514350" indent="-514350" algn="just">
              <a:spcBef>
                <a:spcPts val="600"/>
              </a:spcBef>
              <a:buFont typeface="+mj-lt"/>
              <a:buAutoNum type="romanLcPeriod"/>
            </a:pPr>
            <a:r>
              <a:rPr lang="en-US" sz="2400" dirty="0"/>
              <a:t>In three </a:t>
            </a:r>
            <a:r>
              <a:rPr lang="en-US" sz="2400" dirty="0">
                <a:solidFill>
                  <a:srgbClr val="FF0000"/>
                </a:solidFill>
              </a:rPr>
              <a:t>steps-curing, smoking and cooking</a:t>
            </a:r>
            <a:r>
              <a:rPr lang="en-US" sz="2400" dirty="0"/>
              <a:t>.</a:t>
            </a:r>
          </a:p>
          <a:p>
            <a:pPr marL="514350" indent="-514350" algn="just">
              <a:spcBef>
                <a:spcPts val="600"/>
              </a:spcBef>
              <a:buFont typeface="+mj-lt"/>
              <a:buAutoNum type="romanLcPeriod"/>
            </a:pPr>
            <a:r>
              <a:rPr lang="en-US" sz="2400" dirty="0"/>
              <a:t>Curing is usually done by artery pumping or stitch pumping to 10% of the green weight.</a:t>
            </a:r>
          </a:p>
          <a:p>
            <a:pPr marL="514350" indent="-514350" algn="just">
              <a:spcBef>
                <a:spcPts val="600"/>
              </a:spcBef>
              <a:buFont typeface="+mj-lt"/>
              <a:buAutoNum type="romanLcPeriod"/>
            </a:pPr>
            <a:r>
              <a:rPr lang="en-US" sz="2400" b="0" i="0" dirty="0">
                <a:solidFill>
                  <a:srgbClr val="FF0000"/>
                </a:solidFill>
                <a:effectLst/>
              </a:rPr>
              <a:t>Artery pumping </a:t>
            </a:r>
            <a:r>
              <a:rPr lang="en-US" sz="2400" b="0" i="0" dirty="0">
                <a:solidFill>
                  <a:srgbClr val="0D0D0D"/>
                </a:solidFill>
                <a:effectLst/>
              </a:rPr>
              <a:t>involves injecting curing solution directly into the artery of the meat.</a:t>
            </a:r>
          </a:p>
          <a:p>
            <a:pPr marL="514350" indent="-514350" algn="just">
              <a:spcBef>
                <a:spcPts val="600"/>
              </a:spcBef>
              <a:buFont typeface="+mj-lt"/>
              <a:buAutoNum type="romanLcPeriod"/>
            </a:pPr>
            <a:r>
              <a:rPr lang="en-US" sz="2400" dirty="0">
                <a:solidFill>
                  <a:srgbClr val="FF0000"/>
                </a:solidFill>
              </a:rPr>
              <a:t>S</a:t>
            </a:r>
            <a:r>
              <a:rPr lang="en-US" sz="2400" b="0" i="0" dirty="0">
                <a:solidFill>
                  <a:srgbClr val="FF0000"/>
                </a:solidFill>
                <a:effectLst/>
              </a:rPr>
              <a:t>titch pumping </a:t>
            </a:r>
            <a:r>
              <a:rPr lang="en-US" sz="2400" b="0" i="0" dirty="0">
                <a:solidFill>
                  <a:srgbClr val="0D0D0D"/>
                </a:solidFill>
                <a:effectLst/>
              </a:rPr>
              <a:t>involves injecting the solution throughout the meat by stitching it in.</a:t>
            </a:r>
            <a:endParaRPr lang="en-US" sz="2400" dirty="0"/>
          </a:p>
          <a:p>
            <a:pPr marL="514350" indent="-514350" algn="just">
              <a:spcBef>
                <a:spcPts val="600"/>
              </a:spcBef>
              <a:buFont typeface="+mj-lt"/>
              <a:buAutoNum type="romanLcPeriod"/>
            </a:pPr>
            <a:r>
              <a:rPr lang="en-US" sz="2400" dirty="0"/>
              <a:t>The hams are now shifted to smoke chamber which is maintained </a:t>
            </a:r>
            <a:r>
              <a:rPr lang="en-US" sz="2400" dirty="0">
                <a:solidFill>
                  <a:srgbClr val="FF0000"/>
                </a:solidFill>
              </a:rPr>
              <a:t>at 75-85°C </a:t>
            </a:r>
            <a:r>
              <a:rPr lang="en-US" sz="2400" dirty="0"/>
              <a:t>temperature and 30-40% relative humidity for 5-6 hours.</a:t>
            </a:r>
          </a:p>
        </p:txBody>
      </p:sp>
      <p:pic>
        <p:nvPicPr>
          <p:cNvPr id="5" name="Picture 4">
            <a:extLst>
              <a:ext uri="{FF2B5EF4-FFF2-40B4-BE49-F238E27FC236}">
                <a16:creationId xmlns:a16="http://schemas.microsoft.com/office/drawing/2014/main" id="{5752B32B-39FF-872A-C4EE-4EF058AFC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735" y="2425712"/>
            <a:ext cx="4021921" cy="4021921"/>
          </a:xfrm>
          <a:prstGeom prst="rect">
            <a:avLst/>
          </a:prstGeom>
        </p:spPr>
      </p:pic>
    </p:spTree>
    <p:extLst>
      <p:ext uri="{BB962C8B-B14F-4D97-AF65-F5344CB8AC3E}">
        <p14:creationId xmlns:p14="http://schemas.microsoft.com/office/powerpoint/2010/main" val="234591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8F44-5F0C-E56F-1F1E-4E727EE9300A}"/>
              </a:ext>
            </a:extLst>
          </p:cNvPr>
          <p:cNvSpPr>
            <a:spLocks noGrp="1"/>
          </p:cNvSpPr>
          <p:nvPr>
            <p:ph type="title"/>
          </p:nvPr>
        </p:nvSpPr>
        <p:spPr>
          <a:xfrm>
            <a:off x="677882" y="587145"/>
            <a:ext cx="8677836" cy="965036"/>
          </a:xfrm>
        </p:spPr>
        <p:txBody>
          <a:bodyPr anchor="ctr"/>
          <a:lstStyle/>
          <a:p>
            <a:pPr algn="ctr"/>
            <a:r>
              <a:rPr lang="en-US" sz="4000" b="1" dirty="0"/>
              <a:t>Cured and Smoked Meats </a:t>
            </a:r>
          </a:p>
        </p:txBody>
      </p:sp>
      <p:sp>
        <p:nvSpPr>
          <p:cNvPr id="3" name="Content Placeholder 2">
            <a:extLst>
              <a:ext uri="{FF2B5EF4-FFF2-40B4-BE49-F238E27FC236}">
                <a16:creationId xmlns:a16="http://schemas.microsoft.com/office/drawing/2014/main" id="{373766E8-8996-68FD-677F-E284C088C509}"/>
              </a:ext>
            </a:extLst>
          </p:cNvPr>
          <p:cNvSpPr>
            <a:spLocks noGrp="1"/>
          </p:cNvSpPr>
          <p:nvPr>
            <p:ph idx="1"/>
          </p:nvPr>
        </p:nvSpPr>
        <p:spPr>
          <a:xfrm>
            <a:off x="191195" y="2344236"/>
            <a:ext cx="7688710" cy="4358219"/>
          </a:xfrm>
        </p:spPr>
        <p:txBody>
          <a:bodyPr>
            <a:noAutofit/>
          </a:bodyPr>
          <a:lstStyle/>
          <a:p>
            <a:pPr marL="0" indent="0" algn="just">
              <a:spcBef>
                <a:spcPts val="600"/>
              </a:spcBef>
              <a:buNone/>
            </a:pPr>
            <a:r>
              <a:rPr lang="en-US" sz="2600" b="1" dirty="0">
                <a:solidFill>
                  <a:srgbClr val="800000"/>
                </a:solidFill>
              </a:rPr>
              <a:t>Cooked ham</a:t>
            </a:r>
          </a:p>
          <a:p>
            <a:pPr marL="514350" indent="-514350" algn="just">
              <a:spcBef>
                <a:spcPts val="600"/>
              </a:spcBef>
              <a:buFont typeface="+mj-lt"/>
              <a:buAutoNum type="romanLcPeriod"/>
            </a:pPr>
            <a:r>
              <a:rPr lang="en-US" sz="2600" dirty="0"/>
              <a:t>These hams are </a:t>
            </a:r>
            <a:r>
              <a:rPr lang="en-US" sz="2600" dirty="0">
                <a:solidFill>
                  <a:srgbClr val="FF0000"/>
                </a:solidFill>
              </a:rPr>
              <a:t>deboned</a:t>
            </a:r>
            <a:r>
              <a:rPr lang="en-US" sz="2600" dirty="0"/>
              <a:t> and cured in the </a:t>
            </a:r>
            <a:r>
              <a:rPr lang="en-US" sz="2600" dirty="0">
                <a:solidFill>
                  <a:srgbClr val="FF0000"/>
                </a:solidFill>
              </a:rPr>
              <a:t>pickle</a:t>
            </a:r>
            <a:r>
              <a:rPr lang="en-US" sz="2600" dirty="0"/>
              <a:t> but smoking is not done.</a:t>
            </a:r>
          </a:p>
          <a:p>
            <a:pPr marL="514350" indent="-514350" algn="just">
              <a:spcBef>
                <a:spcPts val="600"/>
              </a:spcBef>
              <a:buFont typeface="+mj-lt"/>
              <a:buAutoNum type="romanLcPeriod"/>
            </a:pPr>
            <a:r>
              <a:rPr lang="en-US" sz="2600" dirty="0"/>
              <a:t>Stuffed tightly into metal </a:t>
            </a:r>
            <a:r>
              <a:rPr lang="en-US" sz="2600" dirty="0" err="1">
                <a:solidFill>
                  <a:srgbClr val="FF0000"/>
                </a:solidFill>
              </a:rPr>
              <a:t>moulds</a:t>
            </a:r>
            <a:r>
              <a:rPr lang="en-US" sz="2600" dirty="0"/>
              <a:t> and cooked in a water tank at 75-85°C for 2-3 hours depending on the weight of the ham.</a:t>
            </a:r>
          </a:p>
          <a:p>
            <a:pPr marL="514350" indent="-514350" algn="just">
              <a:spcBef>
                <a:spcPts val="600"/>
              </a:spcBef>
              <a:buFont typeface="+mj-lt"/>
              <a:buAutoNum type="romanLcPeriod"/>
            </a:pPr>
            <a:r>
              <a:rPr lang="en-US" sz="2600" dirty="0"/>
              <a:t>Chilled in a tank maintained at </a:t>
            </a:r>
            <a:r>
              <a:rPr lang="en-US" sz="2600" dirty="0">
                <a:solidFill>
                  <a:srgbClr val="FF0000"/>
                </a:solidFill>
              </a:rPr>
              <a:t>0°C for 12 </a:t>
            </a:r>
            <a:r>
              <a:rPr lang="en-US" sz="2600" dirty="0"/>
              <a:t>hrs. </a:t>
            </a:r>
          </a:p>
          <a:p>
            <a:pPr marL="514350" indent="-514350" algn="just">
              <a:spcBef>
                <a:spcPts val="600"/>
              </a:spcBef>
              <a:buFont typeface="+mj-lt"/>
              <a:buAutoNum type="romanLcPeriod"/>
            </a:pPr>
            <a:r>
              <a:rPr lang="en-US" sz="2600" dirty="0"/>
              <a:t>These hams are then sliced and packed. </a:t>
            </a:r>
          </a:p>
        </p:txBody>
      </p:sp>
      <p:pic>
        <p:nvPicPr>
          <p:cNvPr id="4" name="Picture 3" descr="Baked_Ham_Brown_Sugar_Glazed_231-1-911fbf51eb9d4ab6a4085f2cb803450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833" y="2539991"/>
            <a:ext cx="4212166" cy="3746499"/>
          </a:xfrm>
          <a:prstGeom prst="rect">
            <a:avLst/>
          </a:prstGeom>
        </p:spPr>
      </p:pic>
    </p:spTree>
    <p:extLst>
      <p:ext uri="{BB962C8B-B14F-4D97-AF65-F5344CB8AC3E}">
        <p14:creationId xmlns:p14="http://schemas.microsoft.com/office/powerpoint/2010/main" val="344240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51CE-C148-E8EE-D0A3-65DF538C8426}"/>
              </a:ext>
            </a:extLst>
          </p:cNvPr>
          <p:cNvSpPr>
            <a:spLocks noGrp="1"/>
          </p:cNvSpPr>
          <p:nvPr>
            <p:ph type="title"/>
          </p:nvPr>
        </p:nvSpPr>
        <p:spPr>
          <a:xfrm>
            <a:off x="720901" y="470977"/>
            <a:ext cx="8388109" cy="823906"/>
          </a:xfrm>
        </p:spPr>
        <p:txBody>
          <a:bodyPr anchor="ctr">
            <a:normAutofit/>
          </a:bodyPr>
          <a:lstStyle/>
          <a:p>
            <a:pPr algn="ctr"/>
            <a:r>
              <a:rPr lang="en-US" sz="4000" b="1" dirty="0">
                <a:solidFill>
                  <a:srgbClr val="800000"/>
                </a:solidFill>
              </a:rPr>
              <a:t>Cured and Smoked Meats </a:t>
            </a:r>
          </a:p>
        </p:txBody>
      </p:sp>
      <p:sp>
        <p:nvSpPr>
          <p:cNvPr id="3" name="Content Placeholder 2">
            <a:extLst>
              <a:ext uri="{FF2B5EF4-FFF2-40B4-BE49-F238E27FC236}">
                <a16:creationId xmlns:a16="http://schemas.microsoft.com/office/drawing/2014/main" id="{559E98DB-E86A-3AD5-4B3B-F13D3E22B91B}"/>
              </a:ext>
            </a:extLst>
          </p:cNvPr>
          <p:cNvSpPr>
            <a:spLocks noGrp="1"/>
          </p:cNvSpPr>
          <p:nvPr>
            <p:ph idx="1"/>
          </p:nvPr>
        </p:nvSpPr>
        <p:spPr>
          <a:xfrm>
            <a:off x="109252" y="1256220"/>
            <a:ext cx="8904154" cy="5516622"/>
          </a:xfrm>
        </p:spPr>
        <p:txBody>
          <a:bodyPr>
            <a:noAutofit/>
          </a:bodyPr>
          <a:lstStyle/>
          <a:p>
            <a:pPr marL="0" indent="0" algn="just">
              <a:lnSpc>
                <a:spcPct val="90000"/>
              </a:lnSpc>
              <a:spcBef>
                <a:spcPts val="600"/>
              </a:spcBef>
              <a:buNone/>
            </a:pPr>
            <a:r>
              <a:rPr lang="en-US" sz="2400" b="1" dirty="0">
                <a:solidFill>
                  <a:srgbClr val="800000"/>
                </a:solidFill>
              </a:rPr>
              <a:t>Bacon</a:t>
            </a:r>
          </a:p>
          <a:p>
            <a:pPr marL="514350" indent="-514350" algn="just">
              <a:lnSpc>
                <a:spcPct val="90000"/>
              </a:lnSpc>
              <a:spcBef>
                <a:spcPts val="600"/>
              </a:spcBef>
              <a:buFont typeface="+mj-lt"/>
              <a:buAutoNum type="romanLcPeriod"/>
            </a:pPr>
            <a:r>
              <a:rPr lang="en-US" sz="2400" dirty="0"/>
              <a:t>Pork </a:t>
            </a:r>
            <a:r>
              <a:rPr lang="en-US" sz="2400" dirty="0">
                <a:solidFill>
                  <a:srgbClr val="FF0000"/>
                </a:solidFill>
              </a:rPr>
              <a:t>bellies</a:t>
            </a:r>
            <a:r>
              <a:rPr lang="en-US" sz="2400" dirty="0"/>
              <a:t> are generally processed as cured and smoked bacon. </a:t>
            </a:r>
          </a:p>
          <a:p>
            <a:pPr marL="514350" indent="-514350" algn="just">
              <a:lnSpc>
                <a:spcPct val="90000"/>
              </a:lnSpc>
              <a:spcBef>
                <a:spcPts val="600"/>
              </a:spcBef>
              <a:buFont typeface="+mj-lt"/>
              <a:buAutoNum type="romanLcPeriod"/>
            </a:pPr>
            <a:r>
              <a:rPr lang="en-US" sz="2400" dirty="0"/>
              <a:t>There is no fixed criteria for the classification of bacon. </a:t>
            </a:r>
          </a:p>
          <a:p>
            <a:pPr marL="0" indent="0" algn="just">
              <a:lnSpc>
                <a:spcPct val="90000"/>
              </a:lnSpc>
              <a:spcBef>
                <a:spcPts val="600"/>
              </a:spcBef>
              <a:buNone/>
            </a:pPr>
            <a:r>
              <a:rPr lang="en-US" sz="2400" b="1" dirty="0">
                <a:solidFill>
                  <a:srgbClr val="800000"/>
                </a:solidFill>
              </a:rPr>
              <a:t>Commercial Processing of Bacon </a:t>
            </a:r>
          </a:p>
          <a:p>
            <a:pPr marL="514350" indent="-514350" algn="just">
              <a:lnSpc>
                <a:spcPct val="90000"/>
              </a:lnSpc>
              <a:spcBef>
                <a:spcPts val="600"/>
              </a:spcBef>
              <a:buFont typeface="+mj-lt"/>
              <a:buAutoNum type="romanLcPeriod"/>
            </a:pPr>
            <a:r>
              <a:rPr lang="en-US" sz="2400" dirty="0"/>
              <a:t>Green bellies are first </a:t>
            </a:r>
            <a:r>
              <a:rPr lang="en-US" sz="2400" dirty="0">
                <a:solidFill>
                  <a:srgbClr val="FF0000"/>
                </a:solidFill>
              </a:rPr>
              <a:t>cleared of rind </a:t>
            </a:r>
            <a:r>
              <a:rPr lang="en-US" sz="2400" dirty="0"/>
              <a:t>and </a:t>
            </a:r>
            <a:r>
              <a:rPr lang="en-US" sz="2400" dirty="0">
                <a:solidFill>
                  <a:srgbClr val="FF0000"/>
                </a:solidFill>
              </a:rPr>
              <a:t>stitch pumped </a:t>
            </a:r>
            <a:r>
              <a:rPr lang="en-US" sz="2400" dirty="0"/>
              <a:t>with a curing pickle.</a:t>
            </a:r>
          </a:p>
          <a:p>
            <a:pPr marL="514350" indent="-514350" algn="just">
              <a:lnSpc>
                <a:spcPct val="90000"/>
              </a:lnSpc>
              <a:spcBef>
                <a:spcPts val="600"/>
              </a:spcBef>
              <a:buFont typeface="+mj-lt"/>
              <a:buAutoNum type="romanLcPeriod"/>
            </a:pPr>
            <a:r>
              <a:rPr lang="en-US" sz="2400" dirty="0"/>
              <a:t>These are now transferred to smoke chamber maintained at a temperature </a:t>
            </a:r>
            <a:r>
              <a:rPr lang="en-US" sz="2400" dirty="0">
                <a:solidFill>
                  <a:srgbClr val="FF0000"/>
                </a:solidFill>
              </a:rPr>
              <a:t>of 60-65°C </a:t>
            </a:r>
            <a:r>
              <a:rPr lang="en-US" sz="2400" dirty="0"/>
              <a:t>and a relative humidity of 30-40% </a:t>
            </a:r>
          </a:p>
          <a:p>
            <a:pPr marL="514350" indent="-514350" algn="just">
              <a:lnSpc>
                <a:spcPct val="90000"/>
              </a:lnSpc>
              <a:spcBef>
                <a:spcPts val="600"/>
              </a:spcBef>
              <a:buFont typeface="+mj-lt"/>
              <a:buAutoNum type="romanLcPeriod"/>
            </a:pPr>
            <a:r>
              <a:rPr lang="en-US" sz="2400" dirty="0"/>
              <a:t>The cooking </a:t>
            </a:r>
            <a:r>
              <a:rPr lang="en-US" sz="2400" dirty="0">
                <a:solidFill>
                  <a:srgbClr val="FF0000"/>
                </a:solidFill>
              </a:rPr>
              <a:t>time </a:t>
            </a:r>
            <a:r>
              <a:rPr lang="en-US" sz="2400" dirty="0"/>
              <a:t>depends on the </a:t>
            </a:r>
            <a:r>
              <a:rPr lang="en-US" sz="2400" dirty="0">
                <a:solidFill>
                  <a:srgbClr val="FF0000"/>
                </a:solidFill>
              </a:rPr>
              <a:t>size of bellies </a:t>
            </a:r>
            <a:r>
              <a:rPr lang="en-US" sz="2400" dirty="0"/>
              <a:t>although an internal temperature of 55°C must be achieved</a:t>
            </a:r>
          </a:p>
          <a:p>
            <a:pPr marL="514350" indent="-514350" algn="just">
              <a:lnSpc>
                <a:spcPct val="90000"/>
              </a:lnSpc>
              <a:spcBef>
                <a:spcPts val="600"/>
              </a:spcBef>
              <a:buFont typeface="+mj-lt"/>
              <a:buAutoNum type="romanLcPeriod"/>
            </a:pPr>
            <a:r>
              <a:rPr lang="en-US" sz="2400" dirty="0"/>
              <a:t>After smoking and cooking, bacon is chilled to 0°C to allow it to retain proper shape </a:t>
            </a:r>
          </a:p>
        </p:txBody>
      </p:sp>
      <p:pic>
        <p:nvPicPr>
          <p:cNvPr id="5" name="Picture 4">
            <a:extLst>
              <a:ext uri="{FF2B5EF4-FFF2-40B4-BE49-F238E27FC236}">
                <a16:creationId xmlns:a16="http://schemas.microsoft.com/office/drawing/2014/main" id="{4F7D57AE-2AF1-8E0A-5899-4DE25ABF7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8006" y="2546414"/>
            <a:ext cx="3065992" cy="3748890"/>
          </a:xfrm>
          <a:prstGeom prst="rect">
            <a:avLst/>
          </a:prstGeom>
        </p:spPr>
      </p:pic>
    </p:spTree>
    <p:extLst>
      <p:ext uri="{BB962C8B-B14F-4D97-AF65-F5344CB8AC3E}">
        <p14:creationId xmlns:p14="http://schemas.microsoft.com/office/powerpoint/2010/main" val="230801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43C0-38B7-E714-2EAD-142615281B54}"/>
              </a:ext>
            </a:extLst>
          </p:cNvPr>
          <p:cNvSpPr>
            <a:spLocks noGrp="1"/>
          </p:cNvSpPr>
          <p:nvPr>
            <p:ph type="title"/>
          </p:nvPr>
        </p:nvSpPr>
        <p:spPr>
          <a:xfrm>
            <a:off x="1698055" y="812342"/>
            <a:ext cx="6564235" cy="808140"/>
          </a:xfrm>
        </p:spPr>
        <p:txBody>
          <a:bodyPr anchor="ctr">
            <a:normAutofit/>
          </a:bodyPr>
          <a:lstStyle/>
          <a:p>
            <a:pPr algn="ctr"/>
            <a:r>
              <a:rPr lang="en-US" sz="4000" b="1" dirty="0">
                <a:solidFill>
                  <a:srgbClr val="800000"/>
                </a:solidFill>
              </a:rPr>
              <a:t>Sausages </a:t>
            </a:r>
          </a:p>
        </p:txBody>
      </p:sp>
      <p:sp>
        <p:nvSpPr>
          <p:cNvPr id="3" name="Content Placeholder 2">
            <a:extLst>
              <a:ext uri="{FF2B5EF4-FFF2-40B4-BE49-F238E27FC236}">
                <a16:creationId xmlns:a16="http://schemas.microsoft.com/office/drawing/2014/main" id="{BFD8ED4F-5137-7580-0E01-04D11754D99B}"/>
              </a:ext>
            </a:extLst>
          </p:cNvPr>
          <p:cNvSpPr>
            <a:spLocks noGrp="1"/>
          </p:cNvSpPr>
          <p:nvPr>
            <p:ph idx="1"/>
          </p:nvPr>
        </p:nvSpPr>
        <p:spPr>
          <a:xfrm>
            <a:off x="286791" y="2416856"/>
            <a:ext cx="6550042" cy="4320232"/>
          </a:xfrm>
        </p:spPr>
        <p:txBody>
          <a:bodyPr>
            <a:noAutofit/>
          </a:bodyPr>
          <a:lstStyle/>
          <a:p>
            <a:pPr algn="just">
              <a:lnSpc>
                <a:spcPct val="90000"/>
              </a:lnSpc>
              <a:spcBef>
                <a:spcPts val="600"/>
              </a:spcBef>
            </a:pPr>
            <a:r>
              <a:rPr lang="en-US" sz="2800" dirty="0"/>
              <a:t>Latin word '</a:t>
            </a:r>
            <a:r>
              <a:rPr lang="en-US" sz="2800" dirty="0" err="1"/>
              <a:t>salsus</a:t>
            </a:r>
            <a:r>
              <a:rPr lang="en-US" sz="2800" dirty="0"/>
              <a:t>' meaning salt.</a:t>
            </a:r>
          </a:p>
          <a:p>
            <a:pPr algn="just">
              <a:lnSpc>
                <a:spcPct val="90000"/>
              </a:lnSpc>
              <a:spcBef>
                <a:spcPts val="600"/>
              </a:spcBef>
            </a:pPr>
            <a:r>
              <a:rPr lang="en-US" sz="2800" dirty="0"/>
              <a:t>Refer to ground meat which was </a:t>
            </a:r>
            <a:r>
              <a:rPr lang="en-US" sz="2800" dirty="0">
                <a:solidFill>
                  <a:srgbClr val="FF0000"/>
                </a:solidFill>
              </a:rPr>
              <a:t>salted </a:t>
            </a:r>
            <a:r>
              <a:rPr lang="en-US" sz="2800" dirty="0"/>
              <a:t>and </a:t>
            </a:r>
            <a:r>
              <a:rPr lang="en-US" sz="2800" dirty="0">
                <a:solidFill>
                  <a:srgbClr val="FF0000"/>
                </a:solidFill>
              </a:rPr>
              <a:t>stuffed </a:t>
            </a:r>
            <a:r>
              <a:rPr lang="en-US" sz="2800" dirty="0"/>
              <a:t>in animal casings</a:t>
            </a:r>
          </a:p>
          <a:p>
            <a:pPr algn="just">
              <a:lnSpc>
                <a:spcPct val="90000"/>
              </a:lnSpc>
              <a:spcBef>
                <a:spcPts val="600"/>
              </a:spcBef>
            </a:pPr>
            <a:r>
              <a:rPr lang="en-US" sz="2800" dirty="0"/>
              <a:t>Presently, sausage may be defined as a meat product which is prepared from minced and seasoned meat and .Formed into </a:t>
            </a:r>
            <a:r>
              <a:rPr lang="en-US" sz="2800" dirty="0">
                <a:solidFill>
                  <a:srgbClr val="FF0000"/>
                </a:solidFill>
              </a:rPr>
              <a:t>cylindrical shape </a:t>
            </a:r>
            <a:r>
              <a:rPr lang="en-US" sz="2800" dirty="0"/>
              <a:t>by natural or synthetic casings.</a:t>
            </a:r>
          </a:p>
        </p:txBody>
      </p:sp>
      <p:pic>
        <p:nvPicPr>
          <p:cNvPr id="4" name="Picture 3" descr="main-qimg-f337eeb6ccdb04b80c95fff3fbb3b5fa-lq.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833" y="2349494"/>
            <a:ext cx="5185833" cy="4445007"/>
          </a:xfrm>
          <a:prstGeom prst="rect">
            <a:avLst/>
          </a:prstGeom>
        </p:spPr>
      </p:pic>
    </p:spTree>
    <p:extLst>
      <p:ext uri="{BB962C8B-B14F-4D97-AF65-F5344CB8AC3E}">
        <p14:creationId xmlns:p14="http://schemas.microsoft.com/office/powerpoint/2010/main" val="421683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503" y="545347"/>
            <a:ext cx="7793814" cy="998088"/>
          </a:xfrm>
        </p:spPr>
        <p:txBody>
          <a:bodyPr anchor="ctr">
            <a:normAutofit/>
          </a:bodyPr>
          <a:lstStyle/>
          <a:p>
            <a:pPr algn="ctr"/>
            <a:r>
              <a:rPr lang="en-US" sz="4000" b="1" cap="none" dirty="0">
                <a:cs typeface="Century Gothic"/>
              </a:rPr>
              <a:t>Meat Preservation</a:t>
            </a:r>
          </a:p>
        </p:txBody>
      </p:sp>
      <p:sp>
        <p:nvSpPr>
          <p:cNvPr id="3" name="Content Placeholder 2"/>
          <p:cNvSpPr>
            <a:spLocks noGrp="1"/>
          </p:cNvSpPr>
          <p:nvPr>
            <p:ph idx="1"/>
          </p:nvPr>
        </p:nvSpPr>
        <p:spPr>
          <a:xfrm>
            <a:off x="250414" y="1897983"/>
            <a:ext cx="11733654" cy="4810200"/>
          </a:xfrm>
        </p:spPr>
        <p:txBody>
          <a:bodyPr>
            <a:noAutofit/>
          </a:bodyPr>
          <a:lstStyle/>
          <a:p>
            <a:pPr algn="just">
              <a:lnSpc>
                <a:spcPct val="90000"/>
              </a:lnSpc>
              <a:spcBef>
                <a:spcPts val="600"/>
              </a:spcBef>
            </a:pPr>
            <a:r>
              <a:rPr lang="en-US" sz="2400" dirty="0"/>
              <a:t>Meat preservation is the </a:t>
            </a:r>
            <a:r>
              <a:rPr lang="en-US" sz="2400" dirty="0">
                <a:solidFill>
                  <a:srgbClr val="FF0000"/>
                </a:solidFill>
              </a:rPr>
              <a:t>process of extending the shelf life </a:t>
            </a:r>
            <a:r>
              <a:rPr lang="en-US" sz="2400" dirty="0"/>
              <a:t>of meat while maintaining its quality, flavor, and safety. Various methods are employed to achieve this goal. Here are some </a:t>
            </a:r>
            <a:r>
              <a:rPr lang="en-US" sz="2400" dirty="0">
                <a:solidFill>
                  <a:srgbClr val="FF0000"/>
                </a:solidFill>
              </a:rPr>
              <a:t>common meat preservation techniques</a:t>
            </a:r>
            <a:r>
              <a:rPr lang="en-US" sz="2400" dirty="0"/>
              <a:t>:</a:t>
            </a:r>
          </a:p>
          <a:p>
            <a:pPr lvl="0" algn="just">
              <a:lnSpc>
                <a:spcPct val="90000"/>
              </a:lnSpc>
              <a:spcBef>
                <a:spcPts val="600"/>
              </a:spcBef>
              <a:buFontTx/>
              <a:buChar char="-"/>
            </a:pPr>
            <a:r>
              <a:rPr lang="en-US" sz="2400" dirty="0"/>
              <a:t>Chilling/Refrigeration</a:t>
            </a:r>
          </a:p>
          <a:p>
            <a:pPr lvl="0" algn="just">
              <a:lnSpc>
                <a:spcPct val="90000"/>
              </a:lnSpc>
              <a:spcBef>
                <a:spcPts val="600"/>
              </a:spcBef>
              <a:buFontTx/>
              <a:buChar char="-"/>
            </a:pPr>
            <a:r>
              <a:rPr lang="en-US" sz="2400" dirty="0"/>
              <a:t>Freezing</a:t>
            </a:r>
          </a:p>
          <a:p>
            <a:pPr algn="just">
              <a:lnSpc>
                <a:spcPct val="90000"/>
              </a:lnSpc>
              <a:spcBef>
                <a:spcPts val="600"/>
              </a:spcBef>
              <a:buFontTx/>
              <a:buChar char="-"/>
            </a:pPr>
            <a:r>
              <a:rPr lang="en-US" sz="2400" dirty="0"/>
              <a:t>Canning</a:t>
            </a:r>
          </a:p>
          <a:p>
            <a:pPr lvl="0" algn="just">
              <a:lnSpc>
                <a:spcPct val="90000"/>
              </a:lnSpc>
              <a:spcBef>
                <a:spcPts val="600"/>
              </a:spcBef>
              <a:buFontTx/>
              <a:buChar char="-"/>
            </a:pPr>
            <a:r>
              <a:rPr lang="en-US" sz="2400" dirty="0"/>
              <a:t>Smoking</a:t>
            </a:r>
          </a:p>
          <a:p>
            <a:pPr lvl="0" algn="just">
              <a:lnSpc>
                <a:spcPct val="90000"/>
              </a:lnSpc>
              <a:spcBef>
                <a:spcPts val="600"/>
              </a:spcBef>
              <a:buFontTx/>
              <a:buChar char="-"/>
            </a:pPr>
            <a:r>
              <a:rPr lang="en-US" sz="2400" dirty="0"/>
              <a:t>Dehydration</a:t>
            </a:r>
          </a:p>
          <a:p>
            <a:pPr lvl="0" algn="just">
              <a:lnSpc>
                <a:spcPct val="90000"/>
              </a:lnSpc>
              <a:spcBef>
                <a:spcPts val="600"/>
              </a:spcBef>
              <a:buFontTx/>
              <a:buChar char="-"/>
            </a:pPr>
            <a:r>
              <a:rPr lang="en-US" sz="2400" dirty="0"/>
              <a:t>Fermentation</a:t>
            </a:r>
          </a:p>
          <a:p>
            <a:pPr lvl="0" algn="just">
              <a:lnSpc>
                <a:spcPct val="90000"/>
              </a:lnSpc>
              <a:spcBef>
                <a:spcPts val="600"/>
              </a:spcBef>
              <a:buFontTx/>
              <a:buChar char="-"/>
            </a:pPr>
            <a:r>
              <a:rPr lang="en-US" sz="2400" dirty="0"/>
              <a:t>Vacuum Packaging</a:t>
            </a:r>
          </a:p>
          <a:p>
            <a:pPr algn="just">
              <a:lnSpc>
                <a:spcPct val="90000"/>
              </a:lnSpc>
              <a:spcBef>
                <a:spcPts val="600"/>
              </a:spcBef>
              <a:buFontTx/>
              <a:buChar char="-"/>
            </a:pPr>
            <a:r>
              <a:rPr lang="en-US" sz="2400" dirty="0"/>
              <a:t>Curing</a:t>
            </a:r>
          </a:p>
          <a:p>
            <a:pPr lvl="0" algn="just">
              <a:lnSpc>
                <a:spcPct val="90000"/>
              </a:lnSpc>
              <a:spcBef>
                <a:spcPts val="600"/>
              </a:spcBef>
              <a:buFontTx/>
              <a:buChar char="-"/>
            </a:pPr>
            <a:r>
              <a:rPr lang="en-US" sz="2400" dirty="0"/>
              <a:t>Irradiation</a:t>
            </a:r>
          </a:p>
        </p:txBody>
      </p:sp>
    </p:spTree>
    <p:extLst>
      <p:ext uri="{BB962C8B-B14F-4D97-AF65-F5344CB8AC3E}">
        <p14:creationId xmlns:p14="http://schemas.microsoft.com/office/powerpoint/2010/main" val="2451324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98A5-B035-04B5-7B76-BEF54FC38EB8}"/>
              </a:ext>
            </a:extLst>
          </p:cNvPr>
          <p:cNvSpPr>
            <a:spLocks noGrp="1"/>
          </p:cNvSpPr>
          <p:nvPr>
            <p:ph type="title"/>
          </p:nvPr>
        </p:nvSpPr>
        <p:spPr>
          <a:xfrm>
            <a:off x="623255" y="559836"/>
            <a:ext cx="8677836" cy="924072"/>
          </a:xfrm>
        </p:spPr>
        <p:txBody>
          <a:bodyPr anchor="ctr"/>
          <a:lstStyle/>
          <a:p>
            <a:pPr algn="ctr"/>
            <a:r>
              <a:rPr lang="en-US" b="1" dirty="0">
                <a:solidFill>
                  <a:srgbClr val="800000"/>
                </a:solidFill>
              </a:rPr>
              <a:t>Classification of Sausages </a:t>
            </a:r>
          </a:p>
        </p:txBody>
      </p:sp>
      <p:sp>
        <p:nvSpPr>
          <p:cNvPr id="3" name="Content Placeholder 2">
            <a:extLst>
              <a:ext uri="{FF2B5EF4-FFF2-40B4-BE49-F238E27FC236}">
                <a16:creationId xmlns:a16="http://schemas.microsoft.com/office/drawing/2014/main" id="{9A57BFEC-A18D-0561-F9B1-5596E1DAED4E}"/>
              </a:ext>
            </a:extLst>
          </p:cNvPr>
          <p:cNvSpPr>
            <a:spLocks noGrp="1"/>
          </p:cNvSpPr>
          <p:nvPr>
            <p:ph idx="1"/>
          </p:nvPr>
        </p:nvSpPr>
        <p:spPr>
          <a:xfrm>
            <a:off x="404749" y="1761438"/>
            <a:ext cx="11367308" cy="5011223"/>
          </a:xfrm>
        </p:spPr>
        <p:txBody>
          <a:bodyPr>
            <a:noAutofit/>
          </a:bodyPr>
          <a:lstStyle/>
          <a:p>
            <a:pPr marL="514350" indent="-514350" algn="just">
              <a:spcBef>
                <a:spcPts val="600"/>
              </a:spcBef>
              <a:buFont typeface="+mj-lt"/>
              <a:buAutoNum type="romanLcPeriod"/>
            </a:pPr>
            <a:r>
              <a:rPr lang="en-US" sz="2400" b="1" dirty="0">
                <a:solidFill>
                  <a:srgbClr val="800000"/>
                </a:solidFill>
              </a:rPr>
              <a:t>Based on degree of chopping </a:t>
            </a:r>
          </a:p>
          <a:p>
            <a:pPr marL="457200" indent="-457200" algn="just">
              <a:spcBef>
                <a:spcPts val="600"/>
              </a:spcBef>
              <a:buFont typeface="+mj-lt"/>
              <a:buAutoNum type="alphaLcParenR"/>
            </a:pPr>
            <a:r>
              <a:rPr lang="en-US" sz="2400" dirty="0"/>
              <a:t>Coarse ground sausage </a:t>
            </a:r>
          </a:p>
          <a:p>
            <a:pPr marL="457200" indent="-457200" algn="just">
              <a:spcBef>
                <a:spcPts val="600"/>
              </a:spcBef>
              <a:buFont typeface="+mj-lt"/>
              <a:buAutoNum type="alphaLcParenR"/>
            </a:pPr>
            <a:r>
              <a:rPr lang="en-US" sz="2400" dirty="0"/>
              <a:t>Emulsion type sausage </a:t>
            </a:r>
          </a:p>
          <a:p>
            <a:pPr marL="514350" indent="-514350">
              <a:spcBef>
                <a:spcPts val="600"/>
              </a:spcBef>
              <a:buFont typeface="+mj-lt"/>
              <a:buAutoNum type="romanLcPeriod" startAt="2"/>
            </a:pPr>
            <a:r>
              <a:rPr lang="en-US" sz="2400" b="1" dirty="0">
                <a:solidFill>
                  <a:srgbClr val="800000"/>
                </a:solidFill>
              </a:rPr>
              <a:t>Based on moisture content</a:t>
            </a:r>
          </a:p>
          <a:p>
            <a:pPr marL="457200" indent="-457200">
              <a:spcBef>
                <a:spcPts val="600"/>
              </a:spcBef>
              <a:buFont typeface="+mj-lt"/>
              <a:buAutoNum type="alphaLcParenR"/>
            </a:pPr>
            <a:r>
              <a:rPr lang="en-US" sz="2400" dirty="0"/>
              <a:t>Fresh sausage </a:t>
            </a:r>
          </a:p>
          <a:p>
            <a:pPr marL="457200" indent="-457200">
              <a:spcBef>
                <a:spcPts val="600"/>
              </a:spcBef>
              <a:buFont typeface="+mj-lt"/>
              <a:buAutoNum type="alphaLcParenR"/>
            </a:pPr>
            <a:r>
              <a:rPr lang="en-US" sz="2400" dirty="0"/>
              <a:t>Smoked uncooked sausage </a:t>
            </a:r>
          </a:p>
          <a:p>
            <a:pPr marL="457200" indent="-457200">
              <a:spcBef>
                <a:spcPts val="600"/>
              </a:spcBef>
              <a:buFont typeface="+mj-lt"/>
              <a:buAutoNum type="alphaLcParenR"/>
            </a:pPr>
            <a:r>
              <a:rPr lang="en-US" sz="2400" dirty="0"/>
              <a:t>Cooked sausage</a:t>
            </a:r>
          </a:p>
          <a:p>
            <a:pPr marL="457200" indent="-457200">
              <a:spcBef>
                <a:spcPts val="600"/>
              </a:spcBef>
              <a:buFont typeface="+mj-lt"/>
              <a:buAutoNum type="alphaLcParenR"/>
            </a:pPr>
            <a:r>
              <a:rPr lang="en-US" sz="2400" dirty="0"/>
              <a:t>Dry and semi-dry sausage </a:t>
            </a:r>
          </a:p>
          <a:p>
            <a:pPr marL="514350" indent="-514350">
              <a:spcBef>
                <a:spcPts val="600"/>
              </a:spcBef>
              <a:buFont typeface="+mj-lt"/>
              <a:buAutoNum type="romanLcPeriod" startAt="3"/>
            </a:pPr>
            <a:r>
              <a:rPr lang="en-US" sz="2400" b="1" dirty="0">
                <a:solidFill>
                  <a:srgbClr val="800000"/>
                </a:solidFill>
              </a:rPr>
              <a:t>Based on fermentation</a:t>
            </a:r>
          </a:p>
          <a:p>
            <a:pPr marL="457200" indent="-457200">
              <a:spcBef>
                <a:spcPts val="600"/>
              </a:spcBef>
              <a:buFont typeface="+mj-lt"/>
              <a:buAutoNum type="alphaLcParenR"/>
            </a:pPr>
            <a:r>
              <a:rPr lang="en-US" sz="2400" dirty="0"/>
              <a:t> Fermented sausage </a:t>
            </a:r>
          </a:p>
          <a:p>
            <a:pPr marL="457200" indent="-457200">
              <a:spcBef>
                <a:spcPts val="600"/>
              </a:spcBef>
              <a:buFont typeface="+mj-lt"/>
              <a:buAutoNum type="alphaLcParenR"/>
            </a:pPr>
            <a:r>
              <a:rPr lang="en-US" sz="2400" dirty="0"/>
              <a:t>Non-fermented sausage </a:t>
            </a:r>
          </a:p>
        </p:txBody>
      </p:sp>
    </p:spTree>
    <p:extLst>
      <p:ext uri="{BB962C8B-B14F-4D97-AF65-F5344CB8AC3E}">
        <p14:creationId xmlns:p14="http://schemas.microsoft.com/office/powerpoint/2010/main" val="2655563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DFFF-EF6E-05A2-2CD5-B25E96C57C8B}"/>
              </a:ext>
            </a:extLst>
          </p:cNvPr>
          <p:cNvSpPr>
            <a:spLocks noGrp="1"/>
          </p:cNvSpPr>
          <p:nvPr>
            <p:ph type="title"/>
          </p:nvPr>
        </p:nvSpPr>
        <p:spPr>
          <a:xfrm>
            <a:off x="800793" y="313600"/>
            <a:ext cx="8677836" cy="956274"/>
          </a:xfrm>
        </p:spPr>
        <p:txBody>
          <a:bodyPr anchor="ctr"/>
          <a:lstStyle/>
          <a:p>
            <a:pPr algn="ctr"/>
            <a:r>
              <a:rPr lang="en-US" sz="4000" b="1" dirty="0">
                <a:solidFill>
                  <a:srgbClr val="800000"/>
                </a:solidFill>
              </a:rPr>
              <a:t>Sausages </a:t>
            </a:r>
          </a:p>
        </p:txBody>
      </p:sp>
      <p:sp>
        <p:nvSpPr>
          <p:cNvPr id="3" name="Content Placeholder 2">
            <a:extLst>
              <a:ext uri="{FF2B5EF4-FFF2-40B4-BE49-F238E27FC236}">
                <a16:creationId xmlns:a16="http://schemas.microsoft.com/office/drawing/2014/main" id="{FCD4AEDD-4E6F-C422-65F7-590B5603D341}"/>
              </a:ext>
            </a:extLst>
          </p:cNvPr>
          <p:cNvSpPr>
            <a:spLocks noGrp="1"/>
          </p:cNvSpPr>
          <p:nvPr>
            <p:ph idx="1"/>
          </p:nvPr>
        </p:nvSpPr>
        <p:spPr>
          <a:xfrm>
            <a:off x="6245729" y="2135064"/>
            <a:ext cx="5567298" cy="4542014"/>
          </a:xfrm>
        </p:spPr>
        <p:txBody>
          <a:bodyPr>
            <a:noAutofit/>
          </a:bodyPr>
          <a:lstStyle/>
          <a:p>
            <a:pPr algn="just">
              <a:lnSpc>
                <a:spcPct val="110000"/>
              </a:lnSpc>
              <a:spcBef>
                <a:spcPts val="600"/>
              </a:spcBef>
            </a:pPr>
            <a:r>
              <a:rPr lang="en-US" sz="2400" b="1" dirty="0">
                <a:solidFill>
                  <a:srgbClr val="800000"/>
                </a:solidFill>
              </a:rPr>
              <a:t>Processing Steps </a:t>
            </a:r>
          </a:p>
          <a:p>
            <a:pPr marL="457200" indent="-457200" algn="just">
              <a:lnSpc>
                <a:spcPct val="110000"/>
              </a:lnSpc>
              <a:spcBef>
                <a:spcPts val="600"/>
              </a:spcBef>
              <a:buFont typeface="+mj-lt"/>
              <a:buAutoNum type="arabicPeriod"/>
            </a:pPr>
            <a:r>
              <a:rPr lang="en-US" sz="2400" dirty="0"/>
              <a:t>Grinding or mincing</a:t>
            </a:r>
          </a:p>
          <a:p>
            <a:pPr marL="457200" indent="-457200" algn="just">
              <a:lnSpc>
                <a:spcPct val="110000"/>
              </a:lnSpc>
              <a:spcBef>
                <a:spcPts val="600"/>
              </a:spcBef>
              <a:buFont typeface="+mj-lt"/>
              <a:buAutoNum type="arabicPeriod"/>
            </a:pPr>
            <a:r>
              <a:rPr lang="en-US" sz="2400" dirty="0"/>
              <a:t>Mixing</a:t>
            </a:r>
          </a:p>
          <a:p>
            <a:pPr marL="457200" indent="-457200" algn="just">
              <a:lnSpc>
                <a:spcPct val="110000"/>
              </a:lnSpc>
              <a:spcBef>
                <a:spcPts val="600"/>
              </a:spcBef>
              <a:buFont typeface="+mj-lt"/>
              <a:buAutoNum type="arabicPeriod"/>
            </a:pPr>
            <a:r>
              <a:rPr lang="en-US" sz="2400" dirty="0"/>
              <a:t>Chopping and emulsifying</a:t>
            </a:r>
          </a:p>
          <a:p>
            <a:pPr marL="457200" indent="-457200" algn="just">
              <a:lnSpc>
                <a:spcPct val="110000"/>
              </a:lnSpc>
              <a:spcBef>
                <a:spcPts val="600"/>
              </a:spcBef>
              <a:buFont typeface="+mj-lt"/>
              <a:buAutoNum type="arabicPeriod"/>
            </a:pPr>
            <a:r>
              <a:rPr lang="en-US" sz="2400" dirty="0"/>
              <a:t> Stuffing</a:t>
            </a:r>
          </a:p>
          <a:p>
            <a:pPr marL="457200" indent="-457200" algn="just">
              <a:lnSpc>
                <a:spcPct val="110000"/>
              </a:lnSpc>
              <a:spcBef>
                <a:spcPts val="600"/>
              </a:spcBef>
              <a:buFont typeface="+mj-lt"/>
              <a:buAutoNum type="arabicPeriod"/>
            </a:pPr>
            <a:r>
              <a:rPr lang="en-US" sz="2400" dirty="0"/>
              <a:t>linking and Tying</a:t>
            </a:r>
          </a:p>
          <a:p>
            <a:pPr marL="457200" indent="-457200" algn="just">
              <a:lnSpc>
                <a:spcPct val="110000"/>
              </a:lnSpc>
              <a:spcBef>
                <a:spcPts val="600"/>
              </a:spcBef>
              <a:buFont typeface="+mj-lt"/>
              <a:buAutoNum type="arabicPeriod"/>
            </a:pPr>
            <a:r>
              <a:rPr lang="en-US" sz="2400" dirty="0"/>
              <a:t>Smoking and cooking</a:t>
            </a:r>
          </a:p>
          <a:p>
            <a:pPr marL="457200" indent="-457200" algn="just">
              <a:lnSpc>
                <a:spcPct val="110000"/>
              </a:lnSpc>
              <a:spcBef>
                <a:spcPts val="600"/>
              </a:spcBef>
              <a:buFont typeface="+mj-lt"/>
              <a:buAutoNum type="arabicPeriod"/>
            </a:pPr>
            <a:r>
              <a:rPr lang="en-US" sz="2400" dirty="0"/>
              <a:t>Chilling</a:t>
            </a:r>
          </a:p>
          <a:p>
            <a:pPr marL="457200" indent="-457200" algn="just">
              <a:lnSpc>
                <a:spcPct val="110000"/>
              </a:lnSpc>
              <a:spcBef>
                <a:spcPts val="600"/>
              </a:spcBef>
              <a:buFont typeface="+mj-lt"/>
              <a:buAutoNum type="arabicPeriod"/>
            </a:pPr>
            <a:r>
              <a:rPr lang="en-US" sz="2400" dirty="0"/>
              <a:t>Peeling and packaging</a:t>
            </a:r>
          </a:p>
        </p:txBody>
      </p:sp>
      <p:pic>
        <p:nvPicPr>
          <p:cNvPr id="7" name="Picture 6">
            <a:extLst>
              <a:ext uri="{FF2B5EF4-FFF2-40B4-BE49-F238E27FC236}">
                <a16:creationId xmlns:a16="http://schemas.microsoft.com/office/drawing/2014/main" id="{8B6BE8EC-0F70-8161-A75B-54915AB65D3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441271" y="1352170"/>
            <a:ext cx="4925808" cy="5383618"/>
          </a:xfrm>
          <a:prstGeom prst="rect">
            <a:avLst/>
          </a:prstGeom>
        </p:spPr>
      </p:pic>
    </p:spTree>
    <p:extLst>
      <p:ext uri="{BB962C8B-B14F-4D97-AF65-F5344CB8AC3E}">
        <p14:creationId xmlns:p14="http://schemas.microsoft.com/office/powerpoint/2010/main" val="2454112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052" y="669075"/>
            <a:ext cx="7143336" cy="910417"/>
          </a:xfrm>
        </p:spPr>
        <p:txBody>
          <a:bodyPr anchor="ctr"/>
          <a:lstStyle/>
          <a:p>
            <a:pPr algn="ctr"/>
            <a:r>
              <a:rPr lang="en-US" sz="4000" b="1" dirty="0"/>
              <a:t>Frozen Meats</a:t>
            </a:r>
            <a:r>
              <a:rPr lang="en-US" sz="4000" dirty="0"/>
              <a:t> </a:t>
            </a:r>
          </a:p>
        </p:txBody>
      </p:sp>
      <p:sp>
        <p:nvSpPr>
          <p:cNvPr id="3" name="Content Placeholder 2"/>
          <p:cNvSpPr>
            <a:spLocks noGrp="1"/>
          </p:cNvSpPr>
          <p:nvPr>
            <p:ph idx="1"/>
          </p:nvPr>
        </p:nvSpPr>
        <p:spPr>
          <a:xfrm>
            <a:off x="213555" y="2075494"/>
            <a:ext cx="8977389" cy="4683512"/>
          </a:xfrm>
        </p:spPr>
        <p:txBody>
          <a:bodyPr>
            <a:noAutofit/>
          </a:bodyPr>
          <a:lstStyle/>
          <a:p>
            <a:pPr marL="0" indent="0" algn="just">
              <a:spcBef>
                <a:spcPts val="600"/>
              </a:spcBef>
              <a:buNone/>
            </a:pPr>
            <a:r>
              <a:rPr lang="en-US" sz="2400" dirty="0"/>
              <a:t>Frozen meat refers to meat products that have been preserved by freezing at temperatures below 0°F (-18°C).</a:t>
            </a:r>
          </a:p>
          <a:p>
            <a:pPr algn="just">
              <a:spcBef>
                <a:spcPts val="600"/>
              </a:spcBef>
            </a:pPr>
            <a:r>
              <a:rPr lang="en-US" sz="2400" b="1" dirty="0"/>
              <a:t>Benefits of Freezing Meats</a:t>
            </a:r>
            <a:endParaRPr lang="en-US" sz="2400" dirty="0"/>
          </a:p>
          <a:p>
            <a:pPr lvl="0" algn="just">
              <a:spcBef>
                <a:spcPts val="600"/>
              </a:spcBef>
            </a:pPr>
            <a:r>
              <a:rPr lang="en-US" sz="2400" dirty="0">
                <a:solidFill>
                  <a:srgbClr val="FF0000"/>
                </a:solidFill>
              </a:rPr>
              <a:t>Preservation of freshness</a:t>
            </a:r>
            <a:r>
              <a:rPr lang="en-US" sz="2400" dirty="0"/>
              <a:t>: Freezing halts the growth of microorganisms and slows down enzymatic reactions, preserving the freshness of meat.</a:t>
            </a:r>
          </a:p>
          <a:p>
            <a:pPr lvl="0" algn="just">
              <a:spcBef>
                <a:spcPts val="600"/>
              </a:spcBef>
            </a:pPr>
            <a:r>
              <a:rPr lang="en-US" sz="2400" dirty="0">
                <a:solidFill>
                  <a:srgbClr val="FF0000"/>
                </a:solidFill>
              </a:rPr>
              <a:t>Extended shelf life</a:t>
            </a:r>
            <a:r>
              <a:rPr lang="en-US" sz="2400" dirty="0"/>
              <a:t>: Properly frozen meat can be stored for several months to a year without significant loss of quality.</a:t>
            </a:r>
          </a:p>
          <a:p>
            <a:pPr lvl="0" algn="just">
              <a:spcBef>
                <a:spcPts val="600"/>
              </a:spcBef>
            </a:pPr>
            <a:r>
              <a:rPr lang="en-US" sz="2400" dirty="0">
                <a:solidFill>
                  <a:srgbClr val="FF0000"/>
                </a:solidFill>
              </a:rPr>
              <a:t>Convenience</a:t>
            </a:r>
            <a:r>
              <a:rPr lang="en-US" sz="2400" dirty="0"/>
              <a:t>: Freezing allows for </a:t>
            </a:r>
            <a:r>
              <a:rPr lang="en-US" sz="2400" dirty="0">
                <a:solidFill>
                  <a:srgbClr val="FF0000"/>
                </a:solidFill>
              </a:rPr>
              <a:t>bulk purchase </a:t>
            </a:r>
            <a:r>
              <a:rPr lang="en-US" sz="2400" dirty="0"/>
              <a:t>and storage of meats, enabling consumers to have a variety of options readily available.</a:t>
            </a:r>
          </a:p>
        </p:txBody>
      </p:sp>
      <p:pic>
        <p:nvPicPr>
          <p:cNvPr id="4" name="Picture 3" descr="161233556900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924" y="2120068"/>
            <a:ext cx="2762208" cy="4664257"/>
          </a:xfrm>
          <a:prstGeom prst="rect">
            <a:avLst/>
          </a:prstGeom>
        </p:spPr>
      </p:pic>
    </p:spTree>
    <p:extLst>
      <p:ext uri="{BB962C8B-B14F-4D97-AF65-F5344CB8AC3E}">
        <p14:creationId xmlns:p14="http://schemas.microsoft.com/office/powerpoint/2010/main" val="3805563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637" y="614455"/>
            <a:ext cx="7689604" cy="1005999"/>
          </a:xfrm>
        </p:spPr>
        <p:txBody>
          <a:bodyPr anchor="ctr"/>
          <a:lstStyle/>
          <a:p>
            <a:pPr algn="ctr"/>
            <a:r>
              <a:rPr lang="en-US" sz="4000" b="1" dirty="0"/>
              <a:t>Meat Storage </a:t>
            </a:r>
          </a:p>
        </p:txBody>
      </p:sp>
      <p:sp>
        <p:nvSpPr>
          <p:cNvPr id="3" name="Content Placeholder 2"/>
          <p:cNvSpPr>
            <a:spLocks noGrp="1"/>
          </p:cNvSpPr>
          <p:nvPr>
            <p:ph idx="1"/>
          </p:nvPr>
        </p:nvSpPr>
        <p:spPr>
          <a:xfrm>
            <a:off x="195138" y="2215944"/>
            <a:ext cx="6100590" cy="4415366"/>
          </a:xfrm>
        </p:spPr>
        <p:txBody>
          <a:bodyPr>
            <a:normAutofit/>
          </a:bodyPr>
          <a:lstStyle/>
          <a:p>
            <a:pPr lvl="0" algn="just"/>
            <a:r>
              <a:rPr lang="en-US" sz="2800" dirty="0"/>
              <a:t>Meat storage refers to the process of preserving meat products to maintain their quality, safety, and freshness over time.</a:t>
            </a:r>
          </a:p>
          <a:p>
            <a:pPr lvl="0" algn="just"/>
            <a:r>
              <a:rPr lang="en-US" sz="2800" dirty="0"/>
              <a:t>Proper meat storage is crucial to prevent spoilage, bacterial contamination, and foodborne illnesses.</a:t>
            </a:r>
          </a:p>
        </p:txBody>
      </p:sp>
      <p:pic>
        <p:nvPicPr>
          <p:cNvPr id="4" name="Picture 3" descr="bao-quan-thit-dong-lanh-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510" y="2277120"/>
            <a:ext cx="5566832" cy="4565654"/>
          </a:xfrm>
          <a:prstGeom prst="rect">
            <a:avLst/>
          </a:prstGeom>
        </p:spPr>
      </p:pic>
    </p:spTree>
    <p:extLst>
      <p:ext uri="{BB962C8B-B14F-4D97-AF65-F5344CB8AC3E}">
        <p14:creationId xmlns:p14="http://schemas.microsoft.com/office/powerpoint/2010/main" val="695416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40" y="723695"/>
            <a:ext cx="8677836" cy="855799"/>
          </a:xfrm>
        </p:spPr>
        <p:txBody>
          <a:bodyPr anchor="ctr"/>
          <a:lstStyle/>
          <a:p>
            <a:pPr algn="ctr"/>
            <a:r>
              <a:rPr lang="en-US" sz="4000" b="1" dirty="0"/>
              <a:t>Factors Affecting Meat Storage</a:t>
            </a:r>
            <a:r>
              <a:rPr lang="en-US" sz="4000" dirty="0"/>
              <a:t> </a:t>
            </a:r>
          </a:p>
        </p:txBody>
      </p:sp>
      <p:sp>
        <p:nvSpPr>
          <p:cNvPr id="3" name="Content Placeholder 2"/>
          <p:cNvSpPr>
            <a:spLocks noGrp="1"/>
          </p:cNvSpPr>
          <p:nvPr>
            <p:ph idx="1"/>
          </p:nvPr>
        </p:nvSpPr>
        <p:spPr>
          <a:xfrm>
            <a:off x="418401" y="2089147"/>
            <a:ext cx="11285368" cy="4601586"/>
          </a:xfrm>
        </p:spPr>
        <p:txBody>
          <a:bodyPr>
            <a:noAutofit/>
          </a:bodyPr>
          <a:lstStyle/>
          <a:p>
            <a:pPr lvl="0" algn="just">
              <a:lnSpc>
                <a:spcPct val="110000"/>
              </a:lnSpc>
              <a:spcBef>
                <a:spcPts val="600"/>
              </a:spcBef>
            </a:pPr>
            <a:r>
              <a:rPr lang="en-US" sz="2400" b="1" dirty="0"/>
              <a:t>Temperature: </a:t>
            </a:r>
            <a:r>
              <a:rPr lang="en-US" sz="2400" dirty="0"/>
              <a:t>Meat should be stored at the appropriate temperature to slow down bacterial growth and maintain freshness. Refrigeration or freezing is commonly used for meat storage.</a:t>
            </a:r>
          </a:p>
          <a:p>
            <a:pPr lvl="0" algn="just">
              <a:lnSpc>
                <a:spcPct val="110000"/>
              </a:lnSpc>
              <a:spcBef>
                <a:spcPts val="600"/>
              </a:spcBef>
            </a:pPr>
            <a:r>
              <a:rPr lang="en-US" sz="2400" b="1" dirty="0"/>
              <a:t>Humidity: </a:t>
            </a:r>
            <a:r>
              <a:rPr lang="en-US" sz="2400" dirty="0"/>
              <a:t>Proper humidity levels help </a:t>
            </a:r>
            <a:r>
              <a:rPr lang="en-US" sz="2400" dirty="0">
                <a:solidFill>
                  <a:srgbClr val="FF0000"/>
                </a:solidFill>
              </a:rPr>
              <a:t>prevent meat from drying</a:t>
            </a:r>
            <a:r>
              <a:rPr lang="en-US" sz="2400" dirty="0"/>
              <a:t> out or becoming too moist, which can affect its texture and flavor.</a:t>
            </a:r>
          </a:p>
          <a:p>
            <a:pPr lvl="0" algn="just">
              <a:lnSpc>
                <a:spcPct val="110000"/>
              </a:lnSpc>
              <a:spcBef>
                <a:spcPts val="600"/>
              </a:spcBef>
            </a:pPr>
            <a:r>
              <a:rPr lang="en-US" sz="2400" b="1" dirty="0"/>
              <a:t>Air exposure: </a:t>
            </a:r>
            <a:r>
              <a:rPr lang="en-US" sz="2400" dirty="0"/>
              <a:t>Exposure to air can lead to </a:t>
            </a:r>
            <a:r>
              <a:rPr lang="en-US" sz="2400" dirty="0">
                <a:solidFill>
                  <a:srgbClr val="FF0000"/>
                </a:solidFill>
              </a:rPr>
              <a:t>oxidation and spoilage </a:t>
            </a:r>
            <a:r>
              <a:rPr lang="en-US" sz="2400" dirty="0"/>
              <a:t>of meat. Vacuum-sealing or using airtight packaging helps minimize air exposure.</a:t>
            </a:r>
          </a:p>
          <a:p>
            <a:pPr lvl="0" algn="just">
              <a:lnSpc>
                <a:spcPct val="110000"/>
              </a:lnSpc>
              <a:spcBef>
                <a:spcPts val="600"/>
              </a:spcBef>
            </a:pPr>
            <a:r>
              <a:rPr lang="en-US" sz="2400" b="1" dirty="0"/>
              <a:t>Light: </a:t>
            </a:r>
            <a:r>
              <a:rPr lang="en-US" sz="2400" dirty="0"/>
              <a:t>Light exposure can cause </a:t>
            </a:r>
            <a:r>
              <a:rPr lang="en-US" sz="2400" dirty="0">
                <a:solidFill>
                  <a:srgbClr val="FF0000"/>
                </a:solidFill>
              </a:rPr>
              <a:t>discoloration and off-flavors </a:t>
            </a:r>
            <a:r>
              <a:rPr lang="en-US" sz="2400" dirty="0"/>
              <a:t>in meat. Storing meat in opaque containers or wrapping it in foil can protect it from light.</a:t>
            </a:r>
          </a:p>
        </p:txBody>
      </p:sp>
    </p:spTree>
    <p:extLst>
      <p:ext uri="{BB962C8B-B14F-4D97-AF65-F5344CB8AC3E}">
        <p14:creationId xmlns:p14="http://schemas.microsoft.com/office/powerpoint/2010/main" val="2515964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67" y="696386"/>
            <a:ext cx="8677836" cy="965036"/>
          </a:xfrm>
        </p:spPr>
        <p:txBody>
          <a:bodyPr anchor="ctr"/>
          <a:lstStyle/>
          <a:p>
            <a:pPr algn="ctr"/>
            <a:r>
              <a:rPr lang="en-US" sz="4000" b="1" dirty="0"/>
              <a:t>Different Storage Methods</a:t>
            </a:r>
            <a:endParaRPr lang="en-US" sz="4000" dirty="0"/>
          </a:p>
        </p:txBody>
      </p:sp>
      <p:sp>
        <p:nvSpPr>
          <p:cNvPr id="3" name="Content Placeholder 2"/>
          <p:cNvSpPr>
            <a:spLocks noGrp="1"/>
          </p:cNvSpPr>
          <p:nvPr>
            <p:ph idx="1"/>
          </p:nvPr>
        </p:nvSpPr>
        <p:spPr>
          <a:xfrm>
            <a:off x="191193" y="1993565"/>
            <a:ext cx="11826684" cy="4751785"/>
          </a:xfrm>
        </p:spPr>
        <p:txBody>
          <a:bodyPr>
            <a:noAutofit/>
          </a:bodyPr>
          <a:lstStyle/>
          <a:p>
            <a:pPr lvl="0" algn="just">
              <a:spcBef>
                <a:spcPts val="600"/>
              </a:spcBef>
            </a:pPr>
            <a:r>
              <a:rPr lang="en-US" sz="2400" b="1" dirty="0"/>
              <a:t>Refrigeration: </a:t>
            </a:r>
            <a:r>
              <a:rPr lang="en-US" sz="2400" dirty="0"/>
              <a:t>Ideal for short-term storage (typically 3-5 days) of fresh meat. Keep meat in the coldest part of the refrigerator (usually the back or bottom shelf) and use a meat drawer if available.</a:t>
            </a:r>
          </a:p>
          <a:p>
            <a:pPr lvl="0" algn="just">
              <a:spcBef>
                <a:spcPts val="600"/>
              </a:spcBef>
            </a:pPr>
            <a:r>
              <a:rPr lang="en-US" sz="2400" b="1" dirty="0"/>
              <a:t>Freezing: </a:t>
            </a:r>
            <a:r>
              <a:rPr lang="en-US" sz="2400" dirty="0"/>
              <a:t>Suitable for long-term storage of meat. Freeze meat at 0°F (-18°C) or below to maintain its quality and prevent bacterial growth. Proper packaging is essential to prevent freezer burn.</a:t>
            </a:r>
          </a:p>
          <a:p>
            <a:pPr lvl="0" algn="just">
              <a:spcBef>
                <a:spcPts val="600"/>
              </a:spcBef>
            </a:pPr>
            <a:r>
              <a:rPr lang="en-US" sz="2400" b="1" dirty="0"/>
              <a:t>Curing: </a:t>
            </a:r>
            <a:r>
              <a:rPr lang="en-US" sz="2400" dirty="0"/>
              <a:t>Preserving meat through salting, smoking, or drying. Commonly used for cured meats like bacon, ham, and salami. Requires careful monitoring of salt and moisture levels.</a:t>
            </a:r>
          </a:p>
          <a:p>
            <a:pPr lvl="0" algn="just">
              <a:spcBef>
                <a:spcPts val="600"/>
              </a:spcBef>
            </a:pPr>
            <a:r>
              <a:rPr lang="en-US" sz="2400" b="1" dirty="0"/>
              <a:t>Canning: </a:t>
            </a:r>
            <a:r>
              <a:rPr lang="en-US" sz="2400" dirty="0"/>
              <a:t>Processing meat in airtight containers and heat-sealing them to kill bacteria and prevent spoilage. Canned meats have a long shelf life and are convenient for storage and use.</a:t>
            </a:r>
          </a:p>
        </p:txBody>
      </p:sp>
    </p:spTree>
    <p:extLst>
      <p:ext uri="{BB962C8B-B14F-4D97-AF65-F5344CB8AC3E}">
        <p14:creationId xmlns:p14="http://schemas.microsoft.com/office/powerpoint/2010/main" val="154887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1" y="545715"/>
            <a:ext cx="9573331" cy="1143000"/>
          </a:xfrm>
        </p:spPr>
        <p:txBody>
          <a:bodyPr anchor="ctr">
            <a:normAutofit fontScale="90000"/>
          </a:bodyPr>
          <a:lstStyle/>
          <a:p>
            <a:pPr algn="ctr"/>
            <a:r>
              <a:rPr lang="en-US" sz="4000" b="1" dirty="0"/>
              <a:t>Safety Considerations &amp; Best Practices </a:t>
            </a:r>
          </a:p>
        </p:txBody>
      </p:sp>
      <p:sp>
        <p:nvSpPr>
          <p:cNvPr id="3" name="Content Placeholder 2"/>
          <p:cNvSpPr>
            <a:spLocks noGrp="1"/>
          </p:cNvSpPr>
          <p:nvPr>
            <p:ph idx="1"/>
          </p:nvPr>
        </p:nvSpPr>
        <p:spPr>
          <a:xfrm>
            <a:off x="136566" y="1966253"/>
            <a:ext cx="11922281" cy="4779097"/>
          </a:xfrm>
        </p:spPr>
        <p:txBody>
          <a:bodyPr>
            <a:noAutofit/>
          </a:bodyPr>
          <a:lstStyle/>
          <a:p>
            <a:pPr marL="0" indent="0" algn="just">
              <a:lnSpc>
                <a:spcPct val="90000"/>
              </a:lnSpc>
              <a:spcBef>
                <a:spcPts val="600"/>
              </a:spcBef>
              <a:buNone/>
            </a:pPr>
            <a:r>
              <a:rPr lang="en-US" sz="2400" b="1" dirty="0"/>
              <a:t>Safety Considerations</a:t>
            </a:r>
            <a:r>
              <a:rPr lang="en-US" sz="2400" dirty="0"/>
              <a:t> </a:t>
            </a:r>
          </a:p>
          <a:p>
            <a:pPr algn="just">
              <a:lnSpc>
                <a:spcPct val="90000"/>
              </a:lnSpc>
              <a:spcBef>
                <a:spcPts val="600"/>
              </a:spcBef>
            </a:pPr>
            <a:r>
              <a:rPr lang="en-US" sz="2400" dirty="0"/>
              <a:t>Temperature control </a:t>
            </a:r>
          </a:p>
          <a:p>
            <a:pPr algn="just">
              <a:lnSpc>
                <a:spcPct val="90000"/>
              </a:lnSpc>
              <a:spcBef>
                <a:spcPts val="600"/>
              </a:spcBef>
            </a:pPr>
            <a:r>
              <a:rPr lang="en-US" sz="2400" dirty="0"/>
              <a:t>Cross-contamination</a:t>
            </a:r>
          </a:p>
          <a:p>
            <a:pPr algn="just">
              <a:lnSpc>
                <a:spcPct val="90000"/>
              </a:lnSpc>
              <a:spcBef>
                <a:spcPts val="600"/>
              </a:spcBef>
            </a:pPr>
            <a:r>
              <a:rPr lang="en-US" sz="2400" dirty="0"/>
              <a:t>Thawing  </a:t>
            </a:r>
          </a:p>
          <a:p>
            <a:pPr algn="just">
              <a:lnSpc>
                <a:spcPct val="90000"/>
              </a:lnSpc>
              <a:spcBef>
                <a:spcPts val="600"/>
              </a:spcBef>
            </a:pPr>
            <a:r>
              <a:rPr lang="en-US" sz="2400" dirty="0"/>
              <a:t>Inspection </a:t>
            </a:r>
          </a:p>
          <a:p>
            <a:pPr marL="0" indent="0" algn="just">
              <a:lnSpc>
                <a:spcPct val="90000"/>
              </a:lnSpc>
              <a:spcBef>
                <a:spcPts val="600"/>
              </a:spcBef>
              <a:buNone/>
            </a:pPr>
            <a:r>
              <a:rPr lang="en-US" sz="2400" b="1" dirty="0"/>
              <a:t>Best Practices</a:t>
            </a:r>
            <a:r>
              <a:rPr lang="en-US" sz="2400" dirty="0"/>
              <a:t> </a:t>
            </a:r>
          </a:p>
          <a:p>
            <a:pPr lvl="0" algn="just">
              <a:lnSpc>
                <a:spcPct val="90000"/>
              </a:lnSpc>
              <a:spcBef>
                <a:spcPts val="600"/>
              </a:spcBef>
            </a:pPr>
            <a:r>
              <a:rPr lang="en-US" sz="2400" b="1" dirty="0"/>
              <a:t>Proper packaging: </a:t>
            </a:r>
            <a:r>
              <a:rPr lang="en-US" sz="2400" dirty="0"/>
              <a:t>Use airtight containers, </a:t>
            </a:r>
            <a:r>
              <a:rPr lang="en-US" sz="2400" dirty="0">
                <a:solidFill>
                  <a:srgbClr val="FF0000"/>
                </a:solidFill>
              </a:rPr>
              <a:t>vacuum-sealed bags</a:t>
            </a:r>
            <a:r>
              <a:rPr lang="en-US" sz="2400" dirty="0"/>
              <a:t>, or freezer wrap to protect meat from air exposure and prevent freezer burn.</a:t>
            </a:r>
          </a:p>
          <a:p>
            <a:pPr lvl="0" algn="just">
              <a:lnSpc>
                <a:spcPct val="90000"/>
              </a:lnSpc>
              <a:spcBef>
                <a:spcPts val="600"/>
              </a:spcBef>
            </a:pPr>
            <a:r>
              <a:rPr lang="en-US" sz="2400" b="1" dirty="0"/>
              <a:t>Labeling and dating: </a:t>
            </a:r>
            <a:r>
              <a:rPr lang="en-US" sz="2400" dirty="0"/>
              <a:t>Label meat packages with the type of meat and date of purchase or freezing to keep track of storage time and ensure timely use.</a:t>
            </a:r>
          </a:p>
          <a:p>
            <a:pPr lvl="0" algn="just">
              <a:lnSpc>
                <a:spcPct val="90000"/>
              </a:lnSpc>
              <a:spcBef>
                <a:spcPts val="600"/>
              </a:spcBef>
            </a:pPr>
            <a:r>
              <a:rPr lang="en-US" sz="2400" b="1" dirty="0"/>
              <a:t>Organization: </a:t>
            </a:r>
            <a:r>
              <a:rPr lang="en-US" sz="2400" dirty="0"/>
              <a:t>Arrange meat in the refrigerator or freezer for easy access and </a:t>
            </a:r>
            <a:r>
              <a:rPr lang="en-US" sz="2400" dirty="0">
                <a:solidFill>
                  <a:srgbClr val="FF0000"/>
                </a:solidFill>
              </a:rPr>
              <a:t>proper air circulation</a:t>
            </a:r>
            <a:r>
              <a:rPr lang="en-US" sz="2400" dirty="0"/>
              <a:t>. </a:t>
            </a:r>
            <a:r>
              <a:rPr lang="en-US" sz="2400" dirty="0">
                <a:solidFill>
                  <a:srgbClr val="FF0000"/>
                </a:solidFill>
              </a:rPr>
              <a:t>Rotate older items </a:t>
            </a:r>
            <a:r>
              <a:rPr lang="en-US" sz="2400" dirty="0"/>
              <a:t>to the front for timely use.</a:t>
            </a:r>
          </a:p>
        </p:txBody>
      </p:sp>
    </p:spTree>
    <p:extLst>
      <p:ext uri="{BB962C8B-B14F-4D97-AF65-F5344CB8AC3E}">
        <p14:creationId xmlns:p14="http://schemas.microsoft.com/office/powerpoint/2010/main" val="4085901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894" y="641368"/>
            <a:ext cx="8548498" cy="895201"/>
          </a:xfrm>
        </p:spPr>
        <p:txBody>
          <a:bodyPr anchor="ctr">
            <a:normAutofit/>
          </a:bodyPr>
          <a:lstStyle/>
          <a:p>
            <a:pPr algn="ctr"/>
            <a:r>
              <a:rPr lang="en-US" sz="4000" b="1" cap="none" dirty="0">
                <a:cs typeface="Century Gothic"/>
              </a:rPr>
              <a:t>Quality Parameters of Meat</a:t>
            </a:r>
            <a:endParaRPr lang="en-US" sz="4000" cap="none" dirty="0">
              <a:cs typeface="Century Gothic"/>
            </a:endParaRPr>
          </a:p>
        </p:txBody>
      </p:sp>
      <p:sp>
        <p:nvSpPr>
          <p:cNvPr id="3" name="Content Placeholder 2"/>
          <p:cNvSpPr>
            <a:spLocks noGrp="1"/>
          </p:cNvSpPr>
          <p:nvPr>
            <p:ph idx="1"/>
          </p:nvPr>
        </p:nvSpPr>
        <p:spPr>
          <a:xfrm>
            <a:off x="337000" y="2034531"/>
            <a:ext cx="11551351" cy="4680000"/>
          </a:xfrm>
        </p:spPr>
        <p:txBody>
          <a:bodyPr>
            <a:noAutofit/>
          </a:bodyPr>
          <a:lstStyle/>
          <a:p>
            <a:pPr lvl="0" algn="just">
              <a:lnSpc>
                <a:spcPct val="100000"/>
              </a:lnSpc>
            </a:pPr>
            <a:r>
              <a:rPr lang="en-US" sz="2400" b="1" dirty="0"/>
              <a:t>Meat Color: </a:t>
            </a:r>
            <a:r>
              <a:rPr lang="en-US" sz="2400" dirty="0"/>
              <a:t>The color of meat can vary depending on factors such as the animal's age, diet, and storage conditions. In general, fresh meat should have a vibrant, </a:t>
            </a:r>
            <a:r>
              <a:rPr lang="en-US" sz="2400" dirty="0">
                <a:solidFill>
                  <a:srgbClr val="FF0000"/>
                </a:solidFill>
              </a:rPr>
              <a:t>consistent</a:t>
            </a:r>
            <a:r>
              <a:rPr lang="en-US" sz="2400" dirty="0"/>
              <a:t> color.</a:t>
            </a:r>
          </a:p>
          <a:p>
            <a:pPr lvl="0" algn="just">
              <a:lnSpc>
                <a:spcPct val="100000"/>
              </a:lnSpc>
            </a:pPr>
            <a:r>
              <a:rPr lang="en-US" sz="2400" b="1" dirty="0"/>
              <a:t>Water holding capacity: </a:t>
            </a:r>
            <a:r>
              <a:rPr lang="en-US" sz="2400" dirty="0"/>
              <a:t>The water holding capacity (WHC) of meat refers to its ability to retain water during cooking and processing. Which affects the </a:t>
            </a:r>
            <a:r>
              <a:rPr lang="en-US" sz="2400" dirty="0">
                <a:solidFill>
                  <a:srgbClr val="FF0000"/>
                </a:solidFill>
              </a:rPr>
              <a:t>juiciness, tenderness</a:t>
            </a:r>
            <a:r>
              <a:rPr lang="en-US" sz="2400" dirty="0"/>
              <a:t>, and overall eating experience of meat. It involves careful handling, processing, and cooking techniques to preserve moisture and enhance the eating experience.</a:t>
            </a:r>
          </a:p>
          <a:p>
            <a:pPr lvl="0" algn="just">
              <a:lnSpc>
                <a:spcPct val="100000"/>
              </a:lnSpc>
            </a:pPr>
            <a:r>
              <a:rPr lang="en-US" sz="2400" b="1" dirty="0"/>
              <a:t>Marbling: </a:t>
            </a:r>
            <a:r>
              <a:rPr lang="en-US" sz="2400" dirty="0"/>
              <a:t>The </a:t>
            </a:r>
            <a:r>
              <a:rPr lang="en-US" sz="2400" dirty="0">
                <a:solidFill>
                  <a:srgbClr val="FF0000"/>
                </a:solidFill>
              </a:rPr>
              <a:t>distribution</a:t>
            </a:r>
            <a:r>
              <a:rPr lang="en-US" sz="2400" dirty="0"/>
              <a:t> of intramuscular </a:t>
            </a:r>
            <a:r>
              <a:rPr lang="en-US" sz="2400" dirty="0">
                <a:solidFill>
                  <a:srgbClr val="FF0000"/>
                </a:solidFill>
              </a:rPr>
              <a:t>fat</a:t>
            </a:r>
            <a:r>
              <a:rPr lang="en-US" sz="2400" dirty="0"/>
              <a:t> within the meat. Higher marbling generally indicates better quality, as it contributes to tenderness, juiciness, and flavor.</a:t>
            </a:r>
          </a:p>
        </p:txBody>
      </p:sp>
    </p:spTree>
    <p:extLst>
      <p:ext uri="{BB962C8B-B14F-4D97-AF65-F5344CB8AC3E}">
        <p14:creationId xmlns:p14="http://schemas.microsoft.com/office/powerpoint/2010/main" val="768686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292" y="546187"/>
            <a:ext cx="8431157" cy="802213"/>
          </a:xfrm>
        </p:spPr>
        <p:txBody>
          <a:bodyPr anchor="ctr">
            <a:normAutofit/>
          </a:bodyPr>
          <a:lstStyle/>
          <a:p>
            <a:pPr algn="ctr"/>
            <a:r>
              <a:rPr lang="en-US" sz="4000" b="1" cap="none" dirty="0">
                <a:cs typeface="Century Gothic"/>
              </a:rPr>
              <a:t>Quality Parameters of Meat</a:t>
            </a:r>
            <a:endParaRPr lang="en-US" sz="4000" dirty="0"/>
          </a:p>
        </p:txBody>
      </p:sp>
      <p:sp>
        <p:nvSpPr>
          <p:cNvPr id="3" name="Content Placeholder 2"/>
          <p:cNvSpPr>
            <a:spLocks noGrp="1"/>
          </p:cNvSpPr>
          <p:nvPr>
            <p:ph idx="1"/>
          </p:nvPr>
        </p:nvSpPr>
        <p:spPr>
          <a:xfrm>
            <a:off x="109255" y="1501999"/>
            <a:ext cx="11894966" cy="5287726"/>
          </a:xfrm>
        </p:spPr>
        <p:txBody>
          <a:bodyPr>
            <a:noAutofit/>
          </a:bodyPr>
          <a:lstStyle/>
          <a:p>
            <a:pPr algn="just">
              <a:lnSpc>
                <a:spcPct val="90000"/>
              </a:lnSpc>
              <a:spcBef>
                <a:spcPts val="600"/>
              </a:spcBef>
            </a:pPr>
            <a:r>
              <a:rPr lang="en-US" sz="2400" b="1" dirty="0"/>
              <a:t>Quantum of Connective tissue: </a:t>
            </a:r>
            <a:r>
              <a:rPr lang="en-US" sz="2400" dirty="0"/>
              <a:t>The quantum of connective tissue in meat refers to the amount of </a:t>
            </a:r>
            <a:r>
              <a:rPr lang="en-US" sz="2400" dirty="0">
                <a:solidFill>
                  <a:srgbClr val="FF0000"/>
                </a:solidFill>
              </a:rPr>
              <a:t>collagen</a:t>
            </a:r>
            <a:r>
              <a:rPr lang="en-US" sz="2400" dirty="0"/>
              <a:t> and </a:t>
            </a:r>
            <a:r>
              <a:rPr lang="en-US" sz="2400" dirty="0">
                <a:solidFill>
                  <a:srgbClr val="FF0000"/>
                </a:solidFill>
              </a:rPr>
              <a:t>elastin</a:t>
            </a:r>
            <a:r>
              <a:rPr lang="en-US" sz="2400" dirty="0"/>
              <a:t> present in the muscle fibers. Connective tissue </a:t>
            </a:r>
            <a:r>
              <a:rPr lang="en-US" sz="2400" dirty="0">
                <a:solidFill>
                  <a:srgbClr val="FF0000"/>
                </a:solidFill>
              </a:rPr>
              <a:t>provides structural support </a:t>
            </a:r>
            <a:r>
              <a:rPr lang="en-US" sz="2400" dirty="0"/>
              <a:t>to muscles and contributes to their </a:t>
            </a:r>
            <a:r>
              <a:rPr lang="en-US" sz="2400" dirty="0">
                <a:solidFill>
                  <a:srgbClr val="FF0000"/>
                </a:solidFill>
              </a:rPr>
              <a:t>texture</a:t>
            </a:r>
            <a:r>
              <a:rPr lang="en-US" sz="2400" dirty="0"/>
              <a:t> and toughness.</a:t>
            </a:r>
          </a:p>
          <a:p>
            <a:pPr lvl="0" algn="just">
              <a:lnSpc>
                <a:spcPct val="90000"/>
              </a:lnSpc>
              <a:spcBef>
                <a:spcPts val="600"/>
              </a:spcBef>
            </a:pPr>
            <a:r>
              <a:rPr lang="en-US" sz="2400" b="1" dirty="0"/>
              <a:t>Firmness: </a:t>
            </a:r>
            <a:r>
              <a:rPr lang="en-US" sz="2400" dirty="0"/>
              <a:t>High-quality meat should have a </a:t>
            </a:r>
            <a:r>
              <a:rPr lang="en-US" sz="2400" dirty="0">
                <a:solidFill>
                  <a:srgbClr val="FF0000"/>
                </a:solidFill>
              </a:rPr>
              <a:t>firm texture </a:t>
            </a:r>
            <a:r>
              <a:rPr lang="en-US" sz="2400" dirty="0"/>
              <a:t>when touched, indicating freshness and proper handling.</a:t>
            </a:r>
          </a:p>
          <a:p>
            <a:pPr algn="just">
              <a:lnSpc>
                <a:spcPct val="90000"/>
              </a:lnSpc>
              <a:spcBef>
                <a:spcPts val="600"/>
              </a:spcBef>
            </a:pPr>
            <a:r>
              <a:rPr lang="en-US" sz="2400" b="1" dirty="0"/>
              <a:t>Meat storage condition: </a:t>
            </a:r>
            <a:r>
              <a:rPr lang="en-US" sz="2400" dirty="0"/>
              <a:t>Proper storage of meat is crucial to maintain its quality, freshness, and safety. </a:t>
            </a:r>
            <a:r>
              <a:rPr lang="en-US" sz="2400" b="1" dirty="0"/>
              <a:t>Temperature: </a:t>
            </a:r>
            <a:r>
              <a:rPr lang="en-US" sz="2400" dirty="0"/>
              <a:t>Meat should be stored at temperatures below </a:t>
            </a:r>
            <a:r>
              <a:rPr lang="en-US" sz="2400" dirty="0">
                <a:solidFill>
                  <a:srgbClr val="FF0000"/>
                </a:solidFill>
              </a:rPr>
              <a:t>40°F (4°C) </a:t>
            </a:r>
            <a:r>
              <a:rPr lang="en-US" sz="2400" dirty="0"/>
              <a:t>to slow bacterial growth and maintain freshness. Refrigerators should be set to temperatures between </a:t>
            </a:r>
            <a:r>
              <a:rPr lang="en-US" sz="2400" dirty="0">
                <a:solidFill>
                  <a:srgbClr val="FF0000"/>
                </a:solidFill>
              </a:rPr>
              <a:t>32°F and 40°F </a:t>
            </a:r>
            <a:r>
              <a:rPr lang="en-US" sz="2400" dirty="0"/>
              <a:t>(0°C to 4°C). Freezers should be set to 0°F (-18°C) or lower for long-term storage. </a:t>
            </a:r>
            <a:r>
              <a:rPr lang="en-US" sz="2400" b="1" dirty="0">
                <a:solidFill>
                  <a:srgbClr val="FF0000"/>
                </a:solidFill>
              </a:rPr>
              <a:t>Thawing</a:t>
            </a:r>
            <a:r>
              <a:rPr lang="en-US" sz="2400" b="1" dirty="0"/>
              <a:t>: </a:t>
            </a:r>
            <a:r>
              <a:rPr lang="en-US" sz="2400" dirty="0"/>
              <a:t>When thawing frozen meat, it's best to do so in the </a:t>
            </a:r>
            <a:r>
              <a:rPr lang="en-US" sz="2400" dirty="0">
                <a:solidFill>
                  <a:srgbClr val="FF0000"/>
                </a:solidFill>
              </a:rPr>
              <a:t>refrigerator to maintain </a:t>
            </a:r>
            <a:r>
              <a:rPr lang="en-US" sz="2400" dirty="0"/>
              <a:t>a safe temperature and minimize bacterial growth. Alternatively, you can use the microwave or cold water methods for faster thawing, but be sure to cook the meat immediately afterward.</a:t>
            </a:r>
          </a:p>
        </p:txBody>
      </p:sp>
    </p:spTree>
    <p:extLst>
      <p:ext uri="{BB962C8B-B14F-4D97-AF65-F5344CB8AC3E}">
        <p14:creationId xmlns:p14="http://schemas.microsoft.com/office/powerpoint/2010/main" val="2237903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4" y="508000"/>
            <a:ext cx="8677836" cy="1200150"/>
          </a:xfrm>
        </p:spPr>
        <p:txBody>
          <a:bodyPr anchor="ctr"/>
          <a:lstStyle/>
          <a:p>
            <a:pPr lvl="0" algn="ctr"/>
            <a:r>
              <a:rPr lang="en-US" sz="4000" b="1" dirty="0"/>
              <a:t>Microbial and other deteriorative change in Meats</a:t>
            </a:r>
            <a:endParaRPr lang="en-US" sz="4000" dirty="0"/>
          </a:p>
        </p:txBody>
      </p:sp>
      <p:sp>
        <p:nvSpPr>
          <p:cNvPr id="3" name="Content Placeholder 2"/>
          <p:cNvSpPr>
            <a:spLocks noGrp="1"/>
          </p:cNvSpPr>
          <p:nvPr>
            <p:ph idx="1"/>
          </p:nvPr>
        </p:nvSpPr>
        <p:spPr>
          <a:xfrm>
            <a:off x="292098" y="1984375"/>
            <a:ext cx="11645901" cy="4730749"/>
          </a:xfrm>
        </p:spPr>
        <p:txBody>
          <a:bodyPr>
            <a:noAutofit/>
          </a:bodyPr>
          <a:lstStyle/>
          <a:p>
            <a:pPr marL="0" indent="0" algn="just">
              <a:lnSpc>
                <a:spcPct val="120000"/>
              </a:lnSpc>
              <a:spcBef>
                <a:spcPts val="600"/>
              </a:spcBef>
              <a:buNone/>
            </a:pPr>
            <a:r>
              <a:rPr lang="en-US" sz="2400" b="1" dirty="0"/>
              <a:t>Sources of Microbial Contamination of Meat</a:t>
            </a:r>
            <a:endParaRPr lang="en-US" sz="2400" dirty="0"/>
          </a:p>
          <a:p>
            <a:pPr marL="0" indent="0" algn="just">
              <a:lnSpc>
                <a:spcPct val="120000"/>
              </a:lnSpc>
              <a:spcBef>
                <a:spcPts val="600"/>
              </a:spcBef>
              <a:buNone/>
            </a:pPr>
            <a:r>
              <a:rPr lang="en-US" sz="2400" dirty="0"/>
              <a:t>There are a number of potential sources of contamination of meat within the abattoir itself. These include:</a:t>
            </a:r>
          </a:p>
          <a:p>
            <a:pPr lvl="0" algn="just">
              <a:lnSpc>
                <a:spcPct val="120000"/>
              </a:lnSpc>
              <a:spcBef>
                <a:spcPts val="600"/>
              </a:spcBef>
            </a:pPr>
            <a:r>
              <a:rPr lang="en-US" sz="2400" dirty="0"/>
              <a:t>Hides/skin and feet</a:t>
            </a:r>
          </a:p>
          <a:p>
            <a:pPr lvl="0" algn="just">
              <a:lnSpc>
                <a:spcPct val="120000"/>
              </a:lnSpc>
              <a:spcBef>
                <a:spcPts val="600"/>
              </a:spcBef>
            </a:pPr>
            <a:r>
              <a:rPr lang="en-US" sz="2400" dirty="0"/>
              <a:t>Gastrointestinal contents</a:t>
            </a:r>
          </a:p>
          <a:p>
            <a:pPr lvl="0" algn="just">
              <a:lnSpc>
                <a:spcPct val="120000"/>
              </a:lnSpc>
              <a:spcBef>
                <a:spcPts val="600"/>
              </a:spcBef>
            </a:pPr>
            <a:r>
              <a:rPr lang="en-US" sz="2400" dirty="0"/>
              <a:t>Instruments such as knives, cleavers saws, hooks etc.</a:t>
            </a:r>
          </a:p>
          <a:p>
            <a:pPr lvl="0" algn="just">
              <a:lnSpc>
                <a:spcPct val="120000"/>
              </a:lnSpc>
              <a:spcBef>
                <a:spcPts val="600"/>
              </a:spcBef>
            </a:pPr>
            <a:r>
              <a:rPr lang="en-US" sz="2400" dirty="0"/>
              <a:t>Water used for washing carcasses and instruments</a:t>
            </a:r>
          </a:p>
          <a:p>
            <a:pPr lvl="0" algn="just">
              <a:lnSpc>
                <a:spcPct val="120000"/>
              </a:lnSpc>
              <a:spcBef>
                <a:spcPts val="600"/>
              </a:spcBef>
            </a:pPr>
            <a:r>
              <a:rPr lang="en-US" sz="2400" dirty="0"/>
              <a:t>Airborne contamination</a:t>
            </a:r>
          </a:p>
          <a:p>
            <a:pPr lvl="0" algn="just">
              <a:lnSpc>
                <a:spcPct val="120000"/>
              </a:lnSpc>
              <a:spcBef>
                <a:spcPts val="600"/>
              </a:spcBef>
            </a:pPr>
            <a:r>
              <a:rPr lang="en-US" sz="2400" dirty="0"/>
              <a:t>Hands and clothing of the personnel</a:t>
            </a:r>
          </a:p>
        </p:txBody>
      </p:sp>
    </p:spTree>
    <p:extLst>
      <p:ext uri="{BB962C8B-B14F-4D97-AF65-F5344CB8AC3E}">
        <p14:creationId xmlns:p14="http://schemas.microsoft.com/office/powerpoint/2010/main" val="195433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735" y="161001"/>
            <a:ext cx="10058400" cy="895446"/>
          </a:xfrm>
        </p:spPr>
        <p:txBody>
          <a:bodyPr>
            <a:normAutofit/>
          </a:bodyPr>
          <a:lstStyle/>
          <a:p>
            <a:pPr algn="ctr"/>
            <a:r>
              <a:rPr lang="en-US" sz="4000" b="1" cap="none" dirty="0">
                <a:latin typeface="Century Gothic"/>
                <a:cs typeface="Century Gothic"/>
              </a:rPr>
              <a:t>Meat Preservation</a:t>
            </a:r>
            <a:endParaRPr lang="en-US" sz="4000" dirty="0"/>
          </a:p>
        </p:txBody>
      </p:sp>
      <p:sp>
        <p:nvSpPr>
          <p:cNvPr id="3" name="Content Placeholder 2"/>
          <p:cNvSpPr>
            <a:spLocks noGrp="1"/>
          </p:cNvSpPr>
          <p:nvPr>
            <p:ph idx="1"/>
          </p:nvPr>
        </p:nvSpPr>
        <p:spPr>
          <a:xfrm>
            <a:off x="175511" y="928914"/>
            <a:ext cx="11639118" cy="5797153"/>
          </a:xfrm>
        </p:spPr>
        <p:txBody>
          <a:bodyPr>
            <a:noAutofit/>
          </a:bodyPr>
          <a:lstStyle/>
          <a:p>
            <a:pPr algn="just">
              <a:lnSpc>
                <a:spcPct val="100000"/>
              </a:lnSpc>
              <a:spcBef>
                <a:spcPts val="600"/>
              </a:spcBef>
            </a:pPr>
            <a:r>
              <a:rPr lang="en-US" sz="2600" b="1" dirty="0"/>
              <a:t>Refrigeration: </a:t>
            </a:r>
            <a:r>
              <a:rPr lang="en-US" sz="2600" dirty="0"/>
              <a:t>Storing meat at low temperatures (typically between </a:t>
            </a:r>
            <a:r>
              <a:rPr lang="en-US" sz="2600" dirty="0">
                <a:solidFill>
                  <a:srgbClr val="FF0000"/>
                </a:solidFill>
              </a:rPr>
              <a:t>32°F</a:t>
            </a:r>
            <a:r>
              <a:rPr lang="en-US" sz="2600" dirty="0"/>
              <a:t> </a:t>
            </a:r>
            <a:r>
              <a:rPr lang="en-US" sz="2600" dirty="0">
                <a:solidFill>
                  <a:srgbClr val="FF0000"/>
                </a:solidFill>
              </a:rPr>
              <a:t>and 40°F or 0°C and 4°C</a:t>
            </a:r>
            <a:r>
              <a:rPr lang="en-US" sz="2600" dirty="0"/>
              <a:t>) slows down bacterial growth and helps maintain freshness. Refrigeration is suitable for short-term preservation of fresh meat, typically up to a few days.</a:t>
            </a:r>
          </a:p>
          <a:p>
            <a:pPr algn="just">
              <a:lnSpc>
                <a:spcPct val="100000"/>
              </a:lnSpc>
              <a:spcBef>
                <a:spcPts val="600"/>
              </a:spcBef>
            </a:pPr>
            <a:r>
              <a:rPr lang="en-US" sz="2600" b="1" dirty="0"/>
              <a:t>Freezing: </a:t>
            </a:r>
            <a:r>
              <a:rPr lang="en-US" sz="2600" dirty="0"/>
              <a:t>Freezing meat at temperatures </a:t>
            </a:r>
            <a:r>
              <a:rPr lang="en-US" sz="2600" dirty="0">
                <a:solidFill>
                  <a:srgbClr val="FF0000"/>
                </a:solidFill>
              </a:rPr>
              <a:t>below 0°F (-18°C) </a:t>
            </a:r>
            <a:r>
              <a:rPr lang="en-US" sz="2600" dirty="0"/>
              <a:t>inhibits bacterial growth and enzymatic activity, effectively preserving the meat for an extended period. Proper packaging, such as </a:t>
            </a:r>
            <a:r>
              <a:rPr lang="en-US" sz="2600" dirty="0">
                <a:solidFill>
                  <a:srgbClr val="FF0000"/>
                </a:solidFill>
              </a:rPr>
              <a:t>vacuum sealing or wrapping in moisture-proof materials, is essential</a:t>
            </a:r>
            <a:r>
              <a:rPr lang="en-US" sz="2600" dirty="0"/>
              <a:t> to prevent freezer burn and maintain quality.</a:t>
            </a:r>
          </a:p>
          <a:p>
            <a:pPr algn="just">
              <a:lnSpc>
                <a:spcPct val="100000"/>
              </a:lnSpc>
              <a:spcBef>
                <a:spcPts val="600"/>
              </a:spcBef>
            </a:pPr>
            <a:r>
              <a:rPr lang="en-US" sz="2600" b="1" dirty="0"/>
              <a:t>Canning: </a:t>
            </a:r>
            <a:r>
              <a:rPr lang="en-US" sz="2600" dirty="0"/>
              <a:t>Canning involves heat-processing meat in jars or cans to kill bacteria and </a:t>
            </a:r>
            <a:r>
              <a:rPr lang="en-US" sz="2600" dirty="0">
                <a:solidFill>
                  <a:srgbClr val="FF0000"/>
                </a:solidFill>
              </a:rPr>
              <a:t>create a vacuum seal, preventing spoilage</a:t>
            </a:r>
            <a:r>
              <a:rPr lang="en-US" sz="2600" dirty="0"/>
              <a:t>. Canned meat can be stored at room temperature for an extended period, making it a convenient option for long-term preservation.</a:t>
            </a:r>
          </a:p>
        </p:txBody>
      </p:sp>
    </p:spTree>
    <p:extLst>
      <p:ext uri="{BB962C8B-B14F-4D97-AF65-F5344CB8AC3E}">
        <p14:creationId xmlns:p14="http://schemas.microsoft.com/office/powerpoint/2010/main" val="1810137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49" y="539749"/>
            <a:ext cx="8677836" cy="993775"/>
          </a:xfrm>
        </p:spPr>
        <p:txBody>
          <a:bodyPr anchor="ctr"/>
          <a:lstStyle/>
          <a:p>
            <a:pPr algn="ctr"/>
            <a:r>
              <a:rPr lang="en-US" sz="4000" b="1" dirty="0"/>
              <a:t>Deteriorative Changes in Meat</a:t>
            </a:r>
            <a:endParaRPr lang="en-US" sz="4000" dirty="0"/>
          </a:p>
        </p:txBody>
      </p:sp>
      <p:sp>
        <p:nvSpPr>
          <p:cNvPr id="3" name="Content Placeholder 2"/>
          <p:cNvSpPr>
            <a:spLocks noGrp="1"/>
          </p:cNvSpPr>
          <p:nvPr>
            <p:ph idx="1"/>
          </p:nvPr>
        </p:nvSpPr>
        <p:spPr>
          <a:xfrm>
            <a:off x="307974" y="1971676"/>
            <a:ext cx="11471276" cy="4806949"/>
          </a:xfrm>
        </p:spPr>
        <p:txBody>
          <a:bodyPr>
            <a:noAutofit/>
          </a:bodyPr>
          <a:lstStyle/>
          <a:p>
            <a:pPr lvl="0" algn="just">
              <a:lnSpc>
                <a:spcPct val="120000"/>
              </a:lnSpc>
              <a:spcBef>
                <a:spcPts val="600"/>
              </a:spcBef>
            </a:pPr>
            <a:r>
              <a:rPr lang="en-US" sz="2800" b="1" dirty="0"/>
              <a:t>Microbial Contribution to Spoilage</a:t>
            </a:r>
            <a:r>
              <a:rPr lang="en-US" sz="2800" dirty="0"/>
              <a:t>: Microorganisms, intrinsic enzymes, and insects contribute to meat spoilage. Spoilage can occur on the surface of fresh chilled meat </a:t>
            </a:r>
            <a:r>
              <a:rPr lang="en-US" sz="2800" dirty="0">
                <a:solidFill>
                  <a:srgbClr val="FF0000"/>
                </a:solidFill>
              </a:rPr>
              <a:t>under aerobic conditions </a:t>
            </a:r>
            <a:r>
              <a:rPr lang="en-US" sz="2800" dirty="0"/>
              <a:t>and within the meat at </a:t>
            </a:r>
            <a:r>
              <a:rPr lang="en-US" sz="2800" dirty="0">
                <a:solidFill>
                  <a:srgbClr val="FF0000"/>
                </a:solidFill>
              </a:rPr>
              <a:t>higher temperatures</a:t>
            </a:r>
            <a:r>
              <a:rPr lang="en-US" sz="2800" dirty="0"/>
              <a:t>.</a:t>
            </a:r>
          </a:p>
          <a:p>
            <a:pPr lvl="0" algn="just">
              <a:lnSpc>
                <a:spcPct val="120000"/>
              </a:lnSpc>
              <a:spcBef>
                <a:spcPts val="600"/>
              </a:spcBef>
            </a:pPr>
            <a:r>
              <a:rPr lang="en-US" sz="2800" b="1" dirty="0"/>
              <a:t>Aerobic Spoilage Characteristics</a:t>
            </a:r>
            <a:r>
              <a:rPr lang="en-US" sz="2800" dirty="0"/>
              <a:t>: Aerobic spoilage exhibits symptoms like surface slime formation, </a:t>
            </a:r>
            <a:r>
              <a:rPr lang="en-US" sz="2800" dirty="0">
                <a:solidFill>
                  <a:srgbClr val="FF0000"/>
                </a:solidFill>
              </a:rPr>
              <a:t>discoloration</a:t>
            </a:r>
            <a:r>
              <a:rPr lang="en-US" sz="2800" dirty="0"/>
              <a:t>, and off-odors due to bacterial and yeast activity. </a:t>
            </a:r>
            <a:r>
              <a:rPr lang="en-US" sz="2800" dirty="0">
                <a:solidFill>
                  <a:srgbClr val="FF0000"/>
                </a:solidFill>
              </a:rPr>
              <a:t>Proteolysis </a:t>
            </a:r>
            <a:r>
              <a:rPr lang="en-US" sz="2800" dirty="0"/>
              <a:t>of meat proteins and lipids occurs, yielding peptides, amino acids, and </a:t>
            </a:r>
            <a:r>
              <a:rPr lang="en-US" sz="2800" dirty="0">
                <a:solidFill>
                  <a:srgbClr val="FF0000"/>
                </a:solidFill>
              </a:rPr>
              <a:t>oxidizing agents</a:t>
            </a:r>
            <a:r>
              <a:rPr lang="en-US" sz="2800" dirty="0"/>
              <a:t>.</a:t>
            </a:r>
          </a:p>
        </p:txBody>
      </p:sp>
    </p:spTree>
    <p:extLst>
      <p:ext uri="{BB962C8B-B14F-4D97-AF65-F5344CB8AC3E}">
        <p14:creationId xmlns:p14="http://schemas.microsoft.com/office/powerpoint/2010/main" val="2870034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49" y="555624"/>
            <a:ext cx="8677836" cy="962025"/>
          </a:xfrm>
        </p:spPr>
        <p:txBody>
          <a:bodyPr anchor="ctr"/>
          <a:lstStyle/>
          <a:p>
            <a:pPr algn="ctr"/>
            <a:r>
              <a:rPr lang="en-US" sz="4000" b="1" dirty="0"/>
              <a:t>Deteriorative Changes in Meat</a:t>
            </a:r>
            <a:endParaRPr lang="en-US" sz="4000" dirty="0"/>
          </a:p>
        </p:txBody>
      </p:sp>
      <p:sp>
        <p:nvSpPr>
          <p:cNvPr id="3" name="Content Placeholder 2"/>
          <p:cNvSpPr>
            <a:spLocks noGrp="1"/>
          </p:cNvSpPr>
          <p:nvPr>
            <p:ph idx="1"/>
          </p:nvPr>
        </p:nvSpPr>
        <p:spPr>
          <a:xfrm>
            <a:off x="254000" y="2016125"/>
            <a:ext cx="11557000" cy="4651375"/>
          </a:xfrm>
        </p:spPr>
        <p:txBody>
          <a:bodyPr>
            <a:noAutofit/>
          </a:bodyPr>
          <a:lstStyle/>
          <a:p>
            <a:pPr lvl="0" algn="just"/>
            <a:r>
              <a:rPr lang="en-US" sz="2800" b="1" dirty="0"/>
              <a:t>Anaerobic Spoilage Attributes</a:t>
            </a:r>
            <a:r>
              <a:rPr lang="en-US" sz="2800" dirty="0"/>
              <a:t>: Under anaerobic conditions, meat decomposition is offensive, with putrefaction occurring in deep tissues like </a:t>
            </a:r>
            <a:r>
              <a:rPr lang="en-US" sz="2800" dirty="0">
                <a:solidFill>
                  <a:srgbClr val="FF0000"/>
                </a:solidFill>
              </a:rPr>
              <a:t>lymph nodes </a:t>
            </a:r>
            <a:r>
              <a:rPr lang="en-US" sz="2800" dirty="0"/>
              <a:t>and </a:t>
            </a:r>
            <a:r>
              <a:rPr lang="en-US" sz="2800" dirty="0">
                <a:solidFill>
                  <a:srgbClr val="FF0000"/>
                </a:solidFill>
              </a:rPr>
              <a:t>bone joints</a:t>
            </a:r>
            <a:r>
              <a:rPr lang="en-US" sz="2800" dirty="0"/>
              <a:t>, accompanied by foul odors and souring from </a:t>
            </a:r>
            <a:r>
              <a:rPr lang="en-US" sz="2800" dirty="0">
                <a:solidFill>
                  <a:srgbClr val="FF0000"/>
                </a:solidFill>
              </a:rPr>
              <a:t>organic acid </a:t>
            </a:r>
            <a:r>
              <a:rPr lang="en-US" sz="2800" dirty="0"/>
              <a:t>accumulation.</a:t>
            </a:r>
          </a:p>
          <a:p>
            <a:pPr lvl="0" algn="just"/>
            <a:r>
              <a:rPr lang="en-US" sz="2800" b="1" dirty="0"/>
              <a:t>End Products of Spoilage</a:t>
            </a:r>
            <a:r>
              <a:rPr lang="en-US" sz="2800" dirty="0"/>
              <a:t>: Aerobic conditions yield simple </a:t>
            </a:r>
            <a:r>
              <a:rPr lang="en-US" sz="2800" dirty="0">
                <a:solidFill>
                  <a:srgbClr val="FF0000"/>
                </a:solidFill>
              </a:rPr>
              <a:t>peptides, amino acids</a:t>
            </a:r>
            <a:r>
              <a:rPr lang="en-US" sz="2800" dirty="0"/>
              <a:t>, and </a:t>
            </a:r>
            <a:r>
              <a:rPr lang="en-US" sz="2800" dirty="0">
                <a:solidFill>
                  <a:srgbClr val="FF0000"/>
                </a:solidFill>
              </a:rPr>
              <a:t>oxidizing agents</a:t>
            </a:r>
            <a:r>
              <a:rPr lang="en-US" sz="2800" dirty="0"/>
              <a:t>, while anaerobic conditions produce sulfur dioxide, ammonia, amines, and ketones. Residual carbohydrates yield </a:t>
            </a:r>
            <a:r>
              <a:rPr lang="en-US" sz="2800" dirty="0" err="1"/>
              <a:t>skatol</a:t>
            </a:r>
            <a:r>
              <a:rPr lang="en-US" sz="2800" dirty="0"/>
              <a:t> and </a:t>
            </a:r>
            <a:r>
              <a:rPr lang="en-US" sz="2800" dirty="0" err="1"/>
              <a:t>indole</a:t>
            </a:r>
            <a:r>
              <a:rPr lang="en-US" sz="2800" dirty="0"/>
              <a:t>, and molds may grow on semi-dried meats, causing stickiness and whiskers.</a:t>
            </a:r>
          </a:p>
        </p:txBody>
      </p:sp>
    </p:spTree>
    <p:extLst>
      <p:ext uri="{BB962C8B-B14F-4D97-AF65-F5344CB8AC3E}">
        <p14:creationId xmlns:p14="http://schemas.microsoft.com/office/powerpoint/2010/main" val="2536874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682625"/>
            <a:ext cx="8677836" cy="946150"/>
          </a:xfrm>
        </p:spPr>
        <p:txBody>
          <a:bodyPr anchor="ctr"/>
          <a:lstStyle/>
          <a:p>
            <a:pPr algn="ctr"/>
            <a:r>
              <a:rPr lang="en-US" sz="4000" b="1" dirty="0"/>
              <a:t>Identification of Meat Spoilage</a:t>
            </a:r>
            <a:endParaRPr lang="en-US" sz="4000" dirty="0"/>
          </a:p>
        </p:txBody>
      </p:sp>
      <p:sp>
        <p:nvSpPr>
          <p:cNvPr id="3" name="Content Placeholder 2"/>
          <p:cNvSpPr>
            <a:spLocks noGrp="1"/>
          </p:cNvSpPr>
          <p:nvPr>
            <p:ph idx="1"/>
          </p:nvPr>
        </p:nvSpPr>
        <p:spPr>
          <a:xfrm>
            <a:off x="174625" y="2016125"/>
            <a:ext cx="11842750" cy="4746625"/>
          </a:xfrm>
        </p:spPr>
        <p:txBody>
          <a:bodyPr>
            <a:noAutofit/>
          </a:bodyPr>
          <a:lstStyle/>
          <a:p>
            <a:pPr lvl="0" algn="just">
              <a:lnSpc>
                <a:spcPct val="90000"/>
              </a:lnSpc>
              <a:spcBef>
                <a:spcPts val="600"/>
              </a:spcBef>
            </a:pPr>
            <a:r>
              <a:rPr lang="en-US" sz="2400" dirty="0"/>
              <a:t>Some physical observations such as </a:t>
            </a:r>
            <a:r>
              <a:rPr lang="en-US" sz="2400" dirty="0">
                <a:solidFill>
                  <a:srgbClr val="FF0000"/>
                </a:solidFill>
              </a:rPr>
              <a:t>discoloration</a:t>
            </a:r>
            <a:r>
              <a:rPr lang="en-US" sz="2400" dirty="0"/>
              <a:t>, Slime formation, </a:t>
            </a:r>
            <a:r>
              <a:rPr lang="en-US" sz="2400" dirty="0">
                <a:solidFill>
                  <a:srgbClr val="FF0000"/>
                </a:solidFill>
              </a:rPr>
              <a:t>stickiness</a:t>
            </a:r>
            <a:r>
              <a:rPr lang="en-US" sz="2400" dirty="0"/>
              <a:t>, whiskers etc. give a clear indication of spoiled meats.</a:t>
            </a:r>
          </a:p>
          <a:p>
            <a:pPr lvl="0" algn="just">
              <a:lnSpc>
                <a:spcPct val="90000"/>
              </a:lnSpc>
              <a:spcBef>
                <a:spcPts val="600"/>
              </a:spcBef>
            </a:pPr>
            <a:r>
              <a:rPr lang="en-US" sz="2400" dirty="0">
                <a:solidFill>
                  <a:srgbClr val="FF0000"/>
                </a:solidFill>
              </a:rPr>
              <a:t>At low temperature</a:t>
            </a:r>
            <a:r>
              <a:rPr lang="en-US" sz="2400" dirty="0"/>
              <a:t>, meat spoilage is accompanied by the formation of many </a:t>
            </a:r>
            <a:r>
              <a:rPr lang="en-US" sz="2400" dirty="0">
                <a:solidFill>
                  <a:srgbClr val="FF0000"/>
                </a:solidFill>
              </a:rPr>
              <a:t>off-flavor </a:t>
            </a:r>
            <a:r>
              <a:rPr lang="en-US" sz="2400" dirty="0"/>
              <a:t>compounds. Many of them owe their origin to free amino acids and related substances. The production of </a:t>
            </a:r>
            <a:r>
              <a:rPr lang="en-US" sz="2400" dirty="0">
                <a:solidFill>
                  <a:srgbClr val="FF0000"/>
                </a:solidFill>
              </a:rPr>
              <a:t>H</a:t>
            </a:r>
            <a:r>
              <a:rPr lang="en-US" sz="2400" baseline="-25000" dirty="0">
                <a:solidFill>
                  <a:srgbClr val="FF0000"/>
                </a:solidFill>
              </a:rPr>
              <a:t>2</a:t>
            </a:r>
            <a:r>
              <a:rPr lang="en-US" sz="2400" dirty="0">
                <a:solidFill>
                  <a:srgbClr val="FF0000"/>
                </a:solidFill>
              </a:rPr>
              <a:t>S</a:t>
            </a:r>
            <a:r>
              <a:rPr lang="en-US" sz="2400" dirty="0"/>
              <a:t> and </a:t>
            </a:r>
            <a:r>
              <a:rPr lang="en-US" sz="2400" dirty="0" err="1"/>
              <a:t>mercaptans</a:t>
            </a:r>
            <a:r>
              <a:rPr lang="en-US" sz="2400" dirty="0"/>
              <a:t> can be measured to ascertain meat spoilage. Chemical determinations for the presence of ammonia, </a:t>
            </a:r>
            <a:r>
              <a:rPr lang="en-US" sz="2400" dirty="0" err="1"/>
              <a:t>indole</a:t>
            </a:r>
            <a:r>
              <a:rPr lang="en-US" sz="2400" dirty="0"/>
              <a:t>, </a:t>
            </a:r>
            <a:r>
              <a:rPr lang="en-US" sz="2400" dirty="0" err="1"/>
              <a:t>skatol</a:t>
            </a:r>
            <a:r>
              <a:rPr lang="en-US" sz="2400" dirty="0"/>
              <a:t>, di- and tri-</a:t>
            </a:r>
            <a:r>
              <a:rPr lang="en-US" sz="2400" dirty="0">
                <a:solidFill>
                  <a:srgbClr val="FF0000"/>
                </a:solidFill>
              </a:rPr>
              <a:t>methylamine</a:t>
            </a:r>
            <a:r>
              <a:rPr lang="en-US" sz="2400" dirty="0"/>
              <a:t> etc. can be carried out to detect microbial spoilage in meats.</a:t>
            </a:r>
          </a:p>
          <a:p>
            <a:pPr lvl="0" algn="just">
              <a:lnSpc>
                <a:spcPct val="90000"/>
              </a:lnSpc>
              <a:spcBef>
                <a:spcPts val="600"/>
              </a:spcBef>
            </a:pPr>
            <a:r>
              <a:rPr lang="en-US" sz="2400" dirty="0"/>
              <a:t>The extract release volume (ERV) determination is particularly helpful in detecting the incipient spoilage in meats. ERV refers to the volume of aqueous extract released by a meat homogenate when it is passed through a filter for a given period of time. As meats undergo microbial spoilage, there is a complete hydrolysis of proteins, which significantly decrease the ERV.</a:t>
            </a:r>
          </a:p>
        </p:txBody>
      </p:sp>
    </p:spTree>
    <p:extLst>
      <p:ext uri="{BB962C8B-B14F-4D97-AF65-F5344CB8AC3E}">
        <p14:creationId xmlns:p14="http://schemas.microsoft.com/office/powerpoint/2010/main" val="2070997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650874"/>
            <a:ext cx="8677836" cy="898525"/>
          </a:xfrm>
        </p:spPr>
        <p:txBody>
          <a:bodyPr anchor="ctr"/>
          <a:lstStyle/>
          <a:p>
            <a:pPr algn="ctr"/>
            <a:r>
              <a:rPr lang="en-US" sz="4000" b="1" dirty="0"/>
              <a:t>Identification of Meat Spoilage</a:t>
            </a:r>
            <a:endParaRPr lang="en-US" sz="4000" dirty="0"/>
          </a:p>
        </p:txBody>
      </p:sp>
      <p:sp>
        <p:nvSpPr>
          <p:cNvPr id="3" name="Content Placeholder 2"/>
          <p:cNvSpPr>
            <a:spLocks noGrp="1"/>
          </p:cNvSpPr>
          <p:nvPr>
            <p:ph idx="1"/>
          </p:nvPr>
        </p:nvSpPr>
        <p:spPr>
          <a:xfrm>
            <a:off x="149224" y="1857375"/>
            <a:ext cx="11884026" cy="4905375"/>
          </a:xfrm>
        </p:spPr>
        <p:txBody>
          <a:bodyPr>
            <a:noAutofit/>
          </a:bodyPr>
          <a:lstStyle/>
          <a:p>
            <a:pPr lvl="0" algn="just">
              <a:spcBef>
                <a:spcPts val="600"/>
              </a:spcBef>
            </a:pPr>
            <a:r>
              <a:rPr lang="en-US" sz="2800" dirty="0"/>
              <a:t>Dye (usually </a:t>
            </a:r>
            <a:r>
              <a:rPr lang="en-US" sz="2800" dirty="0" err="1"/>
              <a:t>resazurin</a:t>
            </a:r>
            <a:r>
              <a:rPr lang="en-US" sz="2800" dirty="0"/>
              <a:t>) reduction test is many times used to detect spoilage in meats. Spoiled raw or cooked meat homogenate prepared from stomacher could bring about </a:t>
            </a:r>
            <a:r>
              <a:rPr lang="en-US" sz="2800" dirty="0" err="1"/>
              <a:t>resazurin</a:t>
            </a:r>
            <a:r>
              <a:rPr lang="en-US" sz="2800" dirty="0"/>
              <a:t> reduction within 2 hours. This method shows a very good correlation with bacterial numbers.</a:t>
            </a:r>
          </a:p>
          <a:p>
            <a:pPr lvl="0" algn="just">
              <a:spcBef>
                <a:spcPts val="600"/>
              </a:spcBef>
            </a:pPr>
            <a:r>
              <a:rPr lang="en-US" sz="2800" dirty="0"/>
              <a:t>Incipient spoilage of meat shows a simultaneous rise in pH, bacterial counts and water holding capacity of meat proteins. At the time of incipient spoilage, pH value is more than 6.5 in ground meat but it may even increase to 8.5 in putrid meats.</a:t>
            </a:r>
          </a:p>
          <a:p>
            <a:pPr lvl="0" algn="just">
              <a:spcBef>
                <a:spcPts val="600"/>
              </a:spcBef>
            </a:pPr>
            <a:r>
              <a:rPr lang="en-US" sz="2800" dirty="0"/>
              <a:t>High </a:t>
            </a:r>
            <a:r>
              <a:rPr lang="en-US" sz="2800" dirty="0" err="1"/>
              <a:t>thiobarbituric</a:t>
            </a:r>
            <a:r>
              <a:rPr lang="en-US" sz="2800" dirty="0"/>
              <a:t> acid and peroxide values indicate chemical spoilage of meat and meat products</a:t>
            </a:r>
          </a:p>
        </p:txBody>
      </p:sp>
    </p:spTree>
    <p:extLst>
      <p:ext uri="{BB962C8B-B14F-4D97-AF65-F5344CB8AC3E}">
        <p14:creationId xmlns:p14="http://schemas.microsoft.com/office/powerpoint/2010/main" val="1190281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49" y="508000"/>
            <a:ext cx="8677836" cy="1247775"/>
          </a:xfrm>
        </p:spPr>
        <p:txBody>
          <a:bodyPr anchor="ctr"/>
          <a:lstStyle/>
          <a:p>
            <a:pPr lvl="0" algn="ctr"/>
            <a:r>
              <a:rPr lang="en-US" sz="4000" b="1" dirty="0"/>
              <a:t>Quality Control Measures for Meat and Meat Products</a:t>
            </a:r>
            <a:endParaRPr lang="en-US" sz="4000" dirty="0"/>
          </a:p>
        </p:txBody>
      </p:sp>
      <p:sp>
        <p:nvSpPr>
          <p:cNvPr id="3" name="Content Placeholder 2"/>
          <p:cNvSpPr>
            <a:spLocks noGrp="1"/>
          </p:cNvSpPr>
          <p:nvPr>
            <p:ph idx="1"/>
          </p:nvPr>
        </p:nvSpPr>
        <p:spPr>
          <a:xfrm>
            <a:off x="317500" y="2111376"/>
            <a:ext cx="11541125" cy="4603750"/>
          </a:xfrm>
        </p:spPr>
        <p:txBody>
          <a:bodyPr>
            <a:noAutofit/>
          </a:bodyPr>
          <a:lstStyle/>
          <a:p>
            <a:pPr marL="0" indent="0" algn="just">
              <a:buNone/>
            </a:pPr>
            <a:r>
              <a:rPr lang="en-US" sz="2400" dirty="0"/>
              <a:t>Meat being a highly perishable commodity requires strict quality control right from slaughter ope1ations till ultimate consumption.</a:t>
            </a:r>
          </a:p>
          <a:p>
            <a:pPr marL="0" indent="0" algn="just">
              <a:buNone/>
            </a:pPr>
            <a:r>
              <a:rPr lang="en-US" sz="2400" b="1" dirty="0"/>
              <a:t>The basic objectives of quality control are:</a:t>
            </a:r>
            <a:endParaRPr lang="en-US" sz="2400" dirty="0"/>
          </a:p>
          <a:p>
            <a:pPr lvl="0" algn="just"/>
            <a:r>
              <a:rPr lang="en-US" sz="2400" dirty="0"/>
              <a:t>Protection of </a:t>
            </a:r>
            <a:r>
              <a:rPr lang="en-US" sz="2400" dirty="0">
                <a:solidFill>
                  <a:srgbClr val="FF0000"/>
                </a:solidFill>
              </a:rPr>
              <a:t>public</a:t>
            </a:r>
            <a:r>
              <a:rPr lang="en-US" sz="2400" dirty="0"/>
              <a:t> health</a:t>
            </a:r>
          </a:p>
          <a:p>
            <a:pPr lvl="0" algn="just"/>
            <a:r>
              <a:rPr lang="en-US" sz="2400" dirty="0"/>
              <a:t>Extension of product </a:t>
            </a:r>
            <a:r>
              <a:rPr lang="en-US" sz="2400" dirty="0">
                <a:solidFill>
                  <a:srgbClr val="FF0000"/>
                </a:solidFill>
              </a:rPr>
              <a:t>shelf life</a:t>
            </a:r>
          </a:p>
          <a:p>
            <a:pPr lvl="0" algn="just"/>
            <a:r>
              <a:rPr lang="en-US" sz="2400" dirty="0"/>
              <a:t>Provision of consumer </a:t>
            </a:r>
            <a:r>
              <a:rPr lang="en-US" sz="2400" dirty="0">
                <a:solidFill>
                  <a:srgbClr val="FF0000"/>
                </a:solidFill>
              </a:rPr>
              <a:t>satisfaction</a:t>
            </a:r>
          </a:p>
          <a:p>
            <a:pPr lvl="0" algn="just"/>
            <a:r>
              <a:rPr lang="en-US" sz="2400" dirty="0"/>
              <a:t>Compliance of regulatory legislation</a:t>
            </a:r>
          </a:p>
          <a:p>
            <a:pPr lvl="0" algn="just"/>
            <a:r>
              <a:rPr lang="en-US" sz="2400" dirty="0"/>
              <a:t>Competitive </a:t>
            </a:r>
            <a:r>
              <a:rPr lang="en-US" sz="2400" dirty="0">
                <a:solidFill>
                  <a:srgbClr val="FF0000"/>
                </a:solidFill>
              </a:rPr>
              <a:t>edge in the trade</a:t>
            </a:r>
          </a:p>
        </p:txBody>
      </p:sp>
    </p:spTree>
    <p:extLst>
      <p:ext uri="{BB962C8B-B14F-4D97-AF65-F5344CB8AC3E}">
        <p14:creationId xmlns:p14="http://schemas.microsoft.com/office/powerpoint/2010/main" val="3372305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49" y="349250"/>
            <a:ext cx="8677836" cy="1311275"/>
          </a:xfrm>
        </p:spPr>
        <p:txBody>
          <a:bodyPr anchor="ctr"/>
          <a:lstStyle/>
          <a:p>
            <a:pPr algn="ctr"/>
            <a:r>
              <a:rPr lang="en-US" sz="4000" b="1" dirty="0"/>
              <a:t>The general principles of meat product quality control involve</a:t>
            </a:r>
            <a:endParaRPr lang="en-US" sz="4000" dirty="0"/>
          </a:p>
        </p:txBody>
      </p:sp>
      <p:sp>
        <p:nvSpPr>
          <p:cNvPr id="3" name="Content Placeholder 2"/>
          <p:cNvSpPr>
            <a:spLocks noGrp="1"/>
          </p:cNvSpPr>
          <p:nvPr>
            <p:ph idx="1"/>
          </p:nvPr>
        </p:nvSpPr>
        <p:spPr>
          <a:xfrm>
            <a:off x="133348" y="1939926"/>
            <a:ext cx="11979277" cy="4870449"/>
          </a:xfrm>
        </p:spPr>
        <p:txBody>
          <a:bodyPr>
            <a:noAutofit/>
          </a:bodyPr>
          <a:lstStyle/>
          <a:p>
            <a:pPr lvl="0" algn="just">
              <a:spcBef>
                <a:spcPts val="600"/>
              </a:spcBef>
            </a:pPr>
            <a:r>
              <a:rPr lang="en-US" sz="2400" dirty="0"/>
              <a:t>Raw material control</a:t>
            </a:r>
          </a:p>
          <a:p>
            <a:pPr lvl="0" algn="just">
              <a:spcBef>
                <a:spcPts val="600"/>
              </a:spcBef>
            </a:pPr>
            <a:r>
              <a:rPr lang="en-US" sz="2400" dirty="0"/>
              <a:t>Control of processing operations</a:t>
            </a:r>
          </a:p>
          <a:p>
            <a:pPr lvl="0" algn="just">
              <a:spcBef>
                <a:spcPts val="600"/>
              </a:spcBef>
            </a:pPr>
            <a:r>
              <a:rPr lang="en-US" sz="2400" dirty="0"/>
              <a:t>Finished product inspection and control</a:t>
            </a:r>
          </a:p>
          <a:p>
            <a:pPr marL="0" indent="0" algn="just">
              <a:spcBef>
                <a:spcPts val="600"/>
              </a:spcBef>
              <a:buNone/>
            </a:pPr>
            <a:r>
              <a:rPr lang="en-US" sz="2400" dirty="0"/>
              <a:t>It is very </a:t>
            </a:r>
            <a:r>
              <a:rPr lang="en-US" sz="2400" dirty="0">
                <a:solidFill>
                  <a:srgbClr val="FF0000"/>
                </a:solidFill>
              </a:rPr>
              <a:t>difficult to examine </a:t>
            </a:r>
            <a:r>
              <a:rPr lang="en-US" sz="2400" dirty="0"/>
              <a:t>meat and meat products for every pathogenic, toxigenic and spoilage microorganisms. However, a product cannot be improved unless some objective assess.f11ent of its quality is available. But the methods adopted should be simple with quick results. Hence, the following indicator organisms are relied upon to determine the sanitary and safety status of these items:</a:t>
            </a:r>
          </a:p>
          <a:p>
            <a:pPr algn="just">
              <a:spcBef>
                <a:spcPts val="600"/>
              </a:spcBef>
            </a:pPr>
            <a:r>
              <a:rPr lang="en-US" sz="2400" b="1" dirty="0"/>
              <a:t>Total Viable Counts</a:t>
            </a:r>
            <a:endParaRPr lang="en-US" sz="2400" dirty="0"/>
          </a:p>
          <a:p>
            <a:pPr algn="just">
              <a:spcBef>
                <a:spcPts val="600"/>
              </a:spcBef>
            </a:pPr>
            <a:r>
              <a:rPr lang="en-US" sz="2400" b="1" dirty="0"/>
              <a:t>Coliforms</a:t>
            </a:r>
            <a:endParaRPr lang="en-US" sz="2400" dirty="0"/>
          </a:p>
          <a:p>
            <a:pPr algn="just">
              <a:spcBef>
                <a:spcPts val="600"/>
              </a:spcBef>
            </a:pPr>
            <a:r>
              <a:rPr lang="en-US" sz="2400" b="1" dirty="0"/>
              <a:t>Enterococci</a:t>
            </a:r>
            <a:endParaRPr lang="en-US" sz="2400" dirty="0"/>
          </a:p>
        </p:txBody>
      </p:sp>
    </p:spTree>
    <p:extLst>
      <p:ext uri="{BB962C8B-B14F-4D97-AF65-F5344CB8AC3E}">
        <p14:creationId xmlns:p14="http://schemas.microsoft.com/office/powerpoint/2010/main" val="234945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4" y="666750"/>
            <a:ext cx="8677836" cy="977900"/>
          </a:xfrm>
        </p:spPr>
        <p:txBody>
          <a:bodyPr anchor="ctr"/>
          <a:lstStyle/>
          <a:p>
            <a:pPr algn="ctr"/>
            <a:r>
              <a:rPr lang="en-US" sz="4000" b="1"/>
              <a:t>Standards in </a:t>
            </a:r>
            <a:r>
              <a:rPr lang="en-US" sz="4000" b="1" dirty="0"/>
              <a:t>Meat Industry</a:t>
            </a:r>
            <a:endParaRPr lang="en-US" sz="4000" dirty="0"/>
          </a:p>
        </p:txBody>
      </p:sp>
      <p:sp>
        <p:nvSpPr>
          <p:cNvPr id="3" name="Content Placeholder 2"/>
          <p:cNvSpPr>
            <a:spLocks noGrp="1"/>
          </p:cNvSpPr>
          <p:nvPr>
            <p:ph idx="1"/>
          </p:nvPr>
        </p:nvSpPr>
        <p:spPr>
          <a:xfrm>
            <a:off x="561974" y="2209801"/>
            <a:ext cx="11153776" cy="4187824"/>
          </a:xfrm>
        </p:spPr>
        <p:txBody>
          <a:bodyPr>
            <a:noAutofit/>
          </a:bodyPr>
          <a:lstStyle/>
          <a:p>
            <a:pPr marL="0" indent="0" algn="just">
              <a:lnSpc>
                <a:spcPct val="110000"/>
              </a:lnSpc>
              <a:buNone/>
            </a:pPr>
            <a:r>
              <a:rPr lang="en-US" sz="2400" dirty="0"/>
              <a:t>Quality control departments frequently utilize the reliable methods and techniques for establishing the standards. A standard can be referred as carefully drawn specification with respect to a food product. The specifications give comprehensive instructions to ensure correct and reliable process control. The compliance of specifications increases the confidence of top executives in the production and marketing of perishable food items.</a:t>
            </a:r>
          </a:p>
          <a:p>
            <a:pPr algn="just">
              <a:lnSpc>
                <a:spcPct val="110000"/>
              </a:lnSpc>
            </a:pPr>
            <a:r>
              <a:rPr lang="en-US" sz="2400" dirty="0"/>
              <a:t>HACCP</a:t>
            </a:r>
          </a:p>
          <a:p>
            <a:pPr algn="just">
              <a:lnSpc>
                <a:spcPct val="110000"/>
              </a:lnSpc>
            </a:pPr>
            <a:r>
              <a:rPr lang="en-US" sz="2400" dirty="0"/>
              <a:t>ISO-9000</a:t>
            </a:r>
          </a:p>
        </p:txBody>
      </p:sp>
    </p:spTree>
    <p:extLst>
      <p:ext uri="{BB962C8B-B14F-4D97-AF65-F5344CB8AC3E}">
        <p14:creationId xmlns:p14="http://schemas.microsoft.com/office/powerpoint/2010/main" val="307744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734" y="107333"/>
            <a:ext cx="10058400" cy="895454"/>
          </a:xfrm>
        </p:spPr>
        <p:txBody>
          <a:bodyPr>
            <a:normAutofit/>
          </a:bodyPr>
          <a:lstStyle/>
          <a:p>
            <a:pPr algn="ctr"/>
            <a:r>
              <a:rPr lang="en-US" sz="4000" b="1" cap="none" dirty="0">
                <a:latin typeface="Century Gothic"/>
                <a:cs typeface="Century Gothic"/>
              </a:rPr>
              <a:t>Meat Preservation</a:t>
            </a:r>
            <a:endParaRPr lang="en-US" sz="4000" dirty="0">
              <a:latin typeface="Century Gothic"/>
              <a:cs typeface="Century Gothic"/>
            </a:endParaRPr>
          </a:p>
        </p:txBody>
      </p:sp>
      <p:sp>
        <p:nvSpPr>
          <p:cNvPr id="3" name="Content Placeholder 2"/>
          <p:cNvSpPr>
            <a:spLocks noGrp="1"/>
          </p:cNvSpPr>
          <p:nvPr>
            <p:ph idx="1"/>
          </p:nvPr>
        </p:nvSpPr>
        <p:spPr>
          <a:xfrm>
            <a:off x="143094" y="1037531"/>
            <a:ext cx="11876746" cy="5634873"/>
          </a:xfrm>
        </p:spPr>
        <p:txBody>
          <a:bodyPr>
            <a:noAutofit/>
          </a:bodyPr>
          <a:lstStyle/>
          <a:p>
            <a:pPr algn="just">
              <a:lnSpc>
                <a:spcPct val="100000"/>
              </a:lnSpc>
              <a:spcBef>
                <a:spcPts val="600"/>
              </a:spcBef>
            </a:pPr>
            <a:r>
              <a:rPr lang="en-US" sz="2200" b="1" dirty="0"/>
              <a:t>Smoking: </a:t>
            </a:r>
            <a:r>
              <a:rPr lang="en-US" sz="2200" dirty="0"/>
              <a:t>Smoking meat, which imparts flavor and helps preserve the meat by inhibiting microbial growth a </a:t>
            </a:r>
            <a:r>
              <a:rPr lang="en-US" sz="2200" dirty="0">
                <a:solidFill>
                  <a:srgbClr val="FF0000"/>
                </a:solidFill>
              </a:rPr>
              <a:t>exposes it to smoke from burning wood or other sources a</a:t>
            </a:r>
            <a:r>
              <a:rPr lang="en-US" sz="2200" dirty="0"/>
              <a:t>nd reducing moisture content. Smoked meats, such as bacon and sausage, can be stored for extended periods under refrigeration.</a:t>
            </a:r>
          </a:p>
          <a:p>
            <a:pPr algn="just">
              <a:lnSpc>
                <a:spcPct val="100000"/>
              </a:lnSpc>
              <a:spcBef>
                <a:spcPts val="600"/>
              </a:spcBef>
            </a:pPr>
            <a:r>
              <a:rPr lang="en-US" sz="2200" b="1" dirty="0"/>
              <a:t>Drying: </a:t>
            </a:r>
            <a:r>
              <a:rPr lang="en-US" sz="2200" dirty="0"/>
              <a:t>Drying meat involves removing moisture through </a:t>
            </a:r>
            <a:r>
              <a:rPr lang="en-US" sz="2200" dirty="0">
                <a:solidFill>
                  <a:srgbClr val="FF0000"/>
                </a:solidFill>
              </a:rPr>
              <a:t>air-drying or dehydration</a:t>
            </a:r>
            <a:r>
              <a:rPr lang="en-US" sz="2200" dirty="0"/>
              <a:t>, which inhibits bacterial growth and extends shelf life. Dried meats, such as </a:t>
            </a:r>
            <a:r>
              <a:rPr lang="en-US" sz="2200" dirty="0">
                <a:solidFill>
                  <a:srgbClr val="FF0000"/>
                </a:solidFill>
              </a:rPr>
              <a:t>beef jerky </a:t>
            </a:r>
            <a:r>
              <a:rPr lang="en-US" sz="2200" dirty="0"/>
              <a:t>and biltong, </a:t>
            </a:r>
            <a:r>
              <a:rPr lang="en-US" sz="2200" dirty="0">
                <a:solidFill>
                  <a:srgbClr val="FF0000"/>
                </a:solidFill>
              </a:rPr>
              <a:t>can be stored at room temperature </a:t>
            </a:r>
            <a:r>
              <a:rPr lang="en-US" sz="2200" dirty="0"/>
              <a:t>for long periods if properly dried and packaged.</a:t>
            </a:r>
          </a:p>
          <a:p>
            <a:pPr algn="just">
              <a:lnSpc>
                <a:spcPct val="100000"/>
              </a:lnSpc>
              <a:spcBef>
                <a:spcPts val="600"/>
              </a:spcBef>
            </a:pPr>
            <a:r>
              <a:rPr lang="en-US" sz="2200" b="1" dirty="0"/>
              <a:t>Fermentation: </a:t>
            </a:r>
            <a:r>
              <a:rPr lang="en-US" sz="2200" dirty="0"/>
              <a:t>Fermenting meat involves the </a:t>
            </a:r>
            <a:r>
              <a:rPr lang="en-US" sz="2200" dirty="0">
                <a:solidFill>
                  <a:srgbClr val="FF0000"/>
                </a:solidFill>
              </a:rPr>
              <a:t>growth of beneficial bacteria</a:t>
            </a:r>
            <a:r>
              <a:rPr lang="en-US" sz="2200" dirty="0"/>
              <a:t>, which </a:t>
            </a:r>
            <a:r>
              <a:rPr lang="en-US" sz="2200" dirty="0">
                <a:solidFill>
                  <a:srgbClr val="FF0000"/>
                </a:solidFill>
              </a:rPr>
              <a:t>produce acids </a:t>
            </a:r>
            <a:r>
              <a:rPr lang="en-US" sz="2200" dirty="0"/>
              <a:t>that lower the pH and inhibit the growth of harmful bacteria. Fermented meats, such as </a:t>
            </a:r>
            <a:r>
              <a:rPr lang="en-US" sz="2200" dirty="0">
                <a:solidFill>
                  <a:srgbClr val="FF0000"/>
                </a:solidFill>
              </a:rPr>
              <a:t>salami</a:t>
            </a:r>
            <a:r>
              <a:rPr lang="en-US" sz="2200" dirty="0"/>
              <a:t> and sausages, undergo controlled fermentation and aging processes for preservation.</a:t>
            </a:r>
          </a:p>
          <a:p>
            <a:pPr algn="just">
              <a:lnSpc>
                <a:spcPct val="100000"/>
              </a:lnSpc>
              <a:spcBef>
                <a:spcPts val="600"/>
              </a:spcBef>
            </a:pPr>
            <a:r>
              <a:rPr lang="en-US" sz="2200" b="1" dirty="0"/>
              <a:t>Vacuum Packaging: </a:t>
            </a:r>
            <a:r>
              <a:rPr lang="en-US" sz="2200" dirty="0"/>
              <a:t>Vacuum packaging </a:t>
            </a:r>
            <a:r>
              <a:rPr lang="en-US" sz="2200" dirty="0">
                <a:solidFill>
                  <a:srgbClr val="FF0000"/>
                </a:solidFill>
              </a:rPr>
              <a:t>removes air </a:t>
            </a:r>
            <a:r>
              <a:rPr lang="en-US" sz="2200" dirty="0"/>
              <a:t>from around the meat and seals it in airtight packaging, preventing oxidation and microbial growth. Vacuum-sealed meat can be stored in the refrigerator or freezer for extended periods without compromising quality.</a:t>
            </a:r>
          </a:p>
        </p:txBody>
      </p:sp>
    </p:spTree>
    <p:extLst>
      <p:ext uri="{BB962C8B-B14F-4D97-AF65-F5344CB8AC3E}">
        <p14:creationId xmlns:p14="http://schemas.microsoft.com/office/powerpoint/2010/main" val="24475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736" y="125229"/>
            <a:ext cx="10058400" cy="895446"/>
          </a:xfrm>
        </p:spPr>
        <p:txBody>
          <a:bodyPr>
            <a:normAutofit/>
          </a:bodyPr>
          <a:lstStyle/>
          <a:p>
            <a:pPr algn="ctr"/>
            <a:r>
              <a:rPr lang="en-US" sz="4000" b="1" cap="none" dirty="0">
                <a:latin typeface="Century Gothic"/>
                <a:cs typeface="Century Gothic"/>
              </a:rPr>
              <a:t>Curing</a:t>
            </a:r>
            <a:endParaRPr lang="en-US" sz="4000" cap="none" dirty="0">
              <a:latin typeface="Century Gothic"/>
              <a:cs typeface="Century Gothic"/>
            </a:endParaRPr>
          </a:p>
        </p:txBody>
      </p:sp>
      <p:sp>
        <p:nvSpPr>
          <p:cNvPr id="3" name="Content Placeholder 2"/>
          <p:cNvSpPr>
            <a:spLocks noGrp="1"/>
          </p:cNvSpPr>
          <p:nvPr>
            <p:ph idx="1"/>
          </p:nvPr>
        </p:nvSpPr>
        <p:spPr>
          <a:xfrm>
            <a:off x="148683" y="967293"/>
            <a:ext cx="11894634" cy="5599098"/>
          </a:xfrm>
        </p:spPr>
        <p:txBody>
          <a:bodyPr>
            <a:noAutofit/>
          </a:bodyPr>
          <a:lstStyle/>
          <a:p>
            <a:pPr algn="just">
              <a:lnSpc>
                <a:spcPct val="100000"/>
              </a:lnSpc>
              <a:spcBef>
                <a:spcPts val="600"/>
              </a:spcBef>
            </a:pPr>
            <a:r>
              <a:rPr lang="en-US" sz="2400" dirty="0"/>
              <a:t>Curing by </a:t>
            </a:r>
            <a:r>
              <a:rPr lang="en-US" sz="2400" dirty="0">
                <a:solidFill>
                  <a:srgbClr val="FF0000"/>
                </a:solidFill>
              </a:rPr>
              <a:t>common salt and sodium nitrite </a:t>
            </a:r>
            <a:r>
              <a:rPr lang="en-US" sz="2400" dirty="0"/>
              <a:t>resulted in comparatively improved products. These days mild curing of meat products is practiced mainly for </a:t>
            </a:r>
            <a:r>
              <a:rPr lang="en-US" sz="2400" dirty="0">
                <a:solidFill>
                  <a:srgbClr val="FF0000"/>
                </a:solidFill>
              </a:rPr>
              <a:t>specific flavor and color </a:t>
            </a:r>
            <a:r>
              <a:rPr lang="en-US" sz="2400" dirty="0"/>
              <a:t>development and preservative effects of curing ingredients is an added advantage. Sodium chloride, sodium nitrite, sodium nitrate and sugar are the main curing ingredients.</a:t>
            </a:r>
          </a:p>
          <a:p>
            <a:pPr algn="just">
              <a:lnSpc>
                <a:spcPct val="100000"/>
              </a:lnSpc>
              <a:spcBef>
                <a:spcPts val="600"/>
              </a:spcBef>
            </a:pPr>
            <a:r>
              <a:rPr lang="en-US" sz="2400" dirty="0">
                <a:solidFill>
                  <a:srgbClr val="FF0000"/>
                </a:solidFill>
              </a:rPr>
              <a:t>Sodium chloride </a:t>
            </a:r>
            <a:r>
              <a:rPr lang="en-US" sz="2400" dirty="0"/>
              <a:t>(common salt) exerts its preservative action as follows:.</a:t>
            </a:r>
          </a:p>
          <a:p>
            <a:pPr lvl="0" algn="just">
              <a:lnSpc>
                <a:spcPct val="100000"/>
              </a:lnSpc>
              <a:spcBef>
                <a:spcPts val="600"/>
              </a:spcBef>
            </a:pPr>
            <a:r>
              <a:rPr lang="en-US" sz="2400" dirty="0"/>
              <a:t>It acts by </a:t>
            </a:r>
            <a:r>
              <a:rPr lang="en-US" sz="2400" dirty="0">
                <a:solidFill>
                  <a:srgbClr val="FF0000"/>
                </a:solidFill>
              </a:rPr>
              <a:t>dehydration and alteration 'of osmatic pressure </a:t>
            </a:r>
            <a:r>
              <a:rPr lang="en-US" sz="2400" dirty="0"/>
              <a:t>that inhibits the growth of spoilage bacteria.</a:t>
            </a:r>
          </a:p>
          <a:p>
            <a:pPr lvl="0" algn="just">
              <a:lnSpc>
                <a:spcPct val="100000"/>
              </a:lnSpc>
              <a:spcBef>
                <a:spcPts val="600"/>
              </a:spcBef>
            </a:pPr>
            <a:r>
              <a:rPr lang="en-US" sz="2400" dirty="0">
                <a:solidFill>
                  <a:srgbClr val="FF0000"/>
                </a:solidFill>
              </a:rPr>
              <a:t>Chloride ions </a:t>
            </a:r>
            <a:r>
              <a:rPr lang="en-US" sz="2400" dirty="0"/>
              <a:t>in the salt directly act on the microorganisms.</a:t>
            </a:r>
          </a:p>
          <a:p>
            <a:pPr lvl="0" algn="just">
              <a:lnSpc>
                <a:spcPct val="100000"/>
              </a:lnSpc>
              <a:spcBef>
                <a:spcPts val="600"/>
              </a:spcBef>
            </a:pPr>
            <a:r>
              <a:rPr lang="en-US" sz="2400" dirty="0"/>
              <a:t>It slows down the action of </a:t>
            </a:r>
            <a:r>
              <a:rPr lang="en-US" sz="2400" dirty="0">
                <a:solidFill>
                  <a:srgbClr val="FF0000"/>
                </a:solidFill>
              </a:rPr>
              <a:t>proteolytic </a:t>
            </a:r>
            <a:r>
              <a:rPr lang="en-US" sz="2400" dirty="0"/>
              <a:t>enzymes in meat.</a:t>
            </a:r>
          </a:p>
          <a:p>
            <a:pPr algn="just">
              <a:lnSpc>
                <a:spcPct val="100000"/>
              </a:lnSpc>
              <a:spcBef>
                <a:spcPts val="600"/>
              </a:spcBef>
            </a:pPr>
            <a:r>
              <a:rPr lang="en-US" sz="2400" dirty="0"/>
              <a:t>Besides, sodium chloride interacts with fatty acids to enhance the flavor of the cured products. It also contributes to the </a:t>
            </a:r>
            <a:r>
              <a:rPr lang="en-US" sz="2400" dirty="0">
                <a:solidFill>
                  <a:srgbClr val="FF0000"/>
                </a:solidFill>
              </a:rPr>
              <a:t>tenderness</a:t>
            </a:r>
            <a:r>
              <a:rPr lang="en-US" sz="2400" dirty="0"/>
              <a:t> of the product.</a:t>
            </a:r>
          </a:p>
          <a:p>
            <a:pPr algn="just">
              <a:lnSpc>
                <a:spcPct val="100000"/>
              </a:lnSpc>
              <a:spcBef>
                <a:spcPts val="600"/>
              </a:spcBef>
            </a:pPr>
            <a:r>
              <a:rPr lang="en-US" sz="2400" b="1" dirty="0"/>
              <a:t>Sodium nitrates and nitrite:</a:t>
            </a:r>
            <a:r>
              <a:rPr lang="en-US" sz="2400" dirty="0"/>
              <a:t> Serve to stabilize the attractive cure meat color and impart characteristic cured meat flavor.</a:t>
            </a:r>
          </a:p>
        </p:txBody>
      </p:sp>
    </p:spTree>
    <p:extLst>
      <p:ext uri="{BB962C8B-B14F-4D97-AF65-F5344CB8AC3E}">
        <p14:creationId xmlns:p14="http://schemas.microsoft.com/office/powerpoint/2010/main" val="205842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chanism-of-color-development-in-cured-meats.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0021" y="3536954"/>
            <a:ext cx="3598307" cy="1219191"/>
          </a:xfrm>
        </p:spPr>
      </p:pic>
      <p:pic>
        <p:nvPicPr>
          <p:cNvPr id="5" name="Picture 4" descr="Untitled:Users:macbook:Desktop:Screenshot 2022-03-27 at 9.10.23 AM.png"/>
          <p:cNvPicPr/>
          <p:nvPr/>
        </p:nvPicPr>
        <p:blipFill>
          <a:blip r:embed="rId3">
            <a:extLst>
              <a:ext uri="{28A0092B-C50C-407E-A947-70E740481C1C}">
                <a14:useLocalDpi xmlns:a14="http://schemas.microsoft.com/office/drawing/2010/main" val="0"/>
              </a:ext>
            </a:extLst>
          </a:blip>
          <a:srcRect/>
          <a:stretch>
            <a:fillRect/>
          </a:stretch>
        </p:blipFill>
        <p:spPr bwMode="auto">
          <a:xfrm>
            <a:off x="3365992" y="313434"/>
            <a:ext cx="5258435" cy="2628900"/>
          </a:xfrm>
          <a:prstGeom prst="rect">
            <a:avLst/>
          </a:prstGeom>
          <a:noFill/>
          <a:ln>
            <a:noFill/>
          </a:ln>
        </p:spPr>
      </p:pic>
    </p:spTree>
    <p:extLst>
      <p:ext uri="{BB962C8B-B14F-4D97-AF65-F5344CB8AC3E}">
        <p14:creationId xmlns:p14="http://schemas.microsoft.com/office/powerpoint/2010/main" val="270209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084" y="159178"/>
            <a:ext cx="6659832" cy="949113"/>
          </a:xfrm>
        </p:spPr>
        <p:txBody>
          <a:bodyPr anchor="ctr">
            <a:normAutofit/>
          </a:bodyPr>
          <a:lstStyle/>
          <a:p>
            <a:pPr algn="ctr"/>
            <a:r>
              <a:rPr lang="en-US" sz="4000" b="1" cap="none" dirty="0"/>
              <a:t>Irradiation</a:t>
            </a:r>
            <a:endParaRPr lang="en-US" sz="4000" cap="none" dirty="0"/>
          </a:p>
        </p:txBody>
      </p:sp>
      <p:sp>
        <p:nvSpPr>
          <p:cNvPr id="3" name="Content Placeholder 2"/>
          <p:cNvSpPr>
            <a:spLocks noGrp="1"/>
          </p:cNvSpPr>
          <p:nvPr>
            <p:ph idx="1"/>
          </p:nvPr>
        </p:nvSpPr>
        <p:spPr>
          <a:xfrm>
            <a:off x="130797" y="1108291"/>
            <a:ext cx="11930406" cy="5305998"/>
          </a:xfrm>
        </p:spPr>
        <p:txBody>
          <a:bodyPr>
            <a:noAutofit/>
          </a:bodyPr>
          <a:lstStyle/>
          <a:p>
            <a:pPr algn="just">
              <a:lnSpc>
                <a:spcPct val="90000"/>
              </a:lnSpc>
              <a:spcBef>
                <a:spcPts val="600"/>
              </a:spcBef>
            </a:pPr>
            <a:r>
              <a:rPr lang="en-US" sz="2600" b="1" dirty="0"/>
              <a:t>Radiation for Cold Sterilization: </a:t>
            </a:r>
            <a:r>
              <a:rPr lang="en-US" sz="2600" dirty="0"/>
              <a:t>Electromagnetic radiation, such as </a:t>
            </a:r>
            <a:r>
              <a:rPr lang="en-US" sz="2600" dirty="0">
                <a:solidFill>
                  <a:srgbClr val="FF0000"/>
                </a:solidFill>
              </a:rPr>
              <a:t>gamma rays </a:t>
            </a:r>
            <a:r>
              <a:rPr lang="en-US" sz="2600" dirty="0"/>
              <a:t>from isotopes like </a:t>
            </a:r>
            <a:r>
              <a:rPr lang="en-US" sz="2600" baseline="-25000" dirty="0">
                <a:solidFill>
                  <a:srgbClr val="FF0000"/>
                </a:solidFill>
              </a:rPr>
              <a:t>60</a:t>
            </a:r>
            <a:r>
              <a:rPr lang="en-US" sz="2600" dirty="0">
                <a:solidFill>
                  <a:srgbClr val="FF0000"/>
                </a:solidFill>
              </a:rPr>
              <a:t>Co</a:t>
            </a:r>
            <a:r>
              <a:rPr lang="en-US" sz="2600" dirty="0"/>
              <a:t> and </a:t>
            </a:r>
            <a:r>
              <a:rPr lang="en-US" sz="2600" baseline="-25000" dirty="0">
                <a:solidFill>
                  <a:srgbClr val="FF0000"/>
                </a:solidFill>
              </a:rPr>
              <a:t>137</a:t>
            </a:r>
            <a:r>
              <a:rPr lang="en-US" sz="2600" dirty="0">
                <a:solidFill>
                  <a:srgbClr val="FF0000"/>
                </a:solidFill>
              </a:rPr>
              <a:t>Cs</a:t>
            </a:r>
            <a:r>
              <a:rPr lang="en-US" sz="2600" dirty="0"/>
              <a:t>, is used for cold sterilization in food preservation. These rays have excellent penetration power and can destroy microorganisms by </a:t>
            </a:r>
            <a:r>
              <a:rPr lang="en-US" sz="2600" dirty="0">
                <a:solidFill>
                  <a:srgbClr val="FF0000"/>
                </a:solidFill>
              </a:rPr>
              <a:t>fragmenting their DNA </a:t>
            </a:r>
            <a:r>
              <a:rPr lang="en-US" sz="2600" dirty="0"/>
              <a:t>and ionizing inherent water within them.</a:t>
            </a:r>
          </a:p>
          <a:p>
            <a:pPr algn="just">
              <a:lnSpc>
                <a:spcPct val="90000"/>
              </a:lnSpc>
              <a:spcBef>
                <a:spcPts val="600"/>
              </a:spcBef>
            </a:pPr>
            <a:r>
              <a:rPr lang="en-US" sz="2600" b="1" dirty="0"/>
              <a:t>Gamma Radiation in Food Preservation: </a:t>
            </a:r>
            <a:r>
              <a:rPr lang="en-US" sz="2600" dirty="0"/>
              <a:t>Gamma rays produce the desired effect only during food irradiation and have </a:t>
            </a:r>
            <a:r>
              <a:rPr lang="en-US" sz="2600" dirty="0">
                <a:solidFill>
                  <a:srgbClr val="FF0000"/>
                </a:solidFill>
              </a:rPr>
              <a:t>no residual effect </a:t>
            </a:r>
            <a:r>
              <a:rPr lang="en-US" sz="2600" dirty="0"/>
              <a:t>after the radiation source is removed. They are widely used in food preservation to enhance shelf life and </a:t>
            </a:r>
            <a:r>
              <a:rPr lang="en-US" sz="2600" dirty="0">
                <a:solidFill>
                  <a:srgbClr val="FF0000"/>
                </a:solidFill>
              </a:rPr>
              <a:t>sterilize meats</a:t>
            </a:r>
            <a:r>
              <a:rPr lang="en-US" sz="2600" dirty="0"/>
              <a:t>, poultry, and fish.</a:t>
            </a:r>
          </a:p>
          <a:p>
            <a:pPr algn="just">
              <a:lnSpc>
                <a:spcPct val="90000"/>
              </a:lnSpc>
              <a:spcBef>
                <a:spcPts val="600"/>
              </a:spcBef>
            </a:pPr>
            <a:r>
              <a:rPr lang="en-US" sz="2600" b="1" dirty="0"/>
              <a:t>Doses and Effects: </a:t>
            </a:r>
            <a:r>
              <a:rPr lang="en-US" sz="2600" dirty="0"/>
              <a:t>Specific doses of radiation are applied for different preservation purposes. For example, a dose of </a:t>
            </a:r>
            <a:r>
              <a:rPr lang="en-US" sz="2600" dirty="0">
                <a:solidFill>
                  <a:srgbClr val="FF0000"/>
                </a:solidFill>
              </a:rPr>
              <a:t>50-100K rad </a:t>
            </a:r>
            <a:r>
              <a:rPr lang="en-US" sz="2600" dirty="0"/>
              <a:t>(</a:t>
            </a:r>
            <a:r>
              <a:rPr lang="en-US" sz="2600" dirty="0" err="1"/>
              <a:t>radurisation</a:t>
            </a:r>
            <a:r>
              <a:rPr lang="en-US" sz="2600" dirty="0"/>
              <a:t>) can extend the shelf life of fresh meat cuts and poultry products by 19 days, while a dose of 4-5 </a:t>
            </a:r>
            <a:r>
              <a:rPr lang="en-US" sz="2600" dirty="0" err="1"/>
              <a:t>Mrad</a:t>
            </a:r>
            <a:r>
              <a:rPr lang="en-US" sz="2600" dirty="0"/>
              <a:t> (rad </a:t>
            </a:r>
            <a:r>
              <a:rPr lang="en-US" sz="2600" dirty="0" err="1"/>
              <a:t>appertisation</a:t>
            </a:r>
            <a:r>
              <a:rPr lang="en-US" sz="2600" dirty="0"/>
              <a:t>) can sterilize pork, poultry, and fish.</a:t>
            </a:r>
          </a:p>
        </p:txBody>
      </p:sp>
    </p:spTree>
    <p:extLst>
      <p:ext uri="{BB962C8B-B14F-4D97-AF65-F5344CB8AC3E}">
        <p14:creationId xmlns:p14="http://schemas.microsoft.com/office/powerpoint/2010/main" val="2324712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969" y="213794"/>
            <a:ext cx="6860450" cy="949113"/>
          </a:xfrm>
        </p:spPr>
        <p:txBody>
          <a:bodyPr anchor="ctr">
            <a:normAutofit/>
          </a:bodyPr>
          <a:lstStyle/>
          <a:p>
            <a:pPr algn="ctr"/>
            <a:r>
              <a:rPr lang="en-US" sz="4000" b="1" cap="none" dirty="0">
                <a:latin typeface="Century Gothic"/>
                <a:cs typeface="Century Gothic"/>
              </a:rPr>
              <a:t>Irradiation</a:t>
            </a:r>
            <a:endParaRPr lang="en-US" sz="4000" dirty="0">
              <a:latin typeface="Century Gothic"/>
              <a:cs typeface="Century Gothic"/>
            </a:endParaRPr>
          </a:p>
        </p:txBody>
      </p:sp>
      <p:sp>
        <p:nvSpPr>
          <p:cNvPr id="3" name="Content Placeholder 2"/>
          <p:cNvSpPr>
            <a:spLocks noGrp="1"/>
          </p:cNvSpPr>
          <p:nvPr>
            <p:ph idx="1"/>
          </p:nvPr>
        </p:nvSpPr>
        <p:spPr>
          <a:xfrm>
            <a:off x="103967" y="1162907"/>
            <a:ext cx="11984066" cy="5284313"/>
          </a:xfrm>
        </p:spPr>
        <p:txBody>
          <a:bodyPr>
            <a:noAutofit/>
          </a:bodyPr>
          <a:lstStyle/>
          <a:p>
            <a:pPr algn="just">
              <a:lnSpc>
                <a:spcPct val="90000"/>
              </a:lnSpc>
              <a:spcBef>
                <a:spcPts val="600"/>
              </a:spcBef>
            </a:pPr>
            <a:r>
              <a:rPr lang="en-US" sz="2600" b="1" dirty="0"/>
              <a:t>Non-Ionizing Radiation: </a:t>
            </a:r>
            <a:r>
              <a:rPr lang="en-US" sz="2600" dirty="0"/>
              <a:t>Ultraviolet (UV) radiation of </a:t>
            </a:r>
            <a:r>
              <a:rPr lang="en-US" sz="2600" dirty="0">
                <a:solidFill>
                  <a:srgbClr val="FF0000"/>
                </a:solidFill>
              </a:rPr>
              <a:t>2650A</a:t>
            </a:r>
            <a:r>
              <a:rPr lang="en-US" sz="2600" baseline="30000" dirty="0">
                <a:solidFill>
                  <a:srgbClr val="FF0000"/>
                </a:solidFill>
              </a:rPr>
              <a:t>0</a:t>
            </a:r>
            <a:r>
              <a:rPr lang="en-US" sz="2600" dirty="0"/>
              <a:t> is bactericidal but has poor penetration power, limiting its use to </a:t>
            </a:r>
            <a:r>
              <a:rPr lang="en-US" sz="2600" dirty="0">
                <a:solidFill>
                  <a:srgbClr val="FF0000"/>
                </a:solidFill>
              </a:rPr>
              <a:t>surface sterilization </a:t>
            </a:r>
            <a:r>
              <a:rPr lang="en-US" sz="2600" dirty="0"/>
              <a:t>of meats. Certain chemicals, like </a:t>
            </a:r>
            <a:r>
              <a:rPr lang="en-US" sz="2600" dirty="0">
                <a:solidFill>
                  <a:srgbClr val="FF0000"/>
                </a:solidFill>
              </a:rPr>
              <a:t>ascorbates</a:t>
            </a:r>
            <a:r>
              <a:rPr lang="en-US" sz="2600" dirty="0"/>
              <a:t>, can increase the sensitivity of microorganisms to radiation.</a:t>
            </a:r>
          </a:p>
          <a:p>
            <a:pPr algn="just">
              <a:lnSpc>
                <a:spcPct val="90000"/>
              </a:lnSpc>
              <a:spcBef>
                <a:spcPts val="600"/>
              </a:spcBef>
            </a:pPr>
            <a:r>
              <a:rPr lang="en-US" sz="2600" b="1" dirty="0"/>
              <a:t>Chemical Preservatives: </a:t>
            </a:r>
            <a:r>
              <a:rPr lang="en-US" sz="2600" dirty="0"/>
              <a:t>Various chemicals act as preservatives by inhibiting microbial growth in foods. Organic acids like </a:t>
            </a:r>
            <a:r>
              <a:rPr lang="en-US" sz="2600" dirty="0">
                <a:solidFill>
                  <a:srgbClr val="FF0000"/>
                </a:solidFill>
              </a:rPr>
              <a:t>citric acid</a:t>
            </a:r>
            <a:r>
              <a:rPr lang="en-US" sz="2600" dirty="0"/>
              <a:t>, propionic acid, benzoic acid, sorbic acid, and their </a:t>
            </a:r>
            <a:r>
              <a:rPr lang="en-US" sz="2600" dirty="0">
                <a:solidFill>
                  <a:srgbClr val="FF0000"/>
                </a:solidFill>
              </a:rPr>
              <a:t>salts are effective mold inhibitors</a:t>
            </a:r>
            <a:r>
              <a:rPr lang="en-US" sz="2600" dirty="0"/>
              <a:t>. Acetic acid, lactic acid, sorbet, and acetate prevent bacterial and yeast growth in foods.</a:t>
            </a:r>
          </a:p>
          <a:p>
            <a:pPr algn="just">
              <a:lnSpc>
                <a:spcPct val="90000"/>
              </a:lnSpc>
              <a:spcBef>
                <a:spcPts val="600"/>
              </a:spcBef>
            </a:pPr>
            <a:r>
              <a:rPr lang="en-US" sz="2600" b="1" dirty="0"/>
              <a:t>Hurdle Concept in Preservation: </a:t>
            </a:r>
            <a:r>
              <a:rPr lang="en-US" sz="2600" dirty="0"/>
              <a:t>Modern meat food processors employ a </a:t>
            </a:r>
            <a:r>
              <a:rPr lang="en-US" sz="2600" dirty="0">
                <a:solidFill>
                  <a:srgbClr val="FF0000"/>
                </a:solidFill>
              </a:rPr>
              <a:t>combination of preservative factors</a:t>
            </a:r>
            <a:r>
              <a:rPr lang="en-US" sz="2600" dirty="0"/>
              <a:t>, known as hurdles, in a balanced manner to maximize the preservation benefits. This approach involves utilizing various preservation techniques and chemicals to enhance the keeping quality of food products.</a:t>
            </a:r>
          </a:p>
        </p:txBody>
      </p:sp>
    </p:spTree>
    <p:extLst>
      <p:ext uri="{BB962C8B-B14F-4D97-AF65-F5344CB8AC3E}">
        <p14:creationId xmlns:p14="http://schemas.microsoft.com/office/powerpoint/2010/main" val="80781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C300-5419-BC6E-0B74-44353E735446}"/>
              </a:ext>
            </a:extLst>
          </p:cNvPr>
          <p:cNvSpPr>
            <a:spLocks noGrp="1"/>
          </p:cNvSpPr>
          <p:nvPr>
            <p:ph type="title"/>
          </p:nvPr>
        </p:nvSpPr>
        <p:spPr>
          <a:xfrm>
            <a:off x="177536" y="614439"/>
            <a:ext cx="9382138" cy="992345"/>
          </a:xfrm>
        </p:spPr>
        <p:txBody>
          <a:bodyPr anchor="ctr">
            <a:noAutofit/>
          </a:bodyPr>
          <a:lstStyle/>
          <a:p>
            <a:pPr algn="ctr"/>
            <a:r>
              <a:rPr lang="en-US" sz="4000" b="1" dirty="0"/>
              <a:t>Processing of Meat &amp; Meats Products</a:t>
            </a:r>
          </a:p>
        </p:txBody>
      </p:sp>
      <p:sp>
        <p:nvSpPr>
          <p:cNvPr id="3" name="Content Placeholder 2">
            <a:extLst>
              <a:ext uri="{FF2B5EF4-FFF2-40B4-BE49-F238E27FC236}">
                <a16:creationId xmlns:a16="http://schemas.microsoft.com/office/drawing/2014/main" id="{8FB9C9E5-2632-B971-A2F6-967FBD2922C0}"/>
              </a:ext>
            </a:extLst>
          </p:cNvPr>
          <p:cNvSpPr>
            <a:spLocks noGrp="1"/>
          </p:cNvSpPr>
          <p:nvPr>
            <p:ph idx="1"/>
          </p:nvPr>
        </p:nvSpPr>
        <p:spPr>
          <a:xfrm>
            <a:off x="554970" y="2250766"/>
            <a:ext cx="11135145" cy="4330731"/>
          </a:xfrm>
        </p:spPr>
        <p:txBody>
          <a:bodyPr>
            <a:noAutofit/>
          </a:bodyPr>
          <a:lstStyle/>
          <a:p>
            <a:pPr algn="just">
              <a:spcBef>
                <a:spcPts val="600"/>
              </a:spcBef>
            </a:pPr>
            <a:r>
              <a:rPr lang="en-US" sz="2400" dirty="0"/>
              <a:t>Basic meat plant operations such as cutting, trimming, .Deboning and grinding do not constitute meat processing.</a:t>
            </a:r>
          </a:p>
          <a:p>
            <a:pPr algn="just">
              <a:spcBef>
                <a:spcPts val="600"/>
              </a:spcBef>
            </a:pPr>
            <a:r>
              <a:rPr lang="en-US" sz="2400" dirty="0"/>
              <a:t>Processing refers to any treatment including salting which brings about a substantial chemical and physical change</a:t>
            </a:r>
          </a:p>
          <a:p>
            <a:pPr algn="just">
              <a:spcBef>
                <a:spcPts val="600"/>
              </a:spcBef>
            </a:pPr>
            <a:r>
              <a:rPr lang="en-US" sz="2400" dirty="0"/>
              <a:t>Basic processing procedure</a:t>
            </a:r>
          </a:p>
          <a:p>
            <a:pPr marL="514350" indent="-514350" algn="just">
              <a:spcBef>
                <a:spcPts val="600"/>
              </a:spcBef>
              <a:buFont typeface="+mj-lt"/>
              <a:buAutoNum type="romanUcPeriod"/>
            </a:pPr>
            <a:r>
              <a:rPr lang="en-US" sz="2400" dirty="0"/>
              <a:t>Comminution</a:t>
            </a:r>
          </a:p>
          <a:p>
            <a:pPr marL="514350" indent="-514350" algn="just">
              <a:spcBef>
                <a:spcPts val="600"/>
              </a:spcBef>
              <a:buFont typeface="+mj-lt"/>
              <a:buAutoNum type="romanUcPeriod"/>
            </a:pPr>
            <a:r>
              <a:rPr lang="en-US" sz="2400" dirty="0"/>
              <a:t>Emulsification </a:t>
            </a:r>
          </a:p>
          <a:p>
            <a:pPr marL="514350" indent="-514350" algn="just">
              <a:spcBef>
                <a:spcPts val="600"/>
              </a:spcBef>
              <a:buFont typeface="+mj-lt"/>
              <a:buAutoNum type="romanUcPeriod"/>
            </a:pPr>
            <a:r>
              <a:rPr lang="en-US" sz="2400" dirty="0"/>
              <a:t>Meat extension </a:t>
            </a:r>
          </a:p>
          <a:p>
            <a:pPr marL="514350" indent="-514350" algn="just">
              <a:spcBef>
                <a:spcPts val="600"/>
              </a:spcBef>
              <a:buFont typeface="+mj-lt"/>
              <a:buAutoNum type="romanUcPeriod"/>
            </a:pPr>
            <a:r>
              <a:rPr lang="en-US" sz="2400" dirty="0"/>
              <a:t>Hot processing</a:t>
            </a:r>
          </a:p>
          <a:p>
            <a:pPr marL="514350" indent="-514350" algn="just">
              <a:spcBef>
                <a:spcPts val="600"/>
              </a:spcBef>
              <a:buFont typeface="+mj-lt"/>
              <a:buAutoNum type="romanUcPeriod"/>
            </a:pPr>
            <a:r>
              <a:rPr lang="en-US" sz="2400" dirty="0"/>
              <a:t>Cooking</a:t>
            </a:r>
          </a:p>
        </p:txBody>
      </p:sp>
    </p:spTree>
    <p:extLst>
      <p:ext uri="{BB962C8B-B14F-4D97-AF65-F5344CB8AC3E}">
        <p14:creationId xmlns:p14="http://schemas.microsoft.com/office/powerpoint/2010/main" val="2460878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2538</TotalTime>
  <Words>3339</Words>
  <Application>Microsoft Office PowerPoint</Application>
  <PresentationFormat>Widescreen</PresentationFormat>
  <Paragraphs>221</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Calibri</vt:lpstr>
      <vt:lpstr>Century Gothic</vt:lpstr>
      <vt:lpstr>Rockwell</vt:lpstr>
      <vt:lpstr>Rockwell Condensed</vt:lpstr>
      <vt:lpstr>Wingdings</vt:lpstr>
      <vt:lpstr>Wood Type</vt:lpstr>
      <vt:lpstr>PRESERVATION, PROCESSING AND QUALITY OF MEAT &amp; MEAT PRODUCTS</vt:lpstr>
      <vt:lpstr>Meat Preservation</vt:lpstr>
      <vt:lpstr>Meat Preservation</vt:lpstr>
      <vt:lpstr>Meat Preservation</vt:lpstr>
      <vt:lpstr>Curing</vt:lpstr>
      <vt:lpstr>PowerPoint Presentation</vt:lpstr>
      <vt:lpstr>Irradiation</vt:lpstr>
      <vt:lpstr>Irradiation</vt:lpstr>
      <vt:lpstr>Processing of Meat &amp; Meats Products</vt:lpstr>
      <vt:lpstr>Processing of Meat &amp; Meats Products</vt:lpstr>
      <vt:lpstr>Processing of Meat &amp; Meats Products</vt:lpstr>
      <vt:lpstr>Processing of Meat &amp; Meats Products</vt:lpstr>
      <vt:lpstr>Processing of Meat &amp; Meats Products</vt:lpstr>
      <vt:lpstr>Meat Products</vt:lpstr>
      <vt:lpstr>Cured and Smoked Meats </vt:lpstr>
      <vt:lpstr>Cured and Smoked Meats </vt:lpstr>
      <vt:lpstr>Cured and Smoked Meats </vt:lpstr>
      <vt:lpstr>Cured and Smoked Meats </vt:lpstr>
      <vt:lpstr>Sausages </vt:lpstr>
      <vt:lpstr>Classification of Sausages </vt:lpstr>
      <vt:lpstr>Sausages </vt:lpstr>
      <vt:lpstr>Frozen Meats </vt:lpstr>
      <vt:lpstr>Meat Storage </vt:lpstr>
      <vt:lpstr>Factors Affecting Meat Storage </vt:lpstr>
      <vt:lpstr>Different Storage Methods</vt:lpstr>
      <vt:lpstr>Safety Considerations &amp; Best Practices </vt:lpstr>
      <vt:lpstr>Quality Parameters of Meat</vt:lpstr>
      <vt:lpstr>Quality Parameters of Meat</vt:lpstr>
      <vt:lpstr>Microbial and other deteriorative change in Meats</vt:lpstr>
      <vt:lpstr>Deteriorative Changes in Meat</vt:lpstr>
      <vt:lpstr>Deteriorative Changes in Meat</vt:lpstr>
      <vt:lpstr>Identification of Meat Spoilage</vt:lpstr>
      <vt:lpstr>Identification of Meat Spoilage</vt:lpstr>
      <vt:lpstr>Quality Control Measures for Meat and Meat Products</vt:lpstr>
      <vt:lpstr>The general principles of meat product quality control involve</vt:lpstr>
      <vt:lpstr>Standards in Meat Industry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PROCESSING OF MEAT AND MEATS PRODUCTS</dc:title>
  <dc:creator>HP</dc:creator>
  <cp:lastModifiedBy>HP</cp:lastModifiedBy>
  <cp:revision>47</cp:revision>
  <dcterms:created xsi:type="dcterms:W3CDTF">2024-02-09T14:49:17Z</dcterms:created>
  <dcterms:modified xsi:type="dcterms:W3CDTF">2024-02-25T03:04:25Z</dcterms:modified>
</cp:coreProperties>
</file>