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78" r:id="rId4"/>
    <p:sldId id="279" r:id="rId5"/>
    <p:sldId id="280" r:id="rId6"/>
    <p:sldId id="277" r:id="rId7"/>
    <p:sldId id="292" r:id="rId8"/>
    <p:sldId id="261" r:id="rId9"/>
    <p:sldId id="262" r:id="rId10"/>
    <p:sldId id="263" r:id="rId11"/>
    <p:sldId id="287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90" r:id="rId23"/>
    <p:sldId id="289" r:id="rId24"/>
    <p:sldId id="291" r:id="rId25"/>
    <p:sldId id="274" r:id="rId26"/>
    <p:sldId id="275" r:id="rId27"/>
    <p:sldId id="276" r:id="rId28"/>
    <p:sldId id="281" r:id="rId29"/>
    <p:sldId id="286" r:id="rId30"/>
    <p:sldId id="282" r:id="rId31"/>
    <p:sldId id="26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9254" autoAdjust="0"/>
  </p:normalViewPr>
  <p:slideViewPr>
    <p:cSldViewPr>
      <p:cViewPr varScale="1">
        <p:scale>
          <a:sx n="95" d="100"/>
          <a:sy n="95" d="100"/>
        </p:scale>
        <p:origin x="-416" y="-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828800"/>
            <a:ext cx="8686800" cy="2133600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Arial"/>
                <a:cs typeface="Arial"/>
              </a:rPr>
              <a:t>Post-mortem Changes </a:t>
            </a:r>
            <a:r>
              <a:rPr lang="en-GB" sz="6000" b="1" dirty="0" smtClean="0">
                <a:latin typeface="Arial"/>
                <a:cs typeface="Arial"/>
              </a:rPr>
              <a:t/>
            </a:r>
            <a:br>
              <a:rPr lang="en-GB" sz="6000" b="1" dirty="0" smtClean="0">
                <a:latin typeface="Arial"/>
                <a:cs typeface="Arial"/>
              </a:rPr>
            </a:br>
            <a:r>
              <a:rPr lang="en-GB" sz="6000" b="1" dirty="0" smtClean="0">
                <a:latin typeface="Arial"/>
                <a:cs typeface="Arial"/>
              </a:rPr>
              <a:t>in </a:t>
            </a:r>
            <a:r>
              <a:rPr lang="en-GB" sz="6000" b="1" dirty="0">
                <a:latin typeface="Arial"/>
                <a:cs typeface="Arial"/>
              </a:rPr>
              <a:t>Fish</a:t>
            </a:r>
            <a:endParaRPr lang="en-US" sz="6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906000" cy="7620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2C7C9F"/>
                </a:solidFill>
                <a:latin typeface="Arial"/>
                <a:cs typeface="Arial"/>
              </a:rPr>
              <a:t>Changes in Appearance and </a:t>
            </a:r>
            <a:r>
              <a:rPr lang="en-GB" sz="4400" b="1" dirty="0" smtClean="0">
                <a:solidFill>
                  <a:srgbClr val="2C7C9F"/>
                </a:solidFill>
                <a:latin typeface="Arial"/>
                <a:cs typeface="Arial"/>
              </a:rPr>
              <a:t>Texture</a:t>
            </a:r>
            <a:endParaRPr lang="en-GB" sz="4400" dirty="0">
              <a:solidFill>
                <a:srgbClr val="2C7C9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87200" cy="579120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sz="2800" b="1" u="sng" dirty="0">
                <a:solidFill>
                  <a:schemeClr val="tx1"/>
                </a:solidFill>
                <a:latin typeface="Arial"/>
                <a:cs typeface="Arial"/>
              </a:rPr>
              <a:t>Occurrence of rigor mortis</a:t>
            </a:r>
          </a:p>
          <a:p>
            <a:pPr algn="just">
              <a:spcBef>
                <a:spcPts val="200"/>
              </a:spcBef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most dramatic change is onset of 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rigor mortis. 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just">
              <a:spcBef>
                <a:spcPts val="200"/>
              </a:spcBef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Immediately after death the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muscle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 is totally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relaxed and the limp elastic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texture usually persists for some hours, where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after the muscle will contract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pPr algn="just">
              <a:spcBef>
                <a:spcPts val="200"/>
              </a:spcBef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When it becomes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hard and stiff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whole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body becomes inflexible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and the fish is in rigor mortis.</a:t>
            </a:r>
          </a:p>
          <a:p>
            <a:pPr algn="just">
              <a:spcBef>
                <a:spcPts val="200"/>
              </a:spcBef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This condition usually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lasts for a day or more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and then rigor resolves. </a:t>
            </a:r>
          </a:p>
          <a:p>
            <a:pPr algn="just">
              <a:spcBef>
                <a:spcPts val="200"/>
              </a:spcBef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resolution of rigor mortis makes the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muscle relax again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and it becomes limp, but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no longer as elastic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as before rigor. </a:t>
            </a:r>
          </a:p>
          <a:p>
            <a:pPr algn="just">
              <a:spcBef>
                <a:spcPts val="200"/>
              </a:spcBef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rate in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onset and resolution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of rigor varies from species to species and is affected by temperature, handling, size and physical condition of the fish.</a:t>
            </a:r>
          </a:p>
        </p:txBody>
      </p:sp>
    </p:spTree>
    <p:extLst>
      <p:ext uri="{BB962C8B-B14F-4D97-AF65-F5344CB8AC3E}">
        <p14:creationId xmlns:p14="http://schemas.microsoft.com/office/powerpoint/2010/main" val="165087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99568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2C7C9F"/>
                </a:solidFill>
                <a:latin typeface="Arial"/>
                <a:cs typeface="Arial"/>
              </a:rPr>
              <a:t>How long </a:t>
            </a:r>
            <a:r>
              <a:rPr lang="en-US" sz="4400" b="1" dirty="0" smtClean="0">
                <a:solidFill>
                  <a:srgbClr val="2C7C9F"/>
                </a:solidFill>
                <a:latin typeface="Arial"/>
                <a:cs typeface="Arial"/>
              </a:rPr>
              <a:t>a </a:t>
            </a:r>
            <a:r>
              <a:rPr lang="en-US" sz="4400" b="1" dirty="0">
                <a:solidFill>
                  <a:srgbClr val="2C7C9F"/>
                </a:solidFill>
                <a:latin typeface="Arial"/>
                <a:cs typeface="Arial"/>
              </a:rPr>
              <a:t>fish stay in rigor</a:t>
            </a:r>
            <a:r>
              <a:rPr lang="en-US" sz="4400" b="1" dirty="0" smtClean="0">
                <a:solidFill>
                  <a:srgbClr val="2C7C9F"/>
                </a:solidFill>
                <a:latin typeface="Arial"/>
                <a:cs typeface="Arial"/>
              </a:rPr>
              <a:t>?</a:t>
            </a:r>
            <a:endParaRPr lang="en-US" sz="4400" dirty="0">
              <a:solidFill>
                <a:srgbClr val="2C7C9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11430000" cy="3276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The time a fish takes to go into, and pass through, rigor depends on the following factors: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species, 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physical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condition,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degree of exhaustion before death,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its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size,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amount of handling during rigor and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temperature at which it is kept.</a:t>
            </a:r>
          </a:p>
        </p:txBody>
      </p:sp>
      <p:pic>
        <p:nvPicPr>
          <p:cNvPr id="5122" name="Picture 2" descr="Fish prices go up in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0134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5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723035" cy="883024"/>
          </a:xfrm>
        </p:spPr>
        <p:txBody>
          <a:bodyPr/>
          <a:lstStyle/>
          <a:p>
            <a:r>
              <a:rPr lang="en-GB" sz="4400" b="1" dirty="0">
                <a:latin typeface="Arial"/>
                <a:cs typeface="Arial"/>
              </a:rPr>
              <a:t>Rigor Mortis</a:t>
            </a:r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48" r="-30948"/>
          <a:stretch>
            <a:fillRect/>
          </a:stretch>
        </p:blipFill>
        <p:spPr bwMode="auto">
          <a:xfrm>
            <a:off x="990600" y="2209800"/>
            <a:ext cx="1072303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14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534400" cy="762000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Factors Affecting Rigor Mortis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87200" cy="5715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The time a fish takes to go into, and pass through, rigor depends on the following factors:</a:t>
            </a:r>
          </a:p>
          <a:p>
            <a:pPr algn="just"/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Species: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Some species take longer than others to go into rigor, because of differences in their chemical composition. 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White fish, for example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go into rigor very quickly and may be completely stiff one hour after death, whereas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fatty fish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stored under the same conditions may take as long as 22 hours to develop full rigor. </a:t>
            </a:r>
          </a:p>
          <a:p>
            <a:pPr algn="just"/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Condition: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The poorer 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physical condition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of a fish, that is the less well nourished it is before capture, 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shorter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will be the time it takes to go into rigor; this is because there is very little reserve of energy in the muscle to keep it pliable. Fish that are spent after spawning are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very susceptible to rigor.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31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52400"/>
            <a:ext cx="9956800" cy="868362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Factors Affecting Rigor Mortis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11887200" cy="5486400"/>
          </a:xfrm>
        </p:spPr>
        <p:txBody>
          <a:bodyPr>
            <a:noAutofit/>
          </a:bodyPr>
          <a:lstStyle/>
          <a:p>
            <a:pPr lvl="0" algn="just">
              <a:spcBef>
                <a:spcPts val="200"/>
              </a:spcBef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Degree of 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exhaustion: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just">
              <a:spcBef>
                <a:spcPts val="20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same way, fish that have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struggled in the net for a long time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before they are 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hauled, have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much less reserve of 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energy than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those that entered the net just before hauling, and thus will go into rigor more quickly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>
              <a:spcBef>
                <a:spcPts val="200"/>
              </a:spcBef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Size: </a:t>
            </a:r>
            <a:endParaRPr lang="en-GB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just">
              <a:spcBef>
                <a:spcPts val="200"/>
              </a:spcBef>
              <a:buNone/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Small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fish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usually go into rigor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faster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 than large fish of the same species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>
              <a:spcBef>
                <a:spcPts val="200"/>
              </a:spcBef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Handling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: </a:t>
            </a:r>
          </a:p>
          <a:p>
            <a:pPr marL="0" lvl="0" indent="0" algn="just">
              <a:spcBef>
                <a:spcPts val="200"/>
              </a:spcBef>
              <a:buNone/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	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To much handling 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after catching may increase the rate of rigor mortis. Handling includes different activities like 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washing, cleaning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, exchange of fish from one container to another.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446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9372600" cy="8382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2C7C9F"/>
                </a:solidFill>
                <a:latin typeface="Arial"/>
                <a:cs typeface="Arial"/>
              </a:rPr>
              <a:t>Factors Affecting Rigor Mortis</a:t>
            </a:r>
            <a:endParaRPr lang="en-GB" sz="4400" dirty="0">
              <a:solidFill>
                <a:srgbClr val="2C7C9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87200" cy="5791201"/>
          </a:xfrm>
        </p:spPr>
        <p:txBody>
          <a:bodyPr>
            <a:noAutofit/>
          </a:bodyPr>
          <a:lstStyle/>
          <a:p>
            <a:pPr lvl="0" algn="just">
              <a:spcBef>
                <a:spcPts val="200"/>
              </a:spcBef>
            </a:pP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Temperature:</a:t>
            </a:r>
          </a:p>
          <a:p>
            <a:pPr lvl="1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This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is perhaps 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most important factor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governing the time a fish takes to go into, and pass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through rigor.</a:t>
            </a:r>
          </a:p>
          <a:p>
            <a:pPr lvl="1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warmer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the fish, the sooner it will go into rigor and pass through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rigor.</a:t>
            </a:r>
          </a:p>
          <a:p>
            <a:pPr lvl="1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For example, cod fish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kept at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32-35°F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may take about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60 hours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to pass through rigor, whereas the same fish kept at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87°F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may take less than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2 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hours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sum up,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small fish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with low reserves of energy, that is exhausted and in poor condition, and kept at a high temperature will enter and pass through rigor very quickly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lvl="1" algn="just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On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the other hand,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large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, rested, well-fed fish kept at a low temperature will take a very long time to enter and pass through rigor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988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2664"/>
            <a:ext cx="9296400" cy="747936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Significance of Rigor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81335"/>
            <a:ext cx="8610600" cy="5271865"/>
          </a:xfrm>
        </p:spPr>
        <p:txBody>
          <a:bodyPr>
            <a:normAutofit/>
          </a:bodyPr>
          <a:lstStyle/>
          <a:p>
            <a:pPr algn="just"/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The technological significance of rigor mortis is of major importance when the fish is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filleted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before or in rigor.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rigor the fish body will be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completely stiff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; 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filleting yield will be very 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poor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algn="just"/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If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the fillets are removed from the bone pre-rigor the muscle can contract freely and the fillets will shorten following the onset of rigor.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Dark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muscle may shrink up to 52% and white muscle up to 15% of the original length. </a:t>
            </a:r>
          </a:p>
        </p:txBody>
      </p:sp>
      <p:pic>
        <p:nvPicPr>
          <p:cNvPr id="6146" name="Picture 2" descr="Basa Dory Fish Fillet - Chaldal 🥚Online Grocery Shopping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06344" y="2472344"/>
            <a:ext cx="572331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1868"/>
            <a:ext cx="10723035" cy="834932"/>
          </a:xfrm>
        </p:spPr>
        <p:txBody>
          <a:bodyPr/>
          <a:lstStyle/>
          <a:p>
            <a:r>
              <a:rPr lang="en-GB" sz="4400" b="1" dirty="0">
                <a:latin typeface="Arial"/>
                <a:cs typeface="Arial"/>
              </a:rPr>
              <a:t>Significance of Rigor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67" y="1524000"/>
            <a:ext cx="11078633" cy="4800599"/>
          </a:xfrm>
        </p:spPr>
        <p:txBody>
          <a:bodyPr>
            <a:noAutofit/>
          </a:bodyPr>
          <a:lstStyle/>
          <a:p>
            <a:pPr lvl="0" algn="just"/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If the fish is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cooked pre-rigor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texture will be very soft and pasty. </a:t>
            </a:r>
            <a:endParaRPr lang="en-GB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/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contrast, the texture is tough but not dry when the fish is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cooked in rigor. </a:t>
            </a:r>
            <a:endParaRPr lang="en-GB" sz="28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/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Post-rigor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flesh will become firm, 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succulent (juicy)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and elastic. </a:t>
            </a:r>
            <a:endParaRPr lang="en-GB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/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Whole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fish and fillets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frozen 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in pre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-rigor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can give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good products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if they are carefully thawed at a low temperature in order to give rigor mortis time to pass while the muscle is still frozen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256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915400" cy="838200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Changes in Eating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96753"/>
            <a:ext cx="10668000" cy="52040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 characteristic pattern of the deterioration of eating quality of fish stored in ice can be found and divided into the following four phases: </a:t>
            </a:r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Phase 1: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The fish is very fresh and has a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sweet, n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atural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delicate (Delicious) taste. </a:t>
            </a:r>
            <a:endParaRPr lang="en-GB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  <a:buFont typeface="Arial"/>
              <a:buChar char="•"/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Phase 2: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There is a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loss of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the characteristic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odour and taste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 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flesh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becomes neutral but has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no off-flavours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 The texture is still pleasant.</a:t>
            </a:r>
          </a:p>
        </p:txBody>
      </p:sp>
    </p:spTree>
    <p:extLst>
      <p:ext uri="{BB962C8B-B14F-4D97-AF65-F5344CB8AC3E}">
        <p14:creationId xmlns:p14="http://schemas.microsoft.com/office/powerpoint/2010/main" val="147458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9067800" cy="838200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Changes in Eating Quality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52736"/>
            <a:ext cx="11887200" cy="5729064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200"/>
              </a:spcBef>
              <a:buNone/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Phase 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3: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There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is sign of spoilage and a range of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volatile, unpleasant-smelling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substances is produced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depending on the fish species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and type of spoilage (aerobic, anaerobic). </a:t>
            </a:r>
            <a:endParaRPr lang="en-GB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One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of the volatile compounds may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be trimethylamine (TMA)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derived from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the bacterial reduction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GB" sz="2800" dirty="0" err="1">
                <a:solidFill>
                  <a:schemeClr val="tx1"/>
                </a:solidFill>
                <a:latin typeface="Arial"/>
                <a:cs typeface="Arial"/>
              </a:rPr>
              <a:t>trimethyl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-amino-oxide (TMAO). </a:t>
            </a:r>
            <a:endParaRPr lang="en-GB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TMA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has a very characteristic "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fishy" 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smell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lvl="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At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beginning of the phase the off-flavour may be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slightly </a:t>
            </a:r>
            <a:r>
              <a:rPr lang="en-GB" sz="2800" b="1" dirty="0" smtClean="0">
                <a:solidFill>
                  <a:schemeClr val="tx1"/>
                </a:solidFill>
                <a:latin typeface="Arial"/>
                <a:cs typeface="Arial"/>
              </a:rPr>
              <a:t>sour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slightly bitter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, especially in fatty fish. </a:t>
            </a:r>
            <a:endParaRPr lang="en-GB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0" algn="just">
              <a:spcBef>
                <a:spcPts val="200"/>
              </a:spcBef>
              <a:buFont typeface="Wingdings" panose="05000000000000000000" pitchFamily="2" charset="2"/>
              <a:buChar char="q"/>
            </a:pP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During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the later stages sickly sweet, cabbage-like, </a:t>
            </a:r>
            <a:r>
              <a:rPr lang="en-GB" sz="2800" b="1" dirty="0" err="1">
                <a:solidFill>
                  <a:schemeClr val="tx1"/>
                </a:solidFill>
                <a:latin typeface="Arial"/>
                <a:cs typeface="Arial"/>
              </a:rPr>
              <a:t>ammoniacal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sulphurous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rancid smells 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develop. The texture becomes either soft and watery or tough and dry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lvl="0" indent="0" algn="just">
              <a:spcBef>
                <a:spcPts val="200"/>
              </a:spcBef>
              <a:buNone/>
            </a:pP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Phase 4: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 The fish can be characterized as </a:t>
            </a:r>
            <a:r>
              <a:rPr lang="en-GB" sz="2800" b="1" dirty="0">
                <a:solidFill>
                  <a:schemeClr val="tx1"/>
                </a:solidFill>
                <a:latin typeface="Arial"/>
                <a:cs typeface="Arial"/>
              </a:rPr>
              <a:t>spoiled and putrid</a:t>
            </a:r>
            <a:r>
              <a:rPr lang="en-GB" sz="28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47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1430000" cy="792162"/>
          </a:xfrm>
        </p:spPr>
        <p:txBody>
          <a:bodyPr/>
          <a:lstStyle/>
          <a:p>
            <a:r>
              <a:rPr lang="en-US" sz="4400" b="1" dirty="0">
                <a:latin typeface="Arial"/>
                <a:cs typeface="Arial"/>
              </a:rPr>
              <a:t>What will Happen When </a:t>
            </a:r>
            <a:r>
              <a:rPr lang="en-US" sz="4400" b="1" dirty="0" smtClean="0">
                <a:latin typeface="Arial"/>
                <a:cs typeface="Arial"/>
              </a:rPr>
              <a:t>Fish died?</a:t>
            </a:r>
            <a:endParaRPr lang="en-US" sz="4400" b="1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0" b="22490"/>
          <a:stretch>
            <a:fillRect/>
          </a:stretch>
        </p:blipFill>
        <p:spPr>
          <a:xfrm>
            <a:off x="731838" y="1600200"/>
            <a:ext cx="10723562" cy="4343400"/>
          </a:xfrm>
        </p:spPr>
      </p:pic>
    </p:spTree>
    <p:extLst>
      <p:ext uri="{BB962C8B-B14F-4D97-AF65-F5344CB8AC3E}">
        <p14:creationId xmlns:p14="http://schemas.microsoft.com/office/powerpoint/2010/main" val="291046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98439"/>
            <a:ext cx="9956800" cy="792161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Autolytic </a:t>
            </a:r>
            <a:r>
              <a:rPr lang="en-GB" sz="4400" b="1" dirty="0" smtClean="0">
                <a:latin typeface="Arial"/>
                <a:cs typeface="Arial"/>
              </a:rPr>
              <a:t>Changes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0515600" cy="50292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Autolysis means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"self-digestion"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It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has been known for many years that there are at least two types of fish spoilage: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bacterial and enzymatic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others, autolysis contributes to varying degrees to the overall quality loss in addition to </a:t>
            </a:r>
            <a:r>
              <a:rPr lang="en-GB" sz="2800" dirty="0" err="1">
                <a:solidFill>
                  <a:srgbClr val="000000"/>
                </a:solidFill>
                <a:latin typeface="Arial"/>
                <a:cs typeface="Arial"/>
              </a:rPr>
              <a:t>microbially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-mediated processes. </a:t>
            </a:r>
          </a:p>
          <a:p>
            <a:pPr>
              <a:lnSpc>
                <a:spcPct val="120000"/>
              </a:lnSpc>
            </a:pP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8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763000" cy="838200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Bacteriological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11734800" cy="5486400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Microorganisms are found on all 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outer surfaces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(skin and gills) and in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the intestines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of live and newly caught fish.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total number of organisms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vary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enormously.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normal range of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-10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Arial"/>
                <a:cs typeface="Arial"/>
              </a:rPr>
              <a:t>cfu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/cm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is found on the skin surface.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gills and the intestines both contain between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and 10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9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b="1" dirty="0" err="1" smtClean="0">
                <a:solidFill>
                  <a:srgbClr val="000000"/>
                </a:solidFill>
                <a:latin typeface="Arial"/>
                <a:cs typeface="Arial"/>
              </a:rPr>
              <a:t>cfu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/gm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bacterial flora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on newly-caught fish depends on the environment in which it is caught rather than on the fish species.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Fish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caught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in very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cold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, clean waters carry the lower numbers whereas fish caught in warm waters have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slightly higher counts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Very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high numbers, i.e.,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10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7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Arial"/>
                <a:cs typeface="Arial"/>
              </a:rPr>
              <a:t>cfu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/cm</a:t>
            </a:r>
            <a:r>
              <a:rPr lang="en-GB" sz="2800" b="1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are found on fish from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polluted warm waters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13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140176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Responsible Microorganism for fish spoilage</a:t>
            </a:r>
            <a:endParaRPr lang="en-US" sz="4400" b="1" dirty="0">
              <a:latin typeface="Arial"/>
              <a:cs typeface="Arial"/>
            </a:endParaRPr>
          </a:p>
        </p:txBody>
      </p:sp>
      <p:pic>
        <p:nvPicPr>
          <p:cNvPr id="2050" name="Picture 2" descr="Fish spoil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-438"/>
          <a:stretch/>
        </p:blipFill>
        <p:spPr bwMode="auto">
          <a:xfrm>
            <a:off x="2133600" y="1848213"/>
            <a:ext cx="7924800" cy="48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0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9956800" cy="944562"/>
          </a:xfrm>
        </p:spPr>
        <p:txBody>
          <a:bodyPr/>
          <a:lstStyle/>
          <a:p>
            <a:r>
              <a:rPr lang="en-US" sz="4400" b="1" dirty="0" smtClean="0">
                <a:solidFill>
                  <a:srgbClr val="2C7C9F"/>
                </a:solidFill>
                <a:latin typeface="Arial"/>
                <a:cs typeface="Arial"/>
              </a:rPr>
              <a:t>Responsible Microorganism</a:t>
            </a:r>
            <a:endParaRPr lang="en-US" sz="4400" b="1" dirty="0">
              <a:solidFill>
                <a:srgbClr val="2C7C9F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What is Spoilage of Fish? Definition, Causes &amp; Types - Biology Rea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83" r="-22883"/>
          <a:stretch>
            <a:fillRect/>
          </a:stretch>
        </p:blipFill>
        <p:spPr bwMode="auto">
          <a:xfrm>
            <a:off x="783165" y="1295400"/>
            <a:ext cx="1072303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0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86836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2C7C9F"/>
                </a:solidFill>
                <a:latin typeface="Arial"/>
                <a:cs typeface="Arial"/>
              </a:rPr>
              <a:t>Find out Responsible Microorganism?</a:t>
            </a:r>
            <a:endParaRPr lang="en-US" sz="4400" b="1" dirty="0">
              <a:solidFill>
                <a:srgbClr val="2C7C9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Some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genera of microorganisms have already been studied for proteolytic activity, </a:t>
            </a:r>
            <a:endParaRPr lang="en-US" sz="28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such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as </a:t>
            </a:r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Bacillus, 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i="1" dirty="0" smtClean="0">
                <a:solidFill>
                  <a:schemeClr val="tx1"/>
                </a:solidFill>
                <a:latin typeface="Arial"/>
                <a:cs typeface="Arial"/>
              </a:rPr>
              <a:t>Pseudomonas</a:t>
            </a:r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/>
              </a:rPr>
              <a:t>Penicillium</a:t>
            </a:r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/>
              </a:rPr>
              <a:t>Aspergillus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 and</a:t>
            </a:r>
            <a:r>
              <a:rPr lang="en-US" sz="2800" i="1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2800" i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lnSpc>
                <a:spcPct val="120000"/>
              </a:lnSpc>
            </a:pPr>
            <a:r>
              <a:rPr lang="en-US" sz="2800" i="1" dirty="0" err="1" smtClean="0">
                <a:solidFill>
                  <a:schemeClr val="tx1"/>
                </a:solidFill>
                <a:latin typeface="Arial"/>
                <a:cs typeface="Arial"/>
              </a:rPr>
              <a:t>Fusarium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50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9144000" cy="762000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Lipid Oxidation and Hydrolysis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87200" cy="5715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200"/>
              </a:spcBef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Oxidation and hydrolysis are the two distinct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reactions in fish lipids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of importance for quality deterioration are: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They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result in production of a range of substances among which some have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unpleasant (rancid) taste and smell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Some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may also contribute to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texture changes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by binding covalently to fish muscle proteins. </a:t>
            </a:r>
            <a:endParaRPr lang="en-GB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various reactions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are either non-enzymatic</a:t>
            </a:r>
            <a:r>
              <a:rPr lang="en-GB" sz="28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or 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catalysed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by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microbial</a:t>
            </a:r>
            <a:r>
              <a:rPr lang="en-GB" sz="280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enzymes or by intracellular</a:t>
            </a:r>
            <a:r>
              <a:rPr lang="en-GB" sz="280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or digestive</a:t>
            </a:r>
            <a:r>
              <a:rPr lang="en-GB" sz="280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enzymes from the 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fish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200"/>
              </a:spcBef>
            </a:pP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relative significance of these reactions, therefore, mainly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depends on fish species and storage temperature. </a:t>
            </a:r>
            <a:endParaRPr lang="en-GB" sz="28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just">
              <a:lnSpc>
                <a:spcPct val="90000"/>
              </a:lnSpc>
              <a:spcBef>
                <a:spcPts val="200"/>
              </a:spcBef>
            </a:pP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Fatty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fish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are, of course, particularly susceptible to lipid degradation which can create severe quality problems even on storage at </a:t>
            </a:r>
            <a:r>
              <a:rPr lang="en-GB" sz="2800" dirty="0" err="1">
                <a:solidFill>
                  <a:srgbClr val="000000"/>
                </a:solidFill>
                <a:latin typeface="Arial"/>
                <a:cs typeface="Arial"/>
              </a:rPr>
              <a:t>subzero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 temperatures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83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52400"/>
            <a:ext cx="10723035" cy="911132"/>
          </a:xfrm>
        </p:spPr>
        <p:txBody>
          <a:bodyPr/>
          <a:lstStyle/>
          <a:p>
            <a:r>
              <a:rPr lang="en-GB" sz="4400" b="1" dirty="0">
                <a:latin typeface="Arial"/>
                <a:cs typeface="Arial"/>
              </a:rPr>
              <a:t>Oxidation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793"/>
            <a:ext cx="10744200" cy="4525963"/>
          </a:xfrm>
        </p:spPr>
        <p:txBody>
          <a:bodyPr>
            <a:normAutofit/>
          </a:bodyPr>
          <a:lstStyle/>
          <a:p>
            <a:pPr marL="571500" indent="-514350" defTabSz="762000">
              <a:lnSpc>
                <a:spcPct val="130000"/>
              </a:lnSpc>
              <a:buFont typeface="+mj-lt"/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Enzymatic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oxidation (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cs typeface="Arial"/>
              </a:rPr>
              <a:t>lipoxygenase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lvl="1" algn="just"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Generation of characteristic fresh fish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odour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571500" indent="-514350" algn="just" defTabSz="762000">
              <a:lnSpc>
                <a:spcPct val="130000"/>
              </a:lnSpc>
              <a:buFont typeface="+mj-lt"/>
              <a:buAutoNum type="arabicPeriod" startAt="2"/>
            </a:pP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Autoxidation</a:t>
            </a:r>
          </a:p>
          <a:p>
            <a:pPr lvl="1" algn="just"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Oxygen reacts with double bonds of unsaturated  fatty acids.</a:t>
            </a:r>
          </a:p>
          <a:p>
            <a:pPr lvl="1" algn="just" defTabSz="762000">
              <a:lnSpc>
                <a:spcPct val="130000"/>
              </a:lnSpc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Affects nutritional value, taste, odour, colour and texture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13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28600"/>
            <a:ext cx="10723035" cy="911132"/>
          </a:xfrm>
        </p:spPr>
        <p:txBody>
          <a:bodyPr/>
          <a:lstStyle/>
          <a:p>
            <a:r>
              <a:rPr lang="en-GB" sz="4400" b="1" dirty="0">
                <a:latin typeface="Arial"/>
                <a:cs typeface="Arial"/>
              </a:rPr>
              <a:t>Hydrolysis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658600" cy="5178552"/>
          </a:xfrm>
        </p:spPr>
        <p:txBody>
          <a:bodyPr>
            <a:normAutofit/>
          </a:bodyPr>
          <a:lstStyle/>
          <a:p>
            <a:pPr marL="400050" algn="just" defTabSz="762000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The phenomenon is more profound in </a:t>
            </a:r>
            <a:r>
              <a:rPr lang="en-GB" sz="2800" b="1" dirty="0" err="1" smtClean="0">
                <a:solidFill>
                  <a:srgbClr val="000000"/>
                </a:solidFill>
                <a:latin typeface="Arial"/>
                <a:cs typeface="Arial"/>
              </a:rPr>
              <a:t>ungutted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than in gutted fish probably because of the involvement of digestive enzymes.</a:t>
            </a:r>
          </a:p>
          <a:p>
            <a:pPr marL="400050" algn="just" defTabSz="762000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formation of </a:t>
            </a:r>
            <a:r>
              <a:rPr lang="en-GB" sz="2800" b="1" dirty="0">
                <a:solidFill>
                  <a:srgbClr val="000000"/>
                </a:solidFill>
                <a:latin typeface="Arial"/>
                <a:cs typeface="Arial"/>
              </a:rPr>
              <a:t>free fatty acids</a:t>
            </a: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00050" algn="just" defTabSz="762000"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normally this does not cause problems in fish but causes an off-flavour in oils (soapy)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GB" sz="2800" b="1" dirty="0" err="1" smtClean="0">
                <a:solidFill>
                  <a:srgbClr val="000000"/>
                </a:solidFill>
                <a:latin typeface="Arial"/>
                <a:cs typeface="Arial"/>
              </a:rPr>
              <a:t>Ungutted</a:t>
            </a: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GB" sz="2800" b="1" dirty="0" smtClean="0">
                <a:solidFill>
                  <a:srgbClr val="000000"/>
                </a:solidFill>
                <a:latin typeface="Arial"/>
                <a:cs typeface="Arial"/>
              </a:rPr>
              <a:t>Gutted= contain internal organ like intestine</a:t>
            </a:r>
            <a:r>
              <a:rPr lang="en-GB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09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8438"/>
            <a:ext cx="9956800" cy="86836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/>
                <a:cs typeface="Arial"/>
              </a:rPr>
              <a:t>Mechanism of ATP degradation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2" r="-12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046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65" y="152400"/>
            <a:ext cx="10723035" cy="911132"/>
          </a:xfrm>
        </p:spPr>
        <p:txBody>
          <a:bodyPr/>
          <a:lstStyle/>
          <a:p>
            <a:r>
              <a:rPr lang="en-US" sz="4400" b="1" dirty="0">
                <a:latin typeface="Arial"/>
                <a:cs typeface="Arial"/>
              </a:rPr>
              <a:t>Mechanism of ATP degradation</a:t>
            </a:r>
            <a:endParaRPr lang="en-US" sz="4400" dirty="0">
              <a:latin typeface="Arial"/>
              <a:cs typeface="Arial"/>
            </a:endParaRPr>
          </a:p>
        </p:txBody>
      </p:sp>
      <p:pic>
        <p:nvPicPr>
          <p:cNvPr id="3074" name="Picture 2" descr="K value - Freshness Quality Control - Seafood and Me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70" r="-225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1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10744200" cy="6858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2C7C9F"/>
                </a:solidFill>
                <a:latin typeface="Arial"/>
                <a:cs typeface="Arial"/>
              </a:rPr>
              <a:t>What will Happen When Fish died?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2" r="-4292"/>
          <a:stretch>
            <a:fillRect/>
          </a:stretch>
        </p:blipFill>
        <p:spPr>
          <a:xfrm>
            <a:off x="1219200" y="914400"/>
            <a:ext cx="9829800" cy="5943600"/>
          </a:xfrm>
        </p:spPr>
      </p:pic>
    </p:spTree>
    <p:extLst>
      <p:ext uri="{BB962C8B-B14F-4D97-AF65-F5344CB8AC3E}">
        <p14:creationId xmlns:p14="http://schemas.microsoft.com/office/powerpoint/2010/main" val="334998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52400"/>
            <a:ext cx="9956800" cy="79216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/>
                <a:cs typeface="Arial"/>
              </a:rPr>
              <a:t>Mechanism of ATP </a:t>
            </a:r>
            <a:r>
              <a:rPr lang="en-US" sz="4400" b="1" dirty="0" smtClean="0">
                <a:latin typeface="Arial"/>
                <a:cs typeface="Arial"/>
              </a:rPr>
              <a:t>degradation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125200" cy="5638800"/>
          </a:xfrm>
        </p:spPr>
        <p:txBody>
          <a:bodyPr>
            <a:noAutofit/>
          </a:bodyPr>
          <a:lstStyle/>
          <a:p>
            <a:pPr marL="277200" indent="-277200" algn="just">
              <a:lnSpc>
                <a:spcPct val="110000"/>
              </a:lnSpc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pathways o ATP breakdown in both vertebrates and invertebrates are shown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above. </a:t>
            </a:r>
          </a:p>
          <a:p>
            <a:pPr marL="277200" indent="-277200" algn="just">
              <a:lnSpc>
                <a:spcPct val="11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Various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steps involved arc carried out by different enzymes present in the fish tissues as well as in bacteria.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7200" indent="-277200" algn="just">
              <a:lnSpc>
                <a:spcPct val="110000"/>
              </a:lnSpc>
              <a:spcBef>
                <a:spcPts val="200"/>
              </a:spcBef>
            </a:pPr>
            <a:r>
              <a:rPr lang="en-US" sz="2800" dirty="0" err="1" smtClean="0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is formed by the action of tissue enzymes and later by bacterial enzymes.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7200" indent="-277200" algn="just">
              <a:lnSpc>
                <a:spcPct val="11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values of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progressively increase from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near zero in fresh fish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to Levels as high as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8 micro moles/g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when the fish is considered spoiled.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277200" indent="-277200" algn="just">
              <a:lnSpc>
                <a:spcPct val="110000"/>
              </a:lnSpc>
              <a:spcBef>
                <a:spcPts val="200"/>
              </a:spcBef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Hence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values of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can be considered as the measure of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both autolytic deterioration and bacterial spoilage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sz="28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53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3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>
                <a:latin typeface="Arial"/>
                <a:cs typeface="Arial"/>
              </a:rPr>
              <a:t>Mechanism of ATP degradation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11201400" cy="5486399"/>
          </a:xfrm>
        </p:spPr>
        <p:txBody>
          <a:bodyPr>
            <a:normAutofit/>
          </a:bodyPr>
          <a:lstStyle/>
          <a:p>
            <a:pPr marL="241200" indent="-241200" algn="just">
              <a:lnSpc>
                <a:spcPct val="120000"/>
              </a:lnSpc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The values of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and freshness of fish correlate well with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flavour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changes in the period of storage.</a:t>
            </a:r>
          </a:p>
          <a:p>
            <a:pPr marL="241200" indent="-241200" algn="just">
              <a:lnSpc>
                <a:spcPct val="120000"/>
              </a:lnSpc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It is, therefore, considered as a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useful index of freshness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provided the limits of acceptability are known for a particular species of fish. </a:t>
            </a:r>
          </a:p>
          <a:p>
            <a:pPr marL="241200" indent="-241200" algn="just">
              <a:lnSpc>
                <a:spcPct val="120000"/>
              </a:lnSpc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However, sometimes in certain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species very low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values are observed despite the progress and onset of spoilage. </a:t>
            </a:r>
          </a:p>
          <a:p>
            <a:pPr marL="241200" indent="-241200" algn="just">
              <a:lnSpc>
                <a:spcPct val="120000"/>
              </a:lnSpc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This is because in those species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is immediately broken down into uric acid due to high degree of </a:t>
            </a:r>
            <a:r>
              <a:rPr lang="en-US" sz="2800" b="1" dirty="0" err="1">
                <a:solidFill>
                  <a:srgbClr val="000000"/>
                </a:solidFill>
                <a:latin typeface="Arial"/>
                <a:cs typeface="Arial"/>
              </a:rPr>
              <a:t>xanthin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 Oxidase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activity, in certain other species, the breakdown of IMP to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hypoxanthin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is slow due to reduced activity of some enzymes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400800"/>
            <a:ext cx="11734800" cy="457200"/>
          </a:xfrm>
        </p:spPr>
        <p:txBody>
          <a:bodyPr>
            <a:noAutofit/>
          </a:bodyPr>
          <a:lstStyle/>
          <a:p>
            <a:r>
              <a:rPr lang="en-IN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Fig: Generation </a:t>
            </a:r>
            <a:r>
              <a:rPr lang="en-I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consequences following death of an animal (adapted from </a:t>
            </a:r>
            <a:r>
              <a:rPr lang="en-I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Lawrie</a:t>
            </a:r>
            <a:r>
              <a:rPr lang="en-I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1966 and    </a:t>
            </a:r>
            <a:r>
              <a:rPr lang="en-I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Eskin</a:t>
            </a:r>
            <a:r>
              <a:rPr lang="en-I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1971)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r="-602"/>
          <a:stretch/>
        </p:blipFill>
        <p:spPr>
          <a:xfrm>
            <a:off x="1828800" y="243076"/>
            <a:ext cx="8458200" cy="6310124"/>
          </a:xfrm>
        </p:spPr>
      </p:pic>
    </p:spTree>
    <p:extLst>
      <p:ext uri="{BB962C8B-B14F-4D97-AF65-F5344CB8AC3E}">
        <p14:creationId xmlns:p14="http://schemas.microsoft.com/office/powerpoint/2010/main" val="142595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48" r="-30948"/>
          <a:stretch>
            <a:fillRect/>
          </a:stretch>
        </p:blipFill>
        <p:spPr bwMode="auto">
          <a:xfrm>
            <a:off x="732367" y="838200"/>
            <a:ext cx="10723035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8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165" y="183776"/>
            <a:ext cx="10723035" cy="806824"/>
          </a:xfrm>
        </p:spPr>
        <p:txBody>
          <a:bodyPr/>
          <a:lstStyle/>
          <a:p>
            <a:r>
              <a:rPr lang="en-US" sz="4400" b="1" dirty="0">
                <a:latin typeface="Arial"/>
                <a:cs typeface="Arial"/>
              </a:rPr>
              <a:t>HOW RIGOR </a:t>
            </a:r>
            <a:r>
              <a:rPr lang="en-US" sz="4400" b="1" dirty="0" smtClean="0">
                <a:latin typeface="Arial"/>
                <a:cs typeface="Arial"/>
              </a:rPr>
              <a:t>OCCUR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563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1. Death 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of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fish.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 Calcium released from the cell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 Calcium activates ATPase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 ATPase activates ATP to break down to ADP and further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compounds 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 In the process of ATP breakdown to ADP, energy is released.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6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 This chemical energy is converted to mechanical energy.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7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. This mechanical energy pushes the two major protein in fish muscle (Actin and Myosin) to produce </a:t>
            </a:r>
            <a:r>
              <a:rPr lang="en-US" sz="2800" dirty="0" err="1">
                <a:solidFill>
                  <a:schemeClr val="tx1"/>
                </a:solidFill>
                <a:latin typeface="Arial"/>
                <a:cs typeface="Arial"/>
              </a:rPr>
              <a:t>Actomyosin</a:t>
            </a:r>
            <a:r>
              <a:rPr lang="en-US" sz="2800" dirty="0">
                <a:solidFill>
                  <a:schemeClr val="tx1"/>
                </a:solidFill>
                <a:latin typeface="Arial"/>
                <a:cs typeface="Arial"/>
              </a:rPr>
              <a:t> which results in the stiffening of fish known as RIGOR MORTIS.</a:t>
            </a:r>
          </a:p>
        </p:txBody>
      </p:sp>
    </p:spTree>
    <p:extLst>
      <p:ext uri="{BB962C8B-B14F-4D97-AF65-F5344CB8AC3E}">
        <p14:creationId xmlns:p14="http://schemas.microsoft.com/office/powerpoint/2010/main" val="3380344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08" r="-33208"/>
          <a:stretch>
            <a:fillRect/>
          </a:stretch>
        </p:blipFill>
        <p:spPr>
          <a:xfrm>
            <a:off x="732367" y="762000"/>
            <a:ext cx="10723035" cy="4343400"/>
          </a:xfrm>
        </p:spPr>
      </p:pic>
    </p:spTree>
    <p:extLst>
      <p:ext uri="{BB962C8B-B14F-4D97-AF65-F5344CB8AC3E}">
        <p14:creationId xmlns:p14="http://schemas.microsoft.com/office/powerpoint/2010/main" val="137967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944" y="336848"/>
            <a:ext cx="8676456" cy="882352"/>
          </a:xfrm>
        </p:spPr>
        <p:txBody>
          <a:bodyPr/>
          <a:lstStyle/>
          <a:p>
            <a:r>
              <a:rPr lang="en-GB" sz="4400" b="1" dirty="0">
                <a:latin typeface="Arial"/>
                <a:cs typeface="Arial"/>
              </a:rPr>
              <a:t>Post-mortem Changes in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8229600" cy="444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1. Sensory changes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2. Autolytic changes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3. Bacteriological changes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4. Lipid oxidation and hydrolysis </a:t>
            </a:r>
          </a:p>
        </p:txBody>
      </p:sp>
    </p:spTree>
    <p:extLst>
      <p:ext uri="{BB962C8B-B14F-4D97-AF65-F5344CB8AC3E}">
        <p14:creationId xmlns:p14="http://schemas.microsoft.com/office/powerpoint/2010/main" val="1167278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7239000" cy="752129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Arial"/>
                <a:cs typeface="Arial"/>
              </a:rPr>
              <a:t>Sensory </a:t>
            </a:r>
            <a:r>
              <a:rPr lang="en-GB" sz="4400" b="1" dirty="0" smtClean="0">
                <a:latin typeface="Arial"/>
                <a:cs typeface="Arial"/>
              </a:rPr>
              <a:t>changes</a:t>
            </a:r>
            <a:endParaRPr lang="en-GB" sz="44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3836"/>
            <a:ext cx="7162800" cy="47545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00" dirty="0">
                <a:solidFill>
                  <a:srgbClr val="000000"/>
                </a:solidFill>
                <a:latin typeface="Arial"/>
                <a:cs typeface="Arial"/>
              </a:rPr>
              <a:t>Sensory changes are those perceived with the senses, i.e., appearance, odour, texture and taste. Two major sensory changes are observed:</a:t>
            </a:r>
          </a:p>
          <a:p>
            <a:pPr algn="just"/>
            <a:r>
              <a:rPr lang="en-GB" sz="2800" b="1" i="1" dirty="0">
                <a:solidFill>
                  <a:srgbClr val="000000"/>
                </a:solidFill>
                <a:latin typeface="Arial"/>
                <a:cs typeface="Arial"/>
              </a:rPr>
              <a:t>Changes in appearance and texture</a:t>
            </a:r>
          </a:p>
          <a:p>
            <a:pPr algn="just"/>
            <a:r>
              <a:rPr lang="en-GB" sz="2800" b="1" i="1" dirty="0">
                <a:solidFill>
                  <a:srgbClr val="000000"/>
                </a:solidFill>
                <a:latin typeface="Arial"/>
                <a:cs typeface="Arial"/>
              </a:rPr>
              <a:t>Changes in eating quality</a:t>
            </a:r>
            <a:endParaRPr lang="en-GB" sz="2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4098" name="Picture 2" descr="SENSORY LOSS - Advocates for Independent L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493836"/>
            <a:ext cx="3200400" cy="414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2007</TotalTime>
  <Words>1743</Words>
  <Application>Microsoft Macintosh PowerPoint</Application>
  <PresentationFormat>Custom</PresentationFormat>
  <Paragraphs>131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Breeze</vt:lpstr>
      <vt:lpstr>Post-mortem Changes  in Fish</vt:lpstr>
      <vt:lpstr>What will Happen When Fish died?</vt:lpstr>
      <vt:lpstr>What will Happen When Fish died?</vt:lpstr>
      <vt:lpstr>Fig: Generation consequences following death of an animal (adapted from Lawrie, 1966 and    Eskin et al., 1971)</vt:lpstr>
      <vt:lpstr>PowerPoint Presentation</vt:lpstr>
      <vt:lpstr>HOW RIGOR OCCUR</vt:lpstr>
      <vt:lpstr>PowerPoint Presentation</vt:lpstr>
      <vt:lpstr>Post-mortem Changes in Fish</vt:lpstr>
      <vt:lpstr>Sensory changes</vt:lpstr>
      <vt:lpstr>Changes in Appearance and Texture</vt:lpstr>
      <vt:lpstr>How long a fish stay in rigor?</vt:lpstr>
      <vt:lpstr>Rigor Mortis</vt:lpstr>
      <vt:lpstr>Factors Affecting Rigor Mortis</vt:lpstr>
      <vt:lpstr>Factors Affecting Rigor Mortis</vt:lpstr>
      <vt:lpstr>Factors Affecting Rigor Mortis</vt:lpstr>
      <vt:lpstr>Significance of Rigor</vt:lpstr>
      <vt:lpstr>Significance of Rigor</vt:lpstr>
      <vt:lpstr>Changes in Eating Quality</vt:lpstr>
      <vt:lpstr>Changes in Eating Quality</vt:lpstr>
      <vt:lpstr>Autolytic Changes</vt:lpstr>
      <vt:lpstr>Bacteriological Changes</vt:lpstr>
      <vt:lpstr>Responsible Microorganism for fish spoilage</vt:lpstr>
      <vt:lpstr>Responsible Microorganism</vt:lpstr>
      <vt:lpstr>Find out Responsible Microorganism?</vt:lpstr>
      <vt:lpstr>Lipid Oxidation and Hydrolysis</vt:lpstr>
      <vt:lpstr>Oxidation</vt:lpstr>
      <vt:lpstr>Hydrolysis</vt:lpstr>
      <vt:lpstr>Mechanism of ATP degradation</vt:lpstr>
      <vt:lpstr>Mechanism of ATP degradation</vt:lpstr>
      <vt:lpstr>Mechanism of ATP degradation</vt:lpstr>
      <vt:lpstr>Mechanism of ATP degradation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Drying:</dc:title>
  <dc:creator>Administrator</dc:creator>
  <cp:lastModifiedBy>Md. Harun-Ar Rashid</cp:lastModifiedBy>
  <cp:revision>73</cp:revision>
  <dcterms:created xsi:type="dcterms:W3CDTF">2006-08-16T00:00:00Z</dcterms:created>
  <dcterms:modified xsi:type="dcterms:W3CDTF">2021-10-12T01:12:27Z</dcterms:modified>
</cp:coreProperties>
</file>