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F5E43-3828-44A9-89FE-D3A23B29D204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Subject Verb Agreement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89F5278-8313-4CFD-B7E6-B70B90C399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/>
              <a:t>Single ‘Gerund’ takes a single verb.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Watching cartoon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a fun.</a:t>
            </a:r>
          </a:p>
          <a:p>
            <a:pPr>
              <a:buNone/>
            </a:pPr>
            <a:r>
              <a:rPr lang="en-US" dirty="0"/>
              <a:t>Rising early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good for health.</a:t>
            </a:r>
          </a:p>
          <a:p>
            <a:pPr>
              <a:buNone/>
            </a:pPr>
            <a:r>
              <a:rPr lang="en-US" dirty="0"/>
              <a:t>Reading newspaper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good for general knowledge.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457200" y="2743200"/>
            <a:ext cx="8458200" cy="175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5 (Quiz)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Swimming and running _______ good for health. (is/are)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collective noun </a:t>
            </a:r>
            <a:r>
              <a:rPr lang="en-US" dirty="0"/>
              <a:t>takes a singular verb.</a:t>
            </a:r>
          </a:p>
          <a:p>
            <a:endParaRPr lang="en-US" dirty="0"/>
          </a:p>
          <a:p>
            <a:r>
              <a:rPr lang="en-US" dirty="0" err="1"/>
              <a:t>Rahim</a:t>
            </a:r>
            <a:r>
              <a:rPr lang="en-US" dirty="0"/>
              <a:t>			Man			</a:t>
            </a:r>
            <a:r>
              <a:rPr lang="en-US" dirty="0">
                <a:solidFill>
                  <a:srgbClr val="FF0000"/>
                </a:solidFill>
              </a:rPr>
              <a:t>Army</a:t>
            </a:r>
          </a:p>
          <a:p>
            <a:endParaRPr lang="en-US" dirty="0"/>
          </a:p>
          <a:p>
            <a:r>
              <a:rPr lang="en-US" dirty="0" err="1"/>
              <a:t>Mohesh</a:t>
            </a:r>
            <a:r>
              <a:rPr lang="en-US" dirty="0"/>
              <a:t>			Cow 			</a:t>
            </a:r>
            <a:r>
              <a:rPr lang="en-US" dirty="0">
                <a:solidFill>
                  <a:srgbClr val="FF0000"/>
                </a:solidFill>
              </a:rPr>
              <a:t>Herd</a:t>
            </a:r>
          </a:p>
          <a:p>
            <a:endParaRPr lang="en-US" dirty="0"/>
          </a:p>
          <a:p>
            <a:r>
              <a:rPr lang="en-US" dirty="0"/>
              <a:t>Mr. </a:t>
            </a:r>
            <a:r>
              <a:rPr lang="en-US" dirty="0" err="1"/>
              <a:t>Rahim</a:t>
            </a:r>
            <a:r>
              <a:rPr lang="en-US" dirty="0"/>
              <a:t>		Man			</a:t>
            </a:r>
            <a:r>
              <a:rPr lang="en-US" dirty="0">
                <a:solidFill>
                  <a:srgbClr val="FF0000"/>
                </a:solidFill>
              </a:rPr>
              <a:t>Jury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33600" y="3048000"/>
            <a:ext cx="19050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4267200"/>
            <a:ext cx="1600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19400" y="5486400"/>
            <a:ext cx="1219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9200" y="4267200"/>
            <a:ext cx="17526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81600" y="3124200"/>
            <a:ext cx="1600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29200" y="5486400"/>
            <a:ext cx="1828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6 (Example)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The team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working on the field.</a:t>
            </a:r>
          </a:p>
          <a:p>
            <a:pPr>
              <a:buNone/>
            </a:pPr>
            <a:r>
              <a:rPr lang="en-US" dirty="0"/>
              <a:t>		This class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very attentive.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1066800" y="2514600"/>
            <a:ext cx="6172200" cy="175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6 (Exception)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The jury </a:t>
            </a:r>
            <a:r>
              <a:rPr lang="en-US" dirty="0">
                <a:solidFill>
                  <a:srgbClr val="FF0000"/>
                </a:solidFill>
              </a:rPr>
              <a:t>has</a:t>
            </a:r>
            <a:r>
              <a:rPr lang="en-US" dirty="0"/>
              <a:t> given its verdict.</a:t>
            </a:r>
          </a:p>
          <a:p>
            <a:pPr>
              <a:buNone/>
            </a:pPr>
            <a:r>
              <a:rPr lang="en-US" dirty="0"/>
              <a:t>	The jury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divided among their opinion.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533400" y="2514600"/>
            <a:ext cx="7391400" cy="175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of a single poem/book/film/novel/song etc. takes a single verb.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3 Idiots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my favorite film.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Romeo and Juliet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a good drama.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762000" y="3276600"/>
            <a:ext cx="59436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singular verb form is usually used for units of measurement or time.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Four </a:t>
            </a:r>
            <a:r>
              <a:rPr lang="en-US" i="1" dirty="0"/>
              <a:t>quarts of oil </a:t>
            </a:r>
            <a:r>
              <a:rPr lang="en-US" i="1" dirty="0">
                <a:solidFill>
                  <a:srgbClr val="FF0000"/>
                </a:solidFill>
              </a:rPr>
              <a:t>was</a:t>
            </a:r>
            <a:r>
              <a:rPr lang="en-US" dirty="0"/>
              <a:t> required to get the car running.</a:t>
            </a:r>
          </a:p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838200" y="3810000"/>
            <a:ext cx="75438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A mistake: Don’t get confused about the subject.</a:t>
            </a:r>
          </a:p>
          <a:p>
            <a:endParaRPr lang="en-US" dirty="0"/>
          </a:p>
          <a:p>
            <a:pPr lvl="0">
              <a:buNone/>
            </a:pPr>
            <a:r>
              <a:rPr lang="en-US" dirty="0"/>
              <a:t>	The quality of the mangoes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not good. </a:t>
            </a:r>
          </a:p>
          <a:p>
            <a:pPr lvl="0">
              <a:buNone/>
            </a:pPr>
            <a:r>
              <a:rPr lang="en-US" dirty="0"/>
              <a:t> 	The women who went to the market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very happy. </a:t>
            </a:r>
          </a:p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685800" y="3352800"/>
            <a:ext cx="7696200" cy="1676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following kinds of sentences the object of preposition decides the verb forms.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Half of the mangoes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rotten.</a:t>
            </a:r>
          </a:p>
          <a:p>
            <a:pPr>
              <a:buNone/>
            </a:pPr>
            <a:r>
              <a:rPr lang="en-US" dirty="0"/>
              <a:t>	Half of the mango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here on the plate.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838200" y="3200400"/>
            <a:ext cx="65532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introductory ‘</a:t>
            </a:r>
            <a:r>
              <a:rPr lang="en-US" dirty="0">
                <a:solidFill>
                  <a:srgbClr val="00B050"/>
                </a:solidFill>
              </a:rPr>
              <a:t>There</a:t>
            </a:r>
            <a:r>
              <a:rPr lang="en-US" dirty="0"/>
              <a:t>’ the subject is available right after the verb.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There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a book on the desk.</a:t>
            </a:r>
          </a:p>
          <a:p>
            <a:pPr>
              <a:buNone/>
            </a:pPr>
            <a:r>
              <a:rPr lang="en-US" dirty="0"/>
              <a:t>		There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two books on the desk.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1371600" y="3200400"/>
            <a:ext cx="5638800" cy="1295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Singular subject takes a singular verb.</a:t>
            </a:r>
          </a:p>
          <a:p>
            <a:pPr>
              <a:buNone/>
            </a:pPr>
            <a:r>
              <a:rPr lang="en-US" dirty="0"/>
              <a:t>	&amp;</a:t>
            </a:r>
          </a:p>
          <a:p>
            <a:r>
              <a:rPr lang="en-US" dirty="0"/>
              <a:t>Plural subjects take a plural verb.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	A man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sitting there.</a:t>
            </a:r>
          </a:p>
          <a:p>
            <a:pPr>
              <a:buNone/>
            </a:pPr>
            <a:r>
              <a:rPr lang="en-US" dirty="0"/>
              <a:t>			Two men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sitting there.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1981200" y="3810000"/>
            <a:ext cx="5029200" cy="1600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subjects joined by ‘and’ take a plural verb.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Rahim</a:t>
            </a:r>
            <a:r>
              <a:rPr lang="en-US" dirty="0"/>
              <a:t> and </a:t>
            </a:r>
            <a:r>
              <a:rPr lang="en-US" dirty="0" err="1"/>
              <a:t>Karim</a:t>
            </a:r>
            <a:r>
              <a:rPr lang="en-US" dirty="0"/>
              <a:t> _______ playing football.</a:t>
            </a:r>
          </a:p>
          <a:p>
            <a:pPr>
              <a:buNone/>
            </a:pPr>
            <a:r>
              <a:rPr lang="en-US" dirty="0"/>
              <a:t>				        (is/are)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609600" y="2743200"/>
            <a:ext cx="80010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 (Exception)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two subjects joined by ‘and’ denote to the same meaning/subject the verb is singular.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The horse and carriage __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___ ready at the door.</a:t>
            </a:r>
          </a:p>
          <a:p>
            <a:pPr>
              <a:buNone/>
            </a:pPr>
            <a:r>
              <a:rPr lang="en-US" dirty="0"/>
              <a:t>	Time and tide __</a:t>
            </a:r>
            <a:r>
              <a:rPr lang="en-US" dirty="0">
                <a:solidFill>
                  <a:srgbClr val="FF0000"/>
                </a:solidFill>
              </a:rPr>
              <a:t>waits</a:t>
            </a:r>
            <a:r>
              <a:rPr lang="en-US" dirty="0"/>
              <a:t>___ for none.  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685800" y="3200400"/>
            <a:ext cx="7696200" cy="1981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The novelist and the poet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present.</a:t>
            </a:r>
          </a:p>
          <a:p>
            <a:r>
              <a:rPr lang="en-US" dirty="0"/>
              <a:t>The novelist and poet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present.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457200" y="2743200"/>
            <a:ext cx="8153400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 each/every/no one/one/ anyone/someone etc. are in the subject the verb is always singular.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Each boy and each girl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given a ticket.</a:t>
            </a:r>
          </a:p>
          <a:p>
            <a:pPr>
              <a:buNone/>
            </a:pPr>
            <a:r>
              <a:rPr lang="en-US" dirty="0"/>
              <a:t>Nobody </a:t>
            </a:r>
            <a:r>
              <a:rPr lang="en-US" dirty="0">
                <a:solidFill>
                  <a:srgbClr val="FF0000"/>
                </a:solidFill>
              </a:rPr>
              <a:t>loves</a:t>
            </a:r>
            <a:r>
              <a:rPr lang="en-US" dirty="0"/>
              <a:t> a liar.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457200" y="3810000"/>
            <a:ext cx="82296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some/many/few/both/several/all etc. are in the subject the verb is always plural.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All of my friends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coming.</a:t>
            </a:r>
          </a:p>
          <a:p>
            <a:pPr>
              <a:buNone/>
            </a:pPr>
            <a:r>
              <a:rPr lang="en-US" dirty="0"/>
              <a:t>	Few students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tired.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609600" y="3276600"/>
            <a:ext cx="51816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4038600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Either … or…</a:t>
            </a:r>
          </a:p>
          <a:p>
            <a:r>
              <a:rPr lang="en-US" dirty="0"/>
              <a:t>Neither … nor…</a:t>
            </a:r>
          </a:p>
          <a:p>
            <a:r>
              <a:rPr lang="en-US" dirty="0"/>
              <a:t>Not only… but also…</a:t>
            </a:r>
          </a:p>
          <a:p>
            <a:r>
              <a:rPr lang="en-US" dirty="0"/>
              <a:t>….or…</a:t>
            </a:r>
          </a:p>
          <a:p>
            <a:r>
              <a:rPr lang="en-US" dirty="0"/>
              <a:t>…nor…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They always take </a:t>
            </a:r>
            <a:r>
              <a:rPr lang="en-US" dirty="0">
                <a:solidFill>
                  <a:srgbClr val="FF0000"/>
                </a:solidFill>
              </a:rPr>
              <a:t>two subjects</a:t>
            </a:r>
            <a:r>
              <a:rPr lang="en-US" dirty="0"/>
              <a:t>.</a:t>
            </a:r>
          </a:p>
          <a:p>
            <a:r>
              <a:rPr lang="en-US" dirty="0"/>
              <a:t>The verb follows the </a:t>
            </a:r>
            <a:r>
              <a:rPr lang="en-US" dirty="0">
                <a:solidFill>
                  <a:srgbClr val="FF0000"/>
                </a:solidFill>
              </a:rPr>
              <a:t>subject sitting nearer</a:t>
            </a:r>
            <a:r>
              <a:rPr lang="en-US" dirty="0"/>
              <a:t> to it.</a:t>
            </a:r>
          </a:p>
        </p:txBody>
      </p:sp>
      <p:sp>
        <p:nvSpPr>
          <p:cNvPr id="6" name="Oval 5"/>
          <p:cNvSpPr/>
          <p:nvPr/>
        </p:nvSpPr>
        <p:spPr>
          <a:xfrm>
            <a:off x="228600" y="2057400"/>
            <a:ext cx="3810000" cy="3352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4572000" y="2286000"/>
            <a:ext cx="4267200" cy="3352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4 (Example)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Neither </a:t>
            </a:r>
            <a:r>
              <a:rPr lang="en-US" dirty="0" err="1"/>
              <a:t>Rahim</a:t>
            </a:r>
            <a:r>
              <a:rPr lang="en-US" dirty="0"/>
              <a:t> nor his brothers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present here. 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Neither </a:t>
            </a:r>
            <a:r>
              <a:rPr lang="en-US" dirty="0" err="1"/>
              <a:t>Rahim</a:t>
            </a:r>
            <a:r>
              <a:rPr lang="en-US" dirty="0"/>
              <a:t> nor his brother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present here.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Neither </a:t>
            </a:r>
            <a:r>
              <a:rPr lang="en-US" dirty="0" err="1"/>
              <a:t>Rahim’s</a:t>
            </a:r>
            <a:r>
              <a:rPr lang="en-US" dirty="0"/>
              <a:t> brothers nor </a:t>
            </a:r>
            <a:r>
              <a:rPr lang="en-US" dirty="0" err="1"/>
              <a:t>Rahim</a:t>
            </a:r>
            <a:r>
              <a:rPr lang="en-US" dirty="0"/>
              <a:t> himself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present here.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Neither </a:t>
            </a:r>
            <a:r>
              <a:rPr lang="en-US" dirty="0" err="1"/>
              <a:t>Rahim’s</a:t>
            </a:r>
            <a:r>
              <a:rPr lang="en-US" dirty="0"/>
              <a:t> brother nor </a:t>
            </a:r>
            <a:r>
              <a:rPr lang="en-US" dirty="0" err="1"/>
              <a:t>Rahim</a:t>
            </a:r>
            <a:r>
              <a:rPr lang="en-US" dirty="0"/>
              <a:t> himself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/>
              <a:t>present here.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609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Subject Verb Agreement</vt:lpstr>
      <vt:lpstr>Basic Rule</vt:lpstr>
      <vt:lpstr>Rule 1</vt:lpstr>
      <vt:lpstr>Rule 1 (Exception)</vt:lpstr>
      <vt:lpstr>Difference?</vt:lpstr>
      <vt:lpstr>Rule 2</vt:lpstr>
      <vt:lpstr>Rule 3</vt:lpstr>
      <vt:lpstr>Rule 4</vt:lpstr>
      <vt:lpstr>Rule 4 (Example)</vt:lpstr>
      <vt:lpstr>Rule 5</vt:lpstr>
      <vt:lpstr>Rule 5 (Quiz)</vt:lpstr>
      <vt:lpstr>Rule 6</vt:lpstr>
      <vt:lpstr>Rule 6 (Example)</vt:lpstr>
      <vt:lpstr>Rule 6 (Exception)</vt:lpstr>
      <vt:lpstr>Rule 7</vt:lpstr>
      <vt:lpstr>Rule 8</vt:lpstr>
      <vt:lpstr>Rule 9</vt:lpstr>
      <vt:lpstr>Rule 10</vt:lpstr>
      <vt:lpstr>Rule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Verb Agreement</dc:title>
  <dc:creator>su</dc:creator>
  <cp:lastModifiedBy>User</cp:lastModifiedBy>
  <cp:revision>21</cp:revision>
  <dcterms:created xsi:type="dcterms:W3CDTF">2015-06-21T06:38:31Z</dcterms:created>
  <dcterms:modified xsi:type="dcterms:W3CDTF">2022-02-09T08:54:01Z</dcterms:modified>
</cp:coreProperties>
</file>