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ran Khan" userId="8e2d8668-6b6a-4293-9e2b-f6dc677a8f93" providerId="ADAL" clId="{F94F203C-A075-4951-B63F-CAE5FF030AAD}"/>
    <pc:docChg chg="custSel addSld modSld">
      <pc:chgData name="Emran Khan" userId="8e2d8668-6b6a-4293-9e2b-f6dc677a8f93" providerId="ADAL" clId="{F94F203C-A075-4951-B63F-CAE5FF030AAD}" dt="2022-07-18T14:45:41.274" v="36" actId="21"/>
      <pc:docMkLst>
        <pc:docMk/>
      </pc:docMkLst>
      <pc:sldChg chg="modSp new mod">
        <pc:chgData name="Emran Khan" userId="8e2d8668-6b6a-4293-9e2b-f6dc677a8f93" providerId="ADAL" clId="{F94F203C-A075-4951-B63F-CAE5FF030AAD}" dt="2022-07-18T14:43:31.991" v="22" actId="20577"/>
        <pc:sldMkLst>
          <pc:docMk/>
          <pc:sldMk cId="3930403071" sldId="256"/>
        </pc:sldMkLst>
        <pc:spChg chg="mod">
          <ac:chgData name="Emran Khan" userId="8e2d8668-6b6a-4293-9e2b-f6dc677a8f93" providerId="ADAL" clId="{F94F203C-A075-4951-B63F-CAE5FF030AAD}" dt="2022-07-18T14:43:31.991" v="22" actId="20577"/>
          <ac:spMkLst>
            <pc:docMk/>
            <pc:sldMk cId="3930403071" sldId="256"/>
            <ac:spMk id="2" creationId="{978B1FBB-8C52-4218-AB7E-0C2EE005E6E0}"/>
          </ac:spMkLst>
        </pc:spChg>
        <pc:spChg chg="mod">
          <ac:chgData name="Emran Khan" userId="8e2d8668-6b6a-4293-9e2b-f6dc677a8f93" providerId="ADAL" clId="{F94F203C-A075-4951-B63F-CAE5FF030AAD}" dt="2022-07-18T14:43:21.622" v="1"/>
          <ac:spMkLst>
            <pc:docMk/>
            <pc:sldMk cId="3930403071" sldId="256"/>
            <ac:spMk id="3" creationId="{D4444589-4C2E-4A18-AD74-9FE295C52C7E}"/>
          </ac:spMkLst>
        </pc:spChg>
      </pc:sldChg>
      <pc:sldChg chg="delSp modSp new mod">
        <pc:chgData name="Emran Khan" userId="8e2d8668-6b6a-4293-9e2b-f6dc677a8f93" providerId="ADAL" clId="{F94F203C-A075-4951-B63F-CAE5FF030AAD}" dt="2022-07-18T14:43:57.821" v="25" actId="21"/>
        <pc:sldMkLst>
          <pc:docMk/>
          <pc:sldMk cId="3067857738" sldId="257"/>
        </pc:sldMkLst>
        <pc:spChg chg="del">
          <ac:chgData name="Emran Khan" userId="8e2d8668-6b6a-4293-9e2b-f6dc677a8f93" providerId="ADAL" clId="{F94F203C-A075-4951-B63F-CAE5FF030AAD}" dt="2022-07-18T14:43:57.821" v="25" actId="21"/>
          <ac:spMkLst>
            <pc:docMk/>
            <pc:sldMk cId="3067857738" sldId="257"/>
            <ac:spMk id="2" creationId="{6530859F-AB59-49C9-868F-3A000BF761A6}"/>
          </ac:spMkLst>
        </pc:spChg>
        <pc:spChg chg="mod">
          <ac:chgData name="Emran Khan" userId="8e2d8668-6b6a-4293-9e2b-f6dc677a8f93" providerId="ADAL" clId="{F94F203C-A075-4951-B63F-CAE5FF030AAD}" dt="2022-07-18T14:43:52.674" v="24"/>
          <ac:spMkLst>
            <pc:docMk/>
            <pc:sldMk cId="3067857738" sldId="257"/>
            <ac:spMk id="3" creationId="{21D77B2B-4209-4B37-8157-FD5376726133}"/>
          </ac:spMkLst>
        </pc:spChg>
      </pc:sldChg>
      <pc:sldChg chg="delSp modSp new mod">
        <pc:chgData name="Emran Khan" userId="8e2d8668-6b6a-4293-9e2b-f6dc677a8f93" providerId="ADAL" clId="{F94F203C-A075-4951-B63F-CAE5FF030AAD}" dt="2022-07-18T14:45:28.379" v="33" actId="27636"/>
        <pc:sldMkLst>
          <pc:docMk/>
          <pc:sldMk cId="1342186991" sldId="258"/>
        </pc:sldMkLst>
        <pc:spChg chg="del">
          <ac:chgData name="Emran Khan" userId="8e2d8668-6b6a-4293-9e2b-f6dc677a8f93" providerId="ADAL" clId="{F94F203C-A075-4951-B63F-CAE5FF030AAD}" dt="2022-07-18T14:45:15.567" v="29" actId="21"/>
          <ac:spMkLst>
            <pc:docMk/>
            <pc:sldMk cId="1342186991" sldId="258"/>
            <ac:spMk id="2" creationId="{3D32B656-F34D-46A9-B6E7-AC72F6BAEEF6}"/>
          </ac:spMkLst>
        </pc:spChg>
        <pc:spChg chg="mod">
          <ac:chgData name="Emran Khan" userId="8e2d8668-6b6a-4293-9e2b-f6dc677a8f93" providerId="ADAL" clId="{F94F203C-A075-4951-B63F-CAE5FF030AAD}" dt="2022-07-18T14:45:28.379" v="33" actId="27636"/>
          <ac:spMkLst>
            <pc:docMk/>
            <pc:sldMk cId="1342186991" sldId="258"/>
            <ac:spMk id="3" creationId="{E9589C8A-B0D5-476F-BCE8-28DCCC237905}"/>
          </ac:spMkLst>
        </pc:spChg>
      </pc:sldChg>
      <pc:sldChg chg="delSp modSp new mod">
        <pc:chgData name="Emran Khan" userId="8e2d8668-6b6a-4293-9e2b-f6dc677a8f93" providerId="ADAL" clId="{F94F203C-A075-4951-B63F-CAE5FF030AAD}" dt="2022-07-18T14:45:41.274" v="36" actId="21"/>
        <pc:sldMkLst>
          <pc:docMk/>
          <pc:sldMk cId="2102669680" sldId="259"/>
        </pc:sldMkLst>
        <pc:spChg chg="del">
          <ac:chgData name="Emran Khan" userId="8e2d8668-6b6a-4293-9e2b-f6dc677a8f93" providerId="ADAL" clId="{F94F203C-A075-4951-B63F-CAE5FF030AAD}" dt="2022-07-18T14:45:41.274" v="36" actId="21"/>
          <ac:spMkLst>
            <pc:docMk/>
            <pc:sldMk cId="2102669680" sldId="259"/>
            <ac:spMk id="2" creationId="{9E7865B5-AC11-4521-8184-DE37E8ED49D2}"/>
          </ac:spMkLst>
        </pc:spChg>
        <pc:spChg chg="mod">
          <ac:chgData name="Emran Khan" userId="8e2d8668-6b6a-4293-9e2b-f6dc677a8f93" providerId="ADAL" clId="{F94F203C-A075-4951-B63F-CAE5FF030AAD}" dt="2022-07-18T14:45:32.250" v="35"/>
          <ac:spMkLst>
            <pc:docMk/>
            <pc:sldMk cId="2102669680" sldId="259"/>
            <ac:spMk id="3" creationId="{4F297185-A1E4-46C2-A539-D075048B8315}"/>
          </ac:spMkLst>
        </pc:spChg>
      </pc:sldChg>
      <pc:sldMasterChg chg="addSldLayout">
        <pc:chgData name="Emran Khan" userId="8e2d8668-6b6a-4293-9e2b-f6dc677a8f93" providerId="ADAL" clId="{F94F203C-A075-4951-B63F-CAE5FF030AAD}" dt="2022-07-18T14:43:19.740" v="0" actId="680"/>
        <pc:sldMasterMkLst>
          <pc:docMk/>
          <pc:sldMasterMk cId="268731841" sldId="2147483648"/>
        </pc:sldMasterMkLst>
        <pc:sldLayoutChg chg="add">
          <pc:chgData name="Emran Khan" userId="8e2d8668-6b6a-4293-9e2b-f6dc677a8f93" providerId="ADAL" clId="{F94F203C-A075-4951-B63F-CAE5FF030AAD}" dt="2022-07-18T14:43:19.740" v="0" actId="680"/>
          <pc:sldLayoutMkLst>
            <pc:docMk/>
            <pc:sldMasterMk cId="268731841" sldId="2147483648"/>
            <pc:sldLayoutMk cId="284998649" sldId="214748364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3336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34209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64044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62548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9734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14223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4190708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07958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45705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19322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2704819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931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5171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43820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01430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42121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38652825"/>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B1FBB-8C52-4218-AB7E-0C2EE005E6E0}"/>
              </a:ext>
            </a:extLst>
          </p:cNvPr>
          <p:cNvSpPr>
            <a:spLocks noGrp="1"/>
          </p:cNvSpPr>
          <p:nvPr>
            <p:ph type="ctrTitle"/>
          </p:nvPr>
        </p:nvSpPr>
        <p:spPr/>
        <p:txBody>
          <a:bodyPr/>
          <a:lstStyle/>
          <a:p>
            <a:r>
              <a:rPr lang="en-US" dirty="0"/>
              <a:t>21</a:t>
            </a:r>
            <a:r>
              <a:rPr lang="en-US" baseline="30000" dirty="0"/>
              <a:t>st</a:t>
            </a:r>
            <a:r>
              <a:rPr lang="en-US" dirty="0"/>
              <a:t> Century Skills </a:t>
            </a:r>
          </a:p>
        </p:txBody>
      </p:sp>
      <p:sp>
        <p:nvSpPr>
          <p:cNvPr id="3" name="Subtitle 2">
            <a:extLst>
              <a:ext uri="{FF2B5EF4-FFF2-40B4-BE49-F238E27FC236}">
                <a16:creationId xmlns:a16="http://schemas.microsoft.com/office/drawing/2014/main" id="{D4444589-4C2E-4A18-AD74-9FE295C52C7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30403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D77B2B-4209-4B37-8157-FD5376726133}"/>
              </a:ext>
            </a:extLst>
          </p:cNvPr>
          <p:cNvSpPr>
            <a:spLocks noGrp="1"/>
          </p:cNvSpPr>
          <p:nvPr>
            <p:ph idx="1"/>
          </p:nvPr>
        </p:nvSpPr>
        <p:spPr/>
        <p:txBody>
          <a:bodyPr/>
          <a:lstStyle/>
          <a:p>
            <a:r>
              <a:rPr lang="en-US" b="0" i="0" dirty="0">
                <a:solidFill>
                  <a:srgbClr val="2C2E35"/>
                </a:solidFill>
                <a:effectLst/>
                <a:latin typeface="arial" panose="020B0604020202020204" pitchFamily="34" charset="0"/>
              </a:rPr>
              <a:t>The term </a:t>
            </a:r>
            <a:r>
              <a:rPr lang="en-US" b="1" i="0" dirty="0">
                <a:solidFill>
                  <a:srgbClr val="2C2E35"/>
                </a:solidFill>
                <a:effectLst/>
                <a:latin typeface="arial" panose="020B0604020202020204" pitchFamily="34" charset="0"/>
              </a:rPr>
              <a:t>21</a:t>
            </a:r>
            <a:r>
              <a:rPr lang="en-US" b="1" i="0" baseline="30000" dirty="0">
                <a:solidFill>
                  <a:srgbClr val="2C2E35"/>
                </a:solidFill>
                <a:effectLst/>
                <a:latin typeface="inherit"/>
              </a:rPr>
              <a:t>st</a:t>
            </a:r>
            <a:r>
              <a:rPr lang="en-US" b="1" i="0" dirty="0">
                <a:solidFill>
                  <a:srgbClr val="2C2E35"/>
                </a:solidFill>
                <a:effectLst/>
                <a:latin typeface="arial" panose="020B0604020202020204" pitchFamily="34" charset="0"/>
              </a:rPr>
              <a:t> century skills </a:t>
            </a:r>
            <a:r>
              <a:rPr lang="en-US" b="0" i="0" dirty="0">
                <a:solidFill>
                  <a:srgbClr val="2C2E35"/>
                </a:solidFill>
                <a:effectLst/>
                <a:latin typeface="arial" panose="020B0604020202020204" pitchFamily="34" charset="0"/>
              </a:rPr>
              <a:t>refers to a broad set of knowledge, skills, work habits, and character traits that are believed—by educators, school reformers, college professors, employers, and others—to be critically important to success in today’s world, particularly in collegiate programs and contemporary careers and workplaces. Generally speaking, 21</a:t>
            </a:r>
            <a:r>
              <a:rPr lang="en-US" b="0" i="0" baseline="30000" dirty="0">
                <a:solidFill>
                  <a:srgbClr val="2C2E35"/>
                </a:solidFill>
                <a:effectLst/>
                <a:latin typeface="arial" panose="020B0604020202020204" pitchFamily="34" charset="0"/>
              </a:rPr>
              <a:t>st</a:t>
            </a:r>
            <a:r>
              <a:rPr lang="en-US" b="0" i="0" dirty="0">
                <a:solidFill>
                  <a:srgbClr val="2C2E35"/>
                </a:solidFill>
                <a:effectLst/>
                <a:latin typeface="arial" panose="020B0604020202020204" pitchFamily="34" charset="0"/>
              </a:rPr>
              <a:t> century skills can be applied in all academic subject areas, and in all educational, career, and civic settings throughout a student’s life.</a:t>
            </a:r>
            <a:endParaRPr lang="en-US" dirty="0"/>
          </a:p>
        </p:txBody>
      </p:sp>
    </p:spTree>
    <p:extLst>
      <p:ext uri="{BB962C8B-B14F-4D97-AF65-F5344CB8AC3E}">
        <p14:creationId xmlns:p14="http://schemas.microsoft.com/office/powerpoint/2010/main" val="3067857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89C8A-B0D5-476F-BCE8-28DCCC237905}"/>
              </a:ext>
            </a:extLst>
          </p:cNvPr>
          <p:cNvSpPr>
            <a:spLocks noGrp="1"/>
          </p:cNvSpPr>
          <p:nvPr>
            <p:ph idx="1"/>
          </p:nvPr>
        </p:nvSpPr>
        <p:spPr>
          <a:xfrm>
            <a:off x="677334" y="504825"/>
            <a:ext cx="8596668" cy="5536537"/>
          </a:xfrm>
        </p:spPr>
        <p:txBody>
          <a:bodyPr>
            <a:normAutofit/>
          </a:bodyPr>
          <a:lstStyle/>
          <a:p>
            <a:pPr algn="l" fontAlgn="base"/>
            <a:r>
              <a:rPr lang="en-US" b="0" i="0" dirty="0">
                <a:solidFill>
                  <a:srgbClr val="2C2E35"/>
                </a:solidFill>
                <a:effectLst/>
                <a:latin typeface="arial" panose="020B0604020202020204" pitchFamily="34" charset="0"/>
              </a:rPr>
              <a:t>While the specific skills deemed to be “21</a:t>
            </a:r>
            <a:r>
              <a:rPr lang="en-US" b="0" i="0" baseline="30000" dirty="0">
                <a:solidFill>
                  <a:srgbClr val="2C2E35"/>
                </a:solidFill>
                <a:effectLst/>
                <a:latin typeface="inherit"/>
              </a:rPr>
              <a:t>st</a:t>
            </a:r>
            <a:r>
              <a:rPr lang="en-US" b="0" i="0" dirty="0">
                <a:solidFill>
                  <a:srgbClr val="2C2E35"/>
                </a:solidFill>
                <a:effectLst/>
                <a:latin typeface="arial" panose="020B0604020202020204" pitchFamily="34" charset="0"/>
              </a:rPr>
              <a:t> century skills” may be defined, categorized, and determined differently from person to person, place to place, or school to school, the term does reflect a general—if somewhat loose and shifting—consensus. The following list provides a brief illustrative overview of the knowledge, skills, work habits, and character traits commonly associated with 21</a:t>
            </a:r>
            <a:r>
              <a:rPr lang="en-US" b="0" i="0" baseline="30000" dirty="0">
                <a:solidFill>
                  <a:srgbClr val="2C2E35"/>
                </a:solidFill>
                <a:effectLst/>
                <a:latin typeface="inherit"/>
              </a:rPr>
              <a:t>st</a:t>
            </a:r>
            <a:r>
              <a:rPr lang="en-US" b="0" i="0" dirty="0">
                <a:solidFill>
                  <a:srgbClr val="2C2E35"/>
                </a:solidFill>
                <a:effectLst/>
                <a:latin typeface="arial" panose="020B0604020202020204" pitchFamily="34" charset="0"/>
              </a:rPr>
              <a:t> century skills:</a:t>
            </a:r>
          </a:p>
          <a:p>
            <a:pPr algn="l" fontAlgn="base">
              <a:buFont typeface="Arial" panose="020B0604020202020204" pitchFamily="34" charset="0"/>
              <a:buChar char="•"/>
            </a:pPr>
            <a:r>
              <a:rPr lang="en-US" b="0" i="0" dirty="0">
                <a:solidFill>
                  <a:srgbClr val="2C2E35"/>
                </a:solidFill>
                <a:effectLst/>
                <a:latin typeface="inherit"/>
              </a:rPr>
              <a:t>Critical thinking, problem solving, reasoning, analysis, interpretation, synthesizing information</a:t>
            </a:r>
          </a:p>
          <a:p>
            <a:pPr algn="l" fontAlgn="base">
              <a:buFont typeface="Arial" panose="020B0604020202020204" pitchFamily="34" charset="0"/>
              <a:buChar char="•"/>
            </a:pPr>
            <a:r>
              <a:rPr lang="en-US" b="0" i="0" dirty="0">
                <a:solidFill>
                  <a:srgbClr val="2C2E35"/>
                </a:solidFill>
                <a:effectLst/>
                <a:latin typeface="inherit"/>
              </a:rPr>
              <a:t>Research skills and practices, interrogative questioning</a:t>
            </a:r>
          </a:p>
          <a:p>
            <a:pPr algn="l" fontAlgn="base">
              <a:buFont typeface="Arial" panose="020B0604020202020204" pitchFamily="34" charset="0"/>
              <a:buChar char="•"/>
            </a:pPr>
            <a:r>
              <a:rPr lang="en-US" b="0" i="0" dirty="0">
                <a:solidFill>
                  <a:srgbClr val="2C2E35"/>
                </a:solidFill>
                <a:effectLst/>
                <a:latin typeface="inherit"/>
              </a:rPr>
              <a:t>Creativity, artistry, curiosity, imagination, innovation, personal expression</a:t>
            </a:r>
          </a:p>
          <a:p>
            <a:pPr algn="l" fontAlgn="base">
              <a:buFont typeface="Arial" panose="020B0604020202020204" pitchFamily="34" charset="0"/>
              <a:buChar char="•"/>
            </a:pPr>
            <a:r>
              <a:rPr lang="en-US" b="0" i="0" dirty="0">
                <a:solidFill>
                  <a:srgbClr val="2C2E35"/>
                </a:solidFill>
                <a:effectLst/>
                <a:latin typeface="inherit"/>
              </a:rPr>
              <a:t>Perseverance, self-direction, planning, self-discipline, adaptability, initiative</a:t>
            </a:r>
          </a:p>
          <a:p>
            <a:pPr algn="l" fontAlgn="base">
              <a:buFont typeface="Arial" panose="020B0604020202020204" pitchFamily="34" charset="0"/>
              <a:buChar char="•"/>
            </a:pPr>
            <a:r>
              <a:rPr lang="en-US" b="0" i="0" dirty="0">
                <a:solidFill>
                  <a:srgbClr val="2C2E35"/>
                </a:solidFill>
                <a:effectLst/>
                <a:latin typeface="inherit"/>
              </a:rPr>
              <a:t>Oral and written communication, public speaking and presenting, listening</a:t>
            </a:r>
          </a:p>
          <a:p>
            <a:endParaRPr lang="en-US" dirty="0"/>
          </a:p>
        </p:txBody>
      </p:sp>
    </p:spTree>
    <p:extLst>
      <p:ext uri="{BB962C8B-B14F-4D97-AF65-F5344CB8AC3E}">
        <p14:creationId xmlns:p14="http://schemas.microsoft.com/office/powerpoint/2010/main" val="1342186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297185-A1E4-46C2-A539-D075048B8315}"/>
              </a:ext>
            </a:extLst>
          </p:cNvPr>
          <p:cNvSpPr>
            <a:spLocks noGrp="1"/>
          </p:cNvSpPr>
          <p:nvPr>
            <p:ph idx="1"/>
          </p:nvPr>
        </p:nvSpPr>
        <p:spPr/>
        <p:txBody>
          <a:bodyPr/>
          <a:lstStyle/>
          <a:p>
            <a:pPr algn="l" fontAlgn="base">
              <a:buFont typeface="Arial" panose="020B0604020202020204" pitchFamily="34" charset="0"/>
              <a:buChar char="•"/>
            </a:pPr>
            <a:r>
              <a:rPr lang="en-US" b="0" i="0" dirty="0">
                <a:solidFill>
                  <a:srgbClr val="2C2E35"/>
                </a:solidFill>
                <a:effectLst/>
                <a:latin typeface="inherit"/>
              </a:rPr>
              <a:t>Leadership, teamwork, collaboration, cooperation, facility in using virtual workspaces</a:t>
            </a:r>
          </a:p>
          <a:p>
            <a:pPr algn="l" fontAlgn="base">
              <a:buFont typeface="Arial" panose="020B0604020202020204" pitchFamily="34" charset="0"/>
              <a:buChar char="•"/>
            </a:pPr>
            <a:r>
              <a:rPr lang="en-US" b="0" i="0" dirty="0">
                <a:solidFill>
                  <a:srgbClr val="2C2E35"/>
                </a:solidFill>
                <a:effectLst/>
                <a:latin typeface="inherit"/>
              </a:rPr>
              <a:t>Information and communication technology (ICT) literacy, media and internet literacy, data interpretation and analysis, computer programming</a:t>
            </a:r>
          </a:p>
          <a:p>
            <a:pPr algn="l" fontAlgn="base">
              <a:buFont typeface="Arial" panose="020B0604020202020204" pitchFamily="34" charset="0"/>
              <a:buChar char="•"/>
            </a:pPr>
            <a:r>
              <a:rPr lang="en-US" b="0" i="0" dirty="0">
                <a:solidFill>
                  <a:srgbClr val="2C2E35"/>
                </a:solidFill>
                <a:effectLst/>
                <a:latin typeface="inherit"/>
              </a:rPr>
              <a:t>Civic, ethical, and social-justice literacy</a:t>
            </a:r>
          </a:p>
          <a:p>
            <a:pPr algn="l" fontAlgn="base">
              <a:buFont typeface="Arial" panose="020B0604020202020204" pitchFamily="34" charset="0"/>
              <a:buChar char="•"/>
            </a:pPr>
            <a:r>
              <a:rPr lang="en-US" b="0" i="0" dirty="0">
                <a:solidFill>
                  <a:srgbClr val="2C2E35"/>
                </a:solidFill>
                <a:effectLst/>
                <a:latin typeface="inherit"/>
              </a:rPr>
              <a:t>Economic and financial literacy, entrepreneurialism</a:t>
            </a:r>
          </a:p>
          <a:p>
            <a:pPr algn="l" fontAlgn="base">
              <a:buFont typeface="Arial" panose="020B0604020202020204" pitchFamily="34" charset="0"/>
              <a:buChar char="•"/>
            </a:pPr>
            <a:r>
              <a:rPr lang="en-US" b="0" i="0" dirty="0">
                <a:solidFill>
                  <a:srgbClr val="2C2E35"/>
                </a:solidFill>
                <a:effectLst/>
                <a:latin typeface="inherit"/>
              </a:rPr>
              <a:t>Global awareness, multicultural literacy, humanitarianism</a:t>
            </a:r>
          </a:p>
          <a:p>
            <a:pPr algn="l" fontAlgn="base">
              <a:buFont typeface="Arial" panose="020B0604020202020204" pitchFamily="34" charset="0"/>
              <a:buChar char="•"/>
            </a:pPr>
            <a:r>
              <a:rPr lang="en-US" b="0" i="0" dirty="0">
                <a:solidFill>
                  <a:srgbClr val="2C2E35"/>
                </a:solidFill>
                <a:effectLst/>
                <a:latin typeface="inherit"/>
              </a:rPr>
              <a:t>Scientific literacy and reasoning, the scientific method</a:t>
            </a:r>
          </a:p>
          <a:p>
            <a:pPr algn="l" fontAlgn="base">
              <a:buFont typeface="Arial" panose="020B0604020202020204" pitchFamily="34" charset="0"/>
              <a:buChar char="•"/>
            </a:pPr>
            <a:r>
              <a:rPr lang="en-US" b="0" i="0" dirty="0">
                <a:solidFill>
                  <a:srgbClr val="2C2E35"/>
                </a:solidFill>
                <a:effectLst/>
                <a:latin typeface="inherit"/>
              </a:rPr>
              <a:t>Environmental and conservation literacy, ecosystems understanding</a:t>
            </a:r>
          </a:p>
          <a:p>
            <a:pPr algn="l" fontAlgn="base">
              <a:buFont typeface="Arial" panose="020B0604020202020204" pitchFamily="34" charset="0"/>
              <a:buChar char="•"/>
            </a:pPr>
            <a:r>
              <a:rPr lang="en-US" b="0" i="0" dirty="0">
                <a:solidFill>
                  <a:srgbClr val="2C2E35"/>
                </a:solidFill>
                <a:effectLst/>
                <a:latin typeface="inherit"/>
              </a:rPr>
              <a:t>Health and wellness literacy, including nutrition, diet, exercise, and public health and safety</a:t>
            </a:r>
          </a:p>
          <a:p>
            <a:endParaRPr lang="en-US" dirty="0"/>
          </a:p>
        </p:txBody>
      </p:sp>
    </p:spTree>
    <p:extLst>
      <p:ext uri="{BB962C8B-B14F-4D97-AF65-F5344CB8AC3E}">
        <p14:creationId xmlns:p14="http://schemas.microsoft.com/office/powerpoint/2010/main" val="21026696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TotalTime>
  <Words>310</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vt:lpstr>
      <vt:lpstr>inherit</vt:lpstr>
      <vt:lpstr>Trebuchet MS</vt:lpstr>
      <vt:lpstr>Wingdings 3</vt:lpstr>
      <vt:lpstr>Facet</vt:lpstr>
      <vt:lpstr>21st Century Skills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21st Century Skills </dc:title>
  <dc:creator>Emran Khan</dc:creator>
  <cp:lastModifiedBy>Emran Khan</cp:lastModifiedBy>
  <cp:revision>1</cp:revision>
  <dcterms:created xsi:type="dcterms:W3CDTF">2022-07-18T14:43:12Z</dcterms:created>
  <dcterms:modified xsi:type="dcterms:W3CDTF">2022-07-18T14:45:45Z</dcterms:modified>
</cp:coreProperties>
</file>