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ran Khan" userId="8e2d8668-6b6a-4293-9e2b-f6dc677a8f93" providerId="ADAL" clId="{2279F50A-435B-4D30-8A25-809C5A77FF09}"/>
    <pc:docChg chg="custSel addSld modSld">
      <pc:chgData name="Emran Khan" userId="8e2d8668-6b6a-4293-9e2b-f6dc677a8f93" providerId="ADAL" clId="{2279F50A-435B-4D30-8A25-809C5A77FF09}" dt="2022-07-18T15:25:00.536" v="40"/>
      <pc:docMkLst>
        <pc:docMk/>
      </pc:docMkLst>
      <pc:sldChg chg="delSp modSp new mod">
        <pc:chgData name="Emran Khan" userId="8e2d8668-6b6a-4293-9e2b-f6dc677a8f93" providerId="ADAL" clId="{2279F50A-435B-4D30-8A25-809C5A77FF09}" dt="2022-07-18T15:20:00.798" v="3" actId="21"/>
        <pc:sldMkLst>
          <pc:docMk/>
          <pc:sldMk cId="963721849" sldId="256"/>
        </pc:sldMkLst>
        <pc:spChg chg="mod">
          <ac:chgData name="Emran Khan" userId="8e2d8668-6b6a-4293-9e2b-f6dc677a8f93" providerId="ADAL" clId="{2279F50A-435B-4D30-8A25-809C5A77FF09}" dt="2022-07-18T15:19:55.313" v="2"/>
          <ac:spMkLst>
            <pc:docMk/>
            <pc:sldMk cId="963721849" sldId="256"/>
            <ac:spMk id="2" creationId="{81117F08-D96D-4BB9-8C9E-4570FE3A7F44}"/>
          </ac:spMkLst>
        </pc:spChg>
        <pc:spChg chg="del mod">
          <ac:chgData name="Emran Khan" userId="8e2d8668-6b6a-4293-9e2b-f6dc677a8f93" providerId="ADAL" clId="{2279F50A-435B-4D30-8A25-809C5A77FF09}" dt="2022-07-18T15:20:00.798" v="3" actId="21"/>
          <ac:spMkLst>
            <pc:docMk/>
            <pc:sldMk cId="963721849" sldId="256"/>
            <ac:spMk id="3" creationId="{AE4E013B-3940-4373-9EF0-E385CD2BA4E9}"/>
          </ac:spMkLst>
        </pc:spChg>
      </pc:sldChg>
      <pc:sldChg chg="delSp modSp new mod">
        <pc:chgData name="Emran Khan" userId="8e2d8668-6b6a-4293-9e2b-f6dc677a8f93" providerId="ADAL" clId="{2279F50A-435B-4D30-8A25-809C5A77FF09}" dt="2022-07-18T15:20:22.926" v="6" actId="21"/>
        <pc:sldMkLst>
          <pc:docMk/>
          <pc:sldMk cId="446580121" sldId="257"/>
        </pc:sldMkLst>
        <pc:spChg chg="del">
          <ac:chgData name="Emran Khan" userId="8e2d8668-6b6a-4293-9e2b-f6dc677a8f93" providerId="ADAL" clId="{2279F50A-435B-4D30-8A25-809C5A77FF09}" dt="2022-07-18T15:20:22.926" v="6" actId="21"/>
          <ac:spMkLst>
            <pc:docMk/>
            <pc:sldMk cId="446580121" sldId="257"/>
            <ac:spMk id="2" creationId="{CC852CAD-D2C0-44E8-BD44-89C13A34866B}"/>
          </ac:spMkLst>
        </pc:spChg>
        <pc:spChg chg="mod">
          <ac:chgData name="Emran Khan" userId="8e2d8668-6b6a-4293-9e2b-f6dc677a8f93" providerId="ADAL" clId="{2279F50A-435B-4D30-8A25-809C5A77FF09}" dt="2022-07-18T15:20:16.090" v="5"/>
          <ac:spMkLst>
            <pc:docMk/>
            <pc:sldMk cId="446580121" sldId="257"/>
            <ac:spMk id="3" creationId="{6C1F2765-7D09-4CFA-996E-C502656AE316}"/>
          </ac:spMkLst>
        </pc:spChg>
      </pc:sldChg>
      <pc:sldChg chg="modSp new mod">
        <pc:chgData name="Emran Khan" userId="8e2d8668-6b6a-4293-9e2b-f6dc677a8f93" providerId="ADAL" clId="{2279F50A-435B-4D30-8A25-809C5A77FF09}" dt="2022-07-18T15:21:04.122" v="10"/>
        <pc:sldMkLst>
          <pc:docMk/>
          <pc:sldMk cId="2830144514" sldId="258"/>
        </pc:sldMkLst>
        <pc:spChg chg="mod">
          <ac:chgData name="Emran Khan" userId="8e2d8668-6b6a-4293-9e2b-f6dc677a8f93" providerId="ADAL" clId="{2279F50A-435B-4D30-8A25-809C5A77FF09}" dt="2022-07-18T15:20:53.258" v="9" actId="3626"/>
          <ac:spMkLst>
            <pc:docMk/>
            <pc:sldMk cId="2830144514" sldId="258"/>
            <ac:spMk id="2" creationId="{D662487A-1912-4A72-B9EC-A906FCC371D4}"/>
          </ac:spMkLst>
        </pc:spChg>
        <pc:spChg chg="mod">
          <ac:chgData name="Emran Khan" userId="8e2d8668-6b6a-4293-9e2b-f6dc677a8f93" providerId="ADAL" clId="{2279F50A-435B-4D30-8A25-809C5A77FF09}" dt="2022-07-18T15:21:04.122" v="10"/>
          <ac:spMkLst>
            <pc:docMk/>
            <pc:sldMk cId="2830144514" sldId="258"/>
            <ac:spMk id="3" creationId="{1C73ECA5-5536-47FF-839F-29E2B6A15DF4}"/>
          </ac:spMkLst>
        </pc:spChg>
      </pc:sldChg>
      <pc:sldChg chg="modSp new mod">
        <pc:chgData name="Emran Khan" userId="8e2d8668-6b6a-4293-9e2b-f6dc677a8f93" providerId="ADAL" clId="{2279F50A-435B-4D30-8A25-809C5A77FF09}" dt="2022-07-18T15:21:29.908" v="14"/>
        <pc:sldMkLst>
          <pc:docMk/>
          <pc:sldMk cId="3977681597" sldId="259"/>
        </pc:sldMkLst>
        <pc:spChg chg="mod">
          <ac:chgData name="Emran Khan" userId="8e2d8668-6b6a-4293-9e2b-f6dc677a8f93" providerId="ADAL" clId="{2279F50A-435B-4D30-8A25-809C5A77FF09}" dt="2022-07-18T15:21:19.960" v="13" actId="3626"/>
          <ac:spMkLst>
            <pc:docMk/>
            <pc:sldMk cId="3977681597" sldId="259"/>
            <ac:spMk id="2" creationId="{24086930-7CF6-41BC-8A20-027A896B4849}"/>
          </ac:spMkLst>
        </pc:spChg>
        <pc:spChg chg="mod">
          <ac:chgData name="Emran Khan" userId="8e2d8668-6b6a-4293-9e2b-f6dc677a8f93" providerId="ADAL" clId="{2279F50A-435B-4D30-8A25-809C5A77FF09}" dt="2022-07-18T15:21:29.908" v="14"/>
          <ac:spMkLst>
            <pc:docMk/>
            <pc:sldMk cId="3977681597" sldId="259"/>
            <ac:spMk id="3" creationId="{0A20017F-8B0C-456D-8DAC-E914F4DAA0ED}"/>
          </ac:spMkLst>
        </pc:spChg>
      </pc:sldChg>
      <pc:sldChg chg="modSp new mod">
        <pc:chgData name="Emran Khan" userId="8e2d8668-6b6a-4293-9e2b-f6dc677a8f93" providerId="ADAL" clId="{2279F50A-435B-4D30-8A25-809C5A77FF09}" dt="2022-07-18T15:21:58.354" v="18"/>
        <pc:sldMkLst>
          <pc:docMk/>
          <pc:sldMk cId="139712274" sldId="260"/>
        </pc:sldMkLst>
        <pc:spChg chg="mod">
          <ac:chgData name="Emran Khan" userId="8e2d8668-6b6a-4293-9e2b-f6dc677a8f93" providerId="ADAL" clId="{2279F50A-435B-4D30-8A25-809C5A77FF09}" dt="2022-07-18T15:21:48.154" v="17" actId="3626"/>
          <ac:spMkLst>
            <pc:docMk/>
            <pc:sldMk cId="139712274" sldId="260"/>
            <ac:spMk id="2" creationId="{BCCE4E75-5DB1-4F34-9DB1-57C3F9145B4B}"/>
          </ac:spMkLst>
        </pc:spChg>
        <pc:spChg chg="mod">
          <ac:chgData name="Emran Khan" userId="8e2d8668-6b6a-4293-9e2b-f6dc677a8f93" providerId="ADAL" clId="{2279F50A-435B-4D30-8A25-809C5A77FF09}" dt="2022-07-18T15:21:58.354" v="18"/>
          <ac:spMkLst>
            <pc:docMk/>
            <pc:sldMk cId="139712274" sldId="260"/>
            <ac:spMk id="3" creationId="{72DA870E-A491-40E8-9789-11CBC7ED7469}"/>
          </ac:spMkLst>
        </pc:spChg>
      </pc:sldChg>
      <pc:sldChg chg="modSp new mod">
        <pc:chgData name="Emran Khan" userId="8e2d8668-6b6a-4293-9e2b-f6dc677a8f93" providerId="ADAL" clId="{2279F50A-435B-4D30-8A25-809C5A77FF09}" dt="2022-07-18T15:22:25.449" v="21"/>
        <pc:sldMkLst>
          <pc:docMk/>
          <pc:sldMk cId="221475173" sldId="261"/>
        </pc:sldMkLst>
        <pc:spChg chg="mod">
          <ac:chgData name="Emran Khan" userId="8e2d8668-6b6a-4293-9e2b-f6dc677a8f93" providerId="ADAL" clId="{2279F50A-435B-4D30-8A25-809C5A77FF09}" dt="2022-07-18T15:22:16.921" v="20"/>
          <ac:spMkLst>
            <pc:docMk/>
            <pc:sldMk cId="221475173" sldId="261"/>
            <ac:spMk id="2" creationId="{9466A06C-12E8-4809-9B88-DFCC4F50B0C4}"/>
          </ac:spMkLst>
        </pc:spChg>
        <pc:spChg chg="mod">
          <ac:chgData name="Emran Khan" userId="8e2d8668-6b6a-4293-9e2b-f6dc677a8f93" providerId="ADAL" clId="{2279F50A-435B-4D30-8A25-809C5A77FF09}" dt="2022-07-18T15:22:25.449" v="21"/>
          <ac:spMkLst>
            <pc:docMk/>
            <pc:sldMk cId="221475173" sldId="261"/>
            <ac:spMk id="3" creationId="{95794434-25A1-4861-853D-B55FBF57572D}"/>
          </ac:spMkLst>
        </pc:spChg>
      </pc:sldChg>
      <pc:sldChg chg="modSp new mod">
        <pc:chgData name="Emran Khan" userId="8e2d8668-6b6a-4293-9e2b-f6dc677a8f93" providerId="ADAL" clId="{2279F50A-435B-4D30-8A25-809C5A77FF09}" dt="2022-07-18T15:22:47.248" v="24"/>
        <pc:sldMkLst>
          <pc:docMk/>
          <pc:sldMk cId="1451102226" sldId="262"/>
        </pc:sldMkLst>
        <pc:spChg chg="mod">
          <ac:chgData name="Emran Khan" userId="8e2d8668-6b6a-4293-9e2b-f6dc677a8f93" providerId="ADAL" clId="{2279F50A-435B-4D30-8A25-809C5A77FF09}" dt="2022-07-18T15:22:37.444" v="23"/>
          <ac:spMkLst>
            <pc:docMk/>
            <pc:sldMk cId="1451102226" sldId="262"/>
            <ac:spMk id="2" creationId="{34FFD6D4-A91D-49EF-9463-51B24D36AF18}"/>
          </ac:spMkLst>
        </pc:spChg>
        <pc:spChg chg="mod">
          <ac:chgData name="Emran Khan" userId="8e2d8668-6b6a-4293-9e2b-f6dc677a8f93" providerId="ADAL" clId="{2279F50A-435B-4D30-8A25-809C5A77FF09}" dt="2022-07-18T15:22:47.248" v="24"/>
          <ac:spMkLst>
            <pc:docMk/>
            <pc:sldMk cId="1451102226" sldId="262"/>
            <ac:spMk id="3" creationId="{A7DFED78-9411-4A5E-B109-134D98686185}"/>
          </ac:spMkLst>
        </pc:spChg>
      </pc:sldChg>
      <pc:sldChg chg="modSp new mod">
        <pc:chgData name="Emran Khan" userId="8e2d8668-6b6a-4293-9e2b-f6dc677a8f93" providerId="ADAL" clId="{2279F50A-435B-4D30-8A25-809C5A77FF09}" dt="2022-07-18T15:23:24.930" v="27"/>
        <pc:sldMkLst>
          <pc:docMk/>
          <pc:sldMk cId="1335432840" sldId="263"/>
        </pc:sldMkLst>
        <pc:spChg chg="mod">
          <ac:chgData name="Emran Khan" userId="8e2d8668-6b6a-4293-9e2b-f6dc677a8f93" providerId="ADAL" clId="{2279F50A-435B-4D30-8A25-809C5A77FF09}" dt="2022-07-18T15:23:17.232" v="26"/>
          <ac:spMkLst>
            <pc:docMk/>
            <pc:sldMk cId="1335432840" sldId="263"/>
            <ac:spMk id="2" creationId="{09503ACD-9738-4E3D-A30F-7663283BFFF6}"/>
          </ac:spMkLst>
        </pc:spChg>
        <pc:spChg chg="mod">
          <ac:chgData name="Emran Khan" userId="8e2d8668-6b6a-4293-9e2b-f6dc677a8f93" providerId="ADAL" clId="{2279F50A-435B-4D30-8A25-809C5A77FF09}" dt="2022-07-18T15:23:24.930" v="27"/>
          <ac:spMkLst>
            <pc:docMk/>
            <pc:sldMk cId="1335432840" sldId="263"/>
            <ac:spMk id="3" creationId="{CB476E68-B7C5-400F-96AC-3478073E01FC}"/>
          </ac:spMkLst>
        </pc:spChg>
      </pc:sldChg>
      <pc:sldChg chg="modSp new mod">
        <pc:chgData name="Emran Khan" userId="8e2d8668-6b6a-4293-9e2b-f6dc677a8f93" providerId="ADAL" clId="{2279F50A-435B-4D30-8A25-809C5A77FF09}" dt="2022-07-18T15:23:51.028" v="30"/>
        <pc:sldMkLst>
          <pc:docMk/>
          <pc:sldMk cId="715075087" sldId="264"/>
        </pc:sldMkLst>
        <pc:spChg chg="mod">
          <ac:chgData name="Emran Khan" userId="8e2d8668-6b6a-4293-9e2b-f6dc677a8f93" providerId="ADAL" clId="{2279F50A-435B-4D30-8A25-809C5A77FF09}" dt="2022-07-18T15:23:39.981" v="29"/>
          <ac:spMkLst>
            <pc:docMk/>
            <pc:sldMk cId="715075087" sldId="264"/>
            <ac:spMk id="2" creationId="{06ACB616-5719-4B54-B6BF-5A3738C782C4}"/>
          </ac:spMkLst>
        </pc:spChg>
        <pc:spChg chg="mod">
          <ac:chgData name="Emran Khan" userId="8e2d8668-6b6a-4293-9e2b-f6dc677a8f93" providerId="ADAL" clId="{2279F50A-435B-4D30-8A25-809C5A77FF09}" dt="2022-07-18T15:23:51.028" v="30"/>
          <ac:spMkLst>
            <pc:docMk/>
            <pc:sldMk cId="715075087" sldId="264"/>
            <ac:spMk id="3" creationId="{20734DBF-C6E7-4BF5-9153-DBFAEEA02783}"/>
          </ac:spMkLst>
        </pc:spChg>
      </pc:sldChg>
      <pc:sldChg chg="modSp new mod">
        <pc:chgData name="Emran Khan" userId="8e2d8668-6b6a-4293-9e2b-f6dc677a8f93" providerId="ADAL" clId="{2279F50A-435B-4D30-8A25-809C5A77FF09}" dt="2022-07-18T15:24:10.691" v="33"/>
        <pc:sldMkLst>
          <pc:docMk/>
          <pc:sldMk cId="4265281525" sldId="265"/>
        </pc:sldMkLst>
        <pc:spChg chg="mod">
          <ac:chgData name="Emran Khan" userId="8e2d8668-6b6a-4293-9e2b-f6dc677a8f93" providerId="ADAL" clId="{2279F50A-435B-4D30-8A25-809C5A77FF09}" dt="2022-07-18T15:24:01.259" v="32"/>
          <ac:spMkLst>
            <pc:docMk/>
            <pc:sldMk cId="4265281525" sldId="265"/>
            <ac:spMk id="2" creationId="{43EADBE0-6DAD-4693-9E56-04252A19D5B8}"/>
          </ac:spMkLst>
        </pc:spChg>
        <pc:spChg chg="mod">
          <ac:chgData name="Emran Khan" userId="8e2d8668-6b6a-4293-9e2b-f6dc677a8f93" providerId="ADAL" clId="{2279F50A-435B-4D30-8A25-809C5A77FF09}" dt="2022-07-18T15:24:10.691" v="33"/>
          <ac:spMkLst>
            <pc:docMk/>
            <pc:sldMk cId="4265281525" sldId="265"/>
            <ac:spMk id="3" creationId="{DD7CA855-71A2-4368-A169-6C3C5705581E}"/>
          </ac:spMkLst>
        </pc:spChg>
      </pc:sldChg>
      <pc:sldChg chg="modSp new mod">
        <pc:chgData name="Emran Khan" userId="8e2d8668-6b6a-4293-9e2b-f6dc677a8f93" providerId="ADAL" clId="{2279F50A-435B-4D30-8A25-809C5A77FF09}" dt="2022-07-18T15:24:30.055" v="36"/>
        <pc:sldMkLst>
          <pc:docMk/>
          <pc:sldMk cId="3936177730" sldId="266"/>
        </pc:sldMkLst>
        <pc:spChg chg="mod">
          <ac:chgData name="Emran Khan" userId="8e2d8668-6b6a-4293-9e2b-f6dc677a8f93" providerId="ADAL" clId="{2279F50A-435B-4D30-8A25-809C5A77FF09}" dt="2022-07-18T15:24:21.609" v="35"/>
          <ac:spMkLst>
            <pc:docMk/>
            <pc:sldMk cId="3936177730" sldId="266"/>
            <ac:spMk id="2" creationId="{279BD356-6E59-4354-BD23-9493F7F950CC}"/>
          </ac:spMkLst>
        </pc:spChg>
        <pc:spChg chg="mod">
          <ac:chgData name="Emran Khan" userId="8e2d8668-6b6a-4293-9e2b-f6dc677a8f93" providerId="ADAL" clId="{2279F50A-435B-4D30-8A25-809C5A77FF09}" dt="2022-07-18T15:24:30.055" v="36"/>
          <ac:spMkLst>
            <pc:docMk/>
            <pc:sldMk cId="3936177730" sldId="266"/>
            <ac:spMk id="3" creationId="{5311CF9C-043B-4B36-93D9-0FAC23C8FA53}"/>
          </ac:spMkLst>
        </pc:spChg>
      </pc:sldChg>
      <pc:sldChg chg="modSp new mod">
        <pc:chgData name="Emran Khan" userId="8e2d8668-6b6a-4293-9e2b-f6dc677a8f93" providerId="ADAL" clId="{2279F50A-435B-4D30-8A25-809C5A77FF09}" dt="2022-07-18T15:25:00.536" v="40"/>
        <pc:sldMkLst>
          <pc:docMk/>
          <pc:sldMk cId="13790571" sldId="267"/>
        </pc:sldMkLst>
        <pc:spChg chg="mod">
          <ac:chgData name="Emran Khan" userId="8e2d8668-6b6a-4293-9e2b-f6dc677a8f93" providerId="ADAL" clId="{2279F50A-435B-4D30-8A25-809C5A77FF09}" dt="2022-07-18T15:24:49.972" v="39" actId="27636"/>
          <ac:spMkLst>
            <pc:docMk/>
            <pc:sldMk cId="13790571" sldId="267"/>
            <ac:spMk id="2" creationId="{518DAAB8-38DD-4BED-88FC-B8DF0F0C31D5}"/>
          </ac:spMkLst>
        </pc:spChg>
        <pc:spChg chg="mod">
          <ac:chgData name="Emran Khan" userId="8e2d8668-6b6a-4293-9e2b-f6dc677a8f93" providerId="ADAL" clId="{2279F50A-435B-4D30-8A25-809C5A77FF09}" dt="2022-07-18T15:25:00.536" v="40"/>
          <ac:spMkLst>
            <pc:docMk/>
            <pc:sldMk cId="13790571" sldId="267"/>
            <ac:spMk id="3" creationId="{B25A46FC-B837-4CBA-BAAC-194F60844B86}"/>
          </ac:spMkLst>
        </pc:spChg>
      </pc:sldChg>
      <pc:sldMasterChg chg="addSldLayout">
        <pc:chgData name="Emran Khan" userId="8e2d8668-6b6a-4293-9e2b-f6dc677a8f93" providerId="ADAL" clId="{2279F50A-435B-4D30-8A25-809C5A77FF09}" dt="2022-07-18T15:19:48.988" v="0" actId="680"/>
        <pc:sldMasterMkLst>
          <pc:docMk/>
          <pc:sldMasterMk cId="2245274530" sldId="2147483648"/>
        </pc:sldMasterMkLst>
        <pc:sldLayoutChg chg="add">
          <pc:chgData name="Emran Khan" userId="8e2d8668-6b6a-4293-9e2b-f6dc677a8f93" providerId="ADAL" clId="{2279F50A-435B-4D30-8A25-809C5A77FF09}" dt="2022-07-18T15:19:48.988" v="0" actId="680"/>
          <pc:sldLayoutMkLst>
            <pc:docMk/>
            <pc:sldMasterMk cId="2245274530" sldId="2147483648"/>
            <pc:sldLayoutMk cId="2952432341" sldId="214748364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9788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22913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48682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54611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75980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50887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2814160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1766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26454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76919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3452336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03864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83039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21742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269689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520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7/18/2022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89771948"/>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thebalancecareers.com/best-interview-attire-for-every-type-of-interview-2061364" TargetMode="External"/><Relationship Id="rId2" Type="http://schemas.openxmlformats.org/officeDocument/2006/relationships/hyperlink" Target="https://www.thebalancecareers.com/job-interviews-4161912" TargetMode="External"/><Relationship Id="rId1" Type="http://schemas.openxmlformats.org/officeDocument/2006/relationships/slideLayout" Target="../slideLayouts/slideLayout2.xml"/><Relationship Id="rId4" Type="http://schemas.openxmlformats.org/officeDocument/2006/relationships/hyperlink" Target="https://www.thebalancecareers.com/job-interview-questions-and-answers-2061204"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thebalancecareers.com/follow-up-letter-and-email-samples-206254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thebalancecareers.com/job-search-tips-for-older-job-seekers-206307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hebalancecareers.com/top-tips-for-passive-job-seekers-206218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thebalancecareers.com/creating-a-target-list-of-companies-2060032" TargetMode="External"/><Relationship Id="rId2" Type="http://schemas.openxmlformats.org/officeDocument/2006/relationships/hyperlink" Target="https://www.thebalancecareers.com/how-to-get-your-resume-noticed-by-employers-206313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hebalancecareers.com/best-social-media-sites-for-job-searching-2062617" TargetMode="External"/><Relationship Id="rId2" Type="http://schemas.openxmlformats.org/officeDocument/2006/relationships/hyperlink" Target="https://www.thebalancecareers.com/how-to-create-a-professional-brand-205976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thebalancecareers.com/how-to-write-a-targeted-resume-2063193" TargetMode="External"/><Relationship Id="rId2" Type="http://schemas.openxmlformats.org/officeDocument/2006/relationships/hyperlink" Target="https://www.thebalancecareers.com/targeted-cover-letter-writing-tips-2060176" TargetMode="External"/><Relationship Id="rId1" Type="http://schemas.openxmlformats.org/officeDocument/2006/relationships/slideLayout" Target="../slideLayouts/slideLayout2.xml"/><Relationship Id="rId4" Type="http://schemas.openxmlformats.org/officeDocument/2006/relationships/hyperlink" Target="https://www.thebalancecareers.com/job-resumes-416192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thebalancecareers.com/expand-your-linkedin-network-2059459" TargetMode="External"/><Relationship Id="rId2" Type="http://schemas.openxmlformats.org/officeDocument/2006/relationships/hyperlink" Target="https://www.thebalancecareers.com/best-social-media-sites-for-job-searching-206261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7F08-D96D-4BB9-8C9E-4570FE3A7F44}"/>
              </a:ext>
            </a:extLst>
          </p:cNvPr>
          <p:cNvSpPr>
            <a:spLocks noGrp="1"/>
          </p:cNvSpPr>
          <p:nvPr>
            <p:ph type="ctrTitle"/>
          </p:nvPr>
        </p:nvSpPr>
        <p:spPr/>
        <p:txBody>
          <a:bodyPr/>
          <a:lstStyle/>
          <a:p>
            <a:r>
              <a:rPr lang="en-US" dirty="0"/>
              <a:t>Career Search Technique with Advanced Search</a:t>
            </a:r>
          </a:p>
        </p:txBody>
      </p:sp>
    </p:spTree>
    <p:extLst>
      <p:ext uri="{BB962C8B-B14F-4D97-AF65-F5344CB8AC3E}">
        <p14:creationId xmlns:p14="http://schemas.microsoft.com/office/powerpoint/2010/main" val="963721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ADBE0-6DAD-4693-9E56-04252A19D5B8}"/>
              </a:ext>
            </a:extLst>
          </p:cNvPr>
          <p:cNvSpPr>
            <a:spLocks noGrp="1"/>
          </p:cNvSpPr>
          <p:nvPr>
            <p:ph type="title"/>
          </p:nvPr>
        </p:nvSpPr>
        <p:spPr/>
        <p:txBody>
          <a:bodyPr/>
          <a:lstStyle/>
          <a:p>
            <a:r>
              <a:rPr lang="en-US" b="0" i="0" u="none" strike="noStrike" dirty="0">
                <a:solidFill>
                  <a:srgbClr val="6A71BB"/>
                </a:solidFill>
                <a:effectLst/>
                <a:latin typeface="Publico"/>
                <a:hlinkClick r:id="rId2"/>
              </a:rPr>
              <a:t>Ace the Job Interview</a:t>
            </a:r>
            <a:br>
              <a:rPr lang="en-US" b="0" i="0" dirty="0">
                <a:solidFill>
                  <a:srgbClr val="222222"/>
                </a:solidFill>
                <a:effectLst/>
                <a:latin typeface="Publico"/>
              </a:rPr>
            </a:br>
            <a:endParaRPr lang="en-US" dirty="0"/>
          </a:p>
        </p:txBody>
      </p:sp>
      <p:sp>
        <p:nvSpPr>
          <p:cNvPr id="3" name="Content Placeholder 2">
            <a:extLst>
              <a:ext uri="{FF2B5EF4-FFF2-40B4-BE49-F238E27FC236}">
                <a16:creationId xmlns:a16="http://schemas.microsoft.com/office/drawing/2014/main" id="{DD7CA855-71A2-4368-A169-6C3C5705581E}"/>
              </a:ext>
            </a:extLst>
          </p:cNvPr>
          <p:cNvSpPr>
            <a:spLocks noGrp="1"/>
          </p:cNvSpPr>
          <p:nvPr>
            <p:ph idx="1"/>
          </p:nvPr>
        </p:nvSpPr>
        <p:spPr/>
        <p:txBody>
          <a:bodyPr/>
          <a:lstStyle/>
          <a:p>
            <a:r>
              <a:rPr lang="en-US" b="0" i="0" dirty="0">
                <a:solidFill>
                  <a:srgbClr val="222222"/>
                </a:solidFill>
                <a:effectLst/>
                <a:latin typeface="Rubik"/>
              </a:rPr>
              <a:t>A job interview, of course, is what is going to get you a job offer—or not. Take the time to prepare. Research the company before you go for the interview, </a:t>
            </a:r>
            <a:r>
              <a:rPr lang="en-US" b="0" i="0" u="none" strike="noStrike" dirty="0">
                <a:solidFill>
                  <a:srgbClr val="246FC8"/>
                </a:solidFill>
                <a:effectLst/>
                <a:latin typeface="Rubik"/>
                <a:hlinkClick r:id="rId3"/>
              </a:rPr>
              <a:t>dress appropriately</a:t>
            </a:r>
            <a:r>
              <a:rPr lang="en-US" b="0" i="0" dirty="0">
                <a:solidFill>
                  <a:srgbClr val="222222"/>
                </a:solidFill>
                <a:effectLst/>
                <a:latin typeface="Rubik"/>
              </a:rPr>
              <a:t>, practice answering and asking </a:t>
            </a:r>
            <a:r>
              <a:rPr lang="en-US" b="0" i="0" u="none" strike="noStrike" dirty="0">
                <a:solidFill>
                  <a:srgbClr val="246FC8"/>
                </a:solidFill>
                <a:effectLst/>
                <a:latin typeface="Rubik"/>
                <a:hlinkClick r:id="rId4"/>
              </a:rPr>
              <a:t>interview questions</a:t>
            </a:r>
            <a:r>
              <a:rPr lang="en-US" b="0" i="0" dirty="0">
                <a:solidFill>
                  <a:srgbClr val="222222"/>
                </a:solidFill>
                <a:effectLst/>
                <a:latin typeface="Rubik"/>
              </a:rPr>
              <a:t>, and make a concerted effort to impress the interviewer with your skills, experience, confidence, and expertise.</a:t>
            </a:r>
            <a:endParaRPr lang="en-US" dirty="0"/>
          </a:p>
        </p:txBody>
      </p:sp>
    </p:spTree>
    <p:extLst>
      <p:ext uri="{BB962C8B-B14F-4D97-AF65-F5344CB8AC3E}">
        <p14:creationId xmlns:p14="http://schemas.microsoft.com/office/powerpoint/2010/main" val="4265281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D356-6E59-4354-BD23-9493F7F950CC}"/>
              </a:ext>
            </a:extLst>
          </p:cNvPr>
          <p:cNvSpPr>
            <a:spLocks noGrp="1"/>
          </p:cNvSpPr>
          <p:nvPr>
            <p:ph type="title"/>
          </p:nvPr>
        </p:nvSpPr>
        <p:spPr/>
        <p:txBody>
          <a:bodyPr/>
          <a:lstStyle/>
          <a:p>
            <a:r>
              <a:rPr lang="en-US" b="0" i="0" u="none" strike="noStrike" dirty="0">
                <a:solidFill>
                  <a:srgbClr val="6A71BB"/>
                </a:solidFill>
                <a:effectLst/>
                <a:latin typeface="Publico"/>
                <a:hlinkClick r:id="rId2"/>
              </a:rPr>
              <a:t>Follow Up After the Interview</a:t>
            </a:r>
            <a:br>
              <a:rPr lang="en-US" b="0" i="0" dirty="0">
                <a:solidFill>
                  <a:srgbClr val="222222"/>
                </a:solidFill>
                <a:effectLst/>
                <a:latin typeface="Publico"/>
              </a:rPr>
            </a:br>
            <a:endParaRPr lang="en-US" dirty="0"/>
          </a:p>
        </p:txBody>
      </p:sp>
      <p:sp>
        <p:nvSpPr>
          <p:cNvPr id="3" name="Content Placeholder 2">
            <a:extLst>
              <a:ext uri="{FF2B5EF4-FFF2-40B4-BE49-F238E27FC236}">
                <a16:creationId xmlns:a16="http://schemas.microsoft.com/office/drawing/2014/main" id="{5311CF9C-043B-4B36-93D9-0FAC23C8FA53}"/>
              </a:ext>
            </a:extLst>
          </p:cNvPr>
          <p:cNvSpPr>
            <a:spLocks noGrp="1"/>
          </p:cNvSpPr>
          <p:nvPr>
            <p:ph idx="1"/>
          </p:nvPr>
        </p:nvSpPr>
        <p:spPr/>
        <p:txBody>
          <a:bodyPr/>
          <a:lstStyle/>
          <a:p>
            <a:pPr algn="l"/>
            <a:r>
              <a:rPr lang="en-US" b="0" i="0" dirty="0">
                <a:solidFill>
                  <a:srgbClr val="222222"/>
                </a:solidFill>
                <a:effectLst/>
                <a:latin typeface="Rubik"/>
              </a:rPr>
              <a:t>It's really important to follow up after an interview by thanking everyone you interviewed with. Candidates who send thank you notes get hired more often than those who don't.</a:t>
            </a:r>
          </a:p>
          <a:p>
            <a:pPr algn="l"/>
            <a:r>
              <a:rPr lang="en-US" b="0" i="0" dirty="0">
                <a:solidFill>
                  <a:srgbClr val="222222"/>
                </a:solidFill>
                <a:effectLst/>
                <a:latin typeface="Rubik"/>
              </a:rPr>
              <a:t>Use your thank-you note as an opportunity to reiterate why you're the best candidate for the position. If you flubbed an answer during the interview, you could also use your thank you note to clarify. </a:t>
            </a:r>
          </a:p>
          <a:p>
            <a:endParaRPr lang="en-US" dirty="0"/>
          </a:p>
        </p:txBody>
      </p:sp>
    </p:spTree>
    <p:extLst>
      <p:ext uri="{BB962C8B-B14F-4D97-AF65-F5344CB8AC3E}">
        <p14:creationId xmlns:p14="http://schemas.microsoft.com/office/powerpoint/2010/main" val="3936177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DAAB8-38DD-4BED-88FC-B8DF0F0C31D5}"/>
              </a:ext>
            </a:extLst>
          </p:cNvPr>
          <p:cNvSpPr>
            <a:spLocks noGrp="1"/>
          </p:cNvSpPr>
          <p:nvPr>
            <p:ph type="title"/>
          </p:nvPr>
        </p:nvSpPr>
        <p:spPr/>
        <p:txBody>
          <a:bodyPr>
            <a:normAutofit fontScale="90000"/>
          </a:bodyPr>
          <a:lstStyle/>
          <a:p>
            <a:r>
              <a:rPr lang="en-US" b="0" i="0" u="none" strike="noStrike" dirty="0">
                <a:solidFill>
                  <a:srgbClr val="246FC8"/>
                </a:solidFill>
                <a:effectLst/>
                <a:latin typeface="Publico"/>
                <a:hlinkClick r:id="rId2"/>
              </a:rPr>
              <a:t>Use Job Search Strategies for Older Workers When Applicable</a:t>
            </a:r>
            <a:br>
              <a:rPr lang="en-US" b="0" i="0" dirty="0">
                <a:solidFill>
                  <a:srgbClr val="222222"/>
                </a:solidFill>
                <a:effectLst/>
                <a:latin typeface="Publico"/>
              </a:rPr>
            </a:br>
            <a:endParaRPr lang="en-US" dirty="0"/>
          </a:p>
        </p:txBody>
      </p:sp>
      <p:sp>
        <p:nvSpPr>
          <p:cNvPr id="3" name="Content Placeholder 2">
            <a:extLst>
              <a:ext uri="{FF2B5EF4-FFF2-40B4-BE49-F238E27FC236}">
                <a16:creationId xmlns:a16="http://schemas.microsoft.com/office/drawing/2014/main" id="{B25A46FC-B837-4CBA-BAAC-194F60844B86}"/>
              </a:ext>
            </a:extLst>
          </p:cNvPr>
          <p:cNvSpPr>
            <a:spLocks noGrp="1"/>
          </p:cNvSpPr>
          <p:nvPr>
            <p:ph idx="1"/>
          </p:nvPr>
        </p:nvSpPr>
        <p:spPr/>
        <p:txBody>
          <a:bodyPr/>
          <a:lstStyle/>
          <a:p>
            <a:r>
              <a:rPr lang="en-US" b="0" i="0" dirty="0">
                <a:solidFill>
                  <a:srgbClr val="222222"/>
                </a:solidFill>
                <a:effectLst/>
                <a:latin typeface="Rubik"/>
              </a:rPr>
              <a:t>There are strategies older job seekers can implement to help expedite a job search and to find gainful and meaningful employment. </a:t>
            </a:r>
            <a:r>
              <a:rPr lang="en-US" b="0" i="0">
                <a:solidFill>
                  <a:srgbClr val="222222"/>
                </a:solidFill>
                <a:effectLst/>
                <a:latin typeface="Rubik"/>
              </a:rPr>
              <a:t>From age-proofing your resume and cover letter, to highlighting your years of experience in a positive way, review these tips targeted at helping mature job seekers land interviews and get hired. </a:t>
            </a:r>
            <a:endParaRPr lang="en-US"/>
          </a:p>
        </p:txBody>
      </p:sp>
    </p:spTree>
    <p:extLst>
      <p:ext uri="{BB962C8B-B14F-4D97-AF65-F5344CB8AC3E}">
        <p14:creationId xmlns:p14="http://schemas.microsoft.com/office/powerpoint/2010/main" val="13790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1F2765-7D09-4CFA-996E-C502656AE316}"/>
              </a:ext>
            </a:extLst>
          </p:cNvPr>
          <p:cNvSpPr>
            <a:spLocks noGrp="1"/>
          </p:cNvSpPr>
          <p:nvPr>
            <p:ph idx="1"/>
          </p:nvPr>
        </p:nvSpPr>
        <p:spPr/>
        <p:txBody>
          <a:bodyPr/>
          <a:lstStyle/>
          <a:p>
            <a:r>
              <a:rPr lang="en-US" b="0" i="0" dirty="0">
                <a:solidFill>
                  <a:srgbClr val="222222"/>
                </a:solidFill>
                <a:effectLst/>
                <a:latin typeface="Rubik"/>
              </a:rPr>
              <a:t>Job searching isn't just about applying for jobs and hoping to get called for an interview anymore. Few people can simply put in an application, get an interview, and land a job in today's competitive and network-driven job market.</a:t>
            </a:r>
            <a:endParaRPr lang="en-US" dirty="0"/>
          </a:p>
        </p:txBody>
      </p:sp>
    </p:spTree>
    <p:extLst>
      <p:ext uri="{BB962C8B-B14F-4D97-AF65-F5344CB8AC3E}">
        <p14:creationId xmlns:p14="http://schemas.microsoft.com/office/powerpoint/2010/main" val="44658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2487A-1912-4A72-B9EC-A906FCC371D4}"/>
              </a:ext>
            </a:extLst>
          </p:cNvPr>
          <p:cNvSpPr>
            <a:spLocks noGrp="1"/>
          </p:cNvSpPr>
          <p:nvPr>
            <p:ph type="title"/>
          </p:nvPr>
        </p:nvSpPr>
        <p:spPr/>
        <p:txBody>
          <a:bodyPr/>
          <a:lstStyle/>
          <a:p>
            <a:r>
              <a:rPr lang="en-US" b="0" i="0" u="none" strike="noStrike" dirty="0">
                <a:solidFill>
                  <a:srgbClr val="246FC8"/>
                </a:solidFill>
                <a:effectLst/>
                <a:latin typeface="Publico"/>
              </a:rPr>
              <a:t>Search for the Right Jobs</a:t>
            </a:r>
            <a:br>
              <a:rPr lang="en-US" b="0" i="0" dirty="0">
                <a:solidFill>
                  <a:srgbClr val="222222"/>
                </a:solidFill>
                <a:effectLst/>
                <a:latin typeface="Publico"/>
              </a:rPr>
            </a:br>
            <a:endParaRPr lang="en-US" dirty="0"/>
          </a:p>
        </p:txBody>
      </p:sp>
      <p:sp>
        <p:nvSpPr>
          <p:cNvPr id="3" name="Content Placeholder 2">
            <a:extLst>
              <a:ext uri="{FF2B5EF4-FFF2-40B4-BE49-F238E27FC236}">
                <a16:creationId xmlns:a16="http://schemas.microsoft.com/office/drawing/2014/main" id="{1C73ECA5-5536-47FF-839F-29E2B6A15DF4}"/>
              </a:ext>
            </a:extLst>
          </p:cNvPr>
          <p:cNvSpPr>
            <a:spLocks noGrp="1"/>
          </p:cNvSpPr>
          <p:nvPr>
            <p:ph idx="1"/>
          </p:nvPr>
        </p:nvSpPr>
        <p:spPr/>
        <p:txBody>
          <a:bodyPr/>
          <a:lstStyle/>
          <a:p>
            <a:r>
              <a:rPr lang="en-US" b="0" i="0" dirty="0">
                <a:solidFill>
                  <a:srgbClr val="222222"/>
                </a:solidFill>
                <a:effectLst/>
                <a:latin typeface="Rubik"/>
              </a:rPr>
              <a:t>Use the job search engines to find jobs by using keywords that match your interests and the location where you want to work. Narrowing your search criteria will save time, help you focus your job search, and give you highly relevant job listings to review (and fewer non-relevant listings to weed through).</a:t>
            </a:r>
            <a:endParaRPr lang="en-US" dirty="0"/>
          </a:p>
        </p:txBody>
      </p:sp>
    </p:spTree>
    <p:extLst>
      <p:ext uri="{BB962C8B-B14F-4D97-AF65-F5344CB8AC3E}">
        <p14:creationId xmlns:p14="http://schemas.microsoft.com/office/powerpoint/2010/main" val="2830144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86930-7CF6-41BC-8A20-027A896B4849}"/>
              </a:ext>
            </a:extLst>
          </p:cNvPr>
          <p:cNvSpPr>
            <a:spLocks noGrp="1"/>
          </p:cNvSpPr>
          <p:nvPr>
            <p:ph type="title"/>
          </p:nvPr>
        </p:nvSpPr>
        <p:spPr/>
        <p:txBody>
          <a:bodyPr/>
          <a:lstStyle/>
          <a:p>
            <a:r>
              <a:rPr lang="en-US" b="0" i="0" u="none" strike="noStrike" dirty="0">
                <a:solidFill>
                  <a:srgbClr val="6A71BB"/>
                </a:solidFill>
                <a:effectLst/>
                <a:latin typeface="Publico"/>
              </a:rPr>
              <a:t>Job Search Where Companies Are Hiring</a:t>
            </a:r>
            <a:br>
              <a:rPr lang="en-US" b="0" i="0" dirty="0">
                <a:solidFill>
                  <a:srgbClr val="222222"/>
                </a:solidFill>
                <a:effectLst/>
                <a:latin typeface="Publico"/>
              </a:rPr>
            </a:br>
            <a:endParaRPr lang="en-US" dirty="0"/>
          </a:p>
        </p:txBody>
      </p:sp>
      <p:sp>
        <p:nvSpPr>
          <p:cNvPr id="3" name="Content Placeholder 2">
            <a:extLst>
              <a:ext uri="{FF2B5EF4-FFF2-40B4-BE49-F238E27FC236}">
                <a16:creationId xmlns:a16="http://schemas.microsoft.com/office/drawing/2014/main" id="{0A20017F-8B0C-456D-8DAC-E914F4DAA0ED}"/>
              </a:ext>
            </a:extLst>
          </p:cNvPr>
          <p:cNvSpPr>
            <a:spLocks noGrp="1"/>
          </p:cNvSpPr>
          <p:nvPr>
            <p:ph idx="1"/>
          </p:nvPr>
        </p:nvSpPr>
        <p:spPr/>
        <p:txBody>
          <a:bodyPr/>
          <a:lstStyle/>
          <a:p>
            <a:r>
              <a:rPr lang="en-US" b="0" i="0" dirty="0">
                <a:solidFill>
                  <a:srgbClr val="222222"/>
                </a:solidFill>
                <a:effectLst/>
                <a:latin typeface="Rubik"/>
              </a:rPr>
              <a:t>If you're aware of where companies are seeking applicants, you can position yourself to increase your chances of getting found by hiring managers. One of the important job search strategies you can use is to focus your efforts on the same job sites that companies are using to recruit.</a:t>
            </a:r>
            <a:endParaRPr lang="en-US" dirty="0"/>
          </a:p>
        </p:txBody>
      </p:sp>
    </p:spTree>
    <p:extLst>
      <p:ext uri="{BB962C8B-B14F-4D97-AF65-F5344CB8AC3E}">
        <p14:creationId xmlns:p14="http://schemas.microsoft.com/office/powerpoint/2010/main" val="3977681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E4E75-5DB1-4F34-9DB1-57C3F9145B4B}"/>
              </a:ext>
            </a:extLst>
          </p:cNvPr>
          <p:cNvSpPr>
            <a:spLocks noGrp="1"/>
          </p:cNvSpPr>
          <p:nvPr>
            <p:ph type="title"/>
          </p:nvPr>
        </p:nvSpPr>
        <p:spPr/>
        <p:txBody>
          <a:bodyPr/>
          <a:lstStyle/>
          <a:p>
            <a:r>
              <a:rPr lang="en-US" b="0" i="0" u="none" strike="noStrike" dirty="0">
                <a:solidFill>
                  <a:srgbClr val="6A71BB"/>
                </a:solidFill>
                <a:effectLst/>
                <a:latin typeface="Publico"/>
              </a:rPr>
              <a:t>Make Sure Companies Can Find You</a:t>
            </a:r>
            <a:br>
              <a:rPr lang="en-US" b="0" i="0" dirty="0">
                <a:solidFill>
                  <a:srgbClr val="222222"/>
                </a:solidFill>
                <a:effectLst/>
                <a:latin typeface="Publico"/>
              </a:rPr>
            </a:br>
            <a:endParaRPr lang="en-US" dirty="0"/>
          </a:p>
        </p:txBody>
      </p:sp>
      <p:sp>
        <p:nvSpPr>
          <p:cNvPr id="3" name="Content Placeholder 2">
            <a:extLst>
              <a:ext uri="{FF2B5EF4-FFF2-40B4-BE49-F238E27FC236}">
                <a16:creationId xmlns:a16="http://schemas.microsoft.com/office/drawing/2014/main" id="{72DA870E-A491-40E8-9789-11CBC7ED7469}"/>
              </a:ext>
            </a:extLst>
          </p:cNvPr>
          <p:cNvSpPr>
            <a:spLocks noGrp="1"/>
          </p:cNvSpPr>
          <p:nvPr>
            <p:ph idx="1"/>
          </p:nvPr>
        </p:nvSpPr>
        <p:spPr/>
        <p:txBody>
          <a:bodyPr/>
          <a:lstStyle/>
          <a:p>
            <a:r>
              <a:rPr lang="en-US" b="0" i="0" dirty="0">
                <a:solidFill>
                  <a:srgbClr val="222222"/>
                </a:solidFill>
                <a:effectLst/>
                <a:latin typeface="Rubik"/>
              </a:rPr>
              <a:t>When you're conducting a job search, you need to make it easy for employers to find you online. Employers, who can be inundated with resumes when they post jobs, often seek </a:t>
            </a:r>
            <a:r>
              <a:rPr lang="en-US" b="0" i="0" u="none" strike="noStrike" dirty="0">
                <a:solidFill>
                  <a:srgbClr val="246FC8"/>
                </a:solidFill>
                <a:effectLst/>
                <a:latin typeface="Rubik"/>
                <a:hlinkClick r:id="rId2"/>
              </a:rPr>
              <a:t>passive candidates</a:t>
            </a:r>
            <a:r>
              <a:rPr lang="en-US" b="0" i="0" dirty="0">
                <a:solidFill>
                  <a:srgbClr val="222222"/>
                </a:solidFill>
                <a:effectLst/>
                <a:latin typeface="Rubik"/>
              </a:rPr>
              <a:t> (qualified candidates who aren't necessarily looking for work, but who may be interested if the right job comes along). Here's how to ensure companies can find you.</a:t>
            </a:r>
            <a:endParaRPr lang="en-US" dirty="0"/>
          </a:p>
        </p:txBody>
      </p:sp>
    </p:spTree>
    <p:extLst>
      <p:ext uri="{BB962C8B-B14F-4D97-AF65-F5344CB8AC3E}">
        <p14:creationId xmlns:p14="http://schemas.microsoft.com/office/powerpoint/2010/main" val="139712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6A06C-12E8-4809-9B88-DFCC4F50B0C4}"/>
              </a:ext>
            </a:extLst>
          </p:cNvPr>
          <p:cNvSpPr>
            <a:spLocks noGrp="1"/>
          </p:cNvSpPr>
          <p:nvPr>
            <p:ph type="title"/>
          </p:nvPr>
        </p:nvSpPr>
        <p:spPr/>
        <p:txBody>
          <a:bodyPr/>
          <a:lstStyle/>
          <a:p>
            <a:r>
              <a:rPr lang="en-US" b="0" i="0" u="none" strike="noStrike" dirty="0">
                <a:solidFill>
                  <a:srgbClr val="6A71BB"/>
                </a:solidFill>
                <a:effectLst/>
                <a:latin typeface="Publico"/>
                <a:hlinkClick r:id="rId2"/>
              </a:rPr>
              <a:t>Get Noticed by Your Dream Company</a:t>
            </a:r>
            <a:br>
              <a:rPr lang="en-US" b="0" i="0" dirty="0">
                <a:solidFill>
                  <a:srgbClr val="222222"/>
                </a:solidFill>
                <a:effectLst/>
                <a:latin typeface="Publico"/>
              </a:rPr>
            </a:br>
            <a:endParaRPr lang="en-US" dirty="0"/>
          </a:p>
        </p:txBody>
      </p:sp>
      <p:sp>
        <p:nvSpPr>
          <p:cNvPr id="3" name="Content Placeholder 2">
            <a:extLst>
              <a:ext uri="{FF2B5EF4-FFF2-40B4-BE49-F238E27FC236}">
                <a16:creationId xmlns:a16="http://schemas.microsoft.com/office/drawing/2014/main" id="{95794434-25A1-4861-853D-B55FBF57572D}"/>
              </a:ext>
            </a:extLst>
          </p:cNvPr>
          <p:cNvSpPr>
            <a:spLocks noGrp="1"/>
          </p:cNvSpPr>
          <p:nvPr>
            <p:ph idx="1"/>
          </p:nvPr>
        </p:nvSpPr>
        <p:spPr/>
        <p:txBody>
          <a:bodyPr/>
          <a:lstStyle/>
          <a:p>
            <a:pPr algn="l"/>
            <a:r>
              <a:rPr lang="en-US" b="0" i="0" dirty="0">
                <a:solidFill>
                  <a:srgbClr val="222222"/>
                </a:solidFill>
                <a:effectLst/>
                <a:latin typeface="Rubik"/>
              </a:rPr>
              <a:t>The job market is crowded, and one of the most valuable strategies you can use is to make sure that you stand out from the crowd and show the hiring manager that you are a candidate who should be selected for an interview.</a:t>
            </a:r>
          </a:p>
          <a:p>
            <a:pPr algn="l"/>
            <a:r>
              <a:rPr lang="en-US" b="0" i="0" dirty="0">
                <a:solidFill>
                  <a:srgbClr val="222222"/>
                </a:solidFill>
                <a:effectLst/>
                <a:latin typeface="Rubik"/>
              </a:rPr>
              <a:t>One way to do this is to have a </a:t>
            </a:r>
            <a:r>
              <a:rPr lang="en-US" b="0" i="0" u="none" strike="noStrike" dirty="0">
                <a:solidFill>
                  <a:srgbClr val="246FC8"/>
                </a:solidFill>
                <a:effectLst/>
                <a:latin typeface="Rubik"/>
                <a:hlinkClick r:id="rId3"/>
              </a:rPr>
              <a:t>target list of companies</a:t>
            </a:r>
            <a:r>
              <a:rPr lang="en-US" b="0" i="0" dirty="0">
                <a:solidFill>
                  <a:srgbClr val="222222"/>
                </a:solidFill>
                <a:effectLst/>
                <a:latin typeface="Rubik"/>
              </a:rPr>
              <a:t> you'd like to work for, and focus your efforts on making a terrific impression on the organization.</a:t>
            </a:r>
          </a:p>
          <a:p>
            <a:endParaRPr lang="en-US" dirty="0"/>
          </a:p>
        </p:txBody>
      </p:sp>
    </p:spTree>
    <p:extLst>
      <p:ext uri="{BB962C8B-B14F-4D97-AF65-F5344CB8AC3E}">
        <p14:creationId xmlns:p14="http://schemas.microsoft.com/office/powerpoint/2010/main" val="221475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FD6D4-A91D-49EF-9463-51B24D36AF18}"/>
              </a:ext>
            </a:extLst>
          </p:cNvPr>
          <p:cNvSpPr>
            <a:spLocks noGrp="1"/>
          </p:cNvSpPr>
          <p:nvPr>
            <p:ph type="title"/>
          </p:nvPr>
        </p:nvSpPr>
        <p:spPr/>
        <p:txBody>
          <a:bodyPr/>
          <a:lstStyle/>
          <a:p>
            <a:r>
              <a:rPr lang="en-US" b="0" i="0" u="none" strike="noStrike" dirty="0">
                <a:solidFill>
                  <a:srgbClr val="246FC8"/>
                </a:solidFill>
                <a:effectLst/>
                <a:latin typeface="Publico"/>
                <a:hlinkClick r:id="rId2"/>
              </a:rPr>
              <a:t>Rank Well on Google</a:t>
            </a:r>
            <a:br>
              <a:rPr lang="en-US" b="0" i="0" dirty="0">
                <a:solidFill>
                  <a:srgbClr val="222222"/>
                </a:solidFill>
                <a:effectLst/>
                <a:latin typeface="Publico"/>
              </a:rPr>
            </a:br>
            <a:endParaRPr lang="en-US" dirty="0"/>
          </a:p>
        </p:txBody>
      </p:sp>
      <p:sp>
        <p:nvSpPr>
          <p:cNvPr id="3" name="Content Placeholder 2">
            <a:extLst>
              <a:ext uri="{FF2B5EF4-FFF2-40B4-BE49-F238E27FC236}">
                <a16:creationId xmlns:a16="http://schemas.microsoft.com/office/drawing/2014/main" id="{A7DFED78-9411-4A5E-B109-134D98686185}"/>
              </a:ext>
            </a:extLst>
          </p:cNvPr>
          <p:cNvSpPr>
            <a:spLocks noGrp="1"/>
          </p:cNvSpPr>
          <p:nvPr>
            <p:ph idx="1"/>
          </p:nvPr>
        </p:nvSpPr>
        <p:spPr/>
        <p:txBody>
          <a:bodyPr/>
          <a:lstStyle/>
          <a:p>
            <a:r>
              <a:rPr lang="en-US" b="0" i="0" dirty="0">
                <a:solidFill>
                  <a:srgbClr val="222222"/>
                </a:solidFill>
                <a:effectLst/>
                <a:latin typeface="Rubik"/>
              </a:rPr>
              <a:t>Create profiles on LinkedIn and other </a:t>
            </a:r>
            <a:r>
              <a:rPr lang="en-US" b="0" i="0" u="none" strike="noStrike" dirty="0">
                <a:solidFill>
                  <a:srgbClr val="246FC8"/>
                </a:solidFill>
                <a:effectLst/>
                <a:latin typeface="Rubik"/>
                <a:hlinkClick r:id="rId3"/>
              </a:rPr>
              <a:t>professional networking sites</a:t>
            </a:r>
            <a:r>
              <a:rPr lang="en-US" b="0" i="0" dirty="0">
                <a:solidFill>
                  <a:srgbClr val="222222"/>
                </a:solidFill>
                <a:effectLst/>
                <a:latin typeface="Rubik"/>
              </a:rPr>
              <a:t>. Use your name for the URL, if possible. When prospective employers search for you online, those profiles typically rank high, so you will provide recruiters, employers, and contacts with a strong, positive, and professional impression of you as a candidate they should be interested in.</a:t>
            </a:r>
            <a:endParaRPr lang="en-US" dirty="0"/>
          </a:p>
        </p:txBody>
      </p:sp>
    </p:spTree>
    <p:extLst>
      <p:ext uri="{BB962C8B-B14F-4D97-AF65-F5344CB8AC3E}">
        <p14:creationId xmlns:p14="http://schemas.microsoft.com/office/powerpoint/2010/main" val="1451102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03ACD-9738-4E3D-A30F-7663283BFFF6}"/>
              </a:ext>
            </a:extLst>
          </p:cNvPr>
          <p:cNvSpPr>
            <a:spLocks noGrp="1"/>
          </p:cNvSpPr>
          <p:nvPr>
            <p:ph type="title"/>
          </p:nvPr>
        </p:nvSpPr>
        <p:spPr/>
        <p:txBody>
          <a:bodyPr/>
          <a:lstStyle/>
          <a:p>
            <a:r>
              <a:rPr lang="en-US" b="0" i="0" u="none" strike="noStrike" dirty="0">
                <a:solidFill>
                  <a:srgbClr val="246FC8"/>
                </a:solidFill>
                <a:effectLst/>
                <a:latin typeface="Publico"/>
                <a:hlinkClick r:id="rId2"/>
              </a:rPr>
              <a:t>Customize Your Resume and Cover Letter</a:t>
            </a:r>
            <a:br>
              <a:rPr lang="en-US" b="0" i="0" dirty="0">
                <a:solidFill>
                  <a:srgbClr val="222222"/>
                </a:solidFill>
                <a:effectLst/>
                <a:latin typeface="Publico"/>
              </a:rPr>
            </a:br>
            <a:endParaRPr lang="en-US" dirty="0"/>
          </a:p>
        </p:txBody>
      </p:sp>
      <p:sp>
        <p:nvSpPr>
          <p:cNvPr id="3" name="Content Placeholder 2">
            <a:extLst>
              <a:ext uri="{FF2B5EF4-FFF2-40B4-BE49-F238E27FC236}">
                <a16:creationId xmlns:a16="http://schemas.microsoft.com/office/drawing/2014/main" id="{CB476E68-B7C5-400F-96AC-3478073E01FC}"/>
              </a:ext>
            </a:extLst>
          </p:cNvPr>
          <p:cNvSpPr>
            <a:spLocks noGrp="1"/>
          </p:cNvSpPr>
          <p:nvPr>
            <p:ph idx="1"/>
          </p:nvPr>
        </p:nvSpPr>
        <p:spPr/>
        <p:txBody>
          <a:bodyPr/>
          <a:lstStyle/>
          <a:p>
            <a:pPr algn="l"/>
            <a:r>
              <a:rPr lang="en-US" b="0" i="0" dirty="0">
                <a:solidFill>
                  <a:srgbClr val="222222"/>
                </a:solidFill>
                <a:effectLst/>
                <a:latin typeface="Rubik"/>
              </a:rPr>
              <a:t>It's important to take the time to write </a:t>
            </a:r>
            <a:r>
              <a:rPr lang="en-US" b="0" i="0" u="none" strike="noStrike" dirty="0">
                <a:solidFill>
                  <a:srgbClr val="246FC8"/>
                </a:solidFill>
                <a:effectLst/>
                <a:latin typeface="Rubik"/>
                <a:hlinkClick r:id="rId3"/>
              </a:rPr>
              <a:t>targeted</a:t>
            </a:r>
            <a:r>
              <a:rPr lang="en-US" b="0" i="0" dirty="0">
                <a:solidFill>
                  <a:srgbClr val="222222"/>
                </a:solidFill>
                <a:effectLst/>
                <a:latin typeface="Rubik"/>
              </a:rPr>
              <a:t> </a:t>
            </a:r>
            <a:r>
              <a:rPr lang="en-US" b="0" i="0" u="none" strike="noStrike" dirty="0">
                <a:solidFill>
                  <a:srgbClr val="246FC8"/>
                </a:solidFill>
                <a:effectLst/>
                <a:latin typeface="Rubik"/>
                <a:hlinkClick r:id="rId4"/>
              </a:rPr>
              <a:t>resumes</a:t>
            </a:r>
            <a:r>
              <a:rPr lang="en-US" b="0" i="0" dirty="0">
                <a:solidFill>
                  <a:srgbClr val="222222"/>
                </a:solidFill>
                <a:effectLst/>
                <a:latin typeface="Rubik"/>
              </a:rPr>
              <a:t> and cover letters that specifically link your qualifications to the hiring criteria for the jobs you are applying for.</a:t>
            </a:r>
          </a:p>
          <a:p>
            <a:pPr algn="l"/>
            <a:r>
              <a:rPr lang="en-US" b="0" i="0" dirty="0">
                <a:solidFill>
                  <a:srgbClr val="222222"/>
                </a:solidFill>
                <a:effectLst/>
                <a:latin typeface="Rubik"/>
              </a:rPr>
              <a:t>The hiring manager will be able to immediately see why and how you are qualified for the job. You'll have a much better chance of getting an interview with a targeted resume, than if you send a generic letter and resume.</a:t>
            </a:r>
          </a:p>
          <a:p>
            <a:endParaRPr lang="en-US" dirty="0"/>
          </a:p>
        </p:txBody>
      </p:sp>
    </p:spTree>
    <p:extLst>
      <p:ext uri="{BB962C8B-B14F-4D97-AF65-F5344CB8AC3E}">
        <p14:creationId xmlns:p14="http://schemas.microsoft.com/office/powerpoint/2010/main" val="1335432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CB616-5719-4B54-B6BF-5A3738C782C4}"/>
              </a:ext>
            </a:extLst>
          </p:cNvPr>
          <p:cNvSpPr>
            <a:spLocks noGrp="1"/>
          </p:cNvSpPr>
          <p:nvPr>
            <p:ph type="title"/>
          </p:nvPr>
        </p:nvSpPr>
        <p:spPr/>
        <p:txBody>
          <a:bodyPr/>
          <a:lstStyle/>
          <a:p>
            <a:r>
              <a:rPr lang="en-US" b="0" i="0" u="none" strike="noStrike" dirty="0">
                <a:solidFill>
                  <a:srgbClr val="6A71BB"/>
                </a:solidFill>
                <a:effectLst/>
                <a:latin typeface="Publico"/>
                <a:hlinkClick r:id="rId2"/>
              </a:rPr>
              <a:t>Use Your Network</a:t>
            </a:r>
            <a:br>
              <a:rPr lang="en-US" b="0" i="0" dirty="0">
                <a:solidFill>
                  <a:srgbClr val="222222"/>
                </a:solidFill>
                <a:effectLst/>
                <a:latin typeface="Publico"/>
              </a:rPr>
            </a:br>
            <a:endParaRPr lang="en-US" dirty="0"/>
          </a:p>
        </p:txBody>
      </p:sp>
      <p:sp>
        <p:nvSpPr>
          <p:cNvPr id="3" name="Content Placeholder 2">
            <a:extLst>
              <a:ext uri="{FF2B5EF4-FFF2-40B4-BE49-F238E27FC236}">
                <a16:creationId xmlns:a16="http://schemas.microsoft.com/office/drawing/2014/main" id="{20734DBF-C6E7-4BF5-9153-DBFAEEA02783}"/>
              </a:ext>
            </a:extLst>
          </p:cNvPr>
          <p:cNvSpPr>
            <a:spLocks noGrp="1"/>
          </p:cNvSpPr>
          <p:nvPr>
            <p:ph idx="1"/>
          </p:nvPr>
        </p:nvSpPr>
        <p:spPr/>
        <p:txBody>
          <a:bodyPr/>
          <a:lstStyle/>
          <a:p>
            <a:pPr algn="l"/>
            <a:r>
              <a:rPr lang="en-US" b="0" i="0" dirty="0">
                <a:solidFill>
                  <a:srgbClr val="222222"/>
                </a:solidFill>
                <a:effectLst/>
                <a:latin typeface="Rubik"/>
              </a:rPr>
              <a:t>Networking is still the way most people find jobs, and the job search strategies you use need to include networking—either online or in person. Connect with everyone you know, because you never know which contact may be able to help you with your job search or put you in touch with someone who can. </a:t>
            </a:r>
          </a:p>
          <a:p>
            <a:pPr algn="l"/>
            <a:r>
              <a:rPr lang="en-US" b="0" i="0" dirty="0">
                <a:solidFill>
                  <a:srgbClr val="222222"/>
                </a:solidFill>
                <a:effectLst/>
                <a:latin typeface="Rubik"/>
              </a:rPr>
              <a:t>​​</a:t>
            </a:r>
            <a:r>
              <a:rPr lang="en-US" b="0" i="0" u="none" strike="noStrike" dirty="0">
                <a:solidFill>
                  <a:srgbClr val="246FC8"/>
                </a:solidFill>
                <a:effectLst/>
                <a:latin typeface="Rubik"/>
                <a:hlinkClick r:id="rId3"/>
              </a:rPr>
              <a:t>Join LinkedIn Groups</a:t>
            </a:r>
            <a:r>
              <a:rPr lang="en-US" b="0" i="0" dirty="0">
                <a:solidFill>
                  <a:srgbClr val="222222"/>
                </a:solidFill>
                <a:effectLst/>
                <a:latin typeface="Rubik"/>
              </a:rPr>
              <a:t> so you'll have access to job listings posted for Group members and more people to network with. Set up information interviews with professionals at your target companies to get more information about an industry, job, or company.​​​</a:t>
            </a:r>
          </a:p>
          <a:p>
            <a:endParaRPr lang="en-US" dirty="0"/>
          </a:p>
        </p:txBody>
      </p:sp>
    </p:spTree>
    <p:extLst>
      <p:ext uri="{BB962C8B-B14F-4D97-AF65-F5344CB8AC3E}">
        <p14:creationId xmlns:p14="http://schemas.microsoft.com/office/powerpoint/2010/main" val="71507508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TotalTime>
  <Words>803</Words>
  <Application>Microsoft Office PowerPoint</Application>
  <PresentationFormat>Widescreen</PresentationFormat>
  <Paragraphs>26</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Publico</vt:lpstr>
      <vt:lpstr>Rubik</vt:lpstr>
      <vt:lpstr>Trebuchet MS</vt:lpstr>
      <vt:lpstr>Wingdings 3</vt:lpstr>
      <vt:lpstr>Facet</vt:lpstr>
      <vt:lpstr>Career Search Technique with Advanced Search</vt:lpstr>
      <vt:lpstr>PowerPoint Presentation</vt:lpstr>
      <vt:lpstr>Search for the Right Jobs </vt:lpstr>
      <vt:lpstr>Job Search Where Companies Are Hiring </vt:lpstr>
      <vt:lpstr>Make Sure Companies Can Find You </vt:lpstr>
      <vt:lpstr>Get Noticed by Your Dream Company </vt:lpstr>
      <vt:lpstr>Rank Well on Google </vt:lpstr>
      <vt:lpstr>Customize Your Resume and Cover Letter </vt:lpstr>
      <vt:lpstr>Use Your Network </vt:lpstr>
      <vt:lpstr>Ace the Job Interview </vt:lpstr>
      <vt:lpstr>Follow Up After the Interview </vt:lpstr>
      <vt:lpstr>Use Job Search Strategies for Older Workers When Applicable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Search Technique with Advanced Search</dc:title>
  <dc:creator>Emran Khan</dc:creator>
  <cp:lastModifiedBy>Emran Khan</cp:lastModifiedBy>
  <cp:revision>1</cp:revision>
  <dcterms:created xsi:type="dcterms:W3CDTF">2022-07-18T15:19:47Z</dcterms:created>
  <dcterms:modified xsi:type="dcterms:W3CDTF">2022-07-18T15:25:04Z</dcterms:modified>
</cp:coreProperties>
</file>