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Raleway"/>
      <p:regular r:id="rId17"/>
      <p:bold r:id="rId18"/>
      <p:italic r:id="rId19"/>
      <p:boldItalic r:id="rId20"/>
    </p:embeddedFont>
    <p:embeddedFont>
      <p:font typeface="Roboto"/>
      <p:regular r:id="rId21"/>
      <p:bold r:id="rId22"/>
      <p:italic r:id="rId23"/>
      <p:boldItalic r:id="rId24"/>
    </p:embeddedFont>
    <p:embeddedFont>
      <p:font typeface="Arimo"/>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32">
          <p15:clr>
            <a:srgbClr val="A4A3A4"/>
          </p15:clr>
        </p15:guide>
        <p15:guide id="2" pos="2880">
          <p15:clr>
            <a:srgbClr val="A4A3A4"/>
          </p15:clr>
        </p15:guide>
        <p15:guide id="3" pos="576">
          <p15:clr>
            <a:srgbClr val="9AA0A6"/>
          </p15:clr>
        </p15:guide>
      </p15:sldGuideLst>
    </p:ext>
    <p:ext uri="GoogleSlidesCustomDataVersion2">
      <go:slidesCustomData xmlns:go="http://customooxmlschemas.google.com/" r:id="rId33" roundtripDataSignature="AMtx7mjBm3VBc5DHmrA6JBjXKkv2aCfT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32" orient="horz"/>
        <p:guide pos="2880"/>
        <p:guide pos="57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mo-bold.fntdata"/><Relationship Id="rId25" Type="http://schemas.openxmlformats.org/officeDocument/2006/relationships/font" Target="fonts/Arimo-regular.fntdata"/><Relationship Id="rId28" Type="http://schemas.openxmlformats.org/officeDocument/2006/relationships/font" Target="fonts/Arimo-boldItalic.fntdata"/><Relationship Id="rId27" Type="http://schemas.openxmlformats.org/officeDocument/2006/relationships/font" Target="fonts/Arim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regular.fntdata"/><Relationship Id="rId16" Type="http://schemas.openxmlformats.org/officeDocument/2006/relationships/slide" Target="slides/slide11.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Computational chemistry.</a:t>
            </a:r>
            <a:endParaRPr/>
          </a:p>
        </p:txBody>
      </p:sp>
      <p:sp>
        <p:nvSpPr>
          <p:cNvPr id="118" name="Google Shape;11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42" name="Google Shape;14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g150ca3d92c8_0_252"/>
          <p:cNvSpPr/>
          <p:nvPr/>
        </p:nvSpPr>
        <p:spPr>
          <a:xfrm>
            <a:off x="0" y="0"/>
            <a:ext cx="9144000" cy="650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g150ca3d92c8_0_252"/>
          <p:cNvGrpSpPr/>
          <p:nvPr/>
        </p:nvGrpSpPr>
        <p:grpSpPr>
          <a:xfrm>
            <a:off x="830392" y="1588427"/>
            <a:ext cx="745763" cy="61102"/>
            <a:chOff x="4580561" y="2589004"/>
            <a:chExt cx="1064464" cy="25200"/>
          </a:xfrm>
        </p:grpSpPr>
        <p:sp>
          <p:nvSpPr>
            <p:cNvPr id="16" name="Google Shape;16;g150ca3d92c8_0_25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g150ca3d92c8_0_25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g150ca3d92c8_0_252"/>
          <p:cNvSpPr txBox="1"/>
          <p:nvPr>
            <p:ph type="ctrTitle"/>
          </p:nvPr>
        </p:nvSpPr>
        <p:spPr>
          <a:xfrm>
            <a:off x="729450" y="1763267"/>
            <a:ext cx="7688100" cy="2219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9" name="Google Shape;19;g150ca3d92c8_0_252"/>
          <p:cNvSpPr txBox="1"/>
          <p:nvPr>
            <p:ph idx="1" type="subTitle"/>
          </p:nvPr>
        </p:nvSpPr>
        <p:spPr>
          <a:xfrm>
            <a:off x="729627" y="4230533"/>
            <a:ext cx="7688100" cy="721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20" name="Google Shape;20;g150ca3d92c8_0_252"/>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7" name="Shape 77"/>
        <p:cNvGrpSpPr/>
        <p:nvPr/>
      </p:nvGrpSpPr>
      <p:grpSpPr>
        <a:xfrm>
          <a:off x="0" y="0"/>
          <a:ext cx="0" cy="0"/>
          <a:chOff x="0" y="0"/>
          <a:chExt cx="0" cy="0"/>
        </a:xfrm>
      </p:grpSpPr>
      <p:grpSp>
        <p:nvGrpSpPr>
          <p:cNvPr id="78" name="Google Shape;78;g150ca3d92c8_0_316"/>
          <p:cNvGrpSpPr/>
          <p:nvPr/>
        </p:nvGrpSpPr>
        <p:grpSpPr>
          <a:xfrm>
            <a:off x="830392" y="5558926"/>
            <a:ext cx="745763" cy="61102"/>
            <a:chOff x="4580561" y="2589004"/>
            <a:chExt cx="1064464" cy="25200"/>
          </a:xfrm>
        </p:grpSpPr>
        <p:sp>
          <p:nvSpPr>
            <p:cNvPr id="79" name="Google Shape;79;g150ca3d92c8_0_316"/>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150ca3d92c8_0_316"/>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g150ca3d92c8_0_316"/>
          <p:cNvSpPr txBox="1"/>
          <p:nvPr>
            <p:ph hasCustomPrompt="1" type="title"/>
          </p:nvPr>
        </p:nvSpPr>
        <p:spPr>
          <a:xfrm>
            <a:off x="729450" y="978600"/>
            <a:ext cx="7688400" cy="165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2" name="Google Shape;82;g150ca3d92c8_0_316"/>
          <p:cNvSpPr txBox="1"/>
          <p:nvPr>
            <p:ph idx="1" type="body"/>
          </p:nvPr>
        </p:nvSpPr>
        <p:spPr>
          <a:xfrm>
            <a:off x="729450" y="3030517"/>
            <a:ext cx="7688400" cy="2107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83" name="Google Shape;83;g150ca3d92c8_0_316"/>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g150ca3d92c8_0_323"/>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86" name="Shape 86"/>
        <p:cNvGrpSpPr/>
        <p:nvPr/>
      </p:nvGrpSpPr>
      <p:grpSpPr>
        <a:xfrm>
          <a:off x="0" y="0"/>
          <a:ext cx="0" cy="0"/>
          <a:chOff x="0" y="0"/>
          <a:chExt cx="0" cy="0"/>
        </a:xfrm>
      </p:grpSpPr>
      <p:sp>
        <p:nvSpPr>
          <p:cNvPr id="87" name="Google Shape;87;g150ca3d92c8_0_325"/>
          <p:cNvSpPr txBox="1"/>
          <p:nvPr>
            <p:ph type="title"/>
          </p:nvPr>
        </p:nvSpPr>
        <p:spPr>
          <a:xfrm>
            <a:off x="301752" y="228600"/>
            <a:ext cx="8534400" cy="759000"/>
          </a:xfrm>
          <a:prstGeom prst="rect">
            <a:avLst/>
          </a:prstGeom>
          <a:noFill/>
          <a:ln>
            <a:noFill/>
          </a:ln>
        </p:spPr>
        <p:txBody>
          <a:bodyPr anchorCtr="0" anchor="b" bIns="45700" lIns="91425" spcFirstLastPara="1" rIns="91425" wrap="square" tIns="45700">
            <a:normAutofit/>
          </a:bodyPr>
          <a:lstStyle>
            <a:lvl1pPr lvl="0" rtl="0" algn="ctr">
              <a:lnSpc>
                <a:spcPct val="100000"/>
              </a:lnSpc>
              <a:spcBef>
                <a:spcPts val="0"/>
              </a:spcBef>
              <a:spcAft>
                <a:spcPts val="0"/>
              </a:spcAft>
              <a:buClr>
                <a:srgbClr val="7A9798"/>
              </a:buClr>
              <a:buSzPts val="3300"/>
              <a:buFont typeface="Georgia"/>
              <a:buNone/>
              <a:defRPr>
                <a:solidFill>
                  <a:srgbClr val="7A9798"/>
                </a:solidFill>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88" name="Google Shape;88;g150ca3d92c8_0_325"/>
          <p:cNvSpPr txBox="1"/>
          <p:nvPr>
            <p:ph idx="10" type="dt"/>
          </p:nvPr>
        </p:nvSpPr>
        <p:spPr>
          <a:xfrm>
            <a:off x="5791200" y="6404984"/>
            <a:ext cx="3045000" cy="3657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 name="Google Shape;89;g150ca3d92c8_0_325"/>
          <p:cNvSpPr txBox="1"/>
          <p:nvPr>
            <p:ph idx="11" type="ftr"/>
          </p:nvPr>
        </p:nvSpPr>
        <p:spPr>
          <a:xfrm>
            <a:off x="304800" y="6410848"/>
            <a:ext cx="3581400" cy="365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 name="Google Shape;90;g150ca3d92c8_0_325"/>
          <p:cNvSpPr txBox="1"/>
          <p:nvPr>
            <p:ph idx="12" type="sldNum"/>
          </p:nvPr>
        </p:nvSpPr>
        <p:spPr>
          <a:xfrm>
            <a:off x="4361688" y="1026372"/>
            <a:ext cx="457200" cy="441300"/>
          </a:xfrm>
          <a:prstGeom prst="rect">
            <a:avLst/>
          </a:prstGeom>
          <a:noFill/>
          <a:ln>
            <a:noFill/>
          </a:ln>
        </p:spPr>
        <p:txBody>
          <a:bodyPr anchorCtr="0" anchor="ctr" bIns="45700" lIns="45700" spcFirstLastPara="1" rIns="45700" wrap="square" tIns="45700">
            <a:norm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US"/>
              <a:t>‹#›</a:t>
            </a:fld>
            <a:endParaRPr/>
          </a:p>
        </p:txBody>
      </p:sp>
      <p:sp>
        <p:nvSpPr>
          <p:cNvPr id="91" name="Google Shape;91;g150ca3d92c8_0_325"/>
          <p:cNvSpPr txBox="1"/>
          <p:nvPr>
            <p:ph idx="1" type="body"/>
          </p:nvPr>
        </p:nvSpPr>
        <p:spPr>
          <a:xfrm>
            <a:off x="301752" y="1527048"/>
            <a:ext cx="8503800" cy="4572000"/>
          </a:xfrm>
          <a:prstGeom prst="rect">
            <a:avLst/>
          </a:prstGeom>
          <a:noFill/>
          <a:ln>
            <a:noFill/>
          </a:ln>
        </p:spPr>
        <p:txBody>
          <a:bodyPr anchorCtr="0" anchor="t" bIns="45700" lIns="91425" spcFirstLastPara="1" rIns="91425" wrap="square" tIns="45700">
            <a:normAutofit/>
          </a:bodyPr>
          <a:lstStyle>
            <a:lvl1pPr indent="-325755" lvl="0" marL="457200" rtl="0" algn="l">
              <a:lnSpc>
                <a:spcPct val="115000"/>
              </a:lnSpc>
              <a:spcBef>
                <a:spcPts val="360"/>
              </a:spcBef>
              <a:spcAft>
                <a:spcPts val="0"/>
              </a:spcAft>
              <a:buSzPts val="1530"/>
              <a:buChar char="●"/>
              <a:defRPr/>
            </a:lvl1pPr>
            <a:lvl2pPr indent="-308610" lvl="1" marL="914400" rtl="0" algn="l">
              <a:lnSpc>
                <a:spcPct val="115000"/>
              </a:lnSpc>
              <a:spcBef>
                <a:spcPts val="1200"/>
              </a:spcBef>
              <a:spcAft>
                <a:spcPts val="0"/>
              </a:spcAft>
              <a:buSzPts val="1260"/>
              <a:buChar char="○"/>
              <a:defRPr/>
            </a:lvl2pPr>
            <a:lvl3pPr indent="-314325" lvl="2" marL="1371600" rtl="0" algn="l">
              <a:lnSpc>
                <a:spcPct val="115000"/>
              </a:lnSpc>
              <a:spcBef>
                <a:spcPts val="1200"/>
              </a:spcBef>
              <a:spcAft>
                <a:spcPts val="0"/>
              </a:spcAft>
              <a:buSzPts val="1350"/>
              <a:buChar char="■"/>
              <a:defRPr/>
            </a:lvl3pPr>
            <a:lvl4pPr indent="-308610" lvl="3" marL="1828800" rtl="0" algn="l">
              <a:lnSpc>
                <a:spcPct val="115000"/>
              </a:lnSpc>
              <a:spcBef>
                <a:spcPts val="1200"/>
              </a:spcBef>
              <a:spcAft>
                <a:spcPts val="0"/>
              </a:spcAft>
              <a:buSzPts val="1260"/>
              <a:buChar char="●"/>
              <a:defRPr/>
            </a:lvl4pPr>
            <a:lvl5pPr indent="-342900" lvl="4" marL="2286000" rtl="0" algn="l">
              <a:lnSpc>
                <a:spcPct val="115000"/>
              </a:lnSpc>
              <a:spcBef>
                <a:spcPts val="1200"/>
              </a:spcBef>
              <a:spcAft>
                <a:spcPts val="0"/>
              </a:spcAft>
              <a:buSzPts val="1800"/>
              <a:buChar char="○"/>
              <a:defRPr/>
            </a:lvl5pPr>
            <a:lvl6pPr indent="-320039" lvl="5" marL="2743200" rtl="0" algn="l">
              <a:lnSpc>
                <a:spcPct val="115000"/>
              </a:lnSpc>
              <a:spcBef>
                <a:spcPts val="1200"/>
              </a:spcBef>
              <a:spcAft>
                <a:spcPts val="0"/>
              </a:spcAft>
              <a:buSzPts val="1440"/>
              <a:buChar char="■"/>
              <a:defRPr/>
            </a:lvl6pPr>
            <a:lvl7pPr indent="-331470" lvl="6" marL="3200400" rtl="0" algn="l">
              <a:lnSpc>
                <a:spcPct val="115000"/>
              </a:lnSpc>
              <a:spcBef>
                <a:spcPts val="1200"/>
              </a:spcBef>
              <a:spcAft>
                <a:spcPts val="0"/>
              </a:spcAft>
              <a:buSzPts val="1620"/>
              <a:buChar char="●"/>
              <a:defRPr/>
            </a:lvl7pPr>
            <a:lvl8pPr indent="-342900" lvl="7" marL="3657600" rtl="0" algn="l">
              <a:lnSpc>
                <a:spcPct val="115000"/>
              </a:lnSpc>
              <a:spcBef>
                <a:spcPts val="1200"/>
              </a:spcBef>
              <a:spcAft>
                <a:spcPts val="0"/>
              </a:spcAft>
              <a:buSzPts val="1800"/>
              <a:buChar char="○"/>
              <a:defRPr/>
            </a:lvl8pPr>
            <a:lvl9pPr indent="-331470" lvl="8" marL="4114800" rtl="0" algn="l">
              <a:lnSpc>
                <a:spcPct val="115000"/>
              </a:lnSpc>
              <a:spcBef>
                <a:spcPts val="1200"/>
              </a:spcBef>
              <a:spcAft>
                <a:spcPts val="1200"/>
              </a:spcAft>
              <a:buSzPts val="162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1" name="Shape 21"/>
        <p:cNvGrpSpPr/>
        <p:nvPr/>
      </p:nvGrpSpPr>
      <p:grpSpPr>
        <a:xfrm>
          <a:off x="0" y="0"/>
          <a:ext cx="0" cy="0"/>
          <a:chOff x="0" y="0"/>
          <a:chExt cx="0" cy="0"/>
        </a:xfrm>
      </p:grpSpPr>
      <p:grpSp>
        <p:nvGrpSpPr>
          <p:cNvPr id="22" name="Google Shape;22;g150ca3d92c8_0_260"/>
          <p:cNvGrpSpPr/>
          <p:nvPr/>
        </p:nvGrpSpPr>
        <p:grpSpPr>
          <a:xfrm>
            <a:off x="830392" y="1588427"/>
            <a:ext cx="745763" cy="61102"/>
            <a:chOff x="4580561" y="2589004"/>
            <a:chExt cx="1064464" cy="25200"/>
          </a:xfrm>
        </p:grpSpPr>
        <p:sp>
          <p:nvSpPr>
            <p:cNvPr id="23" name="Google Shape;23;g150ca3d92c8_0_26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g150ca3d92c8_0_26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g150ca3d92c8_0_260"/>
          <p:cNvSpPr txBox="1"/>
          <p:nvPr>
            <p:ph type="title"/>
          </p:nvPr>
        </p:nvSpPr>
        <p:spPr>
          <a:xfrm>
            <a:off x="729450" y="1763267"/>
            <a:ext cx="7688400" cy="202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6" name="Google Shape;26;g150ca3d92c8_0_260"/>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g150ca3d92c8_0_266"/>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g150ca3d92c8_0_266"/>
          <p:cNvGrpSpPr/>
          <p:nvPr/>
        </p:nvGrpSpPr>
        <p:grpSpPr>
          <a:xfrm>
            <a:off x="830392" y="1588427"/>
            <a:ext cx="745763" cy="61102"/>
            <a:chOff x="4580561" y="2589004"/>
            <a:chExt cx="1064464" cy="25200"/>
          </a:xfrm>
        </p:grpSpPr>
        <p:sp>
          <p:nvSpPr>
            <p:cNvPr id="30" name="Google Shape;30;g150ca3d92c8_0_26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g150ca3d92c8_0_26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g150ca3d92c8_0_266"/>
          <p:cNvSpPr txBox="1"/>
          <p:nvPr>
            <p:ph type="title"/>
          </p:nvPr>
        </p:nvSpPr>
        <p:spPr>
          <a:xfrm>
            <a:off x="729450" y="1758200"/>
            <a:ext cx="7688700" cy="713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3" name="Google Shape;33;g150ca3d92c8_0_266"/>
          <p:cNvSpPr txBox="1"/>
          <p:nvPr>
            <p:ph idx="1" type="body"/>
          </p:nvPr>
        </p:nvSpPr>
        <p:spPr>
          <a:xfrm>
            <a:off x="729450" y="2771833"/>
            <a:ext cx="7688700" cy="3014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4" name="Google Shape;34;g150ca3d92c8_0_266"/>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150ca3d92c8_0_274"/>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g150ca3d92c8_0_274"/>
          <p:cNvGrpSpPr/>
          <p:nvPr/>
        </p:nvGrpSpPr>
        <p:grpSpPr>
          <a:xfrm>
            <a:off x="830392" y="1588427"/>
            <a:ext cx="745763" cy="61102"/>
            <a:chOff x="4580561" y="2589004"/>
            <a:chExt cx="1064464" cy="25200"/>
          </a:xfrm>
        </p:grpSpPr>
        <p:sp>
          <p:nvSpPr>
            <p:cNvPr id="38" name="Google Shape;38;g150ca3d92c8_0_27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g150ca3d92c8_0_27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g150ca3d92c8_0_274"/>
          <p:cNvSpPr txBox="1"/>
          <p:nvPr>
            <p:ph type="title"/>
          </p:nvPr>
        </p:nvSpPr>
        <p:spPr>
          <a:xfrm>
            <a:off x="729450" y="1758200"/>
            <a:ext cx="7688400" cy="713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1" name="Google Shape;41;g150ca3d92c8_0_274"/>
          <p:cNvSpPr txBox="1"/>
          <p:nvPr>
            <p:ph idx="1" type="body"/>
          </p:nvPr>
        </p:nvSpPr>
        <p:spPr>
          <a:xfrm>
            <a:off x="729325" y="2771833"/>
            <a:ext cx="3774300" cy="3014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2" name="Google Shape;42;g150ca3d92c8_0_274"/>
          <p:cNvSpPr txBox="1"/>
          <p:nvPr>
            <p:ph idx="2" type="body"/>
          </p:nvPr>
        </p:nvSpPr>
        <p:spPr>
          <a:xfrm>
            <a:off x="4643604" y="2771833"/>
            <a:ext cx="3774300" cy="3014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3" name="Google Shape;43;g150ca3d92c8_0_274"/>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g150ca3d92c8_0_283"/>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g150ca3d92c8_0_283"/>
          <p:cNvGrpSpPr/>
          <p:nvPr/>
        </p:nvGrpSpPr>
        <p:grpSpPr>
          <a:xfrm>
            <a:off x="830392" y="1588427"/>
            <a:ext cx="745763" cy="61102"/>
            <a:chOff x="4580561" y="2589004"/>
            <a:chExt cx="1064464" cy="25200"/>
          </a:xfrm>
        </p:grpSpPr>
        <p:sp>
          <p:nvSpPr>
            <p:cNvPr id="47" name="Google Shape;47;g150ca3d92c8_0_28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150ca3d92c8_0_28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g150ca3d92c8_0_283"/>
          <p:cNvSpPr txBox="1"/>
          <p:nvPr>
            <p:ph type="title"/>
          </p:nvPr>
        </p:nvSpPr>
        <p:spPr>
          <a:xfrm>
            <a:off x="729450" y="1758200"/>
            <a:ext cx="7688400" cy="713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0" name="Google Shape;50;g150ca3d92c8_0_283"/>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g150ca3d92c8_0_290"/>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 name="Google Shape;53;g150ca3d92c8_0_290"/>
          <p:cNvGrpSpPr/>
          <p:nvPr/>
        </p:nvGrpSpPr>
        <p:grpSpPr>
          <a:xfrm>
            <a:off x="830392" y="1588427"/>
            <a:ext cx="745763" cy="61102"/>
            <a:chOff x="4580561" y="2589004"/>
            <a:chExt cx="1064464" cy="25200"/>
          </a:xfrm>
        </p:grpSpPr>
        <p:sp>
          <p:nvSpPr>
            <p:cNvPr id="54" name="Google Shape;54;g150ca3d92c8_0_29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150ca3d92c8_0_29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g150ca3d92c8_0_290"/>
          <p:cNvSpPr txBox="1"/>
          <p:nvPr>
            <p:ph type="title"/>
          </p:nvPr>
        </p:nvSpPr>
        <p:spPr>
          <a:xfrm>
            <a:off x="730000" y="1758200"/>
            <a:ext cx="3300900" cy="18420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7" name="Google Shape;57;g150ca3d92c8_0_290"/>
          <p:cNvSpPr txBox="1"/>
          <p:nvPr>
            <p:ph idx="1" type="body"/>
          </p:nvPr>
        </p:nvSpPr>
        <p:spPr>
          <a:xfrm>
            <a:off x="721225" y="3708967"/>
            <a:ext cx="3300900" cy="2130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8" name="Google Shape;58;g150ca3d92c8_0_290"/>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9" name="Shape 59"/>
        <p:cNvGrpSpPr/>
        <p:nvPr/>
      </p:nvGrpSpPr>
      <p:grpSpPr>
        <a:xfrm>
          <a:off x="0" y="0"/>
          <a:ext cx="0" cy="0"/>
          <a:chOff x="0" y="0"/>
          <a:chExt cx="0" cy="0"/>
        </a:xfrm>
      </p:grpSpPr>
      <p:grpSp>
        <p:nvGrpSpPr>
          <p:cNvPr id="60" name="Google Shape;60;g150ca3d92c8_0_298"/>
          <p:cNvGrpSpPr/>
          <p:nvPr/>
        </p:nvGrpSpPr>
        <p:grpSpPr>
          <a:xfrm>
            <a:off x="830392" y="5558926"/>
            <a:ext cx="745763" cy="61102"/>
            <a:chOff x="4580561" y="2589004"/>
            <a:chExt cx="1064464" cy="25200"/>
          </a:xfrm>
        </p:grpSpPr>
        <p:sp>
          <p:nvSpPr>
            <p:cNvPr id="61" name="Google Shape;61;g150ca3d92c8_0_29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150ca3d92c8_0_29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g150ca3d92c8_0_298"/>
          <p:cNvSpPr txBox="1"/>
          <p:nvPr>
            <p:ph type="title"/>
          </p:nvPr>
        </p:nvSpPr>
        <p:spPr>
          <a:xfrm>
            <a:off x="729450" y="1152400"/>
            <a:ext cx="7021200" cy="39801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4" name="Google Shape;64;g150ca3d92c8_0_298"/>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g150ca3d92c8_0_304"/>
          <p:cNvSpPr/>
          <p:nvPr/>
        </p:nvSpPr>
        <p:spPr>
          <a:xfrm>
            <a:off x="0" y="0"/>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g150ca3d92c8_0_304"/>
          <p:cNvGrpSpPr/>
          <p:nvPr/>
        </p:nvGrpSpPr>
        <p:grpSpPr>
          <a:xfrm>
            <a:off x="830392" y="1588427"/>
            <a:ext cx="745763" cy="61102"/>
            <a:chOff x="4580561" y="2589004"/>
            <a:chExt cx="1064464" cy="25200"/>
          </a:xfrm>
        </p:grpSpPr>
        <p:sp>
          <p:nvSpPr>
            <p:cNvPr id="68" name="Google Shape;68;g150ca3d92c8_0_30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150ca3d92c8_0_30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 name="Google Shape;70;g150ca3d92c8_0_304"/>
          <p:cNvSpPr txBox="1"/>
          <p:nvPr>
            <p:ph type="title"/>
          </p:nvPr>
        </p:nvSpPr>
        <p:spPr>
          <a:xfrm>
            <a:off x="730000" y="1758200"/>
            <a:ext cx="3300900" cy="2249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71" name="Google Shape;71;g150ca3d92c8_0_304"/>
          <p:cNvSpPr txBox="1"/>
          <p:nvPr>
            <p:ph idx="1" type="subTitle"/>
          </p:nvPr>
        </p:nvSpPr>
        <p:spPr>
          <a:xfrm>
            <a:off x="724950" y="4215367"/>
            <a:ext cx="3300900" cy="1011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72" name="Google Shape;72;g150ca3d92c8_0_304"/>
          <p:cNvSpPr txBox="1"/>
          <p:nvPr>
            <p:ph idx="2" type="body"/>
          </p:nvPr>
        </p:nvSpPr>
        <p:spPr>
          <a:xfrm>
            <a:off x="5174225" y="1803500"/>
            <a:ext cx="3374400" cy="4034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3" name="Google Shape;73;g150ca3d92c8_0_304"/>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 name="Shape 74"/>
        <p:cNvGrpSpPr/>
        <p:nvPr/>
      </p:nvGrpSpPr>
      <p:grpSpPr>
        <a:xfrm>
          <a:off x="0" y="0"/>
          <a:ext cx="0" cy="0"/>
          <a:chOff x="0" y="0"/>
          <a:chExt cx="0" cy="0"/>
        </a:xfrm>
      </p:grpSpPr>
      <p:sp>
        <p:nvSpPr>
          <p:cNvPr id="75" name="Google Shape;75;g150ca3d92c8_0_313"/>
          <p:cNvSpPr txBox="1"/>
          <p:nvPr>
            <p:ph idx="1" type="body"/>
          </p:nvPr>
        </p:nvSpPr>
        <p:spPr>
          <a:xfrm>
            <a:off x="724950" y="5830068"/>
            <a:ext cx="7697400" cy="614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6" name="Google Shape;76;g150ca3d92c8_0_313"/>
          <p:cNvSpPr txBox="1"/>
          <p:nvPr>
            <p:ph idx="12" type="sldNum"/>
          </p:nvPr>
        </p:nvSpPr>
        <p:spPr>
          <a:xfrm>
            <a:off x="8536302" y="6333134"/>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9" name="Shape 9"/>
        <p:cNvGrpSpPr/>
        <p:nvPr/>
      </p:nvGrpSpPr>
      <p:grpSpPr>
        <a:xfrm>
          <a:off x="0" y="0"/>
          <a:ext cx="0" cy="0"/>
          <a:chOff x="0" y="0"/>
          <a:chExt cx="0" cy="0"/>
        </a:xfrm>
      </p:grpSpPr>
      <p:sp>
        <p:nvSpPr>
          <p:cNvPr id="10" name="Google Shape;10;g150ca3d92c8_0_24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11" name="Google Shape;11;g150ca3d92c8_0_248"/>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2" name="Google Shape;12;g150ca3d92c8_0_248"/>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ph idx="1" type="subTitle"/>
          </p:nvPr>
        </p:nvSpPr>
        <p:spPr>
          <a:xfrm>
            <a:off x="1422475" y="3073775"/>
            <a:ext cx="6400800" cy="2971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360"/>
              <a:buNone/>
            </a:pPr>
            <a:r>
              <a:rPr lang="en-US"/>
              <a:t>PRESENTED BY-</a:t>
            </a:r>
            <a:endParaRPr/>
          </a:p>
          <a:p>
            <a:pPr indent="0" lvl="0" marL="0" rtl="0" algn="ctr">
              <a:lnSpc>
                <a:spcPct val="100000"/>
              </a:lnSpc>
              <a:spcBef>
                <a:spcPts val="320"/>
              </a:spcBef>
              <a:spcAft>
                <a:spcPts val="0"/>
              </a:spcAft>
              <a:buSzPts val="1360"/>
              <a:buNone/>
            </a:pPr>
            <a:r>
              <a:rPr lang="en-US"/>
              <a:t>FAISAL IMRAN</a:t>
            </a:r>
            <a:endParaRPr/>
          </a:p>
          <a:p>
            <a:pPr indent="0" lvl="0" marL="0" rtl="0" algn="ctr">
              <a:lnSpc>
                <a:spcPct val="100000"/>
              </a:lnSpc>
              <a:spcBef>
                <a:spcPts val="320"/>
              </a:spcBef>
              <a:spcAft>
                <a:spcPts val="0"/>
              </a:spcAft>
              <a:buSzPts val="1360"/>
              <a:buNone/>
            </a:pPr>
            <a:r>
              <a:rPr lang="en-US"/>
              <a:t>SENIOR LECTURER, CSE, DIU</a:t>
            </a:r>
            <a:endParaRPr/>
          </a:p>
          <a:p>
            <a:pPr indent="0" lvl="0" marL="0" rtl="0" algn="ctr">
              <a:lnSpc>
                <a:spcPct val="100000"/>
              </a:lnSpc>
              <a:spcBef>
                <a:spcPts val="320"/>
              </a:spcBef>
              <a:spcAft>
                <a:spcPts val="0"/>
              </a:spcAft>
              <a:buSzPts val="1360"/>
              <a:buNone/>
            </a:pPr>
            <a:r>
              <a:rPr lang="en-US"/>
              <a:t>EMAIL: FAISALIMRAN.CSE@DIU.EDU.BD</a:t>
            </a:r>
            <a:endParaRPr/>
          </a:p>
          <a:p>
            <a:pPr indent="0" lvl="0" marL="0" rtl="0" algn="ctr">
              <a:lnSpc>
                <a:spcPct val="100000"/>
              </a:lnSpc>
              <a:spcBef>
                <a:spcPts val="320"/>
              </a:spcBef>
              <a:spcAft>
                <a:spcPts val="0"/>
              </a:spcAft>
              <a:buSzPts val="1360"/>
              <a:buNone/>
            </a:pPr>
            <a:r>
              <a:t/>
            </a:r>
            <a:endParaRPr/>
          </a:p>
          <a:p>
            <a:pPr indent="0" lvl="0" marL="0" rtl="0" algn="ctr">
              <a:lnSpc>
                <a:spcPct val="100000"/>
              </a:lnSpc>
              <a:spcBef>
                <a:spcPts val="320"/>
              </a:spcBef>
              <a:spcAft>
                <a:spcPts val="0"/>
              </a:spcAft>
              <a:buSzPts val="1360"/>
              <a:buNone/>
            </a:pPr>
            <a:r>
              <a:rPr lang="en-US"/>
              <a:t>MADE BY-</a:t>
            </a:r>
            <a:endParaRPr/>
          </a:p>
          <a:p>
            <a:pPr indent="0" lvl="0" marL="0" rtl="0" algn="ctr">
              <a:lnSpc>
                <a:spcPct val="100000"/>
              </a:lnSpc>
              <a:spcBef>
                <a:spcPts val="320"/>
              </a:spcBef>
              <a:spcAft>
                <a:spcPts val="0"/>
              </a:spcAft>
              <a:buSzPts val="1360"/>
              <a:buNone/>
            </a:pPr>
            <a:r>
              <a:rPr lang="en-US"/>
              <a:t>TASLIMA FERDAUS SHUVA</a:t>
            </a:r>
            <a:endParaRPr/>
          </a:p>
          <a:p>
            <a:pPr indent="0" lvl="0" marL="0" rtl="0" algn="ctr">
              <a:lnSpc>
                <a:spcPct val="100000"/>
              </a:lnSpc>
              <a:spcBef>
                <a:spcPts val="320"/>
              </a:spcBef>
              <a:spcAft>
                <a:spcPts val="0"/>
              </a:spcAft>
              <a:buSzPts val="1360"/>
              <a:buNone/>
            </a:pPr>
            <a:r>
              <a:rPr lang="en-US"/>
              <a:t>SENIOR LECTURER, CSE,DIU</a:t>
            </a:r>
            <a:endParaRPr/>
          </a:p>
          <a:p>
            <a:pPr indent="0" lvl="0" marL="0" rtl="0" algn="ctr">
              <a:lnSpc>
                <a:spcPct val="100000"/>
              </a:lnSpc>
              <a:spcBef>
                <a:spcPts val="320"/>
              </a:spcBef>
              <a:spcAft>
                <a:spcPts val="0"/>
              </a:spcAft>
              <a:buSzPts val="1360"/>
              <a:buNone/>
            </a:pPr>
            <a:r>
              <a:rPr lang="en-US"/>
              <a:t>EMAIL: </a:t>
            </a:r>
            <a:r>
              <a:rPr lang="en-US">
                <a:latin typeface="Arimo"/>
                <a:ea typeface="Arimo"/>
                <a:cs typeface="Arimo"/>
                <a:sym typeface="Arimo"/>
              </a:rPr>
              <a:t>SHUVA.CSE@DIU.EDU.BD</a:t>
            </a:r>
            <a:endParaRPr/>
          </a:p>
        </p:txBody>
      </p:sp>
      <p:sp>
        <p:nvSpPr>
          <p:cNvPr id="97" name="Google Shape;97;p1"/>
          <p:cNvSpPr txBox="1"/>
          <p:nvPr>
            <p:ph type="ctrTitle"/>
          </p:nvPr>
        </p:nvSpPr>
        <p:spPr>
          <a:xfrm>
            <a:off x="561325" y="221375"/>
            <a:ext cx="8123100" cy="2118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4200"/>
              <a:buFont typeface="Georgia"/>
              <a:buNone/>
            </a:pPr>
            <a:r>
              <a:rPr lang="en-US"/>
              <a:t>CSE115:</a:t>
            </a:r>
            <a:r>
              <a:rPr b="1" lang="en-US"/>
              <a:t>Introduction to Biology and Chemistry for Computation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5" name="Shape 155"/>
        <p:cNvGrpSpPr/>
        <p:nvPr/>
      </p:nvGrpSpPr>
      <p:grpSpPr>
        <a:xfrm>
          <a:off x="0" y="0"/>
          <a:ext cx="0" cy="0"/>
          <a:chOff x="0" y="0"/>
          <a:chExt cx="0" cy="0"/>
        </a:xfrm>
      </p:grpSpPr>
      <p:sp>
        <p:nvSpPr>
          <p:cNvPr id="156" name="Google Shape;156;p10"/>
          <p:cNvSpPr txBox="1"/>
          <p:nvPr>
            <p:ph type="title"/>
          </p:nvPr>
        </p:nvSpPr>
        <p:spPr>
          <a:xfrm>
            <a:off x="286452" y="257650"/>
            <a:ext cx="8534400" cy="759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7A9798"/>
              </a:buClr>
              <a:buSzPts val="3300"/>
              <a:buFont typeface="Georgia"/>
              <a:buNone/>
            </a:pPr>
            <a:r>
              <a:rPr lang="en-US"/>
              <a:t>Computers in Biology</a:t>
            </a:r>
            <a:endParaRPr/>
          </a:p>
        </p:txBody>
      </p:sp>
      <p:sp>
        <p:nvSpPr>
          <p:cNvPr id="157" name="Google Shape;157;p10"/>
          <p:cNvSpPr txBox="1"/>
          <p:nvPr>
            <p:ph idx="1" type="body"/>
          </p:nvPr>
        </p:nvSpPr>
        <p:spPr>
          <a:xfrm>
            <a:off x="165100" y="1331225"/>
            <a:ext cx="8503800" cy="4749900"/>
          </a:xfrm>
          <a:prstGeom prst="rect">
            <a:avLst/>
          </a:prstGeom>
          <a:noFill/>
          <a:ln>
            <a:noFill/>
          </a:ln>
        </p:spPr>
        <p:txBody>
          <a:bodyPr anchorCtr="0" anchor="t" bIns="45700" lIns="91425" spcFirstLastPara="1" rIns="91425" wrap="square" tIns="45700">
            <a:normAutofit/>
          </a:bodyPr>
          <a:lstStyle/>
          <a:p>
            <a:pPr indent="-274320" lvl="0" marL="274320" rtl="0" algn="l">
              <a:lnSpc>
                <a:spcPct val="115000"/>
              </a:lnSpc>
              <a:spcBef>
                <a:spcPts val="0"/>
              </a:spcBef>
              <a:spcAft>
                <a:spcPts val="0"/>
              </a:spcAft>
              <a:buSzPts val="2295"/>
              <a:buChar char="●"/>
            </a:pPr>
            <a:r>
              <a:rPr lang="en-US"/>
              <a:t>DNA sequencing</a:t>
            </a:r>
            <a:endParaRPr/>
          </a:p>
          <a:p>
            <a:pPr indent="-274320" lvl="0" marL="274320" rtl="0" algn="l">
              <a:lnSpc>
                <a:spcPct val="115000"/>
              </a:lnSpc>
              <a:spcBef>
                <a:spcPts val="540"/>
              </a:spcBef>
              <a:spcAft>
                <a:spcPts val="0"/>
              </a:spcAft>
              <a:buSzPts val="2295"/>
              <a:buChar char="●"/>
            </a:pPr>
            <a:r>
              <a:rPr lang="en-US"/>
              <a:t>Sequence Alignment</a:t>
            </a:r>
            <a:endParaRPr/>
          </a:p>
          <a:p>
            <a:pPr indent="-274320" lvl="0" marL="274320" rtl="0" algn="l">
              <a:lnSpc>
                <a:spcPct val="115000"/>
              </a:lnSpc>
              <a:spcBef>
                <a:spcPts val="540"/>
              </a:spcBef>
              <a:spcAft>
                <a:spcPts val="0"/>
              </a:spcAft>
              <a:buSzPts val="2295"/>
              <a:buChar char="●"/>
            </a:pPr>
            <a:r>
              <a:rPr lang="en-US"/>
              <a:t>Gene duplication </a:t>
            </a:r>
            <a:endParaRPr/>
          </a:p>
          <a:p>
            <a:pPr indent="-274320" lvl="0" marL="274320" rtl="0" algn="l">
              <a:lnSpc>
                <a:spcPct val="115000"/>
              </a:lnSpc>
              <a:spcBef>
                <a:spcPts val="540"/>
              </a:spcBef>
              <a:spcAft>
                <a:spcPts val="0"/>
              </a:spcAft>
              <a:buSzPts val="2295"/>
              <a:buChar char="●"/>
            </a:pPr>
            <a:r>
              <a:rPr lang="en-US"/>
              <a:t>DNA database searching</a:t>
            </a:r>
            <a:endParaRPr/>
          </a:p>
          <a:p>
            <a:pPr indent="-274320" lvl="0" marL="274320" rtl="0" algn="l">
              <a:lnSpc>
                <a:spcPct val="115000"/>
              </a:lnSpc>
              <a:spcBef>
                <a:spcPts val="540"/>
              </a:spcBef>
              <a:spcAft>
                <a:spcPts val="0"/>
              </a:spcAft>
              <a:buSzPts val="2295"/>
              <a:buChar char="●"/>
            </a:pPr>
            <a:r>
              <a:rPr lang="en-US"/>
              <a:t>Gene Therapy</a:t>
            </a:r>
            <a:endParaRPr/>
          </a:p>
          <a:p>
            <a:pPr indent="-274320" lvl="0" marL="274320" rtl="0" algn="l">
              <a:lnSpc>
                <a:spcPct val="115000"/>
              </a:lnSpc>
              <a:spcBef>
                <a:spcPts val="540"/>
              </a:spcBef>
              <a:spcAft>
                <a:spcPts val="0"/>
              </a:spcAft>
              <a:buSzPts val="2295"/>
              <a:buChar char="●"/>
            </a:pPr>
            <a:r>
              <a:rPr lang="en-US"/>
              <a:t>Drug development</a:t>
            </a:r>
            <a:endParaRPr/>
          </a:p>
          <a:p>
            <a:pPr indent="-128587" lvl="0" marL="274320" rtl="0" algn="l">
              <a:lnSpc>
                <a:spcPct val="115000"/>
              </a:lnSpc>
              <a:spcBef>
                <a:spcPts val="540"/>
              </a:spcBef>
              <a:spcAft>
                <a:spcPts val="0"/>
              </a:spcAft>
              <a:buSzPts val="2295"/>
              <a:buNone/>
            </a:pPr>
            <a:r>
              <a:t/>
            </a:r>
            <a:endParaRPr/>
          </a:p>
          <a:p>
            <a:pPr indent="-274320" lvl="0" marL="274320" rtl="0" algn="l">
              <a:lnSpc>
                <a:spcPct val="115000"/>
              </a:lnSpc>
              <a:spcBef>
                <a:spcPts val="540"/>
              </a:spcBef>
              <a:spcAft>
                <a:spcPts val="0"/>
              </a:spcAft>
              <a:buSzPts val="2295"/>
              <a:buNone/>
            </a:pPr>
            <a:r>
              <a:t/>
            </a:r>
            <a:endParaRPr/>
          </a:p>
          <a:p>
            <a:pPr indent="-128587" lvl="0" marL="274320" rtl="0" algn="l">
              <a:lnSpc>
                <a:spcPct val="115000"/>
              </a:lnSpc>
              <a:spcBef>
                <a:spcPts val="540"/>
              </a:spcBef>
              <a:spcAft>
                <a:spcPts val="1200"/>
              </a:spcAft>
              <a:buSzPts val="2295"/>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11"/>
          <p:cNvPicPr preferRelativeResize="0"/>
          <p:nvPr/>
        </p:nvPicPr>
        <p:blipFill rotWithShape="1">
          <a:blip r:embed="rId3">
            <a:alphaModFix/>
          </a:blip>
          <a:srcRect b="0" l="0" r="0" t="0"/>
          <a:stretch/>
        </p:blipFill>
        <p:spPr>
          <a:xfrm>
            <a:off x="294799" y="1188425"/>
            <a:ext cx="8686802" cy="429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301752" y="228600"/>
            <a:ext cx="8534400" cy="758952"/>
          </a:xfrm>
          <a:prstGeom prst="rect">
            <a:avLst/>
          </a:prstGeom>
          <a:solidFill>
            <a:schemeClr val="lt1"/>
          </a:solid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7A9798"/>
              </a:buClr>
              <a:buSzPts val="3300"/>
              <a:buFont typeface="Georgia"/>
              <a:buNone/>
            </a:pPr>
            <a:r>
              <a:rPr lang="en-US"/>
              <a:t>Lecture Outline</a:t>
            </a:r>
            <a:endParaRPr/>
          </a:p>
        </p:txBody>
      </p:sp>
      <p:sp>
        <p:nvSpPr>
          <p:cNvPr id="103" name="Google Shape;103;p2"/>
          <p:cNvSpPr txBox="1"/>
          <p:nvPr>
            <p:ph idx="1" type="body"/>
          </p:nvPr>
        </p:nvSpPr>
        <p:spPr>
          <a:xfrm>
            <a:off x="301752" y="1527048"/>
            <a:ext cx="8503800" cy="4572000"/>
          </a:xfrm>
          <a:prstGeom prst="rect">
            <a:avLst/>
          </a:prstGeom>
          <a:solidFill>
            <a:schemeClr val="lt1"/>
          </a:solidFill>
          <a:ln>
            <a:noFill/>
          </a:ln>
        </p:spPr>
        <p:txBody>
          <a:bodyPr anchorCtr="0" anchor="t" bIns="45700" lIns="91425" spcFirstLastPara="1" rIns="91425" wrap="square" tIns="45700">
            <a:normAutofit/>
          </a:bodyPr>
          <a:lstStyle/>
          <a:p>
            <a:pPr indent="-325120" lvl="0" marL="274320" rtl="0" algn="l">
              <a:lnSpc>
                <a:spcPct val="115000"/>
              </a:lnSpc>
              <a:spcBef>
                <a:spcPts val="0"/>
              </a:spcBef>
              <a:spcAft>
                <a:spcPts val="0"/>
              </a:spcAft>
              <a:buSzPts val="3095"/>
              <a:buChar char="●"/>
            </a:pPr>
            <a:r>
              <a:rPr lang="en-US" sz="2100"/>
              <a:t>Introduction</a:t>
            </a:r>
            <a:endParaRPr sz="2100"/>
          </a:p>
          <a:p>
            <a:pPr indent="-325120" lvl="0" marL="274320" rtl="0" algn="l">
              <a:lnSpc>
                <a:spcPct val="115000"/>
              </a:lnSpc>
              <a:spcBef>
                <a:spcPts val="540"/>
              </a:spcBef>
              <a:spcAft>
                <a:spcPts val="0"/>
              </a:spcAft>
              <a:buSzPts val="3095"/>
              <a:buChar char="●"/>
            </a:pPr>
            <a:r>
              <a:rPr lang="en-US" sz="2100"/>
              <a:t>Computer for Chemistry</a:t>
            </a:r>
            <a:endParaRPr sz="2100"/>
          </a:p>
          <a:p>
            <a:pPr indent="-325120" lvl="0" marL="274320" rtl="0" algn="l">
              <a:lnSpc>
                <a:spcPct val="115000"/>
              </a:lnSpc>
              <a:spcBef>
                <a:spcPts val="540"/>
              </a:spcBef>
              <a:spcAft>
                <a:spcPts val="0"/>
              </a:spcAft>
              <a:buSzPts val="3095"/>
              <a:buChar char="●"/>
            </a:pPr>
            <a:r>
              <a:rPr lang="en-US" sz="2100"/>
              <a:t>Computer for Biology</a:t>
            </a:r>
            <a:endParaRPr sz="2100"/>
          </a:p>
          <a:p>
            <a:pPr indent="-325120" lvl="0" marL="274320" rtl="0" algn="l">
              <a:lnSpc>
                <a:spcPct val="115000"/>
              </a:lnSpc>
              <a:spcBef>
                <a:spcPts val="540"/>
              </a:spcBef>
              <a:spcAft>
                <a:spcPts val="0"/>
              </a:spcAft>
              <a:buSzPts val="3095"/>
              <a:buChar char="●"/>
            </a:pPr>
            <a:r>
              <a:rPr lang="en-US" sz="2100"/>
              <a:t>Future scopes </a:t>
            </a:r>
            <a:endParaRPr sz="2100"/>
          </a:p>
          <a:p>
            <a:pPr indent="-128587" lvl="0" marL="274320" rtl="0" algn="l">
              <a:lnSpc>
                <a:spcPct val="115000"/>
              </a:lnSpc>
              <a:spcBef>
                <a:spcPts val="540"/>
              </a:spcBef>
              <a:spcAft>
                <a:spcPts val="1200"/>
              </a:spcAft>
              <a:buSzPts val="2295"/>
              <a:buNone/>
            </a:pPr>
            <a:r>
              <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185350" y="228600"/>
            <a:ext cx="8620200" cy="759000"/>
          </a:xfrm>
          <a:prstGeom prst="rect">
            <a:avLst/>
          </a:prstGeom>
          <a:solidFill>
            <a:schemeClr val="lt1"/>
          </a:solid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7A9798"/>
              </a:buClr>
              <a:buSzPts val="3300"/>
              <a:buFont typeface="Georgia"/>
              <a:buNone/>
            </a:pPr>
            <a:r>
              <a:rPr lang="en-US"/>
              <a:t>Introduction</a:t>
            </a:r>
            <a:endParaRPr/>
          </a:p>
        </p:txBody>
      </p:sp>
      <p:sp>
        <p:nvSpPr>
          <p:cNvPr id="109" name="Google Shape;109;p3"/>
          <p:cNvSpPr txBox="1"/>
          <p:nvPr>
            <p:ph idx="1" type="body"/>
          </p:nvPr>
        </p:nvSpPr>
        <p:spPr>
          <a:xfrm>
            <a:off x="301752" y="1527048"/>
            <a:ext cx="8503920" cy="4572000"/>
          </a:xfrm>
          <a:prstGeom prst="rect">
            <a:avLst/>
          </a:prstGeom>
          <a:solidFill>
            <a:schemeClr val="lt1"/>
          </a:solidFill>
          <a:ln>
            <a:noFill/>
          </a:ln>
        </p:spPr>
        <p:txBody>
          <a:bodyPr anchorCtr="0" anchor="t" bIns="45700" lIns="91425" spcFirstLastPara="1" rIns="91425" wrap="square" tIns="45700">
            <a:noAutofit/>
          </a:bodyPr>
          <a:lstStyle/>
          <a:p>
            <a:pPr indent="-331470" lvl="0" marL="274320" rtl="0" algn="l">
              <a:lnSpc>
                <a:spcPct val="115000"/>
              </a:lnSpc>
              <a:spcBef>
                <a:spcPts val="0"/>
              </a:spcBef>
              <a:spcAft>
                <a:spcPts val="0"/>
              </a:spcAft>
              <a:buSzPts val="3195"/>
              <a:buChar char="●"/>
            </a:pPr>
            <a:r>
              <a:rPr lang="en-US" sz="2200"/>
              <a:t>We live in the era of computers. The word computer comes from the word “compute”, which means, “to calculate”. Despite computing it has many aspects in our life. </a:t>
            </a:r>
            <a:endParaRPr sz="2200"/>
          </a:p>
          <a:p>
            <a:pPr indent="-331470" lvl="0" marL="274320" rtl="0" algn="l">
              <a:lnSpc>
                <a:spcPct val="115000"/>
              </a:lnSpc>
              <a:spcBef>
                <a:spcPts val="540"/>
              </a:spcBef>
              <a:spcAft>
                <a:spcPts val="0"/>
              </a:spcAft>
              <a:buSzPts val="3195"/>
              <a:buChar char="●"/>
            </a:pPr>
            <a:r>
              <a:rPr lang="en-US" sz="2200"/>
              <a:t>The evolution of computer is still on and the ability of computers to sort, massive amount of data quickly produce useful information for almost any kind of user and makes them essential tool in modern society.</a:t>
            </a:r>
            <a:endParaRPr sz="2200"/>
          </a:p>
          <a:p>
            <a:pPr indent="-128587" lvl="0" marL="274320" rtl="0" algn="l">
              <a:lnSpc>
                <a:spcPct val="115000"/>
              </a:lnSpc>
              <a:spcBef>
                <a:spcPts val="540"/>
              </a:spcBef>
              <a:spcAft>
                <a:spcPts val="0"/>
              </a:spcAft>
              <a:buSzPts val="2295"/>
              <a:buNone/>
            </a:pPr>
            <a:r>
              <a:t/>
            </a:r>
            <a:endParaRPr sz="2200"/>
          </a:p>
          <a:p>
            <a:pPr indent="-274320" lvl="0" marL="274320" rtl="0" algn="l">
              <a:lnSpc>
                <a:spcPct val="115000"/>
              </a:lnSpc>
              <a:spcBef>
                <a:spcPts val="540"/>
              </a:spcBef>
              <a:spcAft>
                <a:spcPts val="0"/>
              </a:spcAft>
              <a:buSzPts val="2295"/>
              <a:buNone/>
            </a:pPr>
            <a:r>
              <a:t/>
            </a:r>
            <a:endParaRPr sz="2200"/>
          </a:p>
          <a:p>
            <a:pPr indent="-274320" lvl="0" marL="274320" rtl="0" algn="l">
              <a:lnSpc>
                <a:spcPct val="115000"/>
              </a:lnSpc>
              <a:spcBef>
                <a:spcPts val="540"/>
              </a:spcBef>
              <a:spcAft>
                <a:spcPts val="0"/>
              </a:spcAft>
              <a:buSzPts val="2295"/>
              <a:buNone/>
            </a:pPr>
            <a:r>
              <a:t/>
            </a:r>
            <a:endParaRPr sz="2200"/>
          </a:p>
          <a:p>
            <a:pPr indent="-128587" lvl="0" marL="274320" rtl="0" algn="l">
              <a:lnSpc>
                <a:spcPct val="115000"/>
              </a:lnSpc>
              <a:spcBef>
                <a:spcPts val="540"/>
              </a:spcBef>
              <a:spcAft>
                <a:spcPts val="1200"/>
              </a:spcAft>
              <a:buSzPts val="2295"/>
              <a:buNone/>
            </a:pPr>
            <a:r>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301752" y="228600"/>
            <a:ext cx="8534400" cy="758952"/>
          </a:xfrm>
          <a:prstGeom prst="rect">
            <a:avLst/>
          </a:prstGeom>
          <a:solidFill>
            <a:schemeClr val="lt1"/>
          </a:solid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7A9798"/>
              </a:buClr>
              <a:buSzPts val="3300"/>
              <a:buFont typeface="Georgia"/>
              <a:buNone/>
            </a:pPr>
            <a:r>
              <a:rPr lang="en-US"/>
              <a:t>Fields of Computer</a:t>
            </a:r>
            <a:endParaRPr/>
          </a:p>
        </p:txBody>
      </p:sp>
      <p:sp>
        <p:nvSpPr>
          <p:cNvPr id="115" name="Google Shape;115;p4"/>
          <p:cNvSpPr txBox="1"/>
          <p:nvPr>
            <p:ph idx="1" type="body"/>
          </p:nvPr>
        </p:nvSpPr>
        <p:spPr>
          <a:xfrm>
            <a:off x="225552" y="1527048"/>
            <a:ext cx="8503800" cy="4572000"/>
          </a:xfrm>
          <a:prstGeom prst="rect">
            <a:avLst/>
          </a:prstGeom>
          <a:solidFill>
            <a:schemeClr val="lt1"/>
          </a:solidFill>
          <a:ln>
            <a:noFill/>
          </a:ln>
        </p:spPr>
        <p:txBody>
          <a:bodyPr anchorCtr="0" anchor="t" bIns="45700" lIns="91425" spcFirstLastPara="1" rIns="91425" wrap="square" tIns="45700">
            <a:noAutofit/>
          </a:bodyPr>
          <a:lstStyle/>
          <a:p>
            <a:pPr indent="-318770" lvl="0" marL="274320" rtl="0" algn="l">
              <a:lnSpc>
                <a:spcPct val="115000"/>
              </a:lnSpc>
              <a:spcBef>
                <a:spcPts val="0"/>
              </a:spcBef>
              <a:spcAft>
                <a:spcPts val="0"/>
              </a:spcAft>
              <a:buSzPts val="2995"/>
              <a:buChar char="●"/>
            </a:pPr>
            <a:r>
              <a:rPr lang="en-US" sz="2000"/>
              <a:t>Science(e.g. Chemical industry)</a:t>
            </a:r>
            <a:endParaRPr sz="2000"/>
          </a:p>
          <a:p>
            <a:pPr indent="-318770" lvl="0" marL="274320" rtl="0" algn="l">
              <a:lnSpc>
                <a:spcPct val="115000"/>
              </a:lnSpc>
              <a:spcBef>
                <a:spcPts val="540"/>
              </a:spcBef>
              <a:spcAft>
                <a:spcPts val="0"/>
              </a:spcAft>
              <a:buSzPts val="2995"/>
              <a:buChar char="●"/>
            </a:pPr>
            <a:r>
              <a:rPr lang="en-US" sz="2000"/>
              <a:t>Medicine(e.g. Bioinformatics)</a:t>
            </a:r>
            <a:endParaRPr sz="2000"/>
          </a:p>
          <a:p>
            <a:pPr indent="-318770" lvl="0" marL="274320" rtl="0" algn="l">
              <a:lnSpc>
                <a:spcPct val="115000"/>
              </a:lnSpc>
              <a:spcBef>
                <a:spcPts val="540"/>
              </a:spcBef>
              <a:spcAft>
                <a:spcPts val="0"/>
              </a:spcAft>
              <a:buSzPts val="2995"/>
              <a:buChar char="●"/>
            </a:pPr>
            <a:r>
              <a:rPr lang="en-US" sz="2000"/>
              <a:t>Education</a:t>
            </a:r>
            <a:endParaRPr sz="2000"/>
          </a:p>
          <a:p>
            <a:pPr indent="-318770" lvl="0" marL="274320" rtl="0" algn="l">
              <a:lnSpc>
                <a:spcPct val="115000"/>
              </a:lnSpc>
              <a:spcBef>
                <a:spcPts val="540"/>
              </a:spcBef>
              <a:spcAft>
                <a:spcPts val="0"/>
              </a:spcAft>
              <a:buSzPts val="2995"/>
              <a:buChar char="●"/>
            </a:pPr>
            <a:r>
              <a:rPr lang="en-US" sz="2000"/>
              <a:t>Banking</a:t>
            </a:r>
            <a:endParaRPr sz="2000"/>
          </a:p>
          <a:p>
            <a:pPr indent="-318770" lvl="0" marL="274320" rtl="0" algn="l">
              <a:lnSpc>
                <a:spcPct val="115000"/>
              </a:lnSpc>
              <a:spcBef>
                <a:spcPts val="540"/>
              </a:spcBef>
              <a:spcAft>
                <a:spcPts val="0"/>
              </a:spcAft>
              <a:buSzPts val="2995"/>
              <a:buChar char="●"/>
            </a:pPr>
            <a:r>
              <a:rPr lang="en-US" sz="2000"/>
              <a:t>Crime Investigation</a:t>
            </a:r>
            <a:endParaRPr sz="2000"/>
          </a:p>
          <a:p>
            <a:pPr indent="-318770" lvl="0" marL="274320" rtl="0" algn="l">
              <a:lnSpc>
                <a:spcPct val="115000"/>
              </a:lnSpc>
              <a:spcBef>
                <a:spcPts val="540"/>
              </a:spcBef>
              <a:spcAft>
                <a:spcPts val="0"/>
              </a:spcAft>
              <a:buSzPts val="2995"/>
              <a:buChar char="●"/>
            </a:pPr>
            <a:r>
              <a:rPr lang="en-US" sz="2000"/>
              <a:t>Entertainment</a:t>
            </a:r>
            <a:endParaRPr sz="2000"/>
          </a:p>
          <a:p>
            <a:pPr indent="-318770" lvl="0" marL="274320" rtl="0" algn="l">
              <a:lnSpc>
                <a:spcPct val="115000"/>
              </a:lnSpc>
              <a:spcBef>
                <a:spcPts val="540"/>
              </a:spcBef>
              <a:spcAft>
                <a:spcPts val="0"/>
              </a:spcAft>
              <a:buSzPts val="2995"/>
              <a:buChar char="●"/>
            </a:pPr>
            <a:r>
              <a:rPr lang="en-US" sz="2000"/>
              <a:t>And much more</a:t>
            </a:r>
            <a:endParaRPr sz="2000"/>
          </a:p>
          <a:p>
            <a:pPr indent="-274320" lvl="0" marL="274320" rtl="0" algn="l">
              <a:lnSpc>
                <a:spcPct val="115000"/>
              </a:lnSpc>
              <a:spcBef>
                <a:spcPts val="540"/>
              </a:spcBef>
              <a:spcAft>
                <a:spcPts val="1200"/>
              </a:spcAft>
              <a:buSzPts val="2295"/>
              <a:buNone/>
            </a:pPr>
            <a:br>
              <a:rPr lang="en-US" sz="2000"/>
            </a:b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19" name="Shape 119"/>
        <p:cNvGrpSpPr/>
        <p:nvPr/>
      </p:nvGrpSpPr>
      <p:grpSpPr>
        <a:xfrm>
          <a:off x="0" y="0"/>
          <a:ext cx="0" cy="0"/>
          <a:chOff x="0" y="0"/>
          <a:chExt cx="0" cy="0"/>
        </a:xfrm>
      </p:grpSpPr>
      <p:sp>
        <p:nvSpPr>
          <p:cNvPr id="120" name="Google Shape;120;p5"/>
          <p:cNvSpPr txBox="1"/>
          <p:nvPr>
            <p:ph type="title"/>
          </p:nvPr>
        </p:nvSpPr>
        <p:spPr>
          <a:xfrm>
            <a:off x="304800" y="279400"/>
            <a:ext cx="8534400" cy="871200"/>
          </a:xfrm>
          <a:prstGeom prst="rect">
            <a:avLst/>
          </a:prstGeom>
          <a:solidFill>
            <a:schemeClr val="lt1"/>
          </a:solid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7A9798"/>
              </a:buClr>
              <a:buSzPts val="3300"/>
              <a:buFont typeface="Georgia"/>
              <a:buNone/>
            </a:pPr>
            <a:br>
              <a:rPr lang="en-US"/>
            </a:br>
            <a:r>
              <a:rPr lang="en-US"/>
              <a:t> Computers in Chemistry :</a:t>
            </a:r>
            <a:endParaRPr/>
          </a:p>
        </p:txBody>
      </p:sp>
      <p:sp>
        <p:nvSpPr>
          <p:cNvPr id="121" name="Google Shape;121;p5"/>
          <p:cNvSpPr txBox="1"/>
          <p:nvPr>
            <p:ph idx="1" type="body"/>
          </p:nvPr>
        </p:nvSpPr>
        <p:spPr>
          <a:xfrm>
            <a:off x="320100" y="1583700"/>
            <a:ext cx="8503800" cy="5274300"/>
          </a:xfrm>
          <a:prstGeom prst="rect">
            <a:avLst/>
          </a:prstGeom>
          <a:solidFill>
            <a:schemeClr val="lt1"/>
          </a:solidFill>
          <a:ln>
            <a:noFill/>
          </a:ln>
        </p:spPr>
        <p:txBody>
          <a:bodyPr anchorCtr="0" anchor="t" bIns="45700" lIns="91425" spcFirstLastPara="1" rIns="91425" wrap="square" tIns="45700">
            <a:normAutofit/>
          </a:bodyPr>
          <a:lstStyle/>
          <a:p>
            <a:pPr indent="-331470" lvl="0" marL="274320" rtl="0" algn="l">
              <a:lnSpc>
                <a:spcPct val="115000"/>
              </a:lnSpc>
              <a:spcBef>
                <a:spcPts val="0"/>
              </a:spcBef>
              <a:spcAft>
                <a:spcPts val="0"/>
              </a:spcAft>
              <a:buSzPts val="3195"/>
              <a:buChar char="●"/>
            </a:pPr>
            <a:r>
              <a:rPr lang="en-US" sz="2200"/>
              <a:t>There are several scopes of working for computer engineers in chemistry. Such as: </a:t>
            </a:r>
            <a:endParaRPr sz="2200"/>
          </a:p>
          <a:p>
            <a:pPr indent="-331470" lvl="0" marL="274320" rtl="0" algn="l">
              <a:lnSpc>
                <a:spcPct val="115000"/>
              </a:lnSpc>
              <a:spcBef>
                <a:spcPts val="540"/>
              </a:spcBef>
              <a:spcAft>
                <a:spcPts val="0"/>
              </a:spcAft>
              <a:buSzPts val="3195"/>
              <a:buChar char="●"/>
            </a:pPr>
            <a:r>
              <a:rPr b="1" lang="en-US" sz="2200"/>
              <a:t>Computational chemistry</a:t>
            </a:r>
            <a:endParaRPr sz="2200"/>
          </a:p>
          <a:p>
            <a:pPr indent="-331470" lvl="0" marL="274320" rtl="0" algn="l">
              <a:lnSpc>
                <a:spcPct val="115000"/>
              </a:lnSpc>
              <a:spcBef>
                <a:spcPts val="540"/>
              </a:spcBef>
              <a:spcAft>
                <a:spcPts val="1200"/>
              </a:spcAft>
              <a:buSzPts val="3195"/>
              <a:buChar char="●"/>
            </a:pPr>
            <a:r>
              <a:rPr lang="en-US" sz="2200"/>
              <a:t>It is the branch of chemistry where computers are used for solving chemical problems related to simulation. It uses the methods of theoretical chemistry, incorporated into computer programs, to calculate the structures and properties of molecules, groups of molecules and solids.</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type="title"/>
          </p:nvPr>
        </p:nvSpPr>
        <p:spPr>
          <a:xfrm>
            <a:off x="215875" y="333850"/>
            <a:ext cx="8534400" cy="701400"/>
          </a:xfrm>
          <a:prstGeom prst="rect">
            <a:avLst/>
          </a:prstGeom>
          <a:solidFill>
            <a:schemeClr val="lt1"/>
          </a:solid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7A9798"/>
              </a:buClr>
              <a:buSzPts val="3300"/>
              <a:buFont typeface="Georgia"/>
              <a:buNone/>
            </a:pPr>
            <a:r>
              <a:rPr lang="en-US"/>
              <a:t>Visual Models &amp; Packages</a:t>
            </a:r>
            <a:endParaRPr/>
          </a:p>
        </p:txBody>
      </p:sp>
      <p:sp>
        <p:nvSpPr>
          <p:cNvPr id="127" name="Google Shape;127;p6"/>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p>
            <a:pPr indent="-274320" lvl="0" marL="274320" rtl="0" algn="l">
              <a:lnSpc>
                <a:spcPct val="115000"/>
              </a:lnSpc>
              <a:spcBef>
                <a:spcPts val="0"/>
              </a:spcBef>
              <a:spcAft>
                <a:spcPts val="0"/>
              </a:spcAft>
              <a:buSzPts val="2295"/>
              <a:buChar char="●"/>
            </a:pPr>
            <a:r>
              <a:rPr lang="en-US"/>
              <a:t>Many self-sufficient computational chemistry software packages exist. Some include many methods covering a wide range, while others concentrate on a very specific range or even on one method. </a:t>
            </a:r>
            <a:endParaRPr/>
          </a:p>
          <a:p>
            <a:pPr indent="-274320" lvl="0" marL="274320" rtl="0" algn="l">
              <a:lnSpc>
                <a:spcPct val="115000"/>
              </a:lnSpc>
              <a:spcBef>
                <a:spcPts val="540"/>
              </a:spcBef>
              <a:spcAft>
                <a:spcPts val="0"/>
              </a:spcAft>
              <a:buSzPts val="2295"/>
              <a:buChar char="●"/>
            </a:pPr>
            <a:r>
              <a:rPr lang="en-US"/>
              <a:t>For example: </a:t>
            </a:r>
            <a:endParaRPr/>
          </a:p>
          <a:p>
            <a:pPr indent="-274320" lvl="0" marL="274320" rtl="0" algn="l">
              <a:lnSpc>
                <a:spcPct val="115000"/>
              </a:lnSpc>
              <a:spcBef>
                <a:spcPts val="480"/>
              </a:spcBef>
              <a:spcAft>
                <a:spcPts val="0"/>
              </a:spcAft>
              <a:buSzPts val="2040"/>
              <a:buFont typeface="Noto Sans Symbols"/>
              <a:buChar char="⮚"/>
            </a:pPr>
            <a:r>
              <a:rPr lang="en-US" sz="2400">
                <a:solidFill>
                  <a:srgbClr val="3333FF"/>
                </a:solidFill>
              </a:rPr>
              <a:t>For drawing packages -</a:t>
            </a:r>
            <a:r>
              <a:rPr i="1" lang="en-US" sz="2400">
                <a:solidFill>
                  <a:srgbClr val="3333FF"/>
                </a:solidFill>
              </a:rPr>
              <a:t>ISIS/Draw by MDL</a:t>
            </a:r>
            <a:r>
              <a:rPr b="1" lang="en-US" sz="2400"/>
              <a:t> </a:t>
            </a:r>
            <a:r>
              <a:rPr lang="en-US" sz="2400">
                <a:solidFill>
                  <a:srgbClr val="3333FF"/>
                </a:solidFill>
              </a:rPr>
              <a:t>Information Systems </a:t>
            </a:r>
            <a:endParaRPr/>
          </a:p>
          <a:p>
            <a:pPr indent="-274320" lvl="0" marL="274320" rtl="0" algn="l">
              <a:lnSpc>
                <a:spcPct val="115000"/>
              </a:lnSpc>
              <a:spcBef>
                <a:spcPts val="480"/>
              </a:spcBef>
              <a:spcAft>
                <a:spcPts val="0"/>
              </a:spcAft>
              <a:buSzPts val="2040"/>
              <a:buFont typeface="Noto Sans Symbols"/>
              <a:buChar char="⮚"/>
            </a:pPr>
            <a:r>
              <a:rPr lang="en-US" sz="2400">
                <a:solidFill>
                  <a:srgbClr val="3333FF"/>
                </a:solidFill>
              </a:rPr>
              <a:t>For modelling packages such as </a:t>
            </a:r>
            <a:r>
              <a:rPr i="1" lang="en-US" sz="2400">
                <a:solidFill>
                  <a:srgbClr val="3333FF"/>
                </a:solidFill>
              </a:rPr>
              <a:t>ArgusLab</a:t>
            </a:r>
            <a:r>
              <a:rPr lang="en-US" sz="2400">
                <a:solidFill>
                  <a:srgbClr val="3333FF"/>
                </a:solidFill>
              </a:rPr>
              <a:t> </a:t>
            </a:r>
            <a:endParaRPr/>
          </a:p>
          <a:p>
            <a:pPr indent="-274320" lvl="0" marL="274320" rtl="0" algn="l">
              <a:lnSpc>
                <a:spcPct val="115000"/>
              </a:lnSpc>
              <a:spcBef>
                <a:spcPts val="480"/>
              </a:spcBef>
              <a:spcAft>
                <a:spcPts val="0"/>
              </a:spcAft>
              <a:buSzPts val="2040"/>
              <a:buFont typeface="Noto Sans Symbols"/>
              <a:buChar char="⮚"/>
            </a:pPr>
            <a:r>
              <a:rPr lang="en-US" sz="2400">
                <a:solidFill>
                  <a:srgbClr val="3333FF"/>
                </a:solidFill>
              </a:rPr>
              <a:t>These software packages allow you to create your own molecular-structure</a:t>
            </a:r>
            <a:endParaRPr sz="2000">
              <a:solidFill>
                <a:srgbClr val="3333FF"/>
              </a:solidFill>
            </a:endParaRPr>
          </a:p>
          <a:p>
            <a:pPr indent="-128587" lvl="0" marL="274320" rtl="0" algn="l">
              <a:lnSpc>
                <a:spcPct val="115000"/>
              </a:lnSpc>
              <a:spcBef>
                <a:spcPts val="540"/>
              </a:spcBef>
              <a:spcAft>
                <a:spcPts val="1200"/>
              </a:spcAft>
              <a:buSzPts val="2295"/>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301752" y="228600"/>
            <a:ext cx="8534400" cy="758952"/>
          </a:xfrm>
          <a:prstGeom prst="rect">
            <a:avLst/>
          </a:prstGeom>
          <a:solidFill>
            <a:schemeClr val="lt1"/>
          </a:solid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rgbClr val="7A9798"/>
              </a:buClr>
              <a:buSzPct val="117857"/>
              <a:buFont typeface="Georgia"/>
              <a:buNone/>
            </a:pPr>
            <a:r>
              <a:rPr lang="en-US"/>
              <a:t>Applications of computer for chemistry in Industry</a:t>
            </a:r>
            <a:endParaRPr/>
          </a:p>
        </p:txBody>
      </p:sp>
      <p:sp>
        <p:nvSpPr>
          <p:cNvPr id="133" name="Google Shape;133;p7"/>
          <p:cNvSpPr txBox="1"/>
          <p:nvPr>
            <p:ph idx="1" type="body"/>
          </p:nvPr>
        </p:nvSpPr>
        <p:spPr>
          <a:xfrm>
            <a:off x="301752" y="1527048"/>
            <a:ext cx="8503800" cy="4572000"/>
          </a:xfrm>
          <a:prstGeom prst="rect">
            <a:avLst/>
          </a:prstGeom>
          <a:solidFill>
            <a:schemeClr val="lt1"/>
          </a:solidFill>
          <a:ln>
            <a:noFill/>
          </a:ln>
        </p:spPr>
        <p:txBody>
          <a:bodyPr anchorCtr="0" anchor="t" bIns="45700" lIns="91425" spcFirstLastPara="1" rIns="91425" wrap="square" tIns="45700">
            <a:normAutofit/>
          </a:bodyPr>
          <a:lstStyle/>
          <a:p>
            <a:pPr indent="-306070" lvl="0" marL="274320" rtl="0" algn="l">
              <a:lnSpc>
                <a:spcPct val="115000"/>
              </a:lnSpc>
              <a:spcBef>
                <a:spcPts val="0"/>
              </a:spcBef>
              <a:spcAft>
                <a:spcPts val="0"/>
              </a:spcAft>
              <a:buSzPts val="2795"/>
              <a:buChar char="●"/>
            </a:pPr>
            <a:r>
              <a:rPr b="1" lang="en-US" sz="1800"/>
              <a:t>DCS (distributed control system)</a:t>
            </a:r>
            <a:endParaRPr sz="1800"/>
          </a:p>
          <a:p>
            <a:pPr indent="-306070" lvl="0" marL="274320" rtl="0" algn="l">
              <a:lnSpc>
                <a:spcPct val="115000"/>
              </a:lnSpc>
              <a:spcBef>
                <a:spcPts val="540"/>
              </a:spcBef>
              <a:spcAft>
                <a:spcPts val="0"/>
              </a:spcAft>
              <a:buSzPts val="2795"/>
              <a:buChar char="●"/>
            </a:pPr>
            <a:r>
              <a:rPr lang="en-US" sz="1800"/>
              <a:t>A distributed control system (DCS) is </a:t>
            </a:r>
            <a:r>
              <a:rPr b="1" lang="en-US" sz="1800"/>
              <a:t>a </a:t>
            </a:r>
            <a:r>
              <a:rPr lang="en-US" sz="1800"/>
              <a:t>computerized control system for a process or plant usually with many control loops.</a:t>
            </a:r>
            <a:endParaRPr sz="1800"/>
          </a:p>
          <a:p>
            <a:pPr indent="-128587" lvl="0" marL="274320" rtl="0" algn="l">
              <a:lnSpc>
                <a:spcPct val="115000"/>
              </a:lnSpc>
              <a:spcBef>
                <a:spcPts val="540"/>
              </a:spcBef>
              <a:spcAft>
                <a:spcPts val="0"/>
              </a:spcAft>
              <a:buSzPts val="2295"/>
              <a:buNone/>
            </a:pPr>
            <a:r>
              <a:t/>
            </a:r>
            <a:endParaRPr sz="1800"/>
          </a:p>
          <a:p>
            <a:pPr indent="-306070" lvl="0" marL="274320" rtl="0" algn="l">
              <a:lnSpc>
                <a:spcPct val="115000"/>
              </a:lnSpc>
              <a:spcBef>
                <a:spcPts val="540"/>
              </a:spcBef>
              <a:spcAft>
                <a:spcPts val="0"/>
              </a:spcAft>
              <a:buSzPts val="2795"/>
              <a:buChar char="●"/>
            </a:pPr>
            <a:r>
              <a:rPr b="1" lang="en-US" sz="1800"/>
              <a:t>Chromatography</a:t>
            </a:r>
            <a:endParaRPr sz="1800"/>
          </a:p>
          <a:p>
            <a:pPr indent="-306070" lvl="0" marL="274320" rtl="0" algn="l">
              <a:lnSpc>
                <a:spcPct val="115000"/>
              </a:lnSpc>
              <a:spcBef>
                <a:spcPts val="540"/>
              </a:spcBef>
              <a:spcAft>
                <a:spcPts val="1200"/>
              </a:spcAft>
              <a:buSzPts val="2795"/>
              <a:buChar char="●"/>
            </a:pPr>
            <a:r>
              <a:rPr lang="en-US" sz="1800"/>
              <a:t>Chromatography is an analytical technique commonly used for separating a mixture of chemical substances into its individual components.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7" name="Shape 137"/>
        <p:cNvGrpSpPr/>
        <p:nvPr/>
      </p:nvGrpSpPr>
      <p:grpSpPr>
        <a:xfrm>
          <a:off x="0" y="0"/>
          <a:ext cx="0" cy="0"/>
          <a:chOff x="0" y="0"/>
          <a:chExt cx="0" cy="0"/>
        </a:xfrm>
      </p:grpSpPr>
      <p:sp>
        <p:nvSpPr>
          <p:cNvPr id="138" name="Google Shape;138;p8"/>
          <p:cNvSpPr txBox="1"/>
          <p:nvPr>
            <p:ph type="title"/>
          </p:nvPr>
        </p:nvSpPr>
        <p:spPr>
          <a:xfrm>
            <a:off x="178625" y="290575"/>
            <a:ext cx="8559300" cy="523200"/>
          </a:xfrm>
          <a:prstGeom prst="rect">
            <a:avLst/>
          </a:prstGeom>
          <a:solidFill>
            <a:schemeClr val="lt1"/>
          </a:solid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7A9798"/>
              </a:buClr>
              <a:buSzPts val="3300"/>
              <a:buFont typeface="Georgia"/>
              <a:buNone/>
            </a:pPr>
            <a:r>
              <a:rPr lang="en-US"/>
              <a:t> Computers in Biology :</a:t>
            </a:r>
            <a:endParaRPr/>
          </a:p>
        </p:txBody>
      </p:sp>
      <p:sp>
        <p:nvSpPr>
          <p:cNvPr id="139" name="Google Shape;139;p8"/>
          <p:cNvSpPr txBox="1"/>
          <p:nvPr>
            <p:ph idx="1" type="body"/>
          </p:nvPr>
        </p:nvSpPr>
        <p:spPr>
          <a:xfrm>
            <a:off x="178625" y="938225"/>
            <a:ext cx="8688900" cy="12846900"/>
          </a:xfrm>
          <a:prstGeom prst="rect">
            <a:avLst/>
          </a:prstGeom>
          <a:solidFill>
            <a:schemeClr val="lt1"/>
          </a:solidFill>
          <a:ln>
            <a:noFill/>
          </a:ln>
        </p:spPr>
        <p:txBody>
          <a:bodyPr anchorCtr="0" anchor="t" bIns="45700" lIns="91425" spcFirstLastPara="1" rIns="91425" wrap="square" tIns="45700">
            <a:normAutofit/>
          </a:bodyPr>
          <a:lstStyle/>
          <a:p>
            <a:pPr indent="-312420" lvl="0" marL="274320" rtl="0" algn="l">
              <a:lnSpc>
                <a:spcPct val="115000"/>
              </a:lnSpc>
              <a:spcBef>
                <a:spcPts val="0"/>
              </a:spcBef>
              <a:spcAft>
                <a:spcPts val="0"/>
              </a:spcAft>
              <a:buSzPts val="2895"/>
              <a:buChar char="●"/>
            </a:pPr>
            <a:r>
              <a:rPr lang="en-US" sz="1900"/>
              <a:t>Computer has worked wonderfully in Medical science and biology. There are numerous of fields in biology where computer has successfully proved it’s, existence</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44" name="Shape 144"/>
        <p:cNvGrpSpPr/>
        <p:nvPr/>
      </p:nvGrpSpPr>
      <p:grpSpPr>
        <a:xfrm>
          <a:off x="0" y="0"/>
          <a:ext cx="0" cy="0"/>
          <a:chOff x="0" y="0"/>
          <a:chExt cx="0" cy="0"/>
        </a:xfrm>
      </p:grpSpPr>
      <p:sp>
        <p:nvSpPr>
          <p:cNvPr id="145" name="Google Shape;145;p9"/>
          <p:cNvSpPr/>
          <p:nvPr/>
        </p:nvSpPr>
        <p:spPr>
          <a:xfrm>
            <a:off x="304800" y="1054100"/>
            <a:ext cx="3810000" cy="191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Georgia"/>
                <a:ea typeface="Georgia"/>
                <a:cs typeface="Georgia"/>
                <a:sym typeface="Georgia"/>
              </a:rPr>
              <a:t>Biologists</a:t>
            </a:r>
            <a:r>
              <a:rPr b="0" i="0" lang="en-US" sz="1800" u="none" cap="none" strike="noStrike">
                <a:solidFill>
                  <a:schemeClr val="dk1"/>
                </a:solidFill>
                <a:latin typeface="Georgia"/>
                <a:ea typeface="Georgia"/>
                <a:cs typeface="Georgia"/>
                <a:sym typeface="Georgi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collect molecular data: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DNA &amp; Protein sequences,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gene expression, etc.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46" name="Google Shape;146;p9"/>
          <p:cNvSpPr txBox="1"/>
          <p:nvPr/>
        </p:nvSpPr>
        <p:spPr>
          <a:xfrm>
            <a:off x="228600" y="4483100"/>
            <a:ext cx="51642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Georgia"/>
                <a:ea typeface="Georgia"/>
                <a:cs typeface="Georgia"/>
                <a:sym typeface="Georgia"/>
              </a:rPr>
              <a:t>Computer scientists</a:t>
            </a:r>
            <a:r>
              <a:rPr b="0" i="0" lang="en-US" sz="1800" u="none" cap="none" strike="noStrike">
                <a:solidFill>
                  <a:schemeClr val="dk1"/>
                </a:solidFill>
                <a:latin typeface="Georgia"/>
                <a:ea typeface="Georgia"/>
                <a:cs typeface="Georgia"/>
                <a:sym typeface="Georgi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(+Mathematicians, Statisticians, etc.)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Develop tools, softwares, algorithms </a:t>
            </a:r>
            <a:br>
              <a:rPr b="0" i="0" lang="en-US" sz="1800" u="none" cap="none" strike="noStrike">
                <a:solidFill>
                  <a:schemeClr val="dk1"/>
                </a:solidFill>
                <a:latin typeface="Georgia"/>
                <a:ea typeface="Georgia"/>
                <a:cs typeface="Georgia"/>
                <a:sym typeface="Georgia"/>
              </a:rPr>
            </a:br>
            <a:r>
              <a:rPr b="0" i="0" lang="en-US" sz="1800" u="none" cap="none" strike="noStrike">
                <a:solidFill>
                  <a:schemeClr val="dk1"/>
                </a:solidFill>
                <a:latin typeface="Georgia"/>
                <a:ea typeface="Georgia"/>
                <a:cs typeface="Georgia"/>
                <a:sym typeface="Georgia"/>
              </a:rPr>
              <a:t>to store and analyze the data.</a:t>
            </a:r>
            <a:endParaRPr b="0" i="0" sz="1400" u="none" cap="none" strike="noStrike">
              <a:solidFill>
                <a:srgbClr val="000000"/>
              </a:solidFill>
              <a:latin typeface="Arial"/>
              <a:ea typeface="Arial"/>
              <a:cs typeface="Arial"/>
              <a:sym typeface="Arial"/>
            </a:endParaRPr>
          </a:p>
        </p:txBody>
      </p:sp>
      <p:sp>
        <p:nvSpPr>
          <p:cNvPr id="147" name="Google Shape;147;p9"/>
          <p:cNvSpPr txBox="1"/>
          <p:nvPr/>
        </p:nvSpPr>
        <p:spPr>
          <a:xfrm>
            <a:off x="4648200" y="2730500"/>
            <a:ext cx="3505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Georgia"/>
                <a:ea typeface="Georgia"/>
                <a:cs typeface="Georgia"/>
                <a:sym typeface="Georgia"/>
              </a:rPr>
              <a:t>Bioinformaticians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Study biological questions by analyzing molecular data</a:t>
            </a:r>
            <a:endParaRPr b="1" i="0" sz="18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48" name="Google Shape;148;p9"/>
          <p:cNvSpPr/>
          <p:nvPr/>
        </p:nvSpPr>
        <p:spPr>
          <a:xfrm>
            <a:off x="1676400" y="2438400"/>
            <a:ext cx="2743200" cy="838200"/>
          </a:xfrm>
          <a:custGeom>
            <a:rect b="b" l="l" r="r" t="t"/>
            <a:pathLst>
              <a:path extrusionOk="0" h="528" w="1728">
                <a:moveTo>
                  <a:pt x="0" y="0"/>
                </a:moveTo>
                <a:cubicBezTo>
                  <a:pt x="96" y="172"/>
                  <a:pt x="192" y="344"/>
                  <a:pt x="480" y="432"/>
                </a:cubicBezTo>
                <a:cubicBezTo>
                  <a:pt x="768" y="520"/>
                  <a:pt x="1248" y="524"/>
                  <a:pt x="1728" y="528"/>
                </a:cubicBezTo>
              </a:path>
            </a:pathLst>
          </a:custGeom>
          <a:noFill/>
          <a:ln cap="flat" cmpd="sng" w="2540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49" name="Google Shape;149;p9"/>
          <p:cNvSpPr/>
          <p:nvPr/>
        </p:nvSpPr>
        <p:spPr>
          <a:xfrm>
            <a:off x="1676400" y="3810000"/>
            <a:ext cx="2743200" cy="990600"/>
          </a:xfrm>
          <a:custGeom>
            <a:rect b="b" l="l" r="r" t="t"/>
            <a:pathLst>
              <a:path extrusionOk="0" h="432" w="1680">
                <a:moveTo>
                  <a:pt x="0" y="432"/>
                </a:moveTo>
                <a:cubicBezTo>
                  <a:pt x="76" y="300"/>
                  <a:pt x="152" y="168"/>
                  <a:pt x="432" y="96"/>
                </a:cubicBezTo>
                <a:cubicBezTo>
                  <a:pt x="712" y="24"/>
                  <a:pt x="1196" y="12"/>
                  <a:pt x="1680" y="0"/>
                </a:cubicBezTo>
              </a:path>
            </a:pathLst>
          </a:custGeom>
          <a:noFill/>
          <a:ln cap="flat" cmpd="sng" w="2540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50" name="Google Shape;150;p9"/>
          <p:cNvSpPr/>
          <p:nvPr/>
        </p:nvSpPr>
        <p:spPr>
          <a:xfrm>
            <a:off x="533400" y="150813"/>
            <a:ext cx="8153400" cy="76358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lt2"/>
              </a:buClr>
              <a:buSzPts val="1500"/>
              <a:buFont typeface="Noto Sans Symbols"/>
              <a:buNone/>
            </a:pPr>
            <a:r>
              <a:rPr b="0" i="0" lang="en-US" sz="2000" u="none" cap="none" strike="noStrike">
                <a:solidFill>
                  <a:schemeClr val="dk1"/>
                </a:solidFill>
                <a:latin typeface="Georgia"/>
                <a:ea typeface="Georgia"/>
                <a:cs typeface="Georgia"/>
                <a:sym typeface="Georgia"/>
              </a:rPr>
              <a:t>The field of science in which </a:t>
            </a:r>
            <a:r>
              <a:rPr b="1" i="0" lang="en-US" sz="2000" u="none" cap="none" strike="noStrike">
                <a:solidFill>
                  <a:schemeClr val="dk1"/>
                </a:solidFill>
                <a:latin typeface="Georgia"/>
                <a:ea typeface="Georgia"/>
                <a:cs typeface="Georgia"/>
                <a:sym typeface="Georgia"/>
              </a:rPr>
              <a:t>biology</a:t>
            </a:r>
            <a:r>
              <a:rPr b="0" i="0" lang="en-US" sz="2000" u="none" cap="none" strike="noStrike">
                <a:solidFill>
                  <a:schemeClr val="dk1"/>
                </a:solidFill>
                <a:latin typeface="Georgia"/>
                <a:ea typeface="Georgia"/>
                <a:cs typeface="Georgia"/>
                <a:sym typeface="Georgia"/>
              </a:rPr>
              <a:t>, </a:t>
            </a:r>
            <a:r>
              <a:rPr b="1" i="0" lang="en-US" sz="2000" u="none" cap="none" strike="noStrike">
                <a:solidFill>
                  <a:schemeClr val="dk1"/>
                </a:solidFill>
                <a:latin typeface="Georgia"/>
                <a:ea typeface="Georgia"/>
                <a:cs typeface="Georgia"/>
                <a:sym typeface="Georgia"/>
              </a:rPr>
              <a:t>computer science</a:t>
            </a:r>
            <a:r>
              <a:rPr b="0" i="0" lang="en-US" sz="2000" u="none" cap="none" strike="noStrike">
                <a:solidFill>
                  <a:schemeClr val="dk1"/>
                </a:solidFill>
                <a:latin typeface="Georgia"/>
                <a:ea typeface="Georgia"/>
                <a:cs typeface="Georgia"/>
                <a:sym typeface="Georgia"/>
              </a:rPr>
              <a:t> and </a:t>
            </a:r>
            <a:r>
              <a:rPr b="1" i="0" lang="en-US" sz="2000" u="none" cap="none" strike="noStrike">
                <a:solidFill>
                  <a:schemeClr val="dk1"/>
                </a:solidFill>
                <a:latin typeface="Georgia"/>
                <a:ea typeface="Georgia"/>
                <a:cs typeface="Georgia"/>
                <a:sym typeface="Georgia"/>
              </a:rPr>
              <a:t>information technology</a:t>
            </a:r>
            <a:r>
              <a:rPr b="0" i="0" lang="en-US" sz="2000" u="none" cap="none" strike="noStrike">
                <a:solidFill>
                  <a:schemeClr val="dk1"/>
                </a:solidFill>
                <a:latin typeface="Georgia"/>
                <a:ea typeface="Georgia"/>
                <a:cs typeface="Georgia"/>
                <a:sym typeface="Georgia"/>
              </a:rPr>
              <a:t> merge into a single discipline </a:t>
            </a:r>
            <a:endParaRPr b="0" i="0" sz="2000" u="none" cap="none" strike="noStrike">
              <a:solidFill>
                <a:schemeClr val="dk1"/>
              </a:solidFill>
              <a:latin typeface="Georgia"/>
              <a:ea typeface="Georgia"/>
              <a:cs typeface="Georgia"/>
              <a:sym typeface="Georgia"/>
            </a:endParaRPr>
          </a:p>
        </p:txBody>
      </p:sp>
      <p:sp>
        <p:nvSpPr>
          <p:cNvPr id="151" name="Google Shape;151;p9"/>
          <p:cNvSpPr txBox="1"/>
          <p:nvPr>
            <p:ph idx="12" type="sldNum"/>
          </p:nvPr>
        </p:nvSpPr>
        <p:spPr>
          <a:xfrm>
            <a:off x="8536302" y="6333134"/>
            <a:ext cx="548700" cy="524700"/>
          </a:xfrm>
          <a:prstGeom prst="rect">
            <a:avLst/>
          </a:prstGeom>
          <a:noFill/>
          <a:ln>
            <a:noFill/>
          </a:ln>
        </p:spPr>
        <p:txBody>
          <a:bodyPr anchorCtr="0" anchor="ctr" bIns="45700" lIns="45700" spcFirstLastPara="1" rIns="45700" wrap="square" tIns="45700">
            <a:normAutofit/>
          </a:bodyPr>
          <a:lstStyle/>
          <a:p>
            <a:pPr indent="0" lvl="0" marL="0" rtl="0" algn="r">
              <a:spcBef>
                <a:spcPts val="0"/>
              </a:spcBef>
              <a:spcAft>
                <a:spcPts val="0"/>
              </a:spcAft>
              <a:buNone/>
            </a:pPr>
            <a:fld id="{00000000-1234-1234-1234-123412341234}" type="slidenum">
              <a:rPr lang="en-US">
                <a:latin typeface="Lato"/>
                <a:ea typeface="Lato"/>
                <a:cs typeface="Lato"/>
                <a:sym typeface="Lato"/>
              </a:rPr>
              <a:t>‹#›</a:t>
            </a:fld>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2022-01-15T05:43:32Z</dcterms:created>
  <dc:creator>Windows User</dc:creator>
</cp:coreProperties>
</file>