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embeddedFontLst>
    <p:embeddedFont>
      <p:font typeface="Dosis"/>
      <p:regular r:id="rId26"/>
      <p:bold r:id="rId27"/>
    </p:embeddedFont>
    <p:embeddedFont>
      <p:font typeface="Raleway"/>
      <p:regular r:id="rId28"/>
      <p:bold r:id="rId29"/>
      <p:italic r:id="rId30"/>
      <p:boldItalic r:id="rId31"/>
    </p:embeddedFont>
    <p:embeddedFont>
      <p:font typeface="Lato"/>
      <p:regular r:id="rId32"/>
      <p:bold r:id="rId33"/>
      <p:italic r:id="rId34"/>
      <p:boldItalic r:id="rId35"/>
    </p:embeddedFont>
    <p:embeddedFont>
      <p:font typeface="Source Sans Pr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0" roundtripDataSignature="AMtx7mhsfBSCYXxRufe2pvKXdVYU0zIg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B44BCEE-B735-4782-BAF6-0B60CECF6B93}">
  <a:tblStyle styleId="{8B44BCEE-B735-4782-BAF6-0B60CECF6B93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5">
              <a:alpha val="40000"/>
            </a:schemeClr>
          </a:solidFill>
        </a:fill>
      </a:tcStyle>
    </a:band1H>
    <a:band2H>
      <a:tcTxStyle b="off" i="off"/>
    </a:band2H>
    <a:band1V>
      <a:tcTxStyle b="off" i="off"/>
      <a:tcStyle>
        <a:tcBdr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TxStyle b="off" i="off"/>
    </a:band2V>
    <a:lastCol>
      <a:tcTxStyle b="on" i="off"/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5"/>
          </a:solidFill>
        </a:fill>
      </a:tcStyle>
    </a:firstRow>
    <a:neCell>
      <a:tcTxStyle b="off" i="off"/>
    </a:neCell>
    <a:nwCell>
      <a:tcTxStyle b="off" i="off"/>
    </a:nwCell>
  </a:tblStyle>
  <a:tblStyle styleId="{8982E206-0669-40E0-A204-3C04F81CEB99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40000"/>
            </a:schemeClr>
          </a:solidFill>
        </a:fill>
      </a:tcStyle>
    </a:band1H>
    <a:band2H>
      <a:tcTxStyle b="off" i="off"/>
    </a:band2H>
    <a:band1V>
      <a:tcTxStyle b="off" i="off"/>
      <a:tcStyle>
        <a:tcBdr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TxStyle b="off" i="off"/>
    </a:band2V>
    <a:lastCol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Dosis-regular.fntdata"/><Relationship Id="rId25" Type="http://schemas.openxmlformats.org/officeDocument/2006/relationships/slide" Target="slides/slide20.xml"/><Relationship Id="rId28" Type="http://schemas.openxmlformats.org/officeDocument/2006/relationships/font" Target="fonts/Raleway-regular.fntdata"/><Relationship Id="rId27" Type="http://schemas.openxmlformats.org/officeDocument/2006/relationships/font" Target="fonts/Dosi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boldItalic.fntdata"/><Relationship Id="rId30" Type="http://schemas.openxmlformats.org/officeDocument/2006/relationships/font" Target="fonts/Raleway-italic.fntdata"/><Relationship Id="rId11" Type="http://schemas.openxmlformats.org/officeDocument/2006/relationships/slide" Target="slides/slide6.xml"/><Relationship Id="rId33" Type="http://schemas.openxmlformats.org/officeDocument/2006/relationships/font" Target="fonts/Lato-bold.fntdata"/><Relationship Id="rId10" Type="http://schemas.openxmlformats.org/officeDocument/2006/relationships/slide" Target="slides/slide5.xml"/><Relationship Id="rId32" Type="http://schemas.openxmlformats.org/officeDocument/2006/relationships/font" Target="fonts/Lato-regular.fntdata"/><Relationship Id="rId13" Type="http://schemas.openxmlformats.org/officeDocument/2006/relationships/slide" Target="slides/slide8.xml"/><Relationship Id="rId35" Type="http://schemas.openxmlformats.org/officeDocument/2006/relationships/font" Target="fonts/Lato-boldItalic.fntdata"/><Relationship Id="rId12" Type="http://schemas.openxmlformats.org/officeDocument/2006/relationships/slide" Target="slides/slide7.xml"/><Relationship Id="rId34" Type="http://schemas.openxmlformats.org/officeDocument/2006/relationships/font" Target="fonts/Lato-italic.fntdata"/><Relationship Id="rId15" Type="http://schemas.openxmlformats.org/officeDocument/2006/relationships/slide" Target="slides/slide10.xml"/><Relationship Id="rId37" Type="http://schemas.openxmlformats.org/officeDocument/2006/relationships/font" Target="fonts/SourceSansPro-bold.fntdata"/><Relationship Id="rId14" Type="http://schemas.openxmlformats.org/officeDocument/2006/relationships/slide" Target="slides/slide9.xml"/><Relationship Id="rId36" Type="http://schemas.openxmlformats.org/officeDocument/2006/relationships/font" Target="fonts/SourceSansPro-regular.fntdata"/><Relationship Id="rId17" Type="http://schemas.openxmlformats.org/officeDocument/2006/relationships/slide" Target="slides/slide12.xml"/><Relationship Id="rId39" Type="http://schemas.openxmlformats.org/officeDocument/2006/relationships/font" Target="fonts/SourceSansPro-boldItalic.fntdata"/><Relationship Id="rId16" Type="http://schemas.openxmlformats.org/officeDocument/2006/relationships/slide" Target="slides/slide11.xml"/><Relationship Id="rId38" Type="http://schemas.openxmlformats.org/officeDocument/2006/relationships/font" Target="fonts/SourceSansPro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p1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1" name="Google Shape;231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6" name="Google Shape;246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50c81b065d_0_143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g150c81b065d_0_14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g150c81b065d_0_1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g150c81b065d_0_14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g150c81b065d_0_14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g150c81b065d_0_14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g150c81b065d_0_14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g150c81b065d_0_207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g150c81b065d_0_20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g150c81b065d_0_20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g150c81b065d_0_207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g150c81b065d_0_207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g150c81b065d_0_20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50c81b065d_0_2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Subtitle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50c81b065d_0_216"/>
          <p:cNvSpPr/>
          <p:nvPr/>
        </p:nvSpPr>
        <p:spPr>
          <a:xfrm rot="10800000">
            <a:off x="-150" y="3082199"/>
            <a:ext cx="9144000" cy="687600"/>
          </a:xfrm>
          <a:prstGeom prst="rect">
            <a:avLst/>
          </a:prstGeom>
          <a:solidFill>
            <a:srgbClr val="000000">
              <a:alpha val="235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150c81b065d_0_216"/>
          <p:cNvSpPr/>
          <p:nvPr/>
        </p:nvSpPr>
        <p:spPr>
          <a:xfrm flipH="1">
            <a:off x="-150" y="0"/>
            <a:ext cx="9144000" cy="3082200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150c81b065d_0_216"/>
          <p:cNvSpPr txBox="1"/>
          <p:nvPr>
            <p:ph type="ctrTitle"/>
          </p:nvPr>
        </p:nvSpPr>
        <p:spPr>
          <a:xfrm>
            <a:off x="685800" y="1907658"/>
            <a:ext cx="5008200" cy="104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86" name="Google Shape;86;g150c81b065d_0_216"/>
          <p:cNvSpPr txBox="1"/>
          <p:nvPr>
            <p:ph idx="1" type="subTitle"/>
          </p:nvPr>
        </p:nvSpPr>
        <p:spPr>
          <a:xfrm>
            <a:off x="685800" y="3082250"/>
            <a:ext cx="5008200" cy="6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 sz="1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  <a:defRPr/>
            </a:lvl9pPr>
          </a:lstStyle>
          <a:p/>
        </p:txBody>
      </p:sp>
      <p:sp>
        <p:nvSpPr>
          <p:cNvPr id="87" name="Google Shape;87;g150c81b065d_0_216"/>
          <p:cNvSpPr txBox="1"/>
          <p:nvPr>
            <p:ph idx="12" type="sldNum"/>
          </p:nvPr>
        </p:nvSpPr>
        <p:spPr>
          <a:xfrm>
            <a:off x="-75" y="3420000"/>
            <a:ext cx="669600" cy="17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g150c81b065d_0_15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g150c81b065d_0_15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g150c81b065d_0_1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g150c81b065d_0_15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g150c81b065d_0_15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150c81b065d_0_15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g150c81b065d_0_15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g150c81b065d_0_1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g150c81b065d_0_15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g150c81b065d_0_15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g150c81b065d_0_15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g150c81b065d_0_15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g150c81b065d_0_16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g150c81b065d_0_16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g150c81b065d_0_16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g150c81b065d_0_1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g150c81b065d_0_16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g150c81b065d_0_16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g150c81b065d_0_16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g150c81b065d_0_16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150c81b065d_0_17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g150c81b065d_0_17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g150c81b065d_0_17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g150c81b065d_0_17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g150c81b065d_0_174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g150c81b065d_0_17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50c81b065d_0_18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g150c81b065d_0_18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g150c81b065d_0_18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g150c81b065d_0_18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g150c81b065d_0_181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g150c81b065d_0_181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g150c81b065d_0_18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g150c81b065d_0_189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g150c81b065d_0_18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g150c81b065d_0_18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g150c81b065d_0_189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g150c81b065d_0_18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0c81b065d_0_19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g150c81b065d_0_19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g150c81b065d_0_19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g150c81b065d_0_19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g150c81b065d_0_195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g150c81b065d_0_195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g150c81b065d_0_195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g150c81b065d_0_19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50c81b065d_0_204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g150c81b065d_0_20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50c81b065d_0_1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g150c81b065d_0_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g150c81b065d_0_13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ctrTitle"/>
          </p:nvPr>
        </p:nvSpPr>
        <p:spPr>
          <a:xfrm>
            <a:off x="519108" y="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 sz="4800"/>
              <a:t>Database Searching (FASTA)</a:t>
            </a:r>
            <a:endParaRPr sz="4800"/>
          </a:p>
        </p:txBody>
      </p:sp>
      <p:sp>
        <p:nvSpPr>
          <p:cNvPr id="93" name="Google Shape;93;p1"/>
          <p:cNvSpPr txBox="1"/>
          <p:nvPr/>
        </p:nvSpPr>
        <p:spPr>
          <a:xfrm>
            <a:off x="645061" y="2816772"/>
            <a:ext cx="490833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Dosi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rPr>
              <a:t>Lecture – 8 </a:t>
            </a:r>
            <a:endParaRPr b="0" i="0" sz="2800" u="none" cap="none" strike="noStrike">
              <a:solidFill>
                <a:schemeClr val="dk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519111" y="3359609"/>
            <a:ext cx="480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Dosis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Dosis"/>
                <a:ea typeface="Dosis"/>
                <a:cs typeface="Dosis"/>
                <a:sym typeface="Dosis"/>
              </a:rPr>
              <a:t>Department of CSE, DIU</a:t>
            </a:r>
            <a:endParaRPr b="0" i="0" sz="1600" u="none" cap="none" strike="noStrike">
              <a:solidFill>
                <a:schemeClr val="dk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pic>
        <p:nvPicPr>
          <p:cNvPr descr="https://tse3.mm.bing.net/th?id=OIP.IFYHwA6-rp4m1JAkzzxkuAAAAA&amp;pid=Api&amp;P=0&amp;w=173&amp;h=163" id="95" name="Google Shape;9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87175" y="2286575"/>
            <a:ext cx="2163525" cy="235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3. Hash Table Used in FASTA</a:t>
            </a:r>
            <a:endParaRPr/>
          </a:p>
        </p:txBody>
      </p:sp>
      <p:sp>
        <p:nvSpPr>
          <p:cNvPr id="173" name="Google Shape;173;p10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Hash Table Algorithm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Given Data</a:t>
            </a:r>
            <a:endParaRPr/>
          </a:p>
        </p:txBody>
      </p:sp>
      <p:sp>
        <p:nvSpPr>
          <p:cNvPr id="179" name="Google Shape;179;p11"/>
          <p:cNvSpPr txBox="1"/>
          <p:nvPr/>
        </p:nvSpPr>
        <p:spPr>
          <a:xfrm>
            <a:off x="1881350" y="1734206"/>
            <a:ext cx="6011919" cy="16185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1400"/>
              <a:buFont typeface="Source Sans Pro"/>
              <a:buNone/>
            </a:pPr>
            <a:r>
              <a:t/>
            </a:r>
            <a:endParaRPr b="1" i="0" sz="1400" u="sng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800"/>
              <a:buFont typeface="Source Sans Pro"/>
              <a:buNone/>
            </a:pPr>
            <a:r>
              <a:rPr b="0" i="0" lang="en-US" sz="28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Query Sequence:</a:t>
            </a:r>
            <a:r>
              <a:rPr b="0" i="0" lang="en-US" sz="2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JUSTICELEAGUE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800"/>
              <a:buFont typeface="Source Sans Pro"/>
              <a:buNone/>
            </a:pPr>
            <a:r>
              <a:rPr b="0" i="0" lang="en-US" sz="28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Target Sequence:</a:t>
            </a:r>
            <a:r>
              <a:rPr b="0" i="0" lang="en-US" sz="2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LEAGUEOFASSASINS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2800"/>
              <a:buFont typeface="Source Sans Pro"/>
              <a:buNone/>
            </a:pPr>
            <a:r>
              <a:rPr b="0" i="0" lang="en-US" sz="2800" u="sng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Value of K</a:t>
            </a:r>
            <a:r>
              <a:rPr b="0" i="0" lang="en-US" sz="2800" u="none" cap="none" strike="noStrike">
                <a:solidFill>
                  <a:srgbClr val="415665"/>
                </a:solidFill>
                <a:latin typeface="Dosis"/>
                <a:ea typeface="Dosis"/>
                <a:cs typeface="Dosis"/>
                <a:sym typeface="Dosis"/>
              </a:rPr>
              <a:t> : 1</a:t>
            </a:r>
            <a:endParaRPr b="0" i="0" sz="1400" u="none" cap="none" strike="noStrike">
              <a:solidFill>
                <a:srgbClr val="415665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1 : Build Query Table</a:t>
            </a:r>
            <a:endParaRPr/>
          </a:p>
        </p:txBody>
      </p:sp>
      <p:graphicFrame>
        <p:nvGraphicFramePr>
          <p:cNvPr id="185" name="Google Shape;185;p12"/>
          <p:cNvGraphicFramePr/>
          <p:nvPr/>
        </p:nvGraphicFramePr>
        <p:xfrm>
          <a:off x="1124607" y="2217682"/>
          <a:ext cx="3000000" cy="3000000"/>
        </p:xfrm>
        <a:graphic>
          <a:graphicData uri="http://schemas.openxmlformats.org/drawingml/2006/table">
            <a:tbl>
              <a:tblPr bandRow="1" firstRow="1">
                <a:gradFill>
                  <a:gsLst>
                    <a:gs pos="0">
                      <a:srgbClr val="9AC7FF"/>
                    </a:gs>
                    <a:gs pos="35000">
                      <a:srgbClr val="BAD8FE"/>
                    </a:gs>
                    <a:gs pos="100000">
                      <a:srgbClr val="E4EEFF"/>
                    </a:gs>
                  </a:gsLst>
                  <a:lin ang="16200000" scaled="0"/>
                </a:gradFill>
                <a:tableStyleId>{8982E206-0669-40E0-A204-3C04F81CEB99}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J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U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T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I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C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L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G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U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3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2: Hash Table for Query Sequence</a:t>
            </a:r>
            <a:endParaRPr/>
          </a:p>
        </p:txBody>
      </p:sp>
      <p:graphicFrame>
        <p:nvGraphicFramePr>
          <p:cNvPr id="191" name="Google Shape;191;p13"/>
          <p:cNvGraphicFramePr/>
          <p:nvPr/>
        </p:nvGraphicFramePr>
        <p:xfrm>
          <a:off x="1870842" y="235431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42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28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10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7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9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5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8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4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2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12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192" name="Google Shape;192;p13"/>
          <p:cNvSpPr/>
          <p:nvPr/>
        </p:nvSpPr>
        <p:spPr>
          <a:xfrm>
            <a:off x="1355676" y="1556014"/>
            <a:ext cx="735970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all the distinct characters appeared in the Query Sequence Lexicographically and then, beneath that,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write the number of the position in which that letter appeared. There can be multiple occurrences.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4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3 : Build Target Table</a:t>
            </a:r>
            <a:endParaRPr/>
          </a:p>
        </p:txBody>
      </p:sp>
      <p:graphicFrame>
        <p:nvGraphicFramePr>
          <p:cNvPr id="198" name="Google Shape;198;p14"/>
          <p:cNvGraphicFramePr/>
          <p:nvPr/>
        </p:nvGraphicFramePr>
        <p:xfrm>
          <a:off x="1124607" y="221768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L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G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U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O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F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I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N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"/>
          <p:cNvSpPr txBox="1"/>
          <p:nvPr>
            <p:ph type="title"/>
          </p:nvPr>
        </p:nvSpPr>
        <p:spPr>
          <a:xfrm>
            <a:off x="805533" y="512298"/>
            <a:ext cx="691957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4 : Import the Hash Table for Query Sequence</a:t>
            </a:r>
            <a:endParaRPr/>
          </a:p>
        </p:txBody>
      </p:sp>
      <p:graphicFrame>
        <p:nvGraphicFramePr>
          <p:cNvPr id="204" name="Google Shape;204;p15"/>
          <p:cNvGraphicFramePr/>
          <p:nvPr/>
        </p:nvGraphicFramePr>
        <p:xfrm>
          <a:off x="1008993" y="28693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L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G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U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O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F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I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N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5" name="Google Shape;205;p15"/>
          <p:cNvGraphicFramePr/>
          <p:nvPr/>
        </p:nvGraphicFramePr>
        <p:xfrm>
          <a:off x="1867607" y="13780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42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28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10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7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9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5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8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4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2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12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6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5 : Build the Extended Target Table based on Hash Table</a:t>
            </a:r>
            <a:endParaRPr/>
          </a:p>
        </p:txBody>
      </p:sp>
      <p:graphicFrame>
        <p:nvGraphicFramePr>
          <p:cNvPr id="211" name="Google Shape;211;p16"/>
          <p:cNvGraphicFramePr/>
          <p:nvPr/>
        </p:nvGraphicFramePr>
        <p:xfrm>
          <a:off x="1008993" y="238584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  <a:gridCol w="46507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-3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-7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-8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-2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-10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-9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12" name="Google Shape;212;p16"/>
          <p:cNvGraphicFramePr/>
          <p:nvPr/>
        </p:nvGraphicFramePr>
        <p:xfrm>
          <a:off x="1867607" y="11280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  <a:gridCol w="572400"/>
              </a:tblGrid>
              <a:tr h="427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728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10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7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9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5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8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3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4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2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/>
                        <a:t>12</a:t>
                      </a:r>
                      <a:endParaRPr b="1"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13" name="Google Shape;213;p16"/>
          <p:cNvSpPr/>
          <p:nvPr/>
        </p:nvSpPr>
        <p:spPr>
          <a:xfrm>
            <a:off x="1206227" y="3972856"/>
            <a:ext cx="752962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Entry in Extended Row = Position of the Letter in Hash Table – Position of the Letter in Extended Target 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Example: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6"/>
          <p:cNvSpPr/>
          <p:nvPr/>
        </p:nvSpPr>
        <p:spPr>
          <a:xfrm>
            <a:off x="1867607" y="4440934"/>
            <a:ext cx="457200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For L, in Extended Target Table, Entry is 7 (8-1) 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6"/>
          <p:cNvSpPr/>
          <p:nvPr/>
        </p:nvSpPr>
        <p:spPr>
          <a:xfrm>
            <a:off x="1867607" y="4748711"/>
            <a:ext cx="440697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Similarly For E, the entries are 5 (7-2), 7 (9-2) and 11 (13-2).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6"/>
          <p:cNvSpPr/>
          <p:nvPr/>
        </p:nvSpPr>
        <p:spPr>
          <a:xfrm>
            <a:off x="3168869" y="1570936"/>
            <a:ext cx="252249" cy="273269"/>
          </a:xfrm>
          <a:prstGeom prst="ellipse">
            <a:avLst/>
          </a:prstGeom>
          <a:solidFill>
            <a:srgbClr val="FF0000">
              <a:alpha val="23921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6"/>
          <p:cNvSpPr/>
          <p:nvPr/>
        </p:nvSpPr>
        <p:spPr>
          <a:xfrm>
            <a:off x="1573317" y="2386037"/>
            <a:ext cx="252249" cy="273269"/>
          </a:xfrm>
          <a:prstGeom prst="ellipse">
            <a:avLst/>
          </a:prstGeom>
          <a:solidFill>
            <a:srgbClr val="FF0000">
              <a:alpha val="23921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6"/>
          <p:cNvSpPr/>
          <p:nvPr/>
        </p:nvSpPr>
        <p:spPr>
          <a:xfrm>
            <a:off x="3179380" y="1789888"/>
            <a:ext cx="252249" cy="273269"/>
          </a:xfrm>
          <a:prstGeom prst="ellipse">
            <a:avLst/>
          </a:prstGeom>
          <a:solidFill>
            <a:srgbClr val="FF0000">
              <a:alpha val="23921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6"/>
          <p:cNvSpPr/>
          <p:nvPr/>
        </p:nvSpPr>
        <p:spPr>
          <a:xfrm>
            <a:off x="3179379" y="2003510"/>
            <a:ext cx="252249" cy="273269"/>
          </a:xfrm>
          <a:prstGeom prst="ellipse">
            <a:avLst/>
          </a:prstGeom>
          <a:solidFill>
            <a:srgbClr val="FF0000">
              <a:alpha val="23921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6"/>
          <p:cNvSpPr/>
          <p:nvPr/>
        </p:nvSpPr>
        <p:spPr>
          <a:xfrm>
            <a:off x="1080102" y="2385843"/>
            <a:ext cx="252249" cy="273269"/>
          </a:xfrm>
          <a:prstGeom prst="ellipse">
            <a:avLst/>
          </a:prstGeom>
          <a:solidFill>
            <a:srgbClr val="FF0000">
              <a:alpha val="23921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6"/>
          <p:cNvSpPr/>
          <p:nvPr/>
        </p:nvSpPr>
        <p:spPr>
          <a:xfrm>
            <a:off x="5468171" y="1570935"/>
            <a:ext cx="252249" cy="273269"/>
          </a:xfrm>
          <a:prstGeom prst="ellipse">
            <a:avLst/>
          </a:prstGeom>
          <a:solidFill>
            <a:srgbClr val="FF0000">
              <a:alpha val="23921"/>
            </a:srgbClr>
          </a:solidFill>
          <a:ln cap="flat" cmpd="sng" w="25400">
            <a:solidFill>
              <a:srgbClr val="2A5E8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5 : Build Offset Table</a:t>
            </a:r>
            <a:endParaRPr/>
          </a:p>
        </p:txBody>
      </p:sp>
      <p:graphicFrame>
        <p:nvGraphicFramePr>
          <p:cNvPr id="227" name="Google Shape;227;p17"/>
          <p:cNvGraphicFramePr/>
          <p:nvPr/>
        </p:nvGraphicFramePr>
        <p:xfrm>
          <a:off x="273262" y="22492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546550"/>
                <a:gridCol w="567550"/>
                <a:gridCol w="571750"/>
                <a:gridCol w="483475"/>
                <a:gridCol w="409900"/>
                <a:gridCol w="491700"/>
                <a:gridCol w="432675"/>
                <a:gridCol w="401750"/>
                <a:gridCol w="370850"/>
                <a:gridCol w="360550"/>
                <a:gridCol w="401750"/>
                <a:gridCol w="381150"/>
                <a:gridCol w="379450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216625"/>
                <a:gridCol w="381150"/>
                <a:gridCol w="381150"/>
              </a:tblGrid>
              <a:tr h="326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-1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40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chemeClr val="dk1"/>
                          </a:solidFill>
                        </a:rPr>
                        <a:t>2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0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-US" sz="1400" u="none" cap="none" strike="noStrike">
                          <a:solidFill>
                            <a:schemeClr val="dk1"/>
                          </a:solidFill>
                        </a:rPr>
                        <a:t>6</a:t>
                      </a:r>
                      <a:endParaRPr b="0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chemeClr val="dk1"/>
                          </a:solidFill>
                        </a:rPr>
                        <a:t>1</a:t>
                      </a:r>
                      <a:endParaRPr b="1"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28" name="Google Shape;228;p17"/>
          <p:cNvSpPr/>
          <p:nvPr/>
        </p:nvSpPr>
        <p:spPr>
          <a:xfrm>
            <a:off x="838681" y="1377338"/>
            <a:ext cx="759695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Draw a table from the minimum to the maximum entry of the extended target table. Then beneath each entry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 number, write down number of times that entry occurred in extended target table. For example, the entry 7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Occurred 6 times and the entry 1 occurred 2 times.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8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 6: Build Pre-Final Table</a:t>
            </a:r>
            <a:endParaRPr/>
          </a:p>
        </p:txBody>
      </p:sp>
      <p:graphicFrame>
        <p:nvGraphicFramePr>
          <p:cNvPr id="234" name="Google Shape;234;p18"/>
          <p:cNvGraphicFramePr/>
          <p:nvPr/>
        </p:nvGraphicFramePr>
        <p:xfrm>
          <a:off x="1051034" y="23122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  <a:gridCol w="437725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5" name="Google Shape;235;p18"/>
          <p:cNvSpPr/>
          <p:nvPr/>
        </p:nvSpPr>
        <p:spPr>
          <a:xfrm>
            <a:off x="975316" y="1818773"/>
            <a:ext cx="386676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Start both Query and Target sequence from 0 position.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/>
          <p:nvPr>
            <p:ph type="title"/>
          </p:nvPr>
        </p:nvSpPr>
        <p:spPr>
          <a:xfrm>
            <a:off x="805532" y="512298"/>
            <a:ext cx="7192839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Step 7 : Build Final Table</a:t>
            </a:r>
            <a:endParaRPr/>
          </a:p>
        </p:txBody>
      </p:sp>
      <p:graphicFrame>
        <p:nvGraphicFramePr>
          <p:cNvPr id="241" name="Google Shape;241;p19"/>
          <p:cNvGraphicFramePr/>
          <p:nvPr/>
        </p:nvGraphicFramePr>
        <p:xfrm>
          <a:off x="472962" y="28167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{8982E206-0669-40E0-A204-3C04F81CEB99}</a:tableStyleId>
              </a:tblPr>
              <a:tblGrid>
                <a:gridCol w="225450"/>
                <a:gridCol w="225450"/>
                <a:gridCol w="225450"/>
                <a:gridCol w="225450"/>
                <a:gridCol w="225450"/>
                <a:gridCol w="225450"/>
                <a:gridCol w="208275"/>
                <a:gridCol w="246775"/>
                <a:gridCol w="262750"/>
                <a:gridCol w="252250"/>
                <a:gridCol w="388875"/>
                <a:gridCol w="420425"/>
                <a:gridCol w="409900"/>
                <a:gridCol w="381100"/>
                <a:gridCol w="391900"/>
                <a:gridCol w="381575"/>
                <a:gridCol w="391900"/>
                <a:gridCol w="402200"/>
                <a:gridCol w="412525"/>
                <a:gridCol w="391900"/>
                <a:gridCol w="422825"/>
                <a:gridCol w="433150"/>
                <a:gridCol w="1309750"/>
              </a:tblGrid>
              <a:tr h="32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13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14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15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16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17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18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19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20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21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22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J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43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L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U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E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O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F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I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N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S</a:t>
                      </a:r>
                      <a:endParaRPr sz="14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42" name="Google Shape;242;p19"/>
          <p:cNvSpPr/>
          <p:nvPr/>
        </p:nvSpPr>
        <p:spPr>
          <a:xfrm>
            <a:off x="2007476" y="2697601"/>
            <a:ext cx="1975945" cy="1429407"/>
          </a:xfrm>
          <a:prstGeom prst="roundRect">
            <a:avLst>
              <a:gd fmla="val 16667" name="adj"/>
            </a:avLst>
          </a:prstGeom>
          <a:solidFill>
            <a:srgbClr val="FFFF00">
              <a:alpha val="23921"/>
            </a:srgbClr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9"/>
          <p:cNvSpPr/>
          <p:nvPr/>
        </p:nvSpPr>
        <p:spPr>
          <a:xfrm>
            <a:off x="669983" y="1538781"/>
            <a:ext cx="8263801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Find out the entry number from the offset table, that occurred maximum number of times (Here 7, which occurred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6 times).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After that, add that entry number with the previous starting position of target sequence to get the new starting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Position of Target Sequence (Previous starting position = 0, Then new starting position of target seq becomes 0 + 7 = 7).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CONTENTS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2936086" y="1692134"/>
            <a:ext cx="4011251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TP, TN, FP, FN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Selectivity, Sensitivity 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AutoNum type="arabicPeriod"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Hash Table used in FASTA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b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</a:b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tse2.mm.bing.net/th?id=OIP.Rav_o-5gYdLNBNKE4Dd0uQHaEZ&amp;pid=Api&amp;P=0&amp;w=312&amp;h=186" id="248" name="Google Shape;248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9009" y="-1"/>
            <a:ext cx="8782942" cy="5207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1. TP, TN, FP, FN</a:t>
            </a:r>
            <a:endParaRPr/>
          </a:p>
        </p:txBody>
      </p:sp>
      <p:sp>
        <p:nvSpPr>
          <p:cNvPr id="107" name="Google Shape;107;p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5665"/>
              </a:buClr>
              <a:buSzPts val="1800"/>
              <a:buNone/>
            </a:pPr>
            <a:r>
              <a:rPr lang="en-US"/>
              <a:t>True Positive, True Negative, False Positive, False Negative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" name="Google Shape;112;p4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13" name="Google Shape;113;p4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7" name="Google Shape;117;p4"/>
          <p:cNvGrpSpPr/>
          <p:nvPr/>
        </p:nvGrpSpPr>
        <p:grpSpPr>
          <a:xfrm>
            <a:off x="6134869" y="1247078"/>
            <a:ext cx="320377" cy="320377"/>
            <a:chOff x="1278900" y="2333250"/>
            <a:chExt cx="381175" cy="381175"/>
          </a:xfrm>
        </p:grpSpPr>
        <p:sp>
          <p:nvSpPr>
            <p:cNvPr id="118" name="Google Shape;118;p4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2" name="Google Shape;122;p4"/>
          <p:cNvSpPr/>
          <p:nvPr/>
        </p:nvSpPr>
        <p:spPr>
          <a:xfrm>
            <a:off x="840827" y="1145921"/>
            <a:ext cx="5276139" cy="2763928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osis"/>
              <a:buNone/>
            </a:pPr>
            <a:r>
              <a:rPr i="0" lang="en-US" sz="32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A patient fears that he has Cancer </a:t>
            </a:r>
            <a:endParaRPr i="0" sz="14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osis"/>
              <a:buNone/>
            </a:pPr>
            <a:r>
              <a:rPr i="0" lang="en-US" sz="32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&amp; </a:t>
            </a:r>
            <a:endParaRPr i="0" sz="1400" u="none" cap="none" strike="noStrike">
              <a:solidFill>
                <a:srgbClr val="00000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Dosis"/>
              <a:buNone/>
            </a:pPr>
            <a:r>
              <a:rPr i="0" lang="en-US" sz="3200" u="none" cap="none" strike="noStrik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rPr>
              <a:t>Goes to the doctor for Diagnosis</a:t>
            </a:r>
            <a:endParaRPr i="0" sz="1400" u="none" cap="none" strike="noStrike">
              <a:solidFill>
                <a:srgbClr val="000000"/>
              </a:solidFill>
            </a:endParaRPr>
          </a:p>
        </p:txBody>
      </p:sp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78992" y="1332307"/>
            <a:ext cx="1915618" cy="21698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title"/>
          </p:nvPr>
        </p:nvSpPr>
        <p:spPr>
          <a:xfrm>
            <a:off x="805533" y="512298"/>
            <a:ext cx="3619322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Possible Scenarios</a:t>
            </a:r>
            <a:endParaRPr/>
          </a:p>
        </p:txBody>
      </p:sp>
      <p:sp>
        <p:nvSpPr>
          <p:cNvPr id="129" name="Google Shape;129;p5"/>
          <p:cNvSpPr/>
          <p:nvPr/>
        </p:nvSpPr>
        <p:spPr>
          <a:xfrm>
            <a:off x="1406504" y="124022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True Positive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really had cancer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Positive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5142931" y="124022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True Negative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didn’t have cancer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Negative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1406503" y="317943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False Positive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didn’t have cancer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Positive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5"/>
          <p:cNvSpPr/>
          <p:nvPr/>
        </p:nvSpPr>
        <p:spPr>
          <a:xfrm>
            <a:off x="5142931" y="3179431"/>
            <a:ext cx="2417379" cy="174471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Dosis"/>
              <a:buNone/>
            </a:pPr>
            <a:r>
              <a:rPr b="1" i="0" lang="en-US" sz="18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False Negative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Patient really had cancer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&amp;</a:t>
            </a:r>
            <a:endParaRPr b="0" i="0" sz="1400" u="none" cap="none" strike="noStrike">
              <a:solidFill>
                <a:schemeClr val="dk2"/>
              </a:solidFill>
              <a:latin typeface="Dosis"/>
              <a:ea typeface="Dosis"/>
              <a:cs typeface="Dosis"/>
              <a:sym typeface="Dosi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osis"/>
              <a:buNone/>
            </a:pPr>
            <a:r>
              <a:rPr b="0" i="0" lang="en-US" sz="1400" u="none" cap="none" strike="noStrike">
                <a:solidFill>
                  <a:schemeClr val="dk2"/>
                </a:solidFill>
                <a:latin typeface="Dosis"/>
                <a:ea typeface="Dosis"/>
                <a:cs typeface="Dosis"/>
                <a:sym typeface="Dosis"/>
              </a:rPr>
              <a:t>Diagnosis came negative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-US"/>
              <a:t>2. Selectivity and Sensitivity</a:t>
            </a:r>
            <a:endParaRPr/>
          </a:p>
        </p:txBody>
      </p:sp>
      <p:sp>
        <p:nvSpPr>
          <p:cNvPr id="138" name="Google Shape;138;p6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We will learn about calculating selectivity and sensitivity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>
            <p:ph idx="4294967295" type="ctrTitle"/>
          </p:nvPr>
        </p:nvSpPr>
        <p:spPr>
          <a:xfrm>
            <a:off x="830552" y="935842"/>
            <a:ext cx="6379545" cy="9879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5400"/>
              <a:buFont typeface="Dosis"/>
              <a:buNone/>
            </a:pPr>
            <a:r>
              <a:rPr b="0" i="0" lang="en-US" sz="5400" u="none" cap="none" strike="noStrike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Selectivity &amp; Sensitivity</a:t>
            </a:r>
            <a:endParaRPr b="0" i="0" sz="5400" u="none" cap="none" strike="noStrike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144" name="Google Shape;144;p7"/>
          <p:cNvSpPr txBox="1"/>
          <p:nvPr>
            <p:ph idx="4294967295" type="subTitle"/>
          </p:nvPr>
        </p:nvSpPr>
        <p:spPr>
          <a:xfrm>
            <a:off x="967188" y="2394273"/>
            <a:ext cx="3131700" cy="998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B7C4"/>
              </a:buClr>
              <a:buSzPts val="3000"/>
              <a:buFont typeface="Source Sans Pro"/>
              <a:buChar char="▹"/>
            </a:pPr>
            <a:r>
              <a:rPr b="0" i="0" lang="en-US" sz="3000" u="none" cap="none" strike="noStrike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 </a:t>
            </a:r>
            <a:endParaRPr b="0" i="0" sz="3000" u="none" cap="none" strike="noStrike">
              <a:solidFill>
                <a:srgbClr val="415665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45" name="Google Shape;145;p7"/>
          <p:cNvGrpSpPr/>
          <p:nvPr/>
        </p:nvGrpSpPr>
        <p:grpSpPr>
          <a:xfrm>
            <a:off x="7841620" y="3181753"/>
            <a:ext cx="320398" cy="320377"/>
            <a:chOff x="1951075" y="2333250"/>
            <a:chExt cx="381200" cy="381175"/>
          </a:xfrm>
        </p:grpSpPr>
        <p:sp>
          <p:nvSpPr>
            <p:cNvPr id="146" name="Google Shape;146;p7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0" name="Google Shape;150;p7"/>
          <p:cNvSpPr txBox="1"/>
          <p:nvPr/>
        </p:nvSpPr>
        <p:spPr>
          <a:xfrm>
            <a:off x="5176581" y="2394273"/>
            <a:ext cx="3131848" cy="99831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"/>
          <p:cNvSpPr txBox="1"/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Worked Out Example (Sensitivity)</a:t>
            </a:r>
            <a:endParaRPr/>
          </a:p>
        </p:txBody>
      </p:sp>
      <p:sp>
        <p:nvSpPr>
          <p:cNvPr id="156" name="Google Shape;156;p8"/>
          <p:cNvSpPr txBox="1"/>
          <p:nvPr>
            <p:ph idx="1" type="body"/>
          </p:nvPr>
        </p:nvSpPr>
        <p:spPr>
          <a:xfrm>
            <a:off x="5328746" y="222924"/>
            <a:ext cx="3605048" cy="46538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64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24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▹"/>
            </a:pPr>
            <a:r>
              <a:rPr lang="en-US"/>
              <a:t> </a:t>
            </a:r>
            <a:endParaRPr/>
          </a:p>
        </p:txBody>
      </p:sp>
      <p:graphicFrame>
        <p:nvGraphicFramePr>
          <p:cNvPr id="157" name="Google Shape;157;p8"/>
          <p:cNvGraphicFramePr/>
          <p:nvPr/>
        </p:nvGraphicFramePr>
        <p:xfrm>
          <a:off x="935421" y="1137324"/>
          <a:ext cx="3000000" cy="3000000"/>
        </p:xfrm>
        <a:graphic>
          <a:graphicData uri="http://schemas.openxmlformats.org/drawingml/2006/table">
            <a:tbl>
              <a:tblPr bandRow="1" firstRow="1">
                <a:gradFill>
                  <a:gsLst>
                    <a:gs pos="0">
                      <a:srgbClr val="B6ADFF"/>
                    </a:gs>
                    <a:gs pos="35000">
                      <a:srgbClr val="CCC5FF"/>
                    </a:gs>
                    <a:gs pos="100000">
                      <a:srgbClr val="EAE7FF"/>
                    </a:gs>
                  </a:gsLst>
                  <a:lin ang="16200000" scaled="0"/>
                </a:gradFill>
                <a:tableStyleId>{8B44BCEE-B735-4782-BAF6-0B60CECF6B93}</a:tableStyleId>
              </a:tblPr>
              <a:tblGrid>
                <a:gridCol w="1644200"/>
                <a:gridCol w="16245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Dataset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T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A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C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/>
                        <a:t>G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8" name="Google Shape;158;p8"/>
          <p:cNvSpPr/>
          <p:nvPr/>
        </p:nvSpPr>
        <p:spPr>
          <a:xfrm>
            <a:off x="1587062" y="3983421"/>
            <a:ext cx="2007476" cy="798786"/>
          </a:xfrm>
          <a:prstGeom prst="roundRect">
            <a:avLst>
              <a:gd fmla="val 16667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Search Character = 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Expected = CCC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 = ACC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9" name="Google Shape;159;p8"/>
          <p:cNvGraphicFramePr/>
          <p:nvPr/>
        </p:nvGraphicFramePr>
        <p:xfrm>
          <a:off x="935421" y="113732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{8B44BCEE-B735-4782-BAF6-0B60CECF6B93}</a:tableStyleId>
              </a:tblPr>
              <a:tblGrid>
                <a:gridCol w="1644200"/>
                <a:gridCol w="16245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</a:rPr>
                        <a:t>Dataset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CCCCCC"/>
                    </a:solidFill>
                  </a:tcPr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A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C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T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T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FEFE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C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A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C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/>
          <p:nvPr>
            <p:ph type="title"/>
          </p:nvPr>
        </p:nvSpPr>
        <p:spPr>
          <a:xfrm>
            <a:off x="805534" y="512298"/>
            <a:ext cx="5122300" cy="53343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Worked Out Example (Selectivity)</a:t>
            </a:r>
            <a:endParaRPr/>
          </a:p>
        </p:txBody>
      </p:sp>
      <p:sp>
        <p:nvSpPr>
          <p:cNvPr id="165" name="Google Shape;165;p9"/>
          <p:cNvSpPr txBox="1"/>
          <p:nvPr>
            <p:ph idx="1" type="body"/>
          </p:nvPr>
        </p:nvSpPr>
        <p:spPr>
          <a:xfrm>
            <a:off x="5328746" y="222924"/>
            <a:ext cx="3605048" cy="46538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66" r="-502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24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▹"/>
            </a:pPr>
            <a:r>
              <a:rPr lang="en-US"/>
              <a:t> </a:t>
            </a:r>
            <a:endParaRPr/>
          </a:p>
        </p:txBody>
      </p:sp>
      <p:graphicFrame>
        <p:nvGraphicFramePr>
          <p:cNvPr id="166" name="Google Shape;166;p9"/>
          <p:cNvGraphicFramePr/>
          <p:nvPr/>
        </p:nvGraphicFramePr>
        <p:xfrm>
          <a:off x="935421" y="113732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{8B44BCEE-B735-4782-BAF6-0B60CECF6B93}</a:tableStyleId>
              </a:tblPr>
              <a:tblGrid>
                <a:gridCol w="1644200"/>
                <a:gridCol w="1624500"/>
              </a:tblGrid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cap="none" strike="noStrike">
                          <a:solidFill>
                            <a:srgbClr val="000000"/>
                          </a:solidFill>
                        </a:rPr>
                        <a:t>Dataset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CCCCCC"/>
                    </a:solidFill>
                  </a:tcPr>
                </a:tc>
                <a:tc hMerge="1"/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A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C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T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T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EFEFE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C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A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EFEFE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C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400" u="none" cap="none" strike="noStrike">
                          <a:solidFill>
                            <a:srgbClr val="7030A0"/>
                          </a:solidFill>
                        </a:rPr>
                        <a:t>G</a:t>
                      </a:r>
                      <a:endParaRPr b="1" sz="1400" u="none" cap="none" strike="noStrike">
                        <a:solidFill>
                          <a:srgbClr val="7030A0"/>
                        </a:solidFill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67" name="Google Shape;167;p9"/>
          <p:cNvSpPr/>
          <p:nvPr/>
        </p:nvSpPr>
        <p:spPr>
          <a:xfrm>
            <a:off x="1587062" y="3983421"/>
            <a:ext cx="2007476" cy="798786"/>
          </a:xfrm>
          <a:prstGeom prst="roundRect">
            <a:avLst>
              <a:gd fmla="val 16667" name="adj"/>
            </a:avLst>
          </a:prstGeom>
          <a:solidFill>
            <a:srgbClr val="7030A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Search Character = 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Expected = CCC</a:t>
            </a:r>
            <a:b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Outcome = ACC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Nafis Neehal</dc:creator>
</cp:coreProperties>
</file>