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9" r:id="rId3"/>
    <p:sldId id="262" r:id="rId4"/>
    <p:sldId id="269" r:id="rId5"/>
    <p:sldId id="263" r:id="rId6"/>
    <p:sldId id="264" r:id="rId7"/>
    <p:sldId id="265" r:id="rId8"/>
    <p:sldId id="281" r:id="rId9"/>
    <p:sldId id="266" r:id="rId10"/>
    <p:sldId id="277" r:id="rId11"/>
    <p:sldId id="270" r:id="rId12"/>
    <p:sldId id="276" r:id="rId13"/>
    <p:sldId id="271" r:id="rId14"/>
    <p:sldId id="272" r:id="rId15"/>
    <p:sldId id="267" r:id="rId16"/>
    <p:sldId id="278" r:id="rId17"/>
    <p:sldId id="279" r:id="rId18"/>
    <p:sldId id="280" r:id="rId19"/>
    <p:sldId id="268" r:id="rId20"/>
    <p:sldId id="273" r:id="rId21"/>
    <p:sldId id="274" r:id="rId22"/>
    <p:sldId id="275" r:id="rId23"/>
    <p:sldId id="282" r:id="rId24"/>
    <p:sldId id="283" r:id="rId25"/>
    <p:sldId id="284" r:id="rId26"/>
    <p:sldId id="286" r:id="rId27"/>
    <p:sldId id="28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n.wikipedia.org/wiki/DBSC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ECA589D-3F13-424D-BCD1-6B4B72CEAB1F}" type="datetime1">
              <a:rPr lang="en-US" smtClean="0"/>
              <a:pPr/>
              <a:t>5/3/2024</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8" name="Title 7"/>
          <p:cNvSpPr>
            <a:spLocks noGrp="1"/>
          </p:cNvSpPr>
          <p:nvPr>
            <p:ph type="title"/>
          </p:nvPr>
        </p:nvSpPr>
        <p:spPr>
          <a:xfrm>
            <a:off x="381000" y="0"/>
            <a:ext cx="8229600" cy="1143000"/>
          </a:xfrm>
        </p:spPr>
        <p:txBody>
          <a:bodyPr>
            <a:noAutofit/>
          </a:bodyPr>
          <a:lstStyle/>
          <a:p>
            <a:r>
              <a:rPr lang="en-US" sz="5400" dirty="0">
                <a:solidFill>
                  <a:srgbClr val="00B050"/>
                </a:solidFill>
              </a:rPr>
              <a:t>Presentation on……</a:t>
            </a:r>
          </a:p>
        </p:txBody>
      </p:sp>
      <p:sp>
        <p:nvSpPr>
          <p:cNvPr id="12" name="TextBox 11"/>
          <p:cNvSpPr txBox="1"/>
          <p:nvPr/>
        </p:nvSpPr>
        <p:spPr>
          <a:xfrm>
            <a:off x="838200" y="1828800"/>
            <a:ext cx="7620000" cy="1600438"/>
          </a:xfrm>
          <a:prstGeom prst="rect">
            <a:avLst/>
          </a:prstGeom>
          <a:noFill/>
        </p:spPr>
        <p:txBody>
          <a:bodyPr wrap="square" rtlCol="0">
            <a:spAutoFit/>
          </a:bodyPr>
          <a:lstStyle/>
          <a:p>
            <a:pPr algn="ctr"/>
            <a:r>
              <a:rPr lang="en-US" sz="4900" dirty="0" err="1">
                <a:latin typeface="Times New Roman" pitchFamily="18" charset="0"/>
                <a:cs typeface="Times New Roman" pitchFamily="18" charset="0"/>
              </a:rPr>
              <a:t>DBScan</a:t>
            </a:r>
            <a:r>
              <a:rPr lang="en-US" sz="4900" dirty="0">
                <a:latin typeface="Times New Roman" pitchFamily="18" charset="0"/>
                <a:cs typeface="Times New Roman" pitchFamily="18" charset="0"/>
              </a:rPr>
              <a:t> </a:t>
            </a:r>
            <a:r>
              <a:rPr lang="en-US" sz="4900" dirty="0" err="1">
                <a:latin typeface="Times New Roman" pitchFamily="18" charset="0"/>
                <a:cs typeface="Times New Roman" pitchFamily="18" charset="0"/>
              </a:rPr>
              <a:t>Algorithom</a:t>
            </a:r>
            <a:r>
              <a:rPr lang="en-US" sz="4900" dirty="0">
                <a:latin typeface="Times New Roman" pitchFamily="18" charset="0"/>
                <a:cs typeface="Times New Roman" pitchFamily="18" charset="0"/>
              </a:rPr>
              <a:t> and  Outliers.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 </a:t>
            </a:r>
            <a:r>
              <a:rPr lang="en-US" b="1" dirty="0" err="1">
                <a:latin typeface="Times New Roman" pitchFamily="18" charset="0"/>
                <a:cs typeface="Times New Roman" pitchFamily="18" charset="0"/>
              </a:rPr>
              <a:t>Reachability</a:t>
            </a:r>
            <a:endParaRPr lang="en-US" dirty="0"/>
          </a:p>
        </p:txBody>
      </p:sp>
      <p:sp>
        <p:nvSpPr>
          <p:cNvPr id="3" name="Content Placeholder 2"/>
          <p:cNvSpPr>
            <a:spLocks noGrp="1"/>
          </p:cNvSpPr>
          <p:nvPr>
            <p:ph idx="1"/>
          </p:nvPr>
        </p:nvSpPr>
        <p:spPr/>
        <p:txBody>
          <a:bodyPr>
            <a:normAutofit/>
          </a:bodyPr>
          <a:lstStyle/>
          <a:p>
            <a:pPr>
              <a:lnSpc>
                <a:spcPct val="90000"/>
              </a:lnSpc>
              <a:defRPr/>
            </a:pPr>
            <a:r>
              <a:rPr lang="en-US" sz="2800" b="1" dirty="0">
                <a:effectLst>
                  <a:outerShdw blurRad="38100" dist="38100" dir="2700000" algn="tl">
                    <a:srgbClr val="C0C0C0"/>
                  </a:outerShdw>
                </a:effectLst>
                <a:latin typeface="Times New Roman" pitchFamily="18" charset="0"/>
                <a:cs typeface="Times New Roman" pitchFamily="18" charset="0"/>
              </a:rPr>
              <a:t>Directly density-reachable</a:t>
            </a:r>
          </a:p>
          <a:p>
            <a:pPr lvl="1">
              <a:lnSpc>
                <a:spcPct val="90000"/>
              </a:lnSpc>
              <a:defRPr/>
            </a:pPr>
            <a:r>
              <a:rPr lang="en-US" dirty="0">
                <a:latin typeface="Times New Roman" pitchFamily="18" charset="0"/>
                <a:cs typeface="Times New Roman" pitchFamily="18" charset="0"/>
              </a:rPr>
              <a:t>An object q is directly density-reachable from object p if q is within the ε-Neighborhood of p and p is a core object.</a:t>
            </a:r>
          </a:p>
          <a:p>
            <a:pPr lvl="1">
              <a:lnSpc>
                <a:spcPct val="90000"/>
              </a:lnSpc>
              <a:buNone/>
              <a:defRPr/>
            </a:pPr>
            <a:endParaRPr lang="en-US" dirty="0">
              <a:latin typeface="Times New Roman" pitchFamily="18" charset="0"/>
              <a:cs typeface="Times New Roman" pitchFamily="18" charset="0"/>
            </a:endParaRPr>
          </a:p>
          <a:p>
            <a:pPr lvl="1">
              <a:lnSpc>
                <a:spcPct val="90000"/>
              </a:lnSpc>
              <a:buNone/>
              <a:defRPr/>
            </a:pPr>
            <a:endParaRPr lang="en-US" dirty="0">
              <a:latin typeface="Times New Roman" pitchFamily="18" charset="0"/>
              <a:cs typeface="Times New Roman" pitchFamily="18" charset="0"/>
            </a:endParaRPr>
          </a:p>
        </p:txBody>
      </p:sp>
      <p:sp>
        <p:nvSpPr>
          <p:cNvPr id="14" name="Line 4"/>
          <p:cNvSpPr>
            <a:spLocks noChangeShapeType="1"/>
          </p:cNvSpPr>
          <p:nvPr/>
        </p:nvSpPr>
        <p:spPr bwMode="auto">
          <a:xfrm>
            <a:off x="838200" y="5181600"/>
            <a:ext cx="609600" cy="0"/>
          </a:xfrm>
          <a:prstGeom prst="line">
            <a:avLst/>
          </a:prstGeom>
          <a:noFill/>
          <a:ln w="9525">
            <a:solidFill>
              <a:schemeClr val="tx1"/>
            </a:solidFill>
            <a:round/>
            <a:headEnd/>
            <a:tailEnd/>
          </a:ln>
          <a:effectLst/>
        </p:spPr>
        <p:txBody>
          <a:bodyPr wrap="none" anchor="ctr"/>
          <a:lstStyle/>
          <a:p>
            <a:endParaRPr lang="en-US"/>
          </a:p>
        </p:txBody>
      </p:sp>
      <p:sp>
        <p:nvSpPr>
          <p:cNvPr id="15" name="Oval 5"/>
          <p:cNvSpPr>
            <a:spLocks noChangeArrowheads="1"/>
          </p:cNvSpPr>
          <p:nvPr/>
        </p:nvSpPr>
        <p:spPr bwMode="auto">
          <a:xfrm>
            <a:off x="838200" y="44958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16" name="Oval 6"/>
          <p:cNvSpPr>
            <a:spLocks noChangeArrowheads="1"/>
          </p:cNvSpPr>
          <p:nvPr/>
        </p:nvSpPr>
        <p:spPr bwMode="auto">
          <a:xfrm>
            <a:off x="1524000" y="44196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17" name="Oval 7"/>
          <p:cNvSpPr>
            <a:spLocks noChangeArrowheads="1"/>
          </p:cNvSpPr>
          <p:nvPr/>
        </p:nvSpPr>
        <p:spPr bwMode="auto">
          <a:xfrm>
            <a:off x="2133600" y="4495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18" name="Oval 8"/>
          <p:cNvSpPr>
            <a:spLocks noChangeArrowheads="1"/>
          </p:cNvSpPr>
          <p:nvPr/>
        </p:nvSpPr>
        <p:spPr bwMode="auto">
          <a:xfrm>
            <a:off x="1447800" y="5105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q</a:t>
            </a:r>
          </a:p>
        </p:txBody>
      </p:sp>
      <p:sp>
        <p:nvSpPr>
          <p:cNvPr id="19" name="Oval 9"/>
          <p:cNvSpPr>
            <a:spLocks noChangeArrowheads="1"/>
          </p:cNvSpPr>
          <p:nvPr/>
        </p:nvSpPr>
        <p:spPr bwMode="auto">
          <a:xfrm>
            <a:off x="1828800" y="5257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20" name="Oval 10"/>
          <p:cNvSpPr>
            <a:spLocks noChangeArrowheads="1"/>
          </p:cNvSpPr>
          <p:nvPr/>
        </p:nvSpPr>
        <p:spPr bwMode="auto">
          <a:xfrm>
            <a:off x="2743200" y="5410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21" name="Oval 11"/>
          <p:cNvSpPr>
            <a:spLocks noChangeArrowheads="1"/>
          </p:cNvSpPr>
          <p:nvPr/>
        </p:nvSpPr>
        <p:spPr bwMode="auto">
          <a:xfrm>
            <a:off x="2133600" y="5029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p</a:t>
            </a:r>
          </a:p>
        </p:txBody>
      </p:sp>
      <p:sp>
        <p:nvSpPr>
          <p:cNvPr id="22" name="Line 12"/>
          <p:cNvSpPr>
            <a:spLocks noChangeShapeType="1"/>
          </p:cNvSpPr>
          <p:nvPr/>
        </p:nvSpPr>
        <p:spPr bwMode="auto">
          <a:xfrm>
            <a:off x="2362200" y="5105400"/>
            <a:ext cx="609600" cy="0"/>
          </a:xfrm>
          <a:prstGeom prst="line">
            <a:avLst/>
          </a:prstGeom>
          <a:noFill/>
          <a:ln w="9525">
            <a:solidFill>
              <a:schemeClr val="tx1"/>
            </a:solidFill>
            <a:round/>
            <a:headEnd/>
            <a:tailEnd/>
          </a:ln>
          <a:effectLst/>
        </p:spPr>
        <p:txBody>
          <a:bodyPr wrap="none" anchor="ctr"/>
          <a:lstStyle/>
          <a:p>
            <a:endParaRPr lang="en-US"/>
          </a:p>
        </p:txBody>
      </p:sp>
      <p:sp>
        <p:nvSpPr>
          <p:cNvPr id="23" name="Text Box 13"/>
          <p:cNvSpPr txBox="1">
            <a:spLocks noChangeArrowheads="1"/>
          </p:cNvSpPr>
          <p:nvPr/>
        </p:nvSpPr>
        <p:spPr bwMode="auto">
          <a:xfrm>
            <a:off x="2438400" y="4800600"/>
            <a:ext cx="314325" cy="457200"/>
          </a:xfrm>
          <a:prstGeom prst="rect">
            <a:avLst/>
          </a:prstGeom>
          <a:noFill/>
          <a:ln>
            <a:noFill/>
          </a:ln>
          <a:effectLst/>
          <a:extLst>
            <a:ext uri="{909E8E84-426E-40DD-AFC4-6F175D3DCCD1}">
              <a14:hiddenFill xmlns:a14="http://schemas.microsoft.com/office/drawing/2010/main">
                <a:solidFill>
                  <a:srgbClr val="95FFE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56796" dir="12393903" algn="ctr" rotWithShape="0">
                    <a:schemeClr val="bg2"/>
                  </a:outerShdw>
                </a:effectLst>
              </a14:hiddenEffects>
            </a:ext>
          </a:extLst>
        </p:spPr>
        <p:txBody>
          <a:bodyPr wrap="none">
            <a:spAutoFit/>
          </a:bodyPr>
          <a:lstStyle/>
          <a:p>
            <a:pPr algn="ctr">
              <a:defRPr/>
            </a:pPr>
            <a:r>
              <a:rPr lang="en-US" sz="2400" b="1">
                <a:solidFill>
                  <a:srgbClr val="23238E"/>
                </a:solidFill>
                <a:effectLst>
                  <a:outerShdw blurRad="38100" dist="38100" dir="2700000" algn="tl">
                    <a:srgbClr val="C0C0C0"/>
                  </a:outerShdw>
                </a:effectLst>
                <a:latin typeface="Times New Roman" pitchFamily="18" charset="0"/>
                <a:cs typeface="Times New Roman" pitchFamily="18" charset="0"/>
              </a:rPr>
              <a:t>ε</a:t>
            </a:r>
          </a:p>
        </p:txBody>
      </p:sp>
      <p:sp>
        <p:nvSpPr>
          <p:cNvPr id="24" name="Text Box 14"/>
          <p:cNvSpPr txBox="1">
            <a:spLocks noChangeArrowheads="1"/>
          </p:cNvSpPr>
          <p:nvPr/>
        </p:nvSpPr>
        <p:spPr bwMode="auto">
          <a:xfrm>
            <a:off x="981075" y="4800600"/>
            <a:ext cx="314325" cy="457200"/>
          </a:xfrm>
          <a:prstGeom prst="rect">
            <a:avLst/>
          </a:prstGeom>
          <a:noFill/>
          <a:ln>
            <a:noFill/>
          </a:ln>
          <a:effectLst/>
          <a:extLst>
            <a:ext uri="{909E8E84-426E-40DD-AFC4-6F175D3DCCD1}">
              <a14:hiddenFill xmlns:a14="http://schemas.microsoft.com/office/drawing/2010/main">
                <a:solidFill>
                  <a:srgbClr val="95FFE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56796" dir="12393903" algn="ctr" rotWithShape="0">
                    <a:schemeClr val="bg2"/>
                  </a:outerShdw>
                </a:effectLst>
              </a14:hiddenEffects>
            </a:ext>
          </a:extLst>
        </p:spPr>
        <p:txBody>
          <a:bodyPr wrap="none">
            <a:spAutoFit/>
          </a:bodyPr>
          <a:lstStyle/>
          <a:p>
            <a:pPr algn="ctr">
              <a:defRPr/>
            </a:pPr>
            <a:r>
              <a:rPr lang="en-US" sz="2400" b="1">
                <a:solidFill>
                  <a:srgbClr val="23238E"/>
                </a:solidFill>
                <a:effectLst>
                  <a:outerShdw blurRad="38100" dist="38100" dir="2700000" algn="tl">
                    <a:srgbClr val="C0C0C0"/>
                  </a:outerShdw>
                </a:effectLst>
                <a:latin typeface="Times New Roman" pitchFamily="18" charset="0"/>
                <a:cs typeface="Times New Roman" pitchFamily="18" charset="0"/>
              </a:rPr>
              <a:t>ε</a:t>
            </a:r>
          </a:p>
        </p:txBody>
      </p:sp>
      <p:sp>
        <p:nvSpPr>
          <p:cNvPr id="25" name="Rectangle 24"/>
          <p:cNvSpPr/>
          <p:nvPr/>
        </p:nvSpPr>
        <p:spPr>
          <a:xfrm>
            <a:off x="3657600" y="3886200"/>
            <a:ext cx="4572000" cy="1902059"/>
          </a:xfrm>
          <a:prstGeom prst="rect">
            <a:avLst/>
          </a:prstGeom>
        </p:spPr>
        <p:txBody>
          <a:bodyPr wrap="square">
            <a:spAutoFit/>
          </a:bodyPr>
          <a:lstStyle/>
          <a:p>
            <a:pPr marL="447675" indent="-447675">
              <a:spcBef>
                <a:spcPct val="20000"/>
              </a:spcBef>
              <a:buClr>
                <a:schemeClr val="accent1"/>
              </a:buClr>
              <a:buSzPct val="70000"/>
              <a:buFont typeface="Wingdings" pitchFamily="2" charset="2"/>
              <a:buChar char="n"/>
            </a:pPr>
            <a:r>
              <a:rPr lang="en-US" sz="2800" dirty="0">
                <a:latin typeface="Times New Roman" pitchFamily="18" charset="0"/>
                <a:cs typeface="Times New Roman" pitchFamily="18" charset="0"/>
              </a:rPr>
              <a:t>q is directly density-reachable from p</a:t>
            </a:r>
          </a:p>
          <a:p>
            <a:pPr marL="447675" indent="-447675">
              <a:spcBef>
                <a:spcPct val="20000"/>
              </a:spcBef>
              <a:buClr>
                <a:schemeClr val="accent1"/>
              </a:buClr>
              <a:buSzPct val="70000"/>
              <a:buFont typeface="Wingdings" pitchFamily="2" charset="2"/>
              <a:buChar char="n"/>
            </a:pPr>
            <a:r>
              <a:rPr lang="en-US" sz="2800" dirty="0">
                <a:latin typeface="Times New Roman" pitchFamily="18" charset="0"/>
                <a:cs typeface="Times New Roman" pitchFamily="18" charset="0"/>
              </a:rPr>
              <a:t>p is not directly density- reachable from q.</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 </a:t>
            </a:r>
            <a:r>
              <a:rPr lang="en-US" b="1" dirty="0" err="1">
                <a:latin typeface="Times New Roman" pitchFamily="18" charset="0"/>
                <a:cs typeface="Times New Roman" pitchFamily="18" charset="0"/>
              </a:rPr>
              <a:t>Reachability</a:t>
            </a:r>
            <a:endParaRPr lang="en-US" b="1" dirty="0">
              <a:latin typeface="Times New Roman" pitchFamily="18" charset="0"/>
              <a:cs typeface="Times New Roman" pitchFamily="18" charset="0"/>
            </a:endParaRPr>
          </a:p>
        </p:txBody>
      </p:sp>
      <p:sp>
        <p:nvSpPr>
          <p:cNvPr id="15" name="Oval 4"/>
          <p:cNvSpPr>
            <a:spLocks noChangeArrowheads="1"/>
          </p:cNvSpPr>
          <p:nvPr/>
        </p:nvSpPr>
        <p:spPr bwMode="auto">
          <a:xfrm>
            <a:off x="2971800" y="32004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16" name="Oval 5"/>
          <p:cNvSpPr>
            <a:spLocks noChangeArrowheads="1"/>
          </p:cNvSpPr>
          <p:nvPr/>
        </p:nvSpPr>
        <p:spPr bwMode="auto">
          <a:xfrm>
            <a:off x="3657600" y="31242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17" name="Oval 6"/>
          <p:cNvSpPr>
            <a:spLocks noChangeArrowheads="1"/>
          </p:cNvSpPr>
          <p:nvPr/>
        </p:nvSpPr>
        <p:spPr bwMode="auto">
          <a:xfrm>
            <a:off x="4267200" y="3200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18" name="Oval 7"/>
          <p:cNvSpPr>
            <a:spLocks noChangeArrowheads="1"/>
          </p:cNvSpPr>
          <p:nvPr/>
        </p:nvSpPr>
        <p:spPr bwMode="auto">
          <a:xfrm>
            <a:off x="3962400" y="3962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endParaRPr lang="en-US" sz="2400" i="1">
              <a:solidFill>
                <a:srgbClr val="FF0000"/>
              </a:solidFill>
              <a:latin typeface="Times New Roman" pitchFamily="18" charset="0"/>
              <a:cs typeface="Times New Roman" pitchFamily="18" charset="0"/>
            </a:endParaRPr>
          </a:p>
        </p:txBody>
      </p:sp>
      <p:sp>
        <p:nvSpPr>
          <p:cNvPr id="19" name="Oval 8"/>
          <p:cNvSpPr>
            <a:spLocks noChangeArrowheads="1"/>
          </p:cNvSpPr>
          <p:nvPr/>
        </p:nvSpPr>
        <p:spPr bwMode="auto">
          <a:xfrm>
            <a:off x="4876800" y="4114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20" name="Oval 9"/>
          <p:cNvSpPr>
            <a:spLocks noChangeArrowheads="1"/>
          </p:cNvSpPr>
          <p:nvPr/>
        </p:nvSpPr>
        <p:spPr bwMode="auto">
          <a:xfrm>
            <a:off x="4267200" y="3733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p</a:t>
            </a:r>
          </a:p>
        </p:txBody>
      </p:sp>
      <p:sp>
        <p:nvSpPr>
          <p:cNvPr id="21" name="Oval 11"/>
          <p:cNvSpPr>
            <a:spLocks noChangeArrowheads="1"/>
          </p:cNvSpPr>
          <p:nvPr/>
        </p:nvSpPr>
        <p:spPr bwMode="auto">
          <a:xfrm>
            <a:off x="3505200" y="3124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22" name="Oval 12"/>
          <p:cNvSpPr>
            <a:spLocks noChangeArrowheads="1"/>
          </p:cNvSpPr>
          <p:nvPr/>
        </p:nvSpPr>
        <p:spPr bwMode="auto">
          <a:xfrm>
            <a:off x="2438400" y="26670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23" name="Oval 13"/>
          <p:cNvSpPr>
            <a:spLocks noChangeArrowheads="1"/>
          </p:cNvSpPr>
          <p:nvPr/>
        </p:nvSpPr>
        <p:spPr bwMode="auto">
          <a:xfrm>
            <a:off x="3200400" y="44196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24" name="Oval 14"/>
          <p:cNvSpPr>
            <a:spLocks noChangeArrowheads="1"/>
          </p:cNvSpPr>
          <p:nvPr/>
        </p:nvSpPr>
        <p:spPr bwMode="auto">
          <a:xfrm>
            <a:off x="3048000" y="32766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dirty="0">
                <a:solidFill>
                  <a:srgbClr val="FF0000"/>
                </a:solidFill>
                <a:latin typeface="Times New Roman" pitchFamily="18" charset="0"/>
                <a:cs typeface="Times New Roman" pitchFamily="18" charset="0"/>
              </a:rPr>
              <a:t>q</a:t>
            </a:r>
          </a:p>
        </p:txBody>
      </p:sp>
      <p:sp>
        <p:nvSpPr>
          <p:cNvPr id="25" name="Oval 15"/>
          <p:cNvSpPr>
            <a:spLocks noChangeArrowheads="1"/>
          </p:cNvSpPr>
          <p:nvPr/>
        </p:nvSpPr>
        <p:spPr bwMode="auto">
          <a:xfrm>
            <a:off x="3581400" y="38100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endParaRPr lang="en-US" sz="2400" i="1">
              <a:solidFill>
                <a:srgbClr val="FF0000"/>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:Connectivity</a:t>
            </a:r>
            <a:endParaRPr lang="en-US" dirty="0"/>
          </a:p>
        </p:txBody>
      </p:sp>
      <p:sp>
        <p:nvSpPr>
          <p:cNvPr id="4" name="Rectangle 3"/>
          <p:cNvSpPr txBox="1">
            <a:spLocks noChangeArrowheads="1"/>
          </p:cNvSpPr>
          <p:nvPr/>
        </p:nvSpPr>
        <p:spPr>
          <a:xfrm>
            <a:off x="228601" y="1752600"/>
            <a:ext cx="8382000" cy="4876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Times New Roman" pitchFamily="18" charset="0"/>
                <a:cs typeface="Times New Roman" pitchFamily="18" charset="0"/>
              </a:rPr>
              <a:t>Density-connectivity</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Object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is density-connected to object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q</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w.r.t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ε and </a:t>
            </a:r>
            <a:r>
              <a:rPr kumimoji="0" lang="en-US" sz="2800" b="0" i="1"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MinPts</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if there is an object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o</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such that both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p</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and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q</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are density-reachable from </a:t>
            </a:r>
            <a:r>
              <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o</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w.r.t</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ε and </a:t>
            </a:r>
            <a:r>
              <a:rPr kumimoji="0" lang="en-US" sz="2800" b="0" i="1" u="none" strike="noStrike" kern="1200" cap="none" spc="0" normalizeH="0" baseline="0" noProof="0" dirty="0" err="1">
                <a:ln>
                  <a:noFill/>
                </a:ln>
                <a:solidFill>
                  <a:schemeClr val="tx1"/>
                </a:solidFill>
                <a:effectLst/>
                <a:uLnTx/>
                <a:uFillTx/>
                <a:latin typeface="Times New Roman" pitchFamily="18" charset="0"/>
                <a:cs typeface="Times New Roman" pitchFamily="18" charset="0"/>
              </a:rPr>
              <a:t>MinPts</a:t>
            </a:r>
            <a:endPar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800" i="1" dirty="0">
              <a:latin typeface="Times New Roman" pitchFamily="18" charset="0"/>
              <a:cs typeface="Times New Roman" pitchFamily="18" charset="0"/>
            </a:endParaRPr>
          </a:p>
          <a:p>
            <a:pPr marL="742950" marR="0" lvl="1" indent="-285750" algn="l" defTabSz="914400" rtl="0" eaLnBrk="1" fontAlgn="auto" latinLnBrk="0" hangingPunct="1">
              <a:lnSpc>
                <a:spcPct val="100000"/>
              </a:lnSpc>
              <a:spcBef>
                <a:spcPct val="20000"/>
              </a:spcBef>
              <a:spcAft>
                <a:spcPts val="0"/>
              </a:spcAft>
              <a:buClrTx/>
              <a:buSzTx/>
              <a:tabLst/>
              <a:defRPr/>
            </a:pPr>
            <a:endParaRPr kumimoji="0" lang="en-US" sz="2800" b="0" i="1"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28" name="Oval 4"/>
          <p:cNvSpPr>
            <a:spLocks noChangeArrowheads="1"/>
          </p:cNvSpPr>
          <p:nvPr/>
        </p:nvSpPr>
        <p:spPr bwMode="auto">
          <a:xfrm>
            <a:off x="1066800" y="49530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29" name="Oval 5"/>
          <p:cNvSpPr>
            <a:spLocks noChangeArrowheads="1"/>
          </p:cNvSpPr>
          <p:nvPr/>
        </p:nvSpPr>
        <p:spPr bwMode="auto">
          <a:xfrm>
            <a:off x="1752600" y="48768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30" name="Oval 6"/>
          <p:cNvSpPr>
            <a:spLocks noChangeArrowheads="1"/>
          </p:cNvSpPr>
          <p:nvPr/>
        </p:nvSpPr>
        <p:spPr bwMode="auto">
          <a:xfrm>
            <a:off x="2362200" y="49530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31" name="Oval 7"/>
          <p:cNvSpPr>
            <a:spLocks noChangeArrowheads="1"/>
          </p:cNvSpPr>
          <p:nvPr/>
        </p:nvSpPr>
        <p:spPr bwMode="auto">
          <a:xfrm>
            <a:off x="2057400" y="57150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endParaRPr lang="en-US" sz="2400" i="1">
              <a:solidFill>
                <a:srgbClr val="FF0000"/>
              </a:solidFill>
              <a:latin typeface="Times New Roman" pitchFamily="18" charset="0"/>
              <a:cs typeface="Times New Roman" pitchFamily="18" charset="0"/>
            </a:endParaRPr>
          </a:p>
        </p:txBody>
      </p:sp>
      <p:sp>
        <p:nvSpPr>
          <p:cNvPr id="32" name="Oval 8"/>
          <p:cNvSpPr>
            <a:spLocks noChangeArrowheads="1"/>
          </p:cNvSpPr>
          <p:nvPr/>
        </p:nvSpPr>
        <p:spPr bwMode="auto">
          <a:xfrm>
            <a:off x="2971800" y="5867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33" name="Oval 9"/>
          <p:cNvSpPr>
            <a:spLocks noChangeArrowheads="1"/>
          </p:cNvSpPr>
          <p:nvPr/>
        </p:nvSpPr>
        <p:spPr bwMode="auto">
          <a:xfrm>
            <a:off x="2362200" y="5486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dirty="0">
                <a:solidFill>
                  <a:srgbClr val="FF0000"/>
                </a:solidFill>
                <a:latin typeface="Times New Roman" pitchFamily="18" charset="0"/>
                <a:cs typeface="Times New Roman" pitchFamily="18" charset="0"/>
              </a:rPr>
              <a:t>p</a:t>
            </a:r>
          </a:p>
        </p:txBody>
      </p:sp>
      <p:sp>
        <p:nvSpPr>
          <p:cNvPr id="34" name="Oval 10"/>
          <p:cNvSpPr>
            <a:spLocks noChangeArrowheads="1"/>
          </p:cNvSpPr>
          <p:nvPr/>
        </p:nvSpPr>
        <p:spPr bwMode="auto">
          <a:xfrm>
            <a:off x="1600200" y="4876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35" name="Oval 11"/>
          <p:cNvSpPr>
            <a:spLocks noChangeArrowheads="1"/>
          </p:cNvSpPr>
          <p:nvPr/>
        </p:nvSpPr>
        <p:spPr bwMode="auto">
          <a:xfrm>
            <a:off x="533400" y="44196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36" name="Oval 12"/>
          <p:cNvSpPr>
            <a:spLocks noChangeArrowheads="1"/>
          </p:cNvSpPr>
          <p:nvPr/>
        </p:nvSpPr>
        <p:spPr bwMode="auto">
          <a:xfrm>
            <a:off x="1295400" y="6172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37" name="Oval 13"/>
          <p:cNvSpPr>
            <a:spLocks noChangeArrowheads="1"/>
          </p:cNvSpPr>
          <p:nvPr/>
        </p:nvSpPr>
        <p:spPr bwMode="auto">
          <a:xfrm>
            <a:off x="1143000" y="5029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q</a:t>
            </a:r>
          </a:p>
        </p:txBody>
      </p:sp>
      <p:sp>
        <p:nvSpPr>
          <p:cNvPr id="38" name="Oval 14"/>
          <p:cNvSpPr>
            <a:spLocks noChangeArrowheads="1"/>
          </p:cNvSpPr>
          <p:nvPr/>
        </p:nvSpPr>
        <p:spPr bwMode="auto">
          <a:xfrm>
            <a:off x="1676400" y="55626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r</a:t>
            </a:r>
          </a:p>
        </p:txBody>
      </p:sp>
      <p:sp>
        <p:nvSpPr>
          <p:cNvPr id="39" name="Oval 15"/>
          <p:cNvSpPr>
            <a:spLocks noChangeArrowheads="1"/>
          </p:cNvSpPr>
          <p:nvPr/>
        </p:nvSpPr>
        <p:spPr bwMode="auto">
          <a:xfrm>
            <a:off x="1219200" y="5486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40" name="Oval 16"/>
          <p:cNvSpPr>
            <a:spLocks noChangeArrowheads="1"/>
          </p:cNvSpPr>
          <p:nvPr/>
        </p:nvSpPr>
        <p:spPr bwMode="auto">
          <a:xfrm>
            <a:off x="685800" y="49530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41" name="Rectangle 40"/>
          <p:cNvSpPr/>
          <p:nvPr/>
        </p:nvSpPr>
        <p:spPr>
          <a:xfrm>
            <a:off x="3962400" y="4267200"/>
            <a:ext cx="4572000" cy="2332946"/>
          </a:xfrm>
          <a:prstGeom prst="rect">
            <a:avLst/>
          </a:prstGeom>
        </p:spPr>
        <p:txBody>
          <a:bodyPr wrap="square">
            <a:spAutoFit/>
          </a:bodyPr>
          <a:lstStyle/>
          <a:p>
            <a:pPr marL="447675" indent="-447675">
              <a:spcBef>
                <a:spcPct val="20000"/>
              </a:spcBef>
              <a:buClr>
                <a:schemeClr val="accent1"/>
              </a:buClr>
              <a:buSzPct val="70000"/>
              <a:buFont typeface="Wingdings" pitchFamily="2" charset="2"/>
              <a:buChar char="n"/>
            </a:pPr>
            <a:r>
              <a:rPr lang="en-US" sz="2800" i="1" dirty="0">
                <a:latin typeface="Times New Roman" pitchFamily="18" charset="0"/>
                <a:cs typeface="Times New Roman" pitchFamily="18" charset="0"/>
              </a:rPr>
              <a:t>P </a:t>
            </a:r>
            <a:r>
              <a:rPr lang="en-US" sz="2800" dirty="0">
                <a:latin typeface="Times New Roman" pitchFamily="18" charset="0"/>
                <a:cs typeface="Times New Roman" pitchFamily="18" charset="0"/>
              </a:rPr>
              <a:t>and</a:t>
            </a:r>
            <a:r>
              <a:rPr lang="en-US" sz="2800" i="1" dirty="0">
                <a:latin typeface="Times New Roman" pitchFamily="18" charset="0"/>
                <a:cs typeface="Times New Roman" pitchFamily="18" charset="0"/>
              </a:rPr>
              <a:t> q</a:t>
            </a:r>
            <a:r>
              <a:rPr lang="en-US" sz="2800" dirty="0">
                <a:latin typeface="Times New Roman" pitchFamily="18" charset="0"/>
                <a:cs typeface="Times New Roman" pitchFamily="18" charset="0"/>
              </a:rPr>
              <a:t> are density-connected to each other by </a:t>
            </a:r>
            <a:r>
              <a:rPr lang="en-US" sz="2800" i="1" dirty="0">
                <a:latin typeface="Times New Roman" pitchFamily="18" charset="0"/>
                <a:cs typeface="Times New Roman" pitchFamily="18" charset="0"/>
              </a:rPr>
              <a:t>r</a:t>
            </a:r>
          </a:p>
          <a:p>
            <a:pPr marL="447675" indent="-447675">
              <a:spcBef>
                <a:spcPct val="20000"/>
              </a:spcBef>
              <a:buClr>
                <a:schemeClr val="accent1"/>
              </a:buClr>
              <a:buSzPct val="70000"/>
              <a:buFont typeface="Wingdings" pitchFamily="2" charset="2"/>
              <a:buChar char="n"/>
            </a:pPr>
            <a:r>
              <a:rPr lang="en-US" sz="2800" dirty="0">
                <a:latin typeface="Times New Roman" pitchFamily="18" charset="0"/>
                <a:cs typeface="Times New Roman" pitchFamily="18" charset="0"/>
              </a:rPr>
              <a:t>Density-connectivity is symmetric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95400" y="685800"/>
            <a:ext cx="6705600" cy="533400"/>
          </a:xfrm>
        </p:spPr>
        <p:txBody>
          <a:bodyPr>
            <a:noAutofit/>
          </a:bodyPr>
          <a:lstStyle/>
          <a:p>
            <a:r>
              <a:rPr lang="en-US" b="1" dirty="0">
                <a:latin typeface="Times New Roman" pitchFamily="18" charset="0"/>
                <a:cs typeface="Times New Roman" pitchFamily="18" charset="0"/>
              </a:rPr>
              <a:t>Core, Border, Noise points representation</a:t>
            </a:r>
            <a:endParaRPr lang="en-US" dirty="0">
              <a:latin typeface="Times New Roman" pitchFamily="18" charset="0"/>
              <a:cs typeface="Times New Roman" pitchFamily="18" charset="0"/>
            </a:endParaRPr>
          </a:p>
        </p:txBody>
      </p:sp>
      <p:pic>
        <p:nvPicPr>
          <p:cNvPr id="18435" name="Picture 3"/>
          <p:cNvPicPr>
            <a:picLocks noChangeAspect="1" noChangeArrowheads="1"/>
          </p:cNvPicPr>
          <p:nvPr/>
        </p:nvPicPr>
        <p:blipFill>
          <a:blip r:embed="rId2"/>
          <a:srcRect/>
          <a:stretch>
            <a:fillRect/>
          </a:stretch>
        </p:blipFill>
        <p:spPr bwMode="auto">
          <a:xfrm>
            <a:off x="0" y="1981200"/>
            <a:ext cx="4872038" cy="3654425"/>
          </a:xfrm>
          <a:prstGeom prst="rect">
            <a:avLst/>
          </a:prstGeom>
          <a:noFill/>
          <a:ln w="12700">
            <a:noFill/>
            <a:miter lim="800000"/>
            <a:headEnd/>
            <a:tailEnd/>
          </a:ln>
        </p:spPr>
      </p:pic>
      <p:sp>
        <p:nvSpPr>
          <p:cNvPr id="18436" name="Text Box 4"/>
          <p:cNvSpPr txBox="1">
            <a:spLocks noChangeArrowheads="1"/>
          </p:cNvSpPr>
          <p:nvPr/>
        </p:nvSpPr>
        <p:spPr bwMode="auto">
          <a:xfrm>
            <a:off x="685800" y="5410200"/>
            <a:ext cx="2514600" cy="366713"/>
          </a:xfrm>
          <a:prstGeom prst="rect">
            <a:avLst/>
          </a:prstGeom>
          <a:noFill/>
          <a:ln w="12700">
            <a:noFill/>
            <a:miter lim="800000"/>
            <a:headEnd/>
            <a:tailEnd/>
          </a:ln>
        </p:spPr>
        <p:txBody>
          <a:bodyPr>
            <a:spAutoFit/>
          </a:bodyPr>
          <a:lstStyle/>
          <a:p>
            <a:pPr>
              <a:spcBef>
                <a:spcPct val="50000"/>
              </a:spcBef>
            </a:pPr>
            <a:r>
              <a:rPr lang="en-US" sz="1800"/>
              <a:t>Original Points</a:t>
            </a:r>
          </a:p>
        </p:txBody>
      </p:sp>
      <p:sp>
        <p:nvSpPr>
          <p:cNvPr id="18437" name="Text Box 5"/>
          <p:cNvSpPr txBox="1">
            <a:spLocks noChangeArrowheads="1"/>
          </p:cNvSpPr>
          <p:nvPr/>
        </p:nvSpPr>
        <p:spPr bwMode="auto">
          <a:xfrm>
            <a:off x="5562600" y="5715000"/>
            <a:ext cx="2514600" cy="641350"/>
          </a:xfrm>
          <a:prstGeom prst="rect">
            <a:avLst/>
          </a:prstGeom>
          <a:noFill/>
          <a:ln w="12700">
            <a:noFill/>
            <a:miter lim="800000"/>
            <a:headEnd/>
            <a:tailEnd/>
          </a:ln>
        </p:spPr>
        <p:txBody>
          <a:bodyPr>
            <a:spAutoFit/>
          </a:bodyPr>
          <a:lstStyle/>
          <a:p>
            <a:pPr>
              <a:spcBef>
                <a:spcPct val="50000"/>
              </a:spcBef>
            </a:pPr>
            <a:r>
              <a:rPr lang="en-US" sz="1800" dirty="0"/>
              <a:t>Point types: </a:t>
            </a:r>
            <a:r>
              <a:rPr lang="en-US" sz="1800" dirty="0">
                <a:solidFill>
                  <a:srgbClr val="00B050"/>
                </a:solidFill>
              </a:rPr>
              <a:t>core</a:t>
            </a:r>
            <a:r>
              <a:rPr lang="en-US" sz="1800" dirty="0"/>
              <a:t>, </a:t>
            </a:r>
            <a:r>
              <a:rPr lang="en-US" sz="1800" dirty="0">
                <a:solidFill>
                  <a:srgbClr val="003399"/>
                </a:solidFill>
              </a:rPr>
              <a:t>border</a:t>
            </a:r>
            <a:r>
              <a:rPr lang="en-US" sz="1800" dirty="0"/>
              <a:t> and </a:t>
            </a:r>
            <a:r>
              <a:rPr lang="en-US" sz="1800" dirty="0">
                <a:solidFill>
                  <a:srgbClr val="FF0000"/>
                </a:solidFill>
              </a:rPr>
              <a:t>noise</a:t>
            </a:r>
          </a:p>
        </p:txBody>
      </p:sp>
      <p:pic>
        <p:nvPicPr>
          <p:cNvPr id="18438" name="Picture 6"/>
          <p:cNvPicPr>
            <a:picLocks noChangeAspect="1" noChangeArrowheads="1"/>
          </p:cNvPicPr>
          <p:nvPr/>
        </p:nvPicPr>
        <p:blipFill>
          <a:blip r:embed="rId3"/>
          <a:srcRect/>
          <a:stretch>
            <a:fillRect/>
          </a:stretch>
        </p:blipFill>
        <p:spPr bwMode="auto">
          <a:xfrm>
            <a:off x="4271962" y="2057400"/>
            <a:ext cx="4872038" cy="3654425"/>
          </a:xfrm>
          <a:prstGeom prst="rect">
            <a:avLst/>
          </a:prstGeom>
          <a:noFill/>
          <a:ln w="12700">
            <a:noFill/>
            <a:miter lim="800000"/>
            <a:headEnd/>
            <a:tailEnd/>
          </a:ln>
        </p:spPr>
      </p:pic>
      <p:sp>
        <p:nvSpPr>
          <p:cNvPr id="18439" name="Text Box 7"/>
          <p:cNvSpPr txBox="1">
            <a:spLocks noChangeArrowheads="1"/>
          </p:cNvSpPr>
          <p:nvPr/>
        </p:nvSpPr>
        <p:spPr bwMode="auto">
          <a:xfrm>
            <a:off x="2667000" y="6262687"/>
            <a:ext cx="3276600" cy="366713"/>
          </a:xfrm>
          <a:prstGeom prst="rect">
            <a:avLst/>
          </a:prstGeom>
          <a:noFill/>
          <a:ln w="12700">
            <a:noFill/>
            <a:miter lim="800000"/>
            <a:headEnd/>
            <a:tailEnd/>
          </a:ln>
        </p:spPr>
        <p:txBody>
          <a:bodyPr>
            <a:spAutoFit/>
          </a:bodyPr>
          <a:lstStyle/>
          <a:p>
            <a:pPr>
              <a:spcBef>
                <a:spcPct val="50000"/>
              </a:spcBef>
            </a:pPr>
            <a:r>
              <a:rPr lang="en-US" sz="1800" dirty="0" err="1"/>
              <a:t>Eps</a:t>
            </a:r>
            <a:r>
              <a:rPr lang="en-US" sz="1800" dirty="0"/>
              <a:t> = 10, </a:t>
            </a:r>
            <a:r>
              <a:rPr lang="en-US" sz="1800" dirty="0" err="1"/>
              <a:t>MinPts</a:t>
            </a:r>
            <a:r>
              <a:rPr lang="en-US" sz="1800" dirty="0"/>
              <a:t> = 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050"/>
          <p:cNvSpPr>
            <a:spLocks noGrp="1" noChangeArrowheads="1"/>
          </p:cNvSpPr>
          <p:nvPr>
            <p:ph type="title"/>
          </p:nvPr>
        </p:nvSpPr>
        <p:spPr>
          <a:xfrm>
            <a:off x="838200" y="381000"/>
            <a:ext cx="4953000" cy="685800"/>
          </a:xfrm>
        </p:spPr>
        <p:txBody>
          <a:bodyPr>
            <a:noAutofit/>
          </a:bodyPr>
          <a:lstStyle/>
          <a:p>
            <a:r>
              <a:rPr lang="en-US" b="1" dirty="0">
                <a:latin typeface="Times New Roman" pitchFamily="18" charset="0"/>
                <a:cs typeface="Times New Roman" pitchFamily="18" charset="0"/>
              </a:rPr>
              <a:t>Clustering </a:t>
            </a:r>
            <a:endParaRPr lang="en-US" dirty="0"/>
          </a:p>
        </p:txBody>
      </p:sp>
      <p:pic>
        <p:nvPicPr>
          <p:cNvPr id="19459" name="Picture 2051"/>
          <p:cNvPicPr>
            <a:picLocks noChangeAspect="1" noChangeArrowheads="1"/>
          </p:cNvPicPr>
          <p:nvPr/>
        </p:nvPicPr>
        <p:blipFill>
          <a:blip r:embed="rId2"/>
          <a:srcRect/>
          <a:stretch>
            <a:fillRect/>
          </a:stretch>
        </p:blipFill>
        <p:spPr bwMode="auto">
          <a:xfrm>
            <a:off x="0" y="1143000"/>
            <a:ext cx="4872038" cy="3654425"/>
          </a:xfrm>
          <a:prstGeom prst="rect">
            <a:avLst/>
          </a:prstGeom>
          <a:noFill/>
          <a:ln w="12700">
            <a:noFill/>
            <a:miter lim="800000"/>
            <a:headEnd/>
            <a:tailEnd/>
          </a:ln>
        </p:spPr>
      </p:pic>
      <p:sp>
        <p:nvSpPr>
          <p:cNvPr id="19460" name="Text Box 2052"/>
          <p:cNvSpPr txBox="1">
            <a:spLocks noChangeArrowheads="1"/>
          </p:cNvSpPr>
          <p:nvPr/>
        </p:nvSpPr>
        <p:spPr bwMode="auto">
          <a:xfrm>
            <a:off x="990600" y="4433888"/>
            <a:ext cx="2514600" cy="366712"/>
          </a:xfrm>
          <a:prstGeom prst="rect">
            <a:avLst/>
          </a:prstGeom>
          <a:noFill/>
          <a:ln w="12700">
            <a:noFill/>
            <a:miter lim="800000"/>
            <a:headEnd/>
            <a:tailEnd/>
          </a:ln>
        </p:spPr>
        <p:txBody>
          <a:bodyPr>
            <a:spAutoFit/>
          </a:bodyPr>
          <a:lstStyle/>
          <a:p>
            <a:pPr>
              <a:spcBef>
                <a:spcPct val="50000"/>
              </a:spcBef>
            </a:pPr>
            <a:r>
              <a:rPr lang="en-US" sz="1800"/>
              <a:t>Original Points</a:t>
            </a:r>
          </a:p>
        </p:txBody>
      </p:sp>
      <p:grpSp>
        <p:nvGrpSpPr>
          <p:cNvPr id="2" name="Group 2053"/>
          <p:cNvGrpSpPr>
            <a:grpSpLocks/>
          </p:cNvGrpSpPr>
          <p:nvPr/>
        </p:nvGrpSpPr>
        <p:grpSpPr bwMode="auto">
          <a:xfrm>
            <a:off x="4271963" y="1143000"/>
            <a:ext cx="4872037" cy="3871912"/>
            <a:chOff x="2691" y="633"/>
            <a:chExt cx="3069" cy="2439"/>
          </a:xfrm>
        </p:grpSpPr>
        <p:pic>
          <p:nvPicPr>
            <p:cNvPr id="19463" name="Picture 2054"/>
            <p:cNvPicPr>
              <a:picLocks noChangeAspect="1" noChangeArrowheads="1"/>
            </p:cNvPicPr>
            <p:nvPr/>
          </p:nvPicPr>
          <p:blipFill>
            <a:blip r:embed="rId3"/>
            <a:srcRect/>
            <a:stretch>
              <a:fillRect/>
            </a:stretch>
          </p:blipFill>
          <p:spPr bwMode="auto">
            <a:xfrm>
              <a:off x="2691" y="633"/>
              <a:ext cx="3069" cy="2302"/>
            </a:xfrm>
            <a:prstGeom prst="rect">
              <a:avLst/>
            </a:prstGeom>
            <a:noFill/>
            <a:ln w="12700">
              <a:noFill/>
              <a:miter lim="800000"/>
              <a:headEnd/>
              <a:tailEnd/>
            </a:ln>
          </p:spPr>
        </p:pic>
        <p:sp>
          <p:nvSpPr>
            <p:cNvPr id="19464" name="Text Box 2055"/>
            <p:cNvSpPr txBox="1">
              <a:spLocks noChangeArrowheads="1"/>
            </p:cNvSpPr>
            <p:nvPr/>
          </p:nvSpPr>
          <p:spPr bwMode="auto">
            <a:xfrm>
              <a:off x="3312" y="2841"/>
              <a:ext cx="1584" cy="231"/>
            </a:xfrm>
            <a:prstGeom prst="rect">
              <a:avLst/>
            </a:prstGeom>
            <a:noFill/>
            <a:ln w="12700">
              <a:noFill/>
              <a:miter lim="800000"/>
              <a:headEnd/>
              <a:tailEnd/>
            </a:ln>
          </p:spPr>
          <p:txBody>
            <a:bodyPr>
              <a:spAutoFit/>
            </a:bodyPr>
            <a:lstStyle/>
            <a:p>
              <a:pPr>
                <a:spcBef>
                  <a:spcPct val="50000"/>
                </a:spcBef>
              </a:pPr>
              <a:r>
                <a:rPr lang="en-US" sz="1800" dirty="0"/>
                <a:t>Clusters</a:t>
              </a:r>
            </a:p>
          </p:txBody>
        </p:sp>
      </p:grpSp>
      <p:sp>
        <p:nvSpPr>
          <p:cNvPr id="1653768" name="Text Box 2056"/>
          <p:cNvSpPr txBox="1">
            <a:spLocks noChangeArrowheads="1"/>
          </p:cNvSpPr>
          <p:nvPr/>
        </p:nvSpPr>
        <p:spPr bwMode="auto">
          <a:xfrm>
            <a:off x="609600" y="5392738"/>
            <a:ext cx="6629400" cy="779462"/>
          </a:xfrm>
          <a:prstGeom prst="rect">
            <a:avLst/>
          </a:prstGeom>
          <a:noFill/>
          <a:ln w="12700">
            <a:noFill/>
            <a:miter lim="800000"/>
            <a:headEnd/>
            <a:tailEnd/>
          </a:ln>
        </p:spPr>
        <p:txBody>
          <a:bodyPr>
            <a:spAutoFit/>
          </a:bodyPr>
          <a:lstStyle/>
          <a:p>
            <a:pPr>
              <a:spcBef>
                <a:spcPct val="50000"/>
              </a:spcBef>
              <a:buFontTx/>
              <a:buChar char="•"/>
            </a:pPr>
            <a:r>
              <a:rPr lang="en-US" sz="1800"/>
              <a:t> Resistant to Noise</a:t>
            </a:r>
          </a:p>
          <a:p>
            <a:pPr>
              <a:spcBef>
                <a:spcPct val="50000"/>
              </a:spcBef>
              <a:buFontTx/>
              <a:buChar char="•"/>
            </a:pPr>
            <a:r>
              <a:rPr lang="en-US" sz="1800"/>
              <a:t> Can handle clusters of different shapes and sizes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53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376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Algorithm </a:t>
            </a:r>
            <a:endParaRPr lang="en-US" dirty="0"/>
          </a:p>
        </p:txBody>
      </p:sp>
      <p:pic>
        <p:nvPicPr>
          <p:cNvPr id="4" name="Content Placeholder 3" descr="algrthm.jpg"/>
          <p:cNvPicPr>
            <a:picLocks noGrp="1" noChangeAspect="1"/>
          </p:cNvPicPr>
          <p:nvPr>
            <p:ph idx="1"/>
          </p:nvPr>
        </p:nvPicPr>
        <p:blipFill>
          <a:blip r:embed="rId2"/>
          <a:stretch>
            <a:fillRect/>
          </a:stretch>
        </p:blipFill>
        <p:spPr>
          <a:xfrm>
            <a:off x="141568" y="1828800"/>
            <a:ext cx="8392831" cy="44958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:Flowchart </a:t>
            </a:r>
            <a:endParaRPr lang="en-US" dirty="0"/>
          </a:p>
        </p:txBody>
      </p:sp>
      <p:pic>
        <p:nvPicPr>
          <p:cNvPr id="1026" name="Picture 2" descr="I:\db3.png"/>
          <p:cNvPicPr>
            <a:picLocks noChangeAspect="1" noChangeArrowheads="1"/>
          </p:cNvPicPr>
          <p:nvPr/>
        </p:nvPicPr>
        <p:blipFill>
          <a:blip r:embed="rId2"/>
          <a:srcRect/>
          <a:stretch>
            <a:fillRect/>
          </a:stretch>
        </p:blipFill>
        <p:spPr bwMode="auto">
          <a:xfrm>
            <a:off x="1828800" y="1447800"/>
            <a:ext cx="4371975" cy="4933950"/>
          </a:xfrm>
          <a:prstGeom prst="rect">
            <a:avLst/>
          </a:prstGeom>
          <a:noFill/>
        </p:spPr>
      </p:pic>
      <p:sp>
        <p:nvSpPr>
          <p:cNvPr id="9" name="Flowchart: Alternate Process 8"/>
          <p:cNvSpPr/>
          <p:nvPr/>
        </p:nvSpPr>
        <p:spPr>
          <a:xfrm>
            <a:off x="3581400" y="1066800"/>
            <a:ext cx="762000" cy="381000"/>
          </a:xfrm>
          <a:prstGeom prst="flowChartAlternateProcess">
            <a:avLst/>
          </a:prstGeom>
          <a:noFill/>
          <a:ln>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Start</a:t>
            </a:r>
          </a:p>
        </p:txBody>
      </p:sp>
      <p:sp>
        <p:nvSpPr>
          <p:cNvPr id="11" name="Flowchart: Alternate Process 10"/>
          <p:cNvSpPr/>
          <p:nvPr/>
        </p:nvSpPr>
        <p:spPr>
          <a:xfrm>
            <a:off x="3581400" y="6477000"/>
            <a:ext cx="762000" cy="381000"/>
          </a:xfrm>
          <a:prstGeom prst="flowChartAlternateProcess">
            <a:avLst/>
          </a:prstGeom>
          <a:noFill/>
          <a:ln>
            <a:solidFill>
              <a:schemeClr val="tx1">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Times New Roman" pitchFamily="18" charset="0"/>
                <a:cs typeface="Times New Roman" pitchFamily="18" charset="0"/>
              </a:rPr>
              <a:t>DBScan</a:t>
            </a:r>
            <a:r>
              <a:rPr lang="en-US" b="1" dirty="0">
                <a:latin typeface="Times New Roman" pitchFamily="18" charset="0"/>
                <a:cs typeface="Times New Roman" pitchFamily="18" charset="0"/>
              </a:rPr>
              <a:t> : Example</a:t>
            </a:r>
          </a:p>
        </p:txBody>
      </p:sp>
      <p:pic>
        <p:nvPicPr>
          <p:cNvPr id="2050" name="Picture 2" descr="I:\db4.png"/>
          <p:cNvPicPr>
            <a:picLocks noChangeAspect="1" noChangeArrowheads="1"/>
          </p:cNvPicPr>
          <p:nvPr/>
        </p:nvPicPr>
        <p:blipFill>
          <a:blip r:embed="rId2"/>
          <a:srcRect/>
          <a:stretch>
            <a:fillRect/>
          </a:stretch>
        </p:blipFill>
        <p:spPr bwMode="auto">
          <a:xfrm>
            <a:off x="381000" y="1294596"/>
            <a:ext cx="8543924" cy="510831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DBSCAN : Advantages </a:t>
            </a:r>
            <a:endParaRPr lang="en-US" dirty="0"/>
          </a:p>
        </p:txBody>
      </p:sp>
      <p:pic>
        <p:nvPicPr>
          <p:cNvPr id="3074" name="Picture 2" descr="I:\db5.png"/>
          <p:cNvPicPr>
            <a:picLocks noChangeAspect="1" noChangeArrowheads="1"/>
          </p:cNvPicPr>
          <p:nvPr/>
        </p:nvPicPr>
        <p:blipFill>
          <a:blip r:embed="rId2"/>
          <a:srcRect/>
          <a:stretch>
            <a:fillRect/>
          </a:stretch>
        </p:blipFill>
        <p:spPr bwMode="auto">
          <a:xfrm>
            <a:off x="304800" y="1447800"/>
            <a:ext cx="8613351" cy="486251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latin typeface="Times New Roman" pitchFamily="18" charset="0"/>
                <a:cs typeface="Times New Roman" pitchFamily="18" charset="0"/>
              </a:rPr>
              <a:t>DBSCAN : Disadvantages </a:t>
            </a:r>
            <a:endParaRPr lang="en-US" dirty="0"/>
          </a:p>
        </p:txBody>
      </p:sp>
      <p:sp>
        <p:nvSpPr>
          <p:cNvPr id="3" name="Content Placeholder 2"/>
          <p:cNvSpPr>
            <a:spLocks noGrp="1"/>
          </p:cNvSpPr>
          <p:nvPr>
            <p:ph idx="1"/>
          </p:nvPr>
        </p:nvSpPr>
        <p:spPr>
          <a:xfrm>
            <a:off x="381000" y="1143000"/>
            <a:ext cx="8229600" cy="4525963"/>
          </a:xfrm>
        </p:spPr>
        <p:txBody>
          <a:bodyPr>
            <a:noAutofit/>
          </a:bodyPr>
          <a:lstStyle/>
          <a:p>
            <a:r>
              <a:rPr lang="en-US" sz="2800" dirty="0">
                <a:latin typeface="Times New Roman" pitchFamily="18" charset="0"/>
                <a:cs typeface="Times New Roman" pitchFamily="18" charset="0"/>
              </a:rPr>
              <a:t>DBSCAN is not entirely deterministic:  Border points that are reachable from more than one cluster can be part of either cluster, depending on the order the data is processed. </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The quality of DBSCAN depends on the distance measure used in the function </a:t>
            </a:r>
            <a:r>
              <a:rPr lang="en-US" sz="2800" dirty="0" err="1">
                <a:latin typeface="Times New Roman" pitchFamily="18" charset="0"/>
                <a:cs typeface="Times New Roman" pitchFamily="18" charset="0"/>
              </a:rPr>
              <a:t>regionQuery</a:t>
            </a:r>
            <a:r>
              <a:rPr lang="en-US" sz="2800" dirty="0">
                <a:latin typeface="Times New Roman" pitchFamily="18" charset="0"/>
                <a:cs typeface="Times New Roman" pitchFamily="18" charset="0"/>
              </a:rPr>
              <a:t>. (such as Euclidean distance)</a:t>
            </a: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If the data and scale are not well understood, choosing a meaningful distance threshold ε can be difficult.</a:t>
            </a:r>
          </a:p>
          <a:p>
            <a:endParaRPr lang="en-US" sz="28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05979"/>
            <a:ext cx="8229600" cy="857250"/>
          </a:xfrm>
        </p:spPr>
        <p:txBody>
          <a:bodyPr>
            <a:normAutofit fontScale="90000"/>
          </a:bodyPr>
          <a:lstStyle/>
          <a:p>
            <a:r>
              <a:rPr lang="en-US" sz="4800" b="1" dirty="0">
                <a:latin typeface="Times New Roman" pitchFamily="18" charset="0"/>
                <a:cs typeface="Times New Roman" pitchFamily="18" charset="0"/>
              </a:rPr>
              <a:t>We are going to talking about…</a:t>
            </a:r>
          </a:p>
        </p:txBody>
      </p:sp>
      <p:sp>
        <p:nvSpPr>
          <p:cNvPr id="5" name="TextBox 4"/>
          <p:cNvSpPr txBox="1"/>
          <p:nvPr/>
        </p:nvSpPr>
        <p:spPr>
          <a:xfrm>
            <a:off x="609600" y="1371600"/>
            <a:ext cx="7162800" cy="5693866"/>
          </a:xfrm>
          <a:prstGeom prst="rect">
            <a:avLst/>
          </a:prstGeom>
          <a:noFill/>
        </p:spPr>
        <p:txBody>
          <a:bodyPr wrap="square" rtlCol="0">
            <a:spAutoFit/>
          </a:bodyPr>
          <a:lstStyle/>
          <a:p>
            <a:pPr marL="457200" indent="-457200">
              <a:buFont typeface="Wingdings" pitchFamily="2" charset="2"/>
              <a:buChar char="Ø"/>
            </a:pP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Concepts </a:t>
            </a:r>
          </a:p>
          <a:p>
            <a:pPr marL="457200" indent="-457200">
              <a:buFont typeface="Wingdings" pitchFamily="2" charset="2"/>
              <a:buChar char="Ø"/>
            </a:pP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Parameters</a:t>
            </a:r>
          </a:p>
          <a:p>
            <a:pPr marL="457200" indent="-457200">
              <a:buFont typeface="Wingdings" pitchFamily="2" charset="2"/>
              <a:buChar char="Ø"/>
            </a:pP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Connectivity and </a:t>
            </a:r>
            <a:r>
              <a:rPr lang="en-US" sz="2800" dirty="0" err="1">
                <a:latin typeface="Times New Roman" pitchFamily="18" charset="0"/>
                <a:cs typeface="Times New Roman" pitchFamily="18" charset="0"/>
              </a:rPr>
              <a:t>Reachability</a:t>
            </a:r>
            <a:r>
              <a:rPr lang="en-US" sz="2800" dirty="0">
                <a:latin typeface="Times New Roman" pitchFamily="18" charset="0"/>
                <a:cs typeface="Times New Roman" pitchFamily="18" charset="0"/>
              </a:rPr>
              <a:t> </a:t>
            </a:r>
          </a:p>
          <a:p>
            <a:pPr marL="457200" indent="-457200">
              <a:buFont typeface="Wingdings" pitchFamily="2" charset="2"/>
              <a:buChar char="Ø"/>
            </a:pP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Algorithm , Flowchart and Example</a:t>
            </a:r>
          </a:p>
          <a:p>
            <a:pPr marL="457200" indent="-457200">
              <a:buFont typeface="Wingdings" pitchFamily="2" charset="2"/>
              <a:buChar char="Ø"/>
            </a:pPr>
            <a:r>
              <a:rPr lang="en-US" sz="2800" dirty="0">
                <a:latin typeface="Times New Roman" pitchFamily="18" charset="0"/>
                <a:cs typeface="Times New Roman" pitchFamily="18" charset="0"/>
              </a:rPr>
              <a:t>Advantages  and Disadvantages of </a:t>
            </a: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a:t>
            </a:r>
          </a:p>
          <a:p>
            <a:pPr marL="457200" indent="-457200">
              <a:buFont typeface="Wingdings" pitchFamily="2" charset="2"/>
              <a:buChar char="Ø"/>
            </a:pPr>
            <a:r>
              <a:rPr lang="en-US" sz="2800" dirty="0" err="1">
                <a:latin typeface="Times New Roman" pitchFamily="18" charset="0"/>
                <a:cs typeface="Times New Roman" pitchFamily="18" charset="0"/>
              </a:rPr>
              <a:t>DBScan</a:t>
            </a:r>
            <a:r>
              <a:rPr lang="en-US" sz="2800" dirty="0">
                <a:latin typeface="Times New Roman" pitchFamily="18" charset="0"/>
                <a:cs typeface="Times New Roman" pitchFamily="18" charset="0"/>
              </a:rPr>
              <a:t> Complexity </a:t>
            </a:r>
          </a:p>
          <a:p>
            <a:pPr marL="457200" indent="-457200">
              <a:buFont typeface="Wingdings" pitchFamily="2" charset="2"/>
              <a:buChar char="Ø"/>
            </a:pPr>
            <a:r>
              <a:rPr lang="en-US" sz="2800" dirty="0">
                <a:latin typeface="Times New Roman" pitchFamily="18" charset="0"/>
                <a:cs typeface="Times New Roman" pitchFamily="18" charset="0"/>
              </a:rPr>
              <a:t>Outliers related question and its solution.</a:t>
            </a: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pPr marL="457200" indent="-457200">
              <a:buFont typeface="Wingdings" pitchFamily="2" charset="2"/>
              <a:buChar char="Ø"/>
            </a:pP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p>
          <a:p>
            <a:endParaRPr lang="en-US"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3"/>
          <p:cNvSpPr>
            <a:spLocks noGrp="1"/>
          </p:cNvSpPr>
          <p:nvPr>
            <p:ph type="title"/>
          </p:nvPr>
        </p:nvSpPr>
        <p:spPr>
          <a:xfrm>
            <a:off x="685800" y="457200"/>
            <a:ext cx="7793038" cy="685800"/>
          </a:xfrm>
        </p:spPr>
        <p:txBody>
          <a:bodyPr rtlCol="0">
            <a:noAutofit/>
          </a:bodyPr>
          <a:lstStyle/>
          <a:p>
            <a:pPr fontAlgn="auto">
              <a:spcAft>
                <a:spcPts val="0"/>
              </a:spcAft>
              <a:defRPr/>
            </a:pPr>
            <a:r>
              <a:rPr lang="en-US" b="1" dirty="0">
                <a:latin typeface="Times New Roman" pitchFamily="18" charset="0"/>
                <a:cs typeface="Times New Roman" pitchFamily="18" charset="0"/>
              </a:rPr>
              <a:t>DBSCAN : Complexity</a:t>
            </a:r>
          </a:p>
        </p:txBody>
      </p:sp>
      <p:sp>
        <p:nvSpPr>
          <p:cNvPr id="16387" name="Rectangle 3"/>
          <p:cNvSpPr>
            <a:spLocks noGrp="1" noChangeArrowheads="1"/>
          </p:cNvSpPr>
          <p:nvPr>
            <p:ph idx="1"/>
          </p:nvPr>
        </p:nvSpPr>
        <p:spPr>
          <a:xfrm>
            <a:off x="639763" y="1143000"/>
            <a:ext cx="8001000" cy="5181600"/>
          </a:xfrm>
        </p:spPr>
        <p:txBody>
          <a:bodyPr rtlCol="0">
            <a:normAutofit/>
          </a:bodyPr>
          <a:lstStyle/>
          <a:p>
            <a:pPr marL="482600" indent="-533400" fontAlgn="auto">
              <a:lnSpc>
                <a:spcPct val="90000"/>
              </a:lnSpc>
              <a:spcAft>
                <a:spcPts val="0"/>
              </a:spcAft>
              <a:buFont typeface="Arial" pitchFamily="34" charset="0"/>
              <a:buChar char="•"/>
              <a:defRPr/>
            </a:pPr>
            <a:endParaRPr lang="en-US" dirty="0">
              <a:latin typeface="Times New Roman" pitchFamily="18" charset="0"/>
              <a:cs typeface="Times New Roman" pitchFamily="18" charset="0"/>
            </a:endParaRPr>
          </a:p>
          <a:p>
            <a:pPr marL="482600" indent="-533400" fontAlgn="auto">
              <a:lnSpc>
                <a:spcPct val="90000"/>
              </a:lnSpc>
              <a:spcAft>
                <a:spcPts val="0"/>
              </a:spcAft>
              <a:buFont typeface="Wingdings" pitchFamily="2" charset="2"/>
              <a:buChar char="§"/>
              <a:defRPr/>
            </a:pPr>
            <a:r>
              <a:rPr lang="en-US" sz="2800" b="1" u="sng" dirty="0">
                <a:latin typeface="Times New Roman" pitchFamily="18" charset="0"/>
                <a:cs typeface="Times New Roman" pitchFamily="18" charset="0"/>
              </a:rPr>
              <a:t>Time Complexity</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O(n</a:t>
            </a:r>
            <a:r>
              <a:rPr lang="en-US" sz="2800" baseline="30000" dirty="0">
                <a:latin typeface="Times New Roman" pitchFamily="18" charset="0"/>
                <a:cs typeface="Times New Roman" pitchFamily="18" charset="0"/>
              </a:rPr>
              <a:t>2</a:t>
            </a:r>
            <a:r>
              <a:rPr lang="en-US" sz="2800" dirty="0">
                <a:latin typeface="Times New Roman" pitchFamily="18" charset="0"/>
                <a:cs typeface="Times New Roman" pitchFamily="18" charset="0"/>
              </a:rPr>
              <a:t>)</a:t>
            </a:r>
          </a:p>
          <a:p>
            <a:pPr marL="482600" indent="-533400" fontAlgn="auto">
              <a:lnSpc>
                <a:spcPct val="90000"/>
              </a:lnSpc>
              <a:spcAft>
                <a:spcPts val="0"/>
              </a:spcAft>
              <a:buFont typeface="Wingdings" pitchFamily="2" charset="2"/>
              <a:buChar char="Ø"/>
              <a:defRPr/>
            </a:pPr>
            <a:r>
              <a:rPr lang="en-US" sz="2800" dirty="0">
                <a:latin typeface="Times New Roman" pitchFamily="18" charset="0"/>
                <a:cs typeface="Times New Roman" pitchFamily="18" charset="0"/>
              </a:rPr>
              <a:t>for each point it has to be determined if it is a core   point.</a:t>
            </a:r>
          </a:p>
          <a:p>
            <a:pPr marL="482600" indent="-533400" fontAlgn="auto">
              <a:lnSpc>
                <a:spcPct val="90000"/>
              </a:lnSpc>
              <a:spcAft>
                <a:spcPts val="0"/>
              </a:spcAft>
              <a:buFont typeface="Wingdings" pitchFamily="2" charset="2"/>
              <a:buChar char="Ø"/>
              <a:defRPr/>
            </a:pPr>
            <a:r>
              <a:rPr lang="en-US" sz="2800" dirty="0">
                <a:latin typeface="Times New Roman" pitchFamily="18" charset="0"/>
                <a:cs typeface="Times New Roman" pitchFamily="18" charset="0"/>
              </a:rPr>
              <a:t>can be reduced to O(n*log(n)) in lower dimensional spaces by using efficient data structures (n is the number of objects to be clustered);</a:t>
            </a:r>
          </a:p>
          <a:p>
            <a:pPr marL="482600" indent="-533400" fontAlgn="auto">
              <a:lnSpc>
                <a:spcPct val="90000"/>
              </a:lnSpc>
              <a:spcAft>
                <a:spcPts val="0"/>
              </a:spcAft>
              <a:buFont typeface="Wingdings" pitchFamily="2" charset="2"/>
              <a:buChar char="§"/>
              <a:defRPr/>
            </a:pPr>
            <a:r>
              <a:rPr lang="en-US" sz="2800" b="1" u="sng" dirty="0">
                <a:latin typeface="Times New Roman" pitchFamily="18" charset="0"/>
                <a:cs typeface="Times New Roman" pitchFamily="18" charset="0"/>
              </a:rPr>
              <a:t>Space Complexity</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O(n).</a:t>
            </a:r>
          </a:p>
          <a:p>
            <a:pPr marL="533400" indent="-533400" fontAlgn="auto">
              <a:lnSpc>
                <a:spcPct val="90000"/>
              </a:lnSpc>
              <a:spcAft>
                <a:spcPts val="0"/>
              </a:spcAft>
              <a:buFont typeface="Wingdings" pitchFamily="2" charset="2"/>
              <a:buNone/>
              <a:defRPr/>
            </a:pPr>
            <a:endParaRPr lang="en-US"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3"/>
          <p:cNvSpPr>
            <a:spLocks noGrp="1"/>
          </p:cNvSpPr>
          <p:nvPr>
            <p:ph type="title"/>
          </p:nvPr>
        </p:nvSpPr>
        <p:spPr>
          <a:xfrm>
            <a:off x="1143000" y="762000"/>
            <a:ext cx="7793038" cy="685800"/>
          </a:xfrm>
        </p:spPr>
        <p:txBody>
          <a:bodyPr rtlCol="0">
            <a:noAutofit/>
          </a:bodyPr>
          <a:lstStyle/>
          <a:p>
            <a:pPr fontAlgn="auto">
              <a:spcAft>
                <a:spcPts val="0"/>
              </a:spcAft>
              <a:defRPr/>
            </a:pPr>
            <a:r>
              <a:rPr lang="en-US" b="1" dirty="0">
                <a:latin typeface="Times New Roman" pitchFamily="18" charset="0"/>
                <a:cs typeface="Times New Roman" pitchFamily="18" charset="0"/>
              </a:rPr>
              <a:t>Summary of DBSCAN</a:t>
            </a:r>
          </a:p>
        </p:txBody>
      </p:sp>
      <p:sp>
        <p:nvSpPr>
          <p:cNvPr id="16387" name="Rectangle 3"/>
          <p:cNvSpPr>
            <a:spLocks noGrp="1" noChangeArrowheads="1"/>
          </p:cNvSpPr>
          <p:nvPr>
            <p:ph idx="1"/>
          </p:nvPr>
        </p:nvSpPr>
        <p:spPr>
          <a:xfrm>
            <a:off x="639763" y="1143000"/>
            <a:ext cx="8001000" cy="5181600"/>
          </a:xfrm>
        </p:spPr>
        <p:txBody>
          <a:bodyPr rtlCol="0">
            <a:normAutofit/>
          </a:bodyPr>
          <a:lstStyle/>
          <a:p>
            <a:pPr marL="482600" indent="-533400" fontAlgn="auto">
              <a:lnSpc>
                <a:spcPct val="90000"/>
              </a:lnSpc>
              <a:spcAft>
                <a:spcPts val="0"/>
              </a:spcAft>
              <a:buFont typeface="Arial" pitchFamily="34" charset="0"/>
              <a:buChar char="•"/>
              <a:defRPr/>
            </a:pPr>
            <a:endParaRPr lang="en-US" dirty="0">
              <a:latin typeface="Times New Roman" pitchFamily="18" charset="0"/>
              <a:cs typeface="Times New Roman" pitchFamily="18" charset="0"/>
            </a:endParaRPr>
          </a:p>
          <a:p>
            <a:pPr marL="482600" indent="-533400" fontAlgn="auto">
              <a:lnSpc>
                <a:spcPct val="90000"/>
              </a:lnSpc>
              <a:spcAft>
                <a:spcPts val="0"/>
              </a:spcAft>
              <a:buNone/>
              <a:defRPr/>
            </a:pPr>
            <a:r>
              <a:rPr lang="en-US" sz="3000" u="sng" dirty="0">
                <a:latin typeface="Times New Roman" pitchFamily="18" charset="0"/>
                <a:cs typeface="Times New Roman" pitchFamily="18" charset="0"/>
              </a:rPr>
              <a:t>Good:</a:t>
            </a:r>
          </a:p>
          <a:p>
            <a:pPr marL="482600" indent="-533400" fontAlgn="auto">
              <a:lnSpc>
                <a:spcPct val="90000"/>
              </a:lnSpc>
              <a:spcAft>
                <a:spcPts val="0"/>
              </a:spcAft>
              <a:buFont typeface="Arial" pitchFamily="34" charset="0"/>
              <a:buChar char="•"/>
              <a:defRPr/>
            </a:pPr>
            <a:r>
              <a:rPr lang="en-US" sz="3000" dirty="0">
                <a:latin typeface="Times New Roman" pitchFamily="18" charset="0"/>
                <a:cs typeface="Times New Roman" pitchFamily="18" charset="0"/>
              </a:rPr>
              <a:t>can detect arbitrary shapes, </a:t>
            </a:r>
          </a:p>
          <a:p>
            <a:pPr marL="482600" indent="-533400" fontAlgn="auto">
              <a:lnSpc>
                <a:spcPct val="90000"/>
              </a:lnSpc>
              <a:spcAft>
                <a:spcPts val="0"/>
              </a:spcAft>
              <a:buFont typeface="Arial" pitchFamily="34" charset="0"/>
              <a:buChar char="•"/>
              <a:defRPr/>
            </a:pPr>
            <a:r>
              <a:rPr lang="en-US" sz="3000" dirty="0">
                <a:latin typeface="Times New Roman" pitchFamily="18" charset="0"/>
                <a:cs typeface="Times New Roman" pitchFamily="18" charset="0"/>
              </a:rPr>
              <a:t>not very sensitive to noise, </a:t>
            </a:r>
          </a:p>
          <a:p>
            <a:pPr marL="482600" indent="-533400" fontAlgn="auto">
              <a:lnSpc>
                <a:spcPct val="90000"/>
              </a:lnSpc>
              <a:spcAft>
                <a:spcPts val="0"/>
              </a:spcAft>
              <a:buFont typeface="Arial" pitchFamily="34" charset="0"/>
              <a:buChar char="•"/>
              <a:defRPr/>
            </a:pPr>
            <a:r>
              <a:rPr lang="en-US" sz="3000" dirty="0">
                <a:latin typeface="Times New Roman" pitchFamily="18" charset="0"/>
                <a:cs typeface="Times New Roman" pitchFamily="18" charset="0"/>
              </a:rPr>
              <a:t>supports outlier detection, </a:t>
            </a:r>
          </a:p>
          <a:p>
            <a:pPr marL="482600" indent="-533400" fontAlgn="auto">
              <a:lnSpc>
                <a:spcPct val="90000"/>
              </a:lnSpc>
              <a:spcAft>
                <a:spcPts val="0"/>
              </a:spcAft>
              <a:buFont typeface="Arial" pitchFamily="34" charset="0"/>
              <a:buChar char="•"/>
              <a:defRPr/>
            </a:pPr>
            <a:r>
              <a:rPr lang="en-US" sz="3000" dirty="0">
                <a:latin typeface="Times New Roman" pitchFamily="18" charset="0"/>
                <a:cs typeface="Times New Roman" pitchFamily="18" charset="0"/>
              </a:rPr>
              <a:t>complexity is kind of okay, </a:t>
            </a:r>
          </a:p>
          <a:p>
            <a:pPr marL="482600" indent="-533400" fontAlgn="auto">
              <a:lnSpc>
                <a:spcPct val="90000"/>
              </a:lnSpc>
              <a:spcAft>
                <a:spcPts val="0"/>
              </a:spcAft>
              <a:buFont typeface="Arial" pitchFamily="34" charset="0"/>
              <a:buChar char="•"/>
              <a:defRPr/>
            </a:pPr>
            <a:r>
              <a:rPr lang="en-US" sz="3000" dirty="0">
                <a:latin typeface="Times New Roman" pitchFamily="18" charset="0"/>
                <a:cs typeface="Times New Roman" pitchFamily="18" charset="0"/>
              </a:rPr>
              <a:t>beside K-means the second most used clustering algorithm.</a:t>
            </a:r>
          </a:p>
          <a:p>
            <a:pPr marL="533400" indent="-533400" fontAlgn="auto">
              <a:lnSpc>
                <a:spcPct val="90000"/>
              </a:lnSpc>
              <a:spcAft>
                <a:spcPts val="0"/>
              </a:spcAft>
              <a:buFont typeface="Wingdings" pitchFamily="2" charset="2"/>
              <a:buNone/>
              <a:defRPr/>
            </a:pPr>
            <a:endParaRPr lang="en-US" sz="3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u="sng" dirty="0">
                <a:latin typeface="Times New Roman" pitchFamily="18" charset="0"/>
                <a:cs typeface="Times New Roman" pitchFamily="18" charset="0"/>
              </a:rPr>
              <a:t>Bad</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does not work well in high-dimensional datasets,</a:t>
            </a:r>
          </a:p>
          <a:p>
            <a:r>
              <a:rPr lang="en-US" dirty="0">
                <a:latin typeface="Times New Roman" pitchFamily="18" charset="0"/>
                <a:cs typeface="Times New Roman" pitchFamily="18" charset="0"/>
              </a:rPr>
              <a:t> parameter selection is tricky, </a:t>
            </a:r>
          </a:p>
          <a:p>
            <a:r>
              <a:rPr lang="en-US" dirty="0">
                <a:latin typeface="Times New Roman" pitchFamily="18" charset="0"/>
                <a:cs typeface="Times New Roman" pitchFamily="18" charset="0"/>
              </a:rPr>
              <a:t>has problems of identifying clusters of varying densities (</a:t>
            </a:r>
            <a:r>
              <a:rPr lang="en-US" dirty="0">
                <a:latin typeface="Times New Roman" pitchFamily="18" charset="0"/>
                <a:cs typeface="Times New Roman" pitchFamily="18" charset="0"/>
                <a:sym typeface="Wingdings" pitchFamily="2" charset="2"/>
              </a:rPr>
              <a:t>SSN algorithm), </a:t>
            </a:r>
          </a:p>
          <a:p>
            <a:r>
              <a:rPr lang="en-US" dirty="0">
                <a:latin typeface="Times New Roman" pitchFamily="18" charset="0"/>
                <a:cs typeface="Times New Roman" pitchFamily="18" charset="0"/>
                <a:sym typeface="Wingdings" pitchFamily="2" charset="2"/>
              </a:rPr>
              <a:t>density estimation is kind of simplistic (does not create a real density function, but rather a graph of density-connected points)</a:t>
            </a:r>
            <a:endParaRPr lang="en-US" dirty="0">
              <a:latin typeface="Times New Roman" pitchFamily="18" charset="0"/>
              <a:cs typeface="Times New Roman" pitchFamily="18" charset="0"/>
            </a:endParaRPr>
          </a:p>
          <a:p>
            <a:endParaRPr lang="en-US" dirty="0"/>
          </a:p>
        </p:txBody>
      </p:sp>
      <p:sp>
        <p:nvSpPr>
          <p:cNvPr id="4" name="Title 3"/>
          <p:cNvSpPr>
            <a:spLocks noGrp="1"/>
          </p:cNvSpPr>
          <p:nvPr>
            <p:ph type="title"/>
          </p:nvPr>
        </p:nvSpPr>
        <p:spPr>
          <a:xfrm>
            <a:off x="838200" y="457200"/>
            <a:ext cx="7793038" cy="685800"/>
          </a:xfrm>
        </p:spPr>
        <p:txBody>
          <a:bodyPr rtlCol="0">
            <a:noAutofit/>
          </a:bodyPr>
          <a:lstStyle/>
          <a:p>
            <a:pPr fontAlgn="auto">
              <a:spcAft>
                <a:spcPts val="0"/>
              </a:spcAft>
              <a:defRPr/>
            </a:pPr>
            <a:r>
              <a:rPr lang="en-US" b="1" dirty="0">
                <a:latin typeface="Times New Roman" pitchFamily="18" charset="0"/>
                <a:cs typeface="Times New Roman" pitchFamily="18" charset="0"/>
              </a:rPr>
              <a:t>Summary of DBSCAN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305800" cy="5440363"/>
          </a:xfrm>
        </p:spPr>
        <p:txBody>
          <a:bodyPr>
            <a:normAutofit/>
          </a:bodyPr>
          <a:lstStyle/>
          <a:p>
            <a:pPr>
              <a:buNone/>
            </a:pPr>
            <a:r>
              <a:rPr lang="en-US" sz="3400" b="1" u="sng" dirty="0">
                <a:latin typeface="Times New Roman" pitchFamily="18" charset="0"/>
                <a:cs typeface="Times New Roman" pitchFamily="18" charset="0"/>
              </a:rPr>
              <a:t>Question: </a:t>
            </a:r>
            <a:r>
              <a:rPr lang="en-US" sz="3400" dirty="0">
                <a:latin typeface="Times New Roman" pitchFamily="18" charset="0"/>
                <a:cs typeface="Times New Roman" pitchFamily="18" charset="0"/>
              </a:rPr>
              <a:t>what is Outliers? Outliers are often discarded as noise but some applications these noisy data can be more interesting than the more regularly occurring ones. why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229600" cy="4525963"/>
          </a:xfrm>
        </p:spPr>
        <p:txBody>
          <a:bodyPr>
            <a:noAutofit/>
          </a:bodyPr>
          <a:lstStyle/>
          <a:p>
            <a:pPr>
              <a:buNone/>
            </a:pPr>
            <a:r>
              <a:rPr lang="en-US" sz="2800" b="1" u="sng" dirty="0">
                <a:latin typeface="Times New Roman" pitchFamily="18" charset="0"/>
                <a:cs typeface="Times New Roman" pitchFamily="18" charset="0"/>
              </a:rPr>
              <a:t>Solution : </a:t>
            </a:r>
          </a:p>
          <a:p>
            <a:r>
              <a:rPr lang="en-US" sz="2800" dirty="0">
                <a:latin typeface="Times New Roman" pitchFamily="18" charset="0"/>
                <a:cs typeface="Times New Roman" pitchFamily="18" charset="0"/>
              </a:rPr>
              <a:t>The points marked as outliers aren't discarded as such, they are just points not in any cluster. You can still inspect the set of non-clustered points and try to interpret them.</a:t>
            </a:r>
          </a:p>
          <a:p>
            <a:r>
              <a:rPr lang="en-US" sz="2800" dirty="0">
                <a:latin typeface="Times New Roman" pitchFamily="18" charset="0"/>
                <a:cs typeface="Times New Roman" pitchFamily="18" charset="0"/>
              </a:rPr>
              <a:t>DBSCAN is designed to give clusters without any knowledge of how many clusters there are or what shape they are. It does this by iteratively expanding clusters from starting points in sufficiently dense regions. Outliers are just the points that are in </a:t>
            </a:r>
            <a:r>
              <a:rPr lang="en-US" sz="2800" dirty="0" err="1">
                <a:latin typeface="Times New Roman" pitchFamily="18" charset="0"/>
                <a:cs typeface="Times New Roman" pitchFamily="18" charset="0"/>
              </a:rPr>
              <a:t>sparsley</a:t>
            </a:r>
            <a:r>
              <a:rPr lang="en-US" sz="2800" dirty="0">
                <a:latin typeface="Times New Roman" pitchFamily="18" charset="0"/>
                <a:cs typeface="Times New Roman" pitchFamily="18" charset="0"/>
              </a:rPr>
              <a:t> populated regions (as defined by the </a:t>
            </a:r>
            <a:r>
              <a:rPr lang="en-US" sz="2800" dirty="0" err="1">
                <a:latin typeface="Times New Roman" pitchFamily="18" charset="0"/>
                <a:cs typeface="Times New Roman" pitchFamily="18" charset="0"/>
              </a:rPr>
              <a:t>eps</a:t>
            </a:r>
            <a:r>
              <a:rPr lang="en-US" sz="2800" dirty="0">
                <a:latin typeface="Times New Roman" pitchFamily="18" charset="0"/>
                <a:cs typeface="Times New Roman" pitchFamily="18" charset="0"/>
              </a:rPr>
              <a:t> and </a:t>
            </a:r>
            <a:r>
              <a:rPr lang="en-US" sz="2800" dirty="0" err="1">
                <a:latin typeface="Times New Roman" pitchFamily="18" charset="0"/>
                <a:cs typeface="Times New Roman" pitchFamily="18" charset="0"/>
              </a:rPr>
              <a:t>minPoints</a:t>
            </a:r>
            <a:r>
              <a:rPr lang="en-US" sz="2800" dirty="0">
                <a:latin typeface="Times New Roman" pitchFamily="18" charset="0"/>
                <a:cs typeface="Times New Roman" pitchFamily="18" charset="0"/>
              </a:rPr>
              <a:t> parameters).</a:t>
            </a:r>
          </a:p>
          <a:p>
            <a:pPr>
              <a:buNone/>
            </a:pPr>
            <a:endParaRPr lang="en-US" sz="28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lstStyle/>
          <a:p>
            <a:r>
              <a:rPr lang="en-US" dirty="0">
                <a:latin typeface="Times New Roman" pitchFamily="18" charset="0"/>
                <a:cs typeface="Times New Roman" pitchFamily="18" charset="0"/>
              </a:rPr>
              <a:t>In practice, it takes some care to choose parameters that won't include those outliers. If they are included in clusters they often act as a bridge between clusters and cause them to merge together into an analytically useless blob.</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600" dirty="0"/>
              <a:t>            </a:t>
            </a:r>
          </a:p>
          <a:p>
            <a:pPr>
              <a:buNone/>
            </a:pPr>
            <a:r>
              <a:rPr lang="en-US" sz="6600"/>
              <a:t>           Thank </a:t>
            </a:r>
            <a:r>
              <a:rPr lang="en-US" sz="6600" dirty="0"/>
              <a:t>You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References</a:t>
            </a:r>
          </a:p>
        </p:txBody>
      </p:sp>
      <p:sp>
        <p:nvSpPr>
          <p:cNvPr id="3" name="Content Placeholder 2"/>
          <p:cNvSpPr>
            <a:spLocks noGrp="1"/>
          </p:cNvSpPr>
          <p:nvPr>
            <p:ph idx="1"/>
          </p:nvPr>
        </p:nvSpPr>
        <p:spPr/>
        <p:txBody>
          <a:bodyPr/>
          <a:lstStyle/>
          <a:p>
            <a:pPr>
              <a:buNone/>
            </a:pPr>
            <a:r>
              <a:rPr lang="en-US" dirty="0"/>
              <a:t># </a:t>
            </a:r>
            <a:r>
              <a:rPr lang="en-US" dirty="0">
                <a:hlinkClick r:id="rId2"/>
              </a:rPr>
              <a:t>https://en.wikipedia.org/wiki/DBSCAN</a:t>
            </a:r>
            <a:endParaRPr lang="en-US" dirty="0"/>
          </a:p>
          <a:p>
            <a:pPr>
              <a:buNone/>
            </a:pPr>
            <a:r>
              <a:rPr lang="en-US" dirty="0"/>
              <a:t>#http://www3.cs.stonybrook.edu/~mueller/teaching/cse590_dataScience/DBSCAN</a:t>
            </a:r>
          </a:p>
          <a:p>
            <a:pPr>
              <a:buNone/>
            </a:pPr>
            <a:r>
              <a:rPr lang="en-US" dirty="0"/>
              <a:t>#http://www3.cs.stonybrook.edu/~mueller/teaching/cse590_dataScience/DBSCAN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Concepts: Preliminary </a:t>
            </a:r>
            <a:endParaRPr lang="en-US" b="1"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2400" b="1" dirty="0"/>
              <a:t>DBSCAN is a density-based algorithm</a:t>
            </a:r>
            <a:endParaRPr lang="en-US" sz="2400" b="1" dirty="0">
              <a:latin typeface="Times New Roman" pitchFamily="18" charset="0"/>
              <a:cs typeface="Times New Roman" pitchFamily="18" charset="0"/>
            </a:endParaRPr>
          </a:p>
          <a:p>
            <a:pPr>
              <a:buFont typeface="Wingdings" pitchFamily="2" charset="2"/>
              <a:buChar char="§"/>
            </a:pPr>
            <a:endParaRPr lang="en-US" sz="2400" dirty="0">
              <a:latin typeface="Times New Roman" pitchFamily="18" charset="0"/>
              <a:cs typeface="Times New Roman" pitchFamily="18" charset="0"/>
            </a:endParaRPr>
          </a:p>
          <a:p>
            <a:pPr>
              <a:buFont typeface="Wingdings" pitchFamily="2" charset="2"/>
              <a:buChar char="§"/>
            </a:pPr>
            <a:r>
              <a:rPr lang="en-US" sz="2400" dirty="0" err="1">
                <a:latin typeface="Times New Roman" pitchFamily="18" charset="0"/>
                <a:cs typeface="Times New Roman" pitchFamily="18" charset="0"/>
              </a:rPr>
              <a:t>DBScan</a:t>
            </a:r>
            <a:r>
              <a:rPr lang="en-US" sz="2400" dirty="0">
                <a:latin typeface="Times New Roman" pitchFamily="18" charset="0"/>
                <a:cs typeface="Times New Roman" pitchFamily="18" charset="0"/>
              </a:rPr>
              <a:t> stands for Density-Based Spatial Clustering of Applications with Noise</a:t>
            </a:r>
          </a:p>
          <a:p>
            <a:pPr>
              <a:buFont typeface="Wingdings" pitchFamily="2" charset="2"/>
              <a:buChar char="§"/>
            </a:pPr>
            <a:endParaRPr lang="en-US" sz="2400" u="sng" dirty="0">
              <a:latin typeface="Times New Roman" pitchFamily="18" charset="0"/>
              <a:cs typeface="Times New Roman" pitchFamily="18" charset="0"/>
            </a:endParaRPr>
          </a:p>
          <a:p>
            <a:pPr>
              <a:buFont typeface="Wingdings" pitchFamily="2" charset="2"/>
              <a:buChar char="§"/>
            </a:pPr>
            <a:r>
              <a:rPr lang="en-US" sz="2400" u="sng" dirty="0">
                <a:latin typeface="Times New Roman" pitchFamily="18" charset="0"/>
                <a:cs typeface="Times New Roman" pitchFamily="18" charset="0"/>
              </a:rPr>
              <a:t>Density-based Clustering</a:t>
            </a:r>
            <a:r>
              <a:rPr lang="en-US" sz="2400" dirty="0">
                <a:latin typeface="Times New Roman" pitchFamily="18" charset="0"/>
                <a:cs typeface="Times New Roman" pitchFamily="18" charset="0"/>
              </a:rPr>
              <a:t> locates regions of high density that are separated from one another by regions of low density</a:t>
            </a:r>
          </a:p>
          <a:p>
            <a:pPr marL="342900" lvl="1" indent="-342900">
              <a:buNone/>
            </a:pPr>
            <a:r>
              <a:rPr lang="en-US" sz="2400" dirty="0">
                <a:latin typeface="Times New Roman" pitchFamily="18" charset="0"/>
                <a:cs typeface="Times New Roman" pitchFamily="18" charset="0"/>
              </a:rPr>
              <a:t>      </a:t>
            </a:r>
          </a:p>
          <a:p>
            <a:pPr marL="342900" lvl="1" indent="-342900">
              <a:buNone/>
            </a:pPr>
            <a:r>
              <a:rPr lang="en-US" sz="2400" dirty="0">
                <a:latin typeface="Times New Roman" pitchFamily="18" charset="0"/>
                <a:cs typeface="Times New Roman" pitchFamily="18" charset="0"/>
              </a:rPr>
              <a:t>        Density = number of points within a specified radius (</a:t>
            </a:r>
            <a:r>
              <a:rPr lang="en-US" sz="2400" dirty="0" err="1">
                <a:latin typeface="Times New Roman" pitchFamily="18" charset="0"/>
                <a:cs typeface="Times New Roman" pitchFamily="18" charset="0"/>
              </a:rPr>
              <a:t>Eps</a:t>
            </a:r>
            <a:r>
              <a:rPr lang="en-US" sz="2400" dirty="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295400" y="685800"/>
            <a:ext cx="6705600" cy="533400"/>
          </a:xfrm>
        </p:spPr>
        <p:txBody>
          <a:bodyPr/>
          <a:lstStyle/>
          <a:p>
            <a:r>
              <a:rPr lang="en-US" sz="2800" b="1" dirty="0">
                <a:latin typeface="Times New Roman" pitchFamily="18" charset="0"/>
                <a:cs typeface="Times New Roman" pitchFamily="18" charset="0"/>
              </a:rPr>
              <a:t>Concepts: Preliminary </a:t>
            </a:r>
            <a:endParaRPr lang="en-US" sz="2800" dirty="0">
              <a:latin typeface="Times New Roman" pitchFamily="18" charset="0"/>
              <a:cs typeface="Times New Roman" pitchFamily="18" charset="0"/>
            </a:endParaRPr>
          </a:p>
        </p:txBody>
      </p:sp>
      <p:pic>
        <p:nvPicPr>
          <p:cNvPr id="18435" name="Picture 3"/>
          <p:cNvPicPr>
            <a:picLocks noChangeAspect="1" noChangeArrowheads="1"/>
          </p:cNvPicPr>
          <p:nvPr/>
        </p:nvPicPr>
        <p:blipFill>
          <a:blip r:embed="rId2"/>
          <a:srcRect/>
          <a:stretch>
            <a:fillRect/>
          </a:stretch>
        </p:blipFill>
        <p:spPr bwMode="auto">
          <a:xfrm>
            <a:off x="0" y="1371600"/>
            <a:ext cx="4872038" cy="3654425"/>
          </a:xfrm>
          <a:prstGeom prst="rect">
            <a:avLst/>
          </a:prstGeom>
          <a:noFill/>
          <a:ln w="12700">
            <a:noFill/>
            <a:miter lim="800000"/>
            <a:headEnd/>
            <a:tailEnd/>
          </a:ln>
        </p:spPr>
      </p:pic>
      <p:sp>
        <p:nvSpPr>
          <p:cNvPr id="18436" name="Text Box 4"/>
          <p:cNvSpPr txBox="1">
            <a:spLocks noChangeArrowheads="1"/>
          </p:cNvSpPr>
          <p:nvPr/>
        </p:nvSpPr>
        <p:spPr bwMode="auto">
          <a:xfrm>
            <a:off x="990600" y="5029200"/>
            <a:ext cx="2514600" cy="366713"/>
          </a:xfrm>
          <a:prstGeom prst="rect">
            <a:avLst/>
          </a:prstGeom>
          <a:noFill/>
          <a:ln w="12700">
            <a:noFill/>
            <a:miter lim="800000"/>
            <a:headEnd/>
            <a:tailEnd/>
          </a:ln>
        </p:spPr>
        <p:txBody>
          <a:bodyPr>
            <a:spAutoFit/>
          </a:bodyPr>
          <a:lstStyle/>
          <a:p>
            <a:pPr>
              <a:spcBef>
                <a:spcPct val="50000"/>
              </a:spcBef>
            </a:pPr>
            <a:r>
              <a:rPr lang="en-US" sz="1800" dirty="0">
                <a:latin typeface="Times New Roman" pitchFamily="18" charset="0"/>
                <a:cs typeface="Times New Roman" pitchFamily="18" charset="0"/>
              </a:rPr>
              <a:t>Original Points</a:t>
            </a:r>
          </a:p>
        </p:txBody>
      </p:sp>
      <p:sp>
        <p:nvSpPr>
          <p:cNvPr id="18437" name="Text Box 5"/>
          <p:cNvSpPr txBox="1">
            <a:spLocks noChangeArrowheads="1"/>
          </p:cNvSpPr>
          <p:nvPr/>
        </p:nvSpPr>
        <p:spPr bwMode="auto">
          <a:xfrm>
            <a:off x="5257800" y="5105400"/>
            <a:ext cx="2514600" cy="641350"/>
          </a:xfrm>
          <a:prstGeom prst="rect">
            <a:avLst/>
          </a:prstGeom>
          <a:noFill/>
          <a:ln w="12700">
            <a:noFill/>
            <a:miter lim="800000"/>
            <a:headEnd/>
            <a:tailEnd/>
          </a:ln>
        </p:spPr>
        <p:txBody>
          <a:bodyPr>
            <a:spAutoFit/>
          </a:bodyPr>
          <a:lstStyle/>
          <a:p>
            <a:pPr>
              <a:spcBef>
                <a:spcPct val="50000"/>
              </a:spcBef>
            </a:pPr>
            <a:r>
              <a:rPr lang="en-US" sz="1800" dirty="0">
                <a:latin typeface="Times New Roman" pitchFamily="18" charset="0"/>
                <a:cs typeface="Times New Roman" pitchFamily="18" charset="0"/>
              </a:rPr>
              <a:t>Point types: core, border and noise</a:t>
            </a:r>
          </a:p>
        </p:txBody>
      </p:sp>
      <p:pic>
        <p:nvPicPr>
          <p:cNvPr id="18438" name="Picture 6"/>
          <p:cNvPicPr>
            <a:picLocks noChangeAspect="1" noChangeArrowheads="1"/>
          </p:cNvPicPr>
          <p:nvPr/>
        </p:nvPicPr>
        <p:blipFill>
          <a:blip r:embed="rId3"/>
          <a:srcRect/>
          <a:stretch>
            <a:fillRect/>
          </a:stretch>
        </p:blipFill>
        <p:spPr bwMode="auto">
          <a:xfrm>
            <a:off x="4114800" y="1447800"/>
            <a:ext cx="4872038" cy="3654425"/>
          </a:xfrm>
          <a:prstGeom prst="rect">
            <a:avLst/>
          </a:prstGeom>
          <a:noFill/>
          <a:ln w="12700">
            <a:noFill/>
            <a:miter lim="800000"/>
            <a:headEnd/>
            <a:tailEnd/>
          </a:ln>
        </p:spPr>
      </p:pic>
      <p:sp>
        <p:nvSpPr>
          <p:cNvPr id="18439" name="Text Box 7"/>
          <p:cNvSpPr txBox="1">
            <a:spLocks noChangeArrowheads="1"/>
          </p:cNvSpPr>
          <p:nvPr/>
        </p:nvSpPr>
        <p:spPr bwMode="auto">
          <a:xfrm>
            <a:off x="2743200" y="5943600"/>
            <a:ext cx="3276600" cy="366713"/>
          </a:xfrm>
          <a:prstGeom prst="rect">
            <a:avLst/>
          </a:prstGeom>
          <a:noFill/>
          <a:ln w="12700">
            <a:noFill/>
            <a:miter lim="800000"/>
            <a:headEnd/>
            <a:tailEnd/>
          </a:ln>
        </p:spPr>
        <p:txBody>
          <a:bodyPr>
            <a:spAutoFit/>
          </a:bodyPr>
          <a:lstStyle/>
          <a:p>
            <a:pPr>
              <a:spcBef>
                <a:spcPct val="50000"/>
              </a:spcBef>
            </a:pPr>
            <a:r>
              <a:rPr lang="en-US" sz="1800" dirty="0" err="1">
                <a:latin typeface="Times New Roman" pitchFamily="18" charset="0"/>
                <a:cs typeface="Times New Roman" pitchFamily="18" charset="0"/>
              </a:rPr>
              <a:t>Eps</a:t>
            </a:r>
            <a:r>
              <a:rPr lang="en-US" sz="1800" dirty="0">
                <a:latin typeface="Times New Roman" pitchFamily="18" charset="0"/>
                <a:cs typeface="Times New Roman" pitchFamily="18" charset="0"/>
              </a:rPr>
              <a:t> = 10, </a:t>
            </a:r>
            <a:r>
              <a:rPr lang="en-US" sz="1800" dirty="0" err="1">
                <a:latin typeface="Times New Roman" pitchFamily="18" charset="0"/>
                <a:cs typeface="Times New Roman" pitchFamily="18" charset="0"/>
              </a:rPr>
              <a:t>MinPts</a:t>
            </a:r>
            <a:r>
              <a:rPr lang="en-US" sz="1800" dirty="0">
                <a:latin typeface="Times New Roman" pitchFamily="18" charset="0"/>
                <a:cs typeface="Times New Roman" pitchFamily="18" charset="0"/>
              </a:rPr>
              <a:t> = 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Concepts: Preliminary </a:t>
            </a:r>
            <a:endParaRPr lang="en-US" b="1" dirty="0"/>
          </a:p>
        </p:txBody>
      </p:sp>
      <p:sp>
        <p:nvSpPr>
          <p:cNvPr id="3" name="Content Placeholder 2"/>
          <p:cNvSpPr>
            <a:spLocks noGrp="1"/>
          </p:cNvSpPr>
          <p:nvPr>
            <p:ph idx="1"/>
          </p:nvPr>
        </p:nvSpPr>
        <p:spPr/>
        <p:txBody>
          <a:bodyPr>
            <a:normAutofit/>
          </a:bodyPr>
          <a:lstStyle/>
          <a:p>
            <a:pPr lvl="1">
              <a:lnSpc>
                <a:spcPct val="90000"/>
              </a:lnSpc>
              <a:buFont typeface="Wingdings" pitchFamily="2" charset="2"/>
              <a:buChar char="§"/>
            </a:pPr>
            <a:r>
              <a:rPr lang="en-US" sz="2400" dirty="0">
                <a:latin typeface="Times New Roman" pitchFamily="18" charset="0"/>
                <a:cs typeface="Times New Roman" pitchFamily="18" charset="0"/>
              </a:rPr>
              <a:t>A point is a </a:t>
            </a:r>
            <a:r>
              <a:rPr lang="en-US" sz="2400" dirty="0">
                <a:solidFill>
                  <a:srgbClr val="FF0000"/>
                </a:solidFill>
                <a:latin typeface="Times New Roman" pitchFamily="18" charset="0"/>
                <a:cs typeface="Times New Roman" pitchFamily="18" charset="0"/>
              </a:rPr>
              <a:t>core point</a:t>
            </a:r>
            <a:r>
              <a:rPr lang="en-US" sz="2400" dirty="0">
                <a:latin typeface="Times New Roman" pitchFamily="18" charset="0"/>
                <a:cs typeface="Times New Roman" pitchFamily="18" charset="0"/>
              </a:rPr>
              <a:t> if it has more than a specified number of points (</a:t>
            </a:r>
            <a:r>
              <a:rPr lang="en-US" sz="2400" dirty="0" err="1">
                <a:latin typeface="Times New Roman" pitchFamily="18" charset="0"/>
                <a:cs typeface="Times New Roman" pitchFamily="18" charset="0"/>
              </a:rPr>
              <a:t>MinPts</a:t>
            </a:r>
            <a:r>
              <a:rPr lang="en-US" sz="2400" dirty="0">
                <a:latin typeface="Times New Roman" pitchFamily="18" charset="0"/>
                <a:cs typeface="Times New Roman" pitchFamily="18" charset="0"/>
              </a:rPr>
              <a:t>) within </a:t>
            </a:r>
            <a:r>
              <a:rPr lang="en-US" sz="2400" dirty="0" err="1">
                <a:latin typeface="Times New Roman" pitchFamily="18" charset="0"/>
                <a:cs typeface="Times New Roman" pitchFamily="18" charset="0"/>
              </a:rPr>
              <a:t>Eps</a:t>
            </a:r>
            <a:r>
              <a:rPr lang="en-US" sz="2400" dirty="0">
                <a:latin typeface="Times New Roman" pitchFamily="18" charset="0"/>
                <a:cs typeface="Times New Roman" pitchFamily="18" charset="0"/>
              </a:rPr>
              <a:t> </a:t>
            </a:r>
          </a:p>
          <a:p>
            <a:pPr lvl="2">
              <a:lnSpc>
                <a:spcPct val="90000"/>
              </a:lnSpc>
              <a:buFont typeface="Wingdings" pitchFamily="2" charset="2"/>
              <a:buChar char="Ø"/>
            </a:pPr>
            <a:r>
              <a:rPr lang="en-US" dirty="0">
                <a:latin typeface="Times New Roman" pitchFamily="18" charset="0"/>
                <a:cs typeface="Times New Roman" pitchFamily="18" charset="0"/>
              </a:rPr>
              <a:t>These are points that are at the interior of a cluster</a:t>
            </a:r>
          </a:p>
          <a:p>
            <a:pPr lvl="1">
              <a:lnSpc>
                <a:spcPct val="90000"/>
              </a:lnSpc>
              <a:buFont typeface="Wingdings" pitchFamily="2" charset="2"/>
              <a:buChar char="§"/>
            </a:pPr>
            <a:endParaRPr lang="en-US" sz="2400" dirty="0">
              <a:latin typeface="Times New Roman" pitchFamily="18" charset="0"/>
              <a:cs typeface="Times New Roman" pitchFamily="18" charset="0"/>
            </a:endParaRPr>
          </a:p>
          <a:p>
            <a:pPr lvl="1">
              <a:lnSpc>
                <a:spcPct val="90000"/>
              </a:lnSpc>
              <a:buFont typeface="Wingdings" pitchFamily="2" charset="2"/>
              <a:buChar char="§"/>
            </a:pPr>
            <a:r>
              <a:rPr lang="en-US" sz="2400" dirty="0">
                <a:latin typeface="Times New Roman" pitchFamily="18" charset="0"/>
                <a:cs typeface="Times New Roman" pitchFamily="18" charset="0"/>
              </a:rPr>
              <a:t>A </a:t>
            </a:r>
            <a:r>
              <a:rPr lang="en-US" sz="2400" dirty="0">
                <a:solidFill>
                  <a:srgbClr val="FF0000"/>
                </a:solidFill>
                <a:latin typeface="Times New Roman" pitchFamily="18" charset="0"/>
                <a:cs typeface="Times New Roman" pitchFamily="18" charset="0"/>
              </a:rPr>
              <a:t>border point</a:t>
            </a:r>
            <a:r>
              <a:rPr lang="en-US" sz="2400" dirty="0">
                <a:latin typeface="Times New Roman" pitchFamily="18" charset="0"/>
                <a:cs typeface="Times New Roman" pitchFamily="18" charset="0"/>
              </a:rPr>
              <a:t> has fewer than </a:t>
            </a:r>
            <a:r>
              <a:rPr lang="en-US" sz="2400" dirty="0" err="1">
                <a:latin typeface="Times New Roman" pitchFamily="18" charset="0"/>
                <a:cs typeface="Times New Roman" pitchFamily="18" charset="0"/>
              </a:rPr>
              <a:t>MinPts</a:t>
            </a:r>
            <a:r>
              <a:rPr lang="en-US" sz="2400" dirty="0">
                <a:latin typeface="Times New Roman" pitchFamily="18" charset="0"/>
                <a:cs typeface="Times New Roman" pitchFamily="18" charset="0"/>
              </a:rPr>
              <a:t> within </a:t>
            </a:r>
            <a:r>
              <a:rPr lang="en-US" sz="2400" dirty="0" err="1">
                <a:latin typeface="Times New Roman" pitchFamily="18" charset="0"/>
                <a:cs typeface="Times New Roman" pitchFamily="18" charset="0"/>
              </a:rPr>
              <a:t>Eps</a:t>
            </a:r>
            <a:r>
              <a:rPr lang="en-US" sz="2400" dirty="0">
                <a:latin typeface="Times New Roman" pitchFamily="18" charset="0"/>
                <a:cs typeface="Times New Roman" pitchFamily="18" charset="0"/>
              </a:rPr>
              <a:t>, but is in the neighborhood of a core point</a:t>
            </a:r>
          </a:p>
          <a:p>
            <a:pPr lvl="1">
              <a:lnSpc>
                <a:spcPct val="90000"/>
              </a:lnSpc>
              <a:buFont typeface="Wingdings" pitchFamily="2" charset="2"/>
              <a:buChar char="§"/>
            </a:pPr>
            <a:endParaRPr lang="en-US" sz="2400" dirty="0">
              <a:latin typeface="Times New Roman" pitchFamily="18" charset="0"/>
              <a:cs typeface="Times New Roman" pitchFamily="18" charset="0"/>
            </a:endParaRPr>
          </a:p>
          <a:p>
            <a:pPr lvl="1">
              <a:lnSpc>
                <a:spcPct val="90000"/>
              </a:lnSpc>
              <a:buFont typeface="Wingdings" pitchFamily="2" charset="2"/>
              <a:buChar char="§"/>
            </a:pPr>
            <a:r>
              <a:rPr lang="en-US" sz="2400" dirty="0">
                <a:latin typeface="Times New Roman" pitchFamily="18" charset="0"/>
                <a:cs typeface="Times New Roman" pitchFamily="18" charset="0"/>
              </a:rPr>
              <a:t>A </a:t>
            </a:r>
            <a:r>
              <a:rPr lang="en-US" sz="2400" dirty="0">
                <a:solidFill>
                  <a:srgbClr val="FF0000"/>
                </a:solidFill>
                <a:latin typeface="Times New Roman" pitchFamily="18" charset="0"/>
                <a:cs typeface="Times New Roman" pitchFamily="18" charset="0"/>
              </a:rPr>
              <a:t>noise point</a:t>
            </a:r>
            <a:r>
              <a:rPr lang="en-US" sz="2400" dirty="0">
                <a:latin typeface="Times New Roman" pitchFamily="18" charset="0"/>
                <a:cs typeface="Times New Roman" pitchFamily="18" charset="0"/>
              </a:rPr>
              <a:t> is any point that is not a core point or a border point</a:t>
            </a:r>
          </a:p>
          <a:p>
            <a:pPr lvl="1">
              <a:lnSpc>
                <a:spcPct val="90000"/>
              </a:lnSpc>
              <a:buFont typeface="Wingdings" pitchFamily="2" charset="2"/>
              <a:buChar char="§"/>
            </a:pPr>
            <a:endParaRPr lang="en-US" sz="2400" dirty="0">
              <a:latin typeface="Times New Roman" pitchFamily="18" charset="0"/>
              <a:cs typeface="Times New Roman" pitchFamily="18" charset="0"/>
            </a:endParaRPr>
          </a:p>
          <a:p>
            <a:pPr>
              <a:buFont typeface="Wingdings" pitchFamily="2" charset="2"/>
              <a:buChar char="§"/>
            </a:pP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Concepts: Preliminary </a:t>
            </a:r>
            <a:endParaRPr lang="en-US" b="1" dirty="0"/>
          </a:p>
        </p:txBody>
      </p:sp>
      <p:sp>
        <p:nvSpPr>
          <p:cNvPr id="3" name="Content Placeholder 2"/>
          <p:cNvSpPr>
            <a:spLocks noGrp="1"/>
          </p:cNvSpPr>
          <p:nvPr>
            <p:ph idx="1"/>
          </p:nvPr>
        </p:nvSpPr>
        <p:spPr/>
        <p:txBody>
          <a:bodyPr/>
          <a:lstStyle/>
          <a:p>
            <a:pPr marL="990600" lvl="1" indent="-533400">
              <a:lnSpc>
                <a:spcPct val="90000"/>
              </a:lnSpc>
              <a:buFont typeface="Wingdings" pitchFamily="2" charset="2"/>
              <a:buChar char="§"/>
            </a:pPr>
            <a:r>
              <a:rPr lang="en-US" sz="2400" dirty="0">
                <a:latin typeface="Times New Roman" pitchFamily="18" charset="0"/>
                <a:cs typeface="Times New Roman" pitchFamily="18" charset="0"/>
              </a:rPr>
              <a:t>Any two core points are close enough– within a distance </a:t>
            </a:r>
            <a:r>
              <a:rPr lang="en-US" sz="2400" i="1" dirty="0" err="1">
                <a:latin typeface="Times New Roman" pitchFamily="18" charset="0"/>
                <a:cs typeface="Times New Roman" pitchFamily="18" charset="0"/>
              </a:rPr>
              <a:t>Eps</a:t>
            </a: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of one another – are put in the same cluster</a:t>
            </a:r>
          </a:p>
          <a:p>
            <a:pPr marL="990600" lvl="1" indent="-533400">
              <a:lnSpc>
                <a:spcPct val="90000"/>
              </a:lnSpc>
              <a:buFont typeface="Wingdings" pitchFamily="2" charset="2"/>
              <a:buChar char="§"/>
            </a:pPr>
            <a:endParaRPr lang="en-US" sz="2400" dirty="0">
              <a:latin typeface="Times New Roman" pitchFamily="18" charset="0"/>
              <a:cs typeface="Times New Roman" pitchFamily="18" charset="0"/>
            </a:endParaRPr>
          </a:p>
          <a:p>
            <a:pPr marL="990600" lvl="1" indent="-533400">
              <a:lnSpc>
                <a:spcPct val="90000"/>
              </a:lnSpc>
              <a:buFont typeface="Wingdings" pitchFamily="2" charset="2"/>
              <a:buChar char="§"/>
            </a:pPr>
            <a:r>
              <a:rPr lang="en-US" sz="2400" dirty="0">
                <a:latin typeface="Times New Roman" pitchFamily="18" charset="0"/>
                <a:cs typeface="Times New Roman" pitchFamily="18" charset="0"/>
              </a:rPr>
              <a:t>Any border point  that is close enough to a core point is put in the same cluster as the core point</a:t>
            </a:r>
          </a:p>
          <a:p>
            <a:pPr marL="990600" lvl="1" indent="-533400">
              <a:lnSpc>
                <a:spcPct val="90000"/>
              </a:lnSpc>
              <a:buFont typeface="Wingdings" pitchFamily="2" charset="2"/>
              <a:buChar char="§"/>
            </a:pPr>
            <a:endParaRPr lang="en-US" sz="2400" dirty="0">
              <a:latin typeface="Times New Roman" pitchFamily="18" charset="0"/>
              <a:cs typeface="Times New Roman" pitchFamily="18" charset="0"/>
            </a:endParaRPr>
          </a:p>
          <a:p>
            <a:pPr marL="990600" lvl="1" indent="-533400">
              <a:lnSpc>
                <a:spcPct val="90000"/>
              </a:lnSpc>
              <a:buFont typeface="Wingdings" pitchFamily="2" charset="2"/>
              <a:buChar char="§"/>
            </a:pPr>
            <a:r>
              <a:rPr lang="en-US" sz="2400" dirty="0">
                <a:latin typeface="Times New Roman" pitchFamily="18" charset="0"/>
                <a:cs typeface="Times New Roman" pitchFamily="18" charset="0"/>
              </a:rPr>
              <a:t>Noise points are discarded</a:t>
            </a:r>
          </a:p>
          <a:p>
            <a:pPr>
              <a:buFont typeface="Wingdings" pitchFamily="2" charset="2"/>
              <a:buChar char="§"/>
            </a:pPr>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Concepts: Core, Border, Noise</a:t>
            </a:r>
            <a:endParaRPr lang="en-US" b="1" dirty="0"/>
          </a:p>
        </p:txBody>
      </p:sp>
      <p:pic>
        <p:nvPicPr>
          <p:cNvPr id="34" name="Picture 3"/>
          <p:cNvPicPr>
            <a:picLocks noChangeAspect="1" noChangeArrowheads="1"/>
          </p:cNvPicPr>
          <p:nvPr/>
        </p:nvPicPr>
        <p:blipFill>
          <a:blip r:embed="rId2"/>
          <a:srcRect b="4111"/>
          <a:stretch>
            <a:fillRect/>
          </a:stretch>
        </p:blipFill>
        <p:spPr bwMode="auto">
          <a:xfrm>
            <a:off x="838200" y="1295400"/>
            <a:ext cx="7924800" cy="5406639"/>
          </a:xfrm>
          <a:prstGeom prst="rect">
            <a:avLst/>
          </a:prstGeom>
          <a:noFill/>
          <a:ln w="12700">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Parameter Estimation</a:t>
            </a:r>
          </a:p>
        </p:txBody>
      </p:sp>
      <p:pic>
        <p:nvPicPr>
          <p:cNvPr id="4098" name="Picture 2" descr="I:\db6.png"/>
          <p:cNvPicPr>
            <a:picLocks noChangeAspect="1" noChangeArrowheads="1"/>
          </p:cNvPicPr>
          <p:nvPr/>
        </p:nvPicPr>
        <p:blipFill>
          <a:blip r:embed="rId2"/>
          <a:srcRect/>
          <a:stretch>
            <a:fillRect/>
          </a:stretch>
        </p:blipFill>
        <p:spPr bwMode="auto">
          <a:xfrm>
            <a:off x="457200" y="1371600"/>
            <a:ext cx="8475498" cy="504348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Line 2"/>
          <p:cNvSpPr>
            <a:spLocks noChangeShapeType="1"/>
          </p:cNvSpPr>
          <p:nvPr/>
        </p:nvSpPr>
        <p:spPr bwMode="auto">
          <a:xfrm>
            <a:off x="838200" y="5181600"/>
            <a:ext cx="609600" cy="0"/>
          </a:xfrm>
          <a:prstGeom prst="line">
            <a:avLst/>
          </a:prstGeom>
          <a:noFill/>
          <a:ln w="9525">
            <a:solidFill>
              <a:schemeClr val="tx1"/>
            </a:solidFill>
            <a:round/>
            <a:headEnd/>
            <a:tailEnd/>
          </a:ln>
          <a:effectLst/>
        </p:spPr>
        <p:txBody>
          <a:bodyPr wrap="none" anchor="ctr"/>
          <a:lstStyle/>
          <a:p>
            <a:endParaRPr lang="en-US"/>
          </a:p>
        </p:txBody>
      </p:sp>
      <p:sp>
        <p:nvSpPr>
          <p:cNvPr id="64515" name="Oval 3"/>
          <p:cNvSpPr>
            <a:spLocks noChangeArrowheads="1"/>
          </p:cNvSpPr>
          <p:nvPr/>
        </p:nvSpPr>
        <p:spPr bwMode="auto">
          <a:xfrm>
            <a:off x="838200" y="44958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64516" name="Oval 4"/>
          <p:cNvSpPr>
            <a:spLocks noChangeArrowheads="1"/>
          </p:cNvSpPr>
          <p:nvPr/>
        </p:nvSpPr>
        <p:spPr bwMode="auto">
          <a:xfrm>
            <a:off x="1524000" y="4419600"/>
            <a:ext cx="1447800" cy="1447800"/>
          </a:xfrm>
          <a:prstGeom prst="ellipse">
            <a:avLst/>
          </a:prstGeom>
          <a:noFill/>
          <a:ln w="9525">
            <a:solidFill>
              <a:schemeClr val="tx1"/>
            </a:solidFill>
            <a:round/>
            <a:headEnd/>
            <a:tailEnd/>
          </a:ln>
          <a:effectLst/>
        </p:spPr>
        <p:txBody>
          <a:bodyPr wrap="none" anchor="ctr"/>
          <a:lstStyle/>
          <a:p>
            <a:endParaRPr lang="en-US"/>
          </a:p>
        </p:txBody>
      </p:sp>
      <p:sp>
        <p:nvSpPr>
          <p:cNvPr id="7173" name="Rectangle 5"/>
          <p:cNvSpPr>
            <a:spLocks noGrp="1" noChangeArrowheads="1"/>
          </p:cNvSpPr>
          <p:nvPr>
            <p:ph type="title"/>
          </p:nvPr>
        </p:nvSpPr>
        <p:spPr/>
        <p:txBody>
          <a:bodyPr/>
          <a:lstStyle/>
          <a:p>
            <a:pPr eaLnBrk="1" hangingPunct="1"/>
            <a:r>
              <a:rPr lang="en-US" b="1" dirty="0"/>
              <a:t>Concepts: ε-Neighborhood</a:t>
            </a:r>
          </a:p>
        </p:txBody>
      </p:sp>
      <p:sp>
        <p:nvSpPr>
          <p:cNvPr id="64518" name="Rectangle 6"/>
          <p:cNvSpPr>
            <a:spLocks noGrp="1" noChangeArrowheads="1"/>
          </p:cNvSpPr>
          <p:nvPr>
            <p:ph type="body" idx="1"/>
          </p:nvPr>
        </p:nvSpPr>
        <p:spPr>
          <a:xfrm>
            <a:off x="949325" y="1981200"/>
            <a:ext cx="7661275" cy="1981200"/>
          </a:xfrm>
        </p:spPr>
        <p:txBody>
          <a:bodyPr/>
          <a:lstStyle/>
          <a:p>
            <a:pPr eaLnBrk="1" hangingPunct="1">
              <a:defRPr/>
            </a:pPr>
            <a:r>
              <a:rPr lang="en-US" sz="2800" dirty="0">
                <a:effectLst>
                  <a:outerShdw blurRad="38100" dist="38100" dir="2700000" algn="tl">
                    <a:srgbClr val="C0C0C0"/>
                  </a:outerShdw>
                </a:effectLst>
                <a:latin typeface="Times New Roman" pitchFamily="18" charset="0"/>
                <a:cs typeface="Times New Roman" pitchFamily="18" charset="0"/>
              </a:rPr>
              <a:t>ε-Neighborhood</a:t>
            </a:r>
            <a:r>
              <a:rPr lang="en-US" sz="2800" dirty="0">
                <a:latin typeface="Times New Roman" pitchFamily="18" charset="0"/>
                <a:cs typeface="Times New Roman" pitchFamily="18" charset="0"/>
              </a:rPr>
              <a:t> - Objects within a radius of ε from an object. (epsilon-neighborhood)</a:t>
            </a:r>
          </a:p>
          <a:p>
            <a:pPr eaLnBrk="1" hangingPunct="1">
              <a:defRPr/>
            </a:pPr>
            <a:r>
              <a:rPr lang="en-US" sz="2800" dirty="0">
                <a:effectLst>
                  <a:outerShdw blurRad="38100" dist="38100" dir="2700000" algn="tl">
                    <a:srgbClr val="C0C0C0"/>
                  </a:outerShdw>
                </a:effectLst>
                <a:latin typeface="Times New Roman" pitchFamily="18" charset="0"/>
                <a:cs typeface="Times New Roman" pitchFamily="18" charset="0"/>
              </a:rPr>
              <a:t>Core objects</a:t>
            </a:r>
            <a:r>
              <a:rPr lang="en-US" sz="2800" dirty="0">
                <a:latin typeface="Times New Roman" pitchFamily="18" charset="0"/>
                <a:cs typeface="Times New Roman" pitchFamily="18" charset="0"/>
              </a:rPr>
              <a:t> - ε-Neighborhood of an object contains at least </a:t>
            </a:r>
            <a:r>
              <a:rPr lang="en-US" sz="2800" dirty="0" err="1">
                <a:effectLst>
                  <a:outerShdw blurRad="38100" dist="38100" dir="2700000" algn="tl">
                    <a:srgbClr val="C0C0C0"/>
                  </a:outerShdw>
                </a:effectLst>
                <a:latin typeface="Times New Roman" pitchFamily="18" charset="0"/>
                <a:cs typeface="Times New Roman" pitchFamily="18" charset="0"/>
              </a:rPr>
              <a:t>MinPts</a:t>
            </a:r>
            <a:r>
              <a:rPr lang="en-US" sz="2800" dirty="0">
                <a:latin typeface="Times New Roman" pitchFamily="18" charset="0"/>
                <a:cs typeface="Times New Roman" pitchFamily="18" charset="0"/>
              </a:rPr>
              <a:t> of objects</a:t>
            </a:r>
          </a:p>
          <a:p>
            <a:pPr eaLnBrk="1" hangingPunct="1">
              <a:defRPr/>
            </a:pPr>
            <a:endParaRPr lang="en-US" sz="2800" dirty="0">
              <a:latin typeface="Times New Roman" pitchFamily="18" charset="0"/>
              <a:cs typeface="Times New Roman" pitchFamily="18" charset="0"/>
            </a:endParaRPr>
          </a:p>
          <a:p>
            <a:pPr eaLnBrk="1" hangingPunct="1">
              <a:defRPr/>
            </a:pPr>
            <a:endParaRPr lang="en-US" sz="2800" dirty="0">
              <a:latin typeface="Times New Roman" pitchFamily="18" charset="0"/>
              <a:cs typeface="Times New Roman" pitchFamily="18" charset="0"/>
            </a:endParaRPr>
          </a:p>
        </p:txBody>
      </p:sp>
      <p:sp>
        <p:nvSpPr>
          <p:cNvPr id="64519" name="Oval 7"/>
          <p:cNvSpPr>
            <a:spLocks noChangeArrowheads="1"/>
          </p:cNvSpPr>
          <p:nvPr/>
        </p:nvSpPr>
        <p:spPr bwMode="auto">
          <a:xfrm>
            <a:off x="1447800" y="51054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q</a:t>
            </a:r>
          </a:p>
        </p:txBody>
      </p:sp>
      <p:sp>
        <p:nvSpPr>
          <p:cNvPr id="64520" name="Oval 8"/>
          <p:cNvSpPr>
            <a:spLocks noChangeArrowheads="1"/>
          </p:cNvSpPr>
          <p:nvPr/>
        </p:nvSpPr>
        <p:spPr bwMode="auto">
          <a:xfrm>
            <a:off x="1828800" y="52578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64521" name="Oval 9"/>
          <p:cNvSpPr>
            <a:spLocks noChangeArrowheads="1"/>
          </p:cNvSpPr>
          <p:nvPr/>
        </p:nvSpPr>
        <p:spPr bwMode="auto">
          <a:xfrm>
            <a:off x="2743200" y="5410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
          <a:lstStyle/>
          <a:p>
            <a:endParaRPr lang="en-US"/>
          </a:p>
        </p:txBody>
      </p:sp>
      <p:sp>
        <p:nvSpPr>
          <p:cNvPr id="64522" name="Oval 10"/>
          <p:cNvSpPr>
            <a:spLocks noChangeArrowheads="1"/>
          </p:cNvSpPr>
          <p:nvPr/>
        </p:nvSpPr>
        <p:spPr bwMode="auto">
          <a:xfrm>
            <a:off x="2133600" y="5029200"/>
            <a:ext cx="228600" cy="228600"/>
          </a:xfrm>
          <a:prstGeom prst="ellipse">
            <a:avLst/>
          </a:prstGeom>
          <a:solidFill>
            <a:srgbClr val="95FFE3"/>
          </a:solidFill>
          <a:ln w="9525">
            <a:solidFill>
              <a:schemeClr val="tx1"/>
            </a:solidFill>
            <a:round/>
            <a:headEnd/>
            <a:tailEnd/>
          </a:ln>
          <a:effectLst>
            <a:outerShdw dist="56796" dir="12393903" algn="ctr" rotWithShape="0">
              <a:schemeClr val="bg2"/>
            </a:outerShdw>
          </a:effectLst>
        </p:spPr>
        <p:txBody>
          <a:bodyPr wrap="none" anchorCtr="1"/>
          <a:lstStyle/>
          <a:p>
            <a:pPr algn="ctr"/>
            <a:r>
              <a:rPr lang="en-US" sz="2400" i="1">
                <a:solidFill>
                  <a:srgbClr val="FF0000"/>
                </a:solidFill>
                <a:latin typeface="Times New Roman" pitchFamily="18" charset="0"/>
                <a:cs typeface="Times New Roman" pitchFamily="18" charset="0"/>
              </a:rPr>
              <a:t>p</a:t>
            </a:r>
          </a:p>
        </p:txBody>
      </p:sp>
      <p:sp>
        <p:nvSpPr>
          <p:cNvPr id="64523" name="Line 11"/>
          <p:cNvSpPr>
            <a:spLocks noChangeShapeType="1"/>
          </p:cNvSpPr>
          <p:nvPr/>
        </p:nvSpPr>
        <p:spPr bwMode="auto">
          <a:xfrm>
            <a:off x="2362200" y="5105400"/>
            <a:ext cx="609600" cy="0"/>
          </a:xfrm>
          <a:prstGeom prst="line">
            <a:avLst/>
          </a:prstGeom>
          <a:noFill/>
          <a:ln w="9525">
            <a:solidFill>
              <a:schemeClr val="tx1"/>
            </a:solidFill>
            <a:round/>
            <a:headEnd/>
            <a:tailEnd/>
          </a:ln>
          <a:effectLst/>
        </p:spPr>
        <p:txBody>
          <a:bodyPr wrap="none" anchor="ctr"/>
          <a:lstStyle/>
          <a:p>
            <a:endParaRPr lang="en-US"/>
          </a:p>
        </p:txBody>
      </p:sp>
      <p:sp>
        <p:nvSpPr>
          <p:cNvPr id="64524" name="Text Box 12"/>
          <p:cNvSpPr txBox="1">
            <a:spLocks noChangeArrowheads="1"/>
          </p:cNvSpPr>
          <p:nvPr/>
        </p:nvSpPr>
        <p:spPr bwMode="auto">
          <a:xfrm>
            <a:off x="2438400" y="4800600"/>
            <a:ext cx="314325" cy="457200"/>
          </a:xfrm>
          <a:prstGeom prst="rect">
            <a:avLst/>
          </a:prstGeom>
          <a:noFill/>
          <a:ln>
            <a:noFill/>
          </a:ln>
          <a:effectLst/>
          <a:extLst>
            <a:ext uri="{909E8E84-426E-40DD-AFC4-6F175D3DCCD1}">
              <a14:hiddenFill xmlns:a14="http://schemas.microsoft.com/office/drawing/2010/main">
                <a:solidFill>
                  <a:srgbClr val="95FFE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56796" dir="12393903" algn="ctr" rotWithShape="0">
                    <a:schemeClr val="bg2"/>
                  </a:outerShdw>
                </a:effectLst>
              </a14:hiddenEffects>
            </a:ext>
          </a:extLst>
        </p:spPr>
        <p:txBody>
          <a:bodyPr wrap="none">
            <a:spAutoFit/>
          </a:bodyPr>
          <a:lstStyle/>
          <a:p>
            <a:pPr algn="ctr">
              <a:defRPr/>
            </a:pPr>
            <a:r>
              <a:rPr lang="en-US" sz="2400" b="1">
                <a:solidFill>
                  <a:srgbClr val="23238E"/>
                </a:solidFill>
                <a:effectLst>
                  <a:outerShdw blurRad="38100" dist="38100" dir="2700000" algn="tl">
                    <a:srgbClr val="C0C0C0"/>
                  </a:outerShdw>
                </a:effectLst>
                <a:latin typeface="Times New Roman" pitchFamily="18" charset="0"/>
                <a:cs typeface="Times New Roman" pitchFamily="18" charset="0"/>
              </a:rPr>
              <a:t>ε</a:t>
            </a:r>
          </a:p>
        </p:txBody>
      </p:sp>
      <p:sp>
        <p:nvSpPr>
          <p:cNvPr id="64525" name="Text Box 13"/>
          <p:cNvSpPr txBox="1">
            <a:spLocks noChangeArrowheads="1"/>
          </p:cNvSpPr>
          <p:nvPr/>
        </p:nvSpPr>
        <p:spPr bwMode="auto">
          <a:xfrm>
            <a:off x="981075" y="4800600"/>
            <a:ext cx="314325" cy="457200"/>
          </a:xfrm>
          <a:prstGeom prst="rect">
            <a:avLst/>
          </a:prstGeom>
          <a:noFill/>
          <a:ln>
            <a:noFill/>
          </a:ln>
          <a:effectLst/>
          <a:extLst>
            <a:ext uri="{909E8E84-426E-40DD-AFC4-6F175D3DCCD1}">
              <a14:hiddenFill xmlns:a14="http://schemas.microsoft.com/office/drawing/2010/main">
                <a:solidFill>
                  <a:srgbClr val="95FFE3"/>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56796" dir="12393903" algn="ctr" rotWithShape="0">
                    <a:schemeClr val="bg2"/>
                  </a:outerShdw>
                </a:effectLst>
              </a14:hiddenEffects>
            </a:ext>
          </a:extLst>
        </p:spPr>
        <p:txBody>
          <a:bodyPr wrap="none">
            <a:spAutoFit/>
          </a:bodyPr>
          <a:lstStyle/>
          <a:p>
            <a:pPr algn="ctr">
              <a:defRPr/>
            </a:pPr>
            <a:r>
              <a:rPr lang="en-US" sz="2400" b="1">
                <a:solidFill>
                  <a:srgbClr val="23238E"/>
                </a:solidFill>
                <a:effectLst>
                  <a:outerShdw blurRad="38100" dist="38100" dir="2700000" algn="tl">
                    <a:srgbClr val="C0C0C0"/>
                  </a:outerShdw>
                </a:effectLst>
                <a:latin typeface="Times New Roman" pitchFamily="18" charset="0"/>
                <a:cs typeface="Times New Roman" pitchFamily="18" charset="0"/>
              </a:rPr>
              <a:t>ε</a:t>
            </a:r>
          </a:p>
        </p:txBody>
      </p:sp>
      <p:sp>
        <p:nvSpPr>
          <p:cNvPr id="7182" name="Text Box 14"/>
          <p:cNvSpPr txBox="1">
            <a:spLocks noChangeArrowheads="1"/>
          </p:cNvSpPr>
          <p:nvPr/>
        </p:nvSpPr>
        <p:spPr bwMode="auto">
          <a:xfrm>
            <a:off x="4060825" y="4487863"/>
            <a:ext cx="3178175" cy="457200"/>
          </a:xfrm>
          <a:prstGeom prst="rect">
            <a:avLst/>
          </a:prstGeom>
          <a:noFill/>
          <a:ln w="9525" algn="ctr">
            <a:noFill/>
            <a:miter lim="800000"/>
            <a:headEnd/>
            <a:tailEnd/>
          </a:ln>
          <a:effectLst>
            <a:outerShdw dist="56796" dir="12393903" algn="ctr" rotWithShape="0">
              <a:schemeClr val="bg2"/>
            </a:outerShdw>
          </a:effectLst>
        </p:spPr>
        <p:txBody>
          <a:bodyPr anchorCtr="1">
            <a:spAutoFit/>
          </a:bodyPr>
          <a:lstStyle/>
          <a:p>
            <a:pPr algn="ctr">
              <a:spcBef>
                <a:spcPct val="50000"/>
              </a:spcBef>
            </a:pPr>
            <a:endParaRPr lang="en-US" sz="2400" i="1">
              <a:solidFill>
                <a:srgbClr val="FF0000"/>
              </a:solidFill>
              <a:latin typeface="Times New Roman" pitchFamily="18" charset="0"/>
              <a:cs typeface="Times New Roman" pitchFamily="18" charset="0"/>
            </a:endParaRPr>
          </a:p>
        </p:txBody>
      </p:sp>
      <p:sp>
        <p:nvSpPr>
          <p:cNvPr id="64527" name="Text Box 15"/>
          <p:cNvSpPr txBox="1">
            <a:spLocks noChangeArrowheads="1"/>
          </p:cNvSpPr>
          <p:nvPr/>
        </p:nvSpPr>
        <p:spPr bwMode="auto">
          <a:xfrm>
            <a:off x="3984625" y="4487863"/>
            <a:ext cx="3940175" cy="457200"/>
          </a:xfrm>
          <a:prstGeom prst="rect">
            <a:avLst/>
          </a:prstGeom>
          <a:noFill/>
          <a:ln w="9525" algn="ctr">
            <a:noFill/>
            <a:miter lim="800000"/>
            <a:headEnd/>
            <a:tailEnd/>
          </a:ln>
          <a:effectLst/>
        </p:spPr>
        <p:txBody>
          <a:bodyPr anchorCtr="1">
            <a:spAutoFit/>
          </a:bodyPr>
          <a:lstStyle/>
          <a:p>
            <a:pPr algn="ctr">
              <a:spcBef>
                <a:spcPct val="50000"/>
              </a:spcBef>
            </a:pPr>
            <a:r>
              <a:rPr lang="en-US" sz="2400">
                <a:solidFill>
                  <a:srgbClr val="23238E"/>
                </a:solidFill>
                <a:latin typeface="Times New Roman" pitchFamily="18" charset="0"/>
                <a:cs typeface="Times New Roman" pitchFamily="18" charset="0"/>
              </a:rPr>
              <a:t>ε-Neighborhood of </a:t>
            </a:r>
            <a:r>
              <a:rPr lang="en-US" sz="2400" i="1">
                <a:solidFill>
                  <a:srgbClr val="23238E"/>
                </a:solidFill>
                <a:latin typeface="Times New Roman" pitchFamily="18" charset="0"/>
                <a:cs typeface="Times New Roman" pitchFamily="18" charset="0"/>
              </a:rPr>
              <a:t>p</a:t>
            </a:r>
          </a:p>
        </p:txBody>
      </p:sp>
      <p:sp>
        <p:nvSpPr>
          <p:cNvPr id="64528" name="Text Box 16"/>
          <p:cNvSpPr txBox="1">
            <a:spLocks noChangeArrowheads="1"/>
          </p:cNvSpPr>
          <p:nvPr/>
        </p:nvSpPr>
        <p:spPr bwMode="auto">
          <a:xfrm>
            <a:off x="3962400" y="4876800"/>
            <a:ext cx="3940175" cy="457200"/>
          </a:xfrm>
          <a:prstGeom prst="rect">
            <a:avLst/>
          </a:prstGeom>
          <a:noFill/>
          <a:ln w="9525" algn="ctr">
            <a:noFill/>
            <a:miter lim="800000"/>
            <a:headEnd/>
            <a:tailEnd/>
          </a:ln>
          <a:effectLst/>
        </p:spPr>
        <p:txBody>
          <a:bodyPr anchorCtr="1">
            <a:spAutoFit/>
          </a:bodyPr>
          <a:lstStyle/>
          <a:p>
            <a:pPr algn="ctr">
              <a:spcBef>
                <a:spcPct val="50000"/>
              </a:spcBef>
            </a:pPr>
            <a:r>
              <a:rPr lang="en-US" sz="2400">
                <a:solidFill>
                  <a:srgbClr val="23238E"/>
                </a:solidFill>
                <a:latin typeface="Times New Roman" pitchFamily="18" charset="0"/>
                <a:cs typeface="Times New Roman" pitchFamily="18" charset="0"/>
              </a:rPr>
              <a:t>ε-Neighborhood of </a:t>
            </a:r>
            <a:r>
              <a:rPr lang="en-US" sz="2400" i="1">
                <a:solidFill>
                  <a:srgbClr val="23238E"/>
                </a:solidFill>
                <a:latin typeface="Times New Roman" pitchFamily="18" charset="0"/>
                <a:cs typeface="Times New Roman" pitchFamily="18" charset="0"/>
              </a:rPr>
              <a:t>q</a:t>
            </a:r>
          </a:p>
        </p:txBody>
      </p:sp>
      <p:sp>
        <p:nvSpPr>
          <p:cNvPr id="64529" name="Text Box 17"/>
          <p:cNvSpPr txBox="1">
            <a:spLocks noChangeArrowheads="1"/>
          </p:cNvSpPr>
          <p:nvPr/>
        </p:nvSpPr>
        <p:spPr bwMode="auto">
          <a:xfrm>
            <a:off x="3962400" y="5334000"/>
            <a:ext cx="3940175" cy="1004888"/>
          </a:xfrm>
          <a:prstGeom prst="rect">
            <a:avLst/>
          </a:prstGeom>
          <a:noFill/>
          <a:ln w="9525" algn="ctr">
            <a:noFill/>
            <a:miter lim="800000"/>
            <a:headEnd/>
            <a:tailEnd/>
          </a:ln>
          <a:effectLst/>
        </p:spPr>
        <p:txBody>
          <a:bodyPr anchorCtr="1">
            <a:spAutoFit/>
          </a:bodyPr>
          <a:lstStyle/>
          <a:p>
            <a:pPr algn="ctr">
              <a:spcBef>
                <a:spcPct val="50000"/>
              </a:spcBef>
            </a:pPr>
            <a:r>
              <a:rPr lang="en-US" sz="2400" i="1">
                <a:solidFill>
                  <a:srgbClr val="23238E"/>
                </a:solidFill>
                <a:latin typeface="Times New Roman" pitchFamily="18" charset="0"/>
                <a:cs typeface="Times New Roman" pitchFamily="18" charset="0"/>
              </a:rPr>
              <a:t>p </a:t>
            </a:r>
            <a:r>
              <a:rPr lang="en-US" sz="2400">
                <a:solidFill>
                  <a:srgbClr val="23238E"/>
                </a:solidFill>
                <a:latin typeface="Times New Roman" pitchFamily="18" charset="0"/>
                <a:cs typeface="Times New Roman" pitchFamily="18" charset="0"/>
              </a:rPr>
              <a:t>is a core object (MinPts = 4)</a:t>
            </a:r>
          </a:p>
          <a:p>
            <a:pPr algn="ctr">
              <a:spcBef>
                <a:spcPct val="50000"/>
              </a:spcBef>
            </a:pPr>
            <a:r>
              <a:rPr lang="en-US" sz="2400" i="1">
                <a:solidFill>
                  <a:srgbClr val="23238E"/>
                </a:solidFill>
                <a:latin typeface="Times New Roman" pitchFamily="18" charset="0"/>
                <a:cs typeface="Times New Roman" pitchFamily="18" charset="0"/>
              </a:rPr>
              <a:t>q</a:t>
            </a:r>
            <a:r>
              <a:rPr lang="en-US" sz="2400">
                <a:solidFill>
                  <a:srgbClr val="23238E"/>
                </a:solidFill>
                <a:latin typeface="Times New Roman" pitchFamily="18" charset="0"/>
                <a:cs typeface="Times New Roman" pitchFamily="18" charset="0"/>
              </a:rPr>
              <a:t> is not a core object</a:t>
            </a:r>
            <a:endParaRPr lang="en-US" sz="2400" i="1">
              <a:solidFill>
                <a:srgbClr val="23238E"/>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4519"/>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64520"/>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64522"/>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64521"/>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ntr" presetSubtype="2" fill="hold" grpId="0" nodeType="clickEffect">
                                  <p:stCondLst>
                                    <p:cond delay="0"/>
                                  </p:stCondLst>
                                  <p:childTnLst>
                                    <p:set>
                                      <p:cBhvr>
                                        <p:cTn id="19" dur="1" fill="hold">
                                          <p:stCondLst>
                                            <p:cond delay="0"/>
                                          </p:stCondLst>
                                        </p:cTn>
                                        <p:tgtEl>
                                          <p:spTgt spid="64527"/>
                                        </p:tgtEl>
                                        <p:attrNameLst>
                                          <p:attrName>style.visibility</p:attrName>
                                        </p:attrNameLst>
                                      </p:cBhvr>
                                      <p:to>
                                        <p:strVal val="visible"/>
                                      </p:to>
                                    </p:set>
                                    <p:anim calcmode="lin" valueType="num">
                                      <p:cBhvr additive="base">
                                        <p:cTn id="20" dur="500" fill="hold"/>
                                        <p:tgtEl>
                                          <p:spTgt spid="64527"/>
                                        </p:tgtEl>
                                        <p:attrNameLst>
                                          <p:attrName>ppt_x</p:attrName>
                                        </p:attrNameLst>
                                      </p:cBhvr>
                                      <p:tavLst>
                                        <p:tav tm="0">
                                          <p:val>
                                            <p:strVal val="1+#ppt_w/2"/>
                                          </p:val>
                                        </p:tav>
                                        <p:tav tm="100000">
                                          <p:val>
                                            <p:strVal val="#ppt_x"/>
                                          </p:val>
                                        </p:tav>
                                      </p:tavLst>
                                    </p:anim>
                                    <p:anim calcmode="lin" valueType="num">
                                      <p:cBhvr additive="base">
                                        <p:cTn id="21" dur="500" fill="hold"/>
                                        <p:tgtEl>
                                          <p:spTgt spid="64527"/>
                                        </p:tgtEl>
                                        <p:attrNameLst>
                                          <p:attrName>ppt_y</p:attrName>
                                        </p:attrNameLst>
                                      </p:cBhvr>
                                      <p:tavLst>
                                        <p:tav tm="0">
                                          <p:val>
                                            <p:strVal val="#ppt_y"/>
                                          </p:val>
                                        </p:tav>
                                        <p:tav tm="100000">
                                          <p:val>
                                            <p:strVal val="#ppt_y"/>
                                          </p:val>
                                        </p:tav>
                                      </p:tavLst>
                                    </p:anim>
                                  </p:childTnLst>
                                </p:cTn>
                              </p:par>
                            </p:childTnLst>
                          </p:cTn>
                        </p:par>
                        <p:par>
                          <p:cTn id="22" fill="hold" nodeType="afterGroup">
                            <p:stCondLst>
                              <p:cond delay="500"/>
                            </p:stCondLst>
                            <p:childTnLst>
                              <p:par>
                                <p:cTn id="23" presetID="1" presetClass="entr" presetSubtype="0" fill="hold" grpId="0" nodeType="afterEffect">
                                  <p:stCondLst>
                                    <p:cond delay="0"/>
                                  </p:stCondLst>
                                  <p:childTnLst>
                                    <p:set>
                                      <p:cBhvr>
                                        <p:cTn id="24" dur="1" fill="hold">
                                          <p:stCondLst>
                                            <p:cond delay="499"/>
                                          </p:stCondLst>
                                        </p:cTn>
                                        <p:tgtEl>
                                          <p:spTgt spid="64516"/>
                                        </p:tgtEl>
                                        <p:attrNameLst>
                                          <p:attrName>style.visibility</p:attrName>
                                        </p:attrNameLst>
                                      </p:cBhvr>
                                      <p:to>
                                        <p:strVal val="visible"/>
                                      </p:to>
                                    </p:set>
                                  </p:childTnLst>
                                </p:cTn>
                              </p:par>
                            </p:childTnLst>
                          </p:cTn>
                        </p:par>
                        <p:par>
                          <p:cTn id="25" fill="hold" nodeType="afterGroup">
                            <p:stCondLst>
                              <p:cond delay="1000"/>
                            </p:stCondLst>
                            <p:childTnLst>
                              <p:par>
                                <p:cTn id="26" presetID="1" presetClass="entr" presetSubtype="0" fill="hold" grpId="0" nodeType="afterEffect">
                                  <p:stCondLst>
                                    <p:cond delay="0"/>
                                  </p:stCondLst>
                                  <p:childTnLst>
                                    <p:set>
                                      <p:cBhvr>
                                        <p:cTn id="27" dur="1" fill="hold">
                                          <p:stCondLst>
                                            <p:cond delay="499"/>
                                          </p:stCondLst>
                                        </p:cTn>
                                        <p:tgtEl>
                                          <p:spTgt spid="64524"/>
                                        </p:tgtEl>
                                        <p:attrNameLst>
                                          <p:attrName>style.visibility</p:attrName>
                                        </p:attrNameLst>
                                      </p:cBhvr>
                                      <p:to>
                                        <p:strVal val="visible"/>
                                      </p:to>
                                    </p:set>
                                  </p:childTnLst>
                                </p:cTn>
                              </p:par>
                            </p:childTnLst>
                          </p:cTn>
                        </p:par>
                        <p:par>
                          <p:cTn id="28" fill="hold" nodeType="afterGroup">
                            <p:stCondLst>
                              <p:cond delay="1500"/>
                            </p:stCondLst>
                            <p:childTnLst>
                              <p:par>
                                <p:cTn id="29" presetID="1" presetClass="entr" presetSubtype="0" fill="hold" grpId="0" nodeType="afterEffect">
                                  <p:stCondLst>
                                    <p:cond delay="0"/>
                                  </p:stCondLst>
                                  <p:childTnLst>
                                    <p:set>
                                      <p:cBhvr>
                                        <p:cTn id="30" dur="1" fill="hold">
                                          <p:stCondLst>
                                            <p:cond delay="499"/>
                                          </p:stCondLst>
                                        </p:cTn>
                                        <p:tgtEl>
                                          <p:spTgt spid="64523"/>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64528"/>
                                        </p:tgtEl>
                                        <p:attrNameLst>
                                          <p:attrName>style.visibility</p:attrName>
                                        </p:attrNameLst>
                                      </p:cBhvr>
                                      <p:to>
                                        <p:strVal val="visible"/>
                                      </p:to>
                                    </p:set>
                                    <p:anim calcmode="lin" valueType="num">
                                      <p:cBhvr additive="base">
                                        <p:cTn id="35" dur="500" fill="hold"/>
                                        <p:tgtEl>
                                          <p:spTgt spid="64528"/>
                                        </p:tgtEl>
                                        <p:attrNameLst>
                                          <p:attrName>ppt_x</p:attrName>
                                        </p:attrNameLst>
                                      </p:cBhvr>
                                      <p:tavLst>
                                        <p:tav tm="0">
                                          <p:val>
                                            <p:strVal val="1+#ppt_w/2"/>
                                          </p:val>
                                        </p:tav>
                                        <p:tav tm="100000">
                                          <p:val>
                                            <p:strVal val="#ppt_x"/>
                                          </p:val>
                                        </p:tav>
                                      </p:tavLst>
                                    </p:anim>
                                    <p:anim calcmode="lin" valueType="num">
                                      <p:cBhvr additive="base">
                                        <p:cTn id="36" dur="500" fill="hold"/>
                                        <p:tgtEl>
                                          <p:spTgt spid="64528"/>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64514"/>
                                        </p:tgtEl>
                                        <p:attrNameLst>
                                          <p:attrName>style.visibility</p:attrName>
                                        </p:attrNameLst>
                                      </p:cBhvr>
                                      <p:to>
                                        <p:strVal val="visible"/>
                                      </p:to>
                                    </p:set>
                                  </p:childTnLst>
                                </p:cTn>
                              </p:par>
                            </p:childTnLst>
                          </p:cTn>
                        </p:par>
                        <p:par>
                          <p:cTn id="40" fill="hold" nodeType="afterGroup">
                            <p:stCondLst>
                              <p:cond delay="1000"/>
                            </p:stCondLst>
                            <p:childTnLst>
                              <p:par>
                                <p:cTn id="41" presetID="1" presetClass="entr" presetSubtype="0" fill="hold" grpId="0" nodeType="afterEffect">
                                  <p:stCondLst>
                                    <p:cond delay="0"/>
                                  </p:stCondLst>
                                  <p:childTnLst>
                                    <p:set>
                                      <p:cBhvr>
                                        <p:cTn id="42" dur="1" fill="hold">
                                          <p:stCondLst>
                                            <p:cond delay="499"/>
                                          </p:stCondLst>
                                        </p:cTn>
                                        <p:tgtEl>
                                          <p:spTgt spid="64515"/>
                                        </p:tgtEl>
                                        <p:attrNameLst>
                                          <p:attrName>style.visibility</p:attrName>
                                        </p:attrNameLst>
                                      </p:cBhvr>
                                      <p:to>
                                        <p:strVal val="visible"/>
                                      </p:to>
                                    </p:set>
                                  </p:childTnLst>
                                </p:cTn>
                              </p:par>
                            </p:childTnLst>
                          </p:cTn>
                        </p:par>
                        <p:par>
                          <p:cTn id="43" fill="hold" nodeType="afterGroup">
                            <p:stCondLst>
                              <p:cond delay="1500"/>
                            </p:stCondLst>
                            <p:childTnLst>
                              <p:par>
                                <p:cTn id="44" presetID="1" presetClass="entr" presetSubtype="0" fill="hold" grpId="0" nodeType="afterEffect">
                                  <p:stCondLst>
                                    <p:cond delay="0"/>
                                  </p:stCondLst>
                                  <p:childTnLst>
                                    <p:set>
                                      <p:cBhvr>
                                        <p:cTn id="45" dur="1" fill="hold">
                                          <p:stCondLst>
                                            <p:cond delay="499"/>
                                          </p:stCondLst>
                                        </p:cTn>
                                        <p:tgtEl>
                                          <p:spTgt spid="64525"/>
                                        </p:tgtEl>
                                        <p:attrNameLst>
                                          <p:attrName>style.visibility</p:attrName>
                                        </p:attrNameLst>
                                      </p:cBhvr>
                                      <p:to>
                                        <p:strVal val="visible"/>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4529"/>
                                        </p:tgtEl>
                                        <p:attrNameLst>
                                          <p:attrName>style.visibility</p:attrName>
                                        </p:attrNameLst>
                                      </p:cBhvr>
                                      <p:to>
                                        <p:strVal val="visible"/>
                                      </p:to>
                                    </p:set>
                                    <p:anim calcmode="lin" valueType="num">
                                      <p:cBhvr additive="base">
                                        <p:cTn id="50" dur="500" fill="hold"/>
                                        <p:tgtEl>
                                          <p:spTgt spid="64529"/>
                                        </p:tgtEl>
                                        <p:attrNameLst>
                                          <p:attrName>ppt_x</p:attrName>
                                        </p:attrNameLst>
                                      </p:cBhvr>
                                      <p:tavLst>
                                        <p:tav tm="0">
                                          <p:val>
                                            <p:strVal val="#ppt_x"/>
                                          </p:val>
                                        </p:tav>
                                        <p:tav tm="100000">
                                          <p:val>
                                            <p:strVal val="#ppt_x"/>
                                          </p:val>
                                        </p:tav>
                                      </p:tavLst>
                                    </p:anim>
                                    <p:anim calcmode="lin" valueType="num">
                                      <p:cBhvr additive="base">
                                        <p:cTn id="51" dur="500" fill="hold"/>
                                        <p:tgtEl>
                                          <p:spTgt spid="645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nimBg="1"/>
      <p:bldP spid="64515" grpId="0" animBg="1"/>
      <p:bldP spid="64516" grpId="0" animBg="1"/>
      <p:bldP spid="64519" grpId="0" animBg="1" autoUpdateAnimBg="0"/>
      <p:bldP spid="64520" grpId="0" animBg="1"/>
      <p:bldP spid="64521" grpId="0" animBg="1"/>
      <p:bldP spid="64522" grpId="0" animBg="1" autoUpdateAnimBg="0"/>
      <p:bldP spid="64523" grpId="0" animBg="1"/>
      <p:bldP spid="64524" grpId="0" autoUpdateAnimBg="0"/>
      <p:bldP spid="64525" grpId="0" autoUpdateAnimBg="0"/>
      <p:bldP spid="64527" grpId="0" autoUpdateAnimBg="0"/>
      <p:bldP spid="64528" grpId="0" autoUpdateAnimBg="0"/>
      <p:bldP spid="64529"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TotalTime>
  <Words>922</Words>
  <Application>Microsoft Office PowerPoint</Application>
  <PresentationFormat>On-screen Show (4:3)</PresentationFormat>
  <Paragraphs>127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Wingdings</vt:lpstr>
      <vt:lpstr>Office Theme</vt:lpstr>
      <vt:lpstr>Presentation on……</vt:lpstr>
      <vt:lpstr>We are going to talking about…</vt:lpstr>
      <vt:lpstr>Concepts: Preliminary </vt:lpstr>
      <vt:lpstr>Concepts: Preliminary </vt:lpstr>
      <vt:lpstr>Concepts: Preliminary </vt:lpstr>
      <vt:lpstr>Concepts: Preliminary </vt:lpstr>
      <vt:lpstr>Concepts: Core, Border, Noise</vt:lpstr>
      <vt:lpstr>Parameter Estimation</vt:lpstr>
      <vt:lpstr>Concepts: ε-Neighborhood</vt:lpstr>
      <vt:lpstr>DBScan : Reachability</vt:lpstr>
      <vt:lpstr>DBScan : Reachability</vt:lpstr>
      <vt:lpstr>DBScan :Connectivity</vt:lpstr>
      <vt:lpstr>Core, Border, Noise points representation</vt:lpstr>
      <vt:lpstr>Clustering </vt:lpstr>
      <vt:lpstr>DBScan Algorithm </vt:lpstr>
      <vt:lpstr>DBScan :Flowchart </vt:lpstr>
      <vt:lpstr>DBScan : Example</vt:lpstr>
      <vt:lpstr>DBSCAN : Advantages </vt:lpstr>
      <vt:lpstr>DBSCAN : Disadvantages </vt:lpstr>
      <vt:lpstr>DBSCAN : Complexity</vt:lpstr>
      <vt:lpstr>Summary of DBSCAN</vt:lpstr>
      <vt:lpstr>Summary of DBSCAN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Shimul</dc:creator>
  <cp:lastModifiedBy>Dr. Fizar Ahmed</cp:lastModifiedBy>
  <cp:revision>38</cp:revision>
  <dcterms:created xsi:type="dcterms:W3CDTF">2006-08-16T00:00:00Z</dcterms:created>
  <dcterms:modified xsi:type="dcterms:W3CDTF">2024-05-03T03:58:56Z</dcterms:modified>
</cp:coreProperties>
</file>