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659" r:id="rId2"/>
    <p:sldId id="664" r:id="rId3"/>
    <p:sldId id="660" r:id="rId4"/>
    <p:sldId id="661" r:id="rId5"/>
    <p:sldId id="662" r:id="rId6"/>
    <p:sldId id="533" r:id="rId7"/>
    <p:sldId id="626" r:id="rId8"/>
    <p:sldId id="535" r:id="rId9"/>
    <p:sldId id="605" r:id="rId10"/>
    <p:sldId id="606" r:id="rId11"/>
    <p:sldId id="550" r:id="rId12"/>
    <p:sldId id="551" r:id="rId13"/>
    <p:sldId id="627" r:id="rId14"/>
    <p:sldId id="663" r:id="rId15"/>
    <p:sldId id="608" r:id="rId16"/>
    <p:sldId id="609" r:id="rId17"/>
    <p:sldId id="585" r:id="rId18"/>
    <p:sldId id="586" r:id="rId19"/>
    <p:sldId id="646" r:id="rId20"/>
    <p:sldId id="681" r:id="rId21"/>
    <p:sldId id="682" r:id="rId22"/>
    <p:sldId id="631" r:id="rId23"/>
    <p:sldId id="583" r:id="rId24"/>
    <p:sldId id="542" r:id="rId25"/>
    <p:sldId id="545" r:id="rId26"/>
    <p:sldId id="552" r:id="rId27"/>
    <p:sldId id="541" r:id="rId28"/>
    <p:sldId id="647" r:id="rId29"/>
    <p:sldId id="666" r:id="rId30"/>
    <p:sldId id="649" r:id="rId31"/>
    <p:sldId id="667" r:id="rId32"/>
    <p:sldId id="668" r:id="rId33"/>
    <p:sldId id="670" r:id="rId34"/>
    <p:sldId id="653" r:id="rId35"/>
    <p:sldId id="671" r:id="rId36"/>
    <p:sldId id="672" r:id="rId37"/>
    <p:sldId id="673" r:id="rId38"/>
    <p:sldId id="657" r:id="rId39"/>
    <p:sldId id="675" r:id="rId40"/>
    <p:sldId id="547" r:id="rId41"/>
    <p:sldId id="634" r:id="rId42"/>
    <p:sldId id="635" r:id="rId43"/>
    <p:sldId id="548" r:id="rId44"/>
    <p:sldId id="676" r:id="rId45"/>
    <p:sldId id="519" r:id="rId46"/>
    <p:sldId id="584" r:id="rId47"/>
    <p:sldId id="677" r:id="rId48"/>
    <p:sldId id="678" r:id="rId49"/>
    <p:sldId id="619" r:id="rId50"/>
    <p:sldId id="679" r:id="rId51"/>
    <p:sldId id="680" r:id="rId52"/>
    <p:sldId id="620" r:id="rId53"/>
    <p:sldId id="621" r:id="rId54"/>
    <p:sldId id="622" r:id="rId55"/>
    <p:sldId id="623" r:id="rId56"/>
    <p:sldId id="645" r:id="rId57"/>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5E5E"/>
    <a:srgbClr val="FF9900"/>
    <a:srgbClr val="0000D2"/>
    <a:srgbClr val="0000CC"/>
    <a:srgbClr val="0027A4"/>
    <a:srgbClr val="0033CC"/>
    <a:srgbClr val="FF6600"/>
    <a:srgbClr val="000066"/>
    <a:srgbClr val="EE8E00"/>
    <a:srgbClr val="C5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71" autoAdjust="0"/>
  </p:normalViewPr>
  <p:slideViewPr>
    <p:cSldViewPr>
      <p:cViewPr>
        <p:scale>
          <a:sx n="65" d="100"/>
          <a:sy n="65" d="100"/>
        </p:scale>
        <p:origin x="-468" y="-24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100" d="100"/>
        <a:sy n="100" d="100"/>
      </p:scale>
      <p:origin x="0" y="0"/>
    </p:cViewPr>
  </p:notesTextViewPr>
  <p:sorterViewPr>
    <p:cViewPr>
      <p:scale>
        <a:sx n="100" d="100"/>
        <a:sy n="100" d="100"/>
      </p:scale>
      <p:origin x="0" y="1302"/>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3" Type="http://schemas.openxmlformats.org/officeDocument/2006/relationships/slide" Target="slides/slide4.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7" Type="http://schemas.openxmlformats.org/officeDocument/2006/relationships/slide" Target="slides/slide8.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2" Type="http://schemas.openxmlformats.org/officeDocument/2006/relationships/slide" Target="slides/slide3.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jpe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jpeg"/><Relationship Id="rId1" Type="http://schemas.openxmlformats.org/officeDocument/2006/relationships/image" Target="../media/image11.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8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29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7453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9038" y="703263"/>
            <a:ext cx="4625975" cy="3470275"/>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9038" y="703263"/>
            <a:ext cx="4625975" cy="3470275"/>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9038" y="703263"/>
            <a:ext cx="4625975" cy="347027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9038" y="703263"/>
            <a:ext cx="4625975" cy="34702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9038" y="703263"/>
            <a:ext cx="4625975" cy="347027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9038" y="703263"/>
            <a:ext cx="4625975" cy="347027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1189038" y="703263"/>
            <a:ext cx="4625975" cy="3470275"/>
          </a:xfrm>
          <a:ln/>
        </p:spPr>
      </p:sp>
      <p:sp>
        <p:nvSpPr>
          <p:cNvPr id="515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9038" y="703263"/>
            <a:ext cx="4625975" cy="3470275"/>
          </a:xfrm>
          <a:ln/>
        </p:spPr>
      </p:sp>
      <p:sp>
        <p:nvSpPr>
          <p:cNvPr id="1351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89038" y="703263"/>
            <a:ext cx="4625975" cy="3470275"/>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25975" cy="347027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89038" y="703263"/>
            <a:ext cx="4625975" cy="3470275"/>
          </a:xfrm>
          <a:ln/>
        </p:spPr>
      </p:sp>
      <p:sp>
        <p:nvSpPr>
          <p:cNvPr id="1361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9038" y="703263"/>
            <a:ext cx="4625975" cy="34702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9038" y="703263"/>
            <a:ext cx="4625975" cy="3470275"/>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9038" y="703263"/>
            <a:ext cx="4625975" cy="347027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156175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37184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0981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33969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33249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7618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78563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71036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6063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43544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25486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03020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4156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2-</a:t>
            </a:r>
            <a:fld id="{BD9C72E0-C824-4CAC-BAED-7E641140918E}"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oleObject" Target="../embeddings/Microsoft_Excel_97-2003_Worksheet1.xls"/><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oleObject" Target="../embeddings/Microsoft_Excel_97-2003_Worksheet2.xls"/><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6.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0.png"/><Relationship Id="rId7"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emf"/><Relationship Id="rId4" Type="http://schemas.openxmlformats.org/officeDocument/2006/relationships/oleObject" Target="../embeddings/oleObject6.bin"/><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8.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9.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12.emf"/><Relationship Id="rId12"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oleObject" Target="../embeddings/oleObject11.bin"/><Relationship Id="rId9" Type="http://schemas.openxmlformats.org/officeDocument/2006/relationships/oleObject" Target="../embeddings/oleObject13.bin"/><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The Recording Process</a:t>
            </a:r>
            <a:endParaRPr lang="en-US" altLang="en-US" sz="3800" kern="0" dirty="0">
              <a:solidFill>
                <a:srgbClr val="CC0000"/>
              </a:solidFill>
              <a:effectLst/>
              <a:latin typeface="Liberation Sans" panose="020B0604020202020204" pitchFamily="34" charset="0"/>
            </a:endParaRP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2</a:t>
            </a:r>
            <a:endParaRPr lang="en-US" sz="10000"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782824"/>
            <a:ext cx="7696200" cy="850392"/>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Describe how accounts, debits, and credits are used to record business transactions.</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Indicate how a journal is used in the recording process.</a:t>
            </a:r>
          </a:p>
        </p:txBody>
      </p:sp>
      <p:sp>
        <p:nvSpPr>
          <p:cNvPr id="16" name="Rectangle 6"/>
          <p:cNvSpPr>
            <a:spLocks noChangeArrowheads="1"/>
          </p:cNvSpPr>
          <p:nvPr/>
        </p:nvSpPr>
        <p:spPr bwMode="auto">
          <a:xfrm>
            <a:off x="0" y="46756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11624"/>
            <a:ext cx="7696200" cy="850392"/>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Explain how a ledger and posting help in the recording process.</a:t>
            </a:r>
          </a:p>
        </p:txBody>
      </p:sp>
      <p:sp>
        <p:nvSpPr>
          <p:cNvPr id="18" name="Oval 17"/>
          <p:cNvSpPr/>
          <p:nvPr/>
        </p:nvSpPr>
        <p:spPr bwMode="auto">
          <a:xfrm>
            <a:off x="685800" y="47609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602224"/>
            <a:ext cx="7696200" cy="722376"/>
          </a:xfrm>
          <a:prstGeom prst="rect">
            <a:avLst/>
          </a:prstGeom>
          <a:solidFill>
            <a:srgbClr val="0027A4"/>
          </a:solidFill>
          <a:ln>
            <a:noFill/>
          </a:ln>
          <a:effectLst/>
        </p:spPr>
        <p:txBody>
          <a:bodyPr wrap="square" tIns="27432" anchor="ctr"/>
          <a:lstStyle/>
          <a:p>
            <a:pPr marL="117475" algn="l"/>
            <a:r>
              <a:rPr lang="en-US" sz="2000" b="1" dirty="0">
                <a:solidFill>
                  <a:schemeClr val="bg1"/>
                </a:solidFill>
                <a:latin typeface="Liberation Sans" panose="020B0604020202020204" pitchFamily="34" charset="0"/>
              </a:rPr>
              <a:t>Prepare a trial balance.</a:t>
            </a:r>
          </a:p>
        </p:txBody>
      </p:sp>
      <p:sp>
        <p:nvSpPr>
          <p:cNvPr id="20" name="Oval 19"/>
          <p:cNvSpPr/>
          <p:nvPr/>
        </p:nvSpPr>
        <p:spPr bwMode="auto">
          <a:xfrm>
            <a:off x="685800" y="38709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sz="2500" b="1" dirty="0" smtClean="0">
                <a:solidFill>
                  <a:schemeClr val="bg1"/>
                </a:solidFill>
                <a:latin typeface="Liberation Sans" panose="020B0604020202020204" pitchFamily="34" charset="0"/>
              </a:rPr>
              <a:t>1</a:t>
            </a:r>
            <a:endParaRPr lang="en-US" sz="2500" b="1" dirty="0">
              <a:solidFill>
                <a:schemeClr val="bg1"/>
              </a:solidFill>
              <a:latin typeface="Liberation Sans" panose="020B0604020202020204" pitchFamily="34" charset="0"/>
            </a:endParaRP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57525486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ChangeArrowheads="1"/>
          </p:cNvSpPr>
          <p:nvPr/>
        </p:nvSpPr>
        <p:spPr bwMode="auto">
          <a:xfrm rot="-5400000">
            <a:off x="1666875" y="2976563"/>
            <a:ext cx="771525" cy="600075"/>
          </a:xfrm>
          <a:prstGeom prst="rightArrow">
            <a:avLst>
              <a:gd name="adj1" fmla="val 50000"/>
              <a:gd name="adj2" fmla="val 64304"/>
            </a:avLst>
          </a:prstGeom>
          <a:solidFill>
            <a:srgbClr val="0000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sz="900" dirty="0">
              <a:latin typeface="Liberation Sans" panose="020B0604020202020204" pitchFamily="34" charset="0"/>
            </a:endParaRPr>
          </a:p>
        </p:txBody>
      </p:sp>
      <p:sp>
        <p:nvSpPr>
          <p:cNvPr id="132099" name="AutoShape 3"/>
          <p:cNvSpPr>
            <a:spLocks noChangeArrowheads="1"/>
          </p:cNvSpPr>
          <p:nvPr/>
        </p:nvSpPr>
        <p:spPr bwMode="auto">
          <a:xfrm rot="-5400000">
            <a:off x="7740650" y="2984500"/>
            <a:ext cx="771525" cy="600075"/>
          </a:xfrm>
          <a:prstGeom prst="rightArrow">
            <a:avLst>
              <a:gd name="adj1" fmla="val 50000"/>
              <a:gd name="adj2" fmla="val 64304"/>
            </a:avLst>
          </a:prstGeom>
          <a:solidFill>
            <a:srgbClr val="0000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316" name="Rectangle 4"/>
          <p:cNvSpPr>
            <a:spLocks noChangeArrowheads="1"/>
          </p:cNvSpPr>
          <p:nvPr/>
        </p:nvSpPr>
        <p:spPr bwMode="auto">
          <a:xfrm>
            <a:off x="1177925" y="1358900"/>
            <a:ext cx="80422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20000"/>
              </a:spcBef>
            </a:pPr>
            <a:r>
              <a:rPr lang="en-US" altLang="en-US" b="1" dirty="0">
                <a:solidFill>
                  <a:srgbClr val="800000"/>
                </a:solidFill>
                <a:latin typeface="Liberation Sans" panose="020B0604020202020204" pitchFamily="34" charset="0"/>
              </a:rPr>
              <a:t>      </a:t>
            </a:r>
            <a:r>
              <a:rPr lang="en-US" altLang="en-US" b="1" u="sng" dirty="0">
                <a:solidFill>
                  <a:srgbClr val="800000"/>
                </a:solidFill>
                <a:latin typeface="Liberation Sans" panose="020B0604020202020204" pitchFamily="34" charset="0"/>
              </a:rPr>
              <a:t>        Balance Sheet        </a:t>
            </a:r>
            <a:r>
              <a:rPr lang="en-US" altLang="en-US" b="1" dirty="0">
                <a:solidFill>
                  <a:srgbClr val="800000"/>
                </a:solidFill>
                <a:latin typeface="Liberation Sans" panose="020B0604020202020204" pitchFamily="34" charset="0"/>
              </a:rPr>
              <a:t>          </a:t>
            </a:r>
            <a:r>
              <a:rPr lang="en-US" altLang="en-US" b="1" u="sng" dirty="0">
                <a:solidFill>
                  <a:srgbClr val="800000"/>
                </a:solidFill>
                <a:latin typeface="Liberation Sans" panose="020B0604020202020204" pitchFamily="34" charset="0"/>
              </a:rPr>
              <a:t>Income Statement</a:t>
            </a:r>
          </a:p>
        </p:txBody>
      </p:sp>
      <p:sp>
        <p:nvSpPr>
          <p:cNvPr id="13317" name="Rectangle 5"/>
          <p:cNvSpPr>
            <a:spLocks noChangeArrowheads="1"/>
          </p:cNvSpPr>
          <p:nvPr/>
        </p:nvSpPr>
        <p:spPr bwMode="auto">
          <a:xfrm>
            <a:off x="2620963" y="1984375"/>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18" name="Rectangle 6"/>
          <p:cNvSpPr>
            <a:spLocks noChangeArrowheads="1"/>
          </p:cNvSpPr>
          <p:nvPr/>
        </p:nvSpPr>
        <p:spPr bwMode="auto">
          <a:xfrm>
            <a:off x="4283075" y="1970088"/>
            <a:ext cx="4413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19" name="Rectangle 8"/>
          <p:cNvSpPr>
            <a:spLocks noChangeArrowheads="1"/>
          </p:cNvSpPr>
          <p:nvPr/>
        </p:nvSpPr>
        <p:spPr bwMode="auto">
          <a:xfrm>
            <a:off x="7227888" y="1968500"/>
            <a:ext cx="39211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13320" name="Text Box 9"/>
          <p:cNvSpPr txBox="1">
            <a:spLocks noChangeArrowheads="1"/>
          </p:cNvSpPr>
          <p:nvPr/>
        </p:nvSpPr>
        <p:spPr bwMode="auto">
          <a:xfrm>
            <a:off x="1371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Asset</a:t>
            </a:r>
          </a:p>
        </p:txBody>
      </p:sp>
      <p:sp>
        <p:nvSpPr>
          <p:cNvPr id="13321" name="Text Box 10"/>
          <p:cNvSpPr txBox="1">
            <a:spLocks noChangeArrowheads="1"/>
          </p:cNvSpPr>
          <p:nvPr/>
        </p:nvSpPr>
        <p:spPr bwMode="auto">
          <a:xfrm>
            <a:off x="2971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Liability</a:t>
            </a:r>
          </a:p>
        </p:txBody>
      </p:sp>
      <p:sp>
        <p:nvSpPr>
          <p:cNvPr id="13322" name="Text Box 11"/>
          <p:cNvSpPr txBox="1">
            <a:spLocks noChangeArrowheads="1"/>
          </p:cNvSpPr>
          <p:nvPr/>
        </p:nvSpPr>
        <p:spPr bwMode="auto">
          <a:xfrm>
            <a:off x="44958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Equity</a:t>
            </a:r>
          </a:p>
        </p:txBody>
      </p:sp>
      <p:sp>
        <p:nvSpPr>
          <p:cNvPr id="13323" name="Text Box 12"/>
          <p:cNvSpPr txBox="1">
            <a:spLocks noChangeArrowheads="1"/>
          </p:cNvSpPr>
          <p:nvPr/>
        </p:nvSpPr>
        <p:spPr bwMode="auto">
          <a:xfrm>
            <a:off x="59436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Revenue</a:t>
            </a:r>
          </a:p>
        </p:txBody>
      </p:sp>
      <p:sp>
        <p:nvSpPr>
          <p:cNvPr id="13324" name="Text Box 13"/>
          <p:cNvSpPr txBox="1">
            <a:spLocks noChangeArrowheads="1"/>
          </p:cNvSpPr>
          <p:nvPr/>
        </p:nvSpPr>
        <p:spPr bwMode="auto">
          <a:xfrm>
            <a:off x="7391400" y="1981200"/>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Expense</a:t>
            </a:r>
          </a:p>
        </p:txBody>
      </p:sp>
      <p:sp>
        <p:nvSpPr>
          <p:cNvPr id="13325" name="Text Box 14"/>
          <p:cNvSpPr txBox="1">
            <a:spLocks noChangeArrowheads="1"/>
          </p:cNvSpPr>
          <p:nvPr/>
        </p:nvSpPr>
        <p:spPr bwMode="auto">
          <a:xfrm>
            <a:off x="152400" y="304323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latin typeface="Liberation Sans" panose="020B0604020202020204" pitchFamily="34" charset="0"/>
              </a:rPr>
              <a:t>Debit</a:t>
            </a:r>
          </a:p>
        </p:txBody>
      </p:sp>
      <p:sp>
        <p:nvSpPr>
          <p:cNvPr id="13326" name="Text Box 15"/>
          <p:cNvSpPr txBox="1">
            <a:spLocks noChangeArrowheads="1"/>
          </p:cNvSpPr>
          <p:nvPr/>
        </p:nvSpPr>
        <p:spPr bwMode="auto">
          <a:xfrm>
            <a:off x="152400" y="45862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b="1" dirty="0">
                <a:latin typeface="Liberation Sans" panose="020B0604020202020204" pitchFamily="34" charset="0"/>
              </a:rPr>
              <a:t>Credit</a:t>
            </a:r>
          </a:p>
        </p:txBody>
      </p:sp>
      <p:sp>
        <p:nvSpPr>
          <p:cNvPr id="13327" name="Line 16"/>
          <p:cNvSpPr>
            <a:spLocks noChangeShapeType="1"/>
          </p:cNvSpPr>
          <p:nvPr/>
        </p:nvSpPr>
        <p:spPr bwMode="auto">
          <a:xfrm>
            <a:off x="14478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8" name="Line 17"/>
          <p:cNvSpPr>
            <a:spLocks noChangeShapeType="1"/>
          </p:cNvSpPr>
          <p:nvPr/>
        </p:nvSpPr>
        <p:spPr bwMode="auto">
          <a:xfrm>
            <a:off x="30480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9" name="Line 18"/>
          <p:cNvSpPr>
            <a:spLocks noChangeShapeType="1"/>
          </p:cNvSpPr>
          <p:nvPr/>
        </p:nvSpPr>
        <p:spPr bwMode="auto">
          <a:xfrm>
            <a:off x="45720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30" name="Line 19"/>
          <p:cNvSpPr>
            <a:spLocks noChangeShapeType="1"/>
          </p:cNvSpPr>
          <p:nvPr/>
        </p:nvSpPr>
        <p:spPr bwMode="auto">
          <a:xfrm>
            <a:off x="6019800" y="24384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31" name="Line 20"/>
          <p:cNvSpPr>
            <a:spLocks noChangeShapeType="1"/>
          </p:cNvSpPr>
          <p:nvPr/>
        </p:nvSpPr>
        <p:spPr bwMode="auto">
          <a:xfrm>
            <a:off x="7467600" y="24384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211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65438"/>
            <a:ext cx="38100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1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6781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4"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3335"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down)">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099"/>
                                        </p:tgtEl>
                                        <p:attrNameLst>
                                          <p:attrName>style.visibility</p:attrName>
                                        </p:attrNameLst>
                                      </p:cBhvr>
                                      <p:to>
                                        <p:strVal val="visible"/>
                                      </p:to>
                                    </p:set>
                                    <p:animEffect transition="in" filter="wipe(down)">
                                      <p:cBhvr>
                                        <p:cTn id="12" dur="500"/>
                                        <p:tgtEl>
                                          <p:spTgt spid="132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2118"/>
                                        </p:tgtEl>
                                        <p:attrNameLst>
                                          <p:attrName>style.visibility</p:attrName>
                                        </p:attrNameLst>
                                      </p:cBhvr>
                                      <p:to>
                                        <p:strVal val="visible"/>
                                      </p:to>
                                    </p:set>
                                    <p:animEffect transition="in" filter="wipe(up)">
                                      <p:cBhvr>
                                        <p:cTn id="17" dur="500"/>
                                        <p:tgtEl>
                                          <p:spTgt spid="1321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2119"/>
                                        </p:tgtEl>
                                        <p:attrNameLst>
                                          <p:attrName>style.visibility</p:attrName>
                                        </p:attrNameLst>
                                      </p:cBhvr>
                                      <p:to>
                                        <p:strVal val="visible"/>
                                      </p:to>
                                    </p:set>
                                    <p:animEffect transition="in" filter="wipe(down)">
                                      <p:cBhvr>
                                        <p:cTn id="22" dur="500"/>
                                        <p:tgtEl>
                                          <p:spTgt spid="13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autoUpdateAnimBg="0"/>
      <p:bldP spid="1320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74663"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Debits: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both assets and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both assets and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increase assets and decrease liabilities.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decrease assets and increase liabilities.</a:t>
            </a:r>
          </a:p>
        </p:txBody>
      </p:sp>
      <p:sp>
        <p:nvSpPr>
          <p:cNvPr id="14339"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434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9" name="Notched Right Arrow 8"/>
          <p:cNvSpPr/>
          <p:nvPr/>
        </p:nvSpPr>
        <p:spPr bwMode="auto">
          <a:xfrm>
            <a:off x="152400" y="37338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74663"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dirty="0">
                <a:latin typeface="Liberation Sans" panose="020B0604020202020204" pitchFamily="34" charset="0"/>
              </a:rPr>
              <a:t>Accounts that normally have debit balances are:</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revenues.</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expenses, and equity.</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liabilities, and owner’s drawing.</a:t>
            </a:r>
          </a:p>
          <a:p>
            <a:pPr lvl="1" algn="l">
              <a:lnSpc>
                <a:spcPct val="125000"/>
              </a:lnSpc>
              <a:spcBef>
                <a:spcPts val="1200"/>
              </a:spcBef>
              <a:buClr>
                <a:schemeClr val="tx1"/>
              </a:buClr>
              <a:buFont typeface="Wingdings" pitchFamily="2" charset="2"/>
              <a:buAutoNum type="alphaLcPeriod"/>
            </a:pPr>
            <a:r>
              <a:rPr lang="en-US" altLang="en-US" sz="2300" dirty="0">
                <a:latin typeface="Liberation Sans" panose="020B0604020202020204" pitchFamily="34" charset="0"/>
              </a:rPr>
              <a:t>assets, owner’s drawing, and expenses.</a:t>
            </a:r>
          </a:p>
        </p:txBody>
      </p:sp>
      <p:sp>
        <p:nvSpPr>
          <p:cNvPr id="1536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536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8" name="Notched Right Arrow 7"/>
          <p:cNvSpPr/>
          <p:nvPr/>
        </p:nvSpPr>
        <p:spPr bwMode="auto">
          <a:xfrm>
            <a:off x="152400" y="4306824"/>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7391400" y="2287588"/>
            <a:ext cx="152400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2-11</a:t>
            </a:r>
          </a:p>
        </p:txBody>
      </p:sp>
      <p:sp>
        <p:nvSpPr>
          <p:cNvPr id="17411" name="Text Box 6"/>
          <p:cNvSpPr txBox="1">
            <a:spLocks noChangeArrowheads="1"/>
          </p:cNvSpPr>
          <p:nvPr/>
        </p:nvSpPr>
        <p:spPr bwMode="auto">
          <a:xfrm>
            <a:off x="1676400" y="2666999"/>
            <a:ext cx="2438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600" b="1" dirty="0" smtClean="0">
                <a:latin typeface="Liberation Sans" panose="020B0604020202020204" pitchFamily="34" charset="0"/>
              </a:rPr>
              <a:t>Assets  =  Liabilities +</a:t>
            </a:r>
            <a:endParaRPr lang="en-US" altLang="en-US" sz="1600" b="1" dirty="0">
              <a:latin typeface="Liberation Sans" panose="020B0604020202020204" pitchFamily="34" charset="0"/>
            </a:endParaRPr>
          </a:p>
        </p:txBody>
      </p:sp>
      <p:sp>
        <p:nvSpPr>
          <p:cNvPr id="17414" name="Text Box 11"/>
          <p:cNvSpPr txBox="1">
            <a:spLocks noChangeArrowheads="1"/>
          </p:cNvSpPr>
          <p:nvPr/>
        </p:nvSpPr>
        <p:spPr bwMode="auto">
          <a:xfrm>
            <a:off x="309562" y="2543175"/>
            <a:ext cx="121443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500" b="1" dirty="0">
                <a:solidFill>
                  <a:srgbClr val="800000"/>
                </a:solidFill>
                <a:latin typeface="Liberation Sans" panose="020B0604020202020204" pitchFamily="34" charset="0"/>
              </a:rPr>
              <a:t>Basic Equation</a:t>
            </a:r>
          </a:p>
        </p:txBody>
      </p:sp>
      <p:sp>
        <p:nvSpPr>
          <p:cNvPr id="17415" name="Text Box 12"/>
          <p:cNvSpPr txBox="1">
            <a:spLocks noChangeArrowheads="1"/>
          </p:cNvSpPr>
          <p:nvPr/>
        </p:nvSpPr>
        <p:spPr bwMode="auto">
          <a:xfrm>
            <a:off x="304800" y="3218688"/>
            <a:ext cx="1295400"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500" b="1" dirty="0">
                <a:solidFill>
                  <a:srgbClr val="800000"/>
                </a:solidFill>
                <a:latin typeface="Liberation Sans" panose="020B0604020202020204" pitchFamily="34" charset="0"/>
              </a:rPr>
              <a:t>Expanded </a:t>
            </a:r>
            <a:r>
              <a:rPr lang="en-US" altLang="en-US" sz="1500" b="1" dirty="0" smtClean="0">
                <a:solidFill>
                  <a:srgbClr val="800000"/>
                </a:solidFill>
                <a:latin typeface="Liberation Sans" panose="020B0604020202020204" pitchFamily="34" charset="0"/>
              </a:rPr>
              <a:t> Equation</a:t>
            </a:r>
          </a:p>
          <a:p>
            <a:pPr algn="l">
              <a:spcBef>
                <a:spcPct val="50000"/>
              </a:spcBef>
            </a:pPr>
            <a:r>
              <a:rPr lang="en-US" altLang="en-US" sz="1500" b="1" dirty="0" smtClean="0">
                <a:solidFill>
                  <a:srgbClr val="800000"/>
                </a:solidFill>
                <a:latin typeface="Liberation Sans" panose="020B0604020202020204" pitchFamily="34" charset="0"/>
              </a:rPr>
              <a:t>Debit/Credit Effects</a:t>
            </a:r>
            <a:endParaRPr lang="en-US" altLang="en-US" sz="1500" b="1" dirty="0">
              <a:solidFill>
                <a:srgbClr val="800000"/>
              </a:solidFill>
              <a:latin typeface="Liberation Sans" panose="020B0604020202020204" pitchFamily="34" charset="0"/>
            </a:endParaRPr>
          </a:p>
        </p:txBody>
      </p:sp>
      <p:sp>
        <p:nvSpPr>
          <p:cNvPr id="1741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Summary of </a:t>
            </a:r>
            <a:r>
              <a:rPr lang="en-US" altLang="en-US" sz="3200" b="1" dirty="0" smtClean="0">
                <a:solidFill>
                  <a:schemeClr val="tx2">
                    <a:lumMod val="75000"/>
                  </a:schemeClr>
                </a:solidFill>
                <a:latin typeface="Liberation Sans" panose="020B0604020202020204" pitchFamily="34" charset="0"/>
              </a:rPr>
              <a:t>Debit/Credit </a:t>
            </a:r>
            <a:r>
              <a:rPr lang="en-US" altLang="en-US" sz="3200" b="1" dirty="0">
                <a:solidFill>
                  <a:schemeClr val="tx2">
                    <a:lumMod val="75000"/>
                  </a:schemeClr>
                </a:solidFill>
                <a:latin typeface="Liberation Sans" panose="020B0604020202020204" pitchFamily="34" charset="0"/>
              </a:rPr>
              <a:t>Rules</a:t>
            </a:r>
          </a:p>
        </p:txBody>
      </p:sp>
      <p:sp>
        <p:nvSpPr>
          <p:cNvPr id="17418"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9" name="Rectangle 4"/>
          <p:cNvSpPr>
            <a:spLocks noChangeArrowheads="1"/>
          </p:cNvSpPr>
          <p:nvPr/>
        </p:nvSpPr>
        <p:spPr bwMode="auto">
          <a:xfrm>
            <a:off x="533400" y="1295400"/>
            <a:ext cx="82296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Relationship among the assets, liabilities and owner’s equity of a business:  </a:t>
            </a:r>
          </a:p>
        </p:txBody>
      </p:sp>
      <p:sp>
        <p:nvSpPr>
          <p:cNvPr id="17420" name="Rectangle 5"/>
          <p:cNvSpPr>
            <a:spLocks noChangeArrowheads="1"/>
          </p:cNvSpPr>
          <p:nvPr/>
        </p:nvSpPr>
        <p:spPr bwMode="auto">
          <a:xfrm>
            <a:off x="533400" y="4876800"/>
            <a:ext cx="7924800" cy="87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200" dirty="0">
                <a:latin typeface="Liberation Sans" panose="020B0604020202020204" pitchFamily="34" charset="0"/>
              </a:rPr>
              <a:t>The equation must be in balance after every transaction.  </a:t>
            </a:r>
            <a:r>
              <a:rPr lang="en-US" altLang="en-US" sz="2200" dirty="0" smtClean="0">
                <a:latin typeface="Liberation Sans" panose="020B0604020202020204" pitchFamily="34" charset="0"/>
              </a:rPr>
              <a:t>Total </a:t>
            </a:r>
            <a:r>
              <a:rPr lang="en-US" altLang="en-US" sz="2200" b="1" dirty="0" smtClean="0">
                <a:latin typeface="Liberation Sans" panose="020B0604020202020204" pitchFamily="34" charset="0"/>
              </a:rPr>
              <a:t>Debits</a:t>
            </a:r>
            <a:r>
              <a:rPr lang="en-US" altLang="en-US" sz="2200" dirty="0" smtClean="0">
                <a:latin typeface="Liberation Sans" panose="020B0604020202020204" pitchFamily="34" charset="0"/>
              </a:rPr>
              <a:t> must equal total </a:t>
            </a:r>
            <a:r>
              <a:rPr lang="en-US" altLang="en-US" sz="2200" b="1" dirty="0" smtClean="0">
                <a:latin typeface="Liberation Sans" panose="020B0604020202020204" pitchFamily="34" charset="0"/>
              </a:rPr>
              <a:t>Credits</a:t>
            </a:r>
            <a:r>
              <a:rPr lang="en-US" alt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pic>
        <p:nvPicPr>
          <p:cNvPr id="174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3230563"/>
            <a:ext cx="71326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423" name="Text Box 12"/>
          <p:cNvSpPr txBox="1">
            <a:spLocks noChangeArrowheads="1"/>
          </p:cNvSpPr>
          <p:nvPr/>
        </p:nvSpPr>
        <p:spPr bwMode="auto">
          <a:xfrm>
            <a:off x="5334000" y="26670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600" b="1" dirty="0">
                <a:latin typeface="Liberation Sans" panose="020B0604020202020204" pitchFamily="34" charset="0"/>
              </a:rPr>
              <a:t>Owner’s Equity</a:t>
            </a:r>
          </a:p>
        </p:txBody>
      </p:sp>
      <p:sp>
        <p:nvSpPr>
          <p:cNvPr id="17424" name="AutoShape 13"/>
          <p:cNvSpPr>
            <a:spLocks/>
          </p:cNvSpPr>
          <p:nvPr/>
        </p:nvSpPr>
        <p:spPr bwMode="auto">
          <a:xfrm rot="5400000">
            <a:off x="6210300" y="800100"/>
            <a:ext cx="304800" cy="4648200"/>
          </a:xfrm>
          <a:prstGeom prst="leftBrace">
            <a:avLst>
              <a:gd name="adj1" fmla="val 12708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6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37276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372769"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7277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72771"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 name="TextBox 1"/>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3" name="TextBox 2"/>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Normal Account Balances</a:t>
            </a:r>
            <a:endParaRPr lang="en-US" sz="2800" b="1" dirty="0">
              <a:solidFill>
                <a:schemeClr val="bg1"/>
              </a:solidFill>
              <a:latin typeface="Liberation Sans" panose="020B0604020202020204" pitchFamily="34" charset="0"/>
            </a:endParaRPr>
          </a:p>
        </p:txBody>
      </p:sp>
      <p:sp>
        <p:nvSpPr>
          <p:cNvPr id="17" name="Rectangle 18"/>
          <p:cNvSpPr>
            <a:spLocks noChangeArrowheads="1"/>
          </p:cNvSpPr>
          <p:nvPr/>
        </p:nvSpPr>
        <p:spPr bwMode="auto">
          <a:xfrm>
            <a:off x="685800" y="1404938"/>
            <a:ext cx="8058150" cy="278606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pPr>
            <a:r>
              <a:rPr lang="en-US" altLang="en-US" sz="2000" dirty="0">
                <a:latin typeface="Arial" charset="0"/>
              </a:rPr>
              <a:t>Kate Browne has just rented space in a shopping mall. In this space, she will open a hair salon to be called “Hair It Is.” A friend has advised Kate to set up a double-entry set of accounting records in which to record all of her business transactions. Identify the balance sheet accounts that Kate will likely need to record the transactions needed to open her business. Indicate whether the normal balance of each account is a debit or a credit.</a:t>
            </a:r>
          </a:p>
        </p:txBody>
      </p:sp>
      <p:sp>
        <p:nvSpPr>
          <p:cNvPr id="18" name="Rectangle 21"/>
          <p:cNvSpPr>
            <a:spLocks noChangeArrowheads="1"/>
          </p:cNvSpPr>
          <p:nvPr/>
        </p:nvSpPr>
        <p:spPr bwMode="auto">
          <a:xfrm>
            <a:off x="3810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Assets</a:t>
            </a:r>
          </a:p>
        </p:txBody>
      </p:sp>
      <p:sp>
        <p:nvSpPr>
          <p:cNvPr id="19" name="Rectangle 22"/>
          <p:cNvSpPr>
            <a:spLocks noChangeArrowheads="1"/>
          </p:cNvSpPr>
          <p:nvPr/>
        </p:nvSpPr>
        <p:spPr bwMode="auto">
          <a:xfrm>
            <a:off x="3810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Cash (debit)</a:t>
            </a:r>
          </a:p>
          <a:p>
            <a:pPr>
              <a:spcBef>
                <a:spcPct val="40000"/>
              </a:spcBef>
            </a:pPr>
            <a:r>
              <a:rPr lang="en-US" altLang="en-US" sz="1900" dirty="0">
                <a:latin typeface="Arial" charset="0"/>
              </a:rPr>
              <a:t>Supplies (debit)</a:t>
            </a:r>
          </a:p>
          <a:p>
            <a:pPr>
              <a:spcBef>
                <a:spcPct val="40000"/>
              </a:spcBef>
            </a:pPr>
            <a:r>
              <a:rPr lang="en-US" altLang="en-US" sz="1900" dirty="0">
                <a:latin typeface="Arial" charset="0"/>
              </a:rPr>
              <a:t>Equipment (debit)</a:t>
            </a:r>
          </a:p>
          <a:p>
            <a:pPr>
              <a:spcBef>
                <a:spcPct val="40000"/>
              </a:spcBef>
            </a:pPr>
            <a:endParaRPr lang="en-US" altLang="en-US" sz="1900" dirty="0">
              <a:latin typeface="Arial" charset="0"/>
            </a:endParaRPr>
          </a:p>
        </p:txBody>
      </p:sp>
      <p:sp>
        <p:nvSpPr>
          <p:cNvPr id="20" name="Rectangle 23"/>
          <p:cNvSpPr>
            <a:spLocks noChangeArrowheads="1"/>
          </p:cNvSpPr>
          <p:nvPr/>
        </p:nvSpPr>
        <p:spPr bwMode="auto">
          <a:xfrm>
            <a:off x="32004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Liabilities</a:t>
            </a:r>
          </a:p>
        </p:txBody>
      </p:sp>
      <p:sp>
        <p:nvSpPr>
          <p:cNvPr id="21" name="Rectangle 24"/>
          <p:cNvSpPr>
            <a:spLocks noChangeArrowheads="1"/>
          </p:cNvSpPr>
          <p:nvPr/>
        </p:nvSpPr>
        <p:spPr bwMode="auto">
          <a:xfrm>
            <a:off x="32004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Notes payable (credit)</a:t>
            </a:r>
          </a:p>
          <a:p>
            <a:pPr>
              <a:spcBef>
                <a:spcPct val="50000"/>
              </a:spcBef>
            </a:pPr>
            <a:r>
              <a:rPr lang="en-US" altLang="en-US" sz="1900" dirty="0">
                <a:latin typeface="Arial" charset="0"/>
              </a:rPr>
              <a:t>Accounts payable (credit)</a:t>
            </a:r>
          </a:p>
        </p:txBody>
      </p:sp>
      <p:sp>
        <p:nvSpPr>
          <p:cNvPr id="22" name="Rectangle 25"/>
          <p:cNvSpPr>
            <a:spLocks noChangeArrowheads="1"/>
          </p:cNvSpPr>
          <p:nvPr/>
        </p:nvSpPr>
        <p:spPr bwMode="auto">
          <a:xfrm>
            <a:off x="6019800" y="4419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Arial" charset="0"/>
              </a:rPr>
              <a:t>Equity</a:t>
            </a:r>
          </a:p>
        </p:txBody>
      </p:sp>
      <p:sp>
        <p:nvSpPr>
          <p:cNvPr id="23" name="Rectangle 26"/>
          <p:cNvSpPr>
            <a:spLocks noChangeArrowheads="1"/>
          </p:cNvSpPr>
          <p:nvPr/>
        </p:nvSpPr>
        <p:spPr bwMode="auto">
          <a:xfrm>
            <a:off x="6019800" y="4953000"/>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Arial" charset="0"/>
              </a:rPr>
              <a:t>Owner’s Capital (credit)</a:t>
            </a:r>
          </a:p>
          <a:p>
            <a:pPr>
              <a:spcBef>
                <a:spcPct val="40000"/>
              </a:spcBef>
            </a:pPr>
            <a:endParaRPr lang="en-US" altLang="en-US" sz="1900" dirty="0">
              <a:latin typeface="Arial" charset="0"/>
            </a:endParaRPr>
          </a:p>
        </p:txBody>
      </p:sp>
      <p:sp>
        <p:nvSpPr>
          <p:cNvPr id="24" name="Line 27"/>
          <p:cNvSpPr>
            <a:spLocks noChangeShapeType="1"/>
          </p:cNvSpPr>
          <p:nvPr/>
        </p:nvSpPr>
        <p:spPr bwMode="auto">
          <a:xfrm>
            <a:off x="32766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 name="Line 28"/>
          <p:cNvSpPr>
            <a:spLocks noChangeShapeType="1"/>
          </p:cNvSpPr>
          <p:nvPr/>
        </p:nvSpPr>
        <p:spPr bwMode="auto">
          <a:xfrm>
            <a:off x="60960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Line 29"/>
          <p:cNvSpPr>
            <a:spLocks noChangeShapeType="1"/>
          </p:cNvSpPr>
          <p:nvPr/>
        </p:nvSpPr>
        <p:spPr bwMode="auto">
          <a:xfrm>
            <a:off x="457200" y="4800600"/>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136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 name="TextBox 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54434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P spid="21" grpId="0" build="p" autoUpdateAnimBg="0"/>
      <p:bldP spid="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71738"/>
            <a:ext cx="80010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6"/>
          <p:cNvSpPr txBox="1">
            <a:spLocks noChangeArrowheads="1"/>
          </p:cNvSpPr>
          <p:nvPr/>
        </p:nvSpPr>
        <p:spPr bwMode="auto">
          <a:xfrm>
            <a:off x="685800" y="5353050"/>
            <a:ext cx="80010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buSzPct val="80000"/>
            </a:pPr>
            <a:r>
              <a:rPr lang="en-US" altLang="en-US" sz="2200" b="1" dirty="0">
                <a:latin typeface="Liberation Sans" panose="020B0604020202020204" pitchFamily="34" charset="0"/>
              </a:rPr>
              <a:t>Business documents</a:t>
            </a:r>
            <a:r>
              <a:rPr lang="en-US" altLang="en-US" sz="2200" dirty="0">
                <a:latin typeface="Liberation Sans" panose="020B0604020202020204" pitchFamily="34" charset="0"/>
              </a:rPr>
              <a:t>, such as a sales slip, a check, </a:t>
            </a:r>
            <a:r>
              <a:rPr lang="en-US" altLang="en-US" sz="2200" dirty="0" smtClean="0">
                <a:latin typeface="Liberation Sans" panose="020B0604020202020204" pitchFamily="34" charset="0"/>
              </a:rPr>
              <a:t>or a </a:t>
            </a:r>
            <a:r>
              <a:rPr lang="en-US" altLang="en-US" sz="2200" dirty="0">
                <a:latin typeface="Liberation Sans" panose="020B0604020202020204" pitchFamily="34" charset="0"/>
              </a:rPr>
              <a:t>bill, </a:t>
            </a:r>
            <a:r>
              <a:rPr lang="en-US" altLang="en-US" sz="2200" dirty="0" smtClean="0">
                <a:latin typeface="Liberation Sans" panose="020B0604020202020204" pitchFamily="34" charset="0"/>
              </a:rPr>
              <a:t>provide </a:t>
            </a:r>
            <a:r>
              <a:rPr lang="en-US" altLang="en-US" sz="2200" dirty="0">
                <a:latin typeface="Liberation Sans" panose="020B0604020202020204" pitchFamily="34" charset="0"/>
              </a:rPr>
              <a:t>evidence of the transaction.</a:t>
            </a:r>
          </a:p>
        </p:txBody>
      </p:sp>
      <p:sp>
        <p:nvSpPr>
          <p:cNvPr id="20489" name="Text Box 10"/>
          <p:cNvSpPr txBox="1">
            <a:spLocks noChangeArrowheads="1"/>
          </p:cNvSpPr>
          <p:nvPr/>
        </p:nvSpPr>
        <p:spPr bwMode="auto">
          <a:xfrm>
            <a:off x="609600" y="4794250"/>
            <a:ext cx="21336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Analyze each transaction</a:t>
            </a:r>
          </a:p>
        </p:txBody>
      </p:sp>
      <p:sp>
        <p:nvSpPr>
          <p:cNvPr id="20490" name="Text Box 11"/>
          <p:cNvSpPr txBox="1">
            <a:spLocks noChangeArrowheads="1"/>
          </p:cNvSpPr>
          <p:nvPr/>
        </p:nvSpPr>
        <p:spPr bwMode="auto">
          <a:xfrm>
            <a:off x="3124200" y="4794250"/>
            <a:ext cx="24384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Enter transaction in a journal</a:t>
            </a:r>
          </a:p>
        </p:txBody>
      </p:sp>
      <p:sp>
        <p:nvSpPr>
          <p:cNvPr id="20491" name="Text Box 12"/>
          <p:cNvSpPr txBox="1">
            <a:spLocks noChangeArrowheads="1"/>
          </p:cNvSpPr>
          <p:nvPr/>
        </p:nvSpPr>
        <p:spPr bwMode="auto">
          <a:xfrm>
            <a:off x="5867400" y="4759325"/>
            <a:ext cx="2438400" cy="422275"/>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90000"/>
              </a:lnSpc>
              <a:spcBef>
                <a:spcPct val="50000"/>
              </a:spcBef>
              <a:defRPr/>
            </a:pPr>
            <a:r>
              <a:rPr lang="en-US" sz="1200" b="1" dirty="0" smtClean="0">
                <a:latin typeface="Liberation Sans" panose="020B0604020202020204" pitchFamily="34" charset="0"/>
              </a:rPr>
              <a:t>Transfer journal information to ledger accounts</a:t>
            </a:r>
          </a:p>
        </p:txBody>
      </p:sp>
      <p:sp>
        <p:nvSpPr>
          <p:cNvPr id="19465" name="Rectangle 7"/>
          <p:cNvSpPr>
            <a:spLocks noChangeArrowheads="1"/>
          </p:cNvSpPr>
          <p:nvPr/>
        </p:nvSpPr>
        <p:spPr bwMode="auto">
          <a:xfrm>
            <a:off x="533400" y="15240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19466" name="Line 15"/>
          <p:cNvSpPr>
            <a:spLocks noChangeShapeType="1"/>
          </p:cNvSpPr>
          <p:nvPr/>
        </p:nvSpPr>
        <p:spPr bwMode="auto">
          <a:xfrm>
            <a:off x="304800" y="2209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smtClean="0">
                <a:solidFill>
                  <a:schemeClr val="bg1"/>
                </a:solidFill>
                <a:latin typeface="Liberation Sans" panose="020B0604020202020204" pitchFamily="34" charset="0"/>
              </a:rPr>
              <a:t>Indicate </a:t>
            </a:r>
            <a:r>
              <a:rPr lang="en-US" sz="2100" b="1" dirty="0">
                <a:solidFill>
                  <a:schemeClr val="bg1"/>
                </a:solidFill>
                <a:latin typeface="Liberation Sans" panose="020B0604020202020204" pitchFamily="34" charset="0"/>
              </a:rPr>
              <a:t>how a journal is used in </a:t>
            </a:r>
            <a:r>
              <a:rPr lang="en-US" sz="2100" b="1" dirty="0" smtClean="0">
                <a:solidFill>
                  <a:schemeClr val="bg1"/>
                </a:solidFill>
                <a:latin typeface="Liberation Sans" panose="020B0604020202020204" pitchFamily="34" charset="0"/>
              </a:rPr>
              <a:t>the </a:t>
            </a:r>
          </a:p>
          <a:p>
            <a:pPr marL="117475" algn="l"/>
            <a:r>
              <a:rPr lang="en-US" sz="2100" b="1" dirty="0" smtClean="0">
                <a:solidFill>
                  <a:schemeClr val="bg1"/>
                </a:solidFill>
                <a:latin typeface="Liberation Sans" panose="020B0604020202020204" pitchFamily="34" charset="0"/>
              </a:rPr>
              <a:t>recording </a:t>
            </a:r>
            <a:r>
              <a:rPr lang="en-US" sz="2100" b="1" dirty="0">
                <a:solidFill>
                  <a:schemeClr val="bg1"/>
                </a:solidFill>
                <a:latin typeface="Liberation Sans" panose="020B0604020202020204" pitchFamily="34" charset="0"/>
              </a:rPr>
              <a:t>process.</a:t>
            </a:r>
          </a:p>
        </p:txBody>
      </p:sp>
      <p:sp>
        <p:nvSpPr>
          <p:cNvPr id="13" name="Oval 12"/>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smtClean="0">
                <a:solidFill>
                  <a:schemeClr val="bg1"/>
                </a:solidFill>
                <a:latin typeface="Liberation Sans" panose="020B0604020202020204" pitchFamily="34" charset="0"/>
              </a:rPr>
              <a:t>2</a:t>
            </a:r>
            <a:endParaRPr lang="en-US" b="1" dirty="0">
              <a:solidFill>
                <a:schemeClr val="bg1"/>
              </a:solidFill>
              <a:latin typeface="Liberation Sans" panose="020B0604020202020204" pitchFamily="34" charset="0"/>
            </a:endParaRPr>
          </a:p>
        </p:txBody>
      </p:sp>
      <p:sp>
        <p:nvSpPr>
          <p:cNvPr id="19461" name="Text Box 9"/>
          <p:cNvSpPr txBox="1">
            <a:spLocks noChangeArrowheads="1"/>
          </p:cNvSpPr>
          <p:nvPr/>
        </p:nvSpPr>
        <p:spPr bwMode="auto">
          <a:xfrm>
            <a:off x="7086600" y="2057400"/>
            <a:ext cx="1524000" cy="274638"/>
          </a:xfrm>
          <a:prstGeom prst="rect">
            <a:avLst/>
          </a:prstGeom>
          <a:solidFill>
            <a:schemeClr val="bg1"/>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2-12</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905000"/>
            <a:ext cx="8153400" cy="3881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Book of original entry.</a:t>
            </a:r>
          </a:p>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Transactions recorded in chronological order.</a:t>
            </a:r>
          </a:p>
          <a:p>
            <a:pPr marL="693738" algn="l">
              <a:lnSpc>
                <a:spcPct val="125000"/>
              </a:lnSpc>
              <a:spcBef>
                <a:spcPts val="1200"/>
              </a:spcBef>
              <a:buClr>
                <a:srgbClr val="800000"/>
              </a:buClr>
              <a:buSzPct val="80000"/>
              <a:buFont typeface="Wingdings" pitchFamily="2" charset="2"/>
              <a:buChar char="u"/>
            </a:pPr>
            <a:r>
              <a:rPr lang="en-US" altLang="en-US" sz="2300" dirty="0">
                <a:latin typeface="Liberation Sans" panose="020B0604020202020204" pitchFamily="34" charset="0"/>
              </a:rPr>
              <a:t>Contributions to the recording process: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Discloses the </a:t>
            </a:r>
            <a:r>
              <a:rPr lang="en-US" altLang="en-US" sz="2200" b="1" dirty="0">
                <a:latin typeface="Liberation Sans" panose="020B0604020202020204" pitchFamily="34" charset="0"/>
              </a:rPr>
              <a:t>complete effects of a transaction</a:t>
            </a:r>
            <a:r>
              <a:rPr lang="en-US" altLang="en-US" sz="2200" dirty="0">
                <a:latin typeface="Liberation Sans" panose="020B0604020202020204" pitchFamily="34" charset="0"/>
              </a:rPr>
              <a:t>.</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Provides a </a:t>
            </a:r>
            <a:r>
              <a:rPr lang="en-US" altLang="en-US" sz="2200" b="1" dirty="0">
                <a:latin typeface="Liberation Sans" panose="020B0604020202020204" pitchFamily="34" charset="0"/>
              </a:rPr>
              <a:t>chronological record</a:t>
            </a:r>
            <a:r>
              <a:rPr lang="en-US" altLang="en-US" sz="2200" dirty="0">
                <a:latin typeface="Liberation Sans" panose="020B0604020202020204" pitchFamily="34" charset="0"/>
              </a:rPr>
              <a:t> of transactions.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Helps to</a:t>
            </a:r>
            <a:r>
              <a:rPr lang="en-US" altLang="en-US" sz="2200" b="1" dirty="0">
                <a:latin typeface="Liberation Sans" panose="020B0604020202020204" pitchFamily="34" charset="0"/>
              </a:rPr>
              <a:t> prevent or locate errors</a:t>
            </a:r>
            <a:r>
              <a:rPr lang="en-US" altLang="en-US" sz="2200" dirty="0">
                <a:latin typeface="Liberation Sans" panose="020B0604020202020204" pitchFamily="34" charset="0"/>
              </a:rPr>
              <a:t> because the debit and credit amounts can be easily compared.</a:t>
            </a:r>
          </a:p>
        </p:txBody>
      </p:sp>
      <p:sp>
        <p:nvSpPr>
          <p:cNvPr id="20484" name="Rectangle 5"/>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The Journal</a:t>
            </a: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12954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700" b="1" dirty="0" smtClean="0">
                <a:solidFill>
                  <a:schemeClr val="tx2">
                    <a:lumMod val="75000"/>
                  </a:schemeClr>
                </a:solidFill>
                <a:latin typeface="Liberation Sans" panose="020B0604020202020204" pitchFamily="34" charset="0"/>
              </a:rPr>
              <a:t>JOURNALIZING</a:t>
            </a:r>
            <a:r>
              <a:rPr lang="en-US" altLang="en-US" dirty="0" smtClean="0">
                <a:solidFill>
                  <a:schemeClr val="tx2">
                    <a:lumMod val="75000"/>
                  </a:schemeClr>
                </a:solidFill>
                <a:latin typeface="Liberation Sans" panose="020B0604020202020204" pitchFamily="34" charset="0"/>
                <a:cs typeface="Arial" charset="0"/>
              </a:rPr>
              <a:t> </a:t>
            </a:r>
            <a:r>
              <a:rPr lang="en-US" altLang="en-US" sz="2200" dirty="0">
                <a:solidFill>
                  <a:srgbClr val="000000"/>
                </a:solidFill>
                <a:latin typeface="Liberation Sans" panose="020B0604020202020204" pitchFamily="34" charset="0"/>
                <a:cs typeface="Arial" charset="0"/>
              </a:rPr>
              <a:t>- Entering transaction data in the journal.</a:t>
            </a:r>
          </a:p>
        </p:txBody>
      </p:sp>
      <p:sp>
        <p:nvSpPr>
          <p:cNvPr id="21508" name="Text Box 2"/>
          <p:cNvSpPr txBox="1">
            <a:spLocks noChangeArrowheads="1"/>
          </p:cNvSpPr>
          <p:nvPr/>
        </p:nvSpPr>
        <p:spPr bwMode="auto">
          <a:xfrm>
            <a:off x="533400" y="1905000"/>
            <a:ext cx="8229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September 1, Ray Neal invested $15,000 cash in the business, and Softbyte purchased computer equipment for $7,000 cash.</a:t>
            </a:r>
            <a:endParaRPr lang="en-US" altLang="en-US" sz="2100" dirty="0">
              <a:latin typeface="Liberation Sans" panose="020B0604020202020204" pitchFamily="34" charset="0"/>
              <a:cs typeface="Arial" charset="0"/>
            </a:endParaRPr>
          </a:p>
        </p:txBody>
      </p:sp>
      <p:graphicFrame>
        <p:nvGraphicFramePr>
          <p:cNvPr id="21509" name="Object 2"/>
          <p:cNvGraphicFramePr>
            <a:graphicFrameLocks noChangeAspect="1"/>
          </p:cNvGraphicFramePr>
          <p:nvPr>
            <p:extLst>
              <p:ext uri="{D42A27DB-BD31-4B8C-83A1-F6EECF244321}">
                <p14:modId xmlns:p14="http://schemas.microsoft.com/office/powerpoint/2010/main" val="384974090"/>
              </p:ext>
            </p:extLst>
          </p:nvPr>
        </p:nvGraphicFramePr>
        <p:xfrm>
          <a:off x="609600" y="3286125"/>
          <a:ext cx="7962900" cy="2971800"/>
        </p:xfrm>
        <a:graphic>
          <a:graphicData uri="http://schemas.openxmlformats.org/presentationml/2006/ole">
            <mc:AlternateContent xmlns:mc="http://schemas.openxmlformats.org/markup-compatibility/2006">
              <mc:Choice xmlns:v="urn:schemas-microsoft-com:vml" Requires="v">
                <p:oleObj spid="_x0000_s21676" name="Worksheet" r:id="rId5" imgW="3981358" imgH="1485984" progId="Excel.Sheet.8">
                  <p:embed/>
                </p:oleObj>
              </mc:Choice>
              <mc:Fallback>
                <p:oleObj name="Worksheet" r:id="rId5" imgW="3981358" imgH="1485984" progId="Excel.Sheet.8">
                  <p:embed/>
                  <p:pic>
                    <p:nvPicPr>
                      <p:cNvPr id="0" name="Object 2"/>
                      <p:cNvPicPr>
                        <a:picLocks noChangeAspect="1" noChangeArrowheads="1"/>
                      </p:cNvPicPr>
                      <p:nvPr/>
                    </p:nvPicPr>
                    <p:blipFill>
                      <a:blip r:embed="rId6"/>
                      <a:srcRect/>
                      <a:stretch>
                        <a:fillRect/>
                      </a:stretch>
                    </p:blipFill>
                    <p:spPr bwMode="auto">
                      <a:xfrm>
                        <a:off x="609600" y="3286125"/>
                        <a:ext cx="7962900" cy="2971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6" name="Text Box 8"/>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Cash</a:t>
            </a:r>
          </a:p>
        </p:txBody>
      </p:sp>
      <p:sp>
        <p:nvSpPr>
          <p:cNvPr id="99337" name="Text Box 9"/>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Owner’s Capital</a:t>
            </a:r>
          </a:p>
        </p:txBody>
      </p:sp>
      <p:sp>
        <p:nvSpPr>
          <p:cNvPr id="21512" name="Text Box 10"/>
          <p:cNvSpPr txBox="1">
            <a:spLocks noChangeArrowheads="1"/>
          </p:cNvSpPr>
          <p:nvPr/>
        </p:nvSpPr>
        <p:spPr bwMode="auto">
          <a:xfrm>
            <a:off x="6096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Sept. 1</a:t>
            </a:r>
          </a:p>
        </p:txBody>
      </p:sp>
      <p:sp>
        <p:nvSpPr>
          <p:cNvPr id="99339" name="Text Box 11"/>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99340" name="Text Box 12"/>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21515"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99343" name="Text Box 15"/>
          <p:cNvSpPr txBox="1">
            <a:spLocks noChangeArrowheads="1"/>
          </p:cNvSpPr>
          <p:nvPr/>
        </p:nvSpPr>
        <p:spPr bwMode="auto">
          <a:xfrm>
            <a:off x="1752600" y="5486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99344" name="Text Box 16"/>
          <p:cNvSpPr txBox="1">
            <a:spLocks noChangeArrowheads="1"/>
          </p:cNvSpPr>
          <p:nvPr/>
        </p:nvSpPr>
        <p:spPr bwMode="auto">
          <a:xfrm>
            <a:off x="1752600" y="5867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99345" name="Text Box 17"/>
          <p:cNvSpPr txBox="1">
            <a:spLocks noChangeArrowheads="1"/>
          </p:cNvSpPr>
          <p:nvPr/>
        </p:nvSpPr>
        <p:spPr bwMode="auto">
          <a:xfrm>
            <a:off x="5943600" y="5500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99346" name="Text Box 18"/>
          <p:cNvSpPr txBox="1">
            <a:spLocks noChangeArrowheads="1"/>
          </p:cNvSpPr>
          <p:nvPr/>
        </p:nvSpPr>
        <p:spPr bwMode="auto">
          <a:xfrm>
            <a:off x="7239000" y="5881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21520" name="Rectangle 19"/>
          <p:cNvSpPr>
            <a:spLocks noChangeArrowheads="1"/>
          </p:cNvSpPr>
          <p:nvPr/>
        </p:nvSpPr>
        <p:spPr bwMode="auto">
          <a:xfrm>
            <a:off x="7162800" y="2971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2-13</a:t>
            </a:r>
          </a:p>
        </p:txBody>
      </p:sp>
      <p:sp>
        <p:nvSpPr>
          <p:cNvPr id="215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1522"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wipe(left)">
                                      <p:cBhvr>
                                        <p:cTn id="7" dur="500"/>
                                        <p:tgtEl>
                                          <p:spTgt spid="993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9"/>
                                        </p:tgtEl>
                                        <p:attrNameLst>
                                          <p:attrName>style.visibility</p:attrName>
                                        </p:attrNameLst>
                                      </p:cBhvr>
                                      <p:to>
                                        <p:strVal val="visible"/>
                                      </p:to>
                                    </p:set>
                                    <p:animEffect transition="in" filter="wipe(left)">
                                      <p:cBhvr>
                                        <p:cTn id="11" dur="500"/>
                                        <p:tgtEl>
                                          <p:spTgt spid="993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337"/>
                                        </p:tgtEl>
                                        <p:attrNameLst>
                                          <p:attrName>style.visibility</p:attrName>
                                        </p:attrNameLst>
                                      </p:cBhvr>
                                      <p:to>
                                        <p:strVal val="visible"/>
                                      </p:to>
                                    </p:set>
                                    <p:animEffect transition="in" filter="wipe(left)">
                                      <p:cBhvr>
                                        <p:cTn id="16" dur="500"/>
                                        <p:tgtEl>
                                          <p:spTgt spid="9933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9340"/>
                                        </p:tgtEl>
                                        <p:attrNameLst>
                                          <p:attrName>style.visibility</p:attrName>
                                        </p:attrNameLst>
                                      </p:cBhvr>
                                      <p:to>
                                        <p:strVal val="visible"/>
                                      </p:to>
                                    </p:set>
                                    <p:animEffect transition="in" filter="wipe(left)">
                                      <p:cBhvr>
                                        <p:cTn id="20" dur="500"/>
                                        <p:tgtEl>
                                          <p:spTgt spid="993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343"/>
                                        </p:tgtEl>
                                        <p:attrNameLst>
                                          <p:attrName>style.visibility</p:attrName>
                                        </p:attrNameLst>
                                      </p:cBhvr>
                                      <p:to>
                                        <p:strVal val="visible"/>
                                      </p:to>
                                    </p:set>
                                    <p:animEffect transition="in" filter="wipe(left)">
                                      <p:cBhvr>
                                        <p:cTn id="25" dur="500"/>
                                        <p:tgtEl>
                                          <p:spTgt spid="9934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9345"/>
                                        </p:tgtEl>
                                        <p:attrNameLst>
                                          <p:attrName>style.visibility</p:attrName>
                                        </p:attrNameLst>
                                      </p:cBhvr>
                                      <p:to>
                                        <p:strVal val="visible"/>
                                      </p:to>
                                    </p:set>
                                    <p:animEffect transition="in" filter="wipe(left)">
                                      <p:cBhvr>
                                        <p:cTn id="29" dur="500"/>
                                        <p:tgtEl>
                                          <p:spTgt spid="993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344"/>
                                        </p:tgtEl>
                                        <p:attrNameLst>
                                          <p:attrName>style.visibility</p:attrName>
                                        </p:attrNameLst>
                                      </p:cBhvr>
                                      <p:to>
                                        <p:strVal val="visible"/>
                                      </p:to>
                                    </p:set>
                                    <p:animEffect transition="in" filter="wipe(left)">
                                      <p:cBhvr>
                                        <p:cTn id="34" dur="500"/>
                                        <p:tgtEl>
                                          <p:spTgt spid="99344"/>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9346"/>
                                        </p:tgtEl>
                                        <p:attrNameLst>
                                          <p:attrName>style.visibility</p:attrName>
                                        </p:attrNameLst>
                                      </p:cBhvr>
                                      <p:to>
                                        <p:strVal val="visible"/>
                                      </p:to>
                                    </p:set>
                                    <p:animEffect transition="in" filter="wipe(left)">
                                      <p:cBhvr>
                                        <p:cTn id="38" dur="500"/>
                                        <p:tgtEl>
                                          <p:spTgt spid="9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9" grpId="0"/>
      <p:bldP spid="99340" grpId="0"/>
      <p:bldP spid="99343" grpId="0"/>
      <p:bldP spid="99344" grpId="0"/>
      <p:bldP spid="99345" grpId="0"/>
      <p:bldP spid="993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ChangeAspect="1"/>
          </p:cNvGraphicFramePr>
          <p:nvPr>
            <p:extLst>
              <p:ext uri="{D42A27DB-BD31-4B8C-83A1-F6EECF244321}">
                <p14:modId xmlns:p14="http://schemas.microsoft.com/office/powerpoint/2010/main" val="1116059133"/>
              </p:ext>
            </p:extLst>
          </p:nvPr>
        </p:nvGraphicFramePr>
        <p:xfrm>
          <a:off x="609600" y="3286125"/>
          <a:ext cx="7962900" cy="2590800"/>
        </p:xfrm>
        <a:graphic>
          <a:graphicData uri="http://schemas.openxmlformats.org/presentationml/2006/ole">
            <mc:AlternateContent xmlns:mc="http://schemas.openxmlformats.org/markup-compatibility/2006">
              <mc:Choice xmlns:v="urn:schemas-microsoft-com:vml" Requires="v">
                <p:oleObj spid="_x0000_s22698" name="Worksheet" r:id="rId5" imgW="3981358" imgH="1295411" progId="Excel.Sheet.8">
                  <p:embed/>
                </p:oleObj>
              </mc:Choice>
              <mc:Fallback>
                <p:oleObj name="Worksheet" r:id="rId5" imgW="3981358" imgH="1295411" progId="Excel.Sheet.8">
                  <p:embed/>
                  <p:pic>
                    <p:nvPicPr>
                      <p:cNvPr id="0" name=""/>
                      <p:cNvPicPr>
                        <a:picLocks noChangeAspect="1" noChangeArrowheads="1"/>
                      </p:cNvPicPr>
                      <p:nvPr/>
                    </p:nvPicPr>
                    <p:blipFill>
                      <a:blip r:embed="rId6"/>
                      <a:srcRect/>
                      <a:stretch>
                        <a:fillRect/>
                      </a:stretch>
                    </p:blipFill>
                    <p:spPr bwMode="auto">
                      <a:xfrm>
                        <a:off x="609600" y="3286125"/>
                        <a:ext cx="7962900" cy="2590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0" name="Text Box 2"/>
          <p:cNvSpPr txBox="1">
            <a:spLocks noChangeArrowheads="1"/>
          </p:cNvSpPr>
          <p:nvPr/>
        </p:nvSpPr>
        <p:spPr bwMode="auto">
          <a:xfrm>
            <a:off x="533400" y="1295400"/>
            <a:ext cx="8229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700" b="1" dirty="0" smtClean="0">
                <a:solidFill>
                  <a:schemeClr val="tx2">
                    <a:lumMod val="75000"/>
                  </a:schemeClr>
                </a:solidFill>
                <a:latin typeface="Liberation Sans" panose="020B0604020202020204" pitchFamily="34" charset="0"/>
              </a:rPr>
              <a:t>SIMPLE AND COMPOUND ENTRIES</a:t>
            </a:r>
            <a:endParaRPr lang="en-US" altLang="en-US" sz="2700" b="1" dirty="0">
              <a:solidFill>
                <a:schemeClr val="tx2">
                  <a:lumMod val="75000"/>
                </a:schemeClr>
              </a:solidFill>
              <a:latin typeface="Liberation Sans" panose="020B0604020202020204" pitchFamily="34" charset="0"/>
            </a:endParaRPr>
          </a:p>
        </p:txBody>
      </p:sp>
      <p:sp>
        <p:nvSpPr>
          <p:cNvPr id="22532" name="Text Box 2"/>
          <p:cNvSpPr txBox="1">
            <a:spLocks noChangeArrowheads="1"/>
          </p:cNvSpPr>
          <p:nvPr/>
        </p:nvSpPr>
        <p:spPr bwMode="auto">
          <a:xfrm>
            <a:off x="533400" y="1905000"/>
            <a:ext cx="8229600"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On July 1, Butler Company purchases a delivery truck costing $14,000.  It pays $8,000 cash now and agrees to pay the remaining $6,000 on account.</a:t>
            </a:r>
          </a:p>
        </p:txBody>
      </p:sp>
      <p:sp>
        <p:nvSpPr>
          <p:cNvPr id="100359" name="Text Box 7"/>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100360" name="Text Box 8"/>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22536" name="Text Box 9"/>
          <p:cNvSpPr txBox="1">
            <a:spLocks noChangeArrowheads="1"/>
          </p:cNvSpPr>
          <p:nvPr/>
        </p:nvSpPr>
        <p:spPr bwMode="auto">
          <a:xfrm>
            <a:off x="6858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July 1</a:t>
            </a:r>
          </a:p>
        </p:txBody>
      </p:sp>
      <p:sp>
        <p:nvSpPr>
          <p:cNvPr id="100362" name="Text Box 10"/>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14,000</a:t>
            </a:r>
          </a:p>
        </p:txBody>
      </p:sp>
      <p:sp>
        <p:nvSpPr>
          <p:cNvPr id="100363" name="Text Box 11"/>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8,000</a:t>
            </a:r>
          </a:p>
        </p:txBody>
      </p:sp>
      <p:sp>
        <p:nvSpPr>
          <p:cNvPr id="100368" name="Text Box 16"/>
          <p:cNvSpPr txBox="1">
            <a:spLocks noChangeArrowheads="1"/>
          </p:cNvSpPr>
          <p:nvPr/>
        </p:nvSpPr>
        <p:spPr bwMode="auto">
          <a:xfrm>
            <a:off x="7239000" y="510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6,000</a:t>
            </a:r>
          </a:p>
        </p:txBody>
      </p:sp>
      <p:sp>
        <p:nvSpPr>
          <p:cNvPr id="100369" name="Text Box 17"/>
          <p:cNvSpPr txBox="1">
            <a:spLocks noChangeArrowheads="1"/>
          </p:cNvSpPr>
          <p:nvPr/>
        </p:nvSpPr>
        <p:spPr bwMode="auto">
          <a:xfrm>
            <a:off x="1752600" y="5119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Accounts payable</a:t>
            </a:r>
          </a:p>
        </p:txBody>
      </p:sp>
      <p:sp>
        <p:nvSpPr>
          <p:cNvPr id="22542" name="Rectangle 18"/>
          <p:cNvSpPr>
            <a:spLocks noChangeArrowheads="1"/>
          </p:cNvSpPr>
          <p:nvPr/>
        </p:nvSpPr>
        <p:spPr bwMode="auto">
          <a:xfrm>
            <a:off x="6705600" y="278892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2-14</a:t>
            </a:r>
          </a:p>
          <a:p>
            <a:pPr algn="l"/>
            <a:r>
              <a:rPr lang="en-US" altLang="en-US" sz="1200" dirty="0" smtClean="0">
                <a:latin typeface="Liberation Sans" panose="020B0604020202020204" pitchFamily="34" charset="0"/>
              </a:rPr>
              <a:t>Compound journal entry</a:t>
            </a:r>
            <a:endParaRPr lang="en-US" altLang="en-US" sz="1200" dirty="0">
              <a:latin typeface="Liberation Sans" panose="020B0604020202020204" pitchFamily="34" charset="0"/>
            </a:endParaRPr>
          </a:p>
        </p:txBody>
      </p:sp>
      <p:sp>
        <p:nvSpPr>
          <p:cNvPr id="2254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Steps in the Recording Process</a:t>
            </a:r>
          </a:p>
        </p:txBody>
      </p:sp>
      <p:sp>
        <p:nvSpPr>
          <p:cNvPr id="22544"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wipe(left)">
                                      <p:cBhvr>
                                        <p:cTn id="7" dur="500"/>
                                        <p:tgtEl>
                                          <p:spTgt spid="1003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62"/>
                                        </p:tgtEl>
                                        <p:attrNameLst>
                                          <p:attrName>style.visibility</p:attrName>
                                        </p:attrNameLst>
                                      </p:cBhvr>
                                      <p:to>
                                        <p:strVal val="visible"/>
                                      </p:to>
                                    </p:set>
                                    <p:animEffect transition="in" filter="wipe(left)">
                                      <p:cBhvr>
                                        <p:cTn id="11" dur="500"/>
                                        <p:tgtEl>
                                          <p:spTgt spid="1003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360"/>
                                        </p:tgtEl>
                                        <p:attrNameLst>
                                          <p:attrName>style.visibility</p:attrName>
                                        </p:attrNameLst>
                                      </p:cBhvr>
                                      <p:to>
                                        <p:strVal val="visible"/>
                                      </p:to>
                                    </p:set>
                                    <p:animEffect transition="in" filter="wipe(left)">
                                      <p:cBhvr>
                                        <p:cTn id="16" dur="500"/>
                                        <p:tgtEl>
                                          <p:spTgt spid="10036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0363"/>
                                        </p:tgtEl>
                                        <p:attrNameLst>
                                          <p:attrName>style.visibility</p:attrName>
                                        </p:attrNameLst>
                                      </p:cBhvr>
                                      <p:to>
                                        <p:strVal val="visible"/>
                                      </p:to>
                                    </p:set>
                                    <p:animEffect transition="in" filter="wipe(left)">
                                      <p:cBhvr>
                                        <p:cTn id="20" dur="500"/>
                                        <p:tgtEl>
                                          <p:spTgt spid="1003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369"/>
                                        </p:tgtEl>
                                        <p:attrNameLst>
                                          <p:attrName>style.visibility</p:attrName>
                                        </p:attrNameLst>
                                      </p:cBhvr>
                                      <p:to>
                                        <p:strVal val="visible"/>
                                      </p:to>
                                    </p:set>
                                    <p:animEffect transition="in" filter="wipe(left)">
                                      <p:cBhvr>
                                        <p:cTn id="25" dur="500"/>
                                        <p:tgtEl>
                                          <p:spTgt spid="10036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0368"/>
                                        </p:tgtEl>
                                        <p:attrNameLst>
                                          <p:attrName>style.visibility</p:attrName>
                                        </p:attrNameLst>
                                      </p:cBhvr>
                                      <p:to>
                                        <p:strVal val="visible"/>
                                      </p:to>
                                    </p:set>
                                    <p:animEffect transition="in" filter="wipe(left)">
                                      <p:cBhvr>
                                        <p:cTn id="29" dur="500"/>
                                        <p:tgtEl>
                                          <p:spTgt spid="100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P spid="100360" grpId="0"/>
      <p:bldP spid="100362" grpId="0"/>
      <p:bldP spid="100363" grpId="0"/>
      <p:bldP spid="100368" grpId="0"/>
      <p:bldP spid="1003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37307"/>
            <a:ext cx="8686800" cy="474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719743199"/>
              </p:ext>
            </p:extLst>
          </p:nvPr>
        </p:nvGraphicFramePr>
        <p:xfrm>
          <a:off x="4114800" y="3486150"/>
          <a:ext cx="4800600" cy="3600450"/>
        </p:xfrm>
        <a:graphic>
          <a:graphicData uri="http://schemas.openxmlformats.org/presentationml/2006/ole">
            <mc:AlternateContent xmlns:mc="http://schemas.openxmlformats.org/markup-compatibility/2006">
              <mc:Choice xmlns:v="urn:schemas-microsoft-com:vml" Requires="v">
                <p:oleObj spid="_x0000_s114804" name="Slide" r:id="rId4" imgW="4321958" imgH="3240679" progId="PowerPoint.Slide.8">
                  <p:embed/>
                </p:oleObj>
              </mc:Choice>
              <mc:Fallback>
                <p:oleObj name="Slide" r:id="rId4" imgW="4321958" imgH="3240679" progId="PowerPoint.Slide.8">
                  <p:embed/>
                  <p:pic>
                    <p:nvPicPr>
                      <p:cNvPr id="0" name=""/>
                      <p:cNvPicPr>
                        <a:picLocks noChangeAspect="1" noChangeArrowheads="1"/>
                      </p:cNvPicPr>
                      <p:nvPr/>
                    </p:nvPicPr>
                    <p:blipFill>
                      <a:blip r:embed="rId5"/>
                      <a:srcRect/>
                      <a:stretch>
                        <a:fillRect/>
                      </a:stretch>
                    </p:blipFill>
                    <p:spPr bwMode="auto">
                      <a:xfrm>
                        <a:off x="4114800" y="34861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3276600" y="1546225"/>
            <a:ext cx="5410200" cy="2039020"/>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571500" indent="-44926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95000"/>
              </a:lnSpc>
              <a:spcAft>
                <a:spcPct val="50000"/>
              </a:spcAft>
              <a:buClr>
                <a:srgbClr val="800000"/>
              </a:buClr>
              <a:buSzPct val="80000"/>
              <a:buFont typeface="Wingdings" pitchFamily="2" charset="2"/>
              <a:buChar char="u"/>
            </a:pPr>
            <a:r>
              <a:rPr lang="en-US" altLang="en-US" sz="2200" dirty="0">
                <a:latin typeface="Liberation Sans" panose="020B0604020202020204" pitchFamily="34" charset="0"/>
              </a:rPr>
              <a:t>Record of increases and decreases in a specific asset, liability, </a:t>
            </a:r>
            <a:r>
              <a:rPr lang="en-US" altLang="en-US" sz="2200" dirty="0" smtClean="0">
                <a:latin typeface="Liberation Sans" panose="020B0604020202020204" pitchFamily="34" charset="0"/>
              </a:rPr>
              <a:t>owners’ equity</a:t>
            </a:r>
            <a:r>
              <a:rPr lang="en-US" altLang="en-US" sz="2200" dirty="0">
                <a:latin typeface="Liberation Sans" panose="020B0604020202020204" pitchFamily="34" charset="0"/>
              </a:rPr>
              <a:t>, revenue, or expense item.</a:t>
            </a:r>
          </a:p>
          <a:p>
            <a:pPr algn="l">
              <a:lnSpc>
                <a:spcPct val="95000"/>
              </a:lnSpc>
              <a:spcAft>
                <a:spcPct val="50000"/>
              </a:spcAft>
              <a:buClr>
                <a:srgbClr val="800000"/>
              </a:buClr>
              <a:buSzPct val="80000"/>
              <a:buFont typeface="Wingdings" pitchFamily="2" charset="2"/>
              <a:buChar char="u"/>
            </a:pPr>
            <a:r>
              <a:rPr lang="en-US" altLang="en-US" sz="2200" dirty="0">
                <a:latin typeface="Liberation Sans" panose="020B0604020202020204" pitchFamily="34" charset="0"/>
              </a:rPr>
              <a:t>Debit = “Left”</a:t>
            </a:r>
          </a:p>
          <a:p>
            <a:pPr algn="l">
              <a:lnSpc>
                <a:spcPct val="95000"/>
              </a:lnSpc>
              <a:buClr>
                <a:srgbClr val="800000"/>
              </a:buClr>
              <a:buSzPct val="80000"/>
              <a:buFont typeface="Wingdings" pitchFamily="2" charset="2"/>
              <a:buChar char="u"/>
            </a:pPr>
            <a:r>
              <a:rPr lang="en-US" altLang="en-US" sz="2200" dirty="0">
                <a:latin typeface="Liberation Sans" panose="020B0604020202020204" pitchFamily="34" charset="0"/>
              </a:rPr>
              <a:t>Credit = “Right”</a:t>
            </a:r>
          </a:p>
        </p:txBody>
      </p:sp>
      <p:sp>
        <p:nvSpPr>
          <p:cNvPr id="122884" name="Text Box 4"/>
          <p:cNvSpPr txBox="1">
            <a:spLocks noChangeArrowheads="1"/>
          </p:cNvSpPr>
          <p:nvPr/>
        </p:nvSpPr>
        <p:spPr bwMode="auto">
          <a:xfrm>
            <a:off x="457200" y="1371600"/>
            <a:ext cx="1828800" cy="138499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defPPr>
              <a:defRPr lang="en-US"/>
            </a:defPPr>
            <a:lvl1pPr algn="l">
              <a:defRPr sz="2800" b="1">
                <a:solidFill>
                  <a:srgbClr val="000099"/>
                </a:solidFill>
                <a:latin typeface="Liberation Sans" panose="020B0604020202020204" pitchFamily="34" charset="0"/>
              </a:defRPr>
            </a:lvl1pPr>
            <a:lvl2pPr algn="l">
              <a:defRPr sz="2800" b="1">
                <a:latin typeface="Times New Roman" pitchFamily="18" charset="0"/>
              </a:defRPr>
            </a:lvl2pPr>
            <a:lvl3pPr algn="l">
              <a:defRPr sz="2800" b="1">
                <a:latin typeface="Times New Roman" pitchFamily="18" charset="0"/>
              </a:defRPr>
            </a:lvl3pPr>
            <a:lvl4pPr algn="l">
              <a:defRPr sz="2800" b="1">
                <a:latin typeface="Times New Roman" pitchFamily="18" charset="0"/>
              </a:defRPr>
            </a:lvl4pPr>
            <a:lvl5pPr algn="l">
              <a:defRPr sz="2800" b="1">
                <a:latin typeface="Times New Roman" pitchFamily="18" charset="0"/>
              </a:defRPr>
            </a:lvl5pPr>
            <a:lvl6pPr>
              <a:defRPr sz="2800" b="1">
                <a:latin typeface="Times New Roman" pitchFamily="18" charset="0"/>
              </a:defRPr>
            </a:lvl6pPr>
            <a:lvl7pPr>
              <a:defRPr sz="2800" b="1">
                <a:latin typeface="Times New Roman" pitchFamily="18" charset="0"/>
              </a:defRPr>
            </a:lvl7pPr>
            <a:lvl8pPr>
              <a:defRPr sz="2800" b="1">
                <a:latin typeface="Times New Roman" pitchFamily="18" charset="0"/>
              </a:defRPr>
            </a:lvl8pPr>
            <a:lvl9pPr>
              <a:defRPr sz="2800" b="1">
                <a:latin typeface="Times New Roman" pitchFamily="18" charset="0"/>
              </a:defRPr>
            </a:lvl9pPr>
          </a:lstStyle>
          <a:p>
            <a:pPr algn="ctr"/>
            <a:r>
              <a:rPr lang="en-US" sz="3200" dirty="0">
                <a:solidFill>
                  <a:schemeClr val="tx2">
                    <a:lumMod val="75000"/>
                  </a:schemeClr>
                </a:solidFill>
              </a:rPr>
              <a:t>The</a:t>
            </a:r>
          </a:p>
          <a:p>
            <a:pPr algn="ctr"/>
            <a:r>
              <a:rPr lang="en-US" sz="3200" dirty="0">
                <a:solidFill>
                  <a:schemeClr val="tx2">
                    <a:lumMod val="75000"/>
                  </a:schemeClr>
                </a:solidFill>
              </a:rPr>
              <a:t>Account</a:t>
            </a:r>
          </a:p>
        </p:txBody>
      </p:sp>
      <p:sp>
        <p:nvSpPr>
          <p:cNvPr id="5125" name="AutoShape 5"/>
          <p:cNvSpPr>
            <a:spLocks noChangeArrowheads="1"/>
          </p:cNvSpPr>
          <p:nvPr/>
        </p:nvSpPr>
        <p:spPr bwMode="auto">
          <a:xfrm>
            <a:off x="2362200" y="1862138"/>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5126" name="Text Box 6"/>
          <p:cNvSpPr txBox="1">
            <a:spLocks noChangeArrowheads="1"/>
          </p:cNvSpPr>
          <p:nvPr/>
        </p:nvSpPr>
        <p:spPr bwMode="auto">
          <a:xfrm>
            <a:off x="533400" y="3867150"/>
            <a:ext cx="2743200" cy="1225550"/>
          </a:xfrm>
          <a:prstGeom prst="rect">
            <a:avLst/>
          </a:prstGeom>
          <a:solidFill>
            <a:srgbClr val="F7F48B"/>
          </a:solidFill>
          <a:ln w="28575" cap="sq">
            <a:solidFill>
              <a:schemeClr val="tx1"/>
            </a:solidFill>
            <a:miter lim="800000"/>
            <a:headEnd type="none" w="sm" len="sm"/>
            <a:tailEnd type="none" w="sm" len="sm"/>
          </a:ln>
          <a:effectLst>
            <a:innerShdw blurRad="114300">
              <a:prstClr val="black"/>
            </a:innerShdw>
          </a:effectLst>
          <a:extLst/>
        </p:spPr>
        <p:txBody>
          <a:bodyPr wrap="square" tIns="9144" anchor="ctr" anchorCtr="0">
            <a:no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buSzPct val="80000"/>
            </a:pPr>
            <a:r>
              <a:rPr lang="en-US" altLang="en-US" sz="2300" b="1" dirty="0">
                <a:latin typeface="Liberation Sans" panose="020B0604020202020204" pitchFamily="34" charset="0"/>
              </a:rPr>
              <a:t>An account can be illustrated in a   T-account form.</a:t>
            </a:r>
          </a:p>
        </p:txBody>
      </p:sp>
      <p:sp>
        <p:nvSpPr>
          <p:cNvPr id="5127" name="AutoShape 7"/>
          <p:cNvSpPr>
            <a:spLocks noChangeArrowheads="1"/>
          </p:cNvSpPr>
          <p:nvPr/>
        </p:nvSpPr>
        <p:spPr bwMode="auto">
          <a:xfrm>
            <a:off x="3657600" y="4324350"/>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a:solidFill>
                  <a:schemeClr val="bg1"/>
                </a:solidFill>
                <a:latin typeface="Liberation Sans" panose="020B0604020202020204" pitchFamily="34" charset="0"/>
              </a:rPr>
              <a:t>Describe how accounts, debits, and credits are used to record business transactions.</a:t>
            </a:r>
          </a:p>
        </p:txBody>
      </p:sp>
      <p:sp>
        <p:nvSpPr>
          <p:cNvPr id="19" name="Oval 1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1</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672385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40962" name="Rectangle 2"/>
          <p:cNvSpPr>
            <a:spLocks noChangeArrowheads="1"/>
          </p:cNvSpPr>
          <p:nvPr/>
        </p:nvSpPr>
        <p:spPr bwMode="auto">
          <a:xfrm>
            <a:off x="628649" y="1371600"/>
            <a:ext cx="8058151" cy="447500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dirty="0" smtClean="0">
                <a:latin typeface="Liberation Sans" panose="020B0604020202020204" pitchFamily="34" charset="0"/>
              </a:rPr>
              <a:t>Kate </a:t>
            </a:r>
            <a:r>
              <a:rPr lang="en-US" sz="2200" dirty="0">
                <a:latin typeface="Liberation Sans" panose="020B0604020202020204" pitchFamily="34" charset="0"/>
              </a:rPr>
              <a:t>Browne engaged in the following activities in establishing her salon, Hair It </a:t>
            </a:r>
            <a:r>
              <a:rPr lang="en-US" sz="2200" dirty="0" smtClean="0">
                <a:latin typeface="Liberation Sans" panose="020B0604020202020204" pitchFamily="34" charset="0"/>
              </a:rPr>
              <a:t>Is:</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in the name of Hair It Is and deposited $20,000 of her </a:t>
            </a:r>
            <a:r>
              <a:rPr lang="en-US" sz="2200" dirty="0" smtClean="0">
                <a:latin typeface="Liberation Sans" panose="020B0604020202020204" pitchFamily="34" charset="0"/>
              </a:rPr>
              <a:t>own money </a:t>
            </a:r>
            <a:r>
              <a:rPr lang="en-US" sz="2200" dirty="0">
                <a:latin typeface="Liberation Sans" panose="020B0604020202020204" pitchFamily="34" charset="0"/>
              </a:rPr>
              <a:t>in this account as her initial </a:t>
            </a:r>
            <a:r>
              <a:rPr lang="en-US" sz="2200" dirty="0" smtClean="0">
                <a:latin typeface="Liberation Sans" panose="020B0604020202020204" pitchFamily="34" charset="0"/>
              </a:rPr>
              <a:t>investment.</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persons for the position of hair </a:t>
            </a:r>
            <a:r>
              <a:rPr lang="en-US" sz="2200" dirty="0" smtClean="0">
                <a:latin typeface="Liberation Sans" panose="020B0604020202020204" pitchFamily="34" charset="0"/>
              </a:rPr>
              <a:t>stylist.</a:t>
            </a:r>
          </a:p>
          <a:p>
            <a:pPr algn="l">
              <a:lnSpc>
                <a:spcPct val="125000"/>
              </a:lnSpc>
              <a:spcBef>
                <a:spcPts val="1200"/>
              </a:spcBef>
            </a:pPr>
            <a:r>
              <a:rPr lang="en-US" sz="2200" b="1" dirty="0" smtClean="0">
                <a:latin typeface="Liberation Sans" panose="020B0604020202020204" pitchFamily="34" charset="0"/>
              </a:rPr>
              <a:t>Prepare the </a:t>
            </a:r>
            <a:r>
              <a:rPr lang="en-US" sz="2200" b="1" dirty="0">
                <a:latin typeface="Liberation Sans" panose="020B0604020202020204" pitchFamily="34" charset="0"/>
              </a:rPr>
              <a:t>entries to record the transactions.</a:t>
            </a:r>
            <a:endParaRPr lang="en-US" altLang="en-US" sz="2200" b="1" dirty="0">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2</a:t>
            </a:r>
          </a:p>
        </p:txBody>
      </p:sp>
      <p:sp>
        <p:nvSpPr>
          <p:cNvPr id="24" name="TextBox 23"/>
          <p:cNvSpPr txBox="1"/>
          <p:nvPr/>
        </p:nvSpPr>
        <p:spPr>
          <a:xfrm>
            <a:off x="3338286" y="508909"/>
            <a:ext cx="5515429" cy="518226"/>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Recording Business Activities</a:t>
            </a:r>
            <a:endParaRPr lang="en-US" sz="2800" b="1" dirty="0">
              <a:solidFill>
                <a:schemeClr val="bg1"/>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3441998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2</a:t>
            </a:r>
          </a:p>
        </p:txBody>
      </p:sp>
      <p:sp>
        <p:nvSpPr>
          <p:cNvPr id="24" name="TextBox 23"/>
          <p:cNvSpPr txBox="1"/>
          <p:nvPr/>
        </p:nvSpPr>
        <p:spPr>
          <a:xfrm>
            <a:off x="3338286" y="508909"/>
            <a:ext cx="5515429" cy="518226"/>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Recording Business Activities</a:t>
            </a:r>
            <a:endParaRPr lang="en-US" sz="2800" b="1" dirty="0">
              <a:solidFill>
                <a:schemeClr val="bg1"/>
              </a:solidFill>
              <a:latin typeface="Liberation Sans" panose="020B0604020202020204" pitchFamily="34" charset="0"/>
            </a:endParaRPr>
          </a:p>
        </p:txBody>
      </p:sp>
      <p:sp>
        <p:nvSpPr>
          <p:cNvPr id="11" name="Rectangle 2"/>
          <p:cNvSpPr>
            <a:spLocks noChangeArrowheads="1"/>
          </p:cNvSpPr>
          <p:nvPr/>
        </p:nvSpPr>
        <p:spPr bwMode="auto">
          <a:xfrm>
            <a:off x="628649" y="1371600"/>
            <a:ext cx="8058151" cy="443967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b="1" dirty="0">
                <a:latin typeface="Liberation Sans" panose="020B0604020202020204" pitchFamily="34" charset="0"/>
              </a:rPr>
              <a:t>Prepare the entries to record the transactions.</a:t>
            </a:r>
            <a:endParaRPr lang="en-US" altLang="en-US" sz="2200" b="1" dirty="0">
              <a:latin typeface="Liberation Sans" panose="020B0604020202020204" pitchFamily="34" charset="0"/>
            </a:endParaRP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a:t>
            </a:r>
            <a:r>
              <a:rPr lang="en-US" sz="2200" dirty="0" smtClean="0">
                <a:latin typeface="Liberation Sans" panose="020B0604020202020204" pitchFamily="34" charset="0"/>
              </a:rPr>
              <a:t>and </a:t>
            </a:r>
            <a:r>
              <a:rPr lang="en-US" sz="2200" dirty="0">
                <a:latin typeface="Liberation Sans" panose="020B0604020202020204" pitchFamily="34" charset="0"/>
              </a:rPr>
              <a:t>deposited $</a:t>
            </a:r>
            <a:r>
              <a:rPr lang="en-US" sz="2200" dirty="0" smtClean="0">
                <a:latin typeface="Liberation Sans" panose="020B0604020202020204" pitchFamily="34" charset="0"/>
              </a:rPr>
              <a:t>20,000.</a:t>
            </a:r>
          </a:p>
          <a:p>
            <a:pPr marL="457200" indent="-457200" algn="l">
              <a:lnSpc>
                <a:spcPct val="125000"/>
              </a:lnSpc>
              <a:spcBef>
                <a:spcPts val="1200"/>
              </a:spcBef>
              <a:buFont typeface="+mj-lt"/>
              <a:buAutoNum type="arabicPeriod"/>
            </a:pPr>
            <a:endParaRPr lang="en-US" sz="2200" dirty="0" smtClean="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endParaRPr lang="en-US" sz="2200" dirty="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persons for the position of hair </a:t>
            </a:r>
            <a:r>
              <a:rPr lang="en-US" sz="2200" dirty="0" smtClean="0">
                <a:latin typeface="Liberation Sans" panose="020B0604020202020204" pitchFamily="34" charset="0"/>
              </a:rPr>
              <a:t>stylist.</a:t>
            </a:r>
          </a:p>
        </p:txBody>
      </p:sp>
      <p:sp>
        <p:nvSpPr>
          <p:cNvPr id="40963" name="Rectangle 5"/>
          <p:cNvSpPr>
            <a:spLocks noChangeArrowheads="1"/>
          </p:cNvSpPr>
          <p:nvPr/>
        </p:nvSpPr>
        <p:spPr bwMode="auto">
          <a:xfrm>
            <a:off x="1524000" y="2438400"/>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Cash 	20,000</a:t>
            </a:r>
            <a:endParaRPr lang="en-US" altLang="en-US" sz="2100" dirty="0">
              <a:latin typeface="Liberation Sans" panose="020B0604020202020204" pitchFamily="34" charset="0"/>
            </a:endParaRPr>
          </a:p>
          <a:p>
            <a:pPr marL="457200" indent="-457200" algn="l">
              <a:lnSpc>
                <a:spcPct val="120000"/>
              </a:lnSpc>
              <a:tabLst>
                <a:tab pos="4454525" algn="r"/>
                <a:tab pos="5943600" algn="r"/>
              </a:tabLst>
            </a:pPr>
            <a:r>
              <a:rPr lang="en-US" altLang="en-US" sz="2100" dirty="0" smtClean="0">
                <a:latin typeface="Liberation Sans" panose="020B0604020202020204" pitchFamily="34" charset="0"/>
              </a:rPr>
              <a:t>	Owner’s Capital </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20,000</a:t>
            </a:r>
            <a:endParaRPr lang="en-US" altLang="en-US" sz="2100" dirty="0">
              <a:latin typeface="Liberation Sans" panose="020B0604020202020204" pitchFamily="34" charset="0"/>
            </a:endParaRPr>
          </a:p>
        </p:txBody>
      </p:sp>
      <p:sp>
        <p:nvSpPr>
          <p:cNvPr id="12" name="Rectangle 5"/>
          <p:cNvSpPr>
            <a:spLocks noChangeArrowheads="1"/>
          </p:cNvSpPr>
          <p:nvPr/>
        </p:nvSpPr>
        <p:spPr bwMode="auto">
          <a:xfrm>
            <a:off x="1524000" y="4343400"/>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Equipment 	4,800</a:t>
            </a:r>
            <a:endParaRPr lang="en-US" altLang="en-US" sz="2100" dirty="0">
              <a:latin typeface="Liberation Sans" panose="020B0604020202020204" pitchFamily="34" charset="0"/>
            </a:endParaRPr>
          </a:p>
          <a:p>
            <a:pPr marL="457200" indent="-457200" algn="l">
              <a:lnSpc>
                <a:spcPct val="120000"/>
              </a:lnSpc>
              <a:tabLst>
                <a:tab pos="4454525" algn="r"/>
                <a:tab pos="5943600" algn="r"/>
              </a:tabLst>
            </a:pPr>
            <a:r>
              <a:rPr lang="en-US" altLang="en-US" sz="2100" dirty="0" smtClean="0">
                <a:latin typeface="Liberation Sans" panose="020B0604020202020204" pitchFamily="34" charset="0"/>
              </a:rPr>
              <a:t>	Accounts Payable </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4,800</a:t>
            </a:r>
            <a:endParaRPr lang="en-US" altLang="en-US" sz="2100" dirty="0">
              <a:latin typeface="Liberation Sans" panose="020B0604020202020204" pitchFamily="34" charset="0"/>
            </a:endParaRPr>
          </a:p>
        </p:txBody>
      </p:sp>
      <p:sp>
        <p:nvSpPr>
          <p:cNvPr id="13" name="Rectangle 5"/>
          <p:cNvSpPr>
            <a:spLocks noChangeArrowheads="1"/>
          </p:cNvSpPr>
          <p:nvPr/>
        </p:nvSpPr>
        <p:spPr bwMode="auto">
          <a:xfrm>
            <a:off x="1524000" y="5791200"/>
            <a:ext cx="1378857" cy="46166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No entry</a:t>
            </a:r>
            <a:endParaRPr lang="en-US" altLang="en-US" sz="2100"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35021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12" grpId="0" build="p" bldLvl="2" autoUpdateAnimBg="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762000" y="2059987"/>
            <a:ext cx="8001000"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Aft>
                <a:spcPct val="50000"/>
              </a:spcAft>
              <a:buClr>
                <a:srgbClr val="800000"/>
              </a:buClr>
              <a:buSzPct val="80000"/>
              <a:buFont typeface="Wingdings" pitchFamily="2" charset="2"/>
              <a:buChar char="u"/>
            </a:pPr>
            <a:r>
              <a:rPr lang="en-US" altLang="en-US" sz="2100" b="1" dirty="0">
                <a:solidFill>
                  <a:schemeClr val="hlink"/>
                </a:solidFill>
                <a:latin typeface="Liberation Sans" panose="020B0604020202020204" pitchFamily="34" charset="0"/>
              </a:rPr>
              <a:t>General Ledger</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contains </a:t>
            </a:r>
            <a:r>
              <a:rPr lang="en-US" sz="2100" dirty="0" smtClean="0">
                <a:latin typeface="Liberation Sans" panose="020B0604020202020204" pitchFamily="34" charset="0"/>
              </a:rPr>
              <a:t>all </a:t>
            </a:r>
            <a:r>
              <a:rPr lang="en-US" sz="2100" dirty="0">
                <a:latin typeface="Liberation Sans" panose="020B0604020202020204" pitchFamily="34" charset="0"/>
              </a:rPr>
              <a:t>the asset, liability, and owner’s </a:t>
            </a:r>
            <a:r>
              <a:rPr lang="en-US" sz="2100" dirty="0" smtClean="0">
                <a:latin typeface="Liberation Sans" panose="020B0604020202020204" pitchFamily="34" charset="0"/>
              </a:rPr>
              <a:t>equity accounts.</a:t>
            </a:r>
            <a:endParaRPr lang="en-US" altLang="en-US" sz="2100" dirty="0">
              <a:latin typeface="Liberation Sans" panose="020B0604020202020204" pitchFamily="34" charset="0"/>
            </a:endParaRPr>
          </a:p>
        </p:txBody>
      </p:sp>
      <p:sp>
        <p:nvSpPr>
          <p:cNvPr id="24580" name="Rectangle 5"/>
          <p:cNvSpPr>
            <a:spLocks noChangeArrowheads="1"/>
          </p:cNvSpPr>
          <p:nvPr/>
        </p:nvSpPr>
        <p:spPr bwMode="auto">
          <a:xfrm>
            <a:off x="7086600" y="2878137"/>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2-15</a:t>
            </a:r>
          </a:p>
        </p:txBody>
      </p:sp>
      <p:sp>
        <p:nvSpPr>
          <p:cNvPr id="24581" name="Rectangle 6"/>
          <p:cNvSpPr>
            <a:spLocks noChangeArrowheads="1"/>
          </p:cNvSpPr>
          <p:nvPr/>
        </p:nvSpPr>
        <p:spPr bwMode="auto">
          <a:xfrm>
            <a:off x="533400" y="1423399"/>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The Ledger</a:t>
            </a:r>
          </a:p>
        </p:txBody>
      </p:sp>
      <p:pic>
        <p:nvPicPr>
          <p:cNvPr id="245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182937"/>
            <a:ext cx="7999412"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100" b="1" dirty="0" smtClean="0">
                <a:solidFill>
                  <a:schemeClr val="bg1"/>
                </a:solidFill>
                <a:latin typeface="Liberation Sans" panose="020B0604020202020204" pitchFamily="34" charset="0"/>
              </a:rPr>
              <a:t>Explain </a:t>
            </a:r>
            <a:r>
              <a:rPr lang="en-US" sz="2100" b="1" dirty="0">
                <a:solidFill>
                  <a:schemeClr val="bg1"/>
                </a:solidFill>
                <a:latin typeface="Liberation Sans" panose="020B0604020202020204" pitchFamily="34" charset="0"/>
              </a:rPr>
              <a:t>how a ledger and posting help in the recording process</a:t>
            </a:r>
            <a:r>
              <a:rPr lang="en-US" sz="2100" b="1" dirty="0" smtClean="0">
                <a:solidFill>
                  <a:schemeClr val="bg1"/>
                </a:solidFill>
                <a:latin typeface="Liberation Sans" panose="020B0604020202020204" pitchFamily="34" charset="0"/>
              </a:rPr>
              <a:t>.</a:t>
            </a:r>
            <a:endParaRPr lang="en-US" sz="2100" b="1" dirty="0">
              <a:solidFill>
                <a:schemeClr val="bg1"/>
              </a:solidFill>
              <a:latin typeface="Liberation Sans" panose="020B0604020202020204" pitchFamily="34" charset="0"/>
            </a:endParaRP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smtClean="0">
                <a:solidFill>
                  <a:schemeClr val="bg1"/>
                </a:solidFill>
                <a:latin typeface="Liberation Sans" panose="020B0604020202020204" pitchFamily="34" charset="0"/>
              </a:rPr>
              <a:t>3</a:t>
            </a:r>
            <a:endParaRPr lang="en-US" b="1" dirty="0">
              <a:solidFill>
                <a:schemeClr val="bg1"/>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4267200" y="3886200"/>
            <a:ext cx="1295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99" y="609600"/>
            <a:ext cx="8453540" cy="462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The Ledger</a:t>
            </a:r>
            <a:endParaRPr lang="en-US" altLang="en-US" sz="3200" b="1" dirty="0">
              <a:solidFill>
                <a:schemeClr val="tx2">
                  <a:lumMod val="75000"/>
                </a:schemeClr>
              </a:solidFill>
              <a:latin typeface="Liberation Sans" panose="020B0604020202020204" pitchFamily="34" charset="0"/>
            </a:endParaRPr>
          </a:p>
        </p:txBody>
      </p:sp>
      <p:sp>
        <p:nvSpPr>
          <p:cNvPr id="266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2"/>
          <p:cNvSpPr txBox="1">
            <a:spLocks noChangeArrowheads="1"/>
          </p:cNvSpPr>
          <p:nvPr/>
        </p:nvSpPr>
        <p:spPr bwMode="auto">
          <a:xfrm>
            <a:off x="533400" y="1295400"/>
            <a:ext cx="8229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700" b="1" dirty="0" smtClean="0">
                <a:solidFill>
                  <a:schemeClr val="tx2">
                    <a:lumMod val="75000"/>
                  </a:schemeClr>
                </a:solidFill>
                <a:latin typeface="Liberation Sans" panose="020B0604020202020204" pitchFamily="34" charset="0"/>
              </a:rPr>
              <a:t>STANDARD FORM OF ACCOUNT</a:t>
            </a:r>
            <a:endParaRPr lang="en-US" altLang="en-US" sz="2700" b="1" dirty="0">
              <a:solidFill>
                <a:schemeClr val="tx2">
                  <a:lumMod val="75000"/>
                </a:schemeClr>
              </a:solidFill>
              <a:latin typeface="Liberation Sans" panose="020B0604020202020204" pitchFamily="34" charset="0"/>
            </a:endParaRP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103437"/>
            <a:ext cx="8401050" cy="290832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239000" y="1411069"/>
            <a:ext cx="1524000" cy="646331"/>
          </a:xfrm>
          <a:prstGeom prst="rect">
            <a:avLst/>
          </a:prstGeom>
        </p:spPr>
        <p:txBody>
          <a:bodyPr wrap="square">
            <a:spAutoFit/>
          </a:bodyPr>
          <a:lstStyle/>
          <a:p>
            <a:pPr algn="l"/>
            <a:r>
              <a:rPr lang="en-US" sz="1200" b="1" dirty="0">
                <a:latin typeface="Liberation Sans" panose="020B0604020202020204" pitchFamily="34" charset="0"/>
              </a:rPr>
              <a:t>Illustration 2-16</a:t>
            </a:r>
          </a:p>
          <a:p>
            <a:pPr algn="l"/>
            <a:r>
              <a:rPr lang="en-US" sz="1200" dirty="0">
                <a:latin typeface="Liberation Sans" panose="020B0604020202020204" pitchFamily="34" charset="0"/>
              </a:rPr>
              <a:t>Three-column form of account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Text Box 4"/>
          <p:cNvSpPr txBox="1">
            <a:spLocks noChangeArrowheads="1"/>
          </p:cNvSpPr>
          <p:nvPr/>
        </p:nvSpPr>
        <p:spPr bwMode="auto">
          <a:xfrm>
            <a:off x="304800" y="1295400"/>
            <a:ext cx="1905000" cy="2142125"/>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defRPr/>
            </a:pPr>
            <a:r>
              <a:rPr lang="en-US" sz="2700" b="1" dirty="0" smtClean="0">
                <a:solidFill>
                  <a:schemeClr val="tx2">
                    <a:lumMod val="75000"/>
                  </a:schemeClr>
                </a:solidFill>
                <a:latin typeface="Liberation Sans" panose="020B0604020202020204" pitchFamily="34" charset="0"/>
              </a:rPr>
              <a:t>POSTING</a:t>
            </a:r>
            <a:r>
              <a:rPr lang="en-US" sz="2100" b="1" dirty="0" smtClean="0">
                <a:solidFill>
                  <a:srgbClr val="800000"/>
                </a:solidFill>
                <a:effectLst>
                  <a:outerShdw blurRad="38100" dist="38100" dir="2700000" algn="tl">
                    <a:srgbClr val="C0C0C0"/>
                  </a:outerShdw>
                </a:effectLst>
                <a:latin typeface="Liberation Sans" panose="020B0604020202020204" pitchFamily="34" charset="0"/>
                <a:cs typeface="Arial" charset="0"/>
              </a:rPr>
              <a:t> </a:t>
            </a:r>
            <a:r>
              <a:rPr lang="en-US" sz="2100" dirty="0">
                <a:latin typeface="Liberation Sans" panose="020B0604020202020204" pitchFamily="34" charset="0"/>
                <a:cs typeface="Arial" charset="0"/>
              </a:rPr>
              <a:t>Tra</a:t>
            </a:r>
            <a:r>
              <a:rPr lang="en-US" sz="2100" dirty="0" smtClean="0">
                <a:latin typeface="Liberation Sans" panose="020B0604020202020204" pitchFamily="34" charset="0"/>
                <a:cs typeface="Arial" charset="0"/>
              </a:rPr>
              <a:t>nsferring journal entries to the ledger accounts. </a:t>
            </a:r>
          </a:p>
        </p:txBody>
      </p:sp>
      <p:sp>
        <p:nvSpPr>
          <p:cNvPr id="27651" name="Rectangle 21"/>
          <p:cNvSpPr>
            <a:spLocks noChangeArrowheads="1"/>
          </p:cNvSpPr>
          <p:nvPr/>
        </p:nvSpPr>
        <p:spPr bwMode="auto">
          <a:xfrm>
            <a:off x="914400" y="55626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2-17</a:t>
            </a:r>
          </a:p>
          <a:p>
            <a:pPr algn="l"/>
            <a:r>
              <a:rPr lang="en-US" altLang="en-US" sz="1200" dirty="0" smtClean="0">
                <a:latin typeface="Liberation Sans" panose="020B0604020202020204" pitchFamily="34" charset="0"/>
              </a:rPr>
              <a:t>Posting a journal entry</a:t>
            </a:r>
            <a:endParaRPr lang="en-US" altLang="en-US" sz="1200" dirty="0">
              <a:latin typeface="Liberation Sans" panose="020B0604020202020204" pitchFamily="34" charset="0"/>
            </a:endParaRPr>
          </a:p>
        </p:txBody>
      </p:sp>
      <p:sp>
        <p:nvSpPr>
          <p:cNvPr id="27653"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Ledger</a:t>
            </a:r>
            <a:endParaRPr lang="en-US" altLang="en-US" sz="3200" b="1" dirty="0">
              <a:solidFill>
                <a:schemeClr val="tx2">
                  <a:lumMod val="75000"/>
                </a:schemeClr>
              </a:solidFill>
              <a:latin typeface="Liberation Sans" panose="020B0604020202020204" pitchFamily="34" charset="0"/>
            </a:endParaRPr>
          </a:p>
        </p:txBody>
      </p:sp>
      <p:sp>
        <p:nvSpPr>
          <p:cNvPr id="27654"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198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708" y="580025"/>
            <a:ext cx="6760092" cy="57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74663" y="19812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300" dirty="0">
                <a:latin typeface="Liberation Sans" panose="020B0604020202020204" pitchFamily="34" charset="0"/>
              </a:rPr>
              <a:t>Posting:</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normally occurs before journalizing.</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transfers ledger transaction data to the journal.</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is an optional step in the recording process.</a:t>
            </a:r>
          </a:p>
          <a:p>
            <a:pPr lvl="1" algn="l">
              <a:lnSpc>
                <a:spcPct val="120000"/>
              </a:lnSpc>
              <a:spcBef>
                <a:spcPct val="50000"/>
              </a:spcBef>
              <a:buClr>
                <a:schemeClr val="tx1"/>
              </a:buClr>
              <a:buFont typeface="Wingdings" pitchFamily="2" charset="2"/>
              <a:buAutoNum type="alphaLcPeriod"/>
            </a:pPr>
            <a:r>
              <a:rPr lang="en-US" altLang="en-US" sz="2300" dirty="0">
                <a:latin typeface="Liberation Sans" panose="020B0604020202020204" pitchFamily="34" charset="0"/>
              </a:rPr>
              <a:t>transfers journal entries to ledger accounts.</a:t>
            </a:r>
          </a:p>
        </p:txBody>
      </p:sp>
      <p:sp>
        <p:nvSpPr>
          <p:cNvPr id="28676"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Posting</a:t>
            </a:r>
          </a:p>
        </p:txBody>
      </p:sp>
      <p:sp>
        <p:nvSpPr>
          <p:cNvPr id="2867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
        <p:nvSpPr>
          <p:cNvPr id="10" name="Notched Right Arrow 9"/>
          <p:cNvSpPr/>
          <p:nvPr/>
        </p:nvSpPr>
        <p:spPr bwMode="auto">
          <a:xfrm>
            <a:off x="152400" y="438912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16" y="1219200"/>
            <a:ext cx="7806184" cy="51054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970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Chart of Accounts</a:t>
            </a:r>
          </a:p>
        </p:txBody>
      </p:sp>
      <p:sp>
        <p:nvSpPr>
          <p:cNvPr id="297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0" name="Rectangle 7"/>
          <p:cNvSpPr>
            <a:spLocks noChangeArrowheads="1"/>
          </p:cNvSpPr>
          <p:nvPr/>
        </p:nvSpPr>
        <p:spPr bwMode="auto">
          <a:xfrm>
            <a:off x="7162800" y="838200"/>
            <a:ext cx="1371600" cy="27463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2-18</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0"/>
          <p:cNvSpPr>
            <a:spLocks noChangeArrowheads="1"/>
          </p:cNvSpPr>
          <p:nvPr/>
        </p:nvSpPr>
        <p:spPr bwMode="auto">
          <a:xfrm>
            <a:off x="228600" y="1279525"/>
            <a:ext cx="2590800" cy="440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4488" indent="-34448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spcBef>
                <a:spcPct val="50000"/>
              </a:spcBef>
            </a:pPr>
            <a:r>
              <a:rPr lang="en-US" altLang="en-US" sz="2000" b="1" dirty="0">
                <a:latin typeface="Liberation Sans" panose="020B0604020202020204" pitchFamily="34" charset="0"/>
              </a:rPr>
              <a:t>Follow these steps:</a:t>
            </a:r>
          </a:p>
          <a:p>
            <a:pPr algn="l">
              <a:lnSpc>
                <a:spcPct val="110000"/>
              </a:lnSpc>
              <a:spcBef>
                <a:spcPct val="50000"/>
              </a:spcBef>
            </a:pPr>
            <a:r>
              <a:rPr lang="en-US" altLang="en-US" sz="1900" dirty="0">
                <a:latin typeface="Liberation Sans" panose="020B0604020202020204" pitchFamily="34" charset="0"/>
              </a:rPr>
              <a:t>1. 	Determine what type of account is involved.</a:t>
            </a:r>
          </a:p>
          <a:p>
            <a:pPr algn="l">
              <a:lnSpc>
                <a:spcPct val="110000"/>
              </a:lnSpc>
              <a:spcBef>
                <a:spcPct val="50000"/>
              </a:spcBef>
            </a:pPr>
            <a:r>
              <a:rPr lang="en-US" altLang="en-US" sz="1900" dirty="0">
                <a:latin typeface="Liberation Sans" panose="020B0604020202020204" pitchFamily="34" charset="0"/>
              </a:rPr>
              <a:t>2. 	Determine what items increased or decreased and by how much.</a:t>
            </a:r>
          </a:p>
          <a:p>
            <a:pPr algn="l">
              <a:lnSpc>
                <a:spcPct val="110000"/>
              </a:lnSpc>
              <a:spcBef>
                <a:spcPct val="50000"/>
              </a:spcBef>
            </a:pPr>
            <a:r>
              <a:rPr lang="en-US" altLang="en-US" sz="1900" dirty="0">
                <a:latin typeface="Liberation Sans" panose="020B0604020202020204" pitchFamily="34" charset="0"/>
              </a:rPr>
              <a:t>3. 	Translate the increases and decreases into debits and credits.</a:t>
            </a:r>
          </a:p>
        </p:txBody>
      </p:sp>
      <p:sp>
        <p:nvSpPr>
          <p:cNvPr id="30727" name="Rectangle 9"/>
          <p:cNvSpPr>
            <a:spLocks noChangeArrowheads="1"/>
          </p:cNvSpPr>
          <p:nvPr/>
        </p:nvSpPr>
        <p:spPr bwMode="auto">
          <a:xfrm>
            <a:off x="1447800" y="6019800"/>
            <a:ext cx="137160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2-19</a:t>
            </a:r>
          </a:p>
        </p:txBody>
      </p:sp>
      <p:sp>
        <p:nvSpPr>
          <p:cNvPr id="307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Recording Process Illustrated</a:t>
            </a:r>
          </a:p>
        </p:txBody>
      </p:sp>
      <p:sp>
        <p:nvSpPr>
          <p:cNvPr id="3072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295400"/>
            <a:ext cx="5991226" cy="501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Arial" panose="020B0604020202020204" pitchFamily="34" charset="0"/>
              <a:buChar char="•"/>
            </a:pPr>
            <a:endParaRPr lang="en-US" dirty="0">
              <a:latin typeface="Liberation Sans" panose="020B0604020202020204" pitchFamily="34" charset="0"/>
            </a:endParaRPr>
          </a:p>
        </p:txBody>
      </p:sp>
      <p:pic>
        <p:nvPicPr>
          <p:cNvPr id="124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72" y="310895"/>
            <a:ext cx="8431445"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2-20</a:t>
            </a:r>
          </a:p>
          <a:p>
            <a:pPr algn="l"/>
            <a:r>
              <a:rPr lang="en-US" sz="1200" dirty="0">
                <a:latin typeface="Liberation Sans" panose="020B0604020202020204" pitchFamily="34" charset="0"/>
              </a:rPr>
              <a:t>Purchase of </a:t>
            </a:r>
            <a:r>
              <a:rPr lang="en-US" sz="1200" dirty="0" smtClean="0">
                <a:latin typeface="Liberation Sans" panose="020B0604020202020204" pitchFamily="34" charset="0"/>
              </a:rPr>
              <a:t>office </a:t>
            </a:r>
            <a:r>
              <a:rPr lang="en-US" sz="1200" dirty="0">
                <a:latin typeface="Liberation Sans" panose="020B0604020202020204" pitchFamily="34" charset="0"/>
              </a:rPr>
              <a:t>equipment</a:t>
            </a:r>
          </a:p>
        </p:txBody>
      </p:sp>
    </p:spTree>
    <p:extLst>
      <p:ext uri="{BB962C8B-B14F-4D97-AF65-F5344CB8AC3E}">
        <p14:creationId xmlns:p14="http://schemas.microsoft.com/office/powerpoint/2010/main" val="224334826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533400" y="1905000"/>
            <a:ext cx="7696200" cy="315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b="1" dirty="0">
                <a:solidFill>
                  <a:schemeClr val="tx2">
                    <a:lumMod val="75000"/>
                  </a:schemeClr>
                </a:solidFill>
                <a:latin typeface="Liberation Sans" panose="020B0604020202020204" pitchFamily="34" charset="0"/>
              </a:rPr>
              <a:t>Double-entry system</a:t>
            </a:r>
          </a:p>
          <a:p>
            <a:pPr lvl="1">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Each transaction must affect two or more accounts to keep the basic accounting equation in balance.</a:t>
            </a:r>
          </a:p>
          <a:p>
            <a:pPr lvl="1">
              <a:lnSpc>
                <a:spcPct val="125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Recording done by debiting at least one account and crediting </a:t>
            </a:r>
            <a:r>
              <a:rPr lang="en-US" altLang="en-US" sz="2200" dirty="0" smtClean="0">
                <a:latin typeface="Liberation Sans" panose="020B0604020202020204" pitchFamily="34" charset="0"/>
              </a:rPr>
              <a:t>at least one other account.</a:t>
            </a:r>
            <a:endParaRPr lang="en-US" altLang="en-US" sz="2200" dirty="0">
              <a:latin typeface="Liberation Sans" panose="020B0604020202020204" pitchFamily="34" charset="0"/>
            </a:endParaRPr>
          </a:p>
          <a:p>
            <a:pPr lvl="1">
              <a:lnSpc>
                <a:spcPct val="125000"/>
              </a:lnSpc>
              <a:spcBef>
                <a:spcPct val="50000"/>
              </a:spcBef>
              <a:buClr>
                <a:srgbClr val="800000"/>
              </a:buClr>
              <a:buSzPct val="80000"/>
              <a:buFont typeface="Wingdings" pitchFamily="2" charset="2"/>
              <a:buChar char="u"/>
            </a:pPr>
            <a:r>
              <a:rPr lang="en-US" altLang="en-US" sz="2200" b="1" dirty="0">
                <a:latin typeface="Liberation Sans" panose="020B0604020202020204" pitchFamily="34" charset="0"/>
              </a:rPr>
              <a:t>DEBITS must equal CREDITS</a:t>
            </a:r>
            <a:r>
              <a:rPr lang="en-US" altLang="en-US" sz="2200" dirty="0">
                <a:latin typeface="Liberation Sans" panose="020B0604020202020204" pitchFamily="34" charset="0"/>
              </a:rPr>
              <a:t>.</a:t>
            </a:r>
          </a:p>
        </p:txBody>
      </p:sp>
      <p:sp>
        <p:nvSpPr>
          <p:cNvPr id="514055" name="Rectangle 7"/>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700" b="1" dirty="0" smtClean="0">
                <a:latin typeface="Liberation Sans" panose="020B0604020202020204" pitchFamily="34" charset="0"/>
              </a:rPr>
              <a:t>DEBIT AND CREDIT PROCEDURES</a:t>
            </a:r>
            <a:endParaRPr lang="en-US" altLang="en-US" sz="2700" b="1"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Account</a:t>
            </a:r>
          </a:p>
        </p:txBody>
      </p:sp>
      <p:sp>
        <p:nvSpPr>
          <p:cNvPr id="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23319718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5" name="Rectangle 8"/>
          <p:cNvSpPr>
            <a:spLocks noChangeArrowheads="1"/>
          </p:cNvSpPr>
          <p:nvPr/>
        </p:nvSpPr>
        <p:spPr bwMode="auto">
          <a:xfrm>
            <a:off x="7620000" y="1106269"/>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2-21</a:t>
            </a:r>
          </a:p>
          <a:p>
            <a:pPr algn="l"/>
            <a:r>
              <a:rPr lang="en-US" altLang="en-US" sz="1200" dirty="0" smtClean="0">
                <a:latin typeface="Liberation Sans" panose="020B0604020202020204" pitchFamily="34" charset="0"/>
              </a:rPr>
              <a:t>Receipt of cash for future service</a:t>
            </a:r>
            <a:endParaRPr lang="en-US" altLang="en-US" sz="1200" dirty="0">
              <a:latin typeface="Liberation Sans" panose="020B0604020202020204" pitchFamily="34" charset="0"/>
            </a:endParaRPr>
          </a:p>
        </p:txBody>
      </p:sp>
      <p:pic>
        <p:nvPicPr>
          <p:cNvPr id="1239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0895"/>
            <a:ext cx="6652824"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0896"/>
            <a:ext cx="8122431" cy="6075363"/>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2-22</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monthly rent</a:t>
            </a:r>
            <a:endParaRPr lang="en-US" sz="1200" dirty="0">
              <a:latin typeface="Liberation Sans" panose="020B0604020202020204" pitchFamily="34" charset="0"/>
            </a:endParaRPr>
          </a:p>
        </p:txBody>
      </p:sp>
      <p:sp>
        <p:nvSpPr>
          <p:cNvPr id="7"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48313742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093159" cy="6324600"/>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2775" name="Rectangle 8"/>
          <p:cNvSpPr>
            <a:spLocks noChangeArrowheads="1"/>
          </p:cNvSpPr>
          <p:nvPr/>
        </p:nvSpPr>
        <p:spPr bwMode="auto">
          <a:xfrm>
            <a:off x="7543800" y="1143000"/>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2-23</a:t>
            </a:r>
          </a:p>
          <a:p>
            <a:pPr algn="l"/>
            <a:r>
              <a:rPr lang="en-US" altLang="en-US" sz="1200" dirty="0" smtClean="0">
                <a:latin typeface="Liberation Sans" panose="020B0604020202020204" pitchFamily="34" charset="0"/>
              </a:rPr>
              <a:t>Payment for insurance</a:t>
            </a:r>
            <a:endParaRPr lang="en-US" altLang="en-US" sz="1200"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50262964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0896"/>
            <a:ext cx="7803245" cy="6073766"/>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2-24</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Purchase of supplies on credit</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4777955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71600"/>
            <a:ext cx="8534400" cy="3182447"/>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68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The Recording Process Illustrated</a:t>
            </a:r>
          </a:p>
        </p:txBody>
      </p:sp>
      <p:sp>
        <p:nvSpPr>
          <p:cNvPr id="3686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70" name="Rectangle 8"/>
          <p:cNvSpPr>
            <a:spLocks noChangeArrowheads="1"/>
          </p:cNvSpPr>
          <p:nvPr/>
        </p:nvSpPr>
        <p:spPr bwMode="auto">
          <a:xfrm>
            <a:off x="228600" y="4648200"/>
            <a:ext cx="2209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2-25</a:t>
            </a:r>
          </a:p>
          <a:p>
            <a:pPr algn="l"/>
            <a:r>
              <a:rPr lang="en-US" altLang="en-US" sz="1200" dirty="0" smtClean="0">
                <a:latin typeface="Liberation Sans" panose="020B0604020202020204" pitchFamily="34" charset="0"/>
              </a:rPr>
              <a:t>Hiring of employees</a:t>
            </a:r>
            <a:endParaRPr lang="en-US" altLang="en-US" sz="1200" dirty="0">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45" y="306802"/>
            <a:ext cx="7969955" cy="6079457"/>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2-26</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Withdrawal of cash by owner</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769244968"/>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31" y="309260"/>
            <a:ext cx="7496869" cy="6076999"/>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2-27</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salaries</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44903230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291181" cy="6081459"/>
          </a:xfrm>
          <a:prstGeom prst="rect">
            <a:avLst/>
          </a:prstGeom>
          <a:noFill/>
          <a:ln w="285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248400"/>
            <a:ext cx="2895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2-28</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Receipt of cash for services performed</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30289537"/>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Summary Journalizing and Posting</a:t>
            </a:r>
            <a:endParaRPr lang="en-US" altLang="en-US" sz="3200" b="1" dirty="0">
              <a:solidFill>
                <a:schemeClr val="tx2">
                  <a:lumMod val="75000"/>
                </a:schemeClr>
              </a:solidFill>
              <a:latin typeface="Liberation Sans" panose="020B0604020202020204" pitchFamily="34" charset="0"/>
            </a:endParaRPr>
          </a:p>
        </p:txBody>
      </p:sp>
      <p:sp>
        <p:nvSpPr>
          <p:cNvPr id="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5" y="1159281"/>
            <a:ext cx="8552125" cy="516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10"/>
          <p:cNvSpPr>
            <a:spLocks noChangeArrowheads="1"/>
          </p:cNvSpPr>
          <p:nvPr/>
        </p:nvSpPr>
        <p:spPr bwMode="auto">
          <a:xfrm>
            <a:off x="7543800" y="838200"/>
            <a:ext cx="1371600" cy="274637"/>
          </a:xfrm>
          <a:prstGeom prst="rect">
            <a:avLst/>
          </a:prstGeom>
          <a:solidFill>
            <a:schemeClr val="bg1"/>
          </a:solidFill>
          <a:ln>
            <a:noFill/>
          </a:ln>
          <a:effectLs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2-29</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5" y="457200"/>
            <a:ext cx="8552125" cy="516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ctangle 10"/>
          <p:cNvSpPr>
            <a:spLocks noChangeArrowheads="1"/>
          </p:cNvSpPr>
          <p:nvPr/>
        </p:nvSpPr>
        <p:spPr bwMode="auto">
          <a:xfrm>
            <a:off x="762000" y="6400800"/>
            <a:ext cx="1371600" cy="274637"/>
          </a:xfrm>
          <a:prstGeom prst="rect">
            <a:avLst/>
          </a:prstGeom>
          <a:solidFill>
            <a:schemeClr val="bg1"/>
          </a:solidFill>
          <a:ln>
            <a:noFill/>
          </a:ln>
          <a:effectLs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2-29</a:t>
            </a:r>
          </a:p>
        </p:txBody>
      </p:sp>
      <p:pic>
        <p:nvPicPr>
          <p:cNvPr id="134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 y="1289304"/>
            <a:ext cx="8524226" cy="498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94294045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395657254"/>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1753"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1269"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1270"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1272" name="Text Box 10"/>
          <p:cNvSpPr txBox="1">
            <a:spLocks noChangeArrowheads="1"/>
          </p:cNvSpPr>
          <p:nvPr/>
        </p:nvSpPr>
        <p:spPr bwMode="auto">
          <a:xfrm>
            <a:off x="3048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1273"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1274"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1275" name="Text Box 14"/>
          <p:cNvSpPr txBox="1">
            <a:spLocks noChangeArrowheads="1"/>
          </p:cNvSpPr>
          <p:nvPr/>
        </p:nvSpPr>
        <p:spPr bwMode="auto">
          <a:xfrm>
            <a:off x="3810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1276" name="Text Box 15"/>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Debit entries are </a:t>
            </a:r>
            <a:r>
              <a:rPr lang="en-US" altLang="en-US" sz="2300" b="1" dirty="0">
                <a:solidFill>
                  <a:srgbClr val="990000"/>
                </a:solidFill>
                <a:latin typeface="Liberation Sans" panose="020B0604020202020204" pitchFamily="34" charset="0"/>
              </a:rPr>
              <a:t>greater than</a:t>
            </a:r>
            <a:r>
              <a:rPr lang="en-US" altLang="en-US" sz="2300" b="1" dirty="0">
                <a:latin typeface="Liberation Sans" panose="020B0604020202020204" pitchFamily="34" charset="0"/>
              </a:rPr>
              <a:t> the sum of Credit entries, the account will have a debit balance.</a:t>
            </a:r>
          </a:p>
        </p:txBody>
      </p:sp>
      <p:sp>
        <p:nvSpPr>
          <p:cNvPr id="258057" name="Text Box 9"/>
          <p:cNvSpPr txBox="1">
            <a:spLocks noChangeArrowheads="1"/>
          </p:cNvSpPr>
          <p:nvPr/>
        </p:nvSpPr>
        <p:spPr bwMode="auto">
          <a:xfrm>
            <a:off x="2715768" y="4800600"/>
            <a:ext cx="1792224"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$15,000</a:t>
            </a:r>
          </a:p>
        </p:txBody>
      </p:sp>
      <p:sp>
        <p:nvSpPr>
          <p:cNvPr id="17" name="Rectangle 16"/>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Debits and Credits</a:t>
            </a:r>
            <a:endParaRPr lang="en-US" altLang="en-US" sz="3200" b="1" dirty="0">
              <a:solidFill>
                <a:schemeClr val="tx2">
                  <a:lumMod val="75000"/>
                </a:schemeClr>
              </a:solidFill>
              <a:latin typeface="Liberation Sans" panose="020B0604020202020204" pitchFamily="34" charset="0"/>
            </a:endParaRPr>
          </a:p>
        </p:txBody>
      </p:sp>
      <p:sp>
        <p:nvSpPr>
          <p:cNvPr id="1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06572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wipe(left)">
                                      <p:cBhvr>
                                        <p:cTn id="7" dur="5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1534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3850"/>
            <a:ext cx="7723260" cy="621823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43012" name="Rectangle 10"/>
          <p:cNvSpPr>
            <a:spLocks noChangeArrowheads="1"/>
          </p:cNvSpPr>
          <p:nvPr/>
        </p:nvSpPr>
        <p:spPr bwMode="auto">
          <a:xfrm>
            <a:off x="685800" y="6202362"/>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2-30</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40962" name="Rectangle 2"/>
          <p:cNvSpPr>
            <a:spLocks noChangeArrowheads="1"/>
          </p:cNvSpPr>
          <p:nvPr/>
        </p:nvSpPr>
        <p:spPr bwMode="auto">
          <a:xfrm>
            <a:off x="628650" y="1371600"/>
            <a:ext cx="805815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0000"/>
              </a:lnSpc>
            </a:pPr>
            <a:r>
              <a:rPr lang="en-US" altLang="en-US" sz="2000" dirty="0">
                <a:latin typeface="Liberation Sans" panose="020B0604020202020204" pitchFamily="34" charset="0"/>
              </a:rPr>
              <a:t>Kate Brown recorded the following transactions in a general journal during the month of March. Post these entries to the Cash account.</a:t>
            </a:r>
          </a:p>
        </p:txBody>
      </p:sp>
      <p:sp>
        <p:nvSpPr>
          <p:cNvPr id="40963" name="Rectangle 5"/>
          <p:cNvSpPr>
            <a:spLocks noChangeArrowheads="1"/>
          </p:cNvSpPr>
          <p:nvPr/>
        </p:nvSpPr>
        <p:spPr bwMode="auto">
          <a:xfrm>
            <a:off x="914400" y="2362200"/>
            <a:ext cx="7696200" cy="240065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Mar. 4 	Cash 	2,280</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Service Revenue 		2,280</a:t>
            </a:r>
          </a:p>
          <a:p>
            <a:pPr algn="l">
              <a:lnSpc>
                <a:spcPct val="120000"/>
              </a:lnSpc>
              <a:spcBef>
                <a:spcPct val="15000"/>
              </a:spcBef>
              <a:tabLst>
                <a:tab pos="1254125" algn="l"/>
                <a:tab pos="1652588" algn="l"/>
                <a:tab pos="5715000" algn="r"/>
                <a:tab pos="6972300" algn="r"/>
              </a:tabLst>
            </a:pPr>
            <a:r>
              <a:rPr lang="en-US" altLang="en-US" sz="2000" dirty="0">
                <a:latin typeface="Liberation Sans" panose="020B0604020202020204" pitchFamily="34" charset="0"/>
              </a:rPr>
              <a:t>Mar. 15 	Salaries and Wages Expense 	400</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Cash 		400</a:t>
            </a:r>
          </a:p>
          <a:p>
            <a:pPr algn="l">
              <a:lnSpc>
                <a:spcPct val="120000"/>
              </a:lnSpc>
              <a:spcBef>
                <a:spcPct val="15000"/>
              </a:spcBef>
              <a:tabLst>
                <a:tab pos="1254125" algn="l"/>
                <a:tab pos="1652588" algn="l"/>
                <a:tab pos="5715000" algn="r"/>
                <a:tab pos="6972300" algn="r"/>
              </a:tabLst>
            </a:pPr>
            <a:r>
              <a:rPr lang="en-US" altLang="en-US" sz="2000" dirty="0">
                <a:latin typeface="Liberation Sans" panose="020B0604020202020204" pitchFamily="34" charset="0"/>
              </a:rPr>
              <a:t>Mar. 19 	Utilities Expense 	92</a:t>
            </a:r>
          </a:p>
          <a:p>
            <a:pPr algn="l">
              <a:lnSpc>
                <a:spcPct val="120000"/>
              </a:lnSpc>
              <a:tabLst>
                <a:tab pos="1254125" algn="l"/>
                <a:tab pos="1652588" algn="l"/>
                <a:tab pos="5715000" algn="r"/>
                <a:tab pos="6972300" algn="r"/>
              </a:tabLst>
            </a:pPr>
            <a:r>
              <a:rPr lang="en-US" altLang="en-US" sz="2000" dirty="0">
                <a:latin typeface="Liberation Sans" panose="020B0604020202020204" pitchFamily="34" charset="0"/>
              </a:rPr>
              <a:t>		Cash 		92</a:t>
            </a:r>
          </a:p>
        </p:txBody>
      </p:sp>
      <p:pic>
        <p:nvPicPr>
          <p:cNvPr id="4096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14" y="4778276"/>
            <a:ext cx="8162925"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72" name="Rectangle 16"/>
          <p:cNvSpPr>
            <a:spLocks noChangeArrowheads="1"/>
          </p:cNvSpPr>
          <p:nvPr/>
        </p:nvSpPr>
        <p:spPr bwMode="auto">
          <a:xfrm>
            <a:off x="1624239" y="5692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3" name="Rectangle 17"/>
          <p:cNvSpPr>
            <a:spLocks noChangeArrowheads="1"/>
          </p:cNvSpPr>
          <p:nvPr/>
        </p:nvSpPr>
        <p:spPr bwMode="auto">
          <a:xfrm>
            <a:off x="4632552" y="5311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4" name="Rectangle 18"/>
          <p:cNvSpPr>
            <a:spLocks noChangeArrowheads="1"/>
          </p:cNvSpPr>
          <p:nvPr/>
        </p:nvSpPr>
        <p:spPr bwMode="auto">
          <a:xfrm>
            <a:off x="4632552" y="5692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5" name="Rectangle 19"/>
          <p:cNvSpPr>
            <a:spLocks noChangeArrowheads="1"/>
          </p:cNvSpPr>
          <p:nvPr/>
        </p:nvSpPr>
        <p:spPr bwMode="auto">
          <a:xfrm>
            <a:off x="1624239" y="60736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21"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4" name="TextBox 23"/>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Posting</a:t>
            </a:r>
            <a:endParaRPr lang="en-US" sz="2800" b="1" dirty="0">
              <a:solidFill>
                <a:schemeClr val="bg1"/>
              </a:solidFill>
              <a:latin typeface="Liberation Sans" panose="020B0604020202020204" pitchFamily="34" charset="0"/>
            </a:endParaRP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98672"/>
                                        </p:tgtEl>
                                      </p:cBhvr>
                                    </p:animEffect>
                                    <p:set>
                                      <p:cBhvr>
                                        <p:cTn id="7" dur="1" fill="hold">
                                          <p:stCondLst>
                                            <p:cond delay="499"/>
                                          </p:stCondLst>
                                        </p:cTn>
                                        <p:tgtEl>
                                          <p:spTgt spid="19867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98673"/>
                                        </p:tgtEl>
                                      </p:cBhvr>
                                    </p:animEffect>
                                    <p:set>
                                      <p:cBhvr>
                                        <p:cTn id="12" dur="1" fill="hold">
                                          <p:stCondLst>
                                            <p:cond delay="499"/>
                                          </p:stCondLst>
                                        </p:cTn>
                                        <p:tgtEl>
                                          <p:spTgt spid="1986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98674"/>
                                        </p:tgtEl>
                                      </p:cBhvr>
                                    </p:animEffect>
                                    <p:set>
                                      <p:cBhvr>
                                        <p:cTn id="17" dur="1" fill="hold">
                                          <p:stCondLst>
                                            <p:cond delay="499"/>
                                          </p:stCondLst>
                                        </p:cTn>
                                        <p:tgtEl>
                                          <p:spTgt spid="1986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98675"/>
                                        </p:tgtEl>
                                      </p:cBhvr>
                                    </p:animEffect>
                                    <p:set>
                                      <p:cBhvr>
                                        <p:cTn id="22" dur="1" fill="hold">
                                          <p:stCondLst>
                                            <p:cond delay="499"/>
                                          </p:stCondLst>
                                        </p:cTn>
                                        <p:tgtEl>
                                          <p:spTgt spid="19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2" grpId="0" animBg="1"/>
      <p:bldP spid="198673" grpId="0" animBg="1"/>
      <p:bldP spid="198674" grpId="0" animBg="1"/>
      <p:bldP spid="198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9" name="Rectangle 5"/>
          <p:cNvSpPr>
            <a:spLocks noChangeArrowheads="1"/>
          </p:cNvSpPr>
          <p:nvPr/>
        </p:nvSpPr>
        <p:spPr bwMode="auto">
          <a:xfrm>
            <a:off x="5030251" y="6315075"/>
            <a:ext cx="242374" cy="338554"/>
          </a:xfrm>
          <a:prstGeom prst="rect">
            <a:avLst/>
          </a:prstGeom>
          <a:noFill/>
          <a:ln w="12700" cap="sq">
            <a:noFill/>
            <a:miter lim="800000"/>
            <a:headEnd type="none" w="sm" len="sm"/>
            <a:tailEnd type="none" w="sm" len="sm"/>
          </a:ln>
          <a:effectLst/>
        </p:spPr>
        <p:txBody>
          <a:bodyPr wrap="none">
            <a:spAutoFit/>
          </a:bodyPr>
          <a:lstStyle/>
          <a:p>
            <a:pPr>
              <a:defRPr/>
            </a:pPr>
            <a:r>
              <a:rPr lang="en-US" sz="1600" b="1" i="1" dirty="0">
                <a:solidFill>
                  <a:schemeClr val="bg2"/>
                </a:solidFill>
                <a:effectLst>
                  <a:outerShdw blurRad="38100" dist="38100" dir="2700000" algn="tl">
                    <a:srgbClr val="C0C0C0"/>
                  </a:outerShdw>
                </a:effectLst>
                <a:latin typeface="Liberation Sans" panose="020B0604020202020204" pitchFamily="34" charset="0"/>
              </a:rPr>
              <a:t> </a:t>
            </a:r>
          </a:p>
        </p:txBody>
      </p:sp>
      <p:sp>
        <p:nvSpPr>
          <p:cNvPr id="8"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lgn="l"/>
            <a:r>
              <a:rPr lang="en-US" sz="2800" b="1" dirty="0" smtClean="0">
                <a:solidFill>
                  <a:schemeClr val="bg1"/>
                </a:solidFill>
                <a:latin typeface="Liberation Sans" panose="020B0604020202020204" pitchFamily="34" charset="0"/>
              </a:rPr>
              <a:t>Prepare a trial balance.</a:t>
            </a:r>
            <a:endParaRPr lang="en-US" sz="2800" b="1" dirty="0">
              <a:solidFill>
                <a:schemeClr val="bg1"/>
              </a:solidFill>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a:solidFill>
                  <a:schemeClr val="bg1"/>
                </a:solidFill>
                <a:latin typeface="Liberation Sans" panose="020B0604020202020204" pitchFamily="34" charset="0"/>
              </a:rPr>
              <a:t>4</a:t>
            </a:r>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924800" cy="4830940"/>
          </a:xfrm>
          <a:prstGeom prst="rect">
            <a:avLst/>
          </a:prstGeom>
          <a:noFill/>
          <a:ln w="285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4037" name="Rectangle 5"/>
          <p:cNvSpPr>
            <a:spLocks noChangeArrowheads="1"/>
          </p:cNvSpPr>
          <p:nvPr/>
        </p:nvSpPr>
        <p:spPr bwMode="auto">
          <a:xfrm>
            <a:off x="1023257" y="6428601"/>
            <a:ext cx="1371600" cy="27699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2-31</a:t>
            </a:r>
          </a:p>
        </p:txBody>
      </p:sp>
      <p:sp>
        <p:nvSpPr>
          <p:cNvPr id="12"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4</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905000"/>
            <a:ext cx="82296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68738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SzPct val="80000"/>
            </a:pPr>
            <a:r>
              <a:rPr lang="en-US" altLang="en-US" sz="2300" dirty="0" smtClean="0">
                <a:latin typeface="Liberation Sans" panose="020B0604020202020204" pitchFamily="34" charset="0"/>
              </a:rPr>
              <a:t>Trial </a:t>
            </a:r>
            <a:r>
              <a:rPr lang="en-US" altLang="en-US" sz="2300" dirty="0">
                <a:latin typeface="Liberation Sans" panose="020B0604020202020204" pitchFamily="34" charset="0"/>
              </a:rPr>
              <a:t>balance may balance even </a:t>
            </a:r>
            <a:r>
              <a:rPr lang="en-US" altLang="en-US" sz="2300" dirty="0" smtClean="0">
                <a:latin typeface="Liberation Sans" panose="020B0604020202020204" pitchFamily="34" charset="0"/>
              </a:rPr>
              <a:t>when: </a:t>
            </a:r>
            <a:endParaRPr lang="en-US" altLang="en-US" sz="2300" dirty="0">
              <a:latin typeface="Liberation Sans" panose="020B0604020202020204" pitchFamily="34" charset="0"/>
            </a:endParaRPr>
          </a:p>
          <a:p>
            <a:pPr lvl="1" algn="l">
              <a:lnSpc>
                <a:spcPct val="120000"/>
              </a:lnSpc>
              <a:spcBef>
                <a:spcPct val="50000"/>
              </a:spcBef>
              <a:buFontTx/>
              <a:buAutoNum type="arabicPeriod"/>
            </a:pPr>
            <a:r>
              <a:rPr lang="en-US" altLang="en-US" sz="2200" dirty="0" smtClean="0">
                <a:latin typeface="Liberation Sans" panose="020B0604020202020204" pitchFamily="34" charset="0"/>
              </a:rPr>
              <a:t>A transaction is not journalized. </a:t>
            </a:r>
          </a:p>
          <a:p>
            <a:pPr lvl="1" algn="l">
              <a:lnSpc>
                <a:spcPct val="120000"/>
              </a:lnSpc>
              <a:spcBef>
                <a:spcPct val="50000"/>
              </a:spcBef>
              <a:buFontTx/>
              <a:buAutoNum type="arabicPeriod"/>
            </a:pPr>
            <a:r>
              <a:rPr lang="en-US" altLang="en-US" sz="2200" dirty="0" smtClean="0">
                <a:latin typeface="Liberation Sans" panose="020B0604020202020204" pitchFamily="34" charset="0"/>
              </a:rPr>
              <a:t>A correct journal entry is not posted.</a:t>
            </a:r>
          </a:p>
          <a:p>
            <a:pPr lvl="1" algn="l">
              <a:lnSpc>
                <a:spcPct val="120000"/>
              </a:lnSpc>
              <a:spcBef>
                <a:spcPct val="50000"/>
              </a:spcBef>
              <a:buFontTx/>
              <a:buAutoNum type="arabicPeriod"/>
            </a:pPr>
            <a:r>
              <a:rPr lang="en-US" altLang="en-US" sz="2200" dirty="0" smtClean="0">
                <a:latin typeface="Liberation Sans" panose="020B0604020202020204" pitchFamily="34" charset="0"/>
              </a:rPr>
              <a:t>A journal entry is posted twice.</a:t>
            </a:r>
          </a:p>
          <a:p>
            <a:pPr lvl="1" algn="l">
              <a:lnSpc>
                <a:spcPct val="120000"/>
              </a:lnSpc>
              <a:spcBef>
                <a:spcPct val="50000"/>
              </a:spcBef>
              <a:buFontTx/>
              <a:buAutoNum type="arabicPeriod"/>
            </a:pPr>
            <a:r>
              <a:rPr lang="en-US" altLang="en-US" sz="2200" dirty="0" smtClean="0">
                <a:latin typeface="Liberation Sans" panose="020B0604020202020204" pitchFamily="34" charset="0"/>
              </a:rPr>
              <a:t>Incorrect accounts are used in journalizing or posting. </a:t>
            </a:r>
          </a:p>
          <a:p>
            <a:pPr lvl="1" algn="l">
              <a:lnSpc>
                <a:spcPct val="120000"/>
              </a:lnSpc>
              <a:spcBef>
                <a:spcPct val="50000"/>
              </a:spcBef>
              <a:buFontTx/>
              <a:buAutoNum type="arabicPeriod"/>
            </a:pPr>
            <a:r>
              <a:rPr lang="en-US" altLang="en-US" sz="2200" dirty="0" smtClean="0">
                <a:latin typeface="Liberation Sans" panose="020B0604020202020204" pitchFamily="34" charset="0"/>
              </a:rPr>
              <a:t>Offsetting errors are made in recording the amount of a transaction.</a:t>
            </a:r>
            <a:endParaRPr lang="en-US" altLang="en-US" sz="2200" dirty="0">
              <a:latin typeface="Liberation Sans" panose="020B0604020202020204" pitchFamily="34" charset="0"/>
            </a:endParaRPr>
          </a:p>
        </p:txBody>
      </p:sp>
      <p:sp>
        <p:nvSpPr>
          <p:cNvPr id="45060"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Trial Balance</a:t>
            </a:r>
          </a:p>
        </p:txBody>
      </p:sp>
      <p:sp>
        <p:nvSpPr>
          <p:cNvPr id="4506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2" name="Rectangle 8"/>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Limitations of a Trial Balance</a:t>
            </a:r>
          </a:p>
        </p:txBody>
      </p:sp>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2725667" cy="233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8153400" cy="5115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indent="0" algn="l">
              <a:lnSpc>
                <a:spcPct val="120000"/>
              </a:lnSpc>
              <a:spcBef>
                <a:spcPts val="1200"/>
              </a:spcBef>
              <a:buClr>
                <a:srgbClr val="800000"/>
              </a:buClr>
              <a:buSzPct val="80000"/>
            </a:pPr>
            <a:r>
              <a:rPr lang="en-US" sz="2300" b="1" dirty="0" smtClean="0">
                <a:latin typeface="Liberation Sans" panose="020B0604020202020204" pitchFamily="34" charset="0"/>
              </a:rPr>
              <a:t>Dollar Signs</a:t>
            </a: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Do </a:t>
            </a:r>
            <a:r>
              <a:rPr lang="en-US" sz="2200" dirty="0">
                <a:latin typeface="Liberation Sans" panose="020B0604020202020204" pitchFamily="34" charset="0"/>
              </a:rPr>
              <a:t>not appear in journals or ledgers. </a:t>
            </a:r>
            <a:endParaRPr lang="en-US" sz="2200" dirty="0" smtClean="0">
              <a:latin typeface="Liberation Sans" panose="020B0604020202020204" pitchFamily="34" charset="0"/>
            </a:endParaRP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Typically used </a:t>
            </a:r>
            <a:r>
              <a:rPr lang="en-US" sz="2200" dirty="0">
                <a:latin typeface="Liberation Sans" panose="020B0604020202020204" pitchFamily="34" charset="0"/>
              </a:rPr>
              <a:t>only in the trial balance and the </a:t>
            </a:r>
            <a:r>
              <a:rPr lang="en-US" sz="2200" dirty="0" smtClean="0">
                <a:latin typeface="Liberation Sans" panose="020B0604020202020204" pitchFamily="34" charset="0"/>
              </a:rPr>
              <a:t>financial </a:t>
            </a:r>
            <a:r>
              <a:rPr lang="en-US" sz="2200" dirty="0">
                <a:latin typeface="Liberation Sans" panose="020B0604020202020204" pitchFamily="34" charset="0"/>
              </a:rPr>
              <a:t>statements. </a:t>
            </a:r>
            <a:endParaRPr lang="en-US" sz="2200" dirty="0" smtClean="0">
              <a:latin typeface="Liberation Sans" panose="020B0604020202020204" pitchFamily="34" charset="0"/>
            </a:endParaRP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Shown </a:t>
            </a:r>
            <a:r>
              <a:rPr lang="en-US" sz="2200" dirty="0">
                <a:latin typeface="Liberation Sans" panose="020B0604020202020204" pitchFamily="34" charset="0"/>
              </a:rPr>
              <a:t>only for the </a:t>
            </a:r>
            <a:r>
              <a:rPr lang="en-US" sz="2200" dirty="0" smtClean="0">
                <a:latin typeface="Liberation Sans" panose="020B0604020202020204" pitchFamily="34" charset="0"/>
              </a:rPr>
              <a:t>first </a:t>
            </a:r>
            <a:r>
              <a:rPr lang="en-US" sz="2200" dirty="0">
                <a:latin typeface="Liberation Sans" panose="020B0604020202020204" pitchFamily="34" charset="0"/>
              </a:rPr>
              <a:t>item in the column and for the total of that </a:t>
            </a:r>
            <a:r>
              <a:rPr lang="en-US" sz="2200" dirty="0" smtClean="0">
                <a:latin typeface="Liberation Sans" panose="020B0604020202020204" pitchFamily="34" charset="0"/>
              </a:rPr>
              <a:t>column.</a:t>
            </a:r>
          </a:p>
          <a:p>
            <a:pPr marL="0" indent="0" algn="l">
              <a:lnSpc>
                <a:spcPct val="120000"/>
              </a:lnSpc>
              <a:spcBef>
                <a:spcPts val="1200"/>
              </a:spcBef>
              <a:buClr>
                <a:srgbClr val="800000"/>
              </a:buClr>
              <a:buSzPct val="80000"/>
            </a:pPr>
            <a:r>
              <a:rPr lang="en-US" sz="2300" b="1" dirty="0">
                <a:latin typeface="Liberation Sans" panose="020B0604020202020204" pitchFamily="34" charset="0"/>
              </a:rPr>
              <a:t>Underlining</a:t>
            </a: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A </a:t>
            </a:r>
            <a:r>
              <a:rPr lang="en-US" sz="2200" dirty="0">
                <a:latin typeface="Liberation Sans" panose="020B0604020202020204" pitchFamily="34" charset="0"/>
              </a:rPr>
              <a:t>single </a:t>
            </a:r>
            <a:r>
              <a:rPr lang="en-US" sz="2200" dirty="0" smtClean="0">
                <a:latin typeface="Liberation Sans" panose="020B0604020202020204" pitchFamily="34" charset="0"/>
              </a:rPr>
              <a:t>line </a:t>
            </a:r>
            <a:r>
              <a:rPr lang="en-US" sz="2200" dirty="0">
                <a:latin typeface="Liberation Sans" panose="020B0604020202020204" pitchFamily="34" charset="0"/>
              </a:rPr>
              <a:t>is placed under the column of </a:t>
            </a:r>
            <a:r>
              <a:rPr lang="en-US" sz="2200" dirty="0" smtClean="0">
                <a:latin typeface="Liberation Sans" panose="020B0604020202020204" pitchFamily="34" charset="0"/>
              </a:rPr>
              <a:t>figures </a:t>
            </a:r>
            <a:r>
              <a:rPr lang="en-US" sz="2200" dirty="0">
                <a:latin typeface="Liberation Sans" panose="020B0604020202020204" pitchFamily="34" charset="0"/>
              </a:rPr>
              <a:t>to be </a:t>
            </a:r>
            <a:r>
              <a:rPr lang="en-US" sz="2200" dirty="0" smtClean="0">
                <a:latin typeface="Liberation Sans" panose="020B0604020202020204" pitchFamily="34" charset="0"/>
              </a:rPr>
              <a:t>added or </a:t>
            </a:r>
            <a:r>
              <a:rPr lang="en-US" sz="2200" dirty="0">
                <a:latin typeface="Liberation Sans" panose="020B0604020202020204" pitchFamily="34" charset="0"/>
              </a:rPr>
              <a:t>subtracted. </a:t>
            </a:r>
            <a:endParaRPr lang="en-US" sz="2200" dirty="0" smtClean="0">
              <a:latin typeface="Liberation Sans" panose="020B0604020202020204" pitchFamily="34" charset="0"/>
            </a:endParaRPr>
          </a:p>
          <a:p>
            <a:pPr marL="693738" algn="l">
              <a:lnSpc>
                <a:spcPct val="120000"/>
              </a:lnSpc>
              <a:spcBef>
                <a:spcPts val="1200"/>
              </a:spcBef>
              <a:buClr>
                <a:srgbClr val="800000"/>
              </a:buClr>
              <a:buSzPct val="80000"/>
              <a:buFont typeface="Wingdings" pitchFamily="2" charset="2"/>
              <a:buChar char="u"/>
            </a:pPr>
            <a:r>
              <a:rPr lang="en-US" sz="2200" dirty="0" smtClean="0">
                <a:latin typeface="Liberation Sans" panose="020B0604020202020204" pitchFamily="34" charset="0"/>
              </a:rPr>
              <a:t>Totals </a:t>
            </a:r>
            <a:r>
              <a:rPr lang="en-US" sz="2200" dirty="0">
                <a:latin typeface="Liberation Sans" panose="020B0604020202020204" pitchFamily="34" charset="0"/>
              </a:rPr>
              <a:t>are </a:t>
            </a:r>
            <a:r>
              <a:rPr lang="en-US" sz="2200" dirty="0" smtClean="0">
                <a:latin typeface="Liberation Sans" panose="020B0604020202020204" pitchFamily="34" charset="0"/>
              </a:rPr>
              <a:t>double-underlined.</a:t>
            </a:r>
            <a:endParaRPr lang="en-US" altLang="en-US" sz="2200" dirty="0">
              <a:latin typeface="Liberation Sans" panose="020B0604020202020204" pitchFamily="34" charset="0"/>
            </a:endParaRP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Dollar Signs and Underlining</a:t>
            </a:r>
            <a:endParaRPr lang="en-US" altLang="en-US" sz="3200" b="1" dirty="0">
              <a:solidFill>
                <a:schemeClr val="tx2">
                  <a:lumMod val="75000"/>
                </a:schemeClr>
              </a:solidFill>
              <a:latin typeface="Liberation Sans" panose="020B0604020202020204" pitchFamily="34" charset="0"/>
            </a:endParaRP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55733656"/>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74663" y="1905000"/>
            <a:ext cx="8001000" cy="39624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100" dirty="0">
                <a:latin typeface="Liberation Sans" panose="020B0604020202020204" pitchFamily="34" charset="0"/>
              </a:rPr>
              <a:t>A trial balance will not balance if:</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correct journal entry is posted twice.</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the purchase of supplies on account is debited to Supplies and credited to Cash.</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$100 cash drawing by the owner is debited to Owner’s Drawing for $1,000 and credited to Cash for $100. </a:t>
            </a:r>
          </a:p>
          <a:p>
            <a:pPr lvl="1" algn="l">
              <a:lnSpc>
                <a:spcPct val="120000"/>
              </a:lnSpc>
              <a:spcBef>
                <a:spcPct val="50000"/>
              </a:spcBef>
              <a:buClr>
                <a:schemeClr val="tx1"/>
              </a:buClr>
              <a:buFont typeface="Wingdings" pitchFamily="2" charset="2"/>
              <a:buAutoNum type="alphaLcPeriod"/>
            </a:pPr>
            <a:r>
              <a:rPr lang="en-US" altLang="en-US" sz="2100" dirty="0">
                <a:latin typeface="Liberation Sans" panose="020B0604020202020204" pitchFamily="34" charset="0"/>
              </a:rPr>
              <a:t>a $450 payment on account is debited to Accounts Payable for $45 and credited to Cash for $45.</a:t>
            </a:r>
          </a:p>
        </p:txBody>
      </p:sp>
      <p:sp>
        <p:nvSpPr>
          <p:cNvPr id="46084"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Trial Balance</a:t>
            </a:r>
          </a:p>
        </p:txBody>
      </p:sp>
      <p:sp>
        <p:nvSpPr>
          <p:cNvPr id="4608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86" name="Rectangle 4"/>
          <p:cNvSpPr>
            <a:spLocks noChangeArrowheads="1"/>
          </p:cNvSpPr>
          <p:nvPr/>
        </p:nvSpPr>
        <p:spPr bwMode="auto">
          <a:xfrm>
            <a:off x="533400" y="1295400"/>
            <a:ext cx="5334000" cy="6096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000" b="1" dirty="0">
                <a:solidFill>
                  <a:srgbClr val="80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
        <p:nvSpPr>
          <p:cNvPr id="10" name="Notched Right Arrow 9"/>
          <p:cNvSpPr/>
          <p:nvPr/>
        </p:nvSpPr>
        <p:spPr bwMode="auto">
          <a:xfrm>
            <a:off x="152400" y="39624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85788"/>
            <a:ext cx="8658049" cy="436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548914"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4" name="TextBox 23"/>
          <p:cNvSpPr txBox="1"/>
          <p:nvPr/>
        </p:nvSpPr>
        <p:spPr>
          <a:xfrm>
            <a:off x="3338287" y="508909"/>
            <a:ext cx="5348514"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139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286" y="1295400"/>
            <a:ext cx="8548914" cy="27979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027731872"/>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pic>
        <p:nvPicPr>
          <p:cNvPr id="2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57188"/>
            <a:ext cx="8548914"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4" name="TextBox 23"/>
          <p:cNvSpPr txBox="1"/>
          <p:nvPr/>
        </p:nvSpPr>
        <p:spPr>
          <a:xfrm>
            <a:off x="3338287" y="508909"/>
            <a:ext cx="5348514"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140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888" y="1295400"/>
            <a:ext cx="8167912" cy="514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772304"/>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0480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2766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5628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8100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0200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2672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507992"/>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7820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010679"/>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2578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495544"/>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791200"/>
            <a:ext cx="7092935" cy="247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5383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40291"/>
                                        </p:tgtEl>
                                      </p:cBhvr>
                                    </p:animEffect>
                                    <p:set>
                                      <p:cBhvr>
                                        <p:cTn id="7" dur="1" fill="hold">
                                          <p:stCondLst>
                                            <p:cond delay="499"/>
                                          </p:stCondLst>
                                        </p:cTn>
                                        <p:tgtEl>
                                          <p:spTgt spid="1402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nodeType="clickEffect">
                                  <p:stCondLst>
                                    <p:cond delay="0"/>
                                  </p:stCondLst>
                                  <p:childTnLst>
                                    <p:animEffect transition="out" filter="wipe(left)">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nodeType="clickEffect">
                                  <p:stCondLst>
                                    <p:cond delay="0"/>
                                  </p:stCondLst>
                                  <p:childTnLst>
                                    <p:animEffect transition="out" filter="wipe(left)">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nodeType="clickEffect">
                                  <p:stCondLst>
                                    <p:cond delay="0"/>
                                  </p:stCondLst>
                                  <p:childTnLst>
                                    <p:animEffect transition="out" filter="wipe(left)">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nodeType="clickEffect">
                                  <p:stCondLst>
                                    <p:cond delay="0"/>
                                  </p:stCondLst>
                                  <p:childTnLst>
                                    <p:animEffect transition="out" filter="wipe(left)">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nodeType="clickEffect">
                                  <p:stCondLst>
                                    <p:cond delay="0"/>
                                  </p:stCondLst>
                                  <p:childTnLst>
                                    <p:animEffect transition="out" filter="wipe(left)">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nodeType="clickEffect">
                                  <p:stCondLst>
                                    <p:cond delay="0"/>
                                  </p:stCondLst>
                                  <p:childTnLst>
                                    <p:animEffect transition="out" filter="wipe(left)">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249555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3028950"/>
            <a:ext cx="7924800" cy="277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altLang="en-US" sz="2100" b="1" dirty="0" smtClean="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Transaction </a:t>
            </a:r>
            <a:r>
              <a:rPr lang="en-US" sz="1900" dirty="0">
                <a:latin typeface="Liberation Sans" panose="020B0604020202020204" pitchFamily="34" charset="0"/>
              </a:rPr>
              <a:t>analysis is the same under IFRS and GAAP</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Both </a:t>
            </a:r>
            <a:r>
              <a:rPr lang="en-US" sz="1900" dirty="0">
                <a:latin typeface="Liberation Sans" panose="020B0604020202020204" pitchFamily="34" charset="0"/>
              </a:rPr>
              <a:t>the IASB and the FASB go beyond the basic </a:t>
            </a:r>
            <a:r>
              <a:rPr lang="en-US" sz="1900" dirty="0" smtClean="0">
                <a:latin typeface="Liberation Sans" panose="020B0604020202020204" pitchFamily="34" charset="0"/>
              </a:rPr>
              <a:t>definitions </a:t>
            </a:r>
            <a:r>
              <a:rPr lang="en-US" sz="1900" dirty="0">
                <a:latin typeface="Liberation Sans" panose="020B0604020202020204" pitchFamily="34" charset="0"/>
              </a:rPr>
              <a:t>provided in the textbook for the </a:t>
            </a:r>
            <a:r>
              <a:rPr lang="en-US" sz="1900" dirty="0" smtClean="0">
                <a:latin typeface="Liberation Sans" panose="020B0604020202020204" pitchFamily="34" charset="0"/>
              </a:rPr>
              <a:t>key elements </a:t>
            </a:r>
            <a:r>
              <a:rPr lang="en-US" sz="1900" dirty="0">
                <a:latin typeface="Liberation Sans" panose="020B0604020202020204" pitchFamily="34" charset="0"/>
              </a:rPr>
              <a:t>of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statements, that is assets, liabilities, equity, revenue, and expenses. The </a:t>
            </a:r>
            <a:r>
              <a:rPr lang="en-US" sz="1900" dirty="0" smtClean="0">
                <a:latin typeface="Liberation Sans" panose="020B0604020202020204" pitchFamily="34" charset="0"/>
              </a:rPr>
              <a:t>implications of </a:t>
            </a:r>
            <a:r>
              <a:rPr lang="en-US" sz="1900" dirty="0">
                <a:latin typeface="Liberation Sans" panose="020B0604020202020204" pitchFamily="34" charset="0"/>
              </a:rPr>
              <a:t>the expanded </a:t>
            </a:r>
            <a:r>
              <a:rPr lang="en-US" sz="1900" dirty="0" smtClean="0">
                <a:latin typeface="Liberation Sans" panose="020B0604020202020204" pitchFamily="34" charset="0"/>
              </a:rPr>
              <a:t>definitions </a:t>
            </a:r>
            <a:r>
              <a:rPr lang="en-US" sz="1900" dirty="0">
                <a:latin typeface="Liberation Sans" panose="020B0604020202020204" pitchFamily="34" charset="0"/>
              </a:rPr>
              <a:t>are discussed in more advanced accounting courses.</a:t>
            </a:r>
            <a:endParaRPr lang="en-US" altLang="en-US" sz="1900"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Rectangle 6"/>
          <p:cNvSpPr>
            <a:spLocks noChangeArrowheads="1"/>
          </p:cNvSpPr>
          <p:nvPr/>
        </p:nvSpPr>
        <p:spPr bwMode="auto">
          <a:xfrm>
            <a:off x="290286" y="15649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latin typeface="Liberation Sans" panose="020B0604020202020204" pitchFamily="34" charset="0"/>
              </a:rPr>
              <a:t>LEARNING</a:t>
            </a:r>
          </a:p>
          <a:p>
            <a:pPr algn="l"/>
            <a:r>
              <a:rPr lang="en-US" altLang="en-US" sz="1700" b="1" dirty="0">
                <a:latin typeface="Liberation Sans" panose="020B0604020202020204" pitchFamily="34" charset="0"/>
              </a:rPr>
              <a:t>OBJECTIVE</a:t>
            </a:r>
          </a:p>
        </p:txBody>
      </p:sp>
      <p:sp>
        <p:nvSpPr>
          <p:cNvPr id="10" name="Rectangle 5"/>
          <p:cNvSpPr>
            <a:spLocks noChangeArrowheads="1"/>
          </p:cNvSpPr>
          <p:nvPr/>
        </p:nvSpPr>
        <p:spPr bwMode="auto">
          <a:xfrm>
            <a:off x="2540000" y="1433512"/>
            <a:ext cx="6241143" cy="928688"/>
          </a:xfrm>
          <a:prstGeom prst="rect">
            <a:avLst/>
          </a:prstGeom>
          <a:solidFill>
            <a:srgbClr val="0027A4"/>
          </a:solidFill>
          <a:ln>
            <a:noFill/>
          </a:ln>
          <a:effectLst/>
        </p:spPr>
        <p:txBody>
          <a:bodyPr wrap="square" tIns="27432" anchor="ctr"/>
          <a:lstStyle/>
          <a:p>
            <a:pPr marL="117475" algn="l"/>
            <a:r>
              <a:rPr lang="en-US" sz="2200" b="1" dirty="0" smtClean="0">
                <a:solidFill>
                  <a:schemeClr val="bg1"/>
                </a:solidFill>
                <a:latin typeface="Liberation Sans" panose="020B0604020202020204" pitchFamily="34" charset="0"/>
              </a:rPr>
              <a:t>Compare </a:t>
            </a:r>
            <a:r>
              <a:rPr lang="en-US" sz="2200" b="1" dirty="0">
                <a:solidFill>
                  <a:schemeClr val="bg1"/>
                </a:solidFill>
                <a:latin typeface="Liberation Sans" panose="020B0604020202020204" pitchFamily="34" charset="0"/>
              </a:rPr>
              <a:t>the procedures for the accounting process </a:t>
            </a:r>
            <a:r>
              <a:rPr lang="en-US" sz="2200" b="1" dirty="0" smtClean="0">
                <a:solidFill>
                  <a:schemeClr val="bg1"/>
                </a:solidFill>
                <a:latin typeface="Liberation Sans" panose="020B0604020202020204" pitchFamily="34" charset="0"/>
              </a:rPr>
              <a:t>under GAAP </a:t>
            </a:r>
            <a:r>
              <a:rPr lang="en-US" sz="2200" b="1" dirty="0">
                <a:solidFill>
                  <a:schemeClr val="bg1"/>
                </a:solidFill>
                <a:latin typeface="Liberation Sans" panose="020B0604020202020204" pitchFamily="34" charset="0"/>
              </a:rPr>
              <a:t>and IFRS.</a:t>
            </a:r>
          </a:p>
        </p:txBody>
      </p:sp>
      <p:sp>
        <p:nvSpPr>
          <p:cNvPr id="11" name="Oval 10"/>
          <p:cNvSpPr/>
          <p:nvPr/>
        </p:nvSpPr>
        <p:spPr bwMode="auto">
          <a:xfrm>
            <a:off x="1872343" y="1644967"/>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b="1" dirty="0" smtClean="0">
                <a:solidFill>
                  <a:schemeClr val="bg1"/>
                </a:solidFill>
                <a:latin typeface="Liberation Sans" panose="020B0604020202020204" pitchFamily="34" charset="0"/>
              </a:rPr>
              <a:t>5</a:t>
            </a:r>
            <a:endParaRPr lang="en-US" b="1" dirty="0">
              <a:solidFill>
                <a:schemeClr val="bg1"/>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3813364277"/>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2777"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4"/>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lgn="ctr">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Credit entries are </a:t>
            </a:r>
            <a:r>
              <a:rPr lang="en-US" altLang="en-US" sz="2300" b="1" dirty="0">
                <a:solidFill>
                  <a:srgbClr val="800000"/>
                </a:solidFill>
                <a:latin typeface="Liberation Sans" panose="020B0604020202020204" pitchFamily="34" charset="0"/>
              </a:rPr>
              <a:t>greater than</a:t>
            </a:r>
            <a:r>
              <a:rPr lang="en-US" altLang="en-US" sz="2300" b="1" dirty="0">
                <a:latin typeface="Liberation Sans" panose="020B0604020202020204" pitchFamily="34" charset="0"/>
              </a:rPr>
              <a:t> the sum of Debit entries, the account will have a credit balance.</a:t>
            </a:r>
          </a:p>
        </p:txBody>
      </p:sp>
      <p:sp>
        <p:nvSpPr>
          <p:cNvPr id="12293"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2294"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2295"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2297" name="Text Box 10"/>
          <p:cNvSpPr txBox="1">
            <a:spLocks noChangeArrowheads="1"/>
          </p:cNvSpPr>
          <p:nvPr/>
        </p:nvSpPr>
        <p:spPr bwMode="auto">
          <a:xfrm>
            <a:off x="4953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2298" name="Text Box 11"/>
          <p:cNvSpPr txBox="1">
            <a:spLocks noChangeArrowheads="1"/>
          </p:cNvSpPr>
          <p:nvPr/>
        </p:nvSpPr>
        <p:spPr bwMode="auto">
          <a:xfrm>
            <a:off x="67818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2299"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2300"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7" name="Text Box 9"/>
          <p:cNvSpPr txBox="1">
            <a:spLocks noChangeArrowheads="1"/>
          </p:cNvSpPr>
          <p:nvPr/>
        </p:nvSpPr>
        <p:spPr bwMode="auto">
          <a:xfrm>
            <a:off x="4544568" y="4800600"/>
            <a:ext cx="1828800"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a:t>
            </a:r>
            <a:r>
              <a:rPr lang="en-US" altLang="en-US" sz="2000" b="1" dirty="0" smtClean="0">
                <a:solidFill>
                  <a:srgbClr val="990000"/>
                </a:solidFill>
                <a:latin typeface="Liberation Sans" panose="020B0604020202020204" pitchFamily="34" charset="0"/>
              </a:rPr>
              <a:t>1,000</a:t>
            </a:r>
            <a:endParaRPr lang="en-US" altLang="en-US" sz="2000" b="1" dirty="0">
              <a:solidFill>
                <a:srgbClr val="990000"/>
              </a:solidFill>
              <a:latin typeface="Liberation Sans" panose="020B0604020202020204" pitchFamily="34" charset="0"/>
            </a:endParaRPr>
          </a:p>
        </p:txBody>
      </p:sp>
      <p:sp>
        <p:nvSpPr>
          <p:cNvPr id="18" name="Rectangle 1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Debits and Credits</a:t>
            </a:r>
            <a:endParaRPr lang="en-US" altLang="en-US" sz="3200" b="1" dirty="0">
              <a:solidFill>
                <a:schemeClr val="tx2">
                  <a:lumMod val="75000"/>
                </a:schemeClr>
              </a:solidFill>
              <a:latin typeface="Liberation Sans" panose="020B0604020202020204" pitchFamily="34" charset="0"/>
            </a:endParaRPr>
          </a:p>
        </p:txBody>
      </p:sp>
      <p:sp>
        <p:nvSpPr>
          <p:cNvPr id="1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76686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44780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1981200"/>
            <a:ext cx="7924800" cy="277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altLang="en-US" sz="2100" b="1" dirty="0">
                <a:latin typeface="Liberation Sans" panose="020B0604020202020204" pitchFamily="34" charset="0"/>
              </a:rPr>
              <a:t>Similarities</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As </a:t>
            </a:r>
            <a:r>
              <a:rPr lang="en-US" sz="1900" dirty="0">
                <a:latin typeface="Liberation Sans" panose="020B0604020202020204" pitchFamily="34" charset="0"/>
              </a:rPr>
              <a:t>shown in the textbook, dollar signs are typically used only in the trial balance and the </a:t>
            </a:r>
            <a:r>
              <a:rPr lang="en-US" sz="1900" dirty="0" smtClean="0">
                <a:latin typeface="Liberation Sans" panose="020B0604020202020204" pitchFamily="34" charset="0"/>
              </a:rPr>
              <a:t>financial statements</a:t>
            </a:r>
            <a:r>
              <a:rPr lang="en-US" sz="1900" dirty="0">
                <a:latin typeface="Liberation Sans" panose="020B0604020202020204" pitchFamily="34" charset="0"/>
              </a:rPr>
              <a:t>. The same practice is followed under IFRS, using the currency of the country where </a:t>
            </a:r>
            <a:r>
              <a:rPr lang="en-US" sz="1900" dirty="0" smtClean="0">
                <a:latin typeface="Liberation Sans" panose="020B0604020202020204" pitchFamily="34" charset="0"/>
              </a:rPr>
              <a:t>the reporting </a:t>
            </a:r>
            <a:r>
              <a:rPr lang="en-US" sz="1900" dirty="0">
                <a:latin typeface="Liberation Sans" panose="020B0604020202020204" pitchFamily="34" charset="0"/>
              </a:rPr>
              <a:t>company is headquartered</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A </a:t>
            </a:r>
            <a:r>
              <a:rPr lang="en-US" sz="1900" dirty="0">
                <a:latin typeface="Liberation Sans" panose="020B0604020202020204" pitchFamily="34" charset="0"/>
              </a:rPr>
              <a:t>trial balance under IFRS follows the same format as shown in the textbook</a:t>
            </a:r>
            <a:r>
              <a:rPr lang="en-US" sz="1900" dirty="0" smtClean="0">
                <a:latin typeface="Liberation Sans" panose="020B0604020202020204" pitchFamily="34" charset="0"/>
              </a:rPr>
              <a:t>.</a:t>
            </a: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extLst>
      <p:ext uri="{BB962C8B-B14F-4D97-AF65-F5344CB8AC3E}">
        <p14:creationId xmlns:p14="http://schemas.microsoft.com/office/powerpoint/2010/main" val="69990381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447800"/>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Key Points</a:t>
            </a:r>
          </a:p>
        </p:txBody>
      </p:sp>
      <p:sp>
        <p:nvSpPr>
          <p:cNvPr id="48131" name="Rectangle 3"/>
          <p:cNvSpPr>
            <a:spLocks noChangeArrowheads="1"/>
          </p:cNvSpPr>
          <p:nvPr/>
        </p:nvSpPr>
        <p:spPr bwMode="auto">
          <a:xfrm>
            <a:off x="533400" y="1981200"/>
            <a:ext cx="7924800" cy="311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indent="0" algn="l">
              <a:lnSpc>
                <a:spcPct val="115000"/>
              </a:lnSpc>
              <a:spcBef>
                <a:spcPct val="50000"/>
              </a:spcBef>
              <a:buClr>
                <a:srgbClr val="800000"/>
              </a:buClr>
              <a:buSzPct val="80000"/>
            </a:pPr>
            <a:r>
              <a:rPr lang="en-US" sz="2100" b="1" dirty="0" smtClean="0">
                <a:latin typeface="Liberation Sans" panose="020B0604020202020204" pitchFamily="34" charset="0"/>
              </a:rPr>
              <a:t>Differences</a:t>
            </a:r>
            <a:endParaRPr lang="en-US" sz="2100" b="1" dirty="0">
              <a:latin typeface="Liberation Sans" panose="020B0604020202020204" pitchFamily="34" charset="0"/>
            </a:endParaRP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IFRS </a:t>
            </a:r>
            <a:r>
              <a:rPr lang="en-US" sz="1900" dirty="0">
                <a:latin typeface="Liberation Sans" panose="020B0604020202020204" pitchFamily="34" charset="0"/>
              </a:rPr>
              <a:t>relies less on historical cost and more on fair value than do FASB standards</a:t>
            </a:r>
            <a:r>
              <a:rPr lang="en-US" sz="1900" dirty="0" smtClean="0">
                <a:latin typeface="Liberation Sans" panose="020B0604020202020204" pitchFamily="34" charset="0"/>
              </a:rPr>
              <a:t>.</a:t>
            </a:r>
          </a:p>
          <a:p>
            <a:pPr lvl="1" algn="l">
              <a:lnSpc>
                <a:spcPct val="115000"/>
              </a:lnSpc>
              <a:spcBef>
                <a:spcPct val="50000"/>
              </a:spcBef>
              <a:buClr>
                <a:srgbClr val="800000"/>
              </a:buClr>
              <a:buSzPct val="80000"/>
              <a:buFont typeface="Wingdings" pitchFamily="2" charset="2"/>
              <a:buChar char="u"/>
            </a:pPr>
            <a:r>
              <a:rPr lang="en-US" sz="1900" dirty="0" smtClean="0">
                <a:latin typeface="Liberation Sans" panose="020B0604020202020204" pitchFamily="34" charset="0"/>
              </a:rPr>
              <a:t>Internal </a:t>
            </a:r>
            <a:r>
              <a:rPr lang="en-US" sz="1900" dirty="0">
                <a:latin typeface="Liberation Sans" panose="020B0604020202020204" pitchFamily="34" charset="0"/>
              </a:rPr>
              <a:t>controls are a system of checks and balances designed to prevent and detect fraud and errors</a:t>
            </a:r>
            <a:r>
              <a:rPr lang="en-US" sz="1900" dirty="0" smtClean="0">
                <a:latin typeface="Liberation Sans" panose="020B0604020202020204" pitchFamily="34" charset="0"/>
              </a:rPr>
              <a:t>. While </a:t>
            </a:r>
            <a:r>
              <a:rPr lang="en-US" sz="1900" dirty="0">
                <a:latin typeface="Liberation Sans" panose="020B0604020202020204" pitchFamily="34" charset="0"/>
              </a:rPr>
              <a:t>most public U.S. companies have these systems in place, many non-U.S. companies have </a:t>
            </a:r>
            <a:r>
              <a:rPr lang="en-US" sz="1900" dirty="0" smtClean="0">
                <a:latin typeface="Liberation Sans" panose="020B0604020202020204" pitchFamily="34" charset="0"/>
              </a:rPr>
              <a:t>never completely </a:t>
            </a:r>
            <a:r>
              <a:rPr lang="en-US" sz="1900" dirty="0">
                <a:latin typeface="Liberation Sans" panose="020B0604020202020204" pitchFamily="34" charset="0"/>
              </a:rPr>
              <a:t>documented the controls nor had an independent auditors attest to their effectiveness.</a:t>
            </a:r>
            <a:endParaRPr lang="en-US" altLang="en-US" sz="1900"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48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813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extLst>
      <p:ext uri="{BB962C8B-B14F-4D97-AF65-F5344CB8AC3E}">
        <p14:creationId xmlns:p14="http://schemas.microsoft.com/office/powerpoint/2010/main" val="548177193"/>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533400" y="1981200"/>
            <a:ext cx="7924800" cy="17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50000"/>
              </a:spcBef>
              <a:buClr>
                <a:srgbClr val="800000"/>
              </a:buClr>
              <a:buSzPct val="80000"/>
              <a:buFont typeface="Wingdings" pitchFamily="2" charset="2"/>
              <a:buNone/>
            </a:pPr>
            <a:r>
              <a:rPr lang="en-US" sz="1900" dirty="0" smtClean="0">
                <a:latin typeface="Liberation Sans" panose="020B0604020202020204" pitchFamily="34" charset="0"/>
              </a:rPr>
              <a:t>The </a:t>
            </a:r>
            <a:r>
              <a:rPr lang="en-US" sz="1900" dirty="0">
                <a:latin typeface="Liberation Sans" panose="020B0604020202020204" pitchFamily="34" charset="0"/>
              </a:rPr>
              <a:t>basic recording process shown in this textbook is followed by companies across the globe. It </a:t>
            </a:r>
            <a:r>
              <a:rPr lang="en-US" sz="1900" dirty="0" smtClean="0">
                <a:latin typeface="Liberation Sans" panose="020B0604020202020204" pitchFamily="34" charset="0"/>
              </a:rPr>
              <a:t>is unlikely </a:t>
            </a:r>
            <a:r>
              <a:rPr lang="en-US" sz="1900" dirty="0">
                <a:latin typeface="Liberation Sans" panose="020B0604020202020204" pitchFamily="34" charset="0"/>
              </a:rPr>
              <a:t>to change in the future. The </a:t>
            </a:r>
            <a:r>
              <a:rPr lang="en-US" sz="1900" dirty="0" smtClean="0">
                <a:latin typeface="Liberation Sans" panose="020B0604020202020204" pitchFamily="34" charset="0"/>
              </a:rPr>
              <a:t>definitional </a:t>
            </a:r>
            <a:r>
              <a:rPr lang="en-US" sz="1900" dirty="0">
                <a:latin typeface="Liberation Sans" panose="020B0604020202020204" pitchFamily="34" charset="0"/>
              </a:rPr>
              <a:t>structure of assets, liabilities, equity, revenues, </a:t>
            </a:r>
            <a:r>
              <a:rPr lang="en-US" sz="1900" dirty="0" smtClean="0">
                <a:latin typeface="Liberation Sans" panose="020B0604020202020204" pitchFamily="34" charset="0"/>
              </a:rPr>
              <a:t>and expenses </a:t>
            </a:r>
            <a:r>
              <a:rPr lang="en-US" sz="1900" dirty="0">
                <a:latin typeface="Liberation Sans" panose="020B0604020202020204" pitchFamily="34" charset="0"/>
              </a:rPr>
              <a:t>may change over time as the IASB and FASB evaluate their overall conceptual </a:t>
            </a:r>
            <a:r>
              <a:rPr lang="en-US" sz="1900" dirty="0" smtClean="0">
                <a:latin typeface="Liberation Sans" panose="020B0604020202020204" pitchFamily="34" charset="0"/>
              </a:rPr>
              <a:t>framework for </a:t>
            </a:r>
            <a:r>
              <a:rPr lang="en-US" sz="1900" dirty="0">
                <a:latin typeface="Liberation Sans" panose="020B0604020202020204" pitchFamily="34" charset="0"/>
              </a:rPr>
              <a:t>establishing accounting standards.</a:t>
            </a:r>
            <a:endParaRPr lang="en-US" altLang="en-US" sz="1900" dirty="0">
              <a:latin typeface="Liberation Sans" panose="020B0604020202020204" pitchFamily="34" charset="0"/>
            </a:endParaRPr>
          </a:p>
        </p:txBody>
      </p:sp>
      <p:sp>
        <p:nvSpPr>
          <p:cNvPr id="50179" name="Rectangle 2"/>
          <p:cNvSpPr>
            <a:spLocks noChangeArrowheads="1"/>
          </p:cNvSpPr>
          <p:nvPr/>
        </p:nvSpPr>
        <p:spPr bwMode="auto">
          <a:xfrm>
            <a:off x="533400" y="1447800"/>
            <a:ext cx="3810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solidFill>
                  <a:srgbClr val="800000"/>
                </a:solidFill>
                <a:latin typeface="Liberation Sans" panose="020B0604020202020204" pitchFamily="34" charset="0"/>
              </a:rPr>
              <a:t>Looking to the Future</a:t>
            </a: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0183"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1981200"/>
            <a:ext cx="7924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Which statement is </a:t>
            </a:r>
            <a:r>
              <a:rPr lang="en-US" altLang="en-US" sz="2000" b="1" dirty="0">
                <a:latin typeface="Liberation Sans" panose="020B0604020202020204" pitchFamily="34" charset="0"/>
              </a:rPr>
              <a:t>correct </a:t>
            </a:r>
            <a:r>
              <a:rPr lang="en-US" altLang="en-US" sz="2000" dirty="0">
                <a:latin typeface="Liberation Sans" panose="020B0604020202020204" pitchFamily="34" charset="0"/>
              </a:rPr>
              <a:t>regarding IFRS?</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reverses the rules of debits and credits, that is, debits are on the right and credits are on the left.</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the same process for recording transactions as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The chart of accounts under IFRS is different because revenues follow assets.</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None of the above statements are correct.</a:t>
            </a:r>
          </a:p>
        </p:txBody>
      </p:sp>
      <p:sp>
        <p:nvSpPr>
          <p:cNvPr id="51203"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12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1207"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34290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3400" y="1981200"/>
            <a:ext cx="79248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A trial balance:</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is the same under IFRS and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proves that transactions are recorded correctly.</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proves that all transactions have been recorded.</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will not balance if a correct journal entry is posted twice.</a:t>
            </a:r>
          </a:p>
        </p:txBody>
      </p:sp>
      <p:sp>
        <p:nvSpPr>
          <p:cNvPr id="52227"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22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2231"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2532888"/>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3400" y="1981200"/>
            <a:ext cx="79248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sz="2000" dirty="0">
                <a:latin typeface="Liberation Sans" panose="020B0604020202020204" pitchFamily="34" charset="0"/>
              </a:rPr>
              <a:t>One difference between IFRS and GAAP is that:</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GAAP uses accrual-accounting concepts and IFRS uses primarily the cash basis of accounting.</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a different posting process than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IFRS uses more fair value measurements than GAAP.</a:t>
            </a:r>
          </a:p>
          <a:p>
            <a:pPr lvl="1" algn="l">
              <a:lnSpc>
                <a:spcPct val="125000"/>
              </a:lnSpc>
              <a:spcBef>
                <a:spcPct val="50000"/>
              </a:spcBef>
              <a:buClr>
                <a:schemeClr val="tx1"/>
              </a:buClr>
              <a:buFont typeface="Wingdings" pitchFamily="2" charset="2"/>
              <a:buAutoNum type="alphaLcParenR"/>
            </a:pPr>
            <a:r>
              <a:rPr lang="en-US" altLang="en-US" sz="2000" dirty="0">
                <a:latin typeface="Liberation Sans" panose="020B0604020202020204" pitchFamily="34" charset="0"/>
              </a:rPr>
              <a:t>the limitations of a trial balance are different between IFRS and GAAP.</a:t>
            </a:r>
          </a:p>
        </p:txBody>
      </p:sp>
      <p:sp>
        <p:nvSpPr>
          <p:cNvPr id="53251" name="Rectangle 2"/>
          <p:cNvSpPr>
            <a:spLocks noChangeArrowheads="1"/>
          </p:cNvSpPr>
          <p:nvPr/>
        </p:nvSpPr>
        <p:spPr bwMode="auto">
          <a:xfrm>
            <a:off x="533400" y="1447800"/>
            <a:ext cx="4191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b="1" dirty="0">
                <a:latin typeface="Liberation Sans" panose="020B0604020202020204" pitchFamily="34" charset="0"/>
              </a:rPr>
              <a:t>IFRS Self-Test Questions</a:t>
            </a: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pic>
        <p:nvPicPr>
          <p:cNvPr id="532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3255"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
        <p:nvSpPr>
          <p:cNvPr id="12" name="Notched Right Arrow 11"/>
          <p:cNvSpPr/>
          <p:nvPr/>
        </p:nvSpPr>
        <p:spPr bwMode="auto">
          <a:xfrm>
            <a:off x="152400" y="397764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4276" name="Rectangle 4"/>
          <p:cNvSpPr>
            <a:spLocks noChangeArrowheads="1"/>
          </p:cNvSpPr>
          <p:nvPr/>
        </p:nvSpPr>
        <p:spPr bwMode="auto">
          <a:xfrm>
            <a:off x="4572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3000" b="1" dirty="0">
                <a:latin typeface="Liberation Sans" panose="020B0604020202020204" pitchFamily="34" charset="0"/>
              </a:rPr>
              <a:t>Copyright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86200" y="1371600"/>
            <a:ext cx="4572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Assets</a:t>
            </a:r>
            <a:r>
              <a:rPr lang="en-US" altLang="en-US" sz="2100" dirty="0">
                <a:latin typeface="Liberation Sans" panose="020B0604020202020204" pitchFamily="34" charset="0"/>
              </a:rPr>
              <a:t> - Debits should exceed credits.</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Liabilities</a:t>
            </a:r>
            <a:r>
              <a:rPr lang="en-US" altLang="en-US" sz="2100" dirty="0">
                <a:latin typeface="Liberation Sans" panose="020B0604020202020204" pitchFamily="34" charset="0"/>
              </a:rPr>
              <a:t> – Credits should exceed debits. </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Normal balance</a:t>
            </a:r>
            <a:r>
              <a:rPr lang="en-US" altLang="en-US" sz="2100" dirty="0">
                <a:latin typeface="Liberation Sans" panose="020B0604020202020204" pitchFamily="34" charset="0"/>
              </a:rPr>
              <a:t> is on the increase side.</a:t>
            </a:r>
          </a:p>
        </p:txBody>
      </p:sp>
      <p:graphicFrame>
        <p:nvGraphicFramePr>
          <p:cNvPr id="9219" name="Object 5"/>
          <p:cNvGraphicFramePr>
            <a:graphicFrameLocks noChangeAspect="1"/>
          </p:cNvGraphicFramePr>
          <p:nvPr>
            <p:extLst>
              <p:ext uri="{D42A27DB-BD31-4B8C-83A1-F6EECF244321}">
                <p14:modId xmlns:p14="http://schemas.microsoft.com/office/powerpoint/2010/main" val="4003297954"/>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9530" name="Slide" r:id="rId4" imgW="4572064" imgH="3428891" progId="PowerPoint.Slide.8">
                  <p:embed/>
                </p:oleObj>
              </mc:Choice>
              <mc:Fallback>
                <p:oleObj name="Slide" r:id="rId4" imgW="4572064" imgH="3428891"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
          <p:cNvGraphicFramePr>
            <a:graphicFrameLocks noChangeAspect="1"/>
          </p:cNvGraphicFramePr>
          <p:nvPr>
            <p:extLst>
              <p:ext uri="{D42A27DB-BD31-4B8C-83A1-F6EECF244321}">
                <p14:modId xmlns:p14="http://schemas.microsoft.com/office/powerpoint/2010/main" val="821983980"/>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9531" name="Slide" r:id="rId6" imgW="4572064" imgH="3428891" progId="PowerPoint.Slide.8">
                  <p:embed/>
                </p:oleObj>
              </mc:Choice>
              <mc:Fallback>
                <p:oleObj name="Slide" r:id="rId6" imgW="4572064" imgH="3428891" progId="PowerPoint.Slid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9222"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86200" y="1371600"/>
            <a:ext cx="5029200"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Owner’s investments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increase owner’s equity (credit). </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Owner’s drawings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decrease owner’s equity (debit).</a:t>
            </a:r>
          </a:p>
        </p:txBody>
      </p:sp>
      <p:graphicFrame>
        <p:nvGraphicFramePr>
          <p:cNvPr id="10243" name="Object 4"/>
          <p:cNvGraphicFramePr>
            <a:graphicFrameLocks noChangeAspect="1"/>
          </p:cNvGraphicFramePr>
          <p:nvPr>
            <p:extLst>
              <p:ext uri="{D42A27DB-BD31-4B8C-83A1-F6EECF244321}">
                <p14:modId xmlns:p14="http://schemas.microsoft.com/office/powerpoint/2010/main" val="2896499070"/>
              </p:ext>
            </p:extLst>
          </p:nvPr>
        </p:nvGraphicFramePr>
        <p:xfrm>
          <a:off x="228600" y="4114800"/>
          <a:ext cx="2743200" cy="2057400"/>
        </p:xfrm>
        <a:graphic>
          <a:graphicData uri="http://schemas.openxmlformats.org/presentationml/2006/ole">
            <mc:AlternateContent xmlns:mc="http://schemas.openxmlformats.org/markup-compatibility/2006">
              <mc:Choice xmlns:v="urn:schemas-microsoft-com:vml" Requires="v">
                <p:oleObj spid="_x0000_s10710" name="Slide" r:id="rId4" imgW="4482003" imgH="3360493" progId="PowerPoint.Slide.8">
                  <p:embed/>
                </p:oleObj>
              </mc:Choice>
              <mc:Fallback>
                <p:oleObj name="Slide" r:id="rId4" imgW="4482003" imgH="336049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5"/>
          <p:cNvGraphicFramePr>
            <a:graphicFrameLocks noChangeAspect="1"/>
          </p:cNvGraphicFramePr>
          <p:nvPr>
            <p:extLst>
              <p:ext uri="{D42A27DB-BD31-4B8C-83A1-F6EECF244321}">
                <p14:modId xmlns:p14="http://schemas.microsoft.com/office/powerpoint/2010/main" val="4209056906"/>
              </p:ext>
            </p:extLst>
          </p:nvPr>
        </p:nvGraphicFramePr>
        <p:xfrm>
          <a:off x="3276600" y="4114800"/>
          <a:ext cx="2743200" cy="2057400"/>
        </p:xfrm>
        <a:graphic>
          <a:graphicData uri="http://schemas.openxmlformats.org/presentationml/2006/ole">
            <mc:AlternateContent xmlns:mc="http://schemas.openxmlformats.org/markup-compatibility/2006">
              <mc:Choice xmlns:v="urn:schemas-microsoft-com:vml" Requires="v">
                <p:oleObj spid="_x0000_s10711" name="Slide" r:id="rId6" imgW="4482003" imgH="3360493" progId="PowerPoint.Slide.8">
                  <p:embed/>
                </p:oleObj>
              </mc:Choice>
              <mc:Fallback>
                <p:oleObj name="Slide" r:id="rId6" imgW="4482003" imgH="3360493" progId="PowerPoint.Slide.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114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6"/>
          <p:cNvGraphicFramePr>
            <a:graphicFrameLocks noChangeAspect="1"/>
          </p:cNvGraphicFramePr>
          <p:nvPr>
            <p:extLst>
              <p:ext uri="{D42A27DB-BD31-4B8C-83A1-F6EECF244321}">
                <p14:modId xmlns:p14="http://schemas.microsoft.com/office/powerpoint/2010/main" val="1827600509"/>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0712" name="Slide" r:id="rId8" imgW="4447010" imgH="3336019" progId="PowerPoint.Slide.8">
                  <p:embed/>
                </p:oleObj>
              </mc:Choice>
              <mc:Fallback>
                <p:oleObj name="Slide" r:id="rId8" imgW="4447010" imgH="3336019" progId="PowerPoint.Slide.8">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AutoShape 7"/>
          <p:cNvSpPr>
            <a:spLocks/>
          </p:cNvSpPr>
          <p:nvPr/>
        </p:nvSpPr>
        <p:spPr bwMode="auto">
          <a:xfrm rot="5400000" flipH="1" flipV="1">
            <a:off x="2933700" y="952500"/>
            <a:ext cx="381000" cy="5791200"/>
          </a:xfrm>
          <a:prstGeom prst="rightBrace">
            <a:avLst>
              <a:gd name="adj1" fmla="val 190000"/>
              <a:gd name="adj2" fmla="val 32116"/>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24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024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6378575" y="4267200"/>
            <a:ext cx="2384425" cy="1692771"/>
          </a:xfrm>
          <a:prstGeom prst="rect">
            <a:avLst/>
          </a:prstGeom>
          <a:solidFill>
            <a:schemeClr val="bg1"/>
          </a:solidFill>
          <a:ln w="28575">
            <a:solidFill>
              <a:schemeClr val="tx1"/>
            </a:solidFill>
          </a:ln>
          <a:effectLst>
            <a:innerShdw blurRad="114300">
              <a:prstClr val="black"/>
            </a:innerShdw>
          </a:effectLst>
        </p:spPr>
        <p:txBody>
          <a:bodyPr lIns="137160" tIns="91440" rIns="137160" bIns="9144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400" b="1" dirty="0">
                <a:latin typeface="Liberation Sans" panose="020B0604020202020204" pitchFamily="34" charset="0"/>
              </a:rPr>
              <a:t>Helpful Hint </a:t>
            </a:r>
            <a:r>
              <a:rPr lang="en-US" altLang="en-US" sz="1400" dirty="0">
                <a:latin typeface="Liberation Sans" panose="020B0604020202020204" pitchFamily="34" charset="0"/>
              </a:rPr>
              <a:t>Because</a:t>
            </a:r>
          </a:p>
          <a:p>
            <a:pPr algn="l"/>
            <a:r>
              <a:rPr lang="en-US" altLang="en-US" sz="1400" dirty="0">
                <a:latin typeface="Liberation Sans" panose="020B0604020202020204" pitchFamily="34" charset="0"/>
              </a:rPr>
              <a:t>revenues increase owner’s</a:t>
            </a:r>
          </a:p>
          <a:p>
            <a:pPr algn="l"/>
            <a:r>
              <a:rPr lang="en-US" altLang="en-US" sz="1400" dirty="0">
                <a:latin typeface="Liberation Sans" panose="020B0604020202020204" pitchFamily="34" charset="0"/>
              </a:rPr>
              <a:t>equity, a revenue account</a:t>
            </a:r>
          </a:p>
          <a:p>
            <a:pPr algn="l"/>
            <a:r>
              <a:rPr lang="en-US" altLang="en-US" sz="1400" dirty="0">
                <a:latin typeface="Liberation Sans" panose="020B0604020202020204" pitchFamily="34" charset="0"/>
              </a:rPr>
              <a:t>has the same debit/credit</a:t>
            </a:r>
          </a:p>
          <a:p>
            <a:pPr algn="l"/>
            <a:r>
              <a:rPr lang="en-US" altLang="en-US" sz="1400" dirty="0">
                <a:latin typeface="Liberation Sans" panose="020B0604020202020204" pitchFamily="34" charset="0"/>
              </a:rPr>
              <a:t>rules as the Owner’s</a:t>
            </a:r>
          </a:p>
          <a:p>
            <a:pPr algn="l"/>
            <a:r>
              <a:rPr lang="en-US" altLang="en-US" sz="1400" dirty="0">
                <a:latin typeface="Liberation Sans" panose="020B0604020202020204" pitchFamily="34" charset="0"/>
              </a:rPr>
              <a:t>Capital account. Expenses</a:t>
            </a:r>
          </a:p>
          <a:p>
            <a:pPr algn="l"/>
            <a:r>
              <a:rPr lang="en-US" altLang="en-US" sz="1400" dirty="0">
                <a:latin typeface="Liberation Sans" panose="020B0604020202020204" pitchFamily="34" charset="0"/>
              </a:rPr>
              <a:t>have the opposite effect.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9" descr="Recycled paper"/>
          <p:cNvGraphicFramePr>
            <a:graphicFrameLocks noChangeAspect="1"/>
          </p:cNvGraphicFramePr>
          <p:nvPr>
            <p:extLst>
              <p:ext uri="{D42A27DB-BD31-4B8C-83A1-F6EECF244321}">
                <p14:modId xmlns:p14="http://schemas.microsoft.com/office/powerpoint/2010/main" val="3570717361"/>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11578" name="Slide" r:id="rId4" imgW="4572064" imgH="3428891" progId="PowerPoint.Slide.8">
                  <p:embed/>
                </p:oleObj>
              </mc:Choice>
              <mc:Fallback>
                <p:oleObj name="Slide" r:id="rId4" imgW="4572064" imgH="3428891" progId="PowerPoint.Slide.8">
                  <p:embed/>
                  <p:pic>
                    <p:nvPicPr>
                      <p:cNvPr id="0" name="Object 9" descr="Recycled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blipFill dpi="0" rotWithShape="0">
                        <a:blip r:embed="rId6"/>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10"/>
          <p:cNvGraphicFramePr>
            <a:graphicFrameLocks noChangeAspect="1"/>
          </p:cNvGraphicFramePr>
          <p:nvPr>
            <p:extLst>
              <p:ext uri="{D42A27DB-BD31-4B8C-83A1-F6EECF244321}">
                <p14:modId xmlns:p14="http://schemas.microsoft.com/office/powerpoint/2010/main" val="4213514025"/>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1579" name="Slide" r:id="rId7" imgW="4572064" imgH="3428891" progId="PowerPoint.Slide.8">
                  <p:embed/>
                </p:oleObj>
              </mc:Choice>
              <mc:Fallback>
                <p:oleObj name="Slide" r:id="rId7" imgW="4572064" imgH="3428891" progId="PowerPoint.Slide.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 and Credits</a:t>
            </a:r>
          </a:p>
        </p:txBody>
      </p:sp>
      <p:sp>
        <p:nvSpPr>
          <p:cNvPr id="1126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Text Box 11"/>
          <p:cNvSpPr txBox="1">
            <a:spLocks noChangeArrowheads="1"/>
          </p:cNvSpPr>
          <p:nvPr/>
        </p:nvSpPr>
        <p:spPr bwMode="auto">
          <a:xfrm>
            <a:off x="3886200" y="1371600"/>
            <a:ext cx="4800600" cy="351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The purpose of earning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is to benefit the owner(s).</a:t>
            </a:r>
          </a:p>
          <a:p>
            <a:pPr algn="l">
              <a:lnSpc>
                <a:spcPct val="120000"/>
              </a:lnSpc>
              <a:spcBef>
                <a:spcPct val="50000"/>
              </a:spcBef>
              <a:buClr>
                <a:srgbClr val="800000"/>
              </a:buClr>
              <a:buSzPct val="80000"/>
              <a:buFont typeface="Wingdings" pitchFamily="2" charset="2"/>
              <a:buChar char="u"/>
            </a:pPr>
            <a:r>
              <a:rPr lang="en-US" altLang="en-US" sz="2100" dirty="0">
                <a:solidFill>
                  <a:srgbClr val="000000"/>
                </a:solidFill>
                <a:latin typeface="Liberation Sans" panose="020B0604020202020204" pitchFamily="34" charset="0"/>
              </a:rPr>
              <a:t>The effect of debits and credits on revenue accounts is the </a:t>
            </a:r>
            <a:r>
              <a:rPr lang="en-US" altLang="en-US" sz="2100" b="1" dirty="0">
                <a:latin typeface="Liberation Sans" panose="020B0604020202020204" pitchFamily="34" charset="0"/>
              </a:rPr>
              <a:t>same as</a:t>
            </a:r>
            <a:r>
              <a:rPr lang="en-US" altLang="en-US" sz="2100" dirty="0">
                <a:solidFill>
                  <a:srgbClr val="000000"/>
                </a:solidFill>
                <a:latin typeface="Liberation Sans" panose="020B0604020202020204" pitchFamily="34" charset="0"/>
              </a:rPr>
              <a:t> their effect on Owner’s Capital.</a:t>
            </a:r>
          </a:p>
          <a:p>
            <a:pPr algn="l">
              <a:lnSpc>
                <a:spcPct val="120000"/>
              </a:lnSpc>
              <a:spcBef>
                <a:spcPct val="50000"/>
              </a:spcBef>
              <a:buClr>
                <a:srgbClr val="800000"/>
              </a:buClr>
              <a:buSzPct val="80000"/>
              <a:buFont typeface="Wingdings" pitchFamily="2" charset="2"/>
              <a:buChar char="u"/>
            </a:pP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have the opposite effect: expenses decrease owner’s equity.</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2590225627"/>
              </p:ext>
            </p:extLst>
          </p:nvPr>
        </p:nvGraphicFramePr>
        <p:xfrm>
          <a:off x="457200" y="2362200"/>
          <a:ext cx="2743200" cy="2057400"/>
        </p:xfrm>
        <a:graphic>
          <a:graphicData uri="http://schemas.openxmlformats.org/presentationml/2006/ole">
            <mc:AlternateContent xmlns:mc="http://schemas.openxmlformats.org/markup-compatibility/2006">
              <mc:Choice xmlns:v="urn:schemas-microsoft-com:vml" Requires="v">
                <p:oleObj spid="_x0000_s13070" name="Slide" r:id="rId4" imgW="4572064" imgH="3428891" progId="PowerPoint.Slide.8">
                  <p:embed/>
                </p:oleObj>
              </mc:Choice>
              <mc:Fallback>
                <p:oleObj name="Slide" r:id="rId4" imgW="4572064" imgH="3428891"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descr="Recycled paper"/>
          <p:cNvGraphicFramePr>
            <a:graphicFrameLocks noChangeAspect="1"/>
          </p:cNvGraphicFramePr>
          <p:nvPr>
            <p:extLst>
              <p:ext uri="{D42A27DB-BD31-4B8C-83A1-F6EECF244321}">
                <p14:modId xmlns:p14="http://schemas.microsoft.com/office/powerpoint/2010/main" val="2740623768"/>
              </p:ext>
            </p:extLst>
          </p:nvPr>
        </p:nvGraphicFramePr>
        <p:xfrm>
          <a:off x="1143000" y="4191000"/>
          <a:ext cx="2743200" cy="2057400"/>
        </p:xfrm>
        <a:graphic>
          <a:graphicData uri="http://schemas.openxmlformats.org/presentationml/2006/ole">
            <mc:AlternateContent xmlns:mc="http://schemas.openxmlformats.org/markup-compatibility/2006">
              <mc:Choice xmlns:v="urn:schemas-microsoft-com:vml" Requires="v">
                <p:oleObj spid="_x0000_s13071" name="Slide" r:id="rId6" imgW="4572064" imgH="3428891" progId="PowerPoint.Slide.8">
                  <p:embed/>
                </p:oleObj>
              </mc:Choice>
              <mc:Fallback>
                <p:oleObj name="Slide" r:id="rId6" imgW="4572064" imgH="3428891" progId="PowerPoint.Slide.8">
                  <p:embed/>
                  <p:pic>
                    <p:nvPicPr>
                      <p:cNvPr id="0" name="Object 3" descr="Recycled pa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191000"/>
                        <a:ext cx="2743200" cy="2057400"/>
                      </a:xfrm>
                      <a:prstGeom prst="rect">
                        <a:avLst/>
                      </a:prstGeom>
                      <a:blipFill dpi="0" rotWithShape="0">
                        <a:blip r:embed="rId8"/>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7"/>
          <p:cNvSpPr txBox="1">
            <a:spLocks noChangeArrowheads="1"/>
          </p:cNvSpPr>
          <p:nvPr/>
        </p:nvSpPr>
        <p:spPr bwMode="auto">
          <a:xfrm>
            <a:off x="4038600" y="1100138"/>
            <a:ext cx="1600200" cy="1109662"/>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800000"/>
                </a:solidFill>
                <a:latin typeface="Liberation Sans" panose="020B0604020202020204" pitchFamily="34" charset="0"/>
              </a:rPr>
              <a:t>Credit</a:t>
            </a:r>
          </a:p>
        </p:txBody>
      </p:sp>
      <p:sp>
        <p:nvSpPr>
          <p:cNvPr id="12293" name="Text Box 8"/>
          <p:cNvSpPr txBox="1">
            <a:spLocks noChangeArrowheads="1"/>
          </p:cNvSpPr>
          <p:nvPr/>
        </p:nvSpPr>
        <p:spPr bwMode="auto">
          <a:xfrm>
            <a:off x="1066800" y="1066800"/>
            <a:ext cx="1600200" cy="1109663"/>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Normal Balance </a:t>
            </a:r>
            <a:r>
              <a:rPr lang="en-US" altLang="en-US" sz="2200" b="1" dirty="0">
                <a:solidFill>
                  <a:srgbClr val="800000"/>
                </a:solidFill>
                <a:latin typeface="Liberation Sans" panose="020B0604020202020204" pitchFamily="34" charset="0"/>
              </a:rPr>
              <a:t>Debit</a:t>
            </a:r>
          </a:p>
        </p:txBody>
      </p:sp>
      <p:sp>
        <p:nvSpPr>
          <p:cNvPr id="12294" name="Freeform 10"/>
          <p:cNvSpPr>
            <a:spLocks/>
          </p:cNvSpPr>
          <p:nvPr/>
        </p:nvSpPr>
        <p:spPr bwMode="auto">
          <a:xfrm>
            <a:off x="1806575" y="2751138"/>
            <a:ext cx="1588" cy="1189037"/>
          </a:xfrm>
          <a:custGeom>
            <a:avLst/>
            <a:gdLst>
              <a:gd name="T0" fmla="*/ 0 w 1"/>
              <a:gd name="T1" fmla="*/ 0 h 749"/>
              <a:gd name="T2" fmla="*/ 0 w 1"/>
              <a:gd name="T3" fmla="*/ 2147483647 h 749"/>
              <a:gd name="T4" fmla="*/ 0 60000 65536"/>
              <a:gd name="T5" fmla="*/ 0 60000 65536"/>
            </a:gdLst>
            <a:ahLst/>
            <a:cxnLst>
              <a:cxn ang="T4">
                <a:pos x="T0" y="T1"/>
              </a:cxn>
              <a:cxn ang="T5">
                <a:pos x="T2" y="T3"/>
              </a:cxn>
            </a:cxnLst>
            <a:rect l="0" t="0" r="r" b="b"/>
            <a:pathLst>
              <a:path w="1" h="749">
                <a:moveTo>
                  <a:pt x="0" y="0"/>
                </a:moveTo>
                <a:lnTo>
                  <a:pt x="0" y="74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5" name="Freeform 11"/>
          <p:cNvSpPr>
            <a:spLocks/>
          </p:cNvSpPr>
          <p:nvPr/>
        </p:nvSpPr>
        <p:spPr bwMode="auto">
          <a:xfrm>
            <a:off x="2487613" y="4575175"/>
            <a:ext cx="1587" cy="1181100"/>
          </a:xfrm>
          <a:custGeom>
            <a:avLst/>
            <a:gdLst>
              <a:gd name="T0" fmla="*/ 0 w 1"/>
              <a:gd name="T1" fmla="*/ 0 h 744"/>
              <a:gd name="T2" fmla="*/ 0 w 1"/>
              <a:gd name="T3" fmla="*/ 2147483647 h 744"/>
              <a:gd name="T4" fmla="*/ 0 60000 65536"/>
              <a:gd name="T5" fmla="*/ 0 60000 65536"/>
            </a:gdLst>
            <a:ahLst/>
            <a:cxnLst>
              <a:cxn ang="T4">
                <a:pos x="T0" y="T1"/>
              </a:cxn>
              <a:cxn ang="T5">
                <a:pos x="T2" y="T3"/>
              </a:cxn>
            </a:cxnLst>
            <a:rect l="0" t="0" r="r" b="b"/>
            <a:pathLst>
              <a:path w="1" h="744">
                <a:moveTo>
                  <a:pt x="0" y="0"/>
                </a:moveTo>
                <a:lnTo>
                  <a:pt x="0" y="744"/>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6" name="Freeform 12"/>
          <p:cNvSpPr>
            <a:spLocks/>
          </p:cNvSpPr>
          <p:nvPr/>
        </p:nvSpPr>
        <p:spPr bwMode="auto">
          <a:xfrm>
            <a:off x="5913438" y="2911475"/>
            <a:ext cx="1587" cy="1173163"/>
          </a:xfrm>
          <a:custGeom>
            <a:avLst/>
            <a:gdLst>
              <a:gd name="T0" fmla="*/ 0 w 1"/>
              <a:gd name="T1" fmla="*/ 0 h 739"/>
              <a:gd name="T2" fmla="*/ 0 w 1"/>
              <a:gd name="T3" fmla="*/ 2147483647 h 739"/>
              <a:gd name="T4" fmla="*/ 0 60000 65536"/>
              <a:gd name="T5" fmla="*/ 0 60000 65536"/>
            </a:gdLst>
            <a:ahLst/>
            <a:cxnLst>
              <a:cxn ang="T4">
                <a:pos x="T0" y="T1"/>
              </a:cxn>
              <a:cxn ang="T5">
                <a:pos x="T2" y="T3"/>
              </a:cxn>
            </a:cxnLst>
            <a:rect l="0" t="0" r="r" b="b"/>
            <a:pathLst>
              <a:path w="1" h="739">
                <a:moveTo>
                  <a:pt x="0" y="0"/>
                </a:moveTo>
                <a:lnTo>
                  <a:pt x="0" y="73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7" name="Freeform 13"/>
          <p:cNvSpPr>
            <a:spLocks/>
          </p:cNvSpPr>
          <p:nvPr/>
        </p:nvSpPr>
        <p:spPr bwMode="auto">
          <a:xfrm>
            <a:off x="7289800" y="1076325"/>
            <a:ext cx="1588" cy="1174750"/>
          </a:xfrm>
          <a:custGeom>
            <a:avLst/>
            <a:gdLst>
              <a:gd name="T0" fmla="*/ 0 w 1"/>
              <a:gd name="T1" fmla="*/ 0 h 740"/>
              <a:gd name="T2" fmla="*/ 0 w 1"/>
              <a:gd name="T3" fmla="*/ 2147483647 h 740"/>
              <a:gd name="T4" fmla="*/ 0 60000 65536"/>
              <a:gd name="T5" fmla="*/ 0 60000 65536"/>
            </a:gdLst>
            <a:ahLst/>
            <a:cxnLst>
              <a:cxn ang="T4">
                <a:pos x="T0" y="T1"/>
              </a:cxn>
              <a:cxn ang="T5">
                <a:pos x="T2" y="T3"/>
              </a:cxn>
            </a:cxnLst>
            <a:rect l="0" t="0" r="r" b="b"/>
            <a:pathLst>
              <a:path w="1" h="740">
                <a:moveTo>
                  <a:pt x="0" y="0"/>
                </a:moveTo>
                <a:lnTo>
                  <a:pt x="0" y="740"/>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8" name="Freeform 14"/>
          <p:cNvSpPr>
            <a:spLocks/>
          </p:cNvSpPr>
          <p:nvPr/>
        </p:nvSpPr>
        <p:spPr bwMode="auto">
          <a:xfrm>
            <a:off x="7289800" y="4657725"/>
            <a:ext cx="1588" cy="1179513"/>
          </a:xfrm>
          <a:custGeom>
            <a:avLst/>
            <a:gdLst>
              <a:gd name="T0" fmla="*/ 0 w 1"/>
              <a:gd name="T1" fmla="*/ 0 h 743"/>
              <a:gd name="T2" fmla="*/ 0 w 1"/>
              <a:gd name="T3" fmla="*/ 2147483647 h 743"/>
              <a:gd name="T4" fmla="*/ 0 60000 65536"/>
              <a:gd name="T5" fmla="*/ 0 60000 65536"/>
            </a:gdLst>
            <a:ahLst/>
            <a:cxnLst>
              <a:cxn ang="T4">
                <a:pos x="T0" y="T1"/>
              </a:cxn>
              <a:cxn ang="T5">
                <a:pos x="T2" y="T3"/>
              </a:cxn>
            </a:cxnLst>
            <a:rect l="0" t="0" r="r" b="b"/>
            <a:pathLst>
              <a:path w="1" h="743">
                <a:moveTo>
                  <a:pt x="0" y="0"/>
                </a:moveTo>
                <a:lnTo>
                  <a:pt x="0" y="743"/>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9" name="Rectangle 7"/>
          <p:cNvSpPr>
            <a:spLocks noChangeArrowheads="1"/>
          </p:cNvSpPr>
          <p:nvPr/>
        </p:nvSpPr>
        <p:spPr bwMode="auto">
          <a:xfrm>
            <a:off x="533400" y="152400"/>
            <a:ext cx="50292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75000"/>
                  </a:schemeClr>
                </a:solidFill>
                <a:latin typeface="Liberation Sans" panose="020B0604020202020204" pitchFamily="34" charset="0"/>
              </a:rPr>
              <a:t>Debits/Credits Rules</a:t>
            </a:r>
          </a:p>
        </p:txBody>
      </p:sp>
      <p:sp>
        <p:nvSpPr>
          <p:cNvPr id="12300" name="Line 17"/>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graphicFrame>
        <p:nvGraphicFramePr>
          <p:cNvPr id="12301" name="Object 4"/>
          <p:cNvGraphicFramePr>
            <a:graphicFrameLocks noChangeAspect="1"/>
          </p:cNvGraphicFramePr>
          <p:nvPr>
            <p:extLst>
              <p:ext uri="{D42A27DB-BD31-4B8C-83A1-F6EECF244321}">
                <p14:modId xmlns:p14="http://schemas.microsoft.com/office/powerpoint/2010/main" val="1978379316"/>
              </p:ext>
            </p:extLst>
          </p:nvPr>
        </p:nvGraphicFramePr>
        <p:xfrm>
          <a:off x="5943600" y="685800"/>
          <a:ext cx="2743200" cy="2057400"/>
        </p:xfrm>
        <a:graphic>
          <a:graphicData uri="http://schemas.openxmlformats.org/presentationml/2006/ole">
            <mc:AlternateContent xmlns:mc="http://schemas.openxmlformats.org/markup-compatibility/2006">
              <mc:Choice xmlns:v="urn:schemas-microsoft-com:vml" Requires="v">
                <p:oleObj spid="_x0000_s13072" name="Slide" r:id="rId9" imgW="4572064" imgH="3428891" progId="PowerPoint.Slide.8">
                  <p:embed/>
                </p:oleObj>
              </mc:Choice>
              <mc:Fallback>
                <p:oleObj name="Slide" r:id="rId9" imgW="4572064" imgH="3428891" progId="PowerPoint.Slide.8">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2" name="Object 5"/>
          <p:cNvGraphicFramePr>
            <a:graphicFrameLocks noChangeAspect="1"/>
          </p:cNvGraphicFramePr>
          <p:nvPr>
            <p:extLst>
              <p:ext uri="{D42A27DB-BD31-4B8C-83A1-F6EECF244321}">
                <p14:modId xmlns:p14="http://schemas.microsoft.com/office/powerpoint/2010/main" val="1227980625"/>
              </p:ext>
            </p:extLst>
          </p:nvPr>
        </p:nvGraphicFramePr>
        <p:xfrm>
          <a:off x="4572000" y="2514600"/>
          <a:ext cx="2743200" cy="2057400"/>
        </p:xfrm>
        <a:graphic>
          <a:graphicData uri="http://schemas.openxmlformats.org/presentationml/2006/ole">
            <mc:AlternateContent xmlns:mc="http://schemas.openxmlformats.org/markup-compatibility/2006">
              <mc:Choice xmlns:v="urn:schemas-microsoft-com:vml" Requires="v">
                <p:oleObj spid="_x0000_s13073" name="Slide" r:id="rId11" imgW="4510863" imgH="3383168" progId="PowerPoint.Slide.8">
                  <p:embed/>
                </p:oleObj>
              </mc:Choice>
              <mc:Fallback>
                <p:oleObj name="Slide" r:id="rId11" imgW="4510863" imgH="3383168" progId="PowerPoint.Slide.8">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5146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4" name="Object 6"/>
          <p:cNvGraphicFramePr>
            <a:graphicFrameLocks noChangeAspect="1"/>
          </p:cNvGraphicFramePr>
          <p:nvPr>
            <p:extLst>
              <p:ext uri="{D42A27DB-BD31-4B8C-83A1-F6EECF244321}">
                <p14:modId xmlns:p14="http://schemas.microsoft.com/office/powerpoint/2010/main" val="230414247"/>
              </p:ext>
            </p:extLst>
          </p:nvPr>
        </p:nvGraphicFramePr>
        <p:xfrm>
          <a:off x="5943600" y="4267200"/>
          <a:ext cx="2743200" cy="2057400"/>
        </p:xfrm>
        <a:graphic>
          <a:graphicData uri="http://schemas.openxmlformats.org/presentationml/2006/ole">
            <mc:AlternateContent xmlns:mc="http://schemas.openxmlformats.org/markup-compatibility/2006">
              <mc:Choice xmlns:v="urn:schemas-microsoft-com:vml" Requires="v">
                <p:oleObj spid="_x0000_s13074" name="Slide" r:id="rId13" imgW="4572064" imgH="3428891" progId="PowerPoint.Slide.8">
                  <p:embed/>
                </p:oleObj>
              </mc:Choice>
              <mc:Fallback>
                <p:oleObj name="Slide" r:id="rId13" imgW="4572064" imgH="3428891" progId="PowerPoint.Slide.8">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4267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9347</TotalTime>
  <Pages>43</Pages>
  <Words>2125</Words>
  <Application>Microsoft Office PowerPoint</Application>
  <PresentationFormat>On-screen Show (4:3)</PresentationFormat>
  <Paragraphs>381</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movnglnc</vt:lpstr>
      <vt:lpstr>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Urban, Nichole - Hoboken</cp:lastModifiedBy>
  <cp:revision>1552</cp:revision>
  <cp:lastPrinted>1999-09-16T17:08:20Z</cp:lastPrinted>
  <dcterms:created xsi:type="dcterms:W3CDTF">1997-03-28T18:03:02Z</dcterms:created>
  <dcterms:modified xsi:type="dcterms:W3CDTF">2015-05-13T15:43:06Z</dcterms:modified>
</cp:coreProperties>
</file>