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3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4207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9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363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68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61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1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5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1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1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5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8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4784-9583-4C39-B597-058E472FE2D6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CDB3CE-9FA7-45F5-BA52-4959DAF62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19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Television Broadcasting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US" dirty="0" smtClean="0"/>
              <a:t>Master Control Room (MCR)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4441163"/>
          </a:xfrm>
        </p:spPr>
        <p:txBody>
          <a:bodyPr/>
          <a:lstStyle/>
          <a:p>
            <a:pPr algn="just"/>
            <a:r>
              <a:rPr lang="en-US" dirty="0" smtClean="0"/>
              <a:t>In small broadcasting houses the PCR has a master switcher for routing the composite video signal directly to the transmitter.</a:t>
            </a:r>
          </a:p>
          <a:p>
            <a:pPr algn="just"/>
            <a:r>
              <a:rPr lang="en-US" dirty="0"/>
              <a:t>In the master control room the composite video signal is raised to about one volt </a:t>
            </a:r>
            <a:r>
              <a:rPr lang="en-US" dirty="0" smtClean="0"/>
              <a:t>P-P level </a:t>
            </a:r>
            <a:r>
              <a:rPr lang="en-US" dirty="0"/>
              <a:t>before feeding it to the cable that connects the control room to the transmitter.</a:t>
            </a:r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2050" name="Picture 2" descr="https://c1.staticflickr.com/3/2712/4441251901_bb78470e45_z.jpg?zz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3581400"/>
            <a:ext cx="47625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90600"/>
          </a:xfrm>
        </p:spPr>
        <p:txBody>
          <a:bodyPr/>
          <a:lstStyle/>
          <a:p>
            <a:r>
              <a:rPr lang="en-US" dirty="0" smtClean="0"/>
              <a:t>Television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33600"/>
            <a:ext cx="6347714" cy="3907763"/>
          </a:xfrm>
        </p:spPr>
        <p:txBody>
          <a:bodyPr/>
          <a:lstStyle/>
          <a:p>
            <a:r>
              <a:rPr lang="en-US" dirty="0"/>
              <a:t>A simplified functional block diagram of a television transmitter is </a:t>
            </a:r>
            <a:r>
              <a:rPr lang="en-US" dirty="0" smtClean="0"/>
              <a:t>shown in figure.</a:t>
            </a:r>
          </a:p>
          <a:p>
            <a:pPr algn="just"/>
            <a:r>
              <a:rPr lang="en-US" dirty="0"/>
              <a:t>Necessary details of video signal modulation with picture carrier of allotted channel are shown in picture transmitter.</a:t>
            </a:r>
          </a:p>
          <a:p>
            <a:pPr algn="just"/>
            <a:r>
              <a:rPr lang="en-US" dirty="0"/>
              <a:t>Both the modulator and power amplifier sections of the transmitter employ specially designed VHF triodes for VHF channels and klystrons in transmitters that operate in UHF channels.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US" dirty="0"/>
              <a:t>Television Transmitter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318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6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US" dirty="0"/>
              <a:t>Television Transmitter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0"/>
            <a:ext cx="6347714" cy="3831563"/>
          </a:xfrm>
        </p:spPr>
        <p:txBody>
          <a:bodyPr/>
          <a:lstStyle/>
          <a:p>
            <a:r>
              <a:rPr lang="en-US" b="1" i="1" dirty="0"/>
              <a:t>Vestigial Sideband </a:t>
            </a:r>
            <a:r>
              <a:rPr lang="en-US" b="1" i="1" dirty="0" smtClean="0"/>
              <a:t>Filter: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modulated output is fed to a filter designed to filter out part of the lower </a:t>
            </a:r>
            <a:r>
              <a:rPr lang="en-US" dirty="0" smtClean="0"/>
              <a:t>sideband frequencies.</a:t>
            </a:r>
          </a:p>
          <a:p>
            <a:r>
              <a:rPr lang="en-US" b="1" i="1" dirty="0" smtClean="0"/>
              <a:t>Antenna:</a:t>
            </a:r>
          </a:p>
          <a:p>
            <a:pPr lvl="1" algn="just"/>
            <a:r>
              <a:rPr lang="en-US" dirty="0"/>
              <a:t>The filter output feeds into a combining network where the output from the FM </a:t>
            </a:r>
            <a:r>
              <a:rPr lang="en-US" dirty="0" smtClean="0"/>
              <a:t>sound transmitter </a:t>
            </a:r>
            <a:r>
              <a:rPr lang="en-US" dirty="0"/>
              <a:t>is added to it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 coaxial cable connects the combined output to the antenna system mounted on a </a:t>
            </a:r>
            <a:r>
              <a:rPr lang="en-US" dirty="0" smtClean="0"/>
              <a:t>high tower </a:t>
            </a:r>
            <a:r>
              <a:rPr lang="en-US" dirty="0"/>
              <a:t>situated close to the transmitter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The antenna is mounted horizontally for better signal to noise </a:t>
            </a:r>
            <a:r>
              <a:rPr lang="en-US" dirty="0" smtClean="0"/>
              <a:t>ratio.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Signal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0"/>
            <a:ext cx="6347714" cy="3831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outputs of all the microphones are terminated in sockets on the sound panel in </a:t>
            </a:r>
            <a:r>
              <a:rPr lang="en-US" dirty="0" smtClean="0"/>
              <a:t>the production </a:t>
            </a:r>
            <a:r>
              <a:rPr lang="en-US" dirty="0"/>
              <a:t>control room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audio signal is accorded enough amplification before feeding it </a:t>
            </a:r>
            <a:r>
              <a:rPr lang="en-US" dirty="0" smtClean="0"/>
              <a:t>to switchers </a:t>
            </a:r>
            <a:r>
              <a:rPr lang="en-US" dirty="0"/>
              <a:t>and mixers for selecting and mixing outputs from different </a:t>
            </a:r>
            <a:r>
              <a:rPr lang="en-US" dirty="0" smtClean="0"/>
              <a:t>microphones.</a:t>
            </a:r>
          </a:p>
          <a:p>
            <a:pPr algn="just"/>
            <a:r>
              <a:rPr lang="en-US" dirty="0"/>
              <a:t>The </a:t>
            </a:r>
            <a:r>
              <a:rPr lang="en-US" dirty="0" smtClean="0"/>
              <a:t>sound engineer </a:t>
            </a:r>
            <a:r>
              <a:rPr lang="en-US" dirty="0"/>
              <a:t>in the control room does so in consultation with the </a:t>
            </a:r>
            <a:r>
              <a:rPr lang="en-US" dirty="0" err="1"/>
              <a:t>programme</a:t>
            </a:r>
            <a:r>
              <a:rPr lang="en-US" dirty="0"/>
              <a:t> director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Frequency modulation, that is capable of providing almost noise free and high </a:t>
            </a:r>
            <a:r>
              <a:rPr lang="en-US" dirty="0" smtClean="0"/>
              <a:t>fidelity output </a:t>
            </a:r>
            <a:r>
              <a:rPr lang="en-US" dirty="0"/>
              <a:t>needs a wider swing in frequency on either side of the carrier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MERITS OF FREQUENCY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743200"/>
            <a:ext cx="6347714" cy="3298163"/>
          </a:xfrm>
        </p:spPr>
        <p:txBody>
          <a:bodyPr/>
          <a:lstStyle/>
          <a:p>
            <a:r>
              <a:rPr lang="en-US" b="1" i="1" dirty="0"/>
              <a:t>Noise </a:t>
            </a:r>
            <a:r>
              <a:rPr lang="en-US" b="1" i="1" dirty="0" smtClean="0"/>
              <a:t>Reduction</a:t>
            </a:r>
          </a:p>
          <a:p>
            <a:r>
              <a:rPr lang="en-US" b="1" i="1" dirty="0"/>
              <a:t>Transmitter </a:t>
            </a:r>
            <a:r>
              <a:rPr lang="en-US" b="1" i="1" dirty="0" smtClean="0"/>
              <a:t>Efficiency</a:t>
            </a:r>
          </a:p>
          <a:p>
            <a:r>
              <a:rPr lang="en-US" b="1" i="1" dirty="0"/>
              <a:t>Adjacent Channel </a:t>
            </a:r>
            <a:r>
              <a:rPr lang="en-US" b="1" i="1" dirty="0" smtClean="0"/>
              <a:t>Interference</a:t>
            </a:r>
          </a:p>
          <a:p>
            <a:r>
              <a:rPr lang="en-US" b="1" i="1" dirty="0"/>
              <a:t>Co-channel Interference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composite video signal generated by camera and associate circuit and sound signal is processed in control room before transmission.</a:t>
            </a:r>
          </a:p>
          <a:p>
            <a:pPr algn="just"/>
            <a:r>
              <a:rPr lang="en-US" dirty="0" smtClean="0"/>
              <a:t>The two output one form picture signal transmitter and other from sound transmitter are combined.</a:t>
            </a:r>
          </a:p>
          <a:p>
            <a:pPr algn="just"/>
            <a:r>
              <a:rPr lang="en-US" dirty="0" smtClean="0"/>
              <a:t>The combined signal is fed into antenna network for transmission.</a:t>
            </a:r>
          </a:p>
          <a:p>
            <a:pPr algn="just"/>
            <a:r>
              <a:rPr lang="en-US" dirty="0" smtClean="0"/>
              <a:t>Discussion on television studio setup, picture signal transmission and FM, sound signal transmission.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"/>
            <a:ext cx="5486400" cy="6576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Television Studio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camera and microphone outputs are fed into control room by coaxial cable.</a:t>
            </a:r>
          </a:p>
          <a:p>
            <a:pPr algn="just"/>
            <a:r>
              <a:rPr lang="en-US" dirty="0" smtClean="0"/>
              <a:t>The control room has several monitors to view pictures.</a:t>
            </a:r>
          </a:p>
          <a:p>
            <a:pPr algn="just"/>
            <a:r>
              <a:rPr lang="en-US" dirty="0" smtClean="0"/>
              <a:t>A large number of such monitors are used to check the content quality of pictures.</a:t>
            </a:r>
          </a:p>
          <a:p>
            <a:pPr algn="just"/>
            <a:r>
              <a:rPr lang="en-US" dirty="0" smtClean="0"/>
              <a:t>Headphones are used to monitor and regulate sound output.</a:t>
            </a:r>
          </a:p>
          <a:p>
            <a:pPr algn="just"/>
            <a:r>
              <a:rPr lang="en-US" dirty="0" smtClean="0"/>
              <a:t>Live studio, VTR and </a:t>
            </a:r>
            <a:r>
              <a:rPr lang="en-US" dirty="0" err="1" smtClean="0"/>
              <a:t>telecine</a:t>
            </a:r>
            <a:r>
              <a:rPr lang="en-US" dirty="0" smtClean="0"/>
              <a:t> machine rooms are located close to control room.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telecine</a:t>
            </a:r>
            <a:r>
              <a:rPr lang="en-US" dirty="0" smtClean="0"/>
              <a:t> machines together with slide scanner are installed next to control room.</a:t>
            </a:r>
          </a:p>
          <a:p>
            <a:r>
              <a:rPr lang="en-US" dirty="0" smtClean="0"/>
              <a:t>All rooms are interconnected by coaxial cables and shielded wires.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Control Room (PCR)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All video and audio outputs are routed through a common control room known as PCR.</a:t>
            </a:r>
          </a:p>
          <a:p>
            <a:pPr algn="just"/>
            <a:r>
              <a:rPr lang="en-US" dirty="0" smtClean="0"/>
              <a:t>It is manned by program director, his assistant, a camera control unit engineer, a video mixer expert, a sound engineer and a lighting director.</a:t>
            </a:r>
          </a:p>
          <a:p>
            <a:pPr algn="just"/>
            <a:r>
              <a:rPr lang="en-US" dirty="0" smtClean="0"/>
              <a:t>The video and audio outputs from different sources are terminated on separate panels in PCR.</a:t>
            </a:r>
          </a:p>
          <a:p>
            <a:pPr algn="just"/>
            <a:r>
              <a:rPr lang="en-US" dirty="0" smtClean="0"/>
              <a:t>One panel contains the camera control unit and video mixer.</a:t>
            </a:r>
          </a:p>
          <a:p>
            <a:pPr algn="just"/>
            <a:r>
              <a:rPr lang="en-US" dirty="0" smtClean="0"/>
              <a:t>Another panel contains microphone controls and other equipments.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data:image/jpeg;base64,/9j/4AAQSkZJRgABAQAAAQABAAD/2wCEAAkGBxITEhUSExMVFRUXGBcXFxcVFRYVFxgXGhcXFxgVFxcYHSggGBolGxUXITEhJSkrLi4uFx8zODMsNygtLisBCgoKDg0OGhAQGi8fICUtLS8tLS0tLS0tLS0tKy0tLS0tLS8rLS0tLS0tLS0tLS0rLS0tLS0uLS0tLS0tLS0tLf/AABEIALcBEwMBIgACEQEDEQH/xAAcAAABBQEBAQAAAAAAAAAAAAAFAQIDBAYABwj/xABJEAACAQIEAgcFBQQGCQQDAAABAhEAAwQSITEFQQYTIlFhcYEykaGxwRQjQtHwB1JykhYzYoKT4RVDU1Rkg7LS8SSiwvJEc5T/xAAaAQADAQEBAQAAAAAAAAAAAAAAAQIDBAUG/8QAMBEAAgIBAgQEBgIBBQAAAAAAAAECEQMSIRMxUWEEQXGRIoGhsdHwFDLBFSMzcuH/2gAMAwEAAhEDEQA/AAtl9qfg8CqNcZSfvDmIOwMRpVO20ka1at3YrsMSzcqndqw1yoLhoGUeIWFIW4FzOoZSMp5mR2toIEaxrPnVe1idAdQCNJEekcq1/QdguKW6bti2EDf1zlM0grA7JEQTznbQ1nulFgriLobISXYzbcOupJ0I28iAfCl5iKy4rxqdMVWfu4jJvtS2uIjv/wAqpNCdmlXF+Nded2Uxba4vZDREAOcuvf5UHtYsHYitz0QxiLhMWpvWVN1MoVrjK0AHXVYnU+BkajWnNUtgi7M/i2CNAK7A9nLpIByEjSRMVLw3izWrtu4dVVgWXvX8Q84oPdu68qjF0VBVnu9rE4doYAEEAgyYIOoO9FsJctcgPea8a4Fxg9WEn2NB/Dy/L0ozZ44w509FoNVG76XEKlm8mH+0PbugqoEkSjLmn8IE71Z4Bi1Ni2z2eoe4GZrZJ7L5jmEkDSdRoNDWMwfSN86AXAgzDMzKXgb6KCJMxz7/ACqXjXGyXYdalxdCrIjJGmoILH3z6VHC3oes1nFL1kjUA+p/OhuBuYWe0vxb86xlzjJO5queJHvrRY9qJ1HrKYfDOuXKpB5SfzrE8dsYAYtMIMJcYzbbrFlrakMrnMC22X8WwoDb4yw5mjV3il77FPW4ac4Yr156yNRlgJvGuXv51nLFRSmbDEYfCAeyseBI+RryrppjrX2kpZGUIAp1JltzueUgehpb/G2VS0nQT+QrF3LxYlidSSSe8kyaHFRC7LWJxz7h49Aef/gUmC4remG1Xv2NVA9KWB0/MUgLHFraXVzOHLAqqBFkmSZExA79SNqpPwa3uLlwd0ERHh2a237MrcYksLdt1CGetcKgPKSwbx2B2rOcfwgS/cUsjHMTNq5nXUnZhA9IFKtx2BbnCQNevuD1qPBcPYnMbtwpy7RBb47Vaawp3k+BJj1FTdbRSAt9YsQfZ2I11HPx2qng7dpZ6sbQpaCJI0O+8GRI0kVLhwWYKoJYkAAbkkwAPGa3nTjgr28PhmNi3byIFuENaFxnIHaaDLeknc99MRhgAeQ9wqzZSKiRas2xTQDwKeFrhTgapCGBK6nqfr866qsRVx+CIPMKylZHImR9fhUHBsBdtKVdg37oE6DX8/hWzbDHmKqXsKKNIkwRmpjtVi9Ziqziihld3qpearF2qtykAzhGHs3MV1eIzC2bbGVJEMCsExyiR3a1EvCcO7MquyRtmKXZPdChCIGp+tV71/q7gcqWQqVdQ2UkSDGaNNt+VVcHjUW01sFlfOlxSUBC5QwZcyksVaU5fgFdOOWDSlNbnNOGXU3Ftbbfv/gTucCuW7IxByG2TGjHNqxUHKRsSp5mltCoLnE86LYDEqrDLyBjMZynUe0x9TVxFqM8ccZ1j5F4Xkcfj539BuUd1cEqQJXRXObkuCuZWn0NEhiKEAU/rTVwklsyZILDE0pxRoT1xpDiK11xJphNsRSfaKFNiajONHIzS4kOoaWGPtFIcTQoYg0vWmnrj1CmWMffkZfU1RIp51NcRt5/Q1zzds1SpDQnhTwgpRTqkYgNNalpDQA3IKTKKeKbQAtnSigxh6vLIPeCNSeTT4a0KWpVNTOGtJM2wZ3hbaSdprfuWFNTo1VUqdKtGBOGpwNRinVSEKp+vzrqaK6mB6imGFU8dwwHbQ0+zxFvx22HihDj6Mf5alHELTaZwCdg0ox/utBosVGSx2GKmCKEX7dbniGHDDWspjsOVJ7qoRn7wqrcojiEofcFSxlW+kiqlvCj51fam2x9ahoYmHw4GsVbUVGoqQU0Aq0pFNBHfSlhQB0U2KQvTA9FAS5RTCgpM9IXooDsgruoFJnpc9KgFyCkKim564vRQDgKVht+uRqLrKcbg7/1BoAeKdUXWDvp6uO+nQxYpIpaSkAhpg3/AF3ClNNG/wCu6gY5aetMAqQCgTJkqdTUCCpesVfaYDzNMROoqULQ67xiyvOfh86pXukvJFj0n5x8qNSQrRoFt6bV1ZNukF7vPvA+lJS4kRaj2m01PuMCIMEdxEj3VTtmpQ9UUQXLCgdmV/hYqP5R2fhQzGIxkZg38SifesAe6il9qG3WpgZrFyN19xkfQ/Ch1xx3+/T51ocdbBoDiE5UMRVcUlum3F9PLSm257/lUDLS110dk+R+VRAnv+VISYOvyp2AW6I9DMJiMEuIudYHzFSEuIubUAQHBHOq3TPohhcKLBtdcOschusa00DTbJz1599a39k/DsJdwIN7KXFxxDXWXSFI7AYDmeVJ+1fh+Ft28J1MT10EC87gLC6AFjl8xFejCOJtRrf025ev+Dz/APdWVvVt0PGgBEyPLWfPaIqe9h1CyJ/1f/uQsfiNK9V4R0YsNgbLi1h3d7dt2N141KidFuAzOUxp9KyXQ3BWLuNtWsSF6pimfM5VdMPeOrAiO0q8/DnWWPFjafP27Puds51vfsZfD2gWAJkQxle8KzAajvAmvRMH+zzDvhLGI62/mu2usIBTKDMQOzMetHP2l9HeH2MMlzDJbW51mUlLhJym1dO2Y6ZguseFGuhHBcJcwOGe4WLG0MwOJvADUzCdYAo02AFNQxKCk759O3ryMMk5txcXVNN90nuvmtjxDiODFokBidXXX+zkg+faPuqGxgL11gtqxdYx7KJccnxgAmtd+1zhmGw+KS3hhCG1mP3jXJYsQTLEkGFHPurS9GOHY22tvEpZJU2/aum3kKsJ2D5uX4oO2lDxY5ym47LarpczbVN0oq7s80PR3GZ1t/ZMTnYEqvUXczAbkLlkgc6fb6N4smDhcSN9BYuE+4ivUOAdLb+Jx9pksBzZt3kyWerUHNlJPbu5eQ58+daDpP00fChWvWGSZGTNZzEwNdGJEeHfUy8PVLbddV3HeW2lG2jwO7w1olLd1hzJtkAe6ajXh10nKLT5u7IZ79vLWvReA8Cv3FD3Re6osNnt8jkgAvIOadxFQdJOHnCqrFcQO00vcdGUqBsqBzG51Ndf8DEpadf2/fwc78VNyrSu25g34VfC5jYuBeTG22U77GIOx91XeC2irXFIgjLI99aduOWFw7dm57cCJyx7WQ3MvaeCCYbaIGlZ2y5N66dROQ66n2dPhXJ4jBjxwuMr3ry79C8GXLNtTjQSBpSargnvPw/KnAnv+ArjOglIpBTde/5Uknv+AoGiVBUOLxDKYWNudPtg99JiLevpQJugJf4ndJIzEeX6ioFzt3nnv8YFSta7IMblj8h9DUnD7ZMx+7PpIn50owuSTMZTVWImF75+A/OpltKPwj1lvnpVkimkV3LBGPJHK8jZGJ8Pcv5V1SV1aaSdR7DaGk1I1Ig0rnrzz0yvcE/Gh2JFX7raVRvGqEDb5oVjLc0XxC0Lv0mAIvrUKVcxS61UUVIDxS0oWlimBU4LiWWwgUADP23KnQS0jPEAxGhI5VbOIW4oS4qjViWRZOYq7L2ogiY91CMJxEDDvh2ZsrTpqVU5pDwNzty+dSXeMKtrq01jJyIDZVKzJ/iPKvVxZoqKuW2lea+3M4ng+Nyit7tfmy/g+GjIHVi0gErkDxKqZg6bkjv7PdVrEcNw3UNeZhnFxU6sKUYS6gMR7MZc23dWYwN1MuV2y+OUsfLQjTQe/wABXYjGHSNVzZvODprv6VX8+Tjep36lPDk1bS8z17oj0J4disMbr5y4dlzG4VMAAxHqaxPS7h1u1dX7MyZAIicrHwLCCToN6AWOkGIQ/dsVXcoD2TE6n0+VUb2IuEnNO5J5amsZ+NnD/jm32dql23PQ8PKCg1mVt+mz8ybiSr1dogQxFzMNxIYAR6V67wixxDE8Os2LNy3YSCufO7OyrKhYCdlSRMgnSvGL1wlVUj2Q0f3taPcN6ZYmzb6tWcKJyhbhUCSSdAO8n31lxITcnJ8652963+/mYuWRbx52+nK9jYYbg+I4TjLbO9m4zIzaO6CPYIJyT46ChHHsVex903HxCwc3YM5LayIC6eUmASazmL6R37hl2d9IHW3GuQsyV7XIkVD/AKTgALbAIULq+bsiTEQOZJmuhS8O1FSp1/278vf92MnPxNtxlV+nzv8AaN1wPE4q5bGFTItu3cgtnMl2JZQpWNi6neJA8qscV4RisWcPZa/h2LtdRWDO2RlXM2fNM7DbTWedYbh3SbEWHZkJGYyVBETAGYSDB0GvgO4RJwzpXibL27iBS1trjAsJlrghifSANogVp/Jjqk3JU7rZ3v129/oOeDFojoj8Xm72+X+PqHuN9GrlnDgO9ogXLjnIuWZVVgaQIyE+tZrBr27n9z/oojxTpdiL9vI9oeJE899I8e+h3DiZdmGUkrodNAI0mubxM8coVHnfR8q2592ycCmsceJ/at/XU+Xaq+ZfSngU1SO8e+rFhedcSjbNXKiNbZNIVq4oqrc3PmfnTnBRQoTbYtsVLiNEY+BplsUvEG+6byj30o7W+wsnICOfuwO4H4sadw4chzAHvZabe9j0X5Cp+Gr2k/u/MVcF8aOOTqDLRwL+Hvppwb+HvoxTSK9bhI85eIkCPsb+HvrqKla6lwkV/IkeiqdPjSXf18aap21+lJcPOvEPoSpf/P51Uump77VUuMKpEkF40NxC1fuGqN2kwB18VVusEUsf1yq/iFofj7c2mA1Oh08CDSAqnii+HuP1ikt8YQmPnp8aFXUULGoY7zpUSWh2YmQdZII8IilbHQffHD91o17Uac6juYK7A+6ufyH491Cr8hiOsgAjTMAu0nn9K1GLw8u1xbtoSTlJcCCWLA/EVtghHI2pSozyScVaVgTE4NgvbS4oOk5JHvNemdEeDYW9hLTHDYVmChWa4O0xGmZtdzv6157xjOuHCm6rMbimUb8OVxqdNNq9A/ZvxawuHWybq9czGLYbtHKNdP7pNb44xjKSTvlRx+Mnk4acU+f75Br+jOF/3TBfyyP+qsz0sxOCwTIpwGDcsCeygIABgTB3P0rdLx2xOXrWBGhnMNee4ivMf2r37Vy9ZZbiuApBGbtQG+AOonvU1pl1RjbjRxeEyPJlUXdepk7QsEZs1z0y1YfhasjXLbEhVzdoDUCJ28/hQ/B9UrHN7J5TJ8JijvBsTbFq4pOjKyAak9owNBrXPhUZN6+j9z1czlFLR1XsbL9jfR/DYmziGv2LV0rcUKbihiAUkgTW+HQrASYwWG3I9j0NZj9lOLsYO3iFxB6gs6Mouq1uRk3GcDStna6R4LX/ANXh5JJH39sGCT41m5SvYmSAuP6K4BACMFhgTP4F5GPxMvzrxfp3aW3jL9u2qogCEKgAAlLZMQTAkk786+g0vWLgAGItHVj2bqH2mJ5N414B+0ZR/pHFgGQAoBGuYhLXMaf+KvX8LQQjLiX5EmE4day2iYOYCVZbZ/DO+STIgjUetexDoXg47OBwpGmrKAdvBa8Rw3HrYRQMJZVlC9tcocxoSc3M/U1eHTTLGU3k/wD1X3T0hWArXLkxyS0sIYZSpSdbv6109DRftR4NhsNicKLFq3aDW7pYIoWSCoExz1NZoOQKo8V4++KvWnuO9wJoBfIeMx27yD41fA56aydBA1JOg7tY9K5lLobcPT8Ldk2HaRVa4NT5mreGGlQXF1qsj+FChzZ1umcY0sn0+dVW4vaUxmMgkHstoRp3a1BxDi1t1Cho1nUP9FrPUqZU4tkGJPZ9as8P9tP1yqjfxFtgAHHuf/tq3w26hu2wHBOugDfunvArTHK8i9TjyY5LG7XU0VNc06mNXuM8VCTXUldSLo9AUn0+NMuPXn3BemdyyerxSsygxn3dNdQw3YfHzreC6GAYQQdiI1B2IPlXztn1BVvnf0qpcNXL4qhfNUiSK41VUs9ZdtW5MPcVTBK+1IiRqNYp901Hg7oW/YZthetE+WcT8JqovdETXws0V7oZmX7t1Q6Gbj33BBDQAA417O9Tr0LJSJTNEZs95hmj2spG08pori+M2IAtmWEbZNhP7pnn8KLp0gsBBJjQT2re/wDNXpvVSagt+x4invplN7d2YHiHRa5ZTrHe04DWwR1Q1DXFUiTtoxrzrElrRDPZKoTo7WRD8yVdk1Pjr617T0q49ZuYdkUiS1uO0h2uox0DE8qC9N8YBwNECmCbKMxjshXkFR+LVAOXtTXJ4m6Tao9DwUk7p2eWjiVokyF55furRIEaSSgnXuimJxaNJtjXcWLZjT+GDQu4FMka+YykeUEg1AK409zvoNnE3CAciEn/AIa1tyMhNaVuJYgobcwh3AtovOdwoO9emfsUweGxGFupfTM1q52TLDsOuYDQ/vBvfR7pDwrDpcVbalRlYnUnUZY3Pia2xqUnUdr2M56V/bejxO3jLg3ZgeQiJ7+0SIo1geIXGU5rswxAlrA00jS4Cx331Fej8O4XaZ4JYjXkRt/lRMcMsKwAUaqzdosRo93WMrT2VGmnrsdMuKeJf29rMLjnWx5AuHtEmRa5fiwQ+OXWo2x97DEnC3ja0BIttbJbU/itgDTuOupr6Aw/RnDXLKPlysVkkFhO/KRHlFcnRnDrZa5lk9WWEs2hyyOetcqVK7NI42pbyv8AfU8F/pvxPLH2y8P5Z9/1qv8A6VxNwkvidf3nRGn1Ckz517D0p4Lh8yMtpUOW40qMuq3FgmPA0DsiXVZOrAbnmY+tWm3tF0aSjs7PM7mIu/7VG/5dsc/FaTDX7ikywjuC2xz8q9u4dwmySCwZtty3Oe4+FFeIcNwyPYi2ArF1YAtqShZTv3qffWuSEoum7IxyUlsfPoxVyR2tJE6Jt6CiNsXLki0DcAGuRLjRJ59numvWuI4S0D2Qw/vN4+PdFE+ibBLscmU8z7Qg/KfdU5PDSiuI38gU1KdbngWH4Ni0aRYvju+6f8qJYdWyw4IYEghgQQZ591fRnEbgivD/ANo9lLGNDhjnulXglsmXL1bHu9oBjtt41lA1kDLRAFQE1PbwgVSwGhY5m725yeR8KVbRmIM93OqlK0iYxowuIMux/tN8zUdFMRwO6CQcoMmRm1HPaJpmH4Lef2AHMSQrAkDvI5VlRraKAq9wh8t1W3gHmByjn51K/AcSASbLQN4yn4AzU/AOE9beCOSogmVZCZBGkax7qqLcWmiJrVFoMDiaR2gV8xp7zXDFI2zCr9/oq29u4D4MCp/mX8qFYjgF5dTazeKQ3y7Vdi8fNf2R5T8Gl5MtC94/GuoOcMRocwPd2hHoTXVf+oLp9/wR/GXX6A2/g7qmHkEgMAzAkhhmzE+M16Z0JD/Y7QcMCMwEiDlzHLvyiPSKwXHMUjFEhpt20tFjEMyjf49/KtD+zjiZm5hm1AGdJ1jUBgJ/iB99eee0bG4pInl37fE1Tuga8/L8z+VXb5nczQ69VCKWJaJ/XxoRiGHZzGFzpmMFoXOuZso1MCTA7qJ4s6GhN+4iQbjBASN99ecDWPH3TTTrcTVli3wrACP/AF90/wAOAvj5mpLnDOGKguPicVkYlVf7JkVmX2lVnaCRz7qAHidxgVR2UN2YRRLeRjNr4e6iWF6H3Lttetu3U3IQolwLJ3E31gnfYVu/GZev2MlggFuH8GwDw9n7fdg7omFUSInV3pnTvjrpYsYLJlaOucNlLKesLW10JWYUk77ipOEvcwJNu3ctXVAIy3ci5DoTKF3EmO/kdoNY/juIa5jHZxBMjcRK6SCABGmkcqznlnOtTLjCMeRHxLi63t8PYViR27asjbidA2UyJG3Oua5gD/q76eTqfmDz0quLKEyNCNfaEes/Klt8NXckx/Eg/W3xFRuytkbroV0jsYdDaw5VS7ZibzMGYyFGoULoDsNoJ7zRm50ha45JNuQoWczRqC+UaSTC93h7WleU47BBFzKdOcureRGX9aitR0exavZBY9sEhj1qpMFSJDDuUfzHxrSMpXREop7m4scQdTOa3Mge3c1lkX9z+2vw5Gk/pQVVswJy27SZrbMIzahpZYzDMDr389aza3E2k/8A9CdwE7eR9DU/D8XbAuAhSGb8V1ZEDy1AMkEeO+laPXL+xCSjyNFb/aBiFULbttlEgEBTmylpEkamQB/eFNfp/cylGUxAWCF9ljkBGk7Cs8zWxPbImZ++WTuNSF10JHv766y1tnINxgCCSetTcERJaBEcvD3XwVVk8R2ai70l+15T1eTssga42VPvIObMdwCgHdJ8KG8Qtm0pudZYbKRol5WbUjYDfvofft4bT76JEn7wNDQu4CyTpv8A2R4ULW9agkvoORuTOpHMDXbSO81nGHYpyfU0p441k/1gnWOy8aZhzHejelRX+mVxsuaCFYMNDodB/wDM1n7eNtSZZdDp94QDsRtp+BR6+dObGWIguhG2t24eUbHy+J8ZJavNjil5GmxvHCNTdE6xCOJ1I+k+Q8QKZwbpQUv22cnLME5T2QwUTvsJ+vKso2Msgxntkcu0/ZgGNvGNddh3CnjFYf8Aete+74x8AvoPKZk5VTY1ps9duccR7L30JdEDFsoM9kTlhog6c4rxrpr0rt4u8kWhlt9lMxOd8xUsGWCBqIA/OjHDeN2LMhXVcwhihcGNYmd9z76PYXoyuIRXs4nDKrayHAJ81ZN5rnlsa2ea8TxPUhXttdW4TIzEwIBBiVEkZo5jU0FvcTvsSWu3DO/bMH02re/tT6Ovh7WHuNfS92nQwVLAkKyzAEg5G5V5uTUp7DjGu5K11mPaZie8kk0X4bcQWivUZ2lszhnDQfwnLsI9/jQhVWO0T5AfEk6Vaw2MKAhDcE88wAnyA+tUBcwWezc6yyHtnuJB05qZAzDz/wA60drpAPbfDjrCAC9plBI7iH8eUmsc3E73+0b309cZdI/rvQkj4kRQnQNG5XpValQUuCecLA1jcMR7qvcWx627LXf3RI7idlHqSK89s3rpmXkQYgqdY02p/E+Is1q3ZJJiWb5KPQSfUU7FRC3E77ateuyd/vGHwBgV1U66lQwvicbbbCdWYW6l7Pz7asuVjPKIG/IVP0HuH7anirj/ANhP0FM4DgrbYt8PdAMrdtrPJ9QG84DRQvBs9u8vayOGyFv3Tqh25a0DR67i8Sie26r/ABED50PGOtOcqurHeAQTHfXnvG8NicO+W62rCQynQ9+oAMitl0esoMPbZTmLCSxgsSfaBI7iCPSnYqJcaNNDB7x/nWAxl+4XaXYwxGpnYxueelb3EazQXGJaAzXFXTmwB/8ANJqwRS4V0kWwBlsIzxBcucx/IeAog3Te4f8AUr/O3zG1Z3F44v2UGS33AQT5x8qH4n2vQfIVk8fnb93+TVZOy9l+DSJxy0P/AMKz/M9U+L8SS6UZbCW8vJSxB7pnu195oNYEmJAnSSdB40RvXbCIUTtsd25e8+Ww08acYb8/qxSnfl9hljEoJJC5u4qY8wQd/PupycRQD+qtnzmfhQ01wFXRNlzF44OIFpE8VmT7zpV/g3F1s2ypw9m6SxbNcBJGgGUeGk+tBTVxMMCgPMjxpNXsNSrcOjpQn+5YX+U1IvS1f9xwf+GT9aA2cDOoOvdEiniwRoygd2/1qeH57+7HxE/JeyDZ6Wf8HhP8OmnpV/wmE/wv86EZR3ClCjwpae792GvsvZBf+lJ/3TB/4P8AnTR0rflh8IPKyPzoG6Md4A8PnUKWRNHDQ+J2NE3S67/ssKP+SPzpv9Mb42TDD/kr+dZ17Q1pLCKTDGB36D3zsKOEg4rNF/THEnZbHpYSu/pbjP7A8rKihj4Q2gTuOfePPSomxiwR6bn/ALaHjXmJZZeQZTpXjeRX/CT8qhu9M8Xt1i/4dsD/AKaFfalCFVOp85+VU0oWKPQfFl1C2L6TYq4pS44ZDupRI+AobacT7KwNTpOndqT5etKTEGn3WEAAQTqQPh+dWopciXJvmQKJMnzP6+FOt7AkGJ749JilK7D1P0FW8CtwDTVO7x8KZJGTYP8AtE/lYfnTfsqn2bqHwMqfjvTsUh1kR6VWESY25TvQA+woGYTJykbbGeR56a1ETTstIlMCdUWNWAPdrSVbtcLuXAHFskHY6eX0rqCS30pttZxZddC2W4p7j/8AZSaocfKnEXWXZjnH95Qx+JrQ9PFBFlucuPTsn9edZBpnX9Dl8KGUjbcUxdnE4G2XuKLoUEd4dey0gbAwd+8GhWA431FrqlcNqTIWSJ5DWN5OvfQnAKCDIBg1PfwykHYHvmhATXOOux/GfEtA88q/nVHEYkuwLFiBtvA8pqHCXMrifI/rzokcWBSCibC4EEBjBB1H50H4gPvG86JYfiRDBUUGTqO/8vOh3Ev61/4jSAq05TrtNJSopJAG80himlUiuYRSKJqgHsBEiivBsA12O0Y5iNhMaHxoUy6bmr3C7kKe0Ry0YiQYMGPGmJhfiGLtWR1aDM+2UbA/2m7/AA38qF3lubt8CNPADuqrjUAIKiPz/XypbuKLaD1NDk2KkLnrs9RFq7NUjJDcqI0hNNJpgK1LZQGZMQJphpFFAw5wPHwMlxS1vYMNWXwI/EvxHwqljOHjO3VsCk9mQRpvzHfI9KgsYqNKuriARQIG3cOU3jXupoSnXXLsT+o5U1loGdnNOV2Om86edRiiGAwTuCVthxtqSNdDpBHKgCJbeWRz2NRXRNGP9BXTr2B6n8qRuBPzZfj+VKxAVnbvPvNNBirrYa3pN0CRIlWqC9h1USLit4Df3TQMaCCJ1Hy99W+G4BnZSQRbLhS0d+sDv0901Y4XANsxpJLd2qkDfzFGeHY6wHZCApzShOiwQB2eQ5++mmJl04C13EeAd/8AurqmbEoDGprqokCdNrutpfBj7yB9KzDGtZ0mwaMq3WuZGAgAic3OAOR13rNWMEW1mO6R9KVlIgS4RSm8aK4TgTOYzaczlj60v2azavQWnKVHag6zlMiOW/upWMDTNGOFcLt3VzM5MGCo0junvmiOP4KtxiwftEaZYKyBAn4bUvC7RsqRc6tfEHU/xT9KVgW7GCtp7KqPGNffvWU4oh615icxo/iuMLsmp7+70NBLpkknUnnQkBQy1wFWSKYRVUBG1NmnslNCGkwOLUqXSNqns4QspI2E842GY/CogtACFidTUiNpTclKKKEIaSadTaAOmkNLXUANNJT6QmgBlLJp7cv1NOQA7kg9wWfrRQES1xqYANC5QpEjNJGsk66b8vSoGWDFAxy1r+A2SLYBABk+euuvjWb4XYzPrsNfPurSYe4VMz/nSbAMKtC8TxeQRbtM/tLm0VZGhgneithwwkUCXgt20SVIYaQI2jwnU+NSAEfrlU2yRB1IOVuXkY9KpNZ8de6PrRPEYdxLEqeZ1j51RZT3iqERFSuvyNSpcDAhiZ5Trp50++gB020PvpvVgjb1pgcuJuLoHMDbU11NyN311VQFou1xs9wlidhyA5f+KJYHD5tT7I3NdXVLAtYzjSWhktr2vgPEnmazl63L7CQO0Nh5D5ek11dToAgmNlfYQ8pZBMxz5T+tKqAc9/dHu2rq6kwKwYhuVS11dQM4JXZK6upoBpFSJeLkW4zcl5MPI93gdKWupiGPmUMFbTQN5sCNJG0A91SYlLYUEe1zBn3gzt6V1dQBV6z03291cBXV1IYuWuy11dSExctJkrq6mB2SrFjhbunWDKFzFZYn2gASIAJ2Ipa6gBrYQL7TegH1P5VA1yNF0pa6iwOzQJHLKfXtT8xTjcRtxB7x+ta6uoQhyKyHOusc/oQaO27oZQw5/Purq6pmhotYa+VOnrRVLgYeB766uqRlO9w1D7JK+B1FC+JYXq0LG2p21EAb++urqa5gBcNZLmBA3OvdoIq5dwbDcD0rq6rJIhgmOtLXV1XQ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xITEhUSExMVFRUXGBcXFxcVFRYVFxgXGhcXFxgVFxcYHSggGBolGxUXITEhJSkrLi4uFx8zODMsNygtLisBCgoKDg0OGhAQGi8fICUtLS8tLS0tLS0tLS0tKy0tLS0tLS8rLS0tLS0tLS0tLS0rLS0tLS0uLS0tLS0tLS0tLf/AABEIALcBEwMBIgACEQEDEQH/xAAcAAABBQEBAQAAAAAAAAAAAAAFAQIDBAYABwj/xABJEAACAQIEAgcFBQQGCQQDAAABAhEAAwQSITEFQQYTIlFhcYEykaGxwRQjQtHwB1JykhYzYoKT4RVDU1Rkg7LS8SSiwvJEc5T/xAAaAQADAQEBAQAAAAAAAAAAAAAAAQIDBAUG/8QAMBEAAgIBAgQEBgIBBQAAAAAAAAECEQMSIRMxUWEEQXGRIoGhsdHwFDLBFSMzcuH/2gAMAwEAAhEDEQA/AAtl9qfg8CqNcZSfvDmIOwMRpVO20ka1at3YrsMSzcqndqw1yoLhoGUeIWFIW4FzOoZSMp5mR2toIEaxrPnVe1idAdQCNJEekcq1/QdguKW6bti2EDf1zlM0grA7JEQTznbQ1nulFgriLobISXYzbcOupJ0I28iAfCl5iKy4rxqdMVWfu4jJvtS2uIjv/wAqpNCdmlXF+Nded2Uxba4vZDREAOcuvf5UHtYsHYitz0QxiLhMWpvWVN1MoVrjK0AHXVYnU+BkajWnNUtgi7M/i2CNAK7A9nLpIByEjSRMVLw3izWrtu4dVVgWXvX8Q84oPdu68qjF0VBVnu9rE4doYAEEAgyYIOoO9FsJctcgPea8a4Fxg9WEn2NB/Dy/L0ozZ44w509FoNVG76XEKlm8mH+0PbugqoEkSjLmn8IE71Z4Bi1Ni2z2eoe4GZrZJ7L5jmEkDSdRoNDWMwfSN86AXAgzDMzKXgb6KCJMxz7/ACqXjXGyXYdalxdCrIjJGmoILH3z6VHC3oes1nFL1kjUA+p/OhuBuYWe0vxb86xlzjJO5queJHvrRY9qJ1HrKYfDOuXKpB5SfzrE8dsYAYtMIMJcYzbbrFlrakMrnMC22X8WwoDb4yw5mjV3il77FPW4ac4Yr156yNRlgJvGuXv51nLFRSmbDEYfCAeyseBI+RryrppjrX2kpZGUIAp1JltzueUgehpb/G2VS0nQT+QrF3LxYlidSSSe8kyaHFRC7LWJxz7h49Aef/gUmC4remG1Xv2NVA9KWB0/MUgLHFraXVzOHLAqqBFkmSZExA79SNqpPwa3uLlwd0ERHh2a237MrcYksLdt1CGetcKgPKSwbx2B2rOcfwgS/cUsjHMTNq5nXUnZhA9IFKtx2BbnCQNevuD1qPBcPYnMbtwpy7RBb47Vaawp3k+BJj1FTdbRSAt9YsQfZ2I11HPx2qng7dpZ6sbQpaCJI0O+8GRI0kVLhwWYKoJYkAAbkkwAPGa3nTjgr28PhmNi3byIFuENaFxnIHaaDLeknc99MRhgAeQ9wqzZSKiRas2xTQDwKeFrhTgapCGBK6nqfr866qsRVx+CIPMKylZHImR9fhUHBsBdtKVdg37oE6DX8/hWzbDHmKqXsKKNIkwRmpjtVi9Ziqziihld3qpearF2qtykAzhGHs3MV1eIzC2bbGVJEMCsExyiR3a1EvCcO7MquyRtmKXZPdChCIGp+tV71/q7gcqWQqVdQ2UkSDGaNNt+VVcHjUW01sFlfOlxSUBC5QwZcyksVaU5fgFdOOWDSlNbnNOGXU3Ftbbfv/gTucCuW7IxByG2TGjHNqxUHKRsSp5mltCoLnE86LYDEqrDLyBjMZynUe0x9TVxFqM8ccZ1j5F4Xkcfj539BuUd1cEqQJXRXObkuCuZWn0NEhiKEAU/rTVwklsyZILDE0pxRoT1xpDiK11xJphNsRSfaKFNiajONHIzS4kOoaWGPtFIcTQoYg0vWmnrj1CmWMffkZfU1RIp51NcRt5/Q1zzds1SpDQnhTwgpRTqkYgNNalpDQA3IKTKKeKbQAtnSigxh6vLIPeCNSeTT4a0KWpVNTOGtJM2wZ3hbaSdprfuWFNTo1VUqdKtGBOGpwNRinVSEKp+vzrqaK6mB6imGFU8dwwHbQ0+zxFvx22HihDj6Mf5alHELTaZwCdg0ox/utBosVGSx2GKmCKEX7dbniGHDDWspjsOVJ7qoRn7wqrcojiEofcFSxlW+kiqlvCj51fam2x9ahoYmHw4GsVbUVGoqQU0Aq0pFNBHfSlhQB0U2KQvTA9FAS5RTCgpM9IXooDsgruoFJnpc9KgFyCkKim564vRQDgKVht+uRqLrKcbg7/1BoAeKdUXWDvp6uO+nQxYpIpaSkAhpg3/AF3ClNNG/wCu6gY5aetMAqQCgTJkqdTUCCpesVfaYDzNMROoqULQ67xiyvOfh86pXukvJFj0n5x8qNSQrRoFt6bV1ZNukF7vPvA+lJS4kRaj2m01PuMCIMEdxEj3VTtmpQ9UUQXLCgdmV/hYqP5R2fhQzGIxkZg38SifesAe6il9qG3WpgZrFyN19xkfQ/Ch1xx3+/T51ocdbBoDiE5UMRVcUlum3F9PLSm257/lUDLS110dk+R+VRAnv+VISYOvyp2AW6I9DMJiMEuIudYHzFSEuIubUAQHBHOq3TPohhcKLBtdcOschusa00DTbJz1599a39k/DsJdwIN7KXFxxDXWXSFI7AYDmeVJ+1fh+Ft28J1MT10EC87gLC6AFjl8xFejCOJtRrf025ev+Dz/APdWVvVt0PGgBEyPLWfPaIqe9h1CyJ/1f/uQsfiNK9V4R0YsNgbLi1h3d7dt2N141KidFuAzOUxp9KyXQ3BWLuNtWsSF6pimfM5VdMPeOrAiO0q8/DnWWPFjafP27Puds51vfsZfD2gWAJkQxle8KzAajvAmvRMH+zzDvhLGI62/mu2usIBTKDMQOzMetHP2l9HeH2MMlzDJbW51mUlLhJym1dO2Y6ZguseFGuhHBcJcwOGe4WLG0MwOJvADUzCdYAo02AFNQxKCk759O3ryMMk5txcXVNN90nuvmtjxDiODFokBidXXX+zkg+faPuqGxgL11gtqxdYx7KJccnxgAmtd+1zhmGw+KS3hhCG1mP3jXJYsQTLEkGFHPurS9GOHY22tvEpZJU2/aum3kKsJ2D5uX4oO2lDxY5ym47LarpczbVN0oq7s80PR3GZ1t/ZMTnYEqvUXczAbkLlkgc6fb6N4smDhcSN9BYuE+4ivUOAdLb+Jx9pksBzZt3kyWerUHNlJPbu5eQ58+daDpP00fChWvWGSZGTNZzEwNdGJEeHfUy8PVLbddV3HeW2lG2jwO7w1olLd1hzJtkAe6ajXh10nKLT5u7IZ79vLWvReA8Cv3FD3Re6osNnt8jkgAvIOadxFQdJOHnCqrFcQO00vcdGUqBsqBzG51Ndf8DEpadf2/fwc78VNyrSu25g34VfC5jYuBeTG22U77GIOx91XeC2irXFIgjLI99aduOWFw7dm57cCJyx7WQ3MvaeCCYbaIGlZ2y5N66dROQ66n2dPhXJ4jBjxwuMr3ry79C8GXLNtTjQSBpSargnvPw/KnAnv+ArjOglIpBTde/5Uknv+AoGiVBUOLxDKYWNudPtg99JiLevpQJugJf4ndJIzEeX6ioFzt3nnv8YFSta7IMblj8h9DUnD7ZMx+7PpIn50owuSTMZTVWImF75+A/OpltKPwj1lvnpVkimkV3LBGPJHK8jZGJ8Pcv5V1SV1aaSdR7DaGk1I1Ig0rnrzz0yvcE/Gh2JFX7raVRvGqEDb5oVjLc0XxC0Lv0mAIvrUKVcxS61UUVIDxS0oWlimBU4LiWWwgUADP23KnQS0jPEAxGhI5VbOIW4oS4qjViWRZOYq7L2ogiY91CMJxEDDvh2ZsrTpqVU5pDwNzty+dSXeMKtrq01jJyIDZVKzJ/iPKvVxZoqKuW2lea+3M4ng+Nyit7tfmy/g+GjIHVi0gErkDxKqZg6bkjv7PdVrEcNw3UNeZhnFxU6sKUYS6gMR7MZc23dWYwN1MuV2y+OUsfLQjTQe/wABXYjGHSNVzZvODprv6VX8+Tjep36lPDk1bS8z17oj0J4disMbr5y4dlzG4VMAAxHqaxPS7h1u1dX7MyZAIicrHwLCCToN6AWOkGIQ/dsVXcoD2TE6n0+VUb2IuEnNO5J5amsZ+NnD/jm32dql23PQ8PKCg1mVt+mz8ybiSr1dogQxFzMNxIYAR6V67wixxDE8Os2LNy3YSCufO7OyrKhYCdlSRMgnSvGL1wlVUj2Q0f3taPcN6ZYmzb6tWcKJyhbhUCSSdAO8n31lxITcnJ8652963+/mYuWRbx52+nK9jYYbg+I4TjLbO9m4zIzaO6CPYIJyT46ChHHsVex903HxCwc3YM5LayIC6eUmASazmL6R37hl2d9IHW3GuQsyV7XIkVD/AKTgALbAIULq+bsiTEQOZJmuhS8O1FSp1/278vf92MnPxNtxlV+nzv8AaN1wPE4q5bGFTItu3cgtnMl2JZQpWNi6neJA8qscV4RisWcPZa/h2LtdRWDO2RlXM2fNM7DbTWedYbh3SbEWHZkJGYyVBETAGYSDB0GvgO4RJwzpXibL27iBS1trjAsJlrghifSANogVp/Jjqk3JU7rZ3v129/oOeDFojoj8Xm72+X+PqHuN9GrlnDgO9ogXLjnIuWZVVgaQIyE+tZrBr27n9z/oojxTpdiL9vI9oeJE899I8e+h3DiZdmGUkrodNAI0mubxM8coVHnfR8q2592ycCmsceJ/at/XU+Xaq+ZfSngU1SO8e+rFhedcSjbNXKiNbZNIVq4oqrc3PmfnTnBRQoTbYtsVLiNEY+BplsUvEG+6byj30o7W+wsnICOfuwO4H4sadw4chzAHvZabe9j0X5Cp+Gr2k/u/MVcF8aOOTqDLRwL+Hvppwb+HvoxTSK9bhI85eIkCPsb+HvrqKla6lwkV/IkeiqdPjSXf18aap21+lJcPOvEPoSpf/P51Uump77VUuMKpEkF40NxC1fuGqN2kwB18VVusEUsf1yq/iFofj7c2mA1Oh08CDSAqnii+HuP1ikt8YQmPnp8aFXUULGoY7zpUSWh2YmQdZII8IilbHQffHD91o17Uac6juYK7A+6ufyH491Cr8hiOsgAjTMAu0nn9K1GLw8u1xbtoSTlJcCCWLA/EVtghHI2pSozyScVaVgTE4NgvbS4oOk5JHvNemdEeDYW9hLTHDYVmChWa4O0xGmZtdzv6157xjOuHCm6rMbimUb8OVxqdNNq9A/ZvxawuHWybq9czGLYbtHKNdP7pNb44xjKSTvlRx+Mnk4acU+f75Br+jOF/3TBfyyP+qsz0sxOCwTIpwGDcsCeygIABgTB3P0rdLx2xOXrWBGhnMNee4ivMf2r37Vy9ZZbiuApBGbtQG+AOonvU1pl1RjbjRxeEyPJlUXdepk7QsEZs1z0y1YfhasjXLbEhVzdoDUCJ28/hQ/B9UrHN7J5TJ8JijvBsTbFq4pOjKyAak9owNBrXPhUZN6+j9z1czlFLR1XsbL9jfR/DYmziGv2LV0rcUKbihiAUkgTW+HQrASYwWG3I9j0NZj9lOLsYO3iFxB6gs6Mouq1uRk3GcDStna6R4LX/ANXh5JJH39sGCT41m5SvYmSAuP6K4BACMFhgTP4F5GPxMvzrxfp3aW3jL9u2qogCEKgAAlLZMQTAkk786+g0vWLgAGItHVj2bqH2mJ5N414B+0ZR/pHFgGQAoBGuYhLXMaf+KvX8LQQjLiX5EmE4day2iYOYCVZbZ/DO+STIgjUetexDoXg47OBwpGmrKAdvBa8Rw3HrYRQMJZVlC9tcocxoSc3M/U1eHTTLGU3k/wD1X3T0hWArXLkxyS0sIYZSpSdbv6109DRftR4NhsNicKLFq3aDW7pYIoWSCoExz1NZoOQKo8V4++KvWnuO9wJoBfIeMx27yD41fA56aydBA1JOg7tY9K5lLobcPT8Ldk2HaRVa4NT5mreGGlQXF1qsj+FChzZ1umcY0sn0+dVW4vaUxmMgkHstoRp3a1BxDi1t1Cho1nUP9FrPUqZU4tkGJPZ9as8P9tP1yqjfxFtgAHHuf/tq3w26hu2wHBOugDfunvArTHK8i9TjyY5LG7XU0VNc06mNXuM8VCTXUldSLo9AUn0+NMuPXn3BemdyyerxSsygxn3dNdQw3YfHzreC6GAYQQdiI1B2IPlXztn1BVvnf0qpcNXL4qhfNUiSK41VUs9ZdtW5MPcVTBK+1IiRqNYp901Hg7oW/YZthetE+WcT8JqovdETXws0V7oZmX7t1Q6Gbj33BBDQAA417O9Tr0LJSJTNEZs95hmj2spG08pori+M2IAtmWEbZNhP7pnn8KLp0gsBBJjQT2re/wDNXpvVSagt+x4invplN7d2YHiHRa5ZTrHe04DWwR1Q1DXFUiTtoxrzrElrRDPZKoTo7WRD8yVdk1Pjr617T0q49ZuYdkUiS1uO0h2uox0DE8qC9N8YBwNECmCbKMxjshXkFR+LVAOXtTXJ4m6Tao9DwUk7p2eWjiVokyF55furRIEaSSgnXuimJxaNJtjXcWLZjT+GDQu4FMka+YykeUEg1AK409zvoNnE3CAciEn/AIa1tyMhNaVuJYgobcwh3AtovOdwoO9emfsUweGxGFupfTM1q52TLDsOuYDQ/vBvfR7pDwrDpcVbalRlYnUnUZY3Pia2xqUnUdr2M56V/bejxO3jLg3ZgeQiJ7+0SIo1geIXGU5rswxAlrA00jS4Cx331Fej8O4XaZ4JYjXkRt/lRMcMsKwAUaqzdosRo93WMrT2VGmnrsdMuKeJf29rMLjnWx5AuHtEmRa5fiwQ+OXWo2x97DEnC3ja0BIttbJbU/itgDTuOupr6Aw/RnDXLKPlysVkkFhO/KRHlFcnRnDrZa5lk9WWEs2hyyOetcqVK7NI42pbyv8AfU8F/pvxPLH2y8P5Z9/1qv8A6VxNwkvidf3nRGn1Ckz517D0p4Lh8yMtpUOW40qMuq3FgmPA0DsiXVZOrAbnmY+tWm3tF0aSjs7PM7mIu/7VG/5dsc/FaTDX7ikywjuC2xz8q9u4dwmySCwZtty3Oe4+FFeIcNwyPYi2ArF1YAtqShZTv3qffWuSEoum7IxyUlsfPoxVyR2tJE6Jt6CiNsXLki0DcAGuRLjRJ59numvWuI4S0D2Qw/vN4+PdFE+ibBLscmU8z7Qg/KfdU5PDSiuI38gU1KdbngWH4Ni0aRYvju+6f8qJYdWyw4IYEghgQQZ591fRnEbgivD/ANo9lLGNDhjnulXglsmXL1bHu9oBjtt41lA1kDLRAFQE1PbwgVSwGhY5m725yeR8KVbRmIM93OqlK0iYxowuIMux/tN8zUdFMRwO6CQcoMmRm1HPaJpmH4Lef2AHMSQrAkDvI5VlRraKAq9wh8t1W3gHmByjn51K/AcSASbLQN4yn4AzU/AOE9beCOSogmVZCZBGkax7qqLcWmiJrVFoMDiaR2gV8xp7zXDFI2zCr9/oq29u4D4MCp/mX8qFYjgF5dTazeKQ3y7Vdi8fNf2R5T8Gl5MtC94/GuoOcMRocwPd2hHoTXVf+oLp9/wR/GXX6A2/g7qmHkEgMAzAkhhmzE+M16Z0JD/Y7QcMCMwEiDlzHLvyiPSKwXHMUjFEhpt20tFjEMyjf49/KtD+zjiZm5hm1AGdJ1jUBgJ/iB99eee0bG4pInl37fE1Tuga8/L8z+VXb5nczQ69VCKWJaJ/XxoRiGHZzGFzpmMFoXOuZso1MCTA7qJ4s6GhN+4iQbjBASN99ecDWPH3TTTrcTVli3wrACP/AF90/wAOAvj5mpLnDOGKguPicVkYlVf7JkVmX2lVnaCRz7qAHidxgVR2UN2YRRLeRjNr4e6iWF6H3Lttetu3U3IQolwLJ3E31gnfYVu/GZev2MlggFuH8GwDw9n7fdg7omFUSInV3pnTvjrpYsYLJlaOucNlLKesLW10JWYUk77ipOEvcwJNu3ctXVAIy3ci5DoTKF3EmO/kdoNY/juIa5jHZxBMjcRK6SCABGmkcqznlnOtTLjCMeRHxLi63t8PYViR27asjbidA2UyJG3Oua5gD/q76eTqfmDz0quLKEyNCNfaEes/Klt8NXckx/Eg/W3xFRuytkbroV0jsYdDaw5VS7ZibzMGYyFGoULoDsNoJ7zRm50ha45JNuQoWczRqC+UaSTC93h7WleU47BBFzKdOcureRGX9aitR0exavZBY9sEhj1qpMFSJDDuUfzHxrSMpXREop7m4scQdTOa3Mge3c1lkX9z+2vw5Gk/pQVVswJy27SZrbMIzahpZYzDMDr389aza3E2k/8A9CdwE7eR9DU/D8XbAuAhSGb8V1ZEDy1AMkEeO+laPXL+xCSjyNFb/aBiFULbttlEgEBTmylpEkamQB/eFNfp/cylGUxAWCF9ljkBGk7Cs8zWxPbImZ++WTuNSF10JHv766y1tnINxgCCSetTcERJaBEcvD3XwVVk8R2ai70l+15T1eTssga42VPvIObMdwCgHdJ8KG8Qtm0pudZYbKRol5WbUjYDfvofft4bT76JEn7wNDQu4CyTpv8A2R4ULW9agkvoORuTOpHMDXbSO81nGHYpyfU0p441k/1gnWOy8aZhzHejelRX+mVxsuaCFYMNDodB/wDM1n7eNtSZZdDp94QDsRtp+BR6+dObGWIguhG2t24eUbHy+J8ZJavNjil5GmxvHCNTdE6xCOJ1I+k+Q8QKZwbpQUv22cnLME5T2QwUTvsJ+vKso2Msgxntkcu0/ZgGNvGNddh3CnjFYf8Aete+74x8AvoPKZk5VTY1ps9duccR7L30JdEDFsoM9kTlhog6c4rxrpr0rt4u8kWhlt9lMxOd8xUsGWCBqIA/OjHDeN2LMhXVcwhihcGNYmd9z76PYXoyuIRXs4nDKrayHAJ81ZN5rnlsa2ea8TxPUhXttdW4TIzEwIBBiVEkZo5jU0FvcTvsSWu3DO/bMH02re/tT6Ovh7WHuNfS92nQwVLAkKyzAEg5G5V5uTUp7DjGu5K11mPaZie8kk0X4bcQWivUZ2lszhnDQfwnLsI9/jQhVWO0T5AfEk6Vaw2MKAhDcE88wAnyA+tUBcwWezc6yyHtnuJB05qZAzDz/wA60drpAPbfDjrCAC9plBI7iH8eUmsc3E73+0b309cZdI/rvQkj4kRQnQNG5XpValQUuCecLA1jcMR7qvcWx627LXf3RI7idlHqSK89s3rpmXkQYgqdY02p/E+Is1q3ZJJiWb5KPQSfUU7FRC3E77ateuyd/vGHwBgV1U66lQwvicbbbCdWYW6l7Pz7asuVjPKIG/IVP0HuH7anirj/ANhP0FM4DgrbYt8PdAMrdtrPJ9QG84DRQvBs9u8vayOGyFv3Tqh25a0DR67i8Sie26r/ABED50PGOtOcqurHeAQTHfXnvG8NicO+W62rCQynQ9+oAMitl0esoMPbZTmLCSxgsSfaBI7iCPSnYqJcaNNDB7x/nWAxl+4XaXYwxGpnYxueelb3EazQXGJaAzXFXTmwB/8ANJqwRS4V0kWwBlsIzxBcucx/IeAog3Te4f8AUr/O3zG1Z3F44v2UGS33AQT5x8qH4n2vQfIVk8fnb93+TVZOy9l+DSJxy0P/AMKz/M9U+L8SS6UZbCW8vJSxB7pnu195oNYEmJAnSSdB40RvXbCIUTtsd25e8+Ww08acYb8/qxSnfl9hljEoJJC5u4qY8wQd/PupycRQD+qtnzmfhQ01wFXRNlzF44OIFpE8VmT7zpV/g3F1s2ypw9m6SxbNcBJGgGUeGk+tBTVxMMCgPMjxpNXsNSrcOjpQn+5YX+U1IvS1f9xwf+GT9aA2cDOoOvdEiniwRoygd2/1qeH57+7HxE/JeyDZ6Wf8HhP8OmnpV/wmE/wv86EZR3ClCjwpae792GvsvZBf+lJ/3TB/4P8AnTR0rflh8IPKyPzoG6Md4A8PnUKWRNHDQ+J2NE3S67/ssKP+SPzpv9Mb42TDD/kr+dZ17Q1pLCKTDGB36D3zsKOEg4rNF/THEnZbHpYSu/pbjP7A8rKihj4Q2gTuOfePPSomxiwR6bn/ALaHjXmJZZeQZTpXjeRX/CT8qhu9M8Xt1i/4dsD/AKaFfalCFVOp85+VU0oWKPQfFl1C2L6TYq4pS44ZDupRI+AobacT7KwNTpOndqT5etKTEGn3WEAAQTqQPh+dWopciXJvmQKJMnzP6+FOt7AkGJ749JilK7D1P0FW8CtwDTVO7x8KZJGTYP8AtE/lYfnTfsqn2bqHwMqfjvTsUh1kR6VWESY25TvQA+woGYTJykbbGeR56a1ETTstIlMCdUWNWAPdrSVbtcLuXAHFskHY6eX0rqCS30pttZxZddC2W4p7j/8AZSaocfKnEXWXZjnH95Qx+JrQ9PFBFlucuPTsn9edZBpnX9Dl8KGUjbcUxdnE4G2XuKLoUEd4dey0gbAwd+8GhWA431FrqlcNqTIWSJ5DWN5OvfQnAKCDIBg1PfwykHYHvmhATXOOux/GfEtA88q/nVHEYkuwLFiBtvA8pqHCXMrifI/rzokcWBSCibC4EEBjBB1H50H4gPvG86JYfiRDBUUGTqO/8vOh3Ev61/4jSAq05TrtNJSopJAG80himlUiuYRSKJqgHsBEiivBsA12O0Y5iNhMaHxoUy6bmr3C7kKe0Ry0YiQYMGPGmJhfiGLtWR1aDM+2UbA/2m7/AA38qF3lubt8CNPADuqrjUAIKiPz/XypbuKLaD1NDk2KkLnrs9RFq7NUjJDcqI0hNNJpgK1LZQGZMQJphpFFAw5wPHwMlxS1vYMNWXwI/EvxHwqljOHjO3VsCk9mQRpvzHfI9KgsYqNKuriARQIG3cOU3jXupoSnXXLsT+o5U1loGdnNOV2Om86edRiiGAwTuCVthxtqSNdDpBHKgCJbeWRz2NRXRNGP9BXTr2B6n8qRuBPzZfj+VKxAVnbvPvNNBirrYa3pN0CRIlWqC9h1USLit4Df3TQMaCCJ1Hy99W+G4BnZSQRbLhS0d+sDv0901Y4XANsxpJLd2qkDfzFGeHY6wHZCApzShOiwQB2eQ5++mmJl04C13EeAd/8AurqmbEoDGprqokCdNrutpfBj7yB9KzDGtZ0mwaMq3WuZGAgAic3OAOR13rNWMEW1mO6R9KVlIgS4RSm8aK4TgTOYzaczlj60v2azavQWnKVHag6zlMiOW/upWMDTNGOFcLt3VzM5MGCo0junvmiOP4KtxiwftEaZYKyBAn4bUvC7RsqRc6tfEHU/xT9KVgW7GCtp7KqPGNffvWU4oh615icxo/iuMLsmp7+70NBLpkknUnnQkBQy1wFWSKYRVUBG1NmnslNCGkwOLUqXSNqns4QspI2E842GY/CogtACFidTUiNpTclKKKEIaSadTaAOmkNLXUANNJT6QmgBlLJp7cv1NOQA7kg9wWfrRQES1xqYANC5QpEjNJGsk66b8vSoGWDFAxy1r+A2SLYBABk+euuvjWb4XYzPrsNfPurSYe4VMz/nSbAMKtC8TxeQRbtM/tLm0VZGhgneithwwkUCXgt20SVIYaQI2jwnU+NSAEfrlU2yRB1IOVuXkY9KpNZ8de6PrRPEYdxLEqeZ1j51RZT3iqERFSuvyNSpcDAhiZ5Trp50++gB020PvpvVgjb1pgcuJuLoHMDbU11NyN311VQFou1xs9wlidhyA5f+KJYHD5tT7I3NdXVLAtYzjSWhktr2vgPEnmazl63L7CQO0Nh5D5ek11dToAgmNlfYQ8pZBMxz5T+tKqAc9/dHu2rq6kwKwYhuVS11dQM4JXZK6upoBpFSJeLkW4zcl5MPI93gdKWupiGPmUMFbTQN5sCNJG0A91SYlLYUEe1zBn3gzt6V1dQBV6z03291cBXV1IYuWuy11dSExctJkrq6mB2SrFjhbunWDKFzFZYn2gASIAJ2Ipa6gBrYQL7TegH1P5VA1yNF0pa6iwOzQJHLKfXtT8xTjcRtxB7x+ta6uoQhyKyHOusc/oQaO27oZQw5/Purq6pmhotYa+VOnrRVLgYeB766uqRlO9w1D7JK+B1FC+JYXq0LG2p21EAb++urqa5gBcNZLmBA3OvdoIq5dwbDcD0rq6rJIhgmOtLXV1XQ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xITEhUSExMVFRUXGBcXFxcVFRYVFxgXGhcXFxgVFxcYHSggGBolGxUXITEhJSkrLi4uFx8zODMsNygtLisBCgoKDg0OGhAQGi8fICUtLS8tLS0tLS0tLS0tKy0tLS0tLS8rLS0tLS0tLS0tLS0rLS0tLS0uLS0tLS0tLS0tLf/AABEIALcBEwMBIgACEQEDEQH/xAAcAAABBQEBAQAAAAAAAAAAAAAFAQIDBAYABwj/xABJEAACAQIEAgcFBQQGCQQDAAABAhEAAwQSITEFQQYTIlFhcYEykaGxwRQjQtHwB1JykhYzYoKT4RVDU1Rkg7LS8SSiwvJEc5T/xAAaAQADAQEBAQAAAAAAAAAAAAAAAQIDBAUG/8QAMBEAAgIBAgQEBgIBBQAAAAAAAAECEQMSIRMxUWEEQXGRIoGhsdHwFDLBFSMzcuH/2gAMAwEAAhEDEQA/AAtl9qfg8CqNcZSfvDmIOwMRpVO20ka1at3YrsMSzcqndqw1yoLhoGUeIWFIW4FzOoZSMp5mR2toIEaxrPnVe1idAdQCNJEekcq1/QdguKW6bti2EDf1zlM0grA7JEQTznbQ1nulFgriLobISXYzbcOupJ0I28iAfCl5iKy4rxqdMVWfu4jJvtS2uIjv/wAqpNCdmlXF+Nded2Uxba4vZDREAOcuvf5UHtYsHYitz0QxiLhMWpvWVN1MoVrjK0AHXVYnU+BkajWnNUtgi7M/i2CNAK7A9nLpIByEjSRMVLw3izWrtu4dVVgWXvX8Q84oPdu68qjF0VBVnu9rE4doYAEEAgyYIOoO9FsJctcgPea8a4Fxg9WEn2NB/Dy/L0ozZ44w509FoNVG76XEKlm8mH+0PbugqoEkSjLmn8IE71Z4Bi1Ni2z2eoe4GZrZJ7L5jmEkDSdRoNDWMwfSN86AXAgzDMzKXgb6KCJMxz7/ACqXjXGyXYdalxdCrIjJGmoILH3z6VHC3oes1nFL1kjUA+p/OhuBuYWe0vxb86xlzjJO5queJHvrRY9qJ1HrKYfDOuXKpB5SfzrE8dsYAYtMIMJcYzbbrFlrakMrnMC22X8WwoDb4yw5mjV3il77FPW4ac4Yr156yNRlgJvGuXv51nLFRSmbDEYfCAeyseBI+RryrppjrX2kpZGUIAp1JltzueUgehpb/G2VS0nQT+QrF3LxYlidSSSe8kyaHFRC7LWJxz7h49Aef/gUmC4remG1Xv2NVA9KWB0/MUgLHFraXVzOHLAqqBFkmSZExA79SNqpPwa3uLlwd0ERHh2a237MrcYksLdt1CGetcKgPKSwbx2B2rOcfwgS/cUsjHMTNq5nXUnZhA9IFKtx2BbnCQNevuD1qPBcPYnMbtwpy7RBb47Vaawp3k+BJj1FTdbRSAt9YsQfZ2I11HPx2qng7dpZ6sbQpaCJI0O+8GRI0kVLhwWYKoJYkAAbkkwAPGa3nTjgr28PhmNi3byIFuENaFxnIHaaDLeknc99MRhgAeQ9wqzZSKiRas2xTQDwKeFrhTgapCGBK6nqfr866qsRVx+CIPMKylZHImR9fhUHBsBdtKVdg37oE6DX8/hWzbDHmKqXsKKNIkwRmpjtVi9Ziqziihld3qpearF2qtykAzhGHs3MV1eIzC2bbGVJEMCsExyiR3a1EvCcO7MquyRtmKXZPdChCIGp+tV71/q7gcqWQqVdQ2UkSDGaNNt+VVcHjUW01sFlfOlxSUBC5QwZcyksVaU5fgFdOOWDSlNbnNOGXU3Ftbbfv/gTucCuW7IxByG2TGjHNqxUHKRsSp5mltCoLnE86LYDEqrDLyBjMZynUe0x9TVxFqM8ccZ1j5F4Xkcfj539BuUd1cEqQJXRXObkuCuZWn0NEhiKEAU/rTVwklsyZILDE0pxRoT1xpDiK11xJphNsRSfaKFNiajONHIzS4kOoaWGPtFIcTQoYg0vWmnrj1CmWMffkZfU1RIp51NcRt5/Q1zzds1SpDQnhTwgpRTqkYgNNalpDQA3IKTKKeKbQAtnSigxh6vLIPeCNSeTT4a0KWpVNTOGtJM2wZ3hbaSdprfuWFNTo1VUqdKtGBOGpwNRinVSEKp+vzrqaK6mB6imGFU8dwwHbQ0+zxFvx22HihDj6Mf5alHELTaZwCdg0ox/utBosVGSx2GKmCKEX7dbniGHDDWspjsOVJ7qoRn7wqrcojiEofcFSxlW+kiqlvCj51fam2x9ahoYmHw4GsVbUVGoqQU0Aq0pFNBHfSlhQB0U2KQvTA9FAS5RTCgpM9IXooDsgruoFJnpc9KgFyCkKim564vRQDgKVht+uRqLrKcbg7/1BoAeKdUXWDvp6uO+nQxYpIpaSkAhpg3/AF3ClNNG/wCu6gY5aetMAqQCgTJkqdTUCCpesVfaYDzNMROoqULQ67xiyvOfh86pXukvJFj0n5x8qNSQrRoFt6bV1ZNukF7vPvA+lJS4kRaj2m01PuMCIMEdxEj3VTtmpQ9UUQXLCgdmV/hYqP5R2fhQzGIxkZg38SifesAe6il9qG3WpgZrFyN19xkfQ/Ch1xx3+/T51ocdbBoDiE5UMRVcUlum3F9PLSm257/lUDLS110dk+R+VRAnv+VISYOvyp2AW6I9DMJiMEuIudYHzFSEuIubUAQHBHOq3TPohhcKLBtdcOschusa00DTbJz1599a39k/DsJdwIN7KXFxxDXWXSFI7AYDmeVJ+1fh+Ft28J1MT10EC87gLC6AFjl8xFejCOJtRrf025ev+Dz/APdWVvVt0PGgBEyPLWfPaIqe9h1CyJ/1f/uQsfiNK9V4R0YsNgbLi1h3d7dt2N141KidFuAzOUxp9KyXQ3BWLuNtWsSF6pimfM5VdMPeOrAiO0q8/DnWWPFjafP27Puds51vfsZfD2gWAJkQxle8KzAajvAmvRMH+zzDvhLGI62/mu2usIBTKDMQOzMetHP2l9HeH2MMlzDJbW51mUlLhJym1dO2Y6ZguseFGuhHBcJcwOGe4WLG0MwOJvADUzCdYAo02AFNQxKCk759O3ryMMk5txcXVNN90nuvmtjxDiODFokBidXXX+zkg+faPuqGxgL11gtqxdYx7KJccnxgAmtd+1zhmGw+KS3hhCG1mP3jXJYsQTLEkGFHPurS9GOHY22tvEpZJU2/aum3kKsJ2D5uX4oO2lDxY5ym47LarpczbVN0oq7s80PR3GZ1t/ZMTnYEqvUXczAbkLlkgc6fb6N4smDhcSN9BYuE+4ivUOAdLb+Jx9pksBzZt3kyWerUHNlJPbu5eQ58+daDpP00fChWvWGSZGTNZzEwNdGJEeHfUy8PVLbddV3HeW2lG2jwO7w1olLd1hzJtkAe6ajXh10nKLT5u7IZ79vLWvReA8Cv3FD3Re6osNnt8jkgAvIOadxFQdJOHnCqrFcQO00vcdGUqBsqBzG51Ndf8DEpadf2/fwc78VNyrSu25g34VfC5jYuBeTG22U77GIOx91XeC2irXFIgjLI99aduOWFw7dm57cCJyx7WQ3MvaeCCYbaIGlZ2y5N66dROQ66n2dPhXJ4jBjxwuMr3ry79C8GXLNtTjQSBpSargnvPw/KnAnv+ArjOglIpBTde/5Uknv+AoGiVBUOLxDKYWNudPtg99JiLevpQJugJf4ndJIzEeX6ioFzt3nnv8YFSta7IMblj8h9DUnD7ZMx+7PpIn50owuSTMZTVWImF75+A/OpltKPwj1lvnpVkimkV3LBGPJHK8jZGJ8Pcv5V1SV1aaSdR7DaGk1I1Ig0rnrzz0yvcE/Gh2JFX7raVRvGqEDb5oVjLc0XxC0Lv0mAIvrUKVcxS61UUVIDxS0oWlimBU4LiWWwgUADP23KnQS0jPEAxGhI5VbOIW4oS4qjViWRZOYq7L2ogiY91CMJxEDDvh2ZsrTpqVU5pDwNzty+dSXeMKtrq01jJyIDZVKzJ/iPKvVxZoqKuW2lea+3M4ng+Nyit7tfmy/g+GjIHVi0gErkDxKqZg6bkjv7PdVrEcNw3UNeZhnFxU6sKUYS6gMR7MZc23dWYwN1MuV2y+OUsfLQjTQe/wABXYjGHSNVzZvODprv6VX8+Tjep36lPDk1bS8z17oj0J4disMbr5y4dlzG4VMAAxHqaxPS7h1u1dX7MyZAIicrHwLCCToN6AWOkGIQ/dsVXcoD2TE6n0+VUb2IuEnNO5J5amsZ+NnD/jm32dql23PQ8PKCg1mVt+mz8ybiSr1dogQxFzMNxIYAR6V67wixxDE8Os2LNy3YSCufO7OyrKhYCdlSRMgnSvGL1wlVUj2Q0f3taPcN6ZYmzb6tWcKJyhbhUCSSdAO8n31lxITcnJ8652963+/mYuWRbx52+nK9jYYbg+I4TjLbO9m4zIzaO6CPYIJyT46ChHHsVex903HxCwc3YM5LayIC6eUmASazmL6R37hl2d9IHW3GuQsyV7XIkVD/AKTgALbAIULq+bsiTEQOZJmuhS8O1FSp1/278vf92MnPxNtxlV+nzv8AaN1wPE4q5bGFTItu3cgtnMl2JZQpWNi6neJA8qscV4RisWcPZa/h2LtdRWDO2RlXM2fNM7DbTWedYbh3SbEWHZkJGYyVBETAGYSDB0GvgO4RJwzpXibL27iBS1trjAsJlrghifSANogVp/Jjqk3JU7rZ3v129/oOeDFojoj8Xm72+X+PqHuN9GrlnDgO9ogXLjnIuWZVVgaQIyE+tZrBr27n9z/oojxTpdiL9vI9oeJE899I8e+h3DiZdmGUkrodNAI0mubxM8coVHnfR8q2592ycCmsceJ/at/XU+Xaq+ZfSngU1SO8e+rFhedcSjbNXKiNbZNIVq4oqrc3PmfnTnBRQoTbYtsVLiNEY+BplsUvEG+6byj30o7W+wsnICOfuwO4H4sadw4chzAHvZabe9j0X5Cp+Gr2k/u/MVcF8aOOTqDLRwL+Hvppwb+HvoxTSK9bhI85eIkCPsb+HvrqKla6lwkV/IkeiqdPjSXf18aap21+lJcPOvEPoSpf/P51Uump77VUuMKpEkF40NxC1fuGqN2kwB18VVusEUsf1yq/iFofj7c2mA1Oh08CDSAqnii+HuP1ikt8YQmPnp8aFXUULGoY7zpUSWh2YmQdZII8IilbHQffHD91o17Uac6juYK7A+6ufyH491Cr8hiOsgAjTMAu0nn9K1GLw8u1xbtoSTlJcCCWLA/EVtghHI2pSozyScVaVgTE4NgvbS4oOk5JHvNemdEeDYW9hLTHDYVmChWa4O0xGmZtdzv6157xjOuHCm6rMbimUb8OVxqdNNq9A/ZvxawuHWybq9czGLYbtHKNdP7pNb44xjKSTvlRx+Mnk4acU+f75Br+jOF/3TBfyyP+qsz0sxOCwTIpwGDcsCeygIABgTB3P0rdLx2xOXrWBGhnMNee4ivMf2r37Vy9ZZbiuApBGbtQG+AOonvU1pl1RjbjRxeEyPJlUXdepk7QsEZs1z0y1YfhasjXLbEhVzdoDUCJ28/hQ/B9UrHN7J5TJ8JijvBsTbFq4pOjKyAak9owNBrXPhUZN6+j9z1czlFLR1XsbL9jfR/DYmziGv2LV0rcUKbihiAUkgTW+HQrASYwWG3I9j0NZj9lOLsYO3iFxB6gs6Mouq1uRk3GcDStna6R4LX/ANXh5JJH39sGCT41m5SvYmSAuP6K4BACMFhgTP4F5GPxMvzrxfp3aW3jL9u2qogCEKgAAlLZMQTAkk786+g0vWLgAGItHVj2bqH2mJ5N414B+0ZR/pHFgGQAoBGuYhLXMaf+KvX8LQQjLiX5EmE4day2iYOYCVZbZ/DO+STIgjUetexDoXg47OBwpGmrKAdvBa8Rw3HrYRQMJZVlC9tcocxoSc3M/U1eHTTLGU3k/wD1X3T0hWArXLkxyS0sIYZSpSdbv6109DRftR4NhsNicKLFq3aDW7pYIoWSCoExz1NZoOQKo8V4++KvWnuO9wJoBfIeMx27yD41fA56aydBA1JOg7tY9K5lLobcPT8Ldk2HaRVa4NT5mreGGlQXF1qsj+FChzZ1umcY0sn0+dVW4vaUxmMgkHstoRp3a1BxDi1t1Cho1nUP9FrPUqZU4tkGJPZ9as8P9tP1yqjfxFtgAHHuf/tq3w26hu2wHBOugDfunvArTHK8i9TjyY5LG7XU0VNc06mNXuM8VCTXUldSLo9AUn0+NMuPXn3BemdyyerxSsygxn3dNdQw3YfHzreC6GAYQQdiI1B2IPlXztn1BVvnf0qpcNXL4qhfNUiSK41VUs9ZdtW5MPcVTBK+1IiRqNYp901Hg7oW/YZthetE+WcT8JqovdETXws0V7oZmX7t1Q6Gbj33BBDQAA417O9Tr0LJSJTNEZs95hmj2spG08pori+M2IAtmWEbZNhP7pnn8KLp0gsBBJjQT2re/wDNXpvVSagt+x4invplN7d2YHiHRa5ZTrHe04DWwR1Q1DXFUiTtoxrzrElrRDPZKoTo7WRD8yVdk1Pjr617T0q49ZuYdkUiS1uO0h2uox0DE8qC9N8YBwNECmCbKMxjshXkFR+LVAOXtTXJ4m6Tao9DwUk7p2eWjiVokyF55furRIEaSSgnXuimJxaNJtjXcWLZjT+GDQu4FMka+YykeUEg1AK409zvoNnE3CAciEn/AIa1tyMhNaVuJYgobcwh3AtovOdwoO9emfsUweGxGFupfTM1q52TLDsOuYDQ/vBvfR7pDwrDpcVbalRlYnUnUZY3Pia2xqUnUdr2M56V/bejxO3jLg3ZgeQiJ7+0SIo1geIXGU5rswxAlrA00jS4Cx331Fej8O4XaZ4JYjXkRt/lRMcMsKwAUaqzdosRo93WMrT2VGmnrsdMuKeJf29rMLjnWx5AuHtEmRa5fiwQ+OXWo2x97DEnC3ja0BIttbJbU/itgDTuOupr6Aw/RnDXLKPlysVkkFhO/KRHlFcnRnDrZa5lk9WWEs2hyyOetcqVK7NI42pbyv8AfU8F/pvxPLH2y8P5Z9/1qv8A6VxNwkvidf3nRGn1Ckz517D0p4Lh8yMtpUOW40qMuq3FgmPA0DsiXVZOrAbnmY+tWm3tF0aSjs7PM7mIu/7VG/5dsc/FaTDX7ikywjuC2xz8q9u4dwmySCwZtty3Oe4+FFeIcNwyPYi2ArF1YAtqShZTv3qffWuSEoum7IxyUlsfPoxVyR2tJE6Jt6CiNsXLki0DcAGuRLjRJ59numvWuI4S0D2Qw/vN4+PdFE+ibBLscmU8z7Qg/KfdU5PDSiuI38gU1KdbngWH4Ni0aRYvju+6f8qJYdWyw4IYEghgQQZ591fRnEbgivD/ANo9lLGNDhjnulXglsmXL1bHu9oBjtt41lA1kDLRAFQE1PbwgVSwGhY5m725yeR8KVbRmIM93OqlK0iYxowuIMux/tN8zUdFMRwO6CQcoMmRm1HPaJpmH4Lef2AHMSQrAkDvI5VlRraKAq9wh8t1W3gHmByjn51K/AcSASbLQN4yn4AzU/AOE9beCOSogmVZCZBGkax7qqLcWmiJrVFoMDiaR2gV8xp7zXDFI2zCr9/oq29u4D4MCp/mX8qFYjgF5dTazeKQ3y7Vdi8fNf2R5T8Gl5MtC94/GuoOcMRocwPd2hHoTXVf+oLp9/wR/GXX6A2/g7qmHkEgMAzAkhhmzE+M16Z0JD/Y7QcMCMwEiDlzHLvyiPSKwXHMUjFEhpt20tFjEMyjf49/KtD+zjiZm5hm1AGdJ1jUBgJ/iB99eee0bG4pInl37fE1Tuga8/L8z+VXb5nczQ69VCKWJaJ/XxoRiGHZzGFzpmMFoXOuZso1MCTA7qJ4s6GhN+4iQbjBASN99ecDWPH3TTTrcTVli3wrACP/AF90/wAOAvj5mpLnDOGKguPicVkYlVf7JkVmX2lVnaCRz7qAHidxgVR2UN2YRRLeRjNr4e6iWF6H3Lttetu3U3IQolwLJ3E31gnfYVu/GZev2MlggFuH8GwDw9n7fdg7omFUSInV3pnTvjrpYsYLJlaOucNlLKesLW10JWYUk77ipOEvcwJNu3ctXVAIy3ci5DoTKF3EmO/kdoNY/juIa5jHZxBMjcRK6SCABGmkcqznlnOtTLjCMeRHxLi63t8PYViR27asjbidA2UyJG3Oua5gD/q76eTqfmDz0quLKEyNCNfaEes/Klt8NXckx/Eg/W3xFRuytkbroV0jsYdDaw5VS7ZibzMGYyFGoULoDsNoJ7zRm50ha45JNuQoWczRqC+UaSTC93h7WleU47BBFzKdOcureRGX9aitR0exavZBY9sEhj1qpMFSJDDuUfzHxrSMpXREop7m4scQdTOa3Mge3c1lkX9z+2vw5Gk/pQVVswJy27SZrbMIzahpZYzDMDr389aza3E2k/8A9CdwE7eR9DU/D8XbAuAhSGb8V1ZEDy1AMkEeO+laPXL+xCSjyNFb/aBiFULbttlEgEBTmylpEkamQB/eFNfp/cylGUxAWCF9ljkBGk7Cs8zWxPbImZ++WTuNSF10JHv766y1tnINxgCCSetTcERJaBEcvD3XwVVk8R2ai70l+15T1eTssga42VPvIObMdwCgHdJ8KG8Qtm0pudZYbKRol5WbUjYDfvofft4bT76JEn7wNDQu4CyTpv8A2R4ULW9agkvoORuTOpHMDXbSO81nGHYpyfU0p441k/1gnWOy8aZhzHejelRX+mVxsuaCFYMNDodB/wDM1n7eNtSZZdDp94QDsRtp+BR6+dObGWIguhG2t24eUbHy+J8ZJavNjil5GmxvHCNTdE6xCOJ1I+k+Q8QKZwbpQUv22cnLME5T2QwUTvsJ+vKso2Msgxntkcu0/ZgGNvGNddh3CnjFYf8Aete+74x8AvoPKZk5VTY1ps9duccR7L30JdEDFsoM9kTlhog6c4rxrpr0rt4u8kWhlt9lMxOd8xUsGWCBqIA/OjHDeN2LMhXVcwhihcGNYmd9z76PYXoyuIRXs4nDKrayHAJ81ZN5rnlsa2ea8TxPUhXttdW4TIzEwIBBiVEkZo5jU0FvcTvsSWu3DO/bMH02re/tT6Ovh7WHuNfS92nQwVLAkKyzAEg5G5V5uTUp7DjGu5K11mPaZie8kk0X4bcQWivUZ2lszhnDQfwnLsI9/jQhVWO0T5AfEk6Vaw2MKAhDcE88wAnyA+tUBcwWezc6yyHtnuJB05qZAzDz/wA60drpAPbfDjrCAC9plBI7iH8eUmsc3E73+0b309cZdI/rvQkj4kRQnQNG5XpValQUuCecLA1jcMR7qvcWx627LXf3RI7idlHqSK89s3rpmXkQYgqdY02p/E+Is1q3ZJJiWb5KPQSfUU7FRC3E77ateuyd/vGHwBgV1U66lQwvicbbbCdWYW6l7Pz7asuVjPKIG/IVP0HuH7anirj/ANhP0FM4DgrbYt8PdAMrdtrPJ9QG84DRQvBs9u8vayOGyFv3Tqh25a0DR67i8Sie26r/ABED50PGOtOcqurHeAQTHfXnvG8NicO+W62rCQynQ9+oAMitl0esoMPbZTmLCSxgsSfaBI7iCPSnYqJcaNNDB7x/nWAxl+4XaXYwxGpnYxueelb3EazQXGJaAzXFXTmwB/8ANJqwRS4V0kWwBlsIzxBcucx/IeAog3Te4f8AUr/O3zG1Z3F44v2UGS33AQT5x8qH4n2vQfIVk8fnb93+TVZOy9l+DSJxy0P/AMKz/M9U+L8SS6UZbCW8vJSxB7pnu195oNYEmJAnSSdB40RvXbCIUTtsd25e8+Ww08acYb8/qxSnfl9hljEoJJC5u4qY8wQd/PupycRQD+qtnzmfhQ01wFXRNlzF44OIFpE8VmT7zpV/g3F1s2ypw9m6SxbNcBJGgGUeGk+tBTVxMMCgPMjxpNXsNSrcOjpQn+5YX+U1IvS1f9xwf+GT9aA2cDOoOvdEiniwRoygd2/1qeH57+7HxE/JeyDZ6Wf8HhP8OmnpV/wmE/wv86EZR3ClCjwpae792GvsvZBf+lJ/3TB/4P8AnTR0rflh8IPKyPzoG6Md4A8PnUKWRNHDQ+J2NE3S67/ssKP+SPzpv9Mb42TDD/kr+dZ17Q1pLCKTDGB36D3zsKOEg4rNF/THEnZbHpYSu/pbjP7A8rKihj4Q2gTuOfePPSomxiwR6bn/ALaHjXmJZZeQZTpXjeRX/CT8qhu9M8Xt1i/4dsD/AKaFfalCFVOp85+VU0oWKPQfFl1C2L6TYq4pS44ZDupRI+AobacT7KwNTpOndqT5etKTEGn3WEAAQTqQPh+dWopciXJvmQKJMnzP6+FOt7AkGJ749JilK7D1P0FW8CtwDTVO7x8KZJGTYP8AtE/lYfnTfsqn2bqHwMqfjvTsUh1kR6VWESY25TvQA+woGYTJykbbGeR56a1ETTstIlMCdUWNWAPdrSVbtcLuXAHFskHY6eX0rqCS30pttZxZddC2W4p7j/8AZSaocfKnEXWXZjnH95Qx+JrQ9PFBFlucuPTsn9edZBpnX9Dl8KGUjbcUxdnE4G2XuKLoUEd4dey0gbAwd+8GhWA431FrqlcNqTIWSJ5DWN5OvfQnAKCDIBg1PfwykHYHvmhATXOOux/GfEtA88q/nVHEYkuwLFiBtvA8pqHCXMrifI/rzokcWBSCibC4EEBjBB1H50H4gPvG86JYfiRDBUUGTqO/8vOh3Ev61/4jSAq05TrtNJSopJAG80himlUiuYRSKJqgHsBEiivBsA12O0Y5iNhMaHxoUy6bmr3C7kKe0Ry0YiQYMGPGmJhfiGLtWR1aDM+2UbA/2m7/AA38qF3lubt8CNPADuqrjUAIKiPz/XypbuKLaD1NDk2KkLnrs9RFq7NUjJDcqI0hNNJpgK1LZQGZMQJphpFFAw5wPHwMlxS1vYMNWXwI/EvxHwqljOHjO3VsCk9mQRpvzHfI9KgsYqNKuriARQIG3cOU3jXupoSnXXLsT+o5U1loGdnNOV2Om86edRiiGAwTuCVthxtqSNdDpBHKgCJbeWRz2NRXRNGP9BXTr2B6n8qRuBPzZfj+VKxAVnbvPvNNBirrYa3pN0CRIlWqC9h1USLit4Df3TQMaCCJ1Hy99W+G4BnZSQRbLhS0d+sDv0901Y4XANsxpJLd2qkDfzFGeHY6wHZCApzShOiwQB2eQ5++mmJl04C13EeAd/8AurqmbEoDGprqokCdNrutpfBj7yB9KzDGtZ0mwaMq3WuZGAgAic3OAOR13rNWMEW1mO6R9KVlIgS4RSm8aK4TgTOYzaczlj60v2azavQWnKVHag6zlMiOW/upWMDTNGOFcLt3VzM5MGCo0junvmiOP4KtxiwftEaZYKyBAn4bUvC7RsqRc6tfEHU/xT9KVgW7GCtp7KqPGNffvWU4oh615icxo/iuMLsmp7+70NBLpkknUnnQkBQy1wFWSKYRVUBG1NmnslNCGkwOLUqXSNqns4QspI2E842GY/CogtACFidTUiNpTclKKKEIaSadTaAOmkNLXUANNJT6QmgBlLJp7cv1NOQA7kg9wWfrRQES1xqYANC5QpEjNJGsk66b8vSoGWDFAxy1r+A2SLYBABk+euuvjWb4XYzPrsNfPurSYe4VMz/nSbAMKtC8TxeQRbtM/tLm0VZGhgneithwwkUCXgt20SVIYaQI2jwnU+NSAEfrlU2yRB1IOVuXkY9KpNZ8de6PrRPEYdxLEqeZ1j51RZT3iqERFSuvyNSpcDAhiZ5Trp50++gB020PvpvVgjb1pgcuJuLoHMDbU11NyN311VQFou1xs9wlidhyA5f+KJYHD5tT7I3NdXVLAtYzjSWhktr2vgPEnmazl63L7CQO0Nh5D5ek11dToAgmNlfYQ8pZBMxz5T+tKqAc9/dHu2rq6kwKwYhuVS11dQM4JXZK6upoBpFSJeLkW4zcl5MPI93gdKWupiGPmUMFbTQN5sCNJG0A91SYlLYUEe1zBn3gzt6V1dQBV6z03291cBXV1IYuWuy11dSExctJkrq6mB2SrFjhbunWDKFzFZYn2gASIAJ2Ipa6gBrYQL7TegH1P5VA1yNF0pa6iwOzQJHLKfXtT8xTjcRtxB7x+ta6uoQhyKyHOusc/oQaO27oZQw5/Purq6pmhotYa+VOnrRVLgYeB766uqRlO9w1D7JK+B1FC+JYXq0LG2p21EAb++urqa5gBcNZLmBA3OvdoIq5dwbDcD0rq6rJIhgmOtLXV1XQ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 descr="C:\Users\Xihad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305" y="685801"/>
            <a:ext cx="8008495" cy="5329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Control Unit (CCU)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CCU engineers manipulates various controls under directions from the producer.</a:t>
            </a:r>
          </a:p>
          <a:p>
            <a:pPr algn="just"/>
            <a:r>
              <a:rPr lang="en-US" dirty="0" smtClean="0"/>
              <a:t>CCU engineers has the necessary facilities to adjust parameters such as video gain, camera sensitivity, blanking level polarity etc.</a:t>
            </a:r>
          </a:p>
          <a:p>
            <a:pPr algn="just"/>
            <a:r>
              <a:rPr lang="en-US" dirty="0" smtClean="0"/>
              <a:t>For live broadcast, composite </a:t>
            </a:r>
          </a:p>
          <a:p>
            <a:pPr marL="0" indent="0" algn="just">
              <a:buNone/>
            </a:pPr>
            <a:r>
              <a:rPr lang="en-US" dirty="0" smtClean="0"/>
              <a:t>Video signal is received over</a:t>
            </a:r>
          </a:p>
          <a:p>
            <a:pPr marL="0" indent="0" algn="just">
              <a:buNone/>
            </a:pPr>
            <a:r>
              <a:rPr lang="en-US" dirty="0" smtClean="0"/>
              <a:t>Microwave link, demodulated and</a:t>
            </a:r>
          </a:p>
          <a:p>
            <a:pPr marL="0" indent="0" algn="just">
              <a:buNone/>
            </a:pPr>
            <a:r>
              <a:rPr lang="en-US" dirty="0" smtClean="0"/>
              <a:t>Processed by the CCU engineer.</a:t>
            </a:r>
          </a:p>
          <a:p>
            <a:endParaRPr lang="en-US" dirty="0"/>
          </a:p>
        </p:txBody>
      </p:sp>
      <p:pic>
        <p:nvPicPr>
          <p:cNvPr id="19458" name="Picture 2" descr="https://encrypted-tbn0.gstatic.com/images?q=tbn:ANd9GcRu3XiDDlQiz_bEt3Ld-u_ER7SHYRKPvfHIbkWEVBSoCwv6XBg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9869" y="3836405"/>
            <a:ext cx="4384531" cy="2792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Switcher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4441163"/>
          </a:xfrm>
        </p:spPr>
        <p:txBody>
          <a:bodyPr/>
          <a:lstStyle/>
          <a:p>
            <a:pPr algn="just"/>
            <a:r>
              <a:rPr lang="en-US" dirty="0" smtClean="0"/>
              <a:t>A video switcher is a </a:t>
            </a:r>
            <a:r>
              <a:rPr lang="en-US" dirty="0" err="1" smtClean="0"/>
              <a:t>multicontact</a:t>
            </a:r>
            <a:r>
              <a:rPr lang="en-US" dirty="0" smtClean="0"/>
              <a:t> crossbar switch matrix with provision for selecting any one or more out of a large number of inputs and switching them on to outgoing circuit.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590800"/>
            <a:ext cx="3276600" cy="3429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14400"/>
          </a:xfrm>
        </p:spPr>
        <p:txBody>
          <a:bodyPr/>
          <a:lstStyle/>
          <a:p>
            <a:r>
              <a:rPr lang="en-US" dirty="0"/>
              <a:t>Types of Video </a:t>
            </a:r>
            <a:r>
              <a:rPr lang="en-US" dirty="0" smtClean="0"/>
              <a:t>Switcher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4288763"/>
          </a:xfrm>
        </p:spPr>
        <p:txBody>
          <a:bodyPr/>
          <a:lstStyle/>
          <a:p>
            <a:pPr algn="just"/>
            <a:r>
              <a:rPr lang="en-US" dirty="0"/>
              <a:t>Types of Video Switcher</a:t>
            </a:r>
          </a:p>
          <a:p>
            <a:pPr lvl="1" algn="just"/>
            <a:r>
              <a:rPr lang="en-US" dirty="0"/>
              <a:t>Mechanical pushbutton switcher</a:t>
            </a:r>
          </a:p>
          <a:p>
            <a:pPr lvl="1" algn="just"/>
            <a:r>
              <a:rPr lang="en-US" dirty="0"/>
              <a:t>Relay switcher</a:t>
            </a:r>
          </a:p>
          <a:p>
            <a:pPr lvl="1" algn="just"/>
            <a:r>
              <a:rPr lang="en-US" dirty="0"/>
              <a:t>Electronic Switcher</a:t>
            </a:r>
          </a:p>
          <a:p>
            <a:endParaRPr lang="en-US" dirty="0"/>
          </a:p>
        </p:txBody>
      </p:sp>
      <p:pic>
        <p:nvPicPr>
          <p:cNvPr id="1026" name="Picture 2" descr="Image result for mechanical push button switch broadc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4267201" cy="23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relay switcher broadca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724400"/>
            <a:ext cx="4610793" cy="177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72475"/>
            <a:ext cx="4228407" cy="239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</TotalTime>
  <Words>665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Basic Television Broadcasting</vt:lpstr>
      <vt:lpstr>Introduction</vt:lpstr>
      <vt:lpstr>PowerPoint Presentation</vt:lpstr>
      <vt:lpstr>Television Studio</vt:lpstr>
      <vt:lpstr>Program Control Room (PCR)</vt:lpstr>
      <vt:lpstr>PowerPoint Presentation</vt:lpstr>
      <vt:lpstr>Camera Control Unit (CCU)</vt:lpstr>
      <vt:lpstr>Video Switcher</vt:lpstr>
      <vt:lpstr>Types of Video Switcher</vt:lpstr>
      <vt:lpstr>Master Control Room (MCR)</vt:lpstr>
      <vt:lpstr>Television Transmitter</vt:lpstr>
      <vt:lpstr>Television Transmitter</vt:lpstr>
      <vt:lpstr>Television Transmitter</vt:lpstr>
      <vt:lpstr>Sound Signal Transmission</vt:lpstr>
      <vt:lpstr>MERITS OF FREQUENCY MODULATION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Television Broadcasting</dc:title>
  <dc:creator>Xihad</dc:creator>
  <cp:lastModifiedBy>DIU</cp:lastModifiedBy>
  <cp:revision>31</cp:revision>
  <dcterms:created xsi:type="dcterms:W3CDTF">2018-05-22T16:52:41Z</dcterms:created>
  <dcterms:modified xsi:type="dcterms:W3CDTF">2018-05-27T06:13:54Z</dcterms:modified>
</cp:coreProperties>
</file>