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4" r:id="rId6"/>
    <p:sldId id="260" r:id="rId7"/>
    <p:sldId id="275" r:id="rId8"/>
    <p:sldId id="262" r:id="rId9"/>
    <p:sldId id="276" r:id="rId10"/>
    <p:sldId id="264" r:id="rId11"/>
    <p:sldId id="265" r:id="rId12"/>
    <p:sldId id="277" r:id="rId13"/>
    <p:sldId id="267" r:id="rId14"/>
    <p:sldId id="278" r:id="rId15"/>
    <p:sldId id="268" r:id="rId16"/>
    <p:sldId id="279" r:id="rId17"/>
    <p:sldId id="284" r:id="rId18"/>
    <p:sldId id="285" r:id="rId19"/>
    <p:sldId id="286" r:id="rId20"/>
    <p:sldId id="269" r:id="rId21"/>
    <p:sldId id="280" r:id="rId22"/>
    <p:sldId id="270" r:id="rId23"/>
    <p:sldId id="282" r:id="rId24"/>
    <p:sldId id="266" r:id="rId25"/>
    <p:sldId id="283" r:id="rId26"/>
    <p:sldId id="271"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3733799"/>
          </a:xfrm>
        </p:spPr>
        <p:txBody>
          <a:bodyPr>
            <a:normAutofit fontScale="90000"/>
          </a:bodyPr>
          <a:lstStyle/>
          <a:p>
            <a:r>
              <a:rPr lang="en-US" b="1" dirty="0" smtClean="0">
                <a:latin typeface="Arial" panose="020B0604020202020204" pitchFamily="34" charset="0"/>
                <a:cs typeface="Arial" panose="020B0604020202020204" pitchFamily="34" charset="0"/>
              </a:rPr>
              <a:t>Introduction to Microbiology</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sz="3100" dirty="0" err="1" smtClean="0">
                <a:latin typeface="Arial" panose="020B0604020202020204" pitchFamily="34" charset="0"/>
                <a:cs typeface="Arial" panose="020B0604020202020204" pitchFamily="34" charset="0"/>
              </a:rPr>
              <a:t>Aklima</a:t>
            </a:r>
            <a:r>
              <a:rPr lang="en-US" sz="3100" dirty="0" smtClean="0">
                <a:latin typeface="Arial" panose="020B0604020202020204" pitchFamily="34" charset="0"/>
                <a:cs typeface="Arial" panose="020B0604020202020204" pitchFamily="34" charset="0"/>
              </a:rPr>
              <a:t> </a:t>
            </a:r>
            <a:r>
              <a:rPr lang="en-US" sz="3100" dirty="0" err="1">
                <a:latin typeface="Arial" panose="020B0604020202020204" pitchFamily="34" charset="0"/>
                <a:cs typeface="Arial" panose="020B0604020202020204" pitchFamily="34" charset="0"/>
              </a:rPr>
              <a:t>Akter</a:t>
            </a: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en-US" sz="3100" dirty="0" smtClean="0">
                <a:latin typeface="Arial" panose="020B0604020202020204" pitchFamily="34" charset="0"/>
                <a:cs typeface="Arial" panose="020B0604020202020204" pitchFamily="34" charset="0"/>
              </a:rPr>
              <a:t>Lecturer</a:t>
            </a:r>
            <a:br>
              <a:rPr lang="en-US" sz="3100" dirty="0" smtClean="0">
                <a:latin typeface="Arial" panose="020B0604020202020204" pitchFamily="34" charset="0"/>
                <a:cs typeface="Arial" panose="020B0604020202020204" pitchFamily="34" charset="0"/>
              </a:rPr>
            </a:br>
            <a:r>
              <a:rPr lang="en-US" sz="3100" dirty="0" smtClean="0">
                <a:latin typeface="Arial" panose="020B0604020202020204" pitchFamily="34" charset="0"/>
                <a:cs typeface="Arial" panose="020B0604020202020204" pitchFamily="34" charset="0"/>
              </a:rPr>
              <a:t>Department of Pharmacy</a:t>
            </a:r>
            <a:br>
              <a:rPr lang="en-US" sz="3100" dirty="0" smtClean="0">
                <a:latin typeface="Arial" panose="020B0604020202020204" pitchFamily="34" charset="0"/>
                <a:cs typeface="Arial" panose="020B0604020202020204" pitchFamily="34" charset="0"/>
              </a:rPr>
            </a:br>
            <a:r>
              <a:rPr lang="en-US" sz="3100" dirty="0" smtClean="0">
                <a:latin typeface="Arial" panose="020B0604020202020204" pitchFamily="34" charset="0"/>
                <a:cs typeface="Arial" panose="020B0604020202020204" pitchFamily="34" charset="0"/>
              </a:rPr>
              <a:t>Daffodil International University</a:t>
            </a:r>
            <a:endParaRPr lang="en-US" sz="31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4236466383"/>
              </p:ext>
            </p:extLst>
          </p:nvPr>
        </p:nvGraphicFramePr>
        <p:xfrm>
          <a:off x="228600" y="1143000"/>
          <a:ext cx="8686798" cy="5546347"/>
        </p:xfrm>
        <a:graphic>
          <a:graphicData uri="http://schemas.openxmlformats.org/drawingml/2006/table">
            <a:tbl>
              <a:tblPr/>
              <a:tblGrid>
                <a:gridCol w="2057400"/>
                <a:gridCol w="3657600"/>
                <a:gridCol w="2971798"/>
              </a:tblGrid>
              <a:tr h="1023520">
                <a:tc>
                  <a:txBody>
                    <a:bodyPr/>
                    <a:lstStyle/>
                    <a:p>
                      <a:pPr marL="0" marR="0" algn="just">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Feature</a:t>
                      </a:r>
                      <a:r>
                        <a:rPr lang="en-US" sz="2400" b="1" baseline="0" dirty="0" smtClean="0">
                          <a:latin typeface="Arial" panose="020B0604020202020204" pitchFamily="34" charset="0"/>
                          <a:ea typeface="Times New Roman"/>
                          <a:cs typeface="Arial" panose="020B0604020202020204" pitchFamily="34" charset="0"/>
                        </a:rPr>
                        <a:t> </a:t>
                      </a:r>
                      <a:endParaRPr lang="en-US" sz="2400" b="1"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Prokaryotes </a:t>
                      </a:r>
                      <a:endParaRPr lang="en-US" sz="2400" b="1"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Eukaryotes </a:t>
                      </a:r>
                      <a:endParaRPr lang="en-US" sz="2400" b="1"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347">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Cell wall</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Peptidoglycan</a:t>
                      </a:r>
                      <a:r>
                        <a:rPr lang="en-US" sz="2400" baseline="0" dirty="0" smtClean="0">
                          <a:latin typeface="Arial" panose="020B0604020202020204" pitchFamily="34" charset="0"/>
                          <a:ea typeface="Times New Roman"/>
                          <a:cs typeface="Arial" panose="020B0604020202020204" pitchFamily="34" charset="0"/>
                        </a:rPr>
                        <a:t> present</a:t>
                      </a:r>
                      <a:endParaRPr lang="en-US" sz="2400"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Absent</a:t>
                      </a:r>
                      <a:endParaRPr lang="en-US" sz="2400"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4693">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Metabolic mechanisms</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Wide variety, particularly that of anaerobic energy yielding reactions; some fix nitrogen </a:t>
                      </a:r>
                      <a:r>
                        <a:rPr lang="en-US" sz="2400" dirty="0" smtClean="0">
                          <a:latin typeface="Arial" panose="020B0604020202020204" pitchFamily="34" charset="0"/>
                          <a:ea typeface="Times New Roman"/>
                          <a:cs typeface="Arial" panose="020B0604020202020204" pitchFamily="34" charset="0"/>
                        </a:rPr>
                        <a:t>gas</a:t>
                      </a:r>
                      <a:r>
                        <a:rPr lang="en-US" sz="2400" baseline="0" dirty="0" smtClean="0">
                          <a:latin typeface="Arial" panose="020B0604020202020204" pitchFamily="34" charset="0"/>
                          <a:ea typeface="Times New Roman"/>
                          <a:cs typeface="Arial" panose="020B0604020202020204" pitchFamily="34" charset="0"/>
                        </a:rPr>
                        <a:t> etc.</a:t>
                      </a:r>
                      <a:endParaRPr lang="en-US" sz="2400"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Mainly</a:t>
                      </a:r>
                      <a:r>
                        <a:rPr lang="en-US" sz="2400" baseline="0" dirty="0" smtClean="0">
                          <a:latin typeface="Arial" panose="020B0604020202020204" pitchFamily="34" charset="0"/>
                          <a:ea typeface="Times New Roman"/>
                          <a:cs typeface="Arial" panose="020B0604020202020204" pitchFamily="34" charset="0"/>
                        </a:rPr>
                        <a:t> common metabolic pathways</a:t>
                      </a:r>
                      <a:endParaRPr lang="en-US" sz="2400"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3520">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DNA base ratios </a:t>
                      </a:r>
                      <a:r>
                        <a:rPr lang="en-US" sz="2400" b="1" dirty="0" smtClean="0">
                          <a:latin typeface="Arial" panose="020B0604020202020204" pitchFamily="34" charset="0"/>
                          <a:ea typeface="Times New Roman"/>
                          <a:cs typeface="Arial" panose="020B0604020202020204" pitchFamily="34" charset="0"/>
                        </a:rPr>
                        <a:t>as</a:t>
                      </a:r>
                      <a:r>
                        <a:rPr lang="en-US" sz="2400" b="1" baseline="0" dirty="0" smtClean="0">
                          <a:latin typeface="Arial" panose="020B0604020202020204" pitchFamily="34" charset="0"/>
                          <a:ea typeface="Times New Roman"/>
                          <a:cs typeface="Arial" panose="020B0604020202020204" pitchFamily="34" charset="0"/>
                        </a:rPr>
                        <a:t> GC content</a:t>
                      </a:r>
                      <a:endParaRPr lang="en-US" sz="2400" b="1"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28 </a:t>
                      </a:r>
                      <a:r>
                        <a:rPr lang="en-US" sz="2400" dirty="0" smtClean="0">
                          <a:latin typeface="Arial" panose="020B0604020202020204" pitchFamily="34" charset="0"/>
                          <a:ea typeface="Times New Roman"/>
                          <a:cs typeface="Arial" panose="020B0604020202020204" pitchFamily="34" charset="0"/>
                        </a:rPr>
                        <a:t>to73%</a:t>
                      </a:r>
                      <a:endParaRPr lang="en-US" sz="2400"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About </a:t>
                      </a:r>
                      <a:r>
                        <a:rPr lang="en-US" sz="2400" dirty="0" smtClean="0">
                          <a:latin typeface="Arial" panose="020B0604020202020204" pitchFamily="34" charset="0"/>
                          <a:ea typeface="Times New Roman"/>
                          <a:cs typeface="Arial" panose="020B0604020202020204" pitchFamily="34" charset="0"/>
                        </a:rPr>
                        <a:t>40%</a:t>
                      </a:r>
                      <a:endParaRPr lang="en-US" sz="2400" dirty="0">
                        <a:latin typeface="Arial" panose="020B0604020202020204" pitchFamily="34" charset="0"/>
                        <a:ea typeface="Times New Roman"/>
                        <a:cs typeface="Arial" panose="020B060402020202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a:spLocks noGrp="1"/>
          </p:cNvSpPr>
          <p:nvPr>
            <p:ph type="title"/>
          </p:nvPr>
        </p:nvSpPr>
        <p:spPr>
          <a:xfrm>
            <a:off x="228600" y="381000"/>
            <a:ext cx="7467600" cy="685800"/>
          </a:xfrm>
        </p:spPr>
        <p:txBody>
          <a:bodyPr>
            <a:noAutofit/>
          </a:bodyPr>
          <a:lstStyle/>
          <a:p>
            <a:pPr algn="l"/>
            <a:r>
              <a:rPr lang="en-US" sz="3200" b="1" dirty="0" smtClean="0">
                <a:latin typeface="Arial" panose="020B0604020202020204" pitchFamily="34" charset="0"/>
                <a:cs typeface="Arial" panose="020B0604020202020204" pitchFamily="34" charset="0"/>
              </a:rPr>
              <a:t>Difference between prokaryotic and eukaryotic cell</a:t>
            </a:r>
            <a:endParaRPr lang="en-US"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chemeClr val="accent1">
                    <a:lumMod val="75000"/>
                  </a:schemeClr>
                </a:solidFill>
              </a:rPr>
              <a:t>Major groups of organisms</a:t>
            </a:r>
            <a:endParaRPr lang="en-US" dirty="0">
              <a:solidFill>
                <a:schemeClr val="accent1">
                  <a:lumMod val="75000"/>
                </a:schemeClr>
              </a:solidFill>
            </a:endParaRPr>
          </a:p>
        </p:txBody>
      </p:sp>
      <p:sp>
        <p:nvSpPr>
          <p:cNvPr id="3" name="Content Placeholder 2"/>
          <p:cNvSpPr>
            <a:spLocks noGrp="1"/>
          </p:cNvSpPr>
          <p:nvPr>
            <p:ph idx="1"/>
          </p:nvPr>
        </p:nvSpPr>
        <p:spPr>
          <a:xfrm>
            <a:off x="457200" y="1143000"/>
            <a:ext cx="8382000" cy="5715000"/>
          </a:xfrm>
        </p:spPr>
        <p:txBody>
          <a:bodyPr>
            <a:normAutofit/>
          </a:bodyPr>
          <a:lstStyle/>
          <a:p>
            <a:pPr marL="514350" lvl="0" indent="-514350">
              <a:buAutoNum type="arabicPeriod"/>
            </a:pPr>
            <a:r>
              <a:rPr lang="en-US" sz="2800" b="1" dirty="0" smtClean="0">
                <a:latin typeface="Arial" panose="020B0604020202020204" pitchFamily="34" charset="0"/>
                <a:cs typeface="Arial" panose="020B0604020202020204" pitchFamily="34" charset="0"/>
              </a:rPr>
              <a:t>Bacteria</a:t>
            </a:r>
          </a:p>
          <a:p>
            <a:pPr marL="514350" lvl="0" indent="-514350">
              <a:buNone/>
            </a:pPr>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Size: </a:t>
            </a:r>
            <a:r>
              <a:rPr lang="en-US" sz="2800" dirty="0" smtClean="0">
                <a:latin typeface="Arial" panose="020B0604020202020204" pitchFamily="34" charset="0"/>
                <a:cs typeface="Arial" panose="020B0604020202020204" pitchFamily="34" charset="0"/>
              </a:rPr>
              <a:t>Typical 0.5-1.5 µM by 1.0-3.0 µM; range 0.2 by 100 µM.</a:t>
            </a:r>
          </a:p>
          <a:p>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Important features:</a:t>
            </a:r>
          </a:p>
          <a:p>
            <a:pPr lvl="0"/>
            <a:r>
              <a:rPr lang="en-US" sz="2800" dirty="0" smtClean="0">
                <a:latin typeface="Arial" panose="020B0604020202020204" pitchFamily="34" charset="0"/>
                <a:cs typeface="Arial" panose="020B0604020202020204" pitchFamily="34" charset="0"/>
              </a:rPr>
              <a:t>Prokaryotic </a:t>
            </a:r>
          </a:p>
          <a:p>
            <a:pPr lvl="0"/>
            <a:r>
              <a:rPr lang="en-US" sz="2800" dirty="0" smtClean="0">
                <a:latin typeface="Arial" panose="020B0604020202020204" pitchFamily="34" charset="0"/>
                <a:cs typeface="Arial" panose="020B0604020202020204" pitchFamily="34" charset="0"/>
              </a:rPr>
              <a:t>Unicellular, simple internal structure</a:t>
            </a:r>
          </a:p>
          <a:p>
            <a:pPr lvl="0"/>
            <a:r>
              <a:rPr lang="en-US" sz="2800" dirty="0" smtClean="0">
                <a:latin typeface="Arial" panose="020B0604020202020204" pitchFamily="34" charset="0"/>
                <a:cs typeface="Arial" panose="020B0604020202020204" pitchFamily="34" charset="0"/>
              </a:rPr>
              <a:t>Grow on artificial laboratory media</a:t>
            </a:r>
          </a:p>
          <a:p>
            <a:pPr lvl="0"/>
            <a:r>
              <a:rPr lang="en-US" sz="2800" dirty="0" smtClean="0">
                <a:latin typeface="Arial" panose="020B0604020202020204" pitchFamily="34" charset="0"/>
                <a:cs typeface="Arial" panose="020B0604020202020204" pitchFamily="34" charset="0"/>
              </a:rPr>
              <a:t>Reproduction asexual, characteristically by simple cell division</a:t>
            </a:r>
          </a:p>
        </p:txBody>
      </p:sp>
      <p:cxnSp>
        <p:nvCxnSpPr>
          <p:cNvPr id="4" name="Straight Connector 3"/>
          <p:cNvCxnSpPr/>
          <p:nvPr/>
        </p:nvCxnSpPr>
        <p:spPr>
          <a:xfrm>
            <a:off x="152400" y="990600"/>
            <a:ext cx="8839200" cy="0"/>
          </a:xfrm>
          <a:prstGeom prst="line">
            <a:avLst/>
          </a:prstGeom>
          <a:ln w="571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673257"/>
            <a:ext cx="8534400" cy="3108543"/>
          </a:xfrm>
          <a:prstGeom prst="rect">
            <a:avLst/>
          </a:prstGeom>
        </p:spPr>
        <p:txBody>
          <a:bodyPr wrap="square">
            <a:spAutoFit/>
          </a:bodyPr>
          <a:lstStyle/>
          <a:p>
            <a:pPr>
              <a:buNone/>
            </a:pPr>
            <a:r>
              <a:rPr lang="en-US" sz="2800" b="1" dirty="0">
                <a:solidFill>
                  <a:schemeClr val="accent4">
                    <a:lumMod val="75000"/>
                  </a:schemeClr>
                </a:solidFill>
                <a:latin typeface="Arial" panose="020B0604020202020204" pitchFamily="34" charset="0"/>
                <a:cs typeface="Arial" panose="020B0604020202020204" pitchFamily="34" charset="0"/>
              </a:rPr>
              <a:t>Practical significance:</a:t>
            </a: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Some cause diseases</a:t>
            </a: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Some perform natural cycling of elements which contributes to soil fertility</a:t>
            </a: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Useful in industry for manufacture of valuable compounds</a:t>
            </a: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Some spoil foods and some make foods</a:t>
            </a:r>
          </a:p>
        </p:txBody>
      </p:sp>
      <p:pic>
        <p:nvPicPr>
          <p:cNvPr id="5" name="Picture 2" descr="C:\Users\Administrator\Desktop\download.jpg"/>
          <p:cNvPicPr>
            <a:picLocks noChangeAspect="1" noChangeArrowheads="1"/>
          </p:cNvPicPr>
          <p:nvPr/>
        </p:nvPicPr>
        <p:blipFill>
          <a:blip r:embed="rId2"/>
          <a:srcRect/>
          <a:stretch>
            <a:fillRect/>
          </a:stretch>
        </p:blipFill>
        <p:spPr bwMode="auto">
          <a:xfrm>
            <a:off x="2819400" y="228600"/>
            <a:ext cx="4038600" cy="2985052"/>
          </a:xfrm>
          <a:prstGeom prst="rect">
            <a:avLst/>
          </a:prstGeom>
          <a:noFill/>
        </p:spPr>
      </p:pic>
    </p:spTree>
    <p:extLst>
      <p:ext uri="{BB962C8B-B14F-4D97-AF65-F5344CB8AC3E}">
        <p14:creationId xmlns:p14="http://schemas.microsoft.com/office/powerpoint/2010/main" xmlns="" val="3233198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pPr lvl="0">
              <a:buNone/>
            </a:pPr>
            <a:r>
              <a:rPr lang="en-US" b="1" dirty="0">
                <a:latin typeface="Arial" panose="020B0604020202020204" pitchFamily="34" charset="0"/>
                <a:cs typeface="Arial" panose="020B0604020202020204" pitchFamily="34" charset="0"/>
              </a:rPr>
              <a:t>2</a:t>
            </a:r>
            <a:r>
              <a:rPr lang="en-US" b="1" dirty="0" smtClean="0">
                <a:latin typeface="Arial" panose="020B0604020202020204" pitchFamily="34" charset="0"/>
                <a:cs typeface="Arial" panose="020B0604020202020204" pitchFamily="34" charset="0"/>
              </a:rPr>
              <a:t>. Fungi: Yeasts</a:t>
            </a:r>
          </a:p>
          <a:p>
            <a:pPr lvl="0">
              <a:buNone/>
            </a:pPr>
            <a:endParaRPr lang="en-US" dirty="0" smtClean="0">
              <a:latin typeface="Arial" panose="020B0604020202020204" pitchFamily="34" charset="0"/>
              <a:cs typeface="Arial" panose="020B0604020202020204" pitchFamily="34" charset="0"/>
            </a:endParaRPr>
          </a:p>
          <a:p>
            <a:pPr>
              <a:buNone/>
            </a:pPr>
            <a:r>
              <a:rPr lang="en-US" b="1" dirty="0" smtClean="0">
                <a:latin typeface="Arial" panose="020B0604020202020204" pitchFamily="34" charset="0"/>
                <a:cs typeface="Arial" panose="020B0604020202020204" pitchFamily="34" charset="0"/>
              </a:rPr>
              <a:t>Size: </a:t>
            </a:r>
            <a:r>
              <a:rPr lang="en-US" dirty="0" smtClean="0">
                <a:latin typeface="Arial" panose="020B0604020202020204" pitchFamily="34" charset="0"/>
                <a:cs typeface="Arial" panose="020B0604020202020204" pitchFamily="34" charset="0"/>
              </a:rPr>
              <a:t>5.0-10.0 µM</a:t>
            </a:r>
          </a:p>
          <a:p>
            <a:pPr>
              <a:buNone/>
            </a:pPr>
            <a:endParaRPr lang="en-US" dirty="0" smtClean="0">
              <a:latin typeface="Arial" panose="020B0604020202020204" pitchFamily="34" charset="0"/>
              <a:cs typeface="Arial" panose="020B0604020202020204" pitchFamily="34" charset="0"/>
            </a:endParaRPr>
          </a:p>
          <a:p>
            <a:pPr>
              <a:buNone/>
            </a:pPr>
            <a:r>
              <a:rPr lang="en-US" b="1" dirty="0" smtClean="0">
                <a:latin typeface="Arial" panose="020B0604020202020204" pitchFamily="34" charset="0"/>
                <a:cs typeface="Arial" panose="020B0604020202020204" pitchFamily="34" charset="0"/>
              </a:rPr>
              <a:t>Important features:</a:t>
            </a:r>
          </a:p>
          <a:p>
            <a:pPr lvl="0"/>
            <a:r>
              <a:rPr lang="en-US" dirty="0" smtClean="0">
                <a:latin typeface="Arial" panose="020B0604020202020204" pitchFamily="34" charset="0"/>
                <a:cs typeface="Arial" panose="020B0604020202020204" pitchFamily="34" charset="0"/>
              </a:rPr>
              <a:t>Eukaryotic</a:t>
            </a:r>
          </a:p>
          <a:p>
            <a:pPr lvl="0"/>
            <a:r>
              <a:rPr lang="en-US" dirty="0" smtClean="0">
                <a:latin typeface="Arial" panose="020B0604020202020204" pitchFamily="34" charset="0"/>
                <a:cs typeface="Arial" panose="020B0604020202020204" pitchFamily="34" charset="0"/>
              </a:rPr>
              <a:t>Unicellular, with many distinctive structural features</a:t>
            </a:r>
          </a:p>
          <a:p>
            <a:pPr lvl="0"/>
            <a:r>
              <a:rPr lang="en-US" dirty="0" smtClean="0">
                <a:latin typeface="Arial" panose="020B0604020202020204" pitchFamily="34" charset="0"/>
                <a:cs typeface="Arial" panose="020B0604020202020204" pitchFamily="34" charset="0"/>
              </a:rPr>
              <a:t>Cultivated in laboratory much like bacteria</a:t>
            </a:r>
          </a:p>
          <a:p>
            <a:pPr lvl="0"/>
            <a:r>
              <a:rPr lang="en-US" dirty="0" smtClean="0">
                <a:latin typeface="Arial" panose="020B0604020202020204" pitchFamily="34" charset="0"/>
                <a:cs typeface="Arial" panose="020B0604020202020204" pitchFamily="34" charset="0"/>
              </a:rPr>
              <a:t>Reproduction by sexual or asexual cell division, budding, or sexual processes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648200"/>
            <a:ext cx="5791200" cy="1815882"/>
          </a:xfrm>
          <a:prstGeom prst="rect">
            <a:avLst/>
          </a:prstGeom>
        </p:spPr>
        <p:txBody>
          <a:bodyPr wrap="square">
            <a:spAutoFit/>
          </a:bodyPr>
          <a:lstStyle/>
          <a:p>
            <a:pPr>
              <a:buNone/>
            </a:pPr>
            <a:r>
              <a:rPr lang="en-US" sz="2800" b="1" dirty="0" smtClean="0">
                <a:latin typeface="Arial" panose="020B0604020202020204" pitchFamily="34" charset="0"/>
                <a:cs typeface="Arial" panose="020B0604020202020204" pitchFamily="34" charset="0"/>
              </a:rPr>
              <a:t>Practical </a:t>
            </a:r>
            <a:r>
              <a:rPr lang="en-US" sz="2800" b="1" dirty="0">
                <a:latin typeface="Arial" panose="020B0604020202020204" pitchFamily="34" charset="0"/>
                <a:cs typeface="Arial" panose="020B0604020202020204" pitchFamily="34" charset="0"/>
              </a:rPr>
              <a:t>significance:</a:t>
            </a:r>
          </a:p>
          <a:p>
            <a:pPr lvl="0"/>
            <a:r>
              <a:rPr lang="en-US" sz="2800" dirty="0">
                <a:latin typeface="Arial" panose="020B0604020202020204" pitchFamily="34" charset="0"/>
                <a:cs typeface="Arial" panose="020B0604020202020204" pitchFamily="34" charset="0"/>
              </a:rPr>
              <a:t>Production of alcoholic beverages</a:t>
            </a:r>
          </a:p>
          <a:p>
            <a:pPr lvl="0"/>
            <a:r>
              <a:rPr lang="en-US" sz="2800" dirty="0">
                <a:latin typeface="Arial" panose="020B0604020202020204" pitchFamily="34" charset="0"/>
                <a:cs typeface="Arial" panose="020B0604020202020204" pitchFamily="34" charset="0"/>
              </a:rPr>
              <a:t>Used as food supplement</a:t>
            </a:r>
          </a:p>
          <a:p>
            <a:pPr lvl="0"/>
            <a:r>
              <a:rPr lang="en-US" sz="2800" dirty="0">
                <a:latin typeface="Arial" panose="020B0604020202020204" pitchFamily="34" charset="0"/>
                <a:cs typeface="Arial" panose="020B0604020202020204" pitchFamily="34" charset="0"/>
              </a:rPr>
              <a:t>Some cause diseases</a:t>
            </a:r>
          </a:p>
        </p:txBody>
      </p:sp>
      <p:pic>
        <p:nvPicPr>
          <p:cNvPr id="1026" name="Picture 2" descr="How To Make Yeast And Use It At Home: The Science Of Yeas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47725" y="132943"/>
            <a:ext cx="7381875" cy="40580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1678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715000"/>
          </a:xfrm>
        </p:spPr>
        <p:txBody>
          <a:bodyPr>
            <a:normAutofit/>
          </a:bodyPr>
          <a:lstStyle/>
          <a:p>
            <a:pPr lvl="0">
              <a:buNone/>
            </a:pPr>
            <a:r>
              <a:rPr lang="en-US" sz="2800" b="1" dirty="0">
                <a:latin typeface="Arial" panose="020B0604020202020204" pitchFamily="34" charset="0"/>
                <a:cs typeface="Arial" panose="020B0604020202020204" pitchFamily="34" charset="0"/>
              </a:rPr>
              <a:t>3</a:t>
            </a:r>
            <a:r>
              <a:rPr lang="en-US" sz="2800" b="1" dirty="0" smtClean="0">
                <a:latin typeface="Arial" panose="020B0604020202020204" pitchFamily="34" charset="0"/>
                <a:cs typeface="Arial" panose="020B0604020202020204" pitchFamily="34" charset="0"/>
              </a:rPr>
              <a:t>. Fungi: Molds</a:t>
            </a:r>
          </a:p>
          <a:p>
            <a:pPr lvl="0">
              <a:buNone/>
            </a:pPr>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Size: </a:t>
            </a:r>
            <a:r>
              <a:rPr lang="en-US" sz="2800" dirty="0" smtClean="0">
                <a:latin typeface="Arial" panose="020B0604020202020204" pitchFamily="34" charset="0"/>
                <a:cs typeface="Arial" panose="020B0604020202020204" pitchFamily="34" charset="0"/>
              </a:rPr>
              <a:t>2.0-10.0 µM</a:t>
            </a:r>
          </a:p>
          <a:p>
            <a:pPr>
              <a:buNone/>
            </a:pPr>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Important features:</a:t>
            </a:r>
          </a:p>
          <a:p>
            <a:pPr lvl="0"/>
            <a:r>
              <a:rPr lang="en-US" sz="2800" dirty="0" smtClean="0">
                <a:latin typeface="Arial" panose="020B0604020202020204" pitchFamily="34" charset="0"/>
                <a:cs typeface="Arial" panose="020B0604020202020204" pitchFamily="34" charset="0"/>
              </a:rPr>
              <a:t>Eukaryotic</a:t>
            </a:r>
          </a:p>
          <a:p>
            <a:pPr lvl="0"/>
            <a:r>
              <a:rPr lang="en-US" sz="2800" dirty="0" err="1" smtClean="0">
                <a:latin typeface="Arial" panose="020B0604020202020204" pitchFamily="34" charset="0"/>
                <a:cs typeface="Arial" panose="020B0604020202020204" pitchFamily="34" charset="0"/>
              </a:rPr>
              <a:t>Multicellular</a:t>
            </a:r>
            <a:r>
              <a:rPr lang="en-US" sz="2800" dirty="0" smtClean="0">
                <a:latin typeface="Arial" panose="020B0604020202020204" pitchFamily="34" charset="0"/>
                <a:cs typeface="Arial" panose="020B0604020202020204" pitchFamily="34" charset="0"/>
              </a:rPr>
              <a:t>, with many distinctive structural features</a:t>
            </a:r>
          </a:p>
          <a:p>
            <a:pPr lvl="0"/>
            <a:r>
              <a:rPr lang="en-US" sz="2800" dirty="0" smtClean="0">
                <a:latin typeface="Arial" panose="020B0604020202020204" pitchFamily="34" charset="0"/>
                <a:cs typeface="Arial" panose="020B0604020202020204" pitchFamily="34" charset="0"/>
              </a:rPr>
              <a:t>Cultivated in laboratory much like bacteria</a:t>
            </a:r>
          </a:p>
          <a:p>
            <a:pPr lvl="0"/>
            <a:r>
              <a:rPr lang="en-US" sz="2800" dirty="0" smtClean="0">
                <a:latin typeface="Arial" panose="020B0604020202020204" pitchFamily="34" charset="0"/>
                <a:cs typeface="Arial" panose="020B0604020202020204" pitchFamily="34" charset="0"/>
              </a:rPr>
              <a:t>Reproduction by asexual and sexual processes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733800"/>
            <a:ext cx="8229600" cy="2246769"/>
          </a:xfrm>
          <a:prstGeom prst="rect">
            <a:avLst/>
          </a:prstGeom>
        </p:spPr>
        <p:txBody>
          <a:bodyPr wrap="square">
            <a:spAutoFit/>
          </a:bodyPr>
          <a:lstStyle/>
          <a:p>
            <a:pPr>
              <a:buNone/>
            </a:pPr>
            <a:r>
              <a:rPr lang="en-US" sz="2800" b="1" dirty="0" smtClean="0">
                <a:latin typeface="Arial" panose="020B0604020202020204" pitchFamily="34" charset="0"/>
                <a:cs typeface="Arial" panose="020B0604020202020204" pitchFamily="34" charset="0"/>
              </a:rPr>
              <a:t>Practical </a:t>
            </a:r>
            <a:r>
              <a:rPr lang="en-US" sz="2800" b="1" dirty="0">
                <a:latin typeface="Arial" panose="020B0604020202020204" pitchFamily="34" charset="0"/>
                <a:cs typeface="Arial" panose="020B0604020202020204" pitchFamily="34" charset="0"/>
              </a:rPr>
              <a:t>significance:</a:t>
            </a:r>
          </a:p>
          <a:p>
            <a:pPr lvl="0"/>
            <a:r>
              <a:rPr lang="en-US" sz="2800" dirty="0">
                <a:latin typeface="Arial" panose="020B0604020202020204" pitchFamily="34" charset="0"/>
                <a:cs typeface="Arial" panose="020B0604020202020204" pitchFamily="34" charset="0"/>
              </a:rPr>
              <a:t>Responsible for decomposition of many materials</a:t>
            </a:r>
          </a:p>
          <a:p>
            <a:pPr lvl="0"/>
            <a:r>
              <a:rPr lang="en-US" sz="2800" dirty="0">
                <a:latin typeface="Arial" panose="020B0604020202020204" pitchFamily="34" charset="0"/>
                <a:cs typeface="Arial" panose="020B0604020202020204" pitchFamily="34" charset="0"/>
              </a:rPr>
              <a:t>Useful for industrial production of many chemicals e.g. penicillin</a:t>
            </a:r>
          </a:p>
          <a:p>
            <a:pPr lvl="0"/>
            <a:r>
              <a:rPr lang="en-US" sz="2800" dirty="0">
                <a:latin typeface="Arial" panose="020B0604020202020204" pitchFamily="34" charset="0"/>
                <a:cs typeface="Arial" panose="020B0604020202020204" pitchFamily="34" charset="0"/>
              </a:rPr>
              <a:t>Cause diseases of humans, animals and plants</a:t>
            </a:r>
          </a:p>
        </p:txBody>
      </p:sp>
      <p:pic>
        <p:nvPicPr>
          <p:cNvPr id="5" name="Picture 2" descr="C:\Users\Administrator\Desktop\Mold-1.jpg"/>
          <p:cNvPicPr>
            <a:picLocks noChangeAspect="1" noChangeArrowheads="1"/>
          </p:cNvPicPr>
          <p:nvPr/>
        </p:nvPicPr>
        <p:blipFill>
          <a:blip r:embed="rId2"/>
          <a:srcRect/>
          <a:stretch>
            <a:fillRect/>
          </a:stretch>
        </p:blipFill>
        <p:spPr bwMode="auto">
          <a:xfrm>
            <a:off x="700007" y="304800"/>
            <a:ext cx="3733800" cy="2867025"/>
          </a:xfrm>
          <a:prstGeom prst="rect">
            <a:avLst/>
          </a:prstGeom>
          <a:noFill/>
        </p:spPr>
      </p:pic>
      <p:pic>
        <p:nvPicPr>
          <p:cNvPr id="2050" name="Picture 2" descr="http://jgklausner.com/media/pictures/DSC_2900_mo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86207" y="304800"/>
            <a:ext cx="3886201" cy="28670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29153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Yeasts and Molds</a:t>
            </a:r>
            <a:endParaRPr lang="en-US" dirty="0"/>
          </a:p>
        </p:txBody>
      </p:sp>
      <p:graphicFrame>
        <p:nvGraphicFramePr>
          <p:cNvPr id="4" name="Content Placeholder 3"/>
          <p:cNvGraphicFramePr>
            <a:graphicFrameLocks noGrp="1"/>
          </p:cNvGraphicFramePr>
          <p:nvPr>
            <p:ph idx="1"/>
          </p:nvPr>
        </p:nvGraphicFramePr>
        <p:xfrm>
          <a:off x="457200" y="1935163"/>
          <a:ext cx="8229600" cy="3853815"/>
        </p:xfrm>
        <a:graphic>
          <a:graphicData uri="http://schemas.openxmlformats.org/drawingml/2006/table">
            <a:tbl>
              <a:tblPr firstRow="1" bandRow="1">
                <a:tableStyleId>{5C22544A-7EE6-4342-B048-85BDC9FD1C3A}</a:tableStyleId>
              </a:tblPr>
              <a:tblGrid>
                <a:gridCol w="1676400"/>
                <a:gridCol w="3200400"/>
                <a:gridCol w="3352800"/>
              </a:tblGrid>
              <a:tr h="370840">
                <a:tc>
                  <a:txBody>
                    <a:bodyPr/>
                    <a:lstStyle/>
                    <a:p>
                      <a:pPr marL="0" algn="l" rtl="0" eaLnBrk="1" fontAlgn="t" latinLnBrk="0" hangingPunct="1"/>
                      <a:r>
                        <a:rPr kumimoji="0" lang="en-US" b="1" kern="1200" dirty="0" smtClean="0">
                          <a:solidFill>
                            <a:schemeClr val="lt1"/>
                          </a:solidFill>
                          <a:latin typeface="Georgia"/>
                          <a:ea typeface="+mn-ea"/>
                          <a:cs typeface="+mn-cs"/>
                        </a:rPr>
                        <a:t>Factors</a:t>
                      </a:r>
                      <a:endParaRPr kumimoji="0" lang="en-US" b="1" kern="1200" dirty="0">
                        <a:solidFill>
                          <a:schemeClr val="lt1"/>
                        </a:solidFill>
                        <a:latin typeface="Georgia"/>
                        <a:ea typeface="+mn-ea"/>
                        <a:cs typeface="+mn-cs"/>
                      </a:endParaRPr>
                    </a:p>
                  </a:txBody>
                  <a:tcPr marL="76200" marR="76200" marT="95250" marB="66675"/>
                </a:tc>
                <a:tc>
                  <a:txBody>
                    <a:bodyPr/>
                    <a:lstStyle/>
                    <a:p>
                      <a:pPr algn="l" fontAlgn="t"/>
                      <a:r>
                        <a:rPr lang="en-US" dirty="0">
                          <a:latin typeface="Georgia"/>
                        </a:rPr>
                        <a:t>Mold</a:t>
                      </a:r>
                    </a:p>
                  </a:txBody>
                  <a:tcPr marL="76200" marR="76200" marT="95250" marB="66675"/>
                </a:tc>
                <a:tc>
                  <a:txBody>
                    <a:bodyPr/>
                    <a:lstStyle/>
                    <a:p>
                      <a:pPr algn="l" fontAlgn="t"/>
                      <a:r>
                        <a:rPr lang="en-US" dirty="0">
                          <a:latin typeface="Georgia"/>
                        </a:rPr>
                        <a:t>Yeast</a:t>
                      </a:r>
                    </a:p>
                  </a:txBody>
                  <a:tcPr marL="76200" marR="76200" marT="95250" marB="66675"/>
                </a:tc>
              </a:tr>
              <a:tr h="370840">
                <a:tc>
                  <a:txBody>
                    <a:bodyPr/>
                    <a:lstStyle/>
                    <a:p>
                      <a:pPr algn="l" fontAlgn="t"/>
                      <a:r>
                        <a:rPr lang="en-US" b="1" dirty="0"/>
                        <a:t>Habitat</a:t>
                      </a:r>
                    </a:p>
                  </a:txBody>
                  <a:tcPr marR="47625" marT="66675" marB="66675"/>
                </a:tc>
                <a:tc>
                  <a:txBody>
                    <a:bodyPr/>
                    <a:lstStyle/>
                    <a:p>
                      <a:pPr fontAlgn="t"/>
                      <a:r>
                        <a:rPr lang="en-US" dirty="0"/>
                        <a:t>Typically found in damp, dark or steam-filled areas.</a:t>
                      </a:r>
                    </a:p>
                  </a:txBody>
                  <a:tcPr marL="95250" marR="95250" marT="66675" marB="66675"/>
                </a:tc>
                <a:tc>
                  <a:txBody>
                    <a:bodyPr/>
                    <a:lstStyle/>
                    <a:p>
                      <a:pPr fontAlgn="t"/>
                      <a:r>
                        <a:rPr lang="en-US"/>
                        <a:t>Very common. Can be found on fruit and berries, in the stomachs of mammals and on skin, among other places.</a:t>
                      </a:r>
                    </a:p>
                  </a:txBody>
                  <a:tcPr marL="95250" marR="95250" marT="66675" marB="66675"/>
                </a:tc>
              </a:tr>
              <a:tr h="370840">
                <a:tc>
                  <a:txBody>
                    <a:bodyPr/>
                    <a:lstStyle/>
                    <a:p>
                      <a:pPr algn="l" fontAlgn="t"/>
                      <a:r>
                        <a:rPr lang="en-US" b="1"/>
                        <a:t>Reproduction</a:t>
                      </a:r>
                    </a:p>
                  </a:txBody>
                  <a:tcPr marR="47625" marT="66675" marB="66675"/>
                </a:tc>
                <a:tc>
                  <a:txBody>
                    <a:bodyPr/>
                    <a:lstStyle/>
                    <a:p>
                      <a:pPr fontAlgn="t"/>
                      <a:r>
                        <a:rPr lang="en-US"/>
                        <a:t>Reproduce through small spores, which can be either sexual or asexual.</a:t>
                      </a:r>
                    </a:p>
                  </a:txBody>
                  <a:tcPr marL="95250" marR="95250" marT="66675" marB="66675"/>
                </a:tc>
                <a:tc>
                  <a:txBody>
                    <a:bodyPr/>
                    <a:lstStyle/>
                    <a:p>
                      <a:pPr fontAlgn="t"/>
                      <a:r>
                        <a:rPr lang="en-US"/>
                        <a:t>Most reproduce asexually through mitosis. Most common form called “budding.”</a:t>
                      </a:r>
                    </a:p>
                  </a:txBody>
                  <a:tcPr marL="95250" marR="95250" marT="66675" marB="66675"/>
                </a:tc>
              </a:tr>
              <a:tr h="370840">
                <a:tc>
                  <a:txBody>
                    <a:bodyPr/>
                    <a:lstStyle/>
                    <a:p>
                      <a:pPr algn="l" fontAlgn="t"/>
                      <a:r>
                        <a:rPr lang="en-US" b="1" dirty="0"/>
                        <a:t>Definition</a:t>
                      </a:r>
                    </a:p>
                  </a:txBody>
                  <a:tcPr marR="47625" marT="66675" marB="66675"/>
                </a:tc>
                <a:tc>
                  <a:txBody>
                    <a:bodyPr/>
                    <a:lstStyle/>
                    <a:p>
                      <a:pPr fontAlgn="t"/>
                      <a:r>
                        <a:rPr lang="en-US"/>
                        <a:t>Mold is a fungi that contains multiple identical nuclei. It grows in the form of hyphae of filaments.</a:t>
                      </a:r>
                    </a:p>
                  </a:txBody>
                  <a:tcPr marL="95250" marR="95250" marT="66675" marB="66675"/>
                </a:tc>
                <a:tc>
                  <a:txBody>
                    <a:bodyPr/>
                    <a:lstStyle/>
                    <a:p>
                      <a:pPr fontAlgn="t"/>
                      <a:r>
                        <a:rPr lang="en-US" dirty="0"/>
                        <a:t>A type of fungi that contains only a single cell.</a:t>
                      </a:r>
                    </a:p>
                  </a:txBody>
                  <a:tcPr marL="95250" marR="95250" marT="66675" marB="6667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Yeasts and Molds</a:t>
            </a:r>
            <a:endParaRPr lang="en-US" dirty="0"/>
          </a:p>
        </p:txBody>
      </p:sp>
      <p:graphicFrame>
        <p:nvGraphicFramePr>
          <p:cNvPr id="4" name="Content Placeholder 3"/>
          <p:cNvGraphicFramePr>
            <a:graphicFrameLocks noGrp="1"/>
          </p:cNvGraphicFramePr>
          <p:nvPr>
            <p:ph idx="1"/>
          </p:nvPr>
        </p:nvGraphicFramePr>
        <p:xfrm>
          <a:off x="457200" y="1935163"/>
          <a:ext cx="8229600" cy="3720465"/>
        </p:xfrm>
        <a:graphic>
          <a:graphicData uri="http://schemas.openxmlformats.org/drawingml/2006/table">
            <a:tbl>
              <a:tblPr firstRow="1" bandRow="1">
                <a:tableStyleId>{5C22544A-7EE6-4342-B048-85BDC9FD1C3A}</a:tableStyleId>
              </a:tblPr>
              <a:tblGrid>
                <a:gridCol w="1524000"/>
                <a:gridCol w="3657600"/>
                <a:gridCol w="3048000"/>
              </a:tblGrid>
              <a:tr h="370840">
                <a:tc>
                  <a:txBody>
                    <a:bodyPr/>
                    <a:lstStyle/>
                    <a:p>
                      <a:pPr marL="0" algn="l" rtl="0" eaLnBrk="1" fontAlgn="t" latinLnBrk="0" hangingPunct="1"/>
                      <a:r>
                        <a:rPr kumimoji="0" lang="en-US" b="1" kern="1200" dirty="0" smtClean="0">
                          <a:solidFill>
                            <a:schemeClr val="lt1"/>
                          </a:solidFill>
                          <a:latin typeface="Georgia"/>
                          <a:ea typeface="+mn-ea"/>
                          <a:cs typeface="+mn-cs"/>
                        </a:rPr>
                        <a:t>Factors</a:t>
                      </a:r>
                      <a:endParaRPr kumimoji="0" lang="en-US" b="1" kern="1200" dirty="0">
                        <a:solidFill>
                          <a:schemeClr val="lt1"/>
                        </a:solidFill>
                        <a:latin typeface="Georgia"/>
                        <a:ea typeface="+mn-ea"/>
                        <a:cs typeface="+mn-cs"/>
                      </a:endParaRPr>
                    </a:p>
                  </a:txBody>
                  <a:tcPr marL="76200" marR="76200" marT="95250" marB="66675"/>
                </a:tc>
                <a:tc>
                  <a:txBody>
                    <a:bodyPr/>
                    <a:lstStyle/>
                    <a:p>
                      <a:pPr algn="l" fontAlgn="t"/>
                      <a:r>
                        <a:rPr lang="en-US" dirty="0">
                          <a:latin typeface="Georgia"/>
                        </a:rPr>
                        <a:t>Mold</a:t>
                      </a:r>
                    </a:p>
                  </a:txBody>
                  <a:tcPr marL="76200" marR="76200" marT="95250" marB="66675"/>
                </a:tc>
                <a:tc>
                  <a:txBody>
                    <a:bodyPr/>
                    <a:lstStyle/>
                    <a:p>
                      <a:pPr algn="l" fontAlgn="t"/>
                      <a:r>
                        <a:rPr lang="en-US" dirty="0">
                          <a:latin typeface="Georgia"/>
                        </a:rPr>
                        <a:t>Yeast</a:t>
                      </a:r>
                    </a:p>
                  </a:txBody>
                  <a:tcPr marL="76200" marR="76200" marT="95250" marB="66675"/>
                </a:tc>
              </a:tr>
              <a:tr h="370840">
                <a:tc>
                  <a:txBody>
                    <a:bodyPr/>
                    <a:lstStyle/>
                    <a:p>
                      <a:pPr algn="l" fontAlgn="t"/>
                      <a:r>
                        <a:rPr lang="en-US" b="1" dirty="0"/>
                        <a:t>Appearance</a:t>
                      </a:r>
                    </a:p>
                  </a:txBody>
                  <a:tcPr marR="47625" marT="66675" marB="66675"/>
                </a:tc>
                <a:tc>
                  <a:txBody>
                    <a:bodyPr/>
                    <a:lstStyle/>
                    <a:p>
                      <a:pPr fontAlgn="t"/>
                      <a:r>
                        <a:rPr lang="en-US"/>
                        <a:t>Mold has a fuzzy appearance and can be an orange, green, black, brown, pink or purple in color. Can be found in several shapes.</a:t>
                      </a:r>
                    </a:p>
                  </a:txBody>
                  <a:tcPr marL="95250" marR="95250" marT="66675" marB="66675"/>
                </a:tc>
                <a:tc>
                  <a:txBody>
                    <a:bodyPr/>
                    <a:lstStyle/>
                    <a:p>
                      <a:pPr fontAlgn="t"/>
                      <a:r>
                        <a:rPr lang="en-US"/>
                        <a:t>White and thready. Usually oval in shape.</a:t>
                      </a:r>
                    </a:p>
                  </a:txBody>
                  <a:tcPr marL="95250" marR="95250" marT="66675" marB="66675"/>
                </a:tc>
              </a:tr>
              <a:tr h="370840">
                <a:tc>
                  <a:txBody>
                    <a:bodyPr/>
                    <a:lstStyle/>
                    <a:p>
                      <a:pPr algn="l" fontAlgn="t"/>
                      <a:r>
                        <a:rPr lang="en-US" b="1" dirty="0"/>
                        <a:t>Uses</a:t>
                      </a:r>
                    </a:p>
                  </a:txBody>
                  <a:tcPr marR="47625" marT="66675" marB="66675"/>
                </a:tc>
                <a:tc>
                  <a:txBody>
                    <a:bodyPr/>
                    <a:lstStyle/>
                    <a:p>
                      <a:pPr fontAlgn="t"/>
                      <a:r>
                        <a:rPr lang="en-US"/>
                        <a:t>Some molds are used in food production, for example, Penicillium is used in the production of cheese, Neurospora in the production of oncom, which is made from the by-product of tofu.</a:t>
                      </a:r>
                    </a:p>
                  </a:txBody>
                  <a:tcPr marL="95250" marR="95250" marT="66675" marB="66675"/>
                </a:tc>
                <a:tc>
                  <a:txBody>
                    <a:bodyPr/>
                    <a:lstStyle/>
                    <a:p>
                      <a:pPr fontAlgn="t"/>
                      <a:r>
                        <a:rPr lang="en-US" dirty="0"/>
                        <a:t>Ethanol production, baking, vitamin supplements, study of cell cycle.</a:t>
                      </a:r>
                    </a:p>
                  </a:txBody>
                  <a:tcPr marL="95250" marR="95250" marT="66675" marB="6667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Yeasts and Molds</a:t>
            </a:r>
            <a:endParaRPr lang="en-US" dirty="0"/>
          </a:p>
        </p:txBody>
      </p:sp>
      <p:graphicFrame>
        <p:nvGraphicFramePr>
          <p:cNvPr id="4" name="Content Placeholder 3"/>
          <p:cNvGraphicFramePr>
            <a:graphicFrameLocks noGrp="1"/>
          </p:cNvGraphicFramePr>
          <p:nvPr>
            <p:ph idx="1"/>
          </p:nvPr>
        </p:nvGraphicFramePr>
        <p:xfrm>
          <a:off x="457200" y="1935163"/>
          <a:ext cx="8229600" cy="3579495"/>
        </p:xfrm>
        <a:graphic>
          <a:graphicData uri="http://schemas.openxmlformats.org/drawingml/2006/table">
            <a:tbl>
              <a:tblPr firstRow="1" bandRow="1">
                <a:tableStyleId>{5C22544A-7EE6-4342-B048-85BDC9FD1C3A}</a:tableStyleId>
              </a:tblPr>
              <a:tblGrid>
                <a:gridCol w="1524000"/>
                <a:gridCol w="3429000"/>
                <a:gridCol w="3276600"/>
              </a:tblGrid>
              <a:tr h="370840">
                <a:tc>
                  <a:txBody>
                    <a:bodyPr/>
                    <a:lstStyle/>
                    <a:p>
                      <a:pPr marL="0" algn="l" rtl="0" eaLnBrk="1" fontAlgn="t" latinLnBrk="0" hangingPunct="1"/>
                      <a:r>
                        <a:rPr kumimoji="0" lang="en-US" b="1" kern="1200" dirty="0" smtClean="0">
                          <a:solidFill>
                            <a:schemeClr val="lt1"/>
                          </a:solidFill>
                          <a:latin typeface="Georgia"/>
                          <a:ea typeface="+mn-ea"/>
                          <a:cs typeface="+mn-cs"/>
                        </a:rPr>
                        <a:t>Factors</a:t>
                      </a:r>
                      <a:endParaRPr kumimoji="0" lang="en-US" b="1" kern="1200" dirty="0">
                        <a:solidFill>
                          <a:schemeClr val="lt1"/>
                        </a:solidFill>
                        <a:latin typeface="Georgia"/>
                        <a:ea typeface="+mn-ea"/>
                        <a:cs typeface="+mn-cs"/>
                      </a:endParaRPr>
                    </a:p>
                  </a:txBody>
                  <a:tcPr marL="76200" marR="76200" marT="95250" marB="66675"/>
                </a:tc>
                <a:tc>
                  <a:txBody>
                    <a:bodyPr/>
                    <a:lstStyle/>
                    <a:p>
                      <a:pPr algn="l" fontAlgn="t"/>
                      <a:r>
                        <a:rPr lang="en-US" dirty="0">
                          <a:latin typeface="Georgia"/>
                        </a:rPr>
                        <a:t>Mold</a:t>
                      </a:r>
                    </a:p>
                  </a:txBody>
                  <a:tcPr marL="76200" marR="76200" marT="95250" marB="66675"/>
                </a:tc>
                <a:tc>
                  <a:txBody>
                    <a:bodyPr/>
                    <a:lstStyle/>
                    <a:p>
                      <a:pPr algn="l" fontAlgn="t"/>
                      <a:r>
                        <a:rPr lang="en-US" dirty="0">
                          <a:latin typeface="Georgia"/>
                        </a:rPr>
                        <a:t>Yeast</a:t>
                      </a:r>
                    </a:p>
                  </a:txBody>
                  <a:tcPr marL="76200" marR="76200" marT="95250" marB="66675"/>
                </a:tc>
              </a:tr>
              <a:tr h="370840">
                <a:tc>
                  <a:txBody>
                    <a:bodyPr/>
                    <a:lstStyle/>
                    <a:p>
                      <a:pPr algn="l" fontAlgn="t"/>
                      <a:r>
                        <a:rPr lang="en-US" b="1" dirty="0"/>
                        <a:t>Energy Production</a:t>
                      </a:r>
                    </a:p>
                  </a:txBody>
                  <a:tcPr marR="47625" marT="66675" marB="66675"/>
                </a:tc>
                <a:tc>
                  <a:txBody>
                    <a:bodyPr/>
                    <a:lstStyle/>
                    <a:p>
                      <a:pPr fontAlgn="t"/>
                      <a:r>
                        <a:rPr lang="en-US"/>
                        <a:t>Secrete hydrolytic enzymes that degrade biopolymers such as starch, cellulose and lignin into simpler substances that can be absorbed.</a:t>
                      </a:r>
                    </a:p>
                  </a:txBody>
                  <a:tcPr marL="95250" marR="95250" marT="66675" marB="66675"/>
                </a:tc>
                <a:tc>
                  <a:txBody>
                    <a:bodyPr/>
                    <a:lstStyle/>
                    <a:p>
                      <a:pPr fontAlgn="t"/>
                      <a:r>
                        <a:rPr lang="en-US"/>
                        <a:t>Convert carbohydrates to alcohol and carbon dioxide in anaerobic through fermentation. Also obtain carbon from hexose sugars.</a:t>
                      </a:r>
                    </a:p>
                  </a:txBody>
                  <a:tcPr marL="95250" marR="95250" marT="66675" marB="66675"/>
                </a:tc>
              </a:tr>
              <a:tr h="370840">
                <a:tc>
                  <a:txBody>
                    <a:bodyPr/>
                    <a:lstStyle/>
                    <a:p>
                      <a:pPr algn="l" fontAlgn="t"/>
                      <a:r>
                        <a:rPr lang="en-US" b="1"/>
                        <a:t>Health Hazards</a:t>
                      </a:r>
                    </a:p>
                  </a:txBody>
                  <a:tcPr marR="47625" marT="66675" marB="66675"/>
                </a:tc>
                <a:tc>
                  <a:txBody>
                    <a:bodyPr/>
                    <a:lstStyle/>
                    <a:p>
                      <a:pPr fontAlgn="t"/>
                      <a:r>
                        <a:rPr lang="en-US"/>
                        <a:t>Can cause allergic reactions and respiratory problems</a:t>
                      </a:r>
                    </a:p>
                  </a:txBody>
                  <a:tcPr marL="95250" marR="95250" marT="66675" marB="66675"/>
                </a:tc>
                <a:tc>
                  <a:txBody>
                    <a:bodyPr/>
                    <a:lstStyle/>
                    <a:p>
                      <a:pPr fontAlgn="t"/>
                      <a:r>
                        <a:rPr lang="en-US"/>
                        <a:t>Can cause infection in individuals with compromised immune systems.</a:t>
                      </a:r>
                    </a:p>
                  </a:txBody>
                  <a:tcPr marL="95250" marR="95250" marT="66675" marB="66675"/>
                </a:tc>
              </a:tr>
              <a:tr h="370840">
                <a:tc>
                  <a:txBody>
                    <a:bodyPr/>
                    <a:lstStyle/>
                    <a:p>
                      <a:pPr algn="l" fontAlgn="t"/>
                      <a:r>
                        <a:rPr lang="en-US" b="1" dirty="0"/>
                        <a:t>Species</a:t>
                      </a:r>
                    </a:p>
                  </a:txBody>
                  <a:tcPr marR="47625" marT="66675" marB="66675"/>
                </a:tc>
                <a:tc>
                  <a:txBody>
                    <a:bodyPr/>
                    <a:lstStyle/>
                    <a:p>
                      <a:pPr fontAlgn="t"/>
                      <a:r>
                        <a:rPr lang="en-US"/>
                        <a:t>1000s of known species, including penicillium.</a:t>
                      </a:r>
                    </a:p>
                  </a:txBody>
                  <a:tcPr marL="95250" marR="95250" marT="66675" marB="66675"/>
                </a:tc>
                <a:tc>
                  <a:txBody>
                    <a:bodyPr/>
                    <a:lstStyle/>
                    <a:p>
                      <a:pPr fontAlgn="t"/>
                      <a:r>
                        <a:rPr lang="en-US" dirty="0"/>
                        <a:t>1500 </a:t>
                      </a:r>
                      <a:r>
                        <a:rPr lang="en-US"/>
                        <a:t>known </a:t>
                      </a:r>
                      <a:r>
                        <a:rPr lang="en-US" smtClean="0"/>
                        <a:t>species.</a:t>
                      </a:r>
                      <a:endParaRPr lang="en-US" dirty="0"/>
                    </a:p>
                  </a:txBody>
                  <a:tcPr marL="95250" marR="95250" marT="66675" marB="6667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Arial" panose="020B0604020202020204" pitchFamily="34" charset="0"/>
                <a:cs typeface="Arial" panose="020B0604020202020204" pitchFamily="34" charset="0"/>
              </a:rPr>
              <a:t>What is microbiology?</a:t>
            </a:r>
            <a:endParaRPr lang="en-US" b="1" dirty="0">
              <a:latin typeface="Arial" panose="020B0604020202020204" pitchFamily="34" charset="0"/>
              <a:cs typeface="Arial" panose="020B0604020202020204" pitchFamily="34" charset="0"/>
            </a:endParaRPr>
          </a:p>
        </p:txBody>
      </p:sp>
      <p:sp>
        <p:nvSpPr>
          <p:cNvPr id="4" name="Title 1"/>
          <p:cNvSpPr txBox="1">
            <a:spLocks/>
          </p:cNvSpPr>
          <p:nvPr/>
        </p:nvSpPr>
        <p:spPr>
          <a:xfrm>
            <a:off x="457200" y="1981200"/>
            <a:ext cx="8229600" cy="3733800"/>
          </a:xfrm>
          <a:prstGeom prst="rect">
            <a:avLst/>
          </a:prstGeom>
        </p:spPr>
        <p:txBody>
          <a:bodyPr vert="horz" lIns="91440" tIns="45720" rIns="91440" bIns="45720" rtlCol="0" anchor="ctr">
            <a:noAutofit/>
          </a:bodyPr>
          <a:lstStyle/>
          <a:p>
            <a:pPr lvl="0">
              <a:lnSpc>
                <a:spcPct val="220000"/>
              </a:lnSpc>
              <a:spcBef>
                <a:spcPct val="0"/>
              </a:spcBef>
            </a:pPr>
            <a:r>
              <a:rPr lang="en-US" sz="2800" dirty="0" smtClean="0">
                <a:latin typeface="Arial" panose="020B0604020202020204" pitchFamily="34" charset="0"/>
                <a:cs typeface="Arial" panose="020B0604020202020204" pitchFamily="34" charset="0"/>
              </a:rPr>
              <a:t>The study of living organisms of microscopic size, which include bacteria, fungi, algae, protozoa, and the infectious agents at the borderline of life that are called viruses.</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cxnSp>
        <p:nvCxnSpPr>
          <p:cNvPr id="7" name="Straight Connector 6"/>
          <p:cNvCxnSpPr/>
          <p:nvPr/>
        </p:nvCxnSpPr>
        <p:spPr>
          <a:xfrm>
            <a:off x="152400" y="1066800"/>
            <a:ext cx="8839200" cy="0"/>
          </a:xfrm>
          <a:prstGeom prst="line">
            <a:avLst/>
          </a:prstGeom>
          <a:ln w="571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44900"/>
            <a:ext cx="8382000" cy="5827300"/>
          </a:xfrm>
        </p:spPr>
        <p:txBody>
          <a:bodyPr>
            <a:noAutofit/>
          </a:bodyPr>
          <a:lstStyle/>
          <a:p>
            <a:pPr lvl="0">
              <a:buNone/>
            </a:pPr>
            <a:r>
              <a:rPr lang="en-US" sz="2800" b="1" dirty="0">
                <a:latin typeface="Arial" panose="020B0604020202020204" pitchFamily="34" charset="0"/>
                <a:cs typeface="Arial" panose="020B0604020202020204" pitchFamily="34" charset="0"/>
              </a:rPr>
              <a:t>4</a:t>
            </a:r>
            <a:r>
              <a:rPr lang="en-US" sz="2800" b="1" dirty="0" smtClean="0">
                <a:latin typeface="Arial" panose="020B0604020202020204" pitchFamily="34" charset="0"/>
                <a:cs typeface="Arial" panose="020B0604020202020204" pitchFamily="34" charset="0"/>
              </a:rPr>
              <a:t>. Protozoa</a:t>
            </a:r>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Size: </a:t>
            </a:r>
            <a:r>
              <a:rPr lang="en-US" sz="2800" dirty="0" smtClean="0">
                <a:latin typeface="Arial" panose="020B0604020202020204" pitchFamily="34" charset="0"/>
                <a:cs typeface="Arial" panose="020B0604020202020204" pitchFamily="34" charset="0"/>
              </a:rPr>
              <a:t>2.0-200 µM</a:t>
            </a:r>
          </a:p>
          <a:p>
            <a:pPr>
              <a:buNone/>
            </a:pPr>
            <a:r>
              <a:rPr lang="en-US" sz="2800" b="1" dirty="0" smtClean="0">
                <a:latin typeface="Arial" panose="020B0604020202020204" pitchFamily="34" charset="0"/>
                <a:cs typeface="Arial" panose="020B0604020202020204" pitchFamily="34" charset="0"/>
              </a:rPr>
              <a:t>Important features:</a:t>
            </a:r>
          </a:p>
          <a:p>
            <a:pPr lvl="0"/>
            <a:r>
              <a:rPr lang="en-US" sz="2800" dirty="0" smtClean="0">
                <a:latin typeface="Arial" panose="020B0604020202020204" pitchFamily="34" charset="0"/>
                <a:cs typeface="Arial" panose="020B0604020202020204" pitchFamily="34" charset="0"/>
              </a:rPr>
              <a:t>Eukaryotic</a:t>
            </a:r>
          </a:p>
          <a:p>
            <a:pPr lvl="0"/>
            <a:r>
              <a:rPr lang="en-US" sz="2800" dirty="0" smtClean="0">
                <a:latin typeface="Arial" panose="020B0604020202020204" pitchFamily="34" charset="0"/>
                <a:cs typeface="Arial" panose="020B0604020202020204" pitchFamily="34" charset="0"/>
              </a:rPr>
              <a:t>Unicellular</a:t>
            </a:r>
          </a:p>
          <a:p>
            <a:pPr lvl="0"/>
            <a:r>
              <a:rPr lang="en-US" sz="2800" dirty="0" smtClean="0">
                <a:latin typeface="Arial" panose="020B0604020202020204" pitchFamily="34" charset="0"/>
                <a:cs typeface="Arial" panose="020B0604020202020204" pitchFamily="34" charset="0"/>
              </a:rPr>
              <a:t>Cultivated in laboratory much like bacteria</a:t>
            </a:r>
          </a:p>
          <a:p>
            <a:pPr lvl="0"/>
            <a:r>
              <a:rPr lang="en-US" sz="2800" dirty="0" smtClean="0">
                <a:latin typeface="Arial" panose="020B0604020202020204" pitchFamily="34" charset="0"/>
                <a:cs typeface="Arial" panose="020B0604020202020204" pitchFamily="34" charset="0"/>
              </a:rPr>
              <a:t>Some are intracellular parasites</a:t>
            </a:r>
          </a:p>
          <a:p>
            <a:pPr lvl="0"/>
            <a:r>
              <a:rPr lang="en-US" sz="2800" dirty="0" smtClean="0">
                <a:latin typeface="Arial" panose="020B0604020202020204" pitchFamily="34" charset="0"/>
                <a:cs typeface="Arial" panose="020B0604020202020204" pitchFamily="34" charset="0"/>
              </a:rPr>
              <a:t>Reproduction by asexual and asexual processes</a:t>
            </a:r>
          </a:p>
          <a:p>
            <a:pPr>
              <a:buNone/>
            </a:pPr>
            <a:r>
              <a:rPr lang="en-US" sz="2800" b="1" dirty="0" smtClean="0">
                <a:latin typeface="Arial" panose="020B0604020202020204" pitchFamily="34" charset="0"/>
                <a:cs typeface="Arial" panose="020B0604020202020204" pitchFamily="34" charset="0"/>
              </a:rPr>
              <a:t>Practical significance:</a:t>
            </a:r>
          </a:p>
          <a:p>
            <a:pPr lvl="0"/>
            <a:r>
              <a:rPr lang="en-US" sz="2800" dirty="0" smtClean="0">
                <a:latin typeface="Arial" panose="020B0604020202020204" pitchFamily="34" charset="0"/>
                <a:cs typeface="Arial" panose="020B0604020202020204" pitchFamily="34" charset="0"/>
              </a:rPr>
              <a:t>Food or aquatic animals</a:t>
            </a:r>
          </a:p>
          <a:p>
            <a:pPr lvl="0"/>
            <a:r>
              <a:rPr lang="en-US" sz="2800" dirty="0" smtClean="0">
                <a:latin typeface="Arial" panose="020B0604020202020204" pitchFamily="34" charset="0"/>
                <a:cs typeface="Arial" panose="020B0604020202020204" pitchFamily="34" charset="0"/>
              </a:rPr>
              <a:t>Some cause diseases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umbs.dreamstime.com/z/protozoa-22943129.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5102" y="29706"/>
            <a:ext cx="7239000" cy="6781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42805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Autofit/>
          </a:bodyPr>
          <a:lstStyle/>
          <a:p>
            <a:pPr lvl="0">
              <a:buNone/>
            </a:pPr>
            <a:r>
              <a:rPr lang="en-US" sz="2800" b="1" dirty="0">
                <a:latin typeface="Arial" panose="020B0604020202020204" pitchFamily="34" charset="0"/>
                <a:cs typeface="Arial" panose="020B0604020202020204" pitchFamily="34" charset="0"/>
              </a:rPr>
              <a:t>5</a:t>
            </a:r>
            <a:r>
              <a:rPr lang="en-US" sz="2800" b="1" dirty="0" smtClean="0">
                <a:latin typeface="Arial" panose="020B0604020202020204" pitchFamily="34" charset="0"/>
                <a:cs typeface="Arial" panose="020B0604020202020204" pitchFamily="34" charset="0"/>
              </a:rPr>
              <a:t>. Algae</a:t>
            </a:r>
          </a:p>
          <a:p>
            <a:pPr lvl="0">
              <a:buNone/>
            </a:pPr>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Size: </a:t>
            </a:r>
            <a:r>
              <a:rPr lang="en-US" sz="2800" dirty="0" smtClean="0">
                <a:latin typeface="Arial" panose="020B0604020202020204" pitchFamily="34" charset="0"/>
                <a:cs typeface="Arial" panose="020B0604020202020204" pitchFamily="34" charset="0"/>
              </a:rPr>
              <a:t>1.0 µM to many feet</a:t>
            </a:r>
          </a:p>
          <a:p>
            <a:pPr>
              <a:buNone/>
            </a:pPr>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Important features:</a:t>
            </a:r>
          </a:p>
          <a:p>
            <a:pPr lvl="0"/>
            <a:r>
              <a:rPr lang="en-US" sz="2800" dirty="0" smtClean="0">
                <a:latin typeface="Arial" panose="020B0604020202020204" pitchFamily="34" charset="0"/>
                <a:cs typeface="Arial" panose="020B0604020202020204" pitchFamily="34" charset="0"/>
              </a:rPr>
              <a:t>Eukaryotic</a:t>
            </a:r>
          </a:p>
          <a:p>
            <a:pPr lvl="0"/>
            <a:r>
              <a:rPr lang="en-US" sz="2800" dirty="0" err="1" smtClean="0">
                <a:latin typeface="Arial" panose="020B0604020202020204" pitchFamily="34" charset="0"/>
                <a:cs typeface="Arial" panose="020B0604020202020204" pitchFamily="34" charset="0"/>
              </a:rPr>
              <a:t>Multicellular</a:t>
            </a:r>
            <a:r>
              <a:rPr lang="en-US" sz="2800" dirty="0" smtClean="0">
                <a:latin typeface="Arial" panose="020B0604020202020204" pitchFamily="34" charset="0"/>
                <a:cs typeface="Arial" panose="020B0604020202020204" pitchFamily="34" charset="0"/>
              </a:rPr>
              <a:t> and unicellular</a:t>
            </a:r>
          </a:p>
          <a:p>
            <a:pPr lvl="0"/>
            <a:r>
              <a:rPr lang="en-US" sz="2800" dirty="0" smtClean="0">
                <a:latin typeface="Arial" panose="020B0604020202020204" pitchFamily="34" charset="0"/>
                <a:cs typeface="Arial" panose="020B0604020202020204" pitchFamily="34" charset="0"/>
              </a:rPr>
              <a:t>Most occur in aquatic environment</a:t>
            </a:r>
          </a:p>
          <a:p>
            <a:pPr lvl="0"/>
            <a:r>
              <a:rPr lang="en-US" sz="2800" dirty="0" smtClean="0">
                <a:latin typeface="Arial" panose="020B0604020202020204" pitchFamily="34" charset="0"/>
                <a:cs typeface="Arial" panose="020B0604020202020204" pitchFamily="34" charset="0"/>
              </a:rPr>
              <a:t>Contain chlorophyll and are photosynthetic</a:t>
            </a:r>
          </a:p>
          <a:p>
            <a:pPr lvl="0"/>
            <a:r>
              <a:rPr lang="en-US" sz="2800" dirty="0" smtClean="0">
                <a:latin typeface="Arial" panose="020B0604020202020204" pitchFamily="34" charset="0"/>
                <a:cs typeface="Arial" panose="020B0604020202020204" pitchFamily="34" charset="0"/>
              </a:rPr>
              <a:t>Reproduction by asexual and sexual processes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048000"/>
            <a:ext cx="8305800" cy="3539430"/>
          </a:xfrm>
          <a:prstGeom prst="rect">
            <a:avLst/>
          </a:prstGeom>
        </p:spPr>
        <p:txBody>
          <a:bodyPr wrap="square">
            <a:spAutoFit/>
          </a:bodyPr>
          <a:lstStyle/>
          <a:p>
            <a:pPr>
              <a:buNone/>
            </a:pPr>
            <a:r>
              <a:rPr lang="en-US" sz="2800" b="1" dirty="0">
                <a:latin typeface="Arial" panose="020B0604020202020204" pitchFamily="34" charset="0"/>
                <a:cs typeface="Arial" panose="020B0604020202020204" pitchFamily="34" charset="0"/>
              </a:rPr>
              <a:t>Practical significance:</a:t>
            </a: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Important to the production of food in aquatic </a:t>
            </a:r>
            <a:r>
              <a:rPr lang="en-US" sz="2800" dirty="0" smtClean="0">
                <a:latin typeface="Arial" panose="020B0604020202020204" pitchFamily="34" charset="0"/>
                <a:cs typeface="Arial" panose="020B0604020202020204" pitchFamily="34" charset="0"/>
              </a:rPr>
              <a:t>environment</a:t>
            </a:r>
          </a:p>
          <a:p>
            <a:pPr marL="457200" lvl="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Some are edible and consumed by human</a:t>
            </a:r>
            <a:endParaRPr lang="en-US" sz="2800"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Used as food supplement and in pharmaceutical products</a:t>
            </a: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Source of agar for microbiological media</a:t>
            </a: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Some produce toxic products</a:t>
            </a:r>
          </a:p>
        </p:txBody>
      </p:sp>
      <p:pic>
        <p:nvPicPr>
          <p:cNvPr id="5" name="Picture 2" descr="C:\Users\Administrator\Desktop\images.jpg"/>
          <p:cNvPicPr>
            <a:picLocks noChangeAspect="1" noChangeArrowheads="1"/>
          </p:cNvPicPr>
          <p:nvPr/>
        </p:nvPicPr>
        <p:blipFill>
          <a:blip r:embed="rId2"/>
          <a:srcRect/>
          <a:stretch>
            <a:fillRect/>
          </a:stretch>
        </p:blipFill>
        <p:spPr bwMode="auto">
          <a:xfrm>
            <a:off x="2718244" y="457200"/>
            <a:ext cx="3555111" cy="2362200"/>
          </a:xfrm>
          <a:prstGeom prst="rect">
            <a:avLst/>
          </a:prstGeom>
          <a:noFill/>
        </p:spPr>
      </p:pic>
    </p:spTree>
    <p:extLst>
      <p:ext uri="{BB962C8B-B14F-4D97-AF65-F5344CB8AC3E}">
        <p14:creationId xmlns:p14="http://schemas.microsoft.com/office/powerpoint/2010/main" xmlns="" val="3691553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486" y="238124"/>
            <a:ext cx="8229600" cy="6467476"/>
          </a:xfrm>
        </p:spPr>
        <p:txBody>
          <a:bodyPr>
            <a:noAutofit/>
          </a:bodyPr>
          <a:lstStyle/>
          <a:p>
            <a:pPr lvl="0">
              <a:buNone/>
            </a:pPr>
            <a:r>
              <a:rPr lang="en-US" sz="2800" b="1" dirty="0" smtClean="0">
                <a:latin typeface="Arial" panose="020B0604020202020204" pitchFamily="34" charset="0"/>
                <a:cs typeface="Arial" panose="020B0604020202020204" pitchFamily="34" charset="0"/>
              </a:rPr>
              <a:t>2. Viruses</a:t>
            </a:r>
          </a:p>
          <a:p>
            <a:pPr lvl="0">
              <a:buNone/>
            </a:pPr>
            <a:endParaRPr lang="en-US" sz="2800"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Size: </a:t>
            </a:r>
            <a:r>
              <a:rPr lang="en-US" sz="2800" dirty="0" smtClean="0">
                <a:latin typeface="Arial" panose="020B0604020202020204" pitchFamily="34" charset="0"/>
                <a:cs typeface="Arial" panose="020B0604020202020204" pitchFamily="34" charset="0"/>
              </a:rPr>
              <a:t>0.015-0.2µM</a:t>
            </a:r>
            <a:endParaRPr lang="en-US" sz="2800" b="1" dirty="0" smtClean="0">
              <a:latin typeface="Arial" panose="020B0604020202020204" pitchFamily="34" charset="0"/>
              <a:cs typeface="Arial" panose="020B0604020202020204" pitchFamily="34" charset="0"/>
            </a:endParaRPr>
          </a:p>
          <a:p>
            <a:pPr>
              <a:buNone/>
            </a:pPr>
            <a:r>
              <a:rPr lang="en-US" sz="2800" b="1" dirty="0" smtClean="0">
                <a:latin typeface="Arial" panose="020B0604020202020204" pitchFamily="34" charset="0"/>
                <a:cs typeface="Arial" panose="020B0604020202020204" pitchFamily="34" charset="0"/>
              </a:rPr>
              <a:t>Important features:</a:t>
            </a:r>
          </a:p>
          <a:p>
            <a:pPr lvl="0"/>
            <a:r>
              <a:rPr lang="en-US" sz="2800" dirty="0" smtClean="0">
                <a:latin typeface="Arial" panose="020B0604020202020204" pitchFamily="34" charset="0"/>
                <a:cs typeface="Arial" panose="020B0604020202020204" pitchFamily="34" charset="0"/>
              </a:rPr>
              <a:t>Do not grow on artificial media</a:t>
            </a:r>
          </a:p>
          <a:p>
            <a:pPr lvl="0"/>
            <a:r>
              <a:rPr lang="en-US" sz="2800" dirty="0" smtClean="0">
                <a:latin typeface="Arial" panose="020B0604020202020204" pitchFamily="34" charset="0"/>
                <a:cs typeface="Arial" panose="020B0604020202020204" pitchFamily="34" charset="0"/>
              </a:rPr>
              <a:t>Require living cells within which they are produced</a:t>
            </a:r>
          </a:p>
          <a:p>
            <a:pPr lvl="0"/>
            <a:r>
              <a:rPr lang="en-US" sz="2800" dirty="0" smtClean="0">
                <a:latin typeface="Arial" panose="020B0604020202020204" pitchFamily="34" charset="0"/>
                <a:cs typeface="Arial" panose="020B0604020202020204" pitchFamily="34" charset="0"/>
              </a:rPr>
              <a:t>All are obligate parasites</a:t>
            </a:r>
          </a:p>
          <a:p>
            <a:pPr lvl="0"/>
            <a:r>
              <a:rPr lang="en-US" sz="2800" dirty="0" smtClean="0">
                <a:latin typeface="Arial" panose="020B0604020202020204" pitchFamily="34" charset="0"/>
                <a:cs typeface="Arial" panose="020B0604020202020204" pitchFamily="34" charset="0"/>
              </a:rPr>
              <a:t>Electron microscope required to see viruses</a:t>
            </a:r>
          </a:p>
          <a:p>
            <a:pPr>
              <a:buNone/>
            </a:pPr>
            <a:r>
              <a:rPr lang="en-US" sz="2800" b="1" dirty="0" smtClean="0">
                <a:latin typeface="Arial" panose="020B0604020202020204" pitchFamily="34" charset="0"/>
                <a:cs typeface="Arial" panose="020B0604020202020204" pitchFamily="34" charset="0"/>
              </a:rPr>
              <a:t>Practical significance:</a:t>
            </a:r>
          </a:p>
          <a:p>
            <a:pPr lvl="0"/>
            <a:r>
              <a:rPr lang="en-US" sz="2800" dirty="0" smtClean="0">
                <a:latin typeface="Arial" panose="020B0604020202020204" pitchFamily="34" charset="0"/>
                <a:cs typeface="Arial" panose="020B0604020202020204" pitchFamily="34" charset="0"/>
              </a:rPr>
              <a:t>Cause diseases in humans and other animals and plants</a:t>
            </a:r>
          </a:p>
          <a:p>
            <a:pPr lvl="0"/>
            <a:r>
              <a:rPr lang="en-US" sz="2800" dirty="0" smtClean="0">
                <a:latin typeface="Arial" panose="020B0604020202020204" pitchFamily="34" charset="0"/>
                <a:cs typeface="Arial" panose="020B0604020202020204" pitchFamily="34" charset="0"/>
              </a:rPr>
              <a:t>Infect microorganisms</a:t>
            </a:r>
          </a:p>
          <a:p>
            <a:endParaRPr lang="en-US" sz="2800" dirty="0">
              <a:latin typeface="Arial" panose="020B0604020202020204" pitchFamily="34" charset="0"/>
              <a:cs typeface="Arial" panose="020B0604020202020204" pitchFamily="34" charset="0"/>
            </a:endParaRPr>
          </a:p>
        </p:txBody>
      </p:sp>
      <p:pic>
        <p:nvPicPr>
          <p:cNvPr id="4098" name="Picture 2" descr="C:\Users\Administrator\Desktop\download (1).jpg"/>
          <p:cNvPicPr>
            <a:picLocks noChangeAspect="1" noChangeArrowheads="1"/>
          </p:cNvPicPr>
          <p:nvPr/>
        </p:nvPicPr>
        <p:blipFill>
          <a:blip r:embed="rId2"/>
          <a:srcRect/>
          <a:stretch>
            <a:fillRect/>
          </a:stretch>
        </p:blipFill>
        <p:spPr bwMode="auto">
          <a:xfrm>
            <a:off x="5638800" y="232959"/>
            <a:ext cx="3429000" cy="203156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fontScale="90000"/>
          </a:bodyPr>
          <a:lstStyle/>
          <a:p>
            <a:pPr algn="ctr"/>
            <a:r>
              <a:rPr lang="en-US" sz="5400" b="1">
                <a:latin typeface="Arial" panose="020B0604020202020204" pitchFamily="34" charset="0"/>
                <a:cs typeface="Arial" panose="020B0604020202020204" pitchFamily="34" charset="0"/>
              </a:rPr>
              <a:t>Major fields of applied microbiology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81200" y="2286000"/>
            <a:ext cx="5601694" cy="3671300"/>
          </a:xfrm>
        </p:spPr>
      </p:pic>
    </p:spTree>
    <p:extLst>
      <p:ext uri="{BB962C8B-B14F-4D97-AF65-F5344CB8AC3E}">
        <p14:creationId xmlns:p14="http://schemas.microsoft.com/office/powerpoint/2010/main" xmlns="" val="514189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639762"/>
          </a:xfrm>
        </p:spPr>
        <p:txBody>
          <a:bodyPr>
            <a:noAutofit/>
          </a:bodyPr>
          <a:lstStyle/>
          <a:p>
            <a:r>
              <a:rPr lang="en-US" sz="3600" b="1" dirty="0" smtClean="0">
                <a:latin typeface="Arial" panose="020B0604020202020204" pitchFamily="34" charset="0"/>
                <a:cs typeface="Arial" panose="020B0604020202020204" pitchFamily="34" charset="0"/>
              </a:rPr>
              <a:t>Major fields of applied microbiology</a:t>
            </a:r>
            <a:endParaRPr lang="en-US" sz="36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144221399"/>
              </p:ext>
            </p:extLst>
          </p:nvPr>
        </p:nvGraphicFramePr>
        <p:xfrm>
          <a:off x="228600" y="1194054"/>
          <a:ext cx="8610600" cy="5486400"/>
        </p:xfrm>
        <a:graphic>
          <a:graphicData uri="http://schemas.openxmlformats.org/drawingml/2006/table">
            <a:tbl>
              <a:tblPr/>
              <a:tblGrid>
                <a:gridCol w="2819400"/>
                <a:gridCol w="5791200"/>
              </a:tblGrid>
              <a:tr h="395744">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Field</a:t>
                      </a:r>
                      <a:endParaRPr lang="en-US" sz="2400" dirty="0">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Some applied areas</a:t>
                      </a:r>
                      <a:endParaRPr lang="en-US" sz="2400" dirty="0">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0429">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Medical 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Causative agents of diseases; Diagnostic procedures; diagnostic procedures for identification of causative agents; preventive measures.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8867">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Aquatic 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Water purification; microbiological examination; biological degradation of waste; </a:t>
                      </a:r>
                      <a:r>
                        <a:rPr lang="en-US" sz="2400" dirty="0" smtClean="0">
                          <a:latin typeface="Arial" panose="020B0604020202020204" pitchFamily="34" charset="0"/>
                          <a:ea typeface="Times New Roman"/>
                          <a:cs typeface="Arial" panose="020B0604020202020204" pitchFamily="34" charset="0"/>
                        </a:rPr>
                        <a:t>ecology.</a:t>
                      </a:r>
                      <a:endParaRPr lang="en-US" sz="2400" dirty="0">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7306">
                <a:tc>
                  <a:txBody>
                    <a:bodyPr/>
                    <a:lstStyle/>
                    <a:p>
                      <a:pPr marL="0" marR="0" algn="just">
                        <a:lnSpc>
                          <a:spcPct val="150000"/>
                        </a:lnSpc>
                        <a:spcBef>
                          <a:spcPts val="0"/>
                        </a:spcBef>
                        <a:spcAft>
                          <a:spcPts val="0"/>
                        </a:spcAft>
                      </a:pPr>
                      <a:r>
                        <a:rPr lang="en-US" sz="2400" b="1" dirty="0" err="1">
                          <a:latin typeface="Arial" panose="020B0604020202020204" pitchFamily="34" charset="0"/>
                          <a:ea typeface="Times New Roman"/>
                          <a:cs typeface="Arial" panose="020B0604020202020204" pitchFamily="34" charset="0"/>
                        </a:rPr>
                        <a:t>Aeromicrobiology</a:t>
                      </a:r>
                      <a:endParaRPr lang="en-US" sz="2400" b="1" dirty="0">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Contamination and spoilage; dissemination of diseases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713937923"/>
              </p:ext>
            </p:extLst>
          </p:nvPr>
        </p:nvGraphicFramePr>
        <p:xfrm>
          <a:off x="198894" y="173670"/>
          <a:ext cx="8763000" cy="6537960"/>
        </p:xfrm>
        <a:graphic>
          <a:graphicData uri="http://schemas.openxmlformats.org/drawingml/2006/table">
            <a:tbl>
              <a:tblPr/>
              <a:tblGrid>
                <a:gridCol w="2481558"/>
                <a:gridCol w="6281442"/>
              </a:tblGrid>
              <a:tr h="871613">
                <a:tc>
                  <a:txBody>
                    <a:bodyPr/>
                    <a:lstStyle/>
                    <a:p>
                      <a:pPr marL="0" marR="0" algn="just">
                        <a:lnSpc>
                          <a:spcPct val="150000"/>
                        </a:lnSpc>
                        <a:spcBef>
                          <a:spcPts val="0"/>
                        </a:spcBef>
                        <a:spcAft>
                          <a:spcPts val="0"/>
                        </a:spcAft>
                      </a:pPr>
                      <a:r>
                        <a:rPr lang="en-US" sz="2200" b="1" dirty="0">
                          <a:latin typeface="Arial" panose="020B0604020202020204" pitchFamily="34" charset="0"/>
                          <a:ea typeface="Times New Roman"/>
                          <a:cs typeface="Arial" panose="020B0604020202020204" pitchFamily="34" charset="0"/>
                        </a:rPr>
                        <a:t>Food 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200" dirty="0">
                          <a:latin typeface="Arial" panose="020B0604020202020204" pitchFamily="34" charset="0"/>
                          <a:ea typeface="Times New Roman"/>
                          <a:cs typeface="Arial" panose="020B0604020202020204" pitchFamily="34" charset="0"/>
                        </a:rPr>
                        <a:t>Food preservation and preparation; food borne diseases and their prevention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613">
                <a:tc>
                  <a:txBody>
                    <a:bodyPr/>
                    <a:lstStyle/>
                    <a:p>
                      <a:pPr marL="0" marR="0" algn="just">
                        <a:lnSpc>
                          <a:spcPct val="150000"/>
                        </a:lnSpc>
                        <a:spcBef>
                          <a:spcPts val="0"/>
                        </a:spcBef>
                        <a:spcAft>
                          <a:spcPts val="0"/>
                        </a:spcAft>
                      </a:pPr>
                      <a:r>
                        <a:rPr lang="en-US" sz="2200" b="1" dirty="0">
                          <a:latin typeface="Arial" panose="020B0604020202020204" pitchFamily="34" charset="0"/>
                          <a:ea typeface="Times New Roman"/>
                          <a:cs typeface="Arial" panose="020B0604020202020204" pitchFamily="34" charset="0"/>
                        </a:rPr>
                        <a:t>Agricultural 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200" dirty="0">
                          <a:latin typeface="Arial" panose="020B0604020202020204" pitchFamily="34" charset="0"/>
                          <a:ea typeface="Times New Roman"/>
                          <a:cs typeface="Arial" panose="020B0604020202020204" pitchFamily="34" charset="0"/>
                        </a:rPr>
                        <a:t>Soil fertility; plant and animal diseases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2807">
                <a:tc>
                  <a:txBody>
                    <a:bodyPr/>
                    <a:lstStyle/>
                    <a:p>
                      <a:pPr marL="0" marR="0" algn="just">
                        <a:lnSpc>
                          <a:spcPct val="150000"/>
                        </a:lnSpc>
                        <a:spcBef>
                          <a:spcPts val="0"/>
                        </a:spcBef>
                        <a:spcAft>
                          <a:spcPts val="0"/>
                        </a:spcAft>
                      </a:pPr>
                      <a:r>
                        <a:rPr lang="en-US" sz="2200" b="1" dirty="0">
                          <a:latin typeface="Arial" panose="020B0604020202020204" pitchFamily="34" charset="0"/>
                          <a:ea typeface="Times New Roman"/>
                          <a:cs typeface="Arial" panose="020B0604020202020204" pitchFamily="34" charset="0"/>
                        </a:rPr>
                        <a:t>Industrial 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200" dirty="0">
                          <a:latin typeface="Arial" panose="020B0604020202020204" pitchFamily="34" charset="0"/>
                          <a:ea typeface="Times New Roman"/>
                          <a:cs typeface="Arial" panose="020B0604020202020204" pitchFamily="34" charset="0"/>
                        </a:rPr>
                        <a:t>Production of medical products such as antibiotics and vaccines; fermented beverages; industrial chemicals; production of proteins and hormones by genetically engineered </a:t>
                      </a:r>
                      <a:r>
                        <a:rPr lang="en-US" sz="2200" dirty="0" err="1">
                          <a:latin typeface="Arial" panose="020B0604020202020204" pitchFamily="34" charset="0"/>
                          <a:ea typeface="Times New Roman"/>
                          <a:cs typeface="Arial" panose="020B0604020202020204" pitchFamily="34" charset="0"/>
                        </a:rPr>
                        <a:t>miroorganisms</a:t>
                      </a:r>
                      <a:endParaRPr lang="en-US" sz="2200" dirty="0">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079">
                <a:tc>
                  <a:txBody>
                    <a:bodyPr/>
                    <a:lstStyle/>
                    <a:p>
                      <a:pPr marL="0" marR="0" algn="just">
                        <a:lnSpc>
                          <a:spcPct val="150000"/>
                        </a:lnSpc>
                        <a:spcBef>
                          <a:spcPts val="0"/>
                        </a:spcBef>
                        <a:spcAft>
                          <a:spcPts val="0"/>
                        </a:spcAft>
                      </a:pPr>
                      <a:r>
                        <a:rPr lang="en-US" sz="2200" b="1" dirty="0" err="1">
                          <a:latin typeface="Arial" panose="020B0604020202020204" pitchFamily="34" charset="0"/>
                          <a:ea typeface="Times New Roman"/>
                          <a:cs typeface="Arial" panose="020B0604020202020204" pitchFamily="34" charset="0"/>
                        </a:rPr>
                        <a:t>Exomicrobiology</a:t>
                      </a:r>
                      <a:endParaRPr lang="en-US" sz="2200" b="1" dirty="0">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200" dirty="0">
                          <a:latin typeface="Arial" panose="020B0604020202020204" pitchFamily="34" charset="0"/>
                          <a:ea typeface="Times New Roman"/>
                          <a:cs typeface="Arial" panose="020B0604020202020204" pitchFamily="34" charset="0"/>
                        </a:rPr>
                        <a:t>Exploration for life in outer space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011">
                <a:tc>
                  <a:txBody>
                    <a:bodyPr/>
                    <a:lstStyle/>
                    <a:p>
                      <a:pPr marL="0" marR="0" algn="just">
                        <a:lnSpc>
                          <a:spcPct val="150000"/>
                        </a:lnSpc>
                        <a:spcBef>
                          <a:spcPts val="0"/>
                        </a:spcBef>
                        <a:spcAft>
                          <a:spcPts val="0"/>
                        </a:spcAft>
                      </a:pPr>
                      <a:r>
                        <a:rPr lang="en-US" sz="2200" b="1" dirty="0">
                          <a:latin typeface="Arial" panose="020B0604020202020204" pitchFamily="34" charset="0"/>
                          <a:ea typeface="Times New Roman"/>
                          <a:cs typeface="Arial" panose="020B0604020202020204" pitchFamily="34" charset="0"/>
                        </a:rPr>
                        <a:t>Geochemical 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200" dirty="0">
                          <a:latin typeface="Arial" panose="020B0604020202020204" pitchFamily="34" charset="0"/>
                          <a:ea typeface="Times New Roman"/>
                          <a:cs typeface="Arial" panose="020B0604020202020204" pitchFamily="34" charset="0"/>
                        </a:rPr>
                        <a:t>Coal, mineral and gas formation; prospecting for deposits of coal, oil, and gas; recovery of minerals from low grade ores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01647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10"/>
            <a:ext cx="8229600" cy="914400"/>
          </a:xfrm>
        </p:spPr>
        <p:txBody>
          <a:bodyPr>
            <a:normAutofit/>
          </a:bodyPr>
          <a:lstStyle/>
          <a:p>
            <a:r>
              <a:rPr lang="en-US" sz="4000" b="1" dirty="0" smtClean="0">
                <a:latin typeface="Arial" panose="020B0604020202020204" pitchFamily="34" charset="0"/>
                <a:cs typeface="Arial" panose="020B0604020202020204" pitchFamily="34" charset="0"/>
              </a:rPr>
              <a:t>Subject Areas of Microbiology</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r>
              <a:rPr lang="en-US" sz="2800" dirty="0" smtClean="0">
                <a:latin typeface="Arial" panose="020B0604020202020204" pitchFamily="34" charset="0"/>
                <a:cs typeface="Arial" panose="020B0604020202020204" pitchFamily="34" charset="0"/>
              </a:rPr>
              <a:t>Form, structure, reproduction, physiology, metabolism and classification of microorganism</a:t>
            </a:r>
          </a:p>
          <a:p>
            <a:pPr lvl="0"/>
            <a:r>
              <a:rPr lang="en-US" sz="2800" dirty="0" smtClean="0">
                <a:latin typeface="Arial" panose="020B0604020202020204" pitchFamily="34" charset="0"/>
                <a:cs typeface="Arial" panose="020B0604020202020204" pitchFamily="34" charset="0"/>
              </a:rPr>
              <a:t>Distribution in nature</a:t>
            </a:r>
          </a:p>
          <a:p>
            <a:pPr lvl="0"/>
            <a:r>
              <a:rPr lang="en-US" sz="2800" dirty="0" smtClean="0">
                <a:latin typeface="Arial" panose="020B0604020202020204" pitchFamily="34" charset="0"/>
                <a:cs typeface="Arial" panose="020B0604020202020204" pitchFamily="34" charset="0"/>
              </a:rPr>
              <a:t>Relationship to each other and to other living organisms</a:t>
            </a:r>
          </a:p>
          <a:p>
            <a:pPr lvl="0"/>
            <a:r>
              <a:rPr lang="en-US" sz="2800" dirty="0" smtClean="0">
                <a:latin typeface="Arial" panose="020B0604020202020204" pitchFamily="34" charset="0"/>
                <a:cs typeface="Arial" panose="020B0604020202020204" pitchFamily="34" charset="0"/>
              </a:rPr>
              <a:t>Their effects on human beings, plants and other animals</a:t>
            </a:r>
          </a:p>
          <a:p>
            <a:pPr lvl="0"/>
            <a:r>
              <a:rPr lang="en-US" sz="2800" dirty="0" smtClean="0">
                <a:latin typeface="Arial" panose="020B0604020202020204" pitchFamily="34" charset="0"/>
                <a:cs typeface="Arial" panose="020B0604020202020204" pitchFamily="34" charset="0"/>
              </a:rPr>
              <a:t>Their abilities to make physical and chemical changes</a:t>
            </a:r>
          </a:p>
          <a:p>
            <a:pPr lvl="0"/>
            <a:r>
              <a:rPr lang="en-US" sz="2800" dirty="0" smtClean="0">
                <a:latin typeface="Arial" panose="020B0604020202020204" pitchFamily="34" charset="0"/>
                <a:cs typeface="Arial" panose="020B0604020202020204" pitchFamily="34" charset="0"/>
              </a:rPr>
              <a:t>Reactions to physical and chemical agents</a:t>
            </a:r>
          </a:p>
          <a:p>
            <a:endParaRPr lang="en-US" sz="2800" dirty="0">
              <a:latin typeface="Arial" panose="020B0604020202020204" pitchFamily="34" charset="0"/>
              <a:cs typeface="Arial" panose="020B0604020202020204" pitchFamily="34" charset="0"/>
            </a:endParaRPr>
          </a:p>
        </p:txBody>
      </p:sp>
      <p:cxnSp>
        <p:nvCxnSpPr>
          <p:cNvPr id="4" name="Straight Connector 3"/>
          <p:cNvCxnSpPr/>
          <p:nvPr/>
        </p:nvCxnSpPr>
        <p:spPr>
          <a:xfrm>
            <a:off x="152400" y="1066800"/>
            <a:ext cx="8839200" cy="0"/>
          </a:xfrm>
          <a:prstGeom prst="line">
            <a:avLst/>
          </a:prstGeom>
          <a:ln w="5715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763000" cy="1143000"/>
          </a:xfrm>
        </p:spPr>
        <p:txBody>
          <a:bodyPr>
            <a:normAutofit fontScale="90000"/>
          </a:bodyPr>
          <a:lstStyle/>
          <a:p>
            <a:pPr algn="l"/>
            <a:r>
              <a:rPr lang="en-US" dirty="0" smtClean="0">
                <a:latin typeface="Arial" panose="020B0604020202020204" pitchFamily="34" charset="0"/>
                <a:cs typeface="Arial" panose="020B0604020202020204" pitchFamily="34" charset="0"/>
              </a:rPr>
              <a:t>Common characteristics of biological system</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0" y="2209800"/>
            <a:ext cx="7848600" cy="3733800"/>
          </a:xfrm>
        </p:spPr>
        <p:txBody>
          <a:bodyPr>
            <a:normAutofit/>
          </a:bodyPr>
          <a:lstStyle/>
          <a:p>
            <a:pPr lvl="0"/>
            <a:r>
              <a:rPr lang="en-US" sz="2800" dirty="0" smtClean="0">
                <a:latin typeface="Arial" panose="020B0604020202020204" pitchFamily="34" charset="0"/>
                <a:cs typeface="Arial" panose="020B0604020202020204" pitchFamily="34" charset="0"/>
              </a:rPr>
              <a:t>Ability to reproduce</a:t>
            </a:r>
          </a:p>
          <a:p>
            <a:pPr lvl="0"/>
            <a:r>
              <a:rPr lang="en-US" sz="2800" dirty="0" smtClean="0">
                <a:latin typeface="Arial" panose="020B0604020202020204" pitchFamily="34" charset="0"/>
                <a:cs typeface="Arial" panose="020B0604020202020204" pitchFamily="34" charset="0"/>
              </a:rPr>
              <a:t>Ability to ingest or assimilate food substances and metabolize them for energy and growth.</a:t>
            </a:r>
          </a:p>
          <a:p>
            <a:pPr lvl="0"/>
            <a:r>
              <a:rPr lang="en-US" sz="2800" dirty="0" smtClean="0">
                <a:latin typeface="Arial" panose="020B0604020202020204" pitchFamily="34" charset="0"/>
                <a:cs typeface="Arial" panose="020B0604020202020204" pitchFamily="34" charset="0"/>
              </a:rPr>
              <a:t>Ability to excrete waste products</a:t>
            </a:r>
          </a:p>
          <a:p>
            <a:pPr lvl="0"/>
            <a:r>
              <a:rPr lang="en-US" sz="2800" dirty="0" smtClean="0">
                <a:latin typeface="Arial" panose="020B0604020202020204" pitchFamily="34" charset="0"/>
                <a:cs typeface="Arial" panose="020B0604020202020204" pitchFamily="34" charset="0"/>
              </a:rPr>
              <a:t>Ability to react with environmental changes</a:t>
            </a:r>
            <a:endParaRPr lang="en-US"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848600" cy="563562"/>
          </a:xfrm>
        </p:spPr>
        <p:txBody>
          <a:bodyPr>
            <a:noAutofit/>
          </a:bodyPr>
          <a:lstStyle/>
          <a:p>
            <a:r>
              <a:rPr lang="en-US" sz="4400" b="1" dirty="0" smtClean="0">
                <a:latin typeface="Arial" panose="020B0604020202020204" pitchFamily="34" charset="0"/>
                <a:cs typeface="Arial" panose="020B0604020202020204" pitchFamily="34" charset="0"/>
              </a:rPr>
              <a:t>Flora and Fauna on earth</a:t>
            </a:r>
            <a:endParaRPr lang="en-US" sz="4400" b="1"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nvPr>
        </p:nvGraphicFramePr>
        <p:xfrm>
          <a:off x="990600" y="1435100"/>
          <a:ext cx="7177314" cy="4889500"/>
        </p:xfrm>
        <a:graphic>
          <a:graphicData uri="http://schemas.openxmlformats.org/drawingml/2006/table">
            <a:tbl>
              <a:tblPr firstRow="1" bandRow="1">
                <a:tableStyleId>{5C22544A-7EE6-4342-B048-85BDC9FD1C3A}</a:tableStyleId>
              </a:tblPr>
              <a:tblGrid>
                <a:gridCol w="4362680"/>
                <a:gridCol w="2814634"/>
              </a:tblGrid>
              <a:tr h="698500">
                <a:tc>
                  <a:txBody>
                    <a:bodyPr/>
                    <a:lstStyle/>
                    <a:p>
                      <a:r>
                        <a:rPr lang="en-US" sz="2800" b="1" dirty="0" smtClean="0">
                          <a:solidFill>
                            <a:schemeClr val="tx1"/>
                          </a:solidFill>
                          <a:latin typeface="Arial" panose="020B0604020202020204" pitchFamily="34" charset="0"/>
                          <a:cs typeface="Arial" panose="020B0604020202020204" pitchFamily="34" charset="0"/>
                        </a:rPr>
                        <a:t>Mammal</a:t>
                      </a:r>
                      <a:endParaRPr lang="en-US" sz="2800" b="1" dirty="0">
                        <a:solidFill>
                          <a:schemeClr val="tx1"/>
                        </a:solidFill>
                        <a:latin typeface="Arial" panose="020B0604020202020204" pitchFamily="34" charset="0"/>
                        <a:cs typeface="Arial" panose="020B0604020202020204" pitchFamily="34" charset="0"/>
                      </a:endParaRPr>
                    </a:p>
                  </a:txBody>
                  <a:tcPr/>
                </a:tc>
                <a:tc>
                  <a:txBody>
                    <a:bodyPr/>
                    <a:lstStyle/>
                    <a:p>
                      <a:pPr algn="r"/>
                      <a:r>
                        <a:rPr lang="en-US" sz="2800" b="1" dirty="0" smtClean="0">
                          <a:solidFill>
                            <a:schemeClr val="tx1"/>
                          </a:solidFill>
                          <a:latin typeface="Arial" panose="020B0604020202020204" pitchFamily="34" charset="0"/>
                          <a:cs typeface="Arial" panose="020B0604020202020204" pitchFamily="34" charset="0"/>
                        </a:rPr>
                        <a:t>5500</a:t>
                      </a:r>
                      <a:endParaRPr lang="en-US" sz="2800" b="1" dirty="0">
                        <a:solidFill>
                          <a:schemeClr val="tx1"/>
                        </a:solidFill>
                        <a:latin typeface="Arial" panose="020B0604020202020204" pitchFamily="34" charset="0"/>
                        <a:cs typeface="Arial" panose="020B0604020202020204" pitchFamily="34" charset="0"/>
                      </a:endParaRPr>
                    </a:p>
                  </a:txBody>
                  <a:tcPr/>
                </a:tc>
              </a:tr>
              <a:tr h="698500">
                <a:tc>
                  <a:txBody>
                    <a:bodyPr/>
                    <a:lstStyle/>
                    <a:p>
                      <a:r>
                        <a:rPr lang="en-US" sz="2800" b="1" dirty="0" smtClean="0">
                          <a:solidFill>
                            <a:schemeClr val="tx1"/>
                          </a:solidFill>
                          <a:latin typeface="Arial" panose="020B0604020202020204" pitchFamily="34" charset="0"/>
                          <a:cs typeface="Arial" panose="020B0604020202020204" pitchFamily="34" charset="0"/>
                        </a:rPr>
                        <a:t>Birds</a:t>
                      </a:r>
                      <a:endParaRPr lang="en-US" sz="2800" b="1" dirty="0">
                        <a:solidFill>
                          <a:schemeClr val="tx1"/>
                        </a:solidFill>
                        <a:latin typeface="Arial" panose="020B0604020202020204" pitchFamily="34" charset="0"/>
                        <a:cs typeface="Arial" panose="020B0604020202020204" pitchFamily="34" charset="0"/>
                      </a:endParaRPr>
                    </a:p>
                  </a:txBody>
                  <a:tcPr/>
                </a:tc>
                <a:tc>
                  <a:txBody>
                    <a:bodyPr/>
                    <a:lstStyle/>
                    <a:p>
                      <a:pPr algn="r"/>
                      <a:r>
                        <a:rPr lang="en-US" sz="2800" b="1" dirty="0" smtClean="0">
                          <a:solidFill>
                            <a:schemeClr val="tx1"/>
                          </a:solidFill>
                          <a:latin typeface="Arial" panose="020B0604020202020204" pitchFamily="34" charset="0"/>
                          <a:cs typeface="Arial" panose="020B0604020202020204" pitchFamily="34" charset="0"/>
                        </a:rPr>
                        <a:t>10000</a:t>
                      </a:r>
                      <a:endParaRPr lang="en-US" sz="2800" b="1" dirty="0">
                        <a:solidFill>
                          <a:schemeClr val="tx1"/>
                        </a:solidFill>
                        <a:latin typeface="Arial" panose="020B0604020202020204" pitchFamily="34" charset="0"/>
                        <a:cs typeface="Arial" panose="020B0604020202020204" pitchFamily="34" charset="0"/>
                      </a:endParaRPr>
                    </a:p>
                  </a:txBody>
                  <a:tcPr/>
                </a:tc>
              </a:tr>
              <a:tr h="698500">
                <a:tc>
                  <a:txBody>
                    <a:bodyPr/>
                    <a:lstStyle/>
                    <a:p>
                      <a:r>
                        <a:rPr lang="en-US" sz="2800" b="1" dirty="0" smtClean="0">
                          <a:solidFill>
                            <a:schemeClr val="tx1"/>
                          </a:solidFill>
                          <a:latin typeface="Arial" panose="020B0604020202020204" pitchFamily="34" charset="0"/>
                          <a:cs typeface="Arial" panose="020B0604020202020204" pitchFamily="34" charset="0"/>
                        </a:rPr>
                        <a:t>Amphibians</a:t>
                      </a:r>
                    </a:p>
                  </a:txBody>
                  <a:tcPr/>
                </a:tc>
                <a:tc>
                  <a:txBody>
                    <a:bodyPr/>
                    <a:lstStyle/>
                    <a:p>
                      <a:pPr algn="r"/>
                      <a:r>
                        <a:rPr lang="en-US" sz="2800" b="1" dirty="0" smtClean="0">
                          <a:solidFill>
                            <a:schemeClr val="tx1"/>
                          </a:solidFill>
                          <a:latin typeface="Arial" panose="020B0604020202020204" pitchFamily="34" charset="0"/>
                          <a:cs typeface="Arial" panose="020B0604020202020204" pitchFamily="34" charset="0"/>
                        </a:rPr>
                        <a:t>7000</a:t>
                      </a:r>
                    </a:p>
                  </a:txBody>
                  <a:tcPr/>
                </a:tc>
              </a:tr>
              <a:tr h="698500">
                <a:tc>
                  <a:txBody>
                    <a:bodyPr/>
                    <a:lstStyle/>
                    <a:p>
                      <a:r>
                        <a:rPr lang="en-US" sz="2800" b="1" dirty="0" smtClean="0">
                          <a:latin typeface="Arial" panose="020B0604020202020204" pitchFamily="34" charset="0"/>
                          <a:cs typeface="Arial" panose="020B0604020202020204" pitchFamily="34" charset="0"/>
                        </a:rPr>
                        <a:t>Fishes</a:t>
                      </a:r>
                      <a:endParaRPr lang="en-US" sz="2800" b="1" dirty="0">
                        <a:latin typeface="Arial" panose="020B0604020202020204" pitchFamily="34" charset="0"/>
                        <a:cs typeface="Arial" panose="020B0604020202020204" pitchFamily="34" charset="0"/>
                      </a:endParaRPr>
                    </a:p>
                  </a:txBody>
                  <a:tcPr/>
                </a:tc>
                <a:tc>
                  <a:txBody>
                    <a:bodyPr/>
                    <a:lstStyle/>
                    <a:p>
                      <a:pPr algn="r"/>
                      <a:r>
                        <a:rPr lang="en-US" sz="2800" b="1" dirty="0" smtClean="0">
                          <a:latin typeface="Arial" panose="020B0604020202020204" pitchFamily="34" charset="0"/>
                          <a:cs typeface="Arial" panose="020B0604020202020204" pitchFamily="34" charset="0"/>
                        </a:rPr>
                        <a:t>40000</a:t>
                      </a:r>
                      <a:endParaRPr lang="en-US" sz="2800" b="1" dirty="0">
                        <a:latin typeface="Arial" panose="020B0604020202020204" pitchFamily="34" charset="0"/>
                        <a:cs typeface="Arial" panose="020B0604020202020204" pitchFamily="34" charset="0"/>
                      </a:endParaRPr>
                    </a:p>
                  </a:txBody>
                  <a:tcPr/>
                </a:tc>
              </a:tr>
              <a:tr h="698500">
                <a:tc>
                  <a:txBody>
                    <a:bodyPr/>
                    <a:lstStyle/>
                    <a:p>
                      <a:r>
                        <a:rPr lang="en-US" sz="2800" b="1" dirty="0" smtClean="0">
                          <a:solidFill>
                            <a:schemeClr val="tx1"/>
                          </a:solidFill>
                          <a:latin typeface="Arial" panose="020B0604020202020204" pitchFamily="34" charset="0"/>
                          <a:cs typeface="Arial" panose="020B0604020202020204" pitchFamily="34" charset="0"/>
                        </a:rPr>
                        <a:t>Insects</a:t>
                      </a:r>
                      <a:endParaRPr lang="en-US" sz="2800" b="1" dirty="0">
                        <a:solidFill>
                          <a:schemeClr val="tx1"/>
                        </a:solidFill>
                        <a:latin typeface="Arial" panose="020B0604020202020204" pitchFamily="34" charset="0"/>
                        <a:cs typeface="Arial" panose="020B0604020202020204" pitchFamily="34" charset="0"/>
                      </a:endParaRPr>
                    </a:p>
                  </a:txBody>
                  <a:tcPr/>
                </a:tc>
                <a:tc>
                  <a:txBody>
                    <a:bodyPr/>
                    <a:lstStyle/>
                    <a:p>
                      <a:pPr algn="r"/>
                      <a:r>
                        <a:rPr lang="en-US" sz="2800" b="1" dirty="0" smtClean="0">
                          <a:solidFill>
                            <a:schemeClr val="tx1"/>
                          </a:solidFill>
                          <a:latin typeface="Arial" panose="020B0604020202020204" pitchFamily="34" charset="0"/>
                          <a:cs typeface="Arial" panose="020B0604020202020204" pitchFamily="34" charset="0"/>
                        </a:rPr>
                        <a:t>1000000</a:t>
                      </a:r>
                      <a:endParaRPr lang="en-US" sz="2800" b="1" dirty="0">
                        <a:solidFill>
                          <a:schemeClr val="tx1"/>
                        </a:solidFill>
                        <a:latin typeface="Arial" panose="020B0604020202020204" pitchFamily="34" charset="0"/>
                        <a:cs typeface="Arial" panose="020B0604020202020204" pitchFamily="34" charset="0"/>
                      </a:endParaRPr>
                    </a:p>
                  </a:txBody>
                  <a:tcPr/>
                </a:tc>
              </a:tr>
              <a:tr h="698500">
                <a:tc>
                  <a:txBody>
                    <a:bodyPr/>
                    <a:lstStyle/>
                    <a:p>
                      <a:r>
                        <a:rPr lang="en-US" sz="2800" b="1" dirty="0" smtClean="0">
                          <a:solidFill>
                            <a:schemeClr val="tx1"/>
                          </a:solidFill>
                          <a:latin typeface="Arial" panose="020B0604020202020204" pitchFamily="34" charset="0"/>
                          <a:cs typeface="Arial" panose="020B0604020202020204" pitchFamily="34" charset="0"/>
                        </a:rPr>
                        <a:t>Spider and scorpion</a:t>
                      </a:r>
                      <a:endParaRPr lang="en-US" sz="2800" b="1" dirty="0">
                        <a:solidFill>
                          <a:schemeClr val="tx1"/>
                        </a:solidFill>
                        <a:latin typeface="Arial" panose="020B0604020202020204" pitchFamily="34" charset="0"/>
                        <a:cs typeface="Arial" panose="020B0604020202020204" pitchFamily="34" charset="0"/>
                      </a:endParaRPr>
                    </a:p>
                  </a:txBody>
                  <a:tcPr/>
                </a:tc>
                <a:tc>
                  <a:txBody>
                    <a:bodyPr/>
                    <a:lstStyle/>
                    <a:p>
                      <a:pPr algn="r"/>
                      <a:r>
                        <a:rPr lang="en-US" sz="2800" b="1" dirty="0" smtClean="0">
                          <a:solidFill>
                            <a:schemeClr val="tx1"/>
                          </a:solidFill>
                          <a:latin typeface="Arial" panose="020B0604020202020204" pitchFamily="34" charset="0"/>
                          <a:cs typeface="Arial" panose="020B0604020202020204" pitchFamily="34" charset="0"/>
                        </a:rPr>
                        <a:t>100000</a:t>
                      </a:r>
                      <a:endParaRPr lang="en-US" sz="2800" b="1" dirty="0">
                        <a:solidFill>
                          <a:schemeClr val="tx1"/>
                        </a:solidFill>
                        <a:latin typeface="Arial" panose="020B0604020202020204" pitchFamily="34" charset="0"/>
                        <a:cs typeface="Arial" panose="020B0604020202020204" pitchFamily="34" charset="0"/>
                      </a:endParaRPr>
                    </a:p>
                  </a:txBody>
                  <a:tcPr/>
                </a:tc>
              </a:tr>
              <a:tr h="698500">
                <a:tc>
                  <a:txBody>
                    <a:bodyPr/>
                    <a:lstStyle/>
                    <a:p>
                      <a:r>
                        <a:rPr lang="en-US" sz="2800" b="1" dirty="0" smtClean="0">
                          <a:solidFill>
                            <a:schemeClr val="tx1"/>
                          </a:solidFill>
                          <a:latin typeface="Arial" panose="020B0604020202020204" pitchFamily="34" charset="0"/>
                          <a:cs typeface="Arial" panose="020B0604020202020204" pitchFamily="34" charset="0"/>
                        </a:rPr>
                        <a:t>Plant</a:t>
                      </a:r>
                      <a:endParaRPr lang="en-US" sz="2800" b="1" dirty="0">
                        <a:solidFill>
                          <a:schemeClr val="tx1"/>
                        </a:solidFill>
                        <a:latin typeface="Arial" panose="020B0604020202020204" pitchFamily="34" charset="0"/>
                        <a:cs typeface="Arial" panose="020B0604020202020204" pitchFamily="34" charset="0"/>
                      </a:endParaRPr>
                    </a:p>
                  </a:txBody>
                  <a:tcPr/>
                </a:tc>
                <a:tc>
                  <a:txBody>
                    <a:bodyPr/>
                    <a:lstStyle/>
                    <a:p>
                      <a:pPr algn="r"/>
                      <a:r>
                        <a:rPr lang="en-US" sz="2800" b="1" dirty="0" smtClean="0">
                          <a:solidFill>
                            <a:schemeClr val="tx1"/>
                          </a:solidFill>
                          <a:latin typeface="Arial" panose="020B0604020202020204" pitchFamily="34" charset="0"/>
                          <a:cs typeface="Arial" panose="020B0604020202020204" pitchFamily="34" charset="0"/>
                        </a:rPr>
                        <a:t>400000</a:t>
                      </a:r>
                      <a:endParaRPr lang="en-US" sz="2800" b="1" dirty="0">
                        <a:solidFill>
                          <a:schemeClr val="tx1"/>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3789497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6934200" cy="762000"/>
          </a:xfrm>
        </p:spPr>
        <p:txBody>
          <a:bodyPr>
            <a:normAutofit fontScale="90000"/>
          </a:bodyPr>
          <a:lstStyle/>
          <a:p>
            <a:r>
              <a:rPr lang="en-US" dirty="0" smtClean="0">
                <a:latin typeface="Arial" panose="020B0604020202020204" pitchFamily="34" charset="0"/>
                <a:cs typeface="Arial" panose="020B0604020202020204" pitchFamily="34" charset="0"/>
              </a:rPr>
              <a:t>Virus: Living or nonliving?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14400"/>
            <a:ext cx="8229600" cy="5791200"/>
          </a:xfrm>
        </p:spPr>
        <p:txBody>
          <a:bodyPr>
            <a:noAutofit/>
          </a:bodyPr>
          <a:lstStyle/>
          <a:p>
            <a:r>
              <a:rPr lang="en-US" sz="2800" dirty="0" smtClean="0">
                <a:latin typeface="Arial" panose="020B0604020202020204" pitchFamily="34" charset="0"/>
                <a:cs typeface="Arial" panose="020B0604020202020204" pitchFamily="34" charset="0"/>
              </a:rPr>
              <a:t>They are in between i.e. bridge between gap of living and nonliving worlds.</a:t>
            </a:r>
          </a:p>
          <a:p>
            <a:r>
              <a:rPr lang="en-US" sz="2800" dirty="0" smtClean="0">
                <a:latin typeface="Arial" panose="020B0604020202020204" pitchFamily="34" charset="0"/>
                <a:cs typeface="Arial" panose="020B0604020202020204" pitchFamily="34" charset="0"/>
              </a:rPr>
              <a:t>The central dogma of molecular biology encompasses replication of DNA, formation of mRNA by transcription and synthesis of protein from that mRNA. Generally these processes are always occurring in  living organism. Though viruses </a:t>
            </a:r>
            <a:r>
              <a:rPr lang="en-US" sz="2800" dirty="0">
                <a:latin typeface="Arial" panose="020B0604020202020204" pitchFamily="34" charset="0"/>
                <a:cs typeface="Arial" panose="020B0604020202020204" pitchFamily="34" charset="0"/>
              </a:rPr>
              <a:t>are made up of nucleic acid and </a:t>
            </a:r>
            <a:r>
              <a:rPr lang="en-US" sz="2800" dirty="0" smtClean="0">
                <a:latin typeface="Arial" panose="020B0604020202020204" pitchFamily="34" charset="0"/>
                <a:cs typeface="Arial" panose="020B0604020202020204" pitchFamily="34" charset="0"/>
              </a:rPr>
              <a:t>proteins they don’t have other cellular machineries which include enzymes and proteins are absent in virus.</a:t>
            </a:r>
          </a:p>
          <a:p>
            <a:r>
              <a:rPr lang="en-US" sz="2800" dirty="0">
                <a:latin typeface="Arial" panose="020B0604020202020204" pitchFamily="34" charset="0"/>
                <a:cs typeface="Arial" panose="020B0604020202020204" pitchFamily="34" charset="0"/>
              </a:rPr>
              <a:t>But viruses don’t have ribosome and hence they can not synthesize protein from </a:t>
            </a:r>
            <a:r>
              <a:rPr lang="en-US" sz="2800" dirty="0" err="1">
                <a:latin typeface="Arial" panose="020B0604020202020204" pitchFamily="34" charset="0"/>
                <a:cs typeface="Arial" panose="020B0604020202020204" pitchFamily="34" charset="0"/>
              </a:rPr>
              <a:t>mMRA</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902338170"/>
              </p:ext>
            </p:extLst>
          </p:nvPr>
        </p:nvGraphicFramePr>
        <p:xfrm>
          <a:off x="304801" y="1219200"/>
          <a:ext cx="8534399" cy="4937760"/>
        </p:xfrm>
        <a:graphic>
          <a:graphicData uri="http://schemas.openxmlformats.org/drawingml/2006/table">
            <a:tbl>
              <a:tblPr/>
              <a:tblGrid>
                <a:gridCol w="2743200"/>
                <a:gridCol w="2667000"/>
                <a:gridCol w="3124199"/>
              </a:tblGrid>
              <a:tr h="387350">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Features</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Prokaryotic</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Eukaryotic</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699">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Groups where found as unit of structure</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Bacteria</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Algae, fungi, protozoa, plants, animals</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0">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Size range of organism</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1-2 by 1-4 </a:t>
                      </a:r>
                      <a:r>
                        <a:rPr lang="en-US" sz="2400" dirty="0" smtClean="0">
                          <a:latin typeface="Arial" panose="020B0604020202020204" pitchFamily="34" charset="0"/>
                          <a:ea typeface="Times New Roman"/>
                          <a:cs typeface="Arial" panose="020B0604020202020204" pitchFamily="34" charset="0"/>
                        </a:rPr>
                        <a:t>µm </a:t>
                      </a:r>
                      <a:r>
                        <a:rPr lang="en-US" sz="2400" dirty="0">
                          <a:latin typeface="Arial" panose="020B0604020202020204" pitchFamily="34" charset="0"/>
                          <a:ea typeface="Times New Roman"/>
                          <a:cs typeface="Arial" panose="020B0604020202020204" pitchFamily="34" charset="0"/>
                        </a:rPr>
                        <a:t>or less</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Greater than </a:t>
                      </a:r>
                      <a:r>
                        <a:rPr lang="en-US" sz="2400" dirty="0" smtClean="0">
                          <a:latin typeface="Arial" panose="020B0604020202020204" pitchFamily="34" charset="0"/>
                          <a:ea typeface="Times New Roman"/>
                          <a:cs typeface="Arial" panose="020B0604020202020204" pitchFamily="34" charset="0"/>
                        </a:rPr>
                        <a:t>5µm </a:t>
                      </a:r>
                      <a:r>
                        <a:rPr lang="en-US" sz="2400" dirty="0">
                          <a:latin typeface="Arial" panose="020B0604020202020204" pitchFamily="34" charset="0"/>
                          <a:ea typeface="Times New Roman"/>
                          <a:cs typeface="Arial" panose="020B0604020202020204" pitchFamily="34" charset="0"/>
                        </a:rPr>
                        <a:t>in width or diameter</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0">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Nuclear membrane</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Absent</a:t>
                      </a:r>
                      <a:r>
                        <a:rPr lang="en-US" sz="2400" baseline="0" dirty="0" smtClean="0">
                          <a:latin typeface="Arial" panose="020B0604020202020204" pitchFamily="34" charset="0"/>
                          <a:ea typeface="Times New Roman"/>
                          <a:cs typeface="Arial" panose="020B0604020202020204" pitchFamily="34" charset="0"/>
                        </a:rPr>
                        <a:t> </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Present</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0">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Nucleolus </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Absent</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Present</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1"/>
          <p:cNvSpPr>
            <a:spLocks noGrp="1"/>
          </p:cNvSpPr>
          <p:nvPr>
            <p:ph type="title"/>
          </p:nvPr>
        </p:nvSpPr>
        <p:spPr>
          <a:xfrm>
            <a:off x="533400" y="381000"/>
            <a:ext cx="8610600" cy="685800"/>
          </a:xfrm>
        </p:spPr>
        <p:txBody>
          <a:bodyPr>
            <a:noAutofit/>
          </a:bodyPr>
          <a:lstStyle/>
          <a:p>
            <a:pPr algn="l"/>
            <a:r>
              <a:rPr lang="en-US" sz="3200" b="1" dirty="0" smtClean="0">
                <a:latin typeface="Arial" panose="020B0604020202020204" pitchFamily="34" charset="0"/>
                <a:cs typeface="Arial" panose="020B0604020202020204" pitchFamily="34" charset="0"/>
              </a:rPr>
              <a:t>Difference between prokaryotic and eukaryotic cell</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99281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85800"/>
          </a:xfrm>
        </p:spPr>
        <p:txBody>
          <a:bodyPr>
            <a:noAutofit/>
          </a:bodyPr>
          <a:lstStyle/>
          <a:p>
            <a:pPr algn="l"/>
            <a:r>
              <a:rPr lang="en-US" sz="2800" b="1" dirty="0" smtClean="0">
                <a:latin typeface="Arial" panose="020B0604020202020204" pitchFamily="34" charset="0"/>
                <a:cs typeface="Arial" panose="020B0604020202020204" pitchFamily="34" charset="0"/>
              </a:rPr>
              <a:t>Difference between prokaryotic and eukaryotic cell</a:t>
            </a:r>
            <a:endParaRPr lang="en-US" sz="28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837456623"/>
              </p:ext>
            </p:extLst>
          </p:nvPr>
        </p:nvGraphicFramePr>
        <p:xfrm>
          <a:off x="228600" y="915924"/>
          <a:ext cx="8686800" cy="5638343"/>
        </p:xfrm>
        <a:graphic>
          <a:graphicData uri="http://schemas.openxmlformats.org/drawingml/2006/table">
            <a:tbl>
              <a:tblPr/>
              <a:tblGrid>
                <a:gridCol w="2094140"/>
                <a:gridCol w="3239860"/>
                <a:gridCol w="3352800"/>
              </a:tblGrid>
              <a:tr h="496363">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Features</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Prokaryotic</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Eukaryotic</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9318">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Chromosome</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One </a:t>
                      </a:r>
                      <a:r>
                        <a:rPr lang="en-US" sz="2400" dirty="0">
                          <a:latin typeface="Arial" panose="020B0604020202020204" pitchFamily="34" charset="0"/>
                          <a:ea typeface="Times New Roman"/>
                          <a:cs typeface="Arial" panose="020B0604020202020204" pitchFamily="34" charset="0"/>
                        </a:rPr>
                        <a:t>circular chromosome</a:t>
                      </a:r>
                    </a:p>
                    <a:p>
                      <a:pPr marL="0" marR="0" algn="l">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Chromosome does not contain </a:t>
                      </a:r>
                      <a:r>
                        <a:rPr lang="en-US" sz="2400" dirty="0" smtClean="0">
                          <a:latin typeface="Arial" panose="020B0604020202020204" pitchFamily="34" charset="0"/>
                          <a:ea typeface="Times New Roman"/>
                          <a:cs typeface="Arial" panose="020B0604020202020204" pitchFamily="34" charset="0"/>
                        </a:rPr>
                        <a:t>histones.</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More </a:t>
                      </a:r>
                      <a:r>
                        <a:rPr lang="en-US" sz="2400" dirty="0">
                          <a:latin typeface="Arial" panose="020B0604020202020204" pitchFamily="34" charset="0"/>
                          <a:ea typeface="Times New Roman"/>
                          <a:cs typeface="Arial" panose="020B0604020202020204" pitchFamily="34" charset="0"/>
                        </a:rPr>
                        <a:t>than one chromosome</a:t>
                      </a:r>
                    </a:p>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Chromosomes </a:t>
                      </a:r>
                      <a:r>
                        <a:rPr lang="en-US" sz="2400" dirty="0">
                          <a:latin typeface="Arial" panose="020B0604020202020204" pitchFamily="34" charset="0"/>
                          <a:ea typeface="Times New Roman"/>
                          <a:cs typeface="Arial" panose="020B0604020202020204" pitchFamily="34" charset="0"/>
                        </a:rPr>
                        <a:t>have histones; </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8931">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Cell division</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Binary</a:t>
                      </a:r>
                      <a:r>
                        <a:rPr lang="en-US" sz="2400" baseline="0" dirty="0" smtClean="0">
                          <a:latin typeface="Arial" panose="020B0604020202020204" pitchFamily="34" charset="0"/>
                          <a:ea typeface="Times New Roman"/>
                          <a:cs typeface="Arial" panose="020B0604020202020204" pitchFamily="34" charset="0"/>
                        </a:rPr>
                        <a:t> fission</a:t>
                      </a:r>
                      <a:endParaRPr lang="en-US" sz="2400" dirty="0" smtClean="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Mitosis</a:t>
                      </a:r>
                      <a:r>
                        <a:rPr lang="en-US" sz="2400" baseline="0" dirty="0" smtClean="0">
                          <a:latin typeface="Arial" panose="020B0604020202020204" pitchFamily="34" charset="0"/>
                          <a:ea typeface="Times New Roman"/>
                          <a:cs typeface="Arial" panose="020B0604020202020204" pitchFamily="34" charset="0"/>
                        </a:rPr>
                        <a:t> and </a:t>
                      </a:r>
                      <a:r>
                        <a:rPr lang="en-US" sz="2400" baseline="0" dirty="0" err="1" smtClean="0">
                          <a:latin typeface="Arial" panose="020B0604020202020204" pitchFamily="34" charset="0"/>
                          <a:ea typeface="Times New Roman"/>
                          <a:cs typeface="Arial" panose="020B0604020202020204" pitchFamily="34" charset="0"/>
                        </a:rPr>
                        <a:t>meosis</a:t>
                      </a:r>
                      <a:endParaRPr lang="en-US" sz="2400" dirty="0" smtClean="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8931">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Cellularity</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Always unicellular</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Both </a:t>
                      </a:r>
                      <a:r>
                        <a:rPr lang="en-US" sz="2400" dirty="0" err="1" smtClean="0">
                          <a:latin typeface="Arial" panose="020B0604020202020204" pitchFamily="34" charset="0"/>
                          <a:ea typeface="Times New Roman"/>
                          <a:cs typeface="Arial" panose="020B0604020202020204" pitchFamily="34" charset="0"/>
                        </a:rPr>
                        <a:t>uni</a:t>
                      </a:r>
                      <a:r>
                        <a:rPr lang="en-US" sz="2400" dirty="0" smtClean="0">
                          <a:latin typeface="Arial" panose="020B0604020202020204" pitchFamily="34" charset="0"/>
                          <a:ea typeface="Times New Roman"/>
                          <a:cs typeface="Arial" panose="020B0604020202020204" pitchFamily="34" charset="0"/>
                        </a:rPr>
                        <a:t> and multicellular</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932">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Reproduction</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Always asexual</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Sexual</a:t>
                      </a:r>
                      <a:r>
                        <a:rPr lang="en-US" sz="2400" baseline="0" dirty="0" smtClean="0">
                          <a:latin typeface="Arial" panose="020B0604020202020204" pitchFamily="34" charset="0"/>
                          <a:ea typeface="Times New Roman"/>
                          <a:cs typeface="Arial" panose="020B0604020202020204" pitchFamily="34" charset="0"/>
                        </a:rPr>
                        <a:t> and asexual</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686800" cy="838200"/>
          </a:xfrm>
        </p:spPr>
        <p:txBody>
          <a:bodyPr>
            <a:noAutofit/>
          </a:bodyPr>
          <a:lstStyle/>
          <a:p>
            <a:pPr algn="l"/>
            <a:r>
              <a:rPr lang="en-US" sz="3200" b="1" dirty="0" smtClean="0">
                <a:latin typeface="Arial" panose="020B0604020202020204" pitchFamily="34" charset="0"/>
                <a:cs typeface="Arial" panose="020B0604020202020204" pitchFamily="34" charset="0"/>
              </a:rPr>
              <a:t>Difference between prokaryotic and eukaryotic cell</a:t>
            </a:r>
            <a:endParaRPr lang="en-US" sz="32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48445158"/>
              </p:ext>
            </p:extLst>
          </p:nvPr>
        </p:nvGraphicFramePr>
        <p:xfrm>
          <a:off x="228600" y="1524000"/>
          <a:ext cx="8686800" cy="4998720"/>
        </p:xfrm>
        <a:graphic>
          <a:graphicData uri="http://schemas.openxmlformats.org/drawingml/2006/table">
            <a:tbl>
              <a:tblPr/>
              <a:tblGrid>
                <a:gridCol w="2590800"/>
                <a:gridCol w="3200400"/>
                <a:gridCol w="2895600"/>
              </a:tblGrid>
              <a:tr h="387350">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Features</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Prokaryotic</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Eukaryotic</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Ribosomes</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Small</a:t>
                      </a:r>
                      <a:r>
                        <a:rPr lang="en-US" sz="2400" baseline="0" dirty="0" smtClean="0">
                          <a:latin typeface="Arial" panose="020B0604020202020204" pitchFamily="34" charset="0"/>
                          <a:ea typeface="Times New Roman"/>
                          <a:cs typeface="Arial" panose="020B0604020202020204" pitchFamily="34" charset="0"/>
                        </a:rPr>
                        <a:t> 70S</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Larger</a:t>
                      </a:r>
                      <a:r>
                        <a:rPr lang="en-US" sz="2400" baseline="0" dirty="0" smtClean="0">
                          <a:latin typeface="Arial" panose="020B0604020202020204" pitchFamily="34" charset="0"/>
                          <a:ea typeface="Times New Roman"/>
                          <a:cs typeface="Arial" panose="020B0604020202020204" pitchFamily="34" charset="0"/>
                        </a:rPr>
                        <a:t> 80S</a:t>
                      </a:r>
                      <a:endParaRPr lang="en-US" sz="2400"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l">
                        <a:lnSpc>
                          <a:spcPct val="150000"/>
                        </a:lnSpc>
                        <a:spcBef>
                          <a:spcPts val="0"/>
                        </a:spcBef>
                        <a:spcAft>
                          <a:spcPts val="0"/>
                        </a:spcAft>
                      </a:pPr>
                      <a:r>
                        <a:rPr lang="en-US" sz="2400" b="1" dirty="0" smtClean="0">
                          <a:latin typeface="Arial" panose="020B0604020202020204" pitchFamily="34" charset="0"/>
                          <a:ea typeface="Times New Roman"/>
                          <a:cs typeface="Arial" panose="020B0604020202020204" pitchFamily="34" charset="0"/>
                        </a:rPr>
                        <a:t>Cytoskeleton</a:t>
                      </a:r>
                      <a:endParaRPr lang="en-US" sz="2400" b="1" dirty="0">
                        <a:latin typeface="Arial" panose="020B0604020202020204" pitchFamily="34" charset="0"/>
                        <a:ea typeface="Times New Roman"/>
                        <a:cs typeface="Arial" panose="020B0604020202020204" pitchFamily="34" charset="0"/>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Absent</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2400" dirty="0" smtClean="0">
                          <a:latin typeface="Arial" panose="020B0604020202020204" pitchFamily="34" charset="0"/>
                          <a:ea typeface="Times New Roman"/>
                          <a:cs typeface="Arial" panose="020B0604020202020204" pitchFamily="34" charset="0"/>
                        </a:rPr>
                        <a:t>Present</a:t>
                      </a: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50000"/>
                        </a:lnSpc>
                        <a:spcBef>
                          <a:spcPts val="0"/>
                        </a:spcBef>
                        <a:spcAft>
                          <a:spcPts val="0"/>
                        </a:spcAft>
                      </a:pPr>
                      <a:r>
                        <a:rPr lang="en-US" sz="2400" b="1" dirty="0" err="1">
                          <a:latin typeface="Arial" panose="020B0604020202020204" pitchFamily="34" charset="0"/>
                          <a:ea typeface="Times New Roman"/>
                          <a:cs typeface="Arial" panose="020B0604020202020204" pitchFamily="34" charset="0"/>
                        </a:rPr>
                        <a:t>Pinocytosis</a:t>
                      </a:r>
                      <a:r>
                        <a:rPr lang="en-US" sz="2400" b="1" dirty="0">
                          <a:latin typeface="Arial" panose="020B0604020202020204" pitchFamily="34" charset="0"/>
                          <a:ea typeface="Times New Roman"/>
                          <a:cs typeface="Arial" panose="020B0604020202020204" pitchFamily="34" charset="0"/>
                        </a:rPr>
                        <a:t> </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Absent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a:latin typeface="Arial" panose="020B0604020202020204" pitchFamily="34" charset="0"/>
                          <a:ea typeface="Times New Roman"/>
                          <a:cs typeface="Arial" panose="020B0604020202020204" pitchFamily="34" charset="0"/>
                        </a:rPr>
                        <a:t>Present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Gas vacuoles</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Can be present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Absent </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50000"/>
                        </a:lnSpc>
                        <a:spcBef>
                          <a:spcPts val="0"/>
                        </a:spcBef>
                        <a:spcAft>
                          <a:spcPts val="0"/>
                        </a:spcAft>
                      </a:pPr>
                      <a:r>
                        <a:rPr lang="en-US" sz="2400" b="1" dirty="0" err="1">
                          <a:latin typeface="Arial" panose="020B0604020202020204" pitchFamily="34" charset="0"/>
                          <a:ea typeface="Times New Roman"/>
                          <a:cs typeface="Arial" panose="020B0604020202020204" pitchFamily="34" charset="0"/>
                        </a:rPr>
                        <a:t>Mesosome</a:t>
                      </a:r>
                      <a:r>
                        <a:rPr lang="en-US" sz="2400" b="1" dirty="0">
                          <a:latin typeface="Arial" panose="020B0604020202020204" pitchFamily="34" charset="0"/>
                          <a:ea typeface="Times New Roman"/>
                          <a:cs typeface="Arial" panose="020B0604020202020204" pitchFamily="34" charset="0"/>
                        </a:rPr>
                        <a:t> </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a:latin typeface="Arial" panose="020B0604020202020204" pitchFamily="34" charset="0"/>
                          <a:ea typeface="Times New Roman"/>
                          <a:cs typeface="Arial" panose="020B0604020202020204" pitchFamily="34" charset="0"/>
                        </a:rPr>
                        <a:t>Present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Absent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Mitochondria </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a:latin typeface="Arial" panose="020B0604020202020204" pitchFamily="34" charset="0"/>
                          <a:ea typeface="Times New Roman"/>
                          <a:cs typeface="Arial" panose="020B0604020202020204" pitchFamily="34" charset="0"/>
                        </a:rPr>
                        <a:t>Absent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a:latin typeface="Arial" panose="020B0604020202020204" pitchFamily="34" charset="0"/>
                          <a:ea typeface="Times New Roman"/>
                          <a:cs typeface="Arial" panose="020B0604020202020204" pitchFamily="34" charset="0"/>
                        </a:rPr>
                        <a:t>Present </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Chloroplasts</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Absent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a:latin typeface="Arial" panose="020B0604020202020204" pitchFamily="34" charset="0"/>
                          <a:ea typeface="Times New Roman"/>
                          <a:cs typeface="Arial" panose="020B0604020202020204" pitchFamily="34" charset="0"/>
                        </a:rPr>
                        <a:t>May be present</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50000"/>
                        </a:lnSpc>
                        <a:spcBef>
                          <a:spcPts val="0"/>
                        </a:spcBef>
                        <a:spcAft>
                          <a:spcPts val="0"/>
                        </a:spcAft>
                      </a:pPr>
                      <a:r>
                        <a:rPr lang="en-US" sz="2400" b="1" dirty="0">
                          <a:latin typeface="Arial" panose="020B0604020202020204" pitchFamily="34" charset="0"/>
                          <a:ea typeface="Times New Roman"/>
                          <a:cs typeface="Arial" panose="020B0604020202020204" pitchFamily="34" charset="0"/>
                        </a:rPr>
                        <a:t>Golgi </a:t>
                      </a:r>
                      <a:r>
                        <a:rPr lang="en-US" sz="2400" b="1" dirty="0" smtClean="0">
                          <a:latin typeface="Arial" panose="020B0604020202020204" pitchFamily="34" charset="0"/>
                          <a:ea typeface="Times New Roman"/>
                          <a:cs typeface="Arial" panose="020B0604020202020204" pitchFamily="34" charset="0"/>
                        </a:rPr>
                        <a:t>body</a:t>
                      </a:r>
                      <a:endParaRPr lang="en-US" sz="2400" b="1" dirty="0">
                        <a:latin typeface="Arial" panose="020B0604020202020204" pitchFamily="34" charset="0"/>
                        <a:ea typeface="Times New Roman"/>
                        <a:cs typeface="Arial" panose="020B0604020202020204" pitchFamily="34" charset="0"/>
                      </a:endParaRP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Absent </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dirty="0">
                          <a:latin typeface="Arial" panose="020B0604020202020204" pitchFamily="34" charset="0"/>
                          <a:ea typeface="Times New Roman"/>
                          <a:cs typeface="Arial" panose="020B0604020202020204" pitchFamily="34" charset="0"/>
                        </a:rPr>
                        <a:t>Present </a:t>
                      </a:r>
                    </a:p>
                  </a:txBody>
                  <a:tcPr marL="55418" marR="5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47027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816</TotalTime>
  <Words>1195</Words>
  <Application>Microsoft Office PowerPoint</Application>
  <PresentationFormat>On-screen Show (4:3)</PresentationFormat>
  <Paragraphs>244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Introduction to Microbiology  Aklima Akter Lecturer Department of Pharmacy Daffodil International University</vt:lpstr>
      <vt:lpstr>What is microbiology?</vt:lpstr>
      <vt:lpstr>Subject Areas of Microbiology</vt:lpstr>
      <vt:lpstr>Common characteristics of biological system</vt:lpstr>
      <vt:lpstr>Flora and Fauna on earth</vt:lpstr>
      <vt:lpstr>Virus: Living or nonliving?</vt:lpstr>
      <vt:lpstr>Difference between prokaryotic and eukaryotic cell</vt:lpstr>
      <vt:lpstr>Difference between prokaryotic and eukaryotic cell</vt:lpstr>
      <vt:lpstr>Difference between prokaryotic and eukaryotic cell</vt:lpstr>
      <vt:lpstr>Difference between prokaryotic and eukaryotic cell</vt:lpstr>
      <vt:lpstr>Major groups of organisms</vt:lpstr>
      <vt:lpstr>Slide 12</vt:lpstr>
      <vt:lpstr>Slide 13</vt:lpstr>
      <vt:lpstr>Slide 14</vt:lpstr>
      <vt:lpstr>Slide 15</vt:lpstr>
      <vt:lpstr>Slide 16</vt:lpstr>
      <vt:lpstr>Difference between Yeasts and Molds</vt:lpstr>
      <vt:lpstr>Difference between Yeasts and Molds</vt:lpstr>
      <vt:lpstr>Difference between Yeasts and Molds</vt:lpstr>
      <vt:lpstr>Slide 20</vt:lpstr>
      <vt:lpstr>Slide 21</vt:lpstr>
      <vt:lpstr>Slide 22</vt:lpstr>
      <vt:lpstr>Slide 23</vt:lpstr>
      <vt:lpstr>Slide 24</vt:lpstr>
      <vt:lpstr>Major fields of applied microbiology</vt:lpstr>
      <vt:lpstr>Major fields of applied microbiology</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Taslima</cp:lastModifiedBy>
  <cp:revision>98</cp:revision>
  <dcterms:created xsi:type="dcterms:W3CDTF">2006-08-16T00:00:00Z</dcterms:created>
  <dcterms:modified xsi:type="dcterms:W3CDTF">2018-01-15T02:28:01Z</dcterms:modified>
</cp:coreProperties>
</file>