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8" r:id="rId12"/>
    <p:sldId id="267" r:id="rId13"/>
    <p:sldId id="272" r:id="rId14"/>
    <p:sldId id="273" r:id="rId15"/>
    <p:sldId id="275" r:id="rId16"/>
    <p:sldId id="274" r:id="rId17"/>
    <p:sldId id="270" r:id="rId18"/>
    <p:sldId id="276" r:id="rId19"/>
    <p:sldId id="277" r:id="rId20"/>
    <p:sldId id="278" r:id="rId21"/>
    <p:sldId id="279" r:id="rId22"/>
    <p:sldId id="28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pPr/>
              <a:t>7/22/2018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pPr/>
              <a:t>7/22/2018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pPr/>
              <a:t>7/22/2018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pPr/>
              <a:t>7/22/2018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pPr/>
              <a:t>7/22/2018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pPr/>
              <a:t>7/22/2018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pPr/>
              <a:t>7/22/2018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pPr/>
              <a:t>7/22/2018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pPr/>
              <a:t>7/22/2018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pPr/>
              <a:t>7/22/2018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pPr/>
              <a:t>7/22/2018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7/22/2018</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History of microbiology</a:t>
            </a:r>
            <a:endParaRPr lang="en-US" dirty="0"/>
          </a:p>
        </p:txBody>
      </p:sp>
    </p:spTree>
    <p:extLst>
      <p:ext uri="{BB962C8B-B14F-4D97-AF65-F5344CB8AC3E}">
        <p14:creationId xmlns:p14="http://schemas.microsoft.com/office/powerpoint/2010/main" val="1066478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814" y="337021"/>
            <a:ext cx="9720072" cy="1499616"/>
          </a:xfrm>
        </p:spPr>
        <p:txBody>
          <a:bodyPr>
            <a:normAutofit fontScale="90000"/>
          </a:bodyPr>
          <a:lstStyle/>
          <a:p>
            <a:r>
              <a:rPr lang="en-US" sz="5600" dirty="0" smtClean="0"/>
              <a:t/>
            </a:r>
            <a:br>
              <a:rPr lang="en-US" sz="5600" dirty="0" smtClean="0"/>
            </a:br>
            <a:r>
              <a:rPr lang="en-US" sz="5600" dirty="0" smtClean="0"/>
              <a:t>Pasteur's experiment disproving the theory of spontaneous generation</a:t>
            </a:r>
            <a:r>
              <a:rPr lang="en-US" sz="5400" b="1" dirty="0" smtClean="0">
                <a:solidFill>
                  <a:schemeClr val="tx1"/>
                </a:solidFill>
                <a:latin typeface="Arial" pitchFamily="34" charset="0"/>
                <a:cs typeface="Arial" pitchFamily="34" charset="0"/>
              </a:rPr>
              <a:t/>
            </a:r>
            <a:br>
              <a:rPr lang="en-US" sz="5400" b="1" dirty="0" smtClean="0">
                <a:solidFill>
                  <a:schemeClr val="tx1"/>
                </a:solidFill>
                <a:latin typeface="Arial" pitchFamily="34" charset="0"/>
                <a:cs typeface="Arial" pitchFamily="34" charset="0"/>
              </a:rPr>
            </a:br>
            <a:endParaRPr lang="en-US" dirty="0"/>
          </a:p>
        </p:txBody>
      </p:sp>
      <p:sp>
        <p:nvSpPr>
          <p:cNvPr id="3" name="Content Placeholder 2"/>
          <p:cNvSpPr>
            <a:spLocks noGrp="1"/>
          </p:cNvSpPr>
          <p:nvPr>
            <p:ph idx="1"/>
          </p:nvPr>
        </p:nvSpPr>
        <p:spPr/>
        <p:txBody>
          <a:bodyPr>
            <a:normAutofit fontScale="92500" lnSpcReduction="20000"/>
          </a:bodyPr>
          <a:lstStyle/>
          <a:p>
            <a:pPr marL="342900" indent="-342900" algn="just">
              <a:buAutoNum type="arabicPeriod"/>
            </a:pPr>
            <a:r>
              <a:rPr lang="en-US" sz="2800" dirty="0" smtClean="0">
                <a:latin typeface="Arial" pitchFamily="34" charset="0"/>
                <a:cs typeface="Arial" pitchFamily="34" charset="0"/>
              </a:rPr>
              <a:t>Pasteur first poured beef broth Into a long-necked </a:t>
            </a:r>
            <a:r>
              <a:rPr lang="en-US" sz="2800" smtClean="0">
                <a:latin typeface="Arial" pitchFamily="34" charset="0"/>
                <a:cs typeface="Arial" pitchFamily="34" charset="0"/>
              </a:rPr>
              <a:t>(goose-neck) </a:t>
            </a:r>
            <a:r>
              <a:rPr lang="en-US" sz="2800" dirty="0" smtClean="0">
                <a:latin typeface="Arial" pitchFamily="34" charset="0"/>
                <a:cs typeface="Arial" pitchFamily="34" charset="0"/>
              </a:rPr>
              <a:t>flask</a:t>
            </a:r>
          </a:p>
          <a:p>
            <a:pPr marL="342900" indent="-342900" algn="just">
              <a:buAutoNum type="arabicPeriod"/>
            </a:pPr>
            <a:r>
              <a:rPr lang="en-US" sz="2800" dirty="0" smtClean="0">
                <a:latin typeface="Arial" pitchFamily="34" charset="0"/>
                <a:cs typeface="Arial" pitchFamily="34" charset="0"/>
              </a:rPr>
              <a:t>Next he heated the neck of the flask and bent it into an S-shaped curve; then he boiled the broth for several minutes</a:t>
            </a:r>
          </a:p>
          <a:p>
            <a:pPr marL="342900" indent="-342900" algn="just">
              <a:buAutoNum type="arabicPeriod"/>
            </a:pPr>
            <a:r>
              <a:rPr lang="en-US" sz="2800" dirty="0" smtClean="0">
                <a:latin typeface="Arial" pitchFamily="34" charset="0"/>
                <a:cs typeface="Arial" pitchFamily="34" charset="0"/>
              </a:rPr>
              <a:t>Microorganisms did not appear in the cooled solution, even after long periods</a:t>
            </a:r>
          </a:p>
          <a:p>
            <a:pPr marL="342900" indent="-342900" algn="just">
              <a:buAutoNum type="arabicPeriod"/>
            </a:pPr>
            <a:r>
              <a:rPr lang="en-US" sz="2800" dirty="0" smtClean="0">
                <a:latin typeface="Arial" pitchFamily="34" charset="0"/>
                <a:cs typeface="Arial" pitchFamily="34" charset="0"/>
              </a:rPr>
              <a:t>Pasteur's unique design allowed air to pass into the flask, but the curved neck trapped any airborne microorganisms that might contaminate the broth</a:t>
            </a:r>
          </a:p>
          <a:p>
            <a:pPr marL="342900" indent="-342900" algn="just">
              <a:buAutoNum type="arabicPeriod"/>
            </a:pPr>
            <a:r>
              <a:rPr lang="en-US" sz="2800" dirty="0" smtClean="0">
                <a:latin typeface="Arial" pitchFamily="34" charset="0"/>
                <a:cs typeface="Arial" pitchFamily="34" charset="0"/>
              </a:rPr>
              <a:t>Pasteur showed that microorganisms can be present in nonliving matter-on solids, in liquids, and in the air</a:t>
            </a:r>
          </a:p>
          <a:p>
            <a:pPr algn="just"/>
            <a:endParaRPr lang="en-US" sz="2800" dirty="0">
              <a:cs typeface="Arial" panose="020B0604020202020204" pitchFamily="34" charset="0"/>
            </a:endParaRPr>
          </a:p>
        </p:txBody>
      </p:sp>
    </p:spTree>
    <p:extLst>
      <p:ext uri="{BB962C8B-B14F-4D97-AF65-F5344CB8AC3E}">
        <p14:creationId xmlns:p14="http://schemas.microsoft.com/office/powerpoint/2010/main" val="989078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ile:Louis Pasteur Experiment.svg"/>
          <p:cNvPicPr>
            <a:picLocks noChangeAspect="1" noChangeArrowheads="1"/>
          </p:cNvPicPr>
          <p:nvPr/>
        </p:nvPicPr>
        <p:blipFill>
          <a:blip r:embed="rId2"/>
          <a:srcRect/>
          <a:stretch>
            <a:fillRect/>
          </a:stretch>
        </p:blipFill>
        <p:spPr bwMode="auto">
          <a:xfrm>
            <a:off x="1320800" y="304801"/>
            <a:ext cx="9550400" cy="642342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814" y="337021"/>
            <a:ext cx="9720072" cy="1499616"/>
          </a:xfrm>
        </p:spPr>
        <p:txBody>
          <a:bodyPr>
            <a:normAutofit fontScale="90000"/>
          </a:bodyPr>
          <a:lstStyle/>
          <a:p>
            <a:r>
              <a:rPr lang="en-US" sz="5600" dirty="0" smtClean="0"/>
              <a:t/>
            </a:r>
            <a:br>
              <a:rPr lang="en-US" sz="5600" dirty="0" smtClean="0"/>
            </a:br>
            <a:r>
              <a:rPr lang="en-US" sz="5400" b="1" dirty="0" smtClean="0">
                <a:solidFill>
                  <a:schemeClr val="tx1"/>
                </a:solidFill>
                <a:latin typeface="Arial" pitchFamily="34" charset="0"/>
                <a:cs typeface="Arial" pitchFamily="34" charset="0"/>
              </a:rPr>
              <a:t/>
            </a:r>
            <a:br>
              <a:rPr lang="en-US" sz="5400" b="1" dirty="0" smtClean="0">
                <a:solidFill>
                  <a:schemeClr val="tx1"/>
                </a:solidFill>
                <a:latin typeface="Arial" pitchFamily="34" charset="0"/>
                <a:cs typeface="Arial" pitchFamily="34" charset="0"/>
              </a:rPr>
            </a:br>
            <a:endParaRPr lang="en-US" dirty="0"/>
          </a:p>
        </p:txBody>
      </p:sp>
      <p:sp>
        <p:nvSpPr>
          <p:cNvPr id="3" name="Content Placeholder 2"/>
          <p:cNvSpPr>
            <a:spLocks noGrp="1"/>
          </p:cNvSpPr>
          <p:nvPr>
            <p:ph idx="1"/>
          </p:nvPr>
        </p:nvSpPr>
        <p:spPr/>
        <p:txBody>
          <a:bodyPr>
            <a:normAutofit/>
          </a:bodyPr>
          <a:lstStyle/>
          <a:p>
            <a:pPr marL="342900" indent="-342900" algn="just">
              <a:buNone/>
            </a:pPr>
            <a:r>
              <a:rPr lang="en-US" sz="2800" dirty="0" smtClean="0">
                <a:latin typeface="Arial" pitchFamily="34" charset="0"/>
                <a:cs typeface="Arial" pitchFamily="34" charset="0"/>
              </a:rPr>
              <a:t>After this experiment Pasteur postulated that “There is no known circumstance in which it can be confirmed that microscopic beings came into the world without germs, without parents similar to themselves.”</a:t>
            </a:r>
          </a:p>
          <a:p>
            <a:pPr marL="342900" indent="-342900" algn="just">
              <a:buNone/>
            </a:pPr>
            <a:endParaRPr lang="en-US" sz="2800" dirty="0">
              <a:cs typeface="Arial" panose="020B0604020202020204" pitchFamily="34" charset="0"/>
            </a:endParaRPr>
          </a:p>
        </p:txBody>
      </p:sp>
    </p:spTree>
    <p:extLst>
      <p:ext uri="{BB962C8B-B14F-4D97-AF65-F5344CB8AC3E}">
        <p14:creationId xmlns:p14="http://schemas.microsoft.com/office/powerpoint/2010/main" val="989078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814" y="337021"/>
            <a:ext cx="9720072" cy="995390"/>
          </a:xfrm>
        </p:spPr>
        <p:txBody>
          <a:bodyPr>
            <a:normAutofit fontScale="90000"/>
          </a:bodyPr>
          <a:lstStyle/>
          <a:p>
            <a:r>
              <a:rPr lang="en-US" sz="5600" dirty="0" smtClean="0"/>
              <a:t/>
            </a:r>
            <a:br>
              <a:rPr lang="en-US" sz="5600" dirty="0" smtClean="0"/>
            </a:br>
            <a:r>
              <a:rPr lang="en-US" sz="5600" dirty="0" smtClean="0"/>
              <a:t>Biogenesis</a:t>
            </a:r>
            <a:br>
              <a:rPr lang="en-US" sz="5600" dirty="0" smtClean="0"/>
            </a:br>
            <a:endParaRPr lang="en-US" sz="5600" dirty="0"/>
          </a:p>
        </p:txBody>
      </p:sp>
      <p:sp>
        <p:nvSpPr>
          <p:cNvPr id="3" name="Content Placeholder 2"/>
          <p:cNvSpPr>
            <a:spLocks noGrp="1"/>
          </p:cNvSpPr>
          <p:nvPr>
            <p:ph idx="1"/>
          </p:nvPr>
        </p:nvSpPr>
        <p:spPr>
          <a:xfrm>
            <a:off x="854310" y="1201783"/>
            <a:ext cx="10980639" cy="5342708"/>
          </a:xfrm>
        </p:spPr>
        <p:txBody>
          <a:bodyPr>
            <a:normAutofit/>
          </a:bodyPr>
          <a:lstStyle/>
          <a:p>
            <a:pPr marL="342900" indent="-342900" algn="just">
              <a:lnSpc>
                <a:spcPct val="80000"/>
              </a:lnSpc>
              <a:buFont typeface="Tw Cen MT" panose="020B0602020104020603" pitchFamily="34" charset="0"/>
              <a:buAutoNum type="arabicPeriod"/>
            </a:pPr>
            <a:r>
              <a:rPr lang="en-US" sz="2800" dirty="0" smtClean="0">
                <a:latin typeface="Arial" pitchFamily="34" charset="0"/>
                <a:cs typeface="Arial" pitchFamily="34" charset="0"/>
              </a:rPr>
              <a:t>The claim that living cells can arise only from preexisting living cells. </a:t>
            </a:r>
          </a:p>
          <a:p>
            <a:pPr marL="342900" indent="-342900" algn="just">
              <a:lnSpc>
                <a:spcPct val="80000"/>
              </a:lnSpc>
              <a:buFont typeface="Tw Cen MT" panose="020B0602020104020603" pitchFamily="34" charset="0"/>
              <a:buAutoNum type="arabicPeriod"/>
            </a:pPr>
            <a:r>
              <a:rPr lang="en-US" sz="2800" dirty="0" smtClean="0">
                <a:latin typeface="Arial" pitchFamily="34" charset="0"/>
                <a:cs typeface="Arial" pitchFamily="34" charset="0"/>
              </a:rPr>
              <a:t>Arguments about spontaneous generation continued until 1861, after that the issue was resolved by the French scientist Louis Pasteur.</a:t>
            </a:r>
          </a:p>
          <a:p>
            <a:pPr marL="342900" indent="-342900" algn="just">
              <a:lnSpc>
                <a:spcPct val="80000"/>
              </a:lnSpc>
              <a:buFont typeface="Tw Cen MT" panose="020B0602020104020603" pitchFamily="34" charset="0"/>
              <a:buAutoNum type="arabicPeriod"/>
            </a:pPr>
            <a:r>
              <a:rPr lang="en-US" sz="2800" dirty="0" smtClean="0">
                <a:latin typeface="Arial" pitchFamily="34" charset="0"/>
                <a:cs typeface="Arial" pitchFamily="34" charset="0"/>
              </a:rPr>
              <a:t>Biogenesis is the production of new living organisms or organelles. The law of biogenesis, ascribed to Louis Pasteur, is the observation that living things come only from other living things, by reproduction. That is, life does not arise from non-living material, which was the position held by spontaneous generation. </a:t>
            </a:r>
          </a:p>
          <a:p>
            <a:pPr marL="342900" indent="-342900" algn="just">
              <a:lnSpc>
                <a:spcPct val="80000"/>
              </a:lnSpc>
              <a:buFont typeface="Tw Cen MT" panose="020B0602020104020603" pitchFamily="34" charset="0"/>
              <a:buAutoNum type="arabicPeriod"/>
            </a:pPr>
            <a:endParaRPr lang="en-US" sz="2600" dirty="0" smtClean="0">
              <a:latin typeface="Arial" pitchFamily="34" charset="0"/>
              <a:cs typeface="Arial" pitchFamily="34" charset="0"/>
            </a:endParaRPr>
          </a:p>
          <a:p>
            <a:pPr algn="just"/>
            <a:endParaRPr lang="en-US" sz="2800" dirty="0">
              <a:cs typeface="Arial" panose="020B0604020202020204" pitchFamily="34" charset="0"/>
            </a:endParaRPr>
          </a:p>
        </p:txBody>
      </p:sp>
    </p:spTree>
    <p:extLst>
      <p:ext uri="{BB962C8B-B14F-4D97-AF65-F5344CB8AC3E}">
        <p14:creationId xmlns:p14="http://schemas.microsoft.com/office/powerpoint/2010/main" val="989078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814" y="337021"/>
            <a:ext cx="9720072" cy="995390"/>
          </a:xfrm>
        </p:spPr>
        <p:txBody>
          <a:bodyPr>
            <a:normAutofit fontScale="90000"/>
          </a:bodyPr>
          <a:lstStyle/>
          <a:p>
            <a:r>
              <a:rPr lang="en-US" sz="5600" dirty="0" smtClean="0"/>
              <a:t/>
            </a:r>
            <a:br>
              <a:rPr lang="en-US" sz="5600" dirty="0" smtClean="0"/>
            </a:br>
            <a:r>
              <a:rPr lang="en-US" sz="5600" dirty="0" smtClean="0"/>
              <a:t>Pure culture</a:t>
            </a:r>
            <a:br>
              <a:rPr lang="en-US" sz="5600" dirty="0" smtClean="0"/>
            </a:br>
            <a:endParaRPr lang="en-US" sz="5600" dirty="0"/>
          </a:p>
        </p:txBody>
      </p:sp>
      <p:sp>
        <p:nvSpPr>
          <p:cNvPr id="3" name="Content Placeholder 2"/>
          <p:cNvSpPr>
            <a:spLocks noGrp="1"/>
          </p:cNvSpPr>
          <p:nvPr>
            <p:ph idx="1"/>
          </p:nvPr>
        </p:nvSpPr>
        <p:spPr>
          <a:xfrm>
            <a:off x="854310" y="1201783"/>
            <a:ext cx="10719381" cy="5342708"/>
          </a:xfrm>
        </p:spPr>
        <p:txBody>
          <a:bodyPr>
            <a:normAutofit/>
          </a:bodyPr>
          <a:lstStyle/>
          <a:p>
            <a:pPr algn="just"/>
            <a:r>
              <a:rPr lang="en-US" sz="2600" dirty="0" smtClean="0">
                <a:latin typeface="Arial" pitchFamily="34" charset="0"/>
                <a:cs typeface="Arial" pitchFamily="34" charset="0"/>
              </a:rPr>
              <a:t>Pure culture may be defined as ‘the propagation of microorganisms or of living tissue cells in special media that are conducive to their growth.</a:t>
            </a:r>
          </a:p>
          <a:p>
            <a:pPr algn="just"/>
            <a:r>
              <a:rPr lang="en-US" sz="2600" dirty="0" smtClean="0">
                <a:latin typeface="Arial" pitchFamily="34" charset="0"/>
                <a:cs typeface="Arial" pitchFamily="34" charset="0"/>
              </a:rPr>
              <a:t>In other words it may also be explained as the growth of mass of cells belonging to the same species in a laboratory vessel (e.g., a test tube). </a:t>
            </a:r>
          </a:p>
          <a:p>
            <a:pPr algn="just"/>
            <a:r>
              <a:rPr lang="en-US" sz="2600" dirty="0" smtClean="0">
                <a:latin typeface="Arial" pitchFamily="34" charset="0"/>
                <a:cs typeface="Arial" pitchFamily="34" charset="0"/>
              </a:rPr>
              <a:t>It was indeed Joseph Lister, in 1878, who first and foremost could lay hand on pure cultures of bacteria by the aid of ‘serial dilution technique’ in liquid media.</a:t>
            </a:r>
          </a:p>
          <a:p>
            <a:pPr marL="342900" indent="-342900" algn="just">
              <a:lnSpc>
                <a:spcPct val="80000"/>
              </a:lnSpc>
              <a:buFont typeface="Tw Cen MT" panose="020B0602020104020603" pitchFamily="34" charset="0"/>
              <a:buAutoNum type="arabicPeriod"/>
            </a:pPr>
            <a:endParaRPr lang="en-US" sz="2600" dirty="0" smtClean="0">
              <a:latin typeface="Arial" pitchFamily="34" charset="0"/>
              <a:cs typeface="Arial" pitchFamily="34" charset="0"/>
            </a:endParaRPr>
          </a:p>
          <a:p>
            <a:pPr algn="just"/>
            <a:endParaRPr lang="en-US" sz="2800" dirty="0">
              <a:cs typeface="Arial" panose="020B0604020202020204" pitchFamily="34" charset="0"/>
            </a:endParaRPr>
          </a:p>
        </p:txBody>
      </p:sp>
    </p:spTree>
    <p:extLst>
      <p:ext uri="{BB962C8B-B14F-4D97-AF65-F5344CB8AC3E}">
        <p14:creationId xmlns:p14="http://schemas.microsoft.com/office/powerpoint/2010/main" val="989078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814" y="337021"/>
            <a:ext cx="9720072" cy="995390"/>
          </a:xfrm>
        </p:spPr>
        <p:txBody>
          <a:bodyPr>
            <a:normAutofit fontScale="90000"/>
          </a:bodyPr>
          <a:lstStyle/>
          <a:p>
            <a:r>
              <a:rPr lang="en-US" sz="5600" dirty="0" smtClean="0"/>
              <a:t/>
            </a:r>
            <a:br>
              <a:rPr lang="en-US" sz="5600" dirty="0" smtClean="0"/>
            </a:br>
            <a:r>
              <a:rPr lang="en-US" sz="5600" dirty="0" smtClean="0"/>
              <a:t>Importance of pure culture</a:t>
            </a:r>
            <a:br>
              <a:rPr lang="en-US" sz="5600" dirty="0" smtClean="0"/>
            </a:br>
            <a:endParaRPr lang="en-US" sz="5600" dirty="0"/>
          </a:p>
        </p:txBody>
      </p:sp>
      <p:sp>
        <p:nvSpPr>
          <p:cNvPr id="3" name="Content Placeholder 2"/>
          <p:cNvSpPr>
            <a:spLocks noGrp="1"/>
          </p:cNvSpPr>
          <p:nvPr>
            <p:ph idx="1"/>
          </p:nvPr>
        </p:nvSpPr>
        <p:spPr>
          <a:xfrm>
            <a:off x="854310" y="1201783"/>
            <a:ext cx="10980639" cy="5342708"/>
          </a:xfrm>
        </p:spPr>
        <p:txBody>
          <a:bodyPr>
            <a:normAutofit/>
          </a:bodyPr>
          <a:lstStyle/>
          <a:p>
            <a:pPr marL="342900" indent="-342900" algn="just">
              <a:lnSpc>
                <a:spcPct val="80000"/>
              </a:lnSpc>
              <a:buFont typeface="Tw Cen MT" panose="020B0602020104020603" pitchFamily="34" charset="0"/>
              <a:buAutoNum type="arabicPeriod"/>
            </a:pPr>
            <a:r>
              <a:rPr lang="en-US" sz="2600" dirty="0" smtClean="0">
                <a:latin typeface="Arial" pitchFamily="34" charset="0"/>
                <a:cs typeface="Arial" pitchFamily="34" charset="0"/>
              </a:rPr>
              <a:t>By using pure culture technique the microorganisms causing a large number of infections, certain specific fermentative procedures, nitrogen-fixation in soil, high-yielding alcohol producing strains from ‘malt </a:t>
            </a:r>
            <a:r>
              <a:rPr lang="en-US" sz="2600" dirty="0" err="1" smtClean="0">
                <a:latin typeface="Arial" pitchFamily="34" charset="0"/>
                <a:cs typeface="Arial" pitchFamily="34" charset="0"/>
              </a:rPr>
              <a:t>wort</a:t>
            </a:r>
            <a:r>
              <a:rPr lang="en-US" sz="2600" dirty="0" smtClean="0">
                <a:latin typeface="Arial" pitchFamily="34" charset="0"/>
                <a:cs typeface="Arial" pitchFamily="34" charset="0"/>
              </a:rPr>
              <a:t>’, and ‘molasses’ can be isolated and identified</a:t>
            </a:r>
          </a:p>
          <a:p>
            <a:pPr marL="342900" indent="-342900" algn="just">
              <a:lnSpc>
                <a:spcPct val="80000"/>
              </a:lnSpc>
              <a:buFont typeface="Tw Cen MT" panose="020B0602020104020603" pitchFamily="34" charset="0"/>
              <a:buAutoNum type="arabicPeriod"/>
            </a:pPr>
            <a:r>
              <a:rPr lang="en-US" sz="2600" dirty="0" smtClean="0">
                <a:latin typeface="Arial" pitchFamily="34" charset="0"/>
                <a:cs typeface="Arial" pitchFamily="34" charset="0"/>
              </a:rPr>
              <a:t>It also helps to select good cultures for making top-quality products such as wines</a:t>
            </a:r>
          </a:p>
          <a:p>
            <a:pPr marL="342900" indent="-342900" algn="just">
              <a:lnSpc>
                <a:spcPct val="80000"/>
              </a:lnSpc>
              <a:buFont typeface="Tw Cen MT" panose="020B0602020104020603" pitchFamily="34" charset="0"/>
              <a:buAutoNum type="arabicPeriod"/>
            </a:pPr>
            <a:r>
              <a:rPr lang="en-US" sz="2600" dirty="0" smtClean="0">
                <a:latin typeface="Arial" pitchFamily="34" charset="0"/>
                <a:cs typeface="Arial" pitchFamily="34" charset="0"/>
              </a:rPr>
              <a:t>Made possible to identify specific cultures for manufacturing dairy products e.g. cheeses, yogurt.</a:t>
            </a:r>
          </a:p>
          <a:p>
            <a:pPr marL="342900" indent="-342900" algn="just">
              <a:lnSpc>
                <a:spcPct val="80000"/>
              </a:lnSpc>
              <a:buFont typeface="Tw Cen MT" panose="020B0602020104020603" pitchFamily="34" charset="0"/>
              <a:buAutoNum type="arabicPeriod"/>
            </a:pPr>
            <a:r>
              <a:rPr lang="en-US" sz="2600" dirty="0" smtClean="0">
                <a:latin typeface="Arial" pitchFamily="34" charset="0"/>
                <a:cs typeface="Arial" pitchFamily="34" charset="0"/>
              </a:rPr>
              <a:t>Pave the way of better understanding of the physiology of individual microorganisms present in the pure culture</a:t>
            </a:r>
          </a:p>
          <a:p>
            <a:pPr marL="342900" indent="-342900" algn="just">
              <a:lnSpc>
                <a:spcPct val="80000"/>
              </a:lnSpc>
              <a:buFont typeface="Tw Cen MT" panose="020B0602020104020603" pitchFamily="34" charset="0"/>
              <a:buAutoNum type="arabicPeriod"/>
            </a:pPr>
            <a:r>
              <a:rPr lang="en-US" sz="2600" dirty="0" smtClean="0">
                <a:latin typeface="Arial" pitchFamily="34" charset="0"/>
                <a:cs typeface="Arial" pitchFamily="34" charset="0"/>
              </a:rPr>
              <a:t>Understanding the ecological relationships of the entire microbial populations in a given environment</a:t>
            </a:r>
          </a:p>
          <a:p>
            <a:pPr marL="342900" indent="-342900" algn="just">
              <a:lnSpc>
                <a:spcPct val="80000"/>
              </a:lnSpc>
              <a:buFont typeface="Tw Cen MT" panose="020B0602020104020603" pitchFamily="34" charset="0"/>
              <a:buAutoNum type="arabicPeriod"/>
            </a:pPr>
            <a:endParaRPr lang="en-US" sz="2600" dirty="0" smtClean="0">
              <a:latin typeface="Arial" pitchFamily="34" charset="0"/>
              <a:cs typeface="Arial" pitchFamily="34" charset="0"/>
            </a:endParaRPr>
          </a:p>
          <a:p>
            <a:pPr algn="just"/>
            <a:endParaRPr lang="en-US" sz="2800" dirty="0">
              <a:cs typeface="Arial" panose="020B0604020202020204" pitchFamily="34" charset="0"/>
            </a:endParaRPr>
          </a:p>
        </p:txBody>
      </p:sp>
    </p:spTree>
    <p:extLst>
      <p:ext uri="{BB962C8B-B14F-4D97-AF65-F5344CB8AC3E}">
        <p14:creationId xmlns:p14="http://schemas.microsoft.com/office/powerpoint/2010/main" val="989078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814" y="337021"/>
            <a:ext cx="9720072" cy="995390"/>
          </a:xfrm>
        </p:spPr>
        <p:txBody>
          <a:bodyPr>
            <a:normAutofit fontScale="90000"/>
          </a:bodyPr>
          <a:lstStyle/>
          <a:p>
            <a:r>
              <a:rPr lang="en-US" sz="5600" dirty="0" smtClean="0"/>
              <a:t/>
            </a:r>
            <a:br>
              <a:rPr lang="en-US" sz="5600" dirty="0" smtClean="0"/>
            </a:br>
            <a:r>
              <a:rPr lang="en-US" sz="5600" dirty="0" smtClean="0"/>
              <a:t>Methods of pure culture</a:t>
            </a:r>
            <a:br>
              <a:rPr lang="en-US" sz="5600" dirty="0" smtClean="0"/>
            </a:br>
            <a:endParaRPr lang="en-US" sz="5600" dirty="0"/>
          </a:p>
        </p:txBody>
      </p:sp>
      <p:sp>
        <p:nvSpPr>
          <p:cNvPr id="3" name="Content Placeholder 2"/>
          <p:cNvSpPr>
            <a:spLocks noGrp="1"/>
          </p:cNvSpPr>
          <p:nvPr>
            <p:ph idx="1"/>
          </p:nvPr>
        </p:nvSpPr>
        <p:spPr>
          <a:xfrm>
            <a:off x="854310" y="1201783"/>
            <a:ext cx="10719381" cy="5342708"/>
          </a:xfrm>
        </p:spPr>
        <p:txBody>
          <a:bodyPr>
            <a:normAutofit/>
          </a:bodyPr>
          <a:lstStyle/>
          <a:p>
            <a:pPr algn="just"/>
            <a:r>
              <a:rPr lang="en-US" sz="2600" b="1" dirty="0" smtClean="0">
                <a:latin typeface="Arial" pitchFamily="34" charset="0"/>
                <a:cs typeface="Arial" pitchFamily="34" charset="0"/>
              </a:rPr>
              <a:t>Serial dilution: </a:t>
            </a:r>
          </a:p>
          <a:p>
            <a:pPr marL="91440" lvl="1" indent="-91440" algn="just">
              <a:spcBef>
                <a:spcPts val="1200"/>
              </a:spcBef>
              <a:spcAft>
                <a:spcPts val="200"/>
              </a:spcAft>
              <a:buSzPct val="100000"/>
              <a:buFont typeface="Tw Cen MT" panose="020B0602020104020603" pitchFamily="34" charset="0"/>
              <a:buChar char=" "/>
            </a:pPr>
            <a:r>
              <a:rPr lang="en-US" sz="2600" dirty="0" smtClean="0">
                <a:latin typeface="Arial" pitchFamily="34" charset="0"/>
                <a:cs typeface="Arial" pitchFamily="34" charset="0"/>
              </a:rPr>
              <a:t>Lister diluted milk, comprising of a mixture of bacteria, with a specially designed syringe until a ‘single organism’ was strategically delivered into a container of sterile milk. </a:t>
            </a:r>
          </a:p>
          <a:p>
            <a:pPr marL="91440" lvl="1" indent="-91440" algn="just">
              <a:spcBef>
                <a:spcPts val="1200"/>
              </a:spcBef>
              <a:spcAft>
                <a:spcPts val="200"/>
              </a:spcAft>
              <a:buSzPct val="100000"/>
              <a:buFont typeface="Tw Cen MT" panose="020B0602020104020603" pitchFamily="34" charset="0"/>
              <a:buChar char=" "/>
            </a:pPr>
            <a:r>
              <a:rPr lang="en-US" sz="2600" dirty="0" smtClean="0">
                <a:latin typeface="Arial" pitchFamily="34" charset="0"/>
                <a:cs typeface="Arial" pitchFamily="34" charset="0"/>
              </a:rPr>
              <a:t>The container on being subjected to incubation for a definite period gave rise to a bacteria of a single type, very much akin to the parent cell. Lister termed it as Bacterium </a:t>
            </a:r>
            <a:r>
              <a:rPr lang="en-US" sz="2600" dirty="0" err="1" smtClean="0">
                <a:latin typeface="Arial" pitchFamily="34" charset="0"/>
                <a:cs typeface="Arial" pitchFamily="34" charset="0"/>
              </a:rPr>
              <a:t>lactis</a:t>
            </a:r>
            <a:r>
              <a:rPr lang="en-US" sz="2600" dirty="0" smtClean="0">
                <a:latin typeface="Arial" pitchFamily="34" charset="0"/>
                <a:cs typeface="Arial" pitchFamily="34" charset="0"/>
              </a:rPr>
              <a:t>.</a:t>
            </a:r>
          </a:p>
          <a:p>
            <a:pPr marL="342900" indent="-342900" algn="just">
              <a:lnSpc>
                <a:spcPct val="80000"/>
              </a:lnSpc>
              <a:buFont typeface="Tw Cen MT" panose="020B0602020104020603" pitchFamily="34" charset="0"/>
              <a:buAutoNum type="arabicPeriod"/>
            </a:pPr>
            <a:endParaRPr lang="en-US" sz="2600" dirty="0" smtClean="0">
              <a:latin typeface="Arial" pitchFamily="34" charset="0"/>
              <a:cs typeface="Arial" pitchFamily="34" charset="0"/>
            </a:endParaRPr>
          </a:p>
          <a:p>
            <a:pPr algn="just"/>
            <a:endParaRPr lang="en-US" sz="2800" dirty="0">
              <a:cs typeface="Arial" panose="020B0604020202020204" pitchFamily="34" charset="0"/>
            </a:endParaRPr>
          </a:p>
        </p:txBody>
      </p:sp>
    </p:spTree>
    <p:extLst>
      <p:ext uri="{BB962C8B-B14F-4D97-AF65-F5344CB8AC3E}">
        <p14:creationId xmlns:p14="http://schemas.microsoft.com/office/powerpoint/2010/main" val="989078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814" y="337021"/>
            <a:ext cx="9720072" cy="1499616"/>
          </a:xfrm>
        </p:spPr>
        <p:txBody>
          <a:bodyPr>
            <a:normAutofit fontScale="90000"/>
          </a:bodyPr>
          <a:lstStyle/>
          <a:p>
            <a:r>
              <a:rPr lang="en-US" sz="5600" dirty="0" smtClean="0"/>
              <a:t/>
            </a:r>
            <a:br>
              <a:rPr lang="en-US" sz="5600" dirty="0" smtClean="0"/>
            </a:br>
            <a:r>
              <a:rPr lang="en-US" sz="5400" b="1" dirty="0" smtClean="0">
                <a:solidFill>
                  <a:schemeClr val="tx1"/>
                </a:solidFill>
                <a:latin typeface="Arial" pitchFamily="34" charset="0"/>
                <a:cs typeface="Arial" pitchFamily="34" charset="0"/>
              </a:rPr>
              <a:t/>
            </a:r>
            <a:br>
              <a:rPr lang="en-US" sz="5400" b="1" dirty="0" smtClean="0">
                <a:solidFill>
                  <a:schemeClr val="tx1"/>
                </a:solidFill>
                <a:latin typeface="Arial" pitchFamily="34" charset="0"/>
                <a:cs typeface="Arial" pitchFamily="34" charset="0"/>
              </a:rPr>
            </a:br>
            <a:endParaRPr lang="en-US" dirty="0"/>
          </a:p>
        </p:txBody>
      </p:sp>
      <p:sp>
        <p:nvSpPr>
          <p:cNvPr id="3" name="Content Placeholder 2"/>
          <p:cNvSpPr>
            <a:spLocks noGrp="1"/>
          </p:cNvSpPr>
          <p:nvPr>
            <p:ph idx="1"/>
          </p:nvPr>
        </p:nvSpPr>
        <p:spPr>
          <a:xfrm>
            <a:off x="998003" y="1593669"/>
            <a:ext cx="9720073" cy="4023360"/>
          </a:xfrm>
        </p:spPr>
        <p:txBody>
          <a:bodyPr>
            <a:normAutofit lnSpcReduction="10000"/>
          </a:bodyPr>
          <a:lstStyle/>
          <a:p>
            <a:pPr algn="just"/>
            <a:r>
              <a:rPr lang="en-US" sz="2600" b="1" dirty="0" smtClean="0">
                <a:latin typeface="Arial" pitchFamily="34" charset="0"/>
                <a:cs typeface="Arial" pitchFamily="34" charset="0"/>
              </a:rPr>
              <a:t>Colonies </a:t>
            </a:r>
            <a:r>
              <a:rPr lang="en-US" sz="2600" dirty="0" smtClean="0">
                <a:latin typeface="Arial" pitchFamily="34" charset="0"/>
                <a:cs typeface="Arial" pitchFamily="34" charset="0"/>
              </a:rPr>
              <a:t>: </a:t>
            </a:r>
          </a:p>
          <a:p>
            <a:pPr marL="91440" lvl="1" indent="-91440" algn="just">
              <a:spcBef>
                <a:spcPts val="1200"/>
              </a:spcBef>
              <a:spcAft>
                <a:spcPts val="200"/>
              </a:spcAft>
              <a:buSzPct val="100000"/>
              <a:buFont typeface="Tw Cen MT" panose="020B0602020104020603" pitchFamily="34" charset="0"/>
              <a:buChar char=" "/>
            </a:pPr>
            <a:r>
              <a:rPr lang="en-US" sz="2600" dirty="0" smtClean="0">
                <a:latin typeface="Arial" pitchFamily="34" charset="0"/>
                <a:cs typeface="Arial" pitchFamily="34" charset="0"/>
              </a:rPr>
              <a:t>Koch smeared bacteria on a sterile glass slide, followed by addition of certain specific dyes so as to observe the individual cells more vividly under a microscope .</a:t>
            </a:r>
          </a:p>
          <a:p>
            <a:pPr marL="91440" lvl="1" indent="-91440" algn="just">
              <a:spcBef>
                <a:spcPts val="1200"/>
              </a:spcBef>
              <a:spcAft>
                <a:spcPts val="200"/>
              </a:spcAft>
              <a:buSzPct val="100000"/>
              <a:buFont typeface="Tw Cen MT" panose="020B0602020104020603" pitchFamily="34" charset="0"/>
              <a:buChar char=" "/>
            </a:pPr>
            <a:r>
              <a:rPr lang="en-US" sz="2600" dirty="0" smtClean="0">
                <a:latin typeface="Arial" pitchFamily="34" charset="0"/>
                <a:cs typeface="Arial" pitchFamily="34" charset="0"/>
              </a:rPr>
              <a:t>Then he carefully incorporated some specific solidifying agents, such as : gelatin, agar into the media in order to obtain characteristic isolated growths of organisms usually called as colonies.</a:t>
            </a:r>
          </a:p>
          <a:p>
            <a:pPr lvl="1" algn="just"/>
            <a:r>
              <a:rPr lang="en-US" sz="2600" dirty="0" smtClean="0">
                <a:latin typeface="Arial" pitchFamily="34" charset="0"/>
                <a:cs typeface="Arial" pitchFamily="34" charset="0"/>
              </a:rPr>
              <a:t>Importantly, each colony is essentially comprised of millions of individual bacterial cells packed tightly together.</a:t>
            </a:r>
          </a:p>
          <a:p>
            <a:pPr marL="342900" indent="-342900" algn="just">
              <a:buNone/>
            </a:pPr>
            <a:endParaRPr lang="en-US" sz="2800" dirty="0">
              <a:cs typeface="Arial" panose="020B0604020202020204" pitchFamily="34" charset="0"/>
            </a:endParaRPr>
          </a:p>
        </p:txBody>
      </p:sp>
    </p:spTree>
    <p:extLst>
      <p:ext uri="{BB962C8B-B14F-4D97-AF65-F5344CB8AC3E}">
        <p14:creationId xmlns:p14="http://schemas.microsoft.com/office/powerpoint/2010/main" val="989078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814" y="337021"/>
            <a:ext cx="9720072" cy="1499616"/>
          </a:xfrm>
        </p:spPr>
        <p:txBody>
          <a:bodyPr>
            <a:normAutofit fontScale="90000"/>
          </a:bodyPr>
          <a:lstStyle/>
          <a:p>
            <a:r>
              <a:rPr lang="en-US" sz="5600" dirty="0" smtClean="0"/>
              <a:t/>
            </a:r>
            <a:br>
              <a:rPr lang="en-US" sz="5600" dirty="0" smtClean="0"/>
            </a:br>
            <a:r>
              <a:rPr lang="en-US" sz="5400" b="1" dirty="0" smtClean="0">
                <a:solidFill>
                  <a:schemeClr val="tx1"/>
                </a:solidFill>
                <a:latin typeface="Arial" pitchFamily="34" charset="0"/>
                <a:cs typeface="Arial" pitchFamily="34" charset="0"/>
              </a:rPr>
              <a:t/>
            </a:r>
            <a:br>
              <a:rPr lang="en-US" sz="5400" b="1" dirty="0" smtClean="0">
                <a:solidFill>
                  <a:schemeClr val="tx1"/>
                </a:solidFill>
                <a:latin typeface="Arial" pitchFamily="34" charset="0"/>
                <a:cs typeface="Arial" pitchFamily="34" charset="0"/>
              </a:rPr>
            </a:br>
            <a:endParaRPr lang="en-US" dirty="0"/>
          </a:p>
        </p:txBody>
      </p:sp>
      <p:sp>
        <p:nvSpPr>
          <p:cNvPr id="3" name="Content Placeholder 2"/>
          <p:cNvSpPr>
            <a:spLocks noGrp="1"/>
          </p:cNvSpPr>
          <p:nvPr>
            <p:ph idx="1"/>
          </p:nvPr>
        </p:nvSpPr>
        <p:spPr>
          <a:xfrm>
            <a:off x="998003" y="1593669"/>
            <a:ext cx="9720073" cy="4023360"/>
          </a:xfrm>
        </p:spPr>
        <p:txBody>
          <a:bodyPr>
            <a:normAutofit/>
          </a:bodyPr>
          <a:lstStyle/>
          <a:p>
            <a:pPr algn="just"/>
            <a:r>
              <a:rPr lang="en-US" sz="2600" b="1" dirty="0" smtClean="0">
                <a:latin typeface="Arial" pitchFamily="34" charset="0"/>
                <a:cs typeface="Arial" pitchFamily="34" charset="0"/>
              </a:rPr>
              <a:t>Virulence </a:t>
            </a:r>
            <a:r>
              <a:rPr lang="en-US" sz="2600" dirty="0" smtClean="0">
                <a:latin typeface="Arial" pitchFamily="34" charset="0"/>
                <a:cs typeface="Arial" pitchFamily="34" charset="0"/>
              </a:rPr>
              <a:t>: </a:t>
            </a:r>
          </a:p>
          <a:p>
            <a:pPr marL="91440" lvl="1" indent="-91440" algn="just">
              <a:spcBef>
                <a:spcPts val="1200"/>
              </a:spcBef>
              <a:spcAft>
                <a:spcPts val="200"/>
              </a:spcAft>
              <a:buSzPct val="100000"/>
              <a:buFont typeface="Tw Cen MT" panose="020B0602020104020603" pitchFamily="34" charset="0"/>
              <a:buChar char=" "/>
            </a:pPr>
            <a:r>
              <a:rPr lang="en-US" sz="2600" dirty="0" smtClean="0">
                <a:latin typeface="Arial" pitchFamily="34" charset="0"/>
                <a:cs typeface="Arial" pitchFamily="34" charset="0"/>
              </a:rPr>
              <a:t>Virulence is the </a:t>
            </a:r>
            <a:r>
              <a:rPr lang="en-US" sz="2600" b="1" dirty="0" smtClean="0">
                <a:latin typeface="Arial" pitchFamily="34" charset="0"/>
                <a:cs typeface="Arial" pitchFamily="34" charset="0"/>
              </a:rPr>
              <a:t>degree of pathogenicity </a:t>
            </a:r>
            <a:r>
              <a:rPr lang="en-US" sz="2600" dirty="0" smtClean="0">
                <a:latin typeface="Arial" pitchFamily="34" charset="0"/>
                <a:cs typeface="Arial" pitchFamily="34" charset="0"/>
              </a:rPr>
              <a:t>within a group or species of parasites as indicated by case fatality rates and/or the ability of the organism to invade the tissues of the host.</a:t>
            </a:r>
          </a:p>
          <a:p>
            <a:pPr marL="342900" indent="-342900" algn="just">
              <a:buNone/>
            </a:pPr>
            <a:endParaRPr lang="en-US" sz="2800" dirty="0">
              <a:cs typeface="Arial" panose="020B0604020202020204" pitchFamily="34" charset="0"/>
            </a:endParaRPr>
          </a:p>
        </p:txBody>
      </p:sp>
    </p:spTree>
    <p:extLst>
      <p:ext uri="{BB962C8B-B14F-4D97-AF65-F5344CB8AC3E}">
        <p14:creationId xmlns:p14="http://schemas.microsoft.com/office/powerpoint/2010/main" val="989078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814" y="337021"/>
            <a:ext cx="9720072" cy="1499616"/>
          </a:xfrm>
        </p:spPr>
        <p:txBody>
          <a:bodyPr>
            <a:normAutofit fontScale="90000"/>
          </a:bodyPr>
          <a:lstStyle/>
          <a:p>
            <a:r>
              <a:rPr lang="en-US" sz="5600" dirty="0" smtClean="0"/>
              <a:t/>
            </a:r>
            <a:br>
              <a:rPr lang="en-US" sz="5600" dirty="0" smtClean="0"/>
            </a:br>
            <a:r>
              <a:rPr lang="en-US" sz="5400" b="1" dirty="0" smtClean="0">
                <a:solidFill>
                  <a:schemeClr val="tx1"/>
                </a:solidFill>
                <a:latin typeface="Arial" pitchFamily="34" charset="0"/>
                <a:cs typeface="Arial" pitchFamily="34" charset="0"/>
              </a:rPr>
              <a:t/>
            </a:r>
            <a:br>
              <a:rPr lang="en-US" sz="5400" b="1" dirty="0" smtClean="0">
                <a:solidFill>
                  <a:schemeClr val="tx1"/>
                </a:solidFill>
                <a:latin typeface="Arial" pitchFamily="34" charset="0"/>
                <a:cs typeface="Arial" pitchFamily="34" charset="0"/>
              </a:rPr>
            </a:br>
            <a:endParaRPr lang="en-US" dirty="0"/>
          </a:p>
        </p:txBody>
      </p:sp>
      <p:sp>
        <p:nvSpPr>
          <p:cNvPr id="3" name="Content Placeholder 2"/>
          <p:cNvSpPr>
            <a:spLocks noGrp="1"/>
          </p:cNvSpPr>
          <p:nvPr>
            <p:ph idx="1"/>
          </p:nvPr>
        </p:nvSpPr>
        <p:spPr>
          <a:xfrm>
            <a:off x="998003" y="1593669"/>
            <a:ext cx="9720073" cy="4023360"/>
          </a:xfrm>
        </p:spPr>
        <p:txBody>
          <a:bodyPr>
            <a:normAutofit/>
          </a:bodyPr>
          <a:lstStyle/>
          <a:p>
            <a:pPr algn="just"/>
            <a:r>
              <a:rPr lang="en-US" sz="2600" b="1" dirty="0" smtClean="0">
                <a:latin typeface="Arial" pitchFamily="34" charset="0"/>
                <a:cs typeface="Arial" pitchFamily="34" charset="0"/>
              </a:rPr>
              <a:t>Attenuated microorganism</a:t>
            </a:r>
            <a:r>
              <a:rPr lang="en-US" sz="2600" dirty="0" smtClean="0">
                <a:latin typeface="Arial" pitchFamily="34" charset="0"/>
                <a:cs typeface="Arial" pitchFamily="34" charset="0"/>
              </a:rPr>
              <a:t>: </a:t>
            </a:r>
          </a:p>
          <a:p>
            <a:pPr marL="91440" lvl="1" indent="-91440" algn="just">
              <a:spcBef>
                <a:spcPts val="1200"/>
              </a:spcBef>
              <a:spcAft>
                <a:spcPts val="200"/>
              </a:spcAft>
              <a:buSzPct val="100000"/>
              <a:buFont typeface="Tw Cen MT" panose="020B0602020104020603" pitchFamily="34" charset="0"/>
              <a:buChar char=" "/>
            </a:pPr>
            <a:r>
              <a:rPr lang="en-US" sz="2800" dirty="0" smtClean="0"/>
              <a:t>Attenuated microorganism is a solution which is saturated with </a:t>
            </a:r>
            <a:r>
              <a:rPr lang="en-US" sz="2800" b="1" dirty="0" smtClean="0"/>
              <a:t>killed organisms </a:t>
            </a:r>
            <a:r>
              <a:rPr lang="en-US" sz="2800" dirty="0" smtClean="0"/>
              <a:t>to be administered in the human blood via injection to act as a vaccine</a:t>
            </a:r>
            <a:r>
              <a:rPr lang="en-US" sz="2600" dirty="0" smtClean="0">
                <a:latin typeface="Arial" pitchFamily="34" charset="0"/>
                <a:cs typeface="Arial" pitchFamily="34" charset="0"/>
              </a:rPr>
              <a:t>.</a:t>
            </a:r>
          </a:p>
          <a:p>
            <a:pPr marL="342900" indent="-342900" algn="just">
              <a:buNone/>
            </a:pPr>
            <a:endParaRPr lang="en-US" sz="2800" dirty="0">
              <a:cs typeface="Arial" panose="020B0604020202020204" pitchFamily="34" charset="0"/>
            </a:endParaRPr>
          </a:p>
        </p:txBody>
      </p:sp>
    </p:spTree>
    <p:extLst>
      <p:ext uri="{BB962C8B-B14F-4D97-AF65-F5344CB8AC3E}">
        <p14:creationId xmlns:p14="http://schemas.microsoft.com/office/powerpoint/2010/main" val="989078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Mummies have </a:t>
            </a:r>
            <a:r>
              <a:rPr lang="en-US" sz="8000" b="1" dirty="0" smtClean="0">
                <a:solidFill>
                  <a:srgbClr val="FF0000"/>
                </a:solidFill>
              </a:rPr>
              <a:t>bacteria!</a:t>
            </a:r>
            <a:endParaRPr lang="en-US" b="1" dirty="0">
              <a:solidFill>
                <a:srgbClr val="FF0000"/>
              </a:solidFill>
            </a:endParaRPr>
          </a:p>
        </p:txBody>
      </p:sp>
      <p:sp>
        <p:nvSpPr>
          <p:cNvPr id="3" name="Content Placeholder 2"/>
          <p:cNvSpPr>
            <a:spLocks noGrp="1"/>
          </p:cNvSpPr>
          <p:nvPr>
            <p:ph idx="1"/>
          </p:nvPr>
        </p:nvSpPr>
        <p:spPr>
          <a:xfrm>
            <a:off x="1024129" y="2286000"/>
            <a:ext cx="5943342" cy="4023360"/>
          </a:xfrm>
        </p:spPr>
        <p:txBody>
          <a:bodyPr>
            <a:normAutofit fontScale="92500"/>
          </a:bodyPr>
          <a:lstStyle/>
          <a:p>
            <a:pPr algn="just">
              <a:lnSpc>
                <a:spcPct val="200000"/>
              </a:lnSpc>
            </a:pPr>
            <a:r>
              <a:rPr lang="en-US" dirty="0"/>
              <a:t>The science of microbiology dates back only 200 years, yet </a:t>
            </a:r>
            <a:r>
              <a:rPr lang="en-US" dirty="0" smtClean="0"/>
              <a:t>the recent </a:t>
            </a:r>
            <a:r>
              <a:rPr lang="en-US" dirty="0"/>
              <a:t>discovery of </a:t>
            </a:r>
            <a:r>
              <a:rPr lang="en-US" sz="2400" b="1" i="1" dirty="0">
                <a:solidFill>
                  <a:srgbClr val="00B0F0"/>
                </a:solidFill>
              </a:rPr>
              <a:t>Mycobacterium </a:t>
            </a:r>
            <a:r>
              <a:rPr lang="en-US" sz="2400" b="1" i="1" dirty="0" smtClean="0">
                <a:solidFill>
                  <a:srgbClr val="00B0F0"/>
                </a:solidFill>
              </a:rPr>
              <a:t>tuberculosis</a:t>
            </a:r>
            <a:r>
              <a:rPr lang="en-US" i="1" dirty="0" smtClean="0"/>
              <a:t> </a:t>
            </a:r>
            <a:r>
              <a:rPr lang="en-US" dirty="0" smtClean="0"/>
              <a:t>DNA </a:t>
            </a:r>
            <a:r>
              <a:rPr lang="en-US" dirty="0"/>
              <a:t>in 3000-year-old </a:t>
            </a:r>
            <a:r>
              <a:rPr lang="en-US" dirty="0" smtClean="0"/>
              <a:t>Egyptian mummies </a:t>
            </a:r>
            <a:r>
              <a:rPr lang="en-US" dirty="0"/>
              <a:t>reminds us that microorganisms have been </a:t>
            </a:r>
            <a:r>
              <a:rPr lang="en-US" dirty="0" smtClean="0"/>
              <a:t>around </a:t>
            </a:r>
            <a:r>
              <a:rPr lang="en-US" dirty="0"/>
              <a:t>for much longer. In fact, bacterial ancestors were the first </a:t>
            </a:r>
            <a:r>
              <a:rPr lang="en-US" dirty="0" smtClean="0"/>
              <a:t>living cells </a:t>
            </a:r>
            <a:r>
              <a:rPr lang="en-US" dirty="0"/>
              <a:t>to appear on Earth.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6701" y="2559522"/>
            <a:ext cx="4563410" cy="2938836"/>
          </a:xfrm>
          <a:prstGeom prst="rect">
            <a:avLst/>
          </a:prstGeom>
        </p:spPr>
      </p:pic>
    </p:spTree>
    <p:extLst>
      <p:ext uri="{BB962C8B-B14F-4D97-AF65-F5344CB8AC3E}">
        <p14:creationId xmlns:p14="http://schemas.microsoft.com/office/powerpoint/2010/main" val="4036670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814" y="337021"/>
            <a:ext cx="9720072" cy="1499616"/>
          </a:xfrm>
        </p:spPr>
        <p:txBody>
          <a:bodyPr>
            <a:normAutofit fontScale="90000"/>
          </a:bodyPr>
          <a:lstStyle/>
          <a:p>
            <a:r>
              <a:rPr lang="en-US" sz="5600" dirty="0" smtClean="0"/>
              <a:t/>
            </a:r>
            <a:br>
              <a:rPr lang="en-US" sz="5600" dirty="0" smtClean="0"/>
            </a:br>
            <a:r>
              <a:rPr lang="en-US" sz="5400" b="1" dirty="0" smtClean="0">
                <a:solidFill>
                  <a:schemeClr val="tx1"/>
                </a:solidFill>
                <a:latin typeface="Arial" pitchFamily="34" charset="0"/>
                <a:cs typeface="Arial" pitchFamily="34" charset="0"/>
              </a:rPr>
              <a:t/>
            </a:r>
            <a:br>
              <a:rPr lang="en-US" sz="5400" b="1" dirty="0" smtClean="0">
                <a:solidFill>
                  <a:schemeClr val="tx1"/>
                </a:solidFill>
                <a:latin typeface="Arial" pitchFamily="34" charset="0"/>
                <a:cs typeface="Arial" pitchFamily="34" charset="0"/>
              </a:rPr>
            </a:br>
            <a:endParaRPr lang="en-US" dirty="0"/>
          </a:p>
        </p:txBody>
      </p:sp>
      <p:sp>
        <p:nvSpPr>
          <p:cNvPr id="3" name="Content Placeholder 2"/>
          <p:cNvSpPr>
            <a:spLocks noGrp="1"/>
          </p:cNvSpPr>
          <p:nvPr>
            <p:ph idx="1"/>
          </p:nvPr>
        </p:nvSpPr>
        <p:spPr>
          <a:xfrm>
            <a:off x="998003" y="757646"/>
            <a:ext cx="9720073" cy="4859383"/>
          </a:xfrm>
        </p:spPr>
        <p:txBody>
          <a:bodyPr>
            <a:normAutofit fontScale="92500" lnSpcReduction="20000"/>
          </a:bodyPr>
          <a:lstStyle/>
          <a:p>
            <a:pPr>
              <a:buNone/>
            </a:pPr>
            <a:r>
              <a:rPr lang="en-US" sz="2600" b="1" dirty="0" smtClean="0">
                <a:latin typeface="Arial" pitchFamily="34" charset="0"/>
                <a:cs typeface="Arial" pitchFamily="34" charset="0"/>
              </a:rPr>
              <a:t>Protection against </a:t>
            </a:r>
            <a:r>
              <a:rPr lang="en-US" sz="2600" b="1" dirty="0" err="1" smtClean="0">
                <a:latin typeface="Arial" pitchFamily="34" charset="0"/>
                <a:cs typeface="Arial" pitchFamily="34" charset="0"/>
              </a:rPr>
              <a:t>Infection:Immunity</a:t>
            </a:r>
            <a:r>
              <a:rPr lang="en-US" sz="2600" b="1" dirty="0" smtClean="0">
                <a:latin typeface="Arial" pitchFamily="34" charset="0"/>
                <a:cs typeface="Arial" pitchFamily="34" charset="0"/>
              </a:rPr>
              <a:t> </a:t>
            </a:r>
          </a:p>
          <a:p>
            <a:pPr marL="342900" indent="-342900">
              <a:buNone/>
            </a:pPr>
            <a:r>
              <a:rPr lang="en-US" sz="2800" dirty="0" smtClean="0">
                <a:cs typeface="Arial" panose="020B0604020202020204" pitchFamily="34" charset="0"/>
              </a:rPr>
              <a:t>	Pasteur has made use of the fundamental techniques devised by more theoretical Koch. Pasteur has successfully proved though experiment the causative organism responsible for Cholera. He inoculated healthy chickens with his pure cultures but surprisingly found that chickens failed to get sick and die.</a:t>
            </a:r>
          </a:p>
          <a:p>
            <a:pPr marL="342900" indent="-342900">
              <a:buNone/>
            </a:pPr>
            <a:r>
              <a:rPr lang="en-US" sz="2800" dirty="0" smtClean="0">
                <a:cs typeface="Arial" panose="020B0604020202020204" pitchFamily="34" charset="0"/>
              </a:rPr>
              <a:t>	By reviewing each step of the experiment, Pasteur found that he has accidentally used cultures several weeks old instead of fresh ones. </a:t>
            </a:r>
          </a:p>
          <a:p>
            <a:pPr marL="342900" indent="-342900">
              <a:buNone/>
            </a:pPr>
            <a:r>
              <a:rPr lang="en-US" sz="2800" dirty="0" smtClean="0">
                <a:cs typeface="Arial" panose="020B0604020202020204" pitchFamily="34" charset="0"/>
              </a:rPr>
              <a:t>	Pasteur then repeat the experiment and took two groups of chickens. One of these groups had been inoculated at the first demonstration with the old cultures that had proved ineffective, and the second had not been previously exposed. Both groups received bacteria from fresh young cultures. This time the chickens in the second group got sick and died but those in the first group remained hale and hearty. </a:t>
            </a:r>
          </a:p>
          <a:p>
            <a:pPr marL="342900" indent="-342900">
              <a:buNone/>
            </a:pPr>
            <a:endParaRPr lang="en-US" sz="2800" dirty="0" smtClean="0">
              <a:cs typeface="Arial" panose="020B0604020202020204" pitchFamily="34" charset="0"/>
            </a:endParaRPr>
          </a:p>
          <a:p>
            <a:pPr marL="342900" indent="-342900">
              <a:buNone/>
            </a:pPr>
            <a:endParaRPr lang="en-US" sz="2800" dirty="0">
              <a:cs typeface="Arial" panose="020B0604020202020204" pitchFamily="34" charset="0"/>
            </a:endParaRPr>
          </a:p>
        </p:txBody>
      </p:sp>
    </p:spTree>
    <p:extLst>
      <p:ext uri="{BB962C8B-B14F-4D97-AF65-F5344CB8AC3E}">
        <p14:creationId xmlns:p14="http://schemas.microsoft.com/office/powerpoint/2010/main" val="989078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814" y="337021"/>
            <a:ext cx="9720072" cy="1499616"/>
          </a:xfrm>
        </p:spPr>
        <p:txBody>
          <a:bodyPr>
            <a:normAutofit fontScale="90000"/>
          </a:bodyPr>
          <a:lstStyle/>
          <a:p>
            <a:r>
              <a:rPr lang="en-US" sz="5600" dirty="0" smtClean="0"/>
              <a:t/>
            </a:r>
            <a:br>
              <a:rPr lang="en-US" sz="5600" dirty="0" smtClean="0"/>
            </a:br>
            <a:r>
              <a:rPr lang="en-US" sz="5400" b="1" dirty="0" smtClean="0">
                <a:solidFill>
                  <a:schemeClr val="tx1"/>
                </a:solidFill>
                <a:latin typeface="Arial" pitchFamily="34" charset="0"/>
                <a:cs typeface="Arial" pitchFamily="34" charset="0"/>
              </a:rPr>
              <a:t/>
            </a:r>
            <a:br>
              <a:rPr lang="en-US" sz="5400" b="1" dirty="0" smtClean="0">
                <a:solidFill>
                  <a:schemeClr val="tx1"/>
                </a:solidFill>
                <a:latin typeface="Arial" pitchFamily="34" charset="0"/>
                <a:cs typeface="Arial" pitchFamily="34" charset="0"/>
              </a:rPr>
            </a:br>
            <a:endParaRPr lang="en-US" dirty="0"/>
          </a:p>
        </p:txBody>
      </p:sp>
      <p:sp>
        <p:nvSpPr>
          <p:cNvPr id="3" name="Content Placeholder 2"/>
          <p:cNvSpPr>
            <a:spLocks noGrp="1"/>
          </p:cNvSpPr>
          <p:nvPr>
            <p:ph idx="1"/>
          </p:nvPr>
        </p:nvSpPr>
        <p:spPr>
          <a:xfrm>
            <a:off x="998003" y="757646"/>
            <a:ext cx="9720073" cy="4859383"/>
          </a:xfrm>
        </p:spPr>
        <p:txBody>
          <a:bodyPr>
            <a:normAutofit/>
          </a:bodyPr>
          <a:lstStyle/>
          <a:p>
            <a:pPr algn="just">
              <a:buNone/>
            </a:pPr>
            <a:r>
              <a:rPr lang="en-US" sz="2600" b="1" dirty="0" smtClean="0">
                <a:latin typeface="Arial" pitchFamily="34" charset="0"/>
                <a:cs typeface="Arial" pitchFamily="34" charset="0"/>
              </a:rPr>
              <a:t>Protection against </a:t>
            </a:r>
            <a:r>
              <a:rPr lang="en-US" sz="2600" b="1" dirty="0" err="1" smtClean="0">
                <a:latin typeface="Arial" pitchFamily="34" charset="0"/>
                <a:cs typeface="Arial" pitchFamily="34" charset="0"/>
              </a:rPr>
              <a:t>Infection:Immunity</a:t>
            </a:r>
            <a:r>
              <a:rPr lang="en-US" sz="2600" b="1" dirty="0" smtClean="0">
                <a:latin typeface="Arial" pitchFamily="34" charset="0"/>
                <a:cs typeface="Arial" pitchFamily="34" charset="0"/>
              </a:rPr>
              <a:t> </a:t>
            </a:r>
          </a:p>
          <a:p>
            <a:pPr marL="342900" indent="-342900" algn="just">
              <a:buNone/>
            </a:pPr>
            <a:r>
              <a:rPr lang="en-US" sz="2800" smtClean="0">
                <a:cs typeface="Arial" panose="020B0604020202020204" pitchFamily="34" charset="0"/>
              </a:rPr>
              <a:t>	Pasteur </a:t>
            </a:r>
            <a:r>
              <a:rPr lang="en-US" sz="2800" dirty="0" smtClean="0">
                <a:cs typeface="Arial" panose="020B0604020202020204" pitchFamily="34" charset="0"/>
              </a:rPr>
              <a:t>has explained the </a:t>
            </a:r>
            <a:r>
              <a:rPr lang="en-US" sz="2800" dirty="0" err="1" smtClean="0">
                <a:cs typeface="Arial" panose="020B0604020202020204" pitchFamily="34" charset="0"/>
              </a:rPr>
              <a:t>situaton</a:t>
            </a:r>
            <a:r>
              <a:rPr lang="en-US" sz="2800" dirty="0" smtClean="0">
                <a:cs typeface="Arial" panose="020B0604020202020204" pitchFamily="34" charset="0"/>
              </a:rPr>
              <a:t>: In some way bacteria could lose their ability to produce disease, i.e., their virulence, after standing and growing old. But these attenuated (having decreased virulence) bacteria still retained their capacity for stimulating the host to produce substances, i.e., antibodies, that protect against subsequent exposure to virulent organisms. </a:t>
            </a:r>
          </a:p>
          <a:p>
            <a:pPr marL="342900" indent="-342900" algn="just">
              <a:buNone/>
            </a:pPr>
            <a:endParaRPr lang="en-US" sz="2800" dirty="0">
              <a:cs typeface="Arial" panose="020B0604020202020204" pitchFamily="34" charset="0"/>
            </a:endParaRPr>
          </a:p>
        </p:txBody>
      </p:sp>
    </p:spTree>
    <p:extLst>
      <p:ext uri="{BB962C8B-B14F-4D97-AF65-F5344CB8AC3E}">
        <p14:creationId xmlns:p14="http://schemas.microsoft.com/office/powerpoint/2010/main" val="989078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814" y="337021"/>
            <a:ext cx="9720072" cy="1499616"/>
          </a:xfrm>
        </p:spPr>
        <p:txBody>
          <a:bodyPr>
            <a:normAutofit fontScale="90000"/>
          </a:bodyPr>
          <a:lstStyle/>
          <a:p>
            <a:r>
              <a:rPr lang="en-US" sz="5600" dirty="0" smtClean="0"/>
              <a:t/>
            </a:r>
            <a:br>
              <a:rPr lang="en-US" sz="5600" dirty="0" smtClean="0"/>
            </a:br>
            <a:r>
              <a:rPr lang="en-US" sz="5400" b="1" dirty="0" smtClean="0">
                <a:solidFill>
                  <a:schemeClr val="tx1"/>
                </a:solidFill>
                <a:latin typeface="Arial" pitchFamily="34" charset="0"/>
                <a:cs typeface="Arial" pitchFamily="34" charset="0"/>
              </a:rPr>
              <a:t/>
            </a:r>
            <a:br>
              <a:rPr lang="en-US" sz="5400" b="1" dirty="0" smtClean="0">
                <a:solidFill>
                  <a:schemeClr val="tx1"/>
                </a:solidFill>
                <a:latin typeface="Arial" pitchFamily="34" charset="0"/>
                <a:cs typeface="Arial" pitchFamily="34" charset="0"/>
              </a:rPr>
            </a:br>
            <a:endParaRPr lang="en-US" dirty="0"/>
          </a:p>
        </p:txBody>
      </p:sp>
      <p:sp>
        <p:nvSpPr>
          <p:cNvPr id="3" name="Content Placeholder 2"/>
          <p:cNvSpPr>
            <a:spLocks noGrp="1"/>
          </p:cNvSpPr>
          <p:nvPr>
            <p:ph idx="1"/>
          </p:nvPr>
        </p:nvSpPr>
        <p:spPr>
          <a:xfrm>
            <a:off x="998003" y="757646"/>
            <a:ext cx="9720073" cy="4859383"/>
          </a:xfrm>
        </p:spPr>
        <p:txBody>
          <a:bodyPr>
            <a:normAutofit/>
          </a:bodyPr>
          <a:lstStyle/>
          <a:p>
            <a:pPr algn="just">
              <a:buNone/>
            </a:pPr>
            <a:r>
              <a:rPr lang="en-US" sz="2600" b="1" dirty="0" smtClean="0">
                <a:latin typeface="Arial" pitchFamily="34" charset="0"/>
                <a:cs typeface="Arial" pitchFamily="34" charset="0"/>
              </a:rPr>
              <a:t>Protection against </a:t>
            </a:r>
            <a:r>
              <a:rPr lang="en-US" sz="2600" b="1" dirty="0" err="1" smtClean="0">
                <a:latin typeface="Arial" pitchFamily="34" charset="0"/>
                <a:cs typeface="Arial" pitchFamily="34" charset="0"/>
              </a:rPr>
              <a:t>Infection:Immunity</a:t>
            </a:r>
            <a:r>
              <a:rPr lang="en-US" sz="2600" b="1" dirty="0" smtClean="0">
                <a:latin typeface="Arial" pitchFamily="34" charset="0"/>
                <a:cs typeface="Arial" pitchFamily="34" charset="0"/>
              </a:rPr>
              <a:t> </a:t>
            </a:r>
          </a:p>
          <a:p>
            <a:pPr marL="342900" indent="-342900" algn="just">
              <a:buNone/>
            </a:pPr>
            <a:r>
              <a:rPr lang="en-US" sz="2800" dirty="0" smtClean="0">
                <a:cs typeface="Arial" panose="020B0604020202020204" pitchFamily="34" charset="0"/>
              </a:rPr>
              <a:t>	Pasteur </a:t>
            </a:r>
            <a:r>
              <a:rPr lang="en-US" sz="2800" dirty="0" smtClean="0">
                <a:cs typeface="Arial" panose="020B0604020202020204" pitchFamily="34" charset="0"/>
              </a:rPr>
              <a:t>has discovered vaccine for hydrophobia or rabies, a disease transmitted to people by bites of dogs, cats, and other animals. It has been established that the rabies virus was too minute to be seen even with a microscope; it had never been grown in laboratory culture, and it was not a bacterium. The disease can be produced from rabies by inoculating them with </a:t>
            </a:r>
            <a:r>
              <a:rPr lang="en-US" sz="2800" dirty="0" err="1" smtClean="0">
                <a:cs typeface="Arial" panose="020B0604020202020204" pitchFamily="34" charset="0"/>
              </a:rPr>
              <a:t>with</a:t>
            </a:r>
            <a:r>
              <a:rPr lang="en-US" sz="2800" dirty="0" smtClean="0">
                <a:cs typeface="Arial" panose="020B0604020202020204" pitchFamily="34" charset="0"/>
              </a:rPr>
              <a:t> saliva from a rabid mad dog. Then the brain and spinal </a:t>
            </a:r>
            <a:r>
              <a:rPr lang="en-US" sz="2800" dirty="0" smtClean="0">
                <a:cs typeface="Arial" panose="020B0604020202020204" pitchFamily="34" charset="0"/>
              </a:rPr>
              <a:t>cord could be removed from the infected </a:t>
            </a:r>
            <a:r>
              <a:rPr lang="en-US" sz="2800" smtClean="0">
                <a:cs typeface="Arial" panose="020B0604020202020204" pitchFamily="34" charset="0"/>
              </a:rPr>
              <a:t>rabbits</a:t>
            </a:r>
            <a:r>
              <a:rPr lang="en-US" sz="2800" smtClean="0">
                <a:cs typeface="Arial" panose="020B0604020202020204" pitchFamily="34" charset="0"/>
              </a:rPr>
              <a:t>Virus</a:t>
            </a:r>
            <a:r>
              <a:rPr lang="en-US" sz="2800" dirty="0" smtClean="0">
                <a:cs typeface="Arial" panose="020B0604020202020204" pitchFamily="34" charset="0"/>
              </a:rPr>
              <a:t> in the extract of the rabbit’s spinal cord is attenuated before injection into a patient.</a:t>
            </a:r>
          </a:p>
          <a:p>
            <a:pPr marL="342900" indent="-342900" algn="just">
              <a:buNone/>
            </a:pPr>
            <a:endParaRPr lang="en-US" sz="2800" dirty="0">
              <a:cs typeface="Arial" panose="020B0604020202020204" pitchFamily="34" charset="0"/>
            </a:endParaRPr>
          </a:p>
        </p:txBody>
      </p:sp>
    </p:spTree>
    <p:extLst>
      <p:ext uri="{BB962C8B-B14F-4D97-AF65-F5344CB8AC3E}">
        <p14:creationId xmlns:p14="http://schemas.microsoft.com/office/powerpoint/2010/main" val="1092605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The first observations</a:t>
            </a:r>
            <a:endParaRPr lang="en-US" sz="6000" dirty="0"/>
          </a:p>
        </p:txBody>
      </p:sp>
      <p:sp>
        <p:nvSpPr>
          <p:cNvPr id="3" name="Content Placeholder 2"/>
          <p:cNvSpPr>
            <a:spLocks noGrp="1"/>
          </p:cNvSpPr>
          <p:nvPr>
            <p:ph idx="1"/>
          </p:nvPr>
        </p:nvSpPr>
        <p:spPr>
          <a:xfrm>
            <a:off x="1024128" y="1970468"/>
            <a:ext cx="6960773" cy="4365938"/>
          </a:xfrm>
        </p:spPr>
        <p:txBody>
          <a:bodyPr>
            <a:normAutofit lnSpcReduction="10000"/>
          </a:bodyPr>
          <a:lstStyle/>
          <a:p>
            <a:pPr algn="just">
              <a:lnSpc>
                <a:spcPct val="150000"/>
              </a:lnSpc>
            </a:pPr>
            <a:r>
              <a:rPr lang="en-US" dirty="0"/>
              <a:t>After observing a thin slice of cork, an </a:t>
            </a:r>
            <a:r>
              <a:rPr lang="en-US" dirty="0" smtClean="0"/>
              <a:t>Englishman, Robert </a:t>
            </a:r>
            <a:r>
              <a:rPr lang="en-US" dirty="0"/>
              <a:t>Hooke, reported to the world that life's smallest </a:t>
            </a:r>
            <a:r>
              <a:rPr lang="en-US" dirty="0" smtClean="0"/>
              <a:t>structural units </a:t>
            </a:r>
            <a:r>
              <a:rPr lang="en-US" dirty="0"/>
              <a:t>were "little boxes," or "cells," as he called them. </a:t>
            </a:r>
            <a:endParaRPr lang="en-US" dirty="0" smtClean="0"/>
          </a:p>
          <a:p>
            <a:pPr algn="just">
              <a:lnSpc>
                <a:spcPct val="150000"/>
              </a:lnSpc>
            </a:pPr>
            <a:r>
              <a:rPr lang="en-US" dirty="0" smtClean="0"/>
              <a:t>Using his </a:t>
            </a:r>
            <a:r>
              <a:rPr lang="en-US" dirty="0"/>
              <a:t>improved version of a compound microscope (one that </a:t>
            </a:r>
            <a:r>
              <a:rPr lang="en-US" dirty="0" smtClean="0"/>
              <a:t>uses two </a:t>
            </a:r>
            <a:r>
              <a:rPr lang="en-US" dirty="0"/>
              <a:t>sets of lenses), Hooke was able to see individual </a:t>
            </a:r>
            <a:r>
              <a:rPr lang="en-US" dirty="0" smtClean="0"/>
              <a:t>cells.</a:t>
            </a:r>
          </a:p>
          <a:p>
            <a:pPr algn="just">
              <a:lnSpc>
                <a:spcPct val="150000"/>
              </a:lnSpc>
            </a:pPr>
            <a:r>
              <a:rPr lang="en-US" dirty="0" smtClean="0"/>
              <a:t>Hooke's </a:t>
            </a:r>
            <a:r>
              <a:rPr lang="en-US" dirty="0"/>
              <a:t>discovery marked the beginning of the cell </a:t>
            </a:r>
            <a:r>
              <a:rPr lang="en-US" dirty="0" smtClean="0"/>
              <a:t>theory, the theory </a:t>
            </a:r>
            <a:r>
              <a:rPr lang="en-US" dirty="0"/>
              <a:t>that </a:t>
            </a:r>
            <a:r>
              <a:rPr lang="en-US" i="1" dirty="0"/>
              <a:t>all living things are composed of cells.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5054" y="794498"/>
            <a:ext cx="4013379" cy="5351172"/>
          </a:xfrm>
          <a:prstGeom prst="rect">
            <a:avLst/>
          </a:prstGeom>
        </p:spPr>
      </p:pic>
    </p:spTree>
    <p:extLst>
      <p:ext uri="{BB962C8B-B14F-4D97-AF65-F5344CB8AC3E}">
        <p14:creationId xmlns:p14="http://schemas.microsoft.com/office/powerpoint/2010/main" val="1020738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dutch</a:t>
            </a:r>
            <a:r>
              <a:rPr lang="en-US" dirty="0" smtClean="0"/>
              <a:t> </a:t>
            </a:r>
            <a:r>
              <a:rPr lang="en-US" sz="6600" b="1" dirty="0" smtClean="0">
                <a:solidFill>
                  <a:srgbClr val="00B0F0"/>
                </a:solidFill>
              </a:rPr>
              <a:t>merchant!</a:t>
            </a:r>
            <a:endParaRPr lang="en-US" b="1" dirty="0">
              <a:solidFill>
                <a:srgbClr val="00B0F0"/>
              </a:solidFill>
            </a:endParaRPr>
          </a:p>
        </p:txBody>
      </p:sp>
      <p:sp>
        <p:nvSpPr>
          <p:cNvPr id="3" name="Content Placeholder 2"/>
          <p:cNvSpPr>
            <a:spLocks noGrp="1"/>
          </p:cNvSpPr>
          <p:nvPr>
            <p:ph idx="1"/>
          </p:nvPr>
        </p:nvSpPr>
        <p:spPr>
          <a:xfrm>
            <a:off x="1024128" y="2286000"/>
            <a:ext cx="6574407" cy="4023360"/>
          </a:xfrm>
        </p:spPr>
        <p:txBody>
          <a:bodyPr>
            <a:normAutofit lnSpcReduction="10000"/>
          </a:bodyPr>
          <a:lstStyle/>
          <a:p>
            <a:pPr algn="just">
              <a:lnSpc>
                <a:spcPct val="150000"/>
              </a:lnSpc>
            </a:pPr>
            <a:r>
              <a:rPr lang="en-US" dirty="0"/>
              <a:t>The Dutch merchant and amateur </a:t>
            </a:r>
            <a:r>
              <a:rPr lang="en-US" dirty="0" smtClean="0"/>
              <a:t>scientist </a:t>
            </a:r>
            <a:r>
              <a:rPr lang="en-US" sz="2800" b="1" dirty="0" smtClean="0">
                <a:solidFill>
                  <a:srgbClr val="00B050"/>
                </a:solidFill>
              </a:rPr>
              <a:t>Anton </a:t>
            </a:r>
            <a:r>
              <a:rPr lang="en-US" sz="2800" b="1" dirty="0">
                <a:solidFill>
                  <a:srgbClr val="00B050"/>
                </a:solidFill>
              </a:rPr>
              <a:t>van Leeuwenhoek</a:t>
            </a:r>
            <a:r>
              <a:rPr lang="en-US" dirty="0"/>
              <a:t> was probably the first actually </a:t>
            </a:r>
            <a:r>
              <a:rPr lang="en-US" dirty="0" smtClean="0"/>
              <a:t>to observe </a:t>
            </a:r>
            <a:r>
              <a:rPr lang="en-US" dirty="0"/>
              <a:t>live </a:t>
            </a:r>
            <a:r>
              <a:rPr lang="en-US" dirty="0" smtClean="0"/>
              <a:t>microorganisms </a:t>
            </a:r>
            <a:r>
              <a:rPr lang="en-US" dirty="0"/>
              <a:t>through the magnifying lenses </a:t>
            </a:r>
            <a:r>
              <a:rPr lang="en-US" dirty="0" smtClean="0"/>
              <a:t>of more </a:t>
            </a:r>
            <a:r>
              <a:rPr lang="en-US" dirty="0"/>
              <a:t>than </a:t>
            </a:r>
            <a:r>
              <a:rPr lang="en-US" dirty="0" smtClean="0"/>
              <a:t>250 </a:t>
            </a:r>
            <a:r>
              <a:rPr lang="en-US" dirty="0"/>
              <a:t>microscopes he </a:t>
            </a:r>
            <a:r>
              <a:rPr lang="en-US" dirty="0" smtClean="0"/>
              <a:t>constructed.</a:t>
            </a:r>
          </a:p>
          <a:p>
            <a:pPr algn="just">
              <a:lnSpc>
                <a:spcPct val="150000"/>
              </a:lnSpc>
            </a:pPr>
            <a:r>
              <a:rPr lang="en-US" dirty="0" smtClean="0"/>
              <a:t>Between </a:t>
            </a:r>
            <a:r>
              <a:rPr lang="en-US" dirty="0"/>
              <a:t>1673 </a:t>
            </a:r>
            <a:r>
              <a:rPr lang="en-US" dirty="0" smtClean="0"/>
              <a:t>and 1723</a:t>
            </a:r>
            <a:r>
              <a:rPr lang="en-US" dirty="0"/>
              <a:t>, he wrote a series of letters to the Royal Society </a:t>
            </a:r>
            <a:r>
              <a:rPr lang="en-US" dirty="0" smtClean="0"/>
              <a:t>of London </a:t>
            </a:r>
            <a:r>
              <a:rPr lang="en-US" dirty="0"/>
              <a:t>describing the "animalcules" he saw through his </a:t>
            </a:r>
            <a:r>
              <a:rPr lang="en-US" dirty="0" smtClean="0"/>
              <a:t>simple, single-lens </a:t>
            </a:r>
            <a:r>
              <a:rPr lang="en-US" dirty="0"/>
              <a:t>microscope.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7781" y="1335743"/>
            <a:ext cx="3873946" cy="4973618"/>
          </a:xfrm>
          <a:prstGeom prst="rect">
            <a:avLst/>
          </a:prstGeom>
        </p:spPr>
      </p:pic>
    </p:spTree>
    <p:extLst>
      <p:ext uri="{BB962C8B-B14F-4D97-AF65-F5344CB8AC3E}">
        <p14:creationId xmlns:p14="http://schemas.microsoft.com/office/powerpoint/2010/main" val="3433474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 theory of disease</a:t>
            </a:r>
            <a:endParaRPr lang="en-US" dirty="0"/>
          </a:p>
        </p:txBody>
      </p:sp>
      <p:sp>
        <p:nvSpPr>
          <p:cNvPr id="3" name="Content Placeholder 2"/>
          <p:cNvSpPr>
            <a:spLocks noGrp="1"/>
          </p:cNvSpPr>
          <p:nvPr>
            <p:ph idx="1"/>
          </p:nvPr>
        </p:nvSpPr>
        <p:spPr/>
        <p:txBody>
          <a:bodyPr>
            <a:normAutofit/>
          </a:bodyPr>
          <a:lstStyle/>
          <a:p>
            <a:pPr marL="0" indent="0" algn="just">
              <a:buNone/>
            </a:pPr>
            <a:r>
              <a:rPr lang="en-US" sz="2800" dirty="0">
                <a:cs typeface="Arial" panose="020B0604020202020204" pitchFamily="34" charset="0"/>
              </a:rPr>
              <a:t>Microorganisms might have strong relationships to create diseases of plants and animals. This idea was known as the germ theory of disease.</a:t>
            </a:r>
          </a:p>
          <a:p>
            <a:pPr marL="0" indent="0" algn="just">
              <a:buNone/>
            </a:pPr>
            <a:r>
              <a:rPr lang="en-US" sz="2800" dirty="0">
                <a:cs typeface="Arial" panose="020B0604020202020204" pitchFamily="34" charset="0"/>
              </a:rPr>
              <a:t>Microorganisms that cause disease are called </a:t>
            </a:r>
            <a:r>
              <a:rPr lang="en-US" sz="2800" b="1" dirty="0">
                <a:solidFill>
                  <a:srgbClr val="00B0F0"/>
                </a:solidFill>
                <a:cs typeface="Arial" panose="020B0604020202020204" pitchFamily="34" charset="0"/>
              </a:rPr>
              <a:t>pathogens</a:t>
            </a:r>
            <a:r>
              <a:rPr lang="en-US" sz="2800" dirty="0">
                <a:cs typeface="Arial" panose="020B0604020202020204" pitchFamily="34" charset="0"/>
              </a:rPr>
              <a:t>, and the diseases they cause are called </a:t>
            </a:r>
            <a:r>
              <a:rPr lang="en-US" sz="2800" b="1" dirty="0">
                <a:solidFill>
                  <a:srgbClr val="00B0F0"/>
                </a:solidFill>
                <a:cs typeface="Arial" panose="020B0604020202020204" pitchFamily="34" charset="0"/>
              </a:rPr>
              <a:t>infectious diseases</a:t>
            </a:r>
            <a:r>
              <a:rPr lang="en-US" sz="2800" dirty="0">
                <a:cs typeface="Arial" panose="020B0604020202020204" pitchFamily="34" charset="0"/>
              </a:rPr>
              <a:t>.</a:t>
            </a:r>
          </a:p>
          <a:p>
            <a:pPr marL="0" indent="0" algn="just">
              <a:buNone/>
            </a:pPr>
            <a:r>
              <a:rPr lang="en-US" sz="2800" dirty="0">
                <a:cs typeface="Arial" panose="020B0604020202020204" pitchFamily="34" charset="0"/>
              </a:rPr>
              <a:t>The germ theory was proposed in the mid-16th century and gained widespread credence when substantiated by scientific discoveries of the 17th through the late 19th century</a:t>
            </a:r>
            <a:r>
              <a:rPr lang="en-US" sz="2800" dirty="0" smtClean="0">
                <a:cs typeface="Arial" panose="020B0604020202020204" pitchFamily="34" charset="0"/>
              </a:rPr>
              <a:t>.</a:t>
            </a:r>
            <a:endParaRPr lang="en-US" sz="2800" dirty="0">
              <a:cs typeface="Arial" panose="020B0604020202020204" pitchFamily="34" charset="0"/>
            </a:endParaRPr>
          </a:p>
        </p:txBody>
      </p:sp>
    </p:spTree>
    <p:extLst>
      <p:ext uri="{BB962C8B-B14F-4D97-AF65-F5344CB8AC3E}">
        <p14:creationId xmlns:p14="http://schemas.microsoft.com/office/powerpoint/2010/main" val="790408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Koch’s discovery of anthrax</a:t>
            </a:r>
            <a:endParaRPr lang="en-US" dirty="0"/>
          </a:p>
        </p:txBody>
      </p:sp>
      <p:sp>
        <p:nvSpPr>
          <p:cNvPr id="3" name="Content Placeholder 2"/>
          <p:cNvSpPr>
            <a:spLocks noGrp="1"/>
          </p:cNvSpPr>
          <p:nvPr>
            <p:ph idx="1"/>
          </p:nvPr>
        </p:nvSpPr>
        <p:spPr>
          <a:xfrm>
            <a:off x="1024128" y="2286000"/>
            <a:ext cx="10064582" cy="4023360"/>
          </a:xfrm>
        </p:spPr>
        <p:txBody>
          <a:bodyPr>
            <a:normAutofit fontScale="92500"/>
          </a:bodyPr>
          <a:lstStyle/>
          <a:p>
            <a:pPr algn="just">
              <a:lnSpc>
                <a:spcPct val="150000"/>
              </a:lnSpc>
            </a:pPr>
            <a:r>
              <a:rPr lang="en-US" sz="3200" b="1" dirty="0">
                <a:cs typeface="Arial" panose="020B0604020202020204" pitchFamily="34" charset="0"/>
              </a:rPr>
              <a:t>Robert Koch (1843–1910) : </a:t>
            </a:r>
          </a:p>
          <a:p>
            <a:pPr lvl="1" algn="just">
              <a:lnSpc>
                <a:spcPct val="150000"/>
              </a:lnSpc>
            </a:pPr>
            <a:r>
              <a:rPr lang="en-US" sz="2800" dirty="0">
                <a:cs typeface="Arial" panose="020B0604020202020204" pitchFamily="34" charset="0"/>
              </a:rPr>
              <a:t>Discovered the typical bacilli having </a:t>
            </a:r>
            <a:r>
              <a:rPr lang="en-US" sz="2800" dirty="0" err="1">
                <a:cs typeface="Arial" panose="020B0604020202020204" pitchFamily="34" charset="0"/>
              </a:rPr>
              <a:t>squarish</a:t>
            </a:r>
            <a:r>
              <a:rPr lang="en-US" sz="2800" dirty="0">
                <a:cs typeface="Arial" panose="020B0604020202020204" pitchFamily="34" charset="0"/>
              </a:rPr>
              <a:t> ends in the blood sample of cattle that had died due to anthrax.</a:t>
            </a:r>
          </a:p>
          <a:p>
            <a:pPr lvl="1" algn="just">
              <a:lnSpc>
                <a:spcPct val="150000"/>
              </a:lnSpc>
            </a:pPr>
            <a:r>
              <a:rPr lang="en-US" sz="2800" dirty="0">
                <a:cs typeface="Arial" panose="020B0604020202020204" pitchFamily="34" charset="0"/>
              </a:rPr>
              <a:t>The founder of modern bacteriology, he is known for his role in identifying the specific causative agents of tuberculosis, cholera, and anthrax and for giving experimental support for the concept of infectious disease.</a:t>
            </a:r>
          </a:p>
          <a:p>
            <a:pPr>
              <a:lnSpc>
                <a:spcPct val="150000"/>
              </a:lnSpc>
            </a:pPr>
            <a:endParaRPr lang="en-US" sz="3200" dirty="0"/>
          </a:p>
        </p:txBody>
      </p:sp>
    </p:spTree>
    <p:extLst>
      <p:ext uri="{BB962C8B-B14F-4D97-AF65-F5344CB8AC3E}">
        <p14:creationId xmlns:p14="http://schemas.microsoft.com/office/powerpoint/2010/main" val="2584404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Koch’s experiment</a:t>
            </a:r>
            <a:endParaRPr lang="en-US" dirty="0"/>
          </a:p>
        </p:txBody>
      </p:sp>
      <p:sp>
        <p:nvSpPr>
          <p:cNvPr id="3" name="Content Placeholder 2"/>
          <p:cNvSpPr>
            <a:spLocks noGrp="1"/>
          </p:cNvSpPr>
          <p:nvPr>
            <p:ph idx="1"/>
          </p:nvPr>
        </p:nvSpPr>
        <p:spPr/>
        <p:txBody>
          <a:bodyPr>
            <a:normAutofit/>
          </a:bodyPr>
          <a:lstStyle/>
          <a:p>
            <a:pPr lvl="1" algn="just"/>
            <a:r>
              <a:rPr lang="en-US" sz="2700" dirty="0">
                <a:cs typeface="Arial" panose="020B0604020202020204" pitchFamily="34" charset="0"/>
              </a:rPr>
              <a:t>First of all these bacteria were grown in cultures in the laboratory</a:t>
            </a:r>
          </a:p>
          <a:p>
            <a:pPr lvl="1" algn="just"/>
            <a:r>
              <a:rPr lang="en-US" sz="2700" dirty="0">
                <a:cs typeface="Arial" panose="020B0604020202020204" pitchFamily="34" charset="0"/>
              </a:rPr>
              <a:t>Bacteria examined microscopically to confirm only one specific type was present</a:t>
            </a:r>
          </a:p>
          <a:p>
            <a:pPr lvl="1" algn="just"/>
            <a:r>
              <a:rPr lang="en-US" sz="2700" dirty="0">
                <a:cs typeface="Arial" panose="020B0604020202020204" pitchFamily="34" charset="0"/>
              </a:rPr>
              <a:t>Injected bacteria into other animals to observe whether they got also infected, and subsequently developed clinical symptoms of anthrax</a:t>
            </a:r>
          </a:p>
          <a:p>
            <a:pPr lvl="1" algn="just"/>
            <a:r>
              <a:rPr lang="en-US" sz="2700" dirty="0">
                <a:cs typeface="Arial" panose="020B0604020202020204" pitchFamily="34" charset="0"/>
              </a:rPr>
              <a:t>Isolated microbes from experimentally infected animals </a:t>
            </a:r>
          </a:p>
          <a:p>
            <a:pPr lvl="1" algn="just"/>
            <a:r>
              <a:rPr lang="en-US" sz="2700" dirty="0">
                <a:cs typeface="Arial" panose="020B0604020202020204" pitchFamily="34" charset="0"/>
              </a:rPr>
              <a:t>Compare the microorganism  from experimentally infected animals with those obtained originally from sheep that died due to anthrax</a:t>
            </a:r>
          </a:p>
          <a:p>
            <a:endParaRPr lang="en-US" dirty="0"/>
          </a:p>
        </p:txBody>
      </p:sp>
    </p:spTree>
    <p:extLst>
      <p:ext uri="{BB962C8B-B14F-4D97-AF65-F5344CB8AC3E}">
        <p14:creationId xmlns:p14="http://schemas.microsoft.com/office/powerpoint/2010/main" val="1675660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Koch’s postulates</a:t>
            </a:r>
            <a:endParaRPr lang="en-US" dirty="0"/>
          </a:p>
        </p:txBody>
      </p:sp>
      <p:sp>
        <p:nvSpPr>
          <p:cNvPr id="3" name="Content Placeholder 2"/>
          <p:cNvSpPr>
            <a:spLocks noGrp="1"/>
          </p:cNvSpPr>
          <p:nvPr>
            <p:ph idx="1"/>
          </p:nvPr>
        </p:nvSpPr>
        <p:spPr/>
        <p:txBody>
          <a:bodyPr>
            <a:normAutofit/>
          </a:bodyPr>
          <a:lstStyle/>
          <a:p>
            <a:pPr algn="just"/>
            <a:r>
              <a:rPr lang="en-US" sz="2800" dirty="0">
                <a:cs typeface="Arial" panose="020B0604020202020204" pitchFamily="34" charset="0"/>
              </a:rPr>
              <a:t>A particular microbe (organism) may invariably be found in association with a given disease</a:t>
            </a:r>
          </a:p>
          <a:p>
            <a:pPr algn="just"/>
            <a:r>
              <a:rPr lang="en-US" sz="2800" dirty="0">
                <a:cs typeface="Arial" panose="020B0604020202020204" pitchFamily="34" charset="0"/>
              </a:rPr>
              <a:t>The organism may be isolated and cultivated in pure culture in the laboratory</a:t>
            </a:r>
          </a:p>
          <a:p>
            <a:pPr algn="just"/>
            <a:r>
              <a:rPr lang="en-US" sz="2800" dirty="0">
                <a:cs typeface="Arial" panose="020B0604020202020204" pitchFamily="34" charset="0"/>
              </a:rPr>
              <a:t>The pure culture shall be able to cause the disease after being properly inoculated into a susceptible animal</a:t>
            </a:r>
          </a:p>
          <a:p>
            <a:pPr algn="just"/>
            <a:r>
              <a:rPr lang="en-US" sz="2800" dirty="0">
                <a:cs typeface="Arial" panose="020B0604020202020204" pitchFamily="34" charset="0"/>
              </a:rPr>
              <a:t>It should be quite possible to recover the causative organism in its pure culture from the infected experimental </a:t>
            </a:r>
            <a:r>
              <a:rPr lang="en-US" sz="2800" dirty="0" smtClean="0">
                <a:cs typeface="Arial" panose="020B0604020202020204" pitchFamily="34" charset="0"/>
              </a:rPr>
              <a:t>animal</a:t>
            </a:r>
            <a:r>
              <a:rPr lang="en-US" sz="2400" dirty="0" smtClean="0"/>
              <a:t>.</a:t>
            </a:r>
            <a:endParaRPr lang="en-US" sz="2800" dirty="0">
              <a:cs typeface="Arial" panose="020B0604020202020204" pitchFamily="34" charset="0"/>
            </a:endParaRPr>
          </a:p>
        </p:txBody>
      </p:sp>
    </p:spTree>
    <p:extLst>
      <p:ext uri="{BB962C8B-B14F-4D97-AF65-F5344CB8AC3E}">
        <p14:creationId xmlns:p14="http://schemas.microsoft.com/office/powerpoint/2010/main" val="1753198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Spontaneous generation</a:t>
            </a:r>
            <a:endParaRPr lang="en-US" dirty="0"/>
          </a:p>
        </p:txBody>
      </p:sp>
      <p:sp>
        <p:nvSpPr>
          <p:cNvPr id="3" name="Content Placeholder 2"/>
          <p:cNvSpPr>
            <a:spLocks noGrp="1"/>
          </p:cNvSpPr>
          <p:nvPr>
            <p:ph idx="1"/>
          </p:nvPr>
        </p:nvSpPr>
        <p:spPr/>
        <p:txBody>
          <a:bodyPr>
            <a:normAutofit/>
          </a:bodyPr>
          <a:lstStyle/>
          <a:p>
            <a:pPr algn="just"/>
            <a:r>
              <a:rPr lang="en-US" sz="2800" dirty="0">
                <a:cs typeface="Arial" panose="020B0604020202020204" pitchFamily="34" charset="0"/>
              </a:rPr>
              <a:t>Until the second half of the nineteenth century, many scientists and philosophers believed that some forms of life could arise spontaneously from nonliving things; they called this hypothetical process spontaneous generation. </a:t>
            </a:r>
          </a:p>
          <a:p>
            <a:pPr algn="just"/>
            <a:r>
              <a:rPr lang="en-US" sz="2800" dirty="0">
                <a:cs typeface="Arial" panose="020B0604020202020204" pitchFamily="34" charset="0"/>
              </a:rPr>
              <a:t>Not much more than 100 years ago, people commonly believed that toads, snakes, and mice could be born of moist soil.</a:t>
            </a:r>
          </a:p>
          <a:p>
            <a:pPr algn="just"/>
            <a:r>
              <a:rPr lang="en-US" sz="2800" dirty="0">
                <a:cs typeface="Arial" panose="020B0604020202020204" pitchFamily="34" charset="0"/>
              </a:rPr>
              <a:t>Spontaneous generation refers to the speculated processes in which different types of life might repeatedly emerge from specific sources other than seeds, eggs or parents</a:t>
            </a:r>
            <a:r>
              <a:rPr lang="en-US" sz="2800" dirty="0" smtClean="0">
                <a:cs typeface="Arial" panose="020B0604020202020204" pitchFamily="34" charset="0"/>
              </a:rPr>
              <a:t>.</a:t>
            </a:r>
            <a:endParaRPr lang="en-US" sz="2800" dirty="0">
              <a:cs typeface="Arial" panose="020B0604020202020204" pitchFamily="34" charset="0"/>
            </a:endParaRPr>
          </a:p>
        </p:txBody>
      </p:sp>
    </p:spTree>
    <p:extLst>
      <p:ext uri="{BB962C8B-B14F-4D97-AF65-F5344CB8AC3E}">
        <p14:creationId xmlns:p14="http://schemas.microsoft.com/office/powerpoint/2010/main" val="9890780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196</TotalTime>
  <Words>1045</Words>
  <Application>Microsoft Office PowerPoint</Application>
  <PresentationFormat>Widescreen</PresentationFormat>
  <Paragraphs>81</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Tw Cen MT</vt:lpstr>
      <vt:lpstr>Tw Cen MT Condensed</vt:lpstr>
      <vt:lpstr>Wingdings 3</vt:lpstr>
      <vt:lpstr>Integral</vt:lpstr>
      <vt:lpstr>History of microbiology</vt:lpstr>
      <vt:lpstr>Mummies have bacteria!</vt:lpstr>
      <vt:lpstr>The first observations</vt:lpstr>
      <vt:lpstr>The dutch merchant!</vt:lpstr>
      <vt:lpstr>Germ theory of disease</vt:lpstr>
      <vt:lpstr>Koch’s discovery of anthrax</vt:lpstr>
      <vt:lpstr>Koch’s experiment</vt:lpstr>
      <vt:lpstr>Koch’s postulates</vt:lpstr>
      <vt:lpstr>Spontaneous generation</vt:lpstr>
      <vt:lpstr> Pasteur's experiment disproving the theory of spontaneous generation </vt:lpstr>
      <vt:lpstr>PowerPoint Presentation</vt:lpstr>
      <vt:lpstr>  </vt:lpstr>
      <vt:lpstr> Biogenesis </vt:lpstr>
      <vt:lpstr> Pure culture </vt:lpstr>
      <vt:lpstr> Importance of pure culture </vt:lpstr>
      <vt:lpstr> Methods of pure culture </vt:lpstr>
      <vt:lpstr>  </vt:lpstr>
      <vt:lpstr>  </vt:lpstr>
      <vt:lpstr>  </vt:lpstr>
      <vt:lpstr>  </vt:lpstr>
      <vt:lpstr>  </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microbiology</dc:title>
  <dc:creator>su</dc:creator>
  <cp:lastModifiedBy>admin</cp:lastModifiedBy>
  <cp:revision>17</cp:revision>
  <dcterms:created xsi:type="dcterms:W3CDTF">2016-02-22T03:37:21Z</dcterms:created>
  <dcterms:modified xsi:type="dcterms:W3CDTF">2018-07-22T10:48:45Z</dcterms:modified>
</cp:coreProperties>
</file>