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7"/>
  </p:notesMasterIdLst>
  <p:handoutMasterIdLst>
    <p:handoutMasterId r:id="rId18"/>
  </p:handoutMasterIdLst>
  <p:sldIdLst>
    <p:sldId id="411" r:id="rId2"/>
    <p:sldId id="412" r:id="rId3"/>
    <p:sldId id="401" r:id="rId4"/>
    <p:sldId id="403" r:id="rId5"/>
    <p:sldId id="410" r:id="rId6"/>
    <p:sldId id="420" r:id="rId7"/>
    <p:sldId id="421" r:id="rId8"/>
    <p:sldId id="428" r:id="rId9"/>
    <p:sldId id="423" r:id="rId10"/>
    <p:sldId id="424" r:id="rId11"/>
    <p:sldId id="430" r:id="rId12"/>
    <p:sldId id="429" r:id="rId13"/>
    <p:sldId id="425" r:id="rId14"/>
    <p:sldId id="426" r:id="rId15"/>
    <p:sldId id="427" r:id="rId16"/>
  </p:sldIdLst>
  <p:sldSz cx="9144000" cy="6858000" type="screen4x3"/>
  <p:notesSz cx="7045325" cy="9345613"/>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21" autoAdjust="0"/>
    <p:restoredTop sz="98801" autoAdjust="0"/>
  </p:normalViewPr>
  <p:slideViewPr>
    <p:cSldViewPr>
      <p:cViewPr varScale="1">
        <p:scale>
          <a:sx n="74" d="100"/>
          <a:sy n="74" d="100"/>
        </p:scale>
        <p:origin x="10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6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52974" cy="468903"/>
          </a:xfrm>
          <a:prstGeom prst="rect">
            <a:avLst/>
          </a:prstGeom>
        </p:spPr>
        <p:txBody>
          <a:bodyPr vert="horz" lIns="93652" tIns="46827" rIns="93652" bIns="46827" rtlCol="0"/>
          <a:lstStyle>
            <a:lvl1pPr algn="l">
              <a:defRPr sz="1200"/>
            </a:lvl1pPr>
          </a:lstStyle>
          <a:p>
            <a:endParaRPr lang="en-US"/>
          </a:p>
        </p:txBody>
      </p:sp>
      <p:sp>
        <p:nvSpPr>
          <p:cNvPr id="3" name="Date Placeholder 2"/>
          <p:cNvSpPr>
            <a:spLocks noGrp="1"/>
          </p:cNvSpPr>
          <p:nvPr>
            <p:ph type="dt" sz="quarter" idx="1"/>
          </p:nvPr>
        </p:nvSpPr>
        <p:spPr>
          <a:xfrm>
            <a:off x="3990722" y="2"/>
            <a:ext cx="3052974" cy="468903"/>
          </a:xfrm>
          <a:prstGeom prst="rect">
            <a:avLst/>
          </a:prstGeom>
        </p:spPr>
        <p:txBody>
          <a:bodyPr vert="horz" lIns="93652" tIns="46827" rIns="93652" bIns="46827" rtlCol="0"/>
          <a:lstStyle>
            <a:lvl1pPr algn="r">
              <a:defRPr sz="1200"/>
            </a:lvl1pPr>
          </a:lstStyle>
          <a:p>
            <a:fld id="{E4424670-A7F6-4558-A172-DBD80FDCB800}" type="datetimeFigureOut">
              <a:rPr lang="en-US" smtClean="0"/>
              <a:pPr/>
              <a:t>2/12/2019</a:t>
            </a:fld>
            <a:endParaRPr lang="en-US"/>
          </a:p>
        </p:txBody>
      </p:sp>
      <p:sp>
        <p:nvSpPr>
          <p:cNvPr id="4" name="Footer Placeholder 3"/>
          <p:cNvSpPr>
            <a:spLocks noGrp="1"/>
          </p:cNvSpPr>
          <p:nvPr>
            <p:ph type="ftr" sz="quarter" idx="2"/>
          </p:nvPr>
        </p:nvSpPr>
        <p:spPr>
          <a:xfrm>
            <a:off x="0" y="8876711"/>
            <a:ext cx="3052974" cy="468903"/>
          </a:xfrm>
          <a:prstGeom prst="rect">
            <a:avLst/>
          </a:prstGeom>
        </p:spPr>
        <p:txBody>
          <a:bodyPr vert="horz" lIns="93652" tIns="46827" rIns="93652" bIns="46827" rtlCol="0" anchor="b"/>
          <a:lstStyle>
            <a:lvl1pPr algn="l">
              <a:defRPr sz="1200"/>
            </a:lvl1pPr>
          </a:lstStyle>
          <a:p>
            <a:endParaRPr lang="en-US"/>
          </a:p>
        </p:txBody>
      </p:sp>
      <p:sp>
        <p:nvSpPr>
          <p:cNvPr id="5" name="Slide Number Placeholder 4"/>
          <p:cNvSpPr>
            <a:spLocks noGrp="1"/>
          </p:cNvSpPr>
          <p:nvPr>
            <p:ph type="sldNum" sz="quarter" idx="3"/>
          </p:nvPr>
        </p:nvSpPr>
        <p:spPr>
          <a:xfrm>
            <a:off x="3990722" y="8876711"/>
            <a:ext cx="3052974" cy="468903"/>
          </a:xfrm>
          <a:prstGeom prst="rect">
            <a:avLst/>
          </a:prstGeom>
        </p:spPr>
        <p:txBody>
          <a:bodyPr vert="horz" lIns="93652" tIns="46827" rIns="93652" bIns="46827" rtlCol="0" anchor="b"/>
          <a:lstStyle>
            <a:lvl1pPr algn="r">
              <a:defRPr sz="1200"/>
            </a:lvl1pPr>
          </a:lstStyle>
          <a:p>
            <a:fld id="{ABF2BAE3-DCEA-47AE-B9A7-0B8EF4B72F14}" type="slidenum">
              <a:rPr lang="en-US" smtClean="0"/>
              <a:pPr/>
              <a:t>‹#›</a:t>
            </a:fld>
            <a:endParaRPr lang="en-US"/>
          </a:p>
        </p:txBody>
      </p:sp>
    </p:spTree>
    <p:extLst>
      <p:ext uri="{BB962C8B-B14F-4D97-AF65-F5344CB8AC3E}">
        <p14:creationId xmlns:p14="http://schemas.microsoft.com/office/powerpoint/2010/main" val="2977315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52974" cy="467282"/>
          </a:xfrm>
          <a:prstGeom prst="rect">
            <a:avLst/>
          </a:prstGeom>
          <a:noFill/>
          <a:ln w="9525">
            <a:noFill/>
            <a:miter lim="800000"/>
            <a:headEnd/>
            <a:tailEnd/>
          </a:ln>
          <a:effectLst/>
        </p:spPr>
        <p:txBody>
          <a:bodyPr vert="horz" wrap="square" lIns="93652" tIns="46827" rIns="93652" bIns="46827" numCol="1" anchor="t" anchorCtr="0" compatLnSpc="1">
            <a:prstTxWarp prst="textNoShape">
              <a:avLst/>
            </a:prstTxWarp>
          </a:bodyPr>
          <a:lstStyle>
            <a:lvl1pPr>
              <a:defRPr sz="1200"/>
            </a:lvl1pPr>
          </a:lstStyle>
          <a:p>
            <a:endParaRPr lang="en-US"/>
          </a:p>
        </p:txBody>
      </p:sp>
      <p:sp>
        <p:nvSpPr>
          <p:cNvPr id="64515" name="Rectangle 3"/>
          <p:cNvSpPr>
            <a:spLocks noGrp="1" noChangeArrowheads="1"/>
          </p:cNvSpPr>
          <p:nvPr>
            <p:ph type="dt" idx="1"/>
          </p:nvPr>
        </p:nvSpPr>
        <p:spPr bwMode="auto">
          <a:xfrm>
            <a:off x="3992352" y="0"/>
            <a:ext cx="3052974" cy="467282"/>
          </a:xfrm>
          <a:prstGeom prst="rect">
            <a:avLst/>
          </a:prstGeom>
          <a:noFill/>
          <a:ln w="9525">
            <a:noFill/>
            <a:miter lim="800000"/>
            <a:headEnd/>
            <a:tailEnd/>
          </a:ln>
          <a:effectLst/>
        </p:spPr>
        <p:txBody>
          <a:bodyPr vert="horz" wrap="square" lIns="93652" tIns="46827" rIns="93652" bIns="46827" numCol="1" anchor="t" anchorCtr="0" compatLnSpc="1">
            <a:prstTxWarp prst="textNoShape">
              <a:avLst/>
            </a:prstTxWarp>
          </a:bodyPr>
          <a:lstStyle>
            <a:lvl1pPr algn="r">
              <a:defRPr sz="1200"/>
            </a:lvl1pPr>
          </a:lstStyle>
          <a:p>
            <a:endParaRPr lang="en-US"/>
          </a:p>
        </p:txBody>
      </p:sp>
      <p:sp>
        <p:nvSpPr>
          <p:cNvPr id="64516" name="Rectangle 4"/>
          <p:cNvSpPr>
            <a:spLocks noGrp="1" noRot="1" noChangeAspect="1" noChangeArrowheads="1" noTextEdit="1"/>
          </p:cNvSpPr>
          <p:nvPr>
            <p:ph type="sldImg" idx="2"/>
          </p:nvPr>
        </p:nvSpPr>
        <p:spPr bwMode="auto">
          <a:xfrm>
            <a:off x="1185863" y="698500"/>
            <a:ext cx="4673600" cy="3506788"/>
          </a:xfrm>
          <a:prstGeom prst="rect">
            <a:avLst/>
          </a:prstGeom>
          <a:noFill/>
          <a:ln w="9525">
            <a:solidFill>
              <a:srgbClr val="000000"/>
            </a:solidFill>
            <a:miter lim="800000"/>
            <a:headEnd/>
            <a:tailEnd/>
          </a:ln>
          <a:effectLst/>
        </p:spPr>
      </p:sp>
      <p:sp>
        <p:nvSpPr>
          <p:cNvPr id="64517" name="Rectangle 5"/>
          <p:cNvSpPr>
            <a:spLocks noGrp="1" noChangeArrowheads="1"/>
          </p:cNvSpPr>
          <p:nvPr>
            <p:ph type="body" sz="quarter" idx="3"/>
          </p:nvPr>
        </p:nvSpPr>
        <p:spPr bwMode="auto">
          <a:xfrm>
            <a:off x="939377" y="4439165"/>
            <a:ext cx="5166572" cy="4205526"/>
          </a:xfrm>
          <a:prstGeom prst="rect">
            <a:avLst/>
          </a:prstGeom>
          <a:noFill/>
          <a:ln w="9525">
            <a:noFill/>
            <a:miter lim="800000"/>
            <a:headEnd/>
            <a:tailEnd/>
          </a:ln>
          <a:effectLst/>
        </p:spPr>
        <p:txBody>
          <a:bodyPr vert="horz" wrap="square" lIns="93652" tIns="46827" rIns="93652" bIns="4682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4518" name="Rectangle 6"/>
          <p:cNvSpPr>
            <a:spLocks noGrp="1" noChangeArrowheads="1"/>
          </p:cNvSpPr>
          <p:nvPr>
            <p:ph type="ftr" sz="quarter" idx="4"/>
          </p:nvPr>
        </p:nvSpPr>
        <p:spPr bwMode="auto">
          <a:xfrm>
            <a:off x="0" y="8878333"/>
            <a:ext cx="3052974" cy="467282"/>
          </a:xfrm>
          <a:prstGeom prst="rect">
            <a:avLst/>
          </a:prstGeom>
          <a:noFill/>
          <a:ln w="9525">
            <a:noFill/>
            <a:miter lim="800000"/>
            <a:headEnd/>
            <a:tailEnd/>
          </a:ln>
          <a:effectLst/>
        </p:spPr>
        <p:txBody>
          <a:bodyPr vert="horz" wrap="square" lIns="93652" tIns="46827" rIns="93652" bIns="46827" numCol="1" anchor="b" anchorCtr="0" compatLnSpc="1">
            <a:prstTxWarp prst="textNoShape">
              <a:avLst/>
            </a:prstTxWarp>
          </a:bodyPr>
          <a:lstStyle>
            <a:lvl1pPr>
              <a:defRPr sz="1200"/>
            </a:lvl1pPr>
          </a:lstStyle>
          <a:p>
            <a:endParaRPr lang="en-US"/>
          </a:p>
        </p:txBody>
      </p:sp>
      <p:sp>
        <p:nvSpPr>
          <p:cNvPr id="64519" name="Rectangle 7"/>
          <p:cNvSpPr>
            <a:spLocks noGrp="1" noChangeArrowheads="1"/>
          </p:cNvSpPr>
          <p:nvPr>
            <p:ph type="sldNum" sz="quarter" idx="5"/>
          </p:nvPr>
        </p:nvSpPr>
        <p:spPr bwMode="auto">
          <a:xfrm>
            <a:off x="3992352" y="8878333"/>
            <a:ext cx="3052974" cy="467282"/>
          </a:xfrm>
          <a:prstGeom prst="rect">
            <a:avLst/>
          </a:prstGeom>
          <a:noFill/>
          <a:ln w="9525">
            <a:noFill/>
            <a:miter lim="800000"/>
            <a:headEnd/>
            <a:tailEnd/>
          </a:ln>
          <a:effectLst/>
        </p:spPr>
        <p:txBody>
          <a:bodyPr vert="horz" wrap="square" lIns="93652" tIns="46827" rIns="93652" bIns="46827" numCol="1" anchor="b" anchorCtr="0" compatLnSpc="1">
            <a:prstTxWarp prst="textNoShape">
              <a:avLst/>
            </a:prstTxWarp>
          </a:bodyPr>
          <a:lstStyle>
            <a:lvl1pPr algn="r">
              <a:defRPr sz="1200"/>
            </a:lvl1pPr>
          </a:lstStyle>
          <a:p>
            <a:fld id="{9B809148-DBF9-4215-B562-D81C9FE80636}" type="slidenum">
              <a:rPr lang="en-US"/>
              <a:pPr/>
              <a:t>‹#›</a:t>
            </a:fld>
            <a:endParaRPr lang="en-US"/>
          </a:p>
        </p:txBody>
      </p:sp>
    </p:spTree>
    <p:extLst>
      <p:ext uri="{BB962C8B-B14F-4D97-AF65-F5344CB8AC3E}">
        <p14:creationId xmlns:p14="http://schemas.microsoft.com/office/powerpoint/2010/main" val="14296604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r>
              <a:rPr lang="en-US"/>
              <a:t>Chapter 4</a:t>
            </a:r>
          </a:p>
        </p:txBody>
      </p:sp>
    </p:spTree>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Chapter 4</a:t>
            </a:r>
          </a:p>
        </p:txBody>
      </p:sp>
    </p:spTree>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0"/>
            <a:ext cx="19431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0"/>
            <a:ext cx="56769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Chapter 4</a:t>
            </a:r>
          </a:p>
        </p:txBody>
      </p:sp>
    </p:spTree>
  </p:cSld>
  <p:clrMapOvr>
    <a:masterClrMapping/>
  </p:clrMapOvr>
  <p:transition>
    <p:zoom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990600"/>
            <a:ext cx="38100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990600"/>
            <a:ext cx="3810000" cy="5105400"/>
          </a:xfrm>
        </p:spPr>
        <p:txBody>
          <a:bodyPr/>
          <a:lstStyle/>
          <a:p>
            <a:endParaRPr lang="en-US"/>
          </a:p>
        </p:txBody>
      </p:sp>
      <p:sp>
        <p:nvSpPr>
          <p:cNvPr id="5" name="Footer Placeholder 4"/>
          <p:cNvSpPr>
            <a:spLocks noGrp="1"/>
          </p:cNvSpPr>
          <p:nvPr>
            <p:ph type="ftr" sz="quarter" idx="10"/>
          </p:nvPr>
        </p:nvSpPr>
        <p:spPr>
          <a:xfrm>
            <a:off x="6248400" y="6400800"/>
            <a:ext cx="2895600" cy="457200"/>
          </a:xfrm>
        </p:spPr>
        <p:txBody>
          <a:bodyPr/>
          <a:lstStyle>
            <a:lvl1pPr>
              <a:defRPr/>
            </a:lvl1pPr>
          </a:lstStyle>
          <a:p>
            <a:r>
              <a:rPr lang="en-US"/>
              <a:t>Chapter 4</a:t>
            </a:r>
          </a:p>
        </p:txBody>
      </p:sp>
    </p:spTree>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Chapter 4</a:t>
            </a:r>
          </a:p>
        </p:txBody>
      </p:sp>
    </p:spTree>
  </p:cSld>
  <p:clrMapOvr>
    <a:masterClrMapping/>
  </p:clrMapOvr>
  <p:transition>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Chapter 4</a:t>
            </a:r>
          </a:p>
        </p:txBody>
      </p:sp>
    </p:spTree>
  </p:cSld>
  <p:clrMapOvr>
    <a:masterClrMapping/>
  </p:clrMapOvr>
  <p:transition>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990600"/>
            <a:ext cx="38100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38100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Chapter 4</a:t>
            </a:r>
          </a:p>
        </p:txBody>
      </p:sp>
    </p:spTree>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Chapter 4</a:t>
            </a:r>
          </a:p>
        </p:txBody>
      </p:sp>
    </p:spTree>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Chapter 4</a:t>
            </a:r>
          </a:p>
        </p:txBody>
      </p:sp>
    </p:spTree>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Chapter 4</a:t>
            </a:r>
          </a:p>
        </p:txBody>
      </p:sp>
    </p:spTree>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Chapter 4</a:t>
            </a:r>
          </a:p>
        </p:txBody>
      </p:sp>
    </p:spTree>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Chapter 4</a:t>
            </a:r>
          </a:p>
        </p:txBody>
      </p:sp>
    </p:spTree>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0"/>
            <a:ext cx="7772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990600"/>
            <a:ext cx="7772400" cy="510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62484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t>Chapter 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zoom dir="in"/>
  </p:transition>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762000"/>
            <a:ext cx="8686800" cy="6001642"/>
          </a:xfrm>
          <a:prstGeom prst="rect">
            <a:avLst/>
          </a:prstGeom>
        </p:spPr>
        <p:txBody>
          <a:bodyPr wrap="square">
            <a:spAutoFit/>
          </a:bodyPr>
          <a:lstStyle/>
          <a:p>
            <a:pPr algn="just"/>
            <a:r>
              <a:rPr lang="en-US" dirty="0">
                <a:solidFill>
                  <a:srgbClr val="252525"/>
                </a:solidFill>
                <a:latin typeface="Arial"/>
                <a:cs typeface="Arial"/>
              </a:rPr>
              <a:t>The Gram </a:t>
            </a:r>
            <a:r>
              <a:rPr lang="en-US" dirty="0" smtClean="0">
                <a:solidFill>
                  <a:srgbClr val="252525"/>
                </a:solidFill>
                <a:latin typeface="Arial"/>
                <a:cs typeface="Arial"/>
              </a:rPr>
              <a:t>staining </a:t>
            </a:r>
            <a:r>
              <a:rPr lang="en-US" dirty="0">
                <a:solidFill>
                  <a:srgbClr val="252525"/>
                </a:solidFill>
                <a:latin typeface="Arial"/>
                <a:cs typeface="Arial"/>
              </a:rPr>
              <a:t>is almost always the first step in the identification of a bacterial </a:t>
            </a:r>
            <a:r>
              <a:rPr lang="en-US" dirty="0" smtClean="0">
                <a:solidFill>
                  <a:srgbClr val="252525"/>
                </a:solidFill>
                <a:latin typeface="Arial"/>
                <a:cs typeface="Arial"/>
              </a:rPr>
              <a:t>organism. </a:t>
            </a:r>
            <a:r>
              <a:rPr lang="en-US" dirty="0" smtClean="0">
                <a:latin typeface="Arial"/>
                <a:cs typeface="Arial"/>
              </a:rPr>
              <a:t>The </a:t>
            </a:r>
            <a:r>
              <a:rPr lang="en-US" dirty="0">
                <a:latin typeface="Arial"/>
                <a:cs typeface="Arial"/>
              </a:rPr>
              <a:t>name comes from the Danish bacteriologist Hans Christian </a:t>
            </a:r>
            <a:r>
              <a:rPr lang="en-US" dirty="0" smtClean="0">
                <a:latin typeface="Arial"/>
                <a:cs typeface="Arial"/>
              </a:rPr>
              <a:t>Gram</a:t>
            </a:r>
            <a:r>
              <a:rPr lang="en-US" dirty="0">
                <a:latin typeface="Arial"/>
                <a:cs typeface="Arial"/>
              </a:rPr>
              <a:t>,</a:t>
            </a:r>
            <a:r>
              <a:rPr lang="en-US" dirty="0" smtClean="0">
                <a:latin typeface="Arial"/>
                <a:cs typeface="Arial"/>
              </a:rPr>
              <a:t> </a:t>
            </a:r>
            <a:r>
              <a:rPr lang="en-US" dirty="0">
                <a:latin typeface="Arial"/>
                <a:cs typeface="Arial"/>
              </a:rPr>
              <a:t>who developed the technique</a:t>
            </a:r>
            <a:r>
              <a:rPr lang="en-US" dirty="0" smtClean="0">
                <a:latin typeface="Arial"/>
                <a:cs typeface="Arial"/>
              </a:rPr>
              <a:t>.</a:t>
            </a:r>
            <a:r>
              <a:rPr lang="en-US" dirty="0">
                <a:solidFill>
                  <a:srgbClr val="252525"/>
                </a:solidFill>
                <a:latin typeface="Arial"/>
                <a:cs typeface="Arial"/>
              </a:rPr>
              <a:t> Gram staining, also called Gram's </a:t>
            </a:r>
            <a:r>
              <a:rPr lang="en-US" dirty="0" smtClean="0">
                <a:solidFill>
                  <a:srgbClr val="252525"/>
                </a:solidFill>
                <a:latin typeface="Arial"/>
                <a:cs typeface="Arial"/>
              </a:rPr>
              <a:t>method. It </a:t>
            </a:r>
            <a:r>
              <a:rPr lang="en-US" dirty="0">
                <a:solidFill>
                  <a:srgbClr val="252525"/>
                </a:solidFill>
                <a:latin typeface="Arial"/>
                <a:cs typeface="Arial"/>
              </a:rPr>
              <a:t>is a method of differentiating bacterial species into two large groups (gram-positive and gram-negative).</a:t>
            </a:r>
            <a:endParaRPr lang="en-US" dirty="0" smtClean="0">
              <a:solidFill>
                <a:srgbClr val="252525"/>
              </a:solidFill>
              <a:latin typeface="Arial"/>
              <a:cs typeface="Arial"/>
            </a:endParaRPr>
          </a:p>
          <a:p>
            <a:pPr algn="just"/>
            <a:endParaRPr lang="en-US" dirty="0">
              <a:solidFill>
                <a:srgbClr val="252525"/>
              </a:solidFill>
              <a:latin typeface="Arial"/>
              <a:cs typeface="Arial"/>
            </a:endParaRPr>
          </a:p>
          <a:p>
            <a:pPr algn="just"/>
            <a:r>
              <a:rPr lang="en-US" dirty="0" smtClean="0">
                <a:solidFill>
                  <a:srgbClr val="252525"/>
                </a:solidFill>
                <a:latin typeface="Arial"/>
                <a:cs typeface="Arial"/>
              </a:rPr>
              <a:t>While </a:t>
            </a:r>
            <a:r>
              <a:rPr lang="en-US" dirty="0">
                <a:solidFill>
                  <a:srgbClr val="252525"/>
                </a:solidFill>
                <a:latin typeface="Arial"/>
                <a:cs typeface="Arial"/>
              </a:rPr>
              <a:t>Gram staining is a valuable diagnostic tool in both clinical and research settings, not all bacteria can be definitively classified by this </a:t>
            </a:r>
            <a:r>
              <a:rPr lang="en-US" dirty="0" smtClean="0">
                <a:solidFill>
                  <a:srgbClr val="252525"/>
                </a:solidFill>
                <a:latin typeface="Arial"/>
                <a:cs typeface="Arial"/>
              </a:rPr>
              <a:t>technique. </a:t>
            </a:r>
            <a:r>
              <a:rPr lang="en-US" dirty="0" smtClean="0">
                <a:latin typeface="Arial"/>
                <a:cs typeface="Arial"/>
              </a:rPr>
              <a:t>For example Gram-indeterminate bacteria do not respond predictably to Gram staining; therefore, cannot be determined as either gram-positive or gram-negative. Gram-indeterminate bacteria are best stained using acid-fast staining techniques. Examples include many species of </a:t>
            </a:r>
            <a:r>
              <a:rPr lang="en-US" i="1" dirty="0" smtClean="0">
                <a:latin typeface="Arial"/>
                <a:cs typeface="Arial"/>
              </a:rPr>
              <a:t>Mycobacterium, including M. tuberculosis and M. leprae. </a:t>
            </a:r>
            <a:endParaRPr lang="en-US" dirty="0">
              <a:latin typeface="Arial"/>
              <a:cs typeface="Arial"/>
            </a:endParaRPr>
          </a:p>
        </p:txBody>
      </p:sp>
      <p:sp>
        <p:nvSpPr>
          <p:cNvPr id="6" name="Rectangle 5"/>
          <p:cNvSpPr/>
          <p:nvPr/>
        </p:nvSpPr>
        <p:spPr>
          <a:xfrm>
            <a:off x="3124200" y="76200"/>
            <a:ext cx="3054041" cy="584775"/>
          </a:xfrm>
          <a:prstGeom prst="rect">
            <a:avLst/>
          </a:prstGeom>
        </p:spPr>
        <p:txBody>
          <a:bodyPr wrap="none">
            <a:spAutoFit/>
          </a:bodyPr>
          <a:lstStyle/>
          <a:p>
            <a:r>
              <a:rPr lang="en-US" sz="3200" b="1" dirty="0">
                <a:solidFill>
                  <a:srgbClr val="252525"/>
                </a:solidFill>
                <a:latin typeface="Arial" panose="020B0604020202020204" pitchFamily="34" charset="0"/>
                <a:cs typeface="Arial" panose="020B0604020202020204" pitchFamily="34" charset="0"/>
              </a:rPr>
              <a:t>Gram </a:t>
            </a:r>
            <a:r>
              <a:rPr lang="en-US" sz="3200" b="1" dirty="0" smtClean="0">
                <a:solidFill>
                  <a:srgbClr val="252525"/>
                </a:solidFill>
                <a:latin typeface="Arial" panose="020B0604020202020204" pitchFamily="34" charset="0"/>
                <a:cs typeface="Arial" panose="020B0604020202020204" pitchFamily="34" charset="0"/>
              </a:rPr>
              <a:t>staining </a:t>
            </a:r>
            <a:endParaRPr lang="en-US" sz="3200" b="1" dirty="0"/>
          </a:p>
        </p:txBody>
      </p:sp>
    </p:spTree>
    <p:extLst>
      <p:ext uri="{BB962C8B-B14F-4D97-AF65-F5344CB8AC3E}">
        <p14:creationId xmlns:p14="http://schemas.microsoft.com/office/powerpoint/2010/main" val="2891111938"/>
      </p:ext>
    </p:extLst>
  </p:cSld>
  <p:clrMapOvr>
    <a:masterClrMapping/>
  </p:clrMapOvr>
  <p:transition>
    <p:zoom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28600"/>
            <a:ext cx="8839200" cy="6309420"/>
          </a:xfrm>
          <a:prstGeom prst="rect">
            <a:avLst/>
          </a:prstGeom>
        </p:spPr>
        <p:txBody>
          <a:bodyPr wrap="square">
            <a:spAutoFit/>
          </a:bodyPr>
          <a:lstStyle/>
          <a:p>
            <a:pPr algn="just"/>
            <a:r>
              <a:rPr lang="en-US" sz="2800" b="1" dirty="0" err="1" smtClean="0">
                <a:latin typeface="Arial"/>
                <a:cs typeface="Arial"/>
              </a:rPr>
              <a:t>Thermophile</a:t>
            </a:r>
            <a:endParaRPr lang="en-US" sz="2800" b="1" dirty="0" smtClean="0">
              <a:latin typeface="Arial"/>
              <a:cs typeface="Arial"/>
            </a:endParaRPr>
          </a:p>
          <a:p>
            <a:pPr algn="just"/>
            <a:endParaRPr lang="en-US" dirty="0" smtClean="0">
              <a:latin typeface="Arial"/>
              <a:cs typeface="Arial"/>
            </a:endParaRPr>
          </a:p>
          <a:p>
            <a:pPr algn="just">
              <a:buFont typeface="Wingdings" pitchFamily="2" charset="2"/>
              <a:buChar char="q"/>
            </a:pPr>
            <a:r>
              <a:rPr lang="en-US" sz="2200" dirty="0" smtClean="0">
                <a:latin typeface="Arial"/>
                <a:cs typeface="Arial"/>
              </a:rPr>
              <a:t>A </a:t>
            </a:r>
            <a:r>
              <a:rPr lang="en-US" sz="2200" dirty="0" err="1" smtClean="0">
                <a:latin typeface="Arial"/>
                <a:cs typeface="Arial"/>
              </a:rPr>
              <a:t>thermophile</a:t>
            </a:r>
            <a:r>
              <a:rPr lang="en-US" sz="2200" dirty="0" smtClean="0">
                <a:latin typeface="Arial"/>
                <a:cs typeface="Arial"/>
              </a:rPr>
              <a:t> is an organism, a type of </a:t>
            </a:r>
            <a:r>
              <a:rPr lang="en-US" sz="2200" dirty="0" err="1" smtClean="0">
                <a:latin typeface="Arial"/>
                <a:cs typeface="Arial"/>
              </a:rPr>
              <a:t>extremophile</a:t>
            </a:r>
            <a:r>
              <a:rPr lang="en-US" sz="2200" dirty="0" smtClean="0">
                <a:latin typeface="Arial"/>
                <a:cs typeface="Arial"/>
              </a:rPr>
              <a:t>, that thrives at relatively </a:t>
            </a:r>
            <a:r>
              <a:rPr lang="en-US" sz="2200" b="1" dirty="0" smtClean="0">
                <a:latin typeface="Arial"/>
                <a:cs typeface="Arial"/>
              </a:rPr>
              <a:t>high temperatures</a:t>
            </a:r>
            <a:r>
              <a:rPr lang="en-US" sz="2200" dirty="0" smtClean="0">
                <a:latin typeface="Arial"/>
                <a:cs typeface="Arial"/>
              </a:rPr>
              <a:t>, between 40 to 75°C. </a:t>
            </a:r>
          </a:p>
          <a:p>
            <a:pPr algn="just">
              <a:buFont typeface="Wingdings" pitchFamily="2" charset="2"/>
              <a:buChar char="q"/>
            </a:pPr>
            <a:r>
              <a:rPr lang="en-US" sz="2200" dirty="0" smtClean="0">
                <a:latin typeface="Arial"/>
                <a:cs typeface="Arial"/>
              </a:rPr>
              <a:t>Many </a:t>
            </a:r>
            <a:r>
              <a:rPr lang="en-US" sz="2200" dirty="0" err="1" smtClean="0">
                <a:latin typeface="Arial"/>
                <a:cs typeface="Arial"/>
              </a:rPr>
              <a:t>thermophiles</a:t>
            </a:r>
            <a:r>
              <a:rPr lang="en-US" sz="2200" dirty="0" smtClean="0">
                <a:latin typeface="Arial"/>
                <a:cs typeface="Arial"/>
              </a:rPr>
              <a:t> are </a:t>
            </a:r>
            <a:r>
              <a:rPr lang="en-US" sz="2200" dirty="0" err="1" smtClean="0">
                <a:latin typeface="Arial"/>
                <a:cs typeface="Arial"/>
              </a:rPr>
              <a:t>archaea</a:t>
            </a:r>
            <a:r>
              <a:rPr lang="en-US" sz="2200" dirty="0" smtClean="0">
                <a:latin typeface="Arial"/>
                <a:cs typeface="Arial"/>
              </a:rPr>
              <a:t>. </a:t>
            </a:r>
          </a:p>
          <a:p>
            <a:pPr algn="just">
              <a:buFont typeface="Wingdings" pitchFamily="2" charset="2"/>
              <a:buChar char="q"/>
            </a:pPr>
            <a:r>
              <a:rPr lang="en-US" sz="2200" dirty="0" err="1" smtClean="0">
                <a:latin typeface="Arial"/>
                <a:cs typeface="Arial"/>
              </a:rPr>
              <a:t>Thermophilic</a:t>
            </a:r>
            <a:r>
              <a:rPr lang="en-US" sz="2200" dirty="0" smtClean="0">
                <a:latin typeface="Arial"/>
                <a:cs typeface="Arial"/>
              </a:rPr>
              <a:t> </a:t>
            </a:r>
            <a:r>
              <a:rPr lang="en-US" sz="2200" dirty="0" err="1" smtClean="0">
                <a:latin typeface="Arial"/>
                <a:cs typeface="Arial"/>
              </a:rPr>
              <a:t>eubacteria</a:t>
            </a:r>
            <a:r>
              <a:rPr lang="en-US" sz="2200" dirty="0" smtClean="0">
                <a:latin typeface="Arial"/>
                <a:cs typeface="Arial"/>
              </a:rPr>
              <a:t> are suggested to have been among the earliest bacteria. </a:t>
            </a:r>
          </a:p>
          <a:p>
            <a:pPr algn="just">
              <a:buFont typeface="Wingdings" pitchFamily="2" charset="2"/>
              <a:buChar char="q"/>
            </a:pPr>
            <a:r>
              <a:rPr lang="en-US" sz="2200" dirty="0" smtClean="0">
                <a:latin typeface="Arial"/>
                <a:cs typeface="Arial"/>
              </a:rPr>
              <a:t>As a prerequisite for their survival, </a:t>
            </a:r>
            <a:r>
              <a:rPr lang="en-US" sz="2200" dirty="0" err="1" smtClean="0">
                <a:latin typeface="Arial"/>
                <a:cs typeface="Arial"/>
              </a:rPr>
              <a:t>thermophiles</a:t>
            </a:r>
            <a:r>
              <a:rPr lang="en-US" sz="2200" dirty="0" smtClean="0">
                <a:latin typeface="Arial"/>
                <a:cs typeface="Arial"/>
              </a:rPr>
              <a:t> contain enzymes that can function at high temperatures. </a:t>
            </a:r>
            <a:r>
              <a:rPr lang="en-US" sz="2200" dirty="0" err="1" smtClean="0">
                <a:latin typeface="Arial"/>
                <a:cs typeface="Arial"/>
              </a:rPr>
              <a:t>Thermophiles</a:t>
            </a:r>
            <a:r>
              <a:rPr lang="en-US" sz="2200" dirty="0" smtClean="0">
                <a:latin typeface="Arial"/>
                <a:cs typeface="Arial"/>
              </a:rPr>
              <a:t> are found in various </a:t>
            </a:r>
            <a:r>
              <a:rPr lang="en-US" sz="2200" dirty="0" err="1" smtClean="0">
                <a:latin typeface="Arial"/>
                <a:cs typeface="Arial"/>
              </a:rPr>
              <a:t>geothermally</a:t>
            </a:r>
            <a:r>
              <a:rPr lang="en-US" sz="2200" dirty="0" smtClean="0">
                <a:latin typeface="Arial"/>
                <a:cs typeface="Arial"/>
              </a:rPr>
              <a:t> heated regions of the Earth, such as hot springs, deep sea hydrothermal vents, as well as decaying plant matter, such as peat bogs and compost. </a:t>
            </a:r>
          </a:p>
          <a:p>
            <a:pPr algn="just">
              <a:buFont typeface="Wingdings" pitchFamily="2" charset="2"/>
              <a:buChar char="q"/>
            </a:pPr>
            <a:endParaRPr lang="en-US" sz="2200" dirty="0" smtClean="0">
              <a:latin typeface="Arial"/>
              <a:cs typeface="Arial"/>
            </a:endParaRPr>
          </a:p>
          <a:p>
            <a:pPr algn="just">
              <a:buFont typeface="Wingdings" pitchFamily="2" charset="2"/>
              <a:buChar char="q"/>
            </a:pPr>
            <a:r>
              <a:rPr lang="en-US" sz="2200" i="1" dirty="0" err="1" smtClean="0">
                <a:latin typeface="Arial"/>
                <a:cs typeface="Arial"/>
              </a:rPr>
              <a:t>Thermus</a:t>
            </a:r>
            <a:r>
              <a:rPr lang="en-US" sz="2200" i="1" dirty="0" smtClean="0">
                <a:latin typeface="Arial"/>
                <a:cs typeface="Arial"/>
              </a:rPr>
              <a:t> </a:t>
            </a:r>
            <a:r>
              <a:rPr lang="en-US" sz="2200" i="1" dirty="0" err="1" smtClean="0">
                <a:latin typeface="Arial"/>
                <a:cs typeface="Arial"/>
              </a:rPr>
              <a:t>aquaticus</a:t>
            </a:r>
            <a:r>
              <a:rPr lang="en-US" sz="2200" dirty="0" smtClean="0">
                <a:latin typeface="Arial"/>
                <a:cs typeface="Arial"/>
              </a:rPr>
              <a:t> is a species of bacterium that can tolerate high temperatures. It is the source of the heat-resistant enzyme </a:t>
            </a:r>
            <a:r>
              <a:rPr lang="en-US" sz="2200" dirty="0" err="1" smtClean="0">
                <a:latin typeface="Arial"/>
                <a:cs typeface="Arial"/>
              </a:rPr>
              <a:t>Taq</a:t>
            </a:r>
            <a:r>
              <a:rPr lang="en-US" sz="2200" dirty="0" smtClean="0">
                <a:latin typeface="Arial"/>
                <a:cs typeface="Arial"/>
              </a:rPr>
              <a:t> DNA polymerase, one of the most important enzymes in molecular biology because of its use in the polymerase chain reaction (PCR) DNA amplification technique.</a:t>
            </a:r>
          </a:p>
        </p:txBody>
      </p:sp>
    </p:spTree>
    <p:extLst>
      <p:ext uri="{BB962C8B-B14F-4D97-AF65-F5344CB8AC3E}">
        <p14:creationId xmlns:p14="http://schemas.microsoft.com/office/powerpoint/2010/main" val="1589684980"/>
      </p:ext>
    </p:extLst>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457200"/>
            <a:ext cx="8229600" cy="6001643"/>
          </a:xfrm>
          <a:prstGeom prst="rect">
            <a:avLst/>
          </a:prstGeom>
        </p:spPr>
        <p:txBody>
          <a:bodyPr wrap="square">
            <a:spAutoFit/>
          </a:bodyPr>
          <a:lstStyle/>
          <a:p>
            <a:pPr algn="just"/>
            <a:r>
              <a:rPr lang="en-US" b="1" dirty="0" err="1" smtClean="0">
                <a:latin typeface="Arial"/>
                <a:cs typeface="Arial"/>
              </a:rPr>
              <a:t>Hyperthermophile</a:t>
            </a:r>
            <a:r>
              <a:rPr lang="en-US" dirty="0" smtClean="0">
                <a:latin typeface="Arial"/>
                <a:cs typeface="Arial"/>
              </a:rPr>
              <a:t>:</a:t>
            </a:r>
          </a:p>
          <a:p>
            <a:pPr algn="just"/>
            <a:endParaRPr lang="en-US" dirty="0" smtClean="0">
              <a:latin typeface="Arial"/>
              <a:cs typeface="Arial"/>
            </a:endParaRPr>
          </a:p>
          <a:p>
            <a:pPr algn="just">
              <a:buFont typeface="Arial" pitchFamily="34" charset="0"/>
              <a:buChar char="•"/>
            </a:pPr>
            <a:r>
              <a:rPr lang="en-US" dirty="0" smtClean="0">
                <a:latin typeface="Arial"/>
                <a:cs typeface="Arial"/>
              </a:rPr>
              <a:t>A hyperthermophile is an organism that thrives in extremely hot environments: from 65°C upwards. </a:t>
            </a:r>
          </a:p>
          <a:p>
            <a:pPr algn="just">
              <a:buFont typeface="Arial" pitchFamily="34" charset="0"/>
              <a:buChar char="•"/>
            </a:pPr>
            <a:r>
              <a:rPr lang="en-US" dirty="0" smtClean="0">
                <a:latin typeface="Arial"/>
                <a:cs typeface="Arial"/>
              </a:rPr>
              <a:t>An optimal temperature for the existence of </a:t>
            </a:r>
            <a:r>
              <a:rPr lang="en-US" dirty="0" err="1" smtClean="0">
                <a:latin typeface="Arial"/>
                <a:cs typeface="Arial"/>
              </a:rPr>
              <a:t>hyperthermophiles</a:t>
            </a:r>
            <a:r>
              <a:rPr lang="en-US" dirty="0" smtClean="0">
                <a:latin typeface="Arial"/>
                <a:cs typeface="Arial"/>
              </a:rPr>
              <a:t> is above 80°C.</a:t>
            </a:r>
          </a:p>
          <a:p>
            <a:pPr algn="just">
              <a:buFont typeface="Arial" pitchFamily="34" charset="0"/>
              <a:buChar char="•"/>
            </a:pPr>
            <a:r>
              <a:rPr lang="en-US" dirty="0" err="1" smtClean="0">
                <a:latin typeface="Arial"/>
                <a:cs typeface="Arial"/>
              </a:rPr>
              <a:t>Hyperthermophiles</a:t>
            </a:r>
            <a:r>
              <a:rPr lang="en-US" dirty="0" smtClean="0">
                <a:latin typeface="Arial"/>
                <a:cs typeface="Arial"/>
              </a:rPr>
              <a:t> are a subset of extremophiles, micro-organisms within the domain </a:t>
            </a:r>
            <a:r>
              <a:rPr lang="en-US" dirty="0" err="1" smtClean="0">
                <a:latin typeface="Arial"/>
                <a:cs typeface="Arial"/>
              </a:rPr>
              <a:t>Archaea</a:t>
            </a:r>
            <a:r>
              <a:rPr lang="en-US" dirty="0" smtClean="0">
                <a:latin typeface="Arial"/>
                <a:cs typeface="Arial"/>
              </a:rPr>
              <a:t>, although some bacteria are able to tolerate temperatures of around 100 °C (212 °F). </a:t>
            </a:r>
          </a:p>
          <a:p>
            <a:pPr algn="just">
              <a:buFont typeface="Arial" pitchFamily="34" charset="0"/>
              <a:buChar char="•"/>
            </a:pPr>
            <a:r>
              <a:rPr lang="en-US" dirty="0" smtClean="0">
                <a:latin typeface="Arial"/>
                <a:cs typeface="Arial"/>
              </a:rPr>
              <a:t>Some bacteria can live at temperatures higher than 100°C at very deep sea where water does not boil because of high pressure.</a:t>
            </a:r>
          </a:p>
          <a:p>
            <a:pPr algn="just">
              <a:buFont typeface="Arial" pitchFamily="34" charset="0"/>
              <a:buChar char="•"/>
            </a:pPr>
            <a:endParaRPr lang="en-US" dirty="0" smtClean="0">
              <a:latin typeface="Arial"/>
              <a:cs typeface="Arial"/>
            </a:endParaRPr>
          </a:p>
          <a:p>
            <a:pPr algn="just">
              <a:buFont typeface="Arial" pitchFamily="34" charset="0"/>
              <a:buChar char="•"/>
            </a:pPr>
            <a:r>
              <a:rPr lang="en-US" dirty="0" smtClean="0">
                <a:latin typeface="Arial"/>
                <a:cs typeface="Arial"/>
              </a:rPr>
              <a:t>Example: </a:t>
            </a:r>
            <a:r>
              <a:rPr lang="en-US" i="1" dirty="0" err="1" smtClean="0">
                <a:latin typeface="Arial"/>
                <a:cs typeface="Arial"/>
              </a:rPr>
              <a:t>Methanopyrus</a:t>
            </a:r>
            <a:r>
              <a:rPr lang="en-US" i="1" dirty="0" smtClean="0">
                <a:latin typeface="Arial"/>
                <a:cs typeface="Arial"/>
              </a:rPr>
              <a:t> </a:t>
            </a:r>
            <a:r>
              <a:rPr lang="en-US" i="1" dirty="0" err="1" smtClean="0">
                <a:latin typeface="Arial"/>
                <a:cs typeface="Arial"/>
              </a:rPr>
              <a:t>kandleri</a:t>
            </a:r>
            <a:r>
              <a:rPr lang="en-US" dirty="0" smtClean="0">
                <a:latin typeface="Arial"/>
                <a:cs typeface="Arial"/>
              </a:rPr>
              <a:t> can survive and reproduce at 122°C. </a:t>
            </a:r>
            <a:endParaRPr lang="en-US" dirty="0">
              <a:latin typeface="Arial"/>
              <a:cs typeface="Arial"/>
            </a:endParaRPr>
          </a:p>
        </p:txBody>
      </p:sp>
    </p:spTree>
  </p:cSld>
  <p:clrMapOvr>
    <a:masterClrMapping/>
  </p:clrMapOvr>
  <p:transition>
    <p:zoom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50800" y="-38100"/>
            <a:ext cx="9245600" cy="6934200"/>
          </a:xfrm>
          <a:prstGeom prst="rect">
            <a:avLst/>
          </a:prstGeom>
        </p:spPr>
      </p:pic>
    </p:spTree>
  </p:cSld>
  <p:clrMapOvr>
    <a:masterClrMapping/>
  </p:clrMapOvr>
  <p:transition>
    <p:zoom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3800" y="274638"/>
            <a:ext cx="1752600" cy="868362"/>
          </a:xfrm>
        </p:spPr>
        <p:txBody>
          <a:bodyPr/>
          <a:lstStyle/>
          <a:p>
            <a:r>
              <a:rPr lang="en-US" sz="4000" b="1" dirty="0" smtClean="0">
                <a:latin typeface="Arial"/>
                <a:cs typeface="Arial"/>
              </a:rPr>
              <a:t>pH</a:t>
            </a:r>
            <a:endParaRPr lang="en-US" sz="4000" b="1" dirty="0">
              <a:latin typeface="Arial"/>
              <a:cs typeface="Arial"/>
            </a:endParaRPr>
          </a:p>
        </p:txBody>
      </p:sp>
      <p:sp>
        <p:nvSpPr>
          <p:cNvPr id="3" name="Content Placeholder 2"/>
          <p:cNvSpPr>
            <a:spLocks noGrp="1"/>
          </p:cNvSpPr>
          <p:nvPr>
            <p:ph idx="1"/>
          </p:nvPr>
        </p:nvSpPr>
        <p:spPr>
          <a:xfrm>
            <a:off x="210792" y="1219200"/>
            <a:ext cx="8704608" cy="4724400"/>
          </a:xfrm>
        </p:spPr>
        <p:txBody>
          <a:bodyPr>
            <a:noAutofit/>
          </a:bodyPr>
          <a:lstStyle/>
          <a:p>
            <a:pPr algn="just"/>
            <a:r>
              <a:rPr lang="en-US" sz="2400" dirty="0" smtClean="0">
                <a:solidFill>
                  <a:schemeClr val="tx2"/>
                </a:solidFill>
                <a:latin typeface="Arial"/>
                <a:cs typeface="Arial"/>
              </a:rPr>
              <a:t>Most bacteria grow best in a narrow pH range near neutrality, between pH 6.5 and 7.5</a:t>
            </a:r>
          </a:p>
          <a:p>
            <a:pPr algn="just"/>
            <a:r>
              <a:rPr lang="en-US" sz="2400" dirty="0" smtClean="0">
                <a:solidFill>
                  <a:schemeClr val="tx2"/>
                </a:solidFill>
                <a:latin typeface="Arial"/>
                <a:cs typeface="Arial"/>
              </a:rPr>
              <a:t>Very few bacteria grow at an acidic pH below about pH 4. This kind of bacteria are known as </a:t>
            </a:r>
            <a:r>
              <a:rPr lang="en-US" sz="2400" b="1" dirty="0" err="1" smtClean="0">
                <a:solidFill>
                  <a:schemeClr val="tx2"/>
                </a:solidFill>
                <a:latin typeface="Arial"/>
                <a:cs typeface="Arial"/>
              </a:rPr>
              <a:t>acidophiles</a:t>
            </a:r>
            <a:r>
              <a:rPr lang="en-US" sz="2400" dirty="0" smtClean="0">
                <a:solidFill>
                  <a:schemeClr val="tx2"/>
                </a:solidFill>
                <a:latin typeface="Arial"/>
                <a:cs typeface="Arial"/>
              </a:rPr>
              <a:t>. This is why a number of foods, such as pickles, and many cheeses, are preserved from spoilage by acids produced by bacterial fermentation.</a:t>
            </a:r>
          </a:p>
          <a:p>
            <a:pPr algn="just"/>
            <a:r>
              <a:rPr lang="en-US" sz="2400" dirty="0" smtClean="0">
                <a:solidFill>
                  <a:schemeClr val="tx2"/>
                </a:solidFill>
                <a:latin typeface="Arial"/>
                <a:cs typeface="Arial"/>
              </a:rPr>
              <a:t>When bacteria are cultured in the laboratory, they often produce acids that eventually interfere with their own growth. </a:t>
            </a:r>
          </a:p>
          <a:p>
            <a:pPr algn="just"/>
            <a:r>
              <a:rPr lang="en-US" sz="2400" dirty="0" smtClean="0">
                <a:solidFill>
                  <a:schemeClr val="tx2"/>
                </a:solidFill>
                <a:latin typeface="Arial"/>
                <a:cs typeface="Arial"/>
              </a:rPr>
              <a:t>To neutralize the acids and maintain the proper pH, chemical buffers are included in the growth medium.</a:t>
            </a:r>
            <a:endParaRPr lang="en-US" sz="2400" dirty="0">
              <a:solidFill>
                <a:schemeClr val="tx2"/>
              </a:solidFill>
              <a:latin typeface="Arial"/>
              <a:cs typeface="Arial"/>
            </a:endParaRPr>
          </a:p>
        </p:txBody>
      </p:sp>
    </p:spTree>
    <p:extLst>
      <p:ext uri="{BB962C8B-B14F-4D97-AF65-F5344CB8AC3E}">
        <p14:creationId xmlns:p14="http://schemas.microsoft.com/office/powerpoint/2010/main" val="3787775936"/>
      </p:ext>
    </p:extLst>
  </p:cSld>
  <p:clrMapOvr>
    <a:masterClrMapping/>
  </p:clrMapOvr>
  <p:transition>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22238"/>
            <a:ext cx="4572000" cy="639762"/>
          </a:xfrm>
        </p:spPr>
        <p:txBody>
          <a:bodyPr>
            <a:normAutofit/>
          </a:bodyPr>
          <a:lstStyle/>
          <a:p>
            <a:r>
              <a:rPr lang="en-US" sz="3200" b="1" dirty="0" smtClean="0">
                <a:latin typeface="Arial"/>
                <a:cs typeface="Arial"/>
              </a:rPr>
              <a:t>Osmotic pressure</a:t>
            </a:r>
            <a:endParaRPr lang="en-US" sz="3200" b="1" dirty="0">
              <a:latin typeface="Arial"/>
              <a:cs typeface="Arial"/>
            </a:endParaRPr>
          </a:p>
        </p:txBody>
      </p:sp>
      <p:sp>
        <p:nvSpPr>
          <p:cNvPr id="3" name="Content Placeholder 2"/>
          <p:cNvSpPr>
            <a:spLocks noGrp="1"/>
          </p:cNvSpPr>
          <p:nvPr>
            <p:ph idx="1"/>
          </p:nvPr>
        </p:nvSpPr>
        <p:spPr>
          <a:xfrm>
            <a:off x="152400" y="762000"/>
            <a:ext cx="8839200" cy="5867400"/>
          </a:xfrm>
        </p:spPr>
        <p:txBody>
          <a:bodyPr>
            <a:noAutofit/>
          </a:bodyPr>
          <a:lstStyle/>
          <a:p>
            <a:pPr algn="just"/>
            <a:r>
              <a:rPr lang="en-US" sz="2200" dirty="0" smtClean="0">
                <a:solidFill>
                  <a:schemeClr val="tx2"/>
                </a:solidFill>
                <a:latin typeface="Arial"/>
                <a:cs typeface="Arial"/>
              </a:rPr>
              <a:t>Microorganisms obtain almost all their nutrients in solution from the surrounding water</a:t>
            </a:r>
          </a:p>
          <a:p>
            <a:pPr algn="just"/>
            <a:r>
              <a:rPr lang="en-US" sz="2200" b="1" dirty="0" smtClean="0">
                <a:solidFill>
                  <a:schemeClr val="tx2"/>
                </a:solidFill>
                <a:latin typeface="Arial"/>
                <a:cs typeface="Arial"/>
              </a:rPr>
              <a:t>Plasmolysis: </a:t>
            </a:r>
            <a:r>
              <a:rPr lang="en-US" sz="2200" dirty="0" smtClean="0">
                <a:solidFill>
                  <a:schemeClr val="tx2"/>
                </a:solidFill>
                <a:latin typeface="Arial"/>
                <a:cs typeface="Arial"/>
              </a:rPr>
              <a:t>High osmotic pressures have the effect of removing necessary water from a cell. When a microbial cell is in a solution whose concentration of solutes is higher than in the cell, the cellular water passes out through the plasma membrane to the high solute concentration, a phenomenon termed as plasmolysis. Salted fish, honey, and sweetened condensed milk are preserved largely by the addition of high salt/sugar; the high salt or sugar concentrations increase osmotic pressure which draw water out of any microbial cells that are present and thus prevent their growth</a:t>
            </a:r>
          </a:p>
          <a:p>
            <a:pPr algn="just"/>
            <a:r>
              <a:rPr lang="en-US" sz="2200" b="1" dirty="0" err="1" smtClean="0">
                <a:solidFill>
                  <a:schemeClr val="tx2"/>
                </a:solidFill>
                <a:latin typeface="Arial"/>
                <a:cs typeface="Arial"/>
              </a:rPr>
              <a:t>Deplasmolysis</a:t>
            </a:r>
            <a:r>
              <a:rPr lang="en-US" sz="2200" b="1" dirty="0" smtClean="0">
                <a:solidFill>
                  <a:schemeClr val="tx2"/>
                </a:solidFill>
                <a:latin typeface="Arial"/>
                <a:cs typeface="Arial"/>
              </a:rPr>
              <a:t>:</a:t>
            </a:r>
            <a:r>
              <a:rPr lang="en-US" sz="2200" dirty="0" smtClean="0">
                <a:solidFill>
                  <a:schemeClr val="tx2"/>
                </a:solidFill>
                <a:latin typeface="Arial"/>
                <a:cs typeface="Arial"/>
              </a:rPr>
              <a:t> Conversely when a bacterial cell is placed in a solution having lower concentration than the cell, water from the outside will enter into the cell by osmosis which will cause the increase of osmotic pressure inside the cell and if the pressure is very high the cell will burst. This phenomenon is called </a:t>
            </a:r>
            <a:r>
              <a:rPr lang="en-US" sz="2200" dirty="0" err="1" smtClean="0">
                <a:solidFill>
                  <a:schemeClr val="tx2"/>
                </a:solidFill>
                <a:latin typeface="Arial"/>
                <a:cs typeface="Arial"/>
              </a:rPr>
              <a:t>deplasmolyisis</a:t>
            </a:r>
            <a:r>
              <a:rPr lang="en-US" sz="2200" dirty="0" smtClean="0">
                <a:solidFill>
                  <a:schemeClr val="tx2"/>
                </a:solidFill>
                <a:latin typeface="Arial"/>
                <a:cs typeface="Arial"/>
              </a:rPr>
              <a:t>. </a:t>
            </a:r>
          </a:p>
        </p:txBody>
      </p:sp>
    </p:spTree>
    <p:extLst>
      <p:ext uri="{BB962C8B-B14F-4D97-AF65-F5344CB8AC3E}">
        <p14:creationId xmlns:p14="http://schemas.microsoft.com/office/powerpoint/2010/main" val="330023714"/>
      </p:ext>
    </p:extLst>
  </p:cSld>
  <p:clrMapOvr>
    <a:masterClrMapping/>
  </p:clrMapOvr>
  <p:transition>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52400" y="609600"/>
            <a:ext cx="8686800" cy="6032500"/>
          </a:xfrm>
          <a:prstGeom prst="rect">
            <a:avLst/>
          </a:prstGeom>
        </p:spPr>
      </p:pic>
    </p:spTree>
    <p:extLst>
      <p:ext uri="{BB962C8B-B14F-4D97-AF65-F5344CB8AC3E}">
        <p14:creationId xmlns:p14="http://schemas.microsoft.com/office/powerpoint/2010/main" val="1424741961"/>
      </p:ext>
    </p:extLst>
  </p:cSld>
  <p:clrMapOvr>
    <a:masterClrMapping/>
  </p:clrMapOvr>
  <p:transition>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96870"/>
            <a:ext cx="8686800" cy="6432530"/>
          </a:xfrm>
          <a:prstGeom prst="rect">
            <a:avLst/>
          </a:prstGeom>
        </p:spPr>
        <p:txBody>
          <a:bodyPr wrap="square">
            <a:spAutoFit/>
          </a:bodyPr>
          <a:lstStyle/>
          <a:p>
            <a:r>
              <a:rPr lang="en-US" sz="2800" b="1" dirty="0">
                <a:latin typeface="Arial" panose="020B0604020202020204" pitchFamily="34" charset="0"/>
                <a:cs typeface="Arial" panose="020B0604020202020204" pitchFamily="34" charset="0"/>
              </a:rPr>
              <a:t>There are </a:t>
            </a:r>
            <a:r>
              <a:rPr lang="en-US" sz="2800" b="1" dirty="0" smtClean="0">
                <a:latin typeface="Arial" panose="020B0604020202020204" pitchFamily="34" charset="0"/>
                <a:cs typeface="Arial" panose="020B0604020202020204" pitchFamily="34" charset="0"/>
              </a:rPr>
              <a:t>five </a:t>
            </a:r>
            <a:r>
              <a:rPr lang="en-US" sz="2800" b="1" dirty="0">
                <a:latin typeface="Arial" panose="020B0604020202020204" pitchFamily="34" charset="0"/>
                <a:cs typeface="Arial" panose="020B0604020202020204" pitchFamily="34" charset="0"/>
              </a:rPr>
              <a:t>basic steps of the Gram </a:t>
            </a:r>
            <a:r>
              <a:rPr lang="en-US" sz="2800" b="1" dirty="0" smtClean="0">
                <a:latin typeface="Arial" panose="020B0604020202020204" pitchFamily="34" charset="0"/>
                <a:cs typeface="Arial" panose="020B0604020202020204" pitchFamily="34" charset="0"/>
              </a:rPr>
              <a:t>staining:</a:t>
            </a:r>
            <a:endParaRPr lang="en-US" sz="2800" b="1"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algn="ctr"/>
            <a:r>
              <a:rPr lang="en-US" sz="2000" dirty="0" smtClean="0">
                <a:latin typeface="Arial" panose="020B0604020202020204" pitchFamily="34" charset="0"/>
                <a:cs typeface="Arial" panose="020B0604020202020204" pitchFamily="34" charset="0"/>
              </a:rPr>
              <a:t>Fixation of bacteria onto a transparent surface (glass) by heat. Fixation is necessary so that the bacterial cells are not washed away by the treatment with subsequent solutions</a:t>
            </a:r>
          </a:p>
          <a:p>
            <a:pPr algn="ctr"/>
            <a:r>
              <a:rPr lang="en-US" sz="2000" dirty="0" err="1" smtClean="0">
                <a:latin typeface="Wingdings"/>
                <a:ea typeface="Wingdings"/>
                <a:cs typeface="Wingdings"/>
              </a:rPr>
              <a:t></a:t>
            </a:r>
            <a:r>
              <a:rPr lang="en-US" sz="2000" dirty="0" smtClean="0">
                <a:latin typeface="Arial" panose="020B0604020202020204" pitchFamily="34" charset="0"/>
                <a:cs typeface="Arial" panose="020B0604020202020204" pitchFamily="34" charset="0"/>
              </a:rPr>
              <a:t> </a:t>
            </a:r>
          </a:p>
          <a:p>
            <a:pPr algn="ctr"/>
            <a:r>
              <a:rPr lang="en-US" sz="2000" dirty="0" smtClean="0">
                <a:latin typeface="Arial" panose="020B0604020202020204" pitchFamily="34" charset="0"/>
                <a:cs typeface="Arial" panose="020B0604020202020204" pitchFamily="34" charset="0"/>
              </a:rPr>
              <a:t>Application of </a:t>
            </a:r>
            <a:r>
              <a:rPr lang="en-US" sz="2000" dirty="0">
                <a:latin typeface="Arial" panose="020B0604020202020204" pitchFamily="34" charset="0"/>
                <a:cs typeface="Arial" panose="020B0604020202020204" pitchFamily="34" charset="0"/>
              </a:rPr>
              <a:t>primary stain (crystal </a:t>
            </a:r>
            <a:r>
              <a:rPr lang="en-US" sz="2000" dirty="0" smtClean="0">
                <a:latin typeface="Arial" panose="020B0604020202020204" pitchFamily="34" charset="0"/>
                <a:cs typeface="Arial" panose="020B0604020202020204" pitchFamily="34" charset="0"/>
              </a:rPr>
              <a:t>violet, CV) </a:t>
            </a:r>
            <a:r>
              <a:rPr lang="en-US" sz="2000" dirty="0">
                <a:latin typeface="Arial" panose="020B0604020202020204" pitchFamily="34" charset="0"/>
                <a:cs typeface="Arial" panose="020B0604020202020204" pitchFamily="34" charset="0"/>
              </a:rPr>
              <a:t>to </a:t>
            </a: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heat-fixed smear of a bacterial </a:t>
            </a:r>
            <a:r>
              <a:rPr lang="en-US" sz="2000" dirty="0" smtClean="0">
                <a:latin typeface="Arial" panose="020B0604020202020204" pitchFamily="34" charset="0"/>
                <a:cs typeface="Arial" panose="020B0604020202020204" pitchFamily="34" charset="0"/>
              </a:rPr>
              <a:t>culture. CV dissociates to form CV</a:t>
            </a:r>
            <a:r>
              <a:rPr lang="en-US" sz="2000" baseline="30000" dirty="0" smtClean="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ion in the cell and interact with negatively charged components of the cells and cells become purple</a:t>
            </a:r>
          </a:p>
          <a:p>
            <a:pPr algn="ctr"/>
            <a:r>
              <a:rPr lang="en-US" sz="2000" dirty="0" err="1" smtClean="0">
                <a:latin typeface="Wingdings"/>
                <a:ea typeface="Wingdings"/>
                <a:cs typeface="Wingdings"/>
              </a:rPr>
              <a:t></a:t>
            </a:r>
            <a:endParaRPr lang="en-US" sz="2000" dirty="0" smtClean="0">
              <a:latin typeface="Arial" panose="020B0604020202020204" pitchFamily="34" charset="0"/>
              <a:cs typeface="Arial" panose="020B0604020202020204" pitchFamily="34" charset="0"/>
            </a:endParaRPr>
          </a:p>
          <a:p>
            <a:pPr algn="ctr"/>
            <a:r>
              <a:rPr lang="en-US" sz="2000" dirty="0">
                <a:latin typeface="Arial" panose="020B0604020202020204" pitchFamily="34" charset="0"/>
                <a:cs typeface="Arial" panose="020B0604020202020204" pitchFamily="34" charset="0"/>
              </a:rPr>
              <a:t>A</a:t>
            </a:r>
            <a:r>
              <a:rPr lang="en-US" sz="2000" dirty="0" smtClean="0">
                <a:latin typeface="Arial" panose="020B0604020202020204" pitchFamily="34" charset="0"/>
                <a:cs typeface="Arial" panose="020B0604020202020204" pitchFamily="34" charset="0"/>
              </a:rPr>
              <a:t>ddition </a:t>
            </a:r>
            <a:r>
              <a:rPr lang="en-US" sz="2000" dirty="0">
                <a:latin typeface="Arial" panose="020B0604020202020204" pitchFamily="34" charset="0"/>
                <a:cs typeface="Arial" panose="020B0604020202020204" pitchFamily="34" charset="0"/>
              </a:rPr>
              <a:t>of iodide, which binds to crystal violet and traps it in the </a:t>
            </a:r>
            <a:r>
              <a:rPr lang="en-US" sz="2000" dirty="0" smtClean="0">
                <a:latin typeface="Arial" panose="020B0604020202020204" pitchFamily="34" charset="0"/>
                <a:cs typeface="Arial" panose="020B0604020202020204" pitchFamily="34" charset="0"/>
              </a:rPr>
              <a:t>cell by forming CV-I complex</a:t>
            </a:r>
          </a:p>
          <a:p>
            <a:pPr algn="ctr"/>
            <a:r>
              <a:rPr lang="en-US" sz="2000" dirty="0" err="1" smtClean="0">
                <a:latin typeface="Wingdings"/>
                <a:ea typeface="Wingdings"/>
                <a:cs typeface="Wingdings"/>
              </a:rPr>
              <a:t></a:t>
            </a:r>
            <a:endParaRPr lang="en-US" sz="2000" dirty="0" smtClean="0">
              <a:latin typeface="Arial" panose="020B0604020202020204" pitchFamily="34" charset="0"/>
              <a:cs typeface="Arial" panose="020B0604020202020204" pitchFamily="34" charset="0"/>
            </a:endParaRPr>
          </a:p>
          <a:p>
            <a:pPr algn="ctr"/>
            <a:r>
              <a:rPr lang="en-US" sz="2000" dirty="0" err="1">
                <a:latin typeface="Arial" panose="020B0604020202020204" pitchFamily="34" charset="0"/>
                <a:cs typeface="Arial" panose="020B0604020202020204" pitchFamily="34" charset="0"/>
              </a:rPr>
              <a:t>D</a:t>
            </a:r>
            <a:r>
              <a:rPr lang="en-US" sz="2000" dirty="0" err="1" smtClean="0">
                <a:latin typeface="Arial" panose="020B0604020202020204" pitchFamily="34" charset="0"/>
                <a:cs typeface="Arial" panose="020B0604020202020204" pitchFamily="34" charset="0"/>
              </a:rPr>
              <a:t>ecolorization</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with ethanol or </a:t>
            </a:r>
            <a:r>
              <a:rPr lang="en-US" sz="2000" dirty="0" smtClean="0">
                <a:latin typeface="Arial" panose="020B0604020202020204" pitchFamily="34" charset="0"/>
                <a:cs typeface="Arial" panose="020B0604020202020204" pitchFamily="34" charset="0"/>
              </a:rPr>
              <a:t>acetone. A </a:t>
            </a:r>
            <a:r>
              <a:rPr lang="en-US" sz="2000" dirty="0">
                <a:latin typeface="Arial" panose="020B0604020202020204" pitchFamily="34" charset="0"/>
                <a:cs typeface="Arial" panose="020B0604020202020204" pitchFamily="34" charset="0"/>
              </a:rPr>
              <a:t>gram-negative cell loses its outer lipopolysaccharide </a:t>
            </a:r>
            <a:r>
              <a:rPr lang="en-US" sz="2000" dirty="0" smtClean="0">
                <a:latin typeface="Arial" panose="020B0604020202020204" pitchFamily="34" charset="0"/>
                <a:cs typeface="Arial" panose="020B0604020202020204" pitchFamily="34" charset="0"/>
              </a:rPr>
              <a:t>membrane and the CV-I complex leave the cell through very thin peptidoglycan layer. </a:t>
            </a:r>
            <a:r>
              <a:rPr lang="en-US" sz="2000" dirty="0">
                <a:latin typeface="Arial" panose="020B0604020202020204" pitchFamily="34" charset="0"/>
                <a:cs typeface="Arial" panose="020B0604020202020204" pitchFamily="34" charset="0"/>
              </a:rPr>
              <a:t>In contrast</a:t>
            </a:r>
            <a:r>
              <a:rPr lang="en-US" sz="2000" dirty="0" smtClean="0">
                <a:latin typeface="Arial" panose="020B0604020202020204" pitchFamily="34" charset="0"/>
                <a:cs typeface="Arial" panose="020B0604020202020204" pitchFamily="34" charset="0"/>
              </a:rPr>
              <a:t>, the thick peptidoglycan layer of gram-positive </a:t>
            </a:r>
            <a:r>
              <a:rPr lang="en-US" sz="2000" dirty="0">
                <a:latin typeface="Arial" panose="020B0604020202020204" pitchFamily="34" charset="0"/>
                <a:cs typeface="Arial" panose="020B0604020202020204" pitchFamily="34" charset="0"/>
              </a:rPr>
              <a:t>cell </a:t>
            </a:r>
            <a:r>
              <a:rPr lang="en-US" sz="2000" dirty="0" smtClean="0">
                <a:latin typeface="Arial" panose="020B0604020202020204" pitchFamily="34" charset="0"/>
                <a:cs typeface="Arial" panose="020B0604020202020204" pitchFamily="34" charset="0"/>
              </a:rPr>
              <a:t>retain the purple color of CV-I.</a:t>
            </a:r>
          </a:p>
          <a:p>
            <a:pPr algn="ctr"/>
            <a:r>
              <a:rPr lang="en-US" sz="2000" dirty="0" err="1" smtClean="0">
                <a:latin typeface="Wingdings"/>
                <a:ea typeface="Wingdings"/>
                <a:cs typeface="Wingdings"/>
              </a:rPr>
              <a:t></a:t>
            </a:r>
            <a:endParaRPr lang="en-US" sz="2000" dirty="0" smtClean="0">
              <a:latin typeface="Arial" panose="020B0604020202020204" pitchFamily="34" charset="0"/>
              <a:cs typeface="Arial" panose="020B0604020202020204" pitchFamily="34" charset="0"/>
            </a:endParaRPr>
          </a:p>
          <a:p>
            <a:pPr algn="ctr"/>
            <a:r>
              <a:rPr lang="en-US" sz="2000" dirty="0">
                <a:latin typeface="Arial" panose="020B0604020202020204" pitchFamily="34" charset="0"/>
                <a:cs typeface="Arial" panose="020B0604020202020204" pitchFamily="34" charset="0"/>
              </a:rPr>
              <a:t>Counterstaining with </a:t>
            </a:r>
            <a:r>
              <a:rPr lang="en-US" sz="2000" dirty="0" err="1" smtClean="0">
                <a:latin typeface="Arial" panose="020B0604020202020204" pitchFamily="34" charset="0"/>
                <a:cs typeface="Arial" panose="020B0604020202020204" pitchFamily="34" charset="0"/>
              </a:rPr>
              <a:t>safranin</a:t>
            </a:r>
            <a:r>
              <a:rPr lang="en-US" sz="2000" dirty="0" smtClean="0">
                <a:latin typeface="Arial" panose="020B0604020202020204" pitchFamily="34" charset="0"/>
                <a:cs typeface="Arial" panose="020B0604020202020204" pitchFamily="34" charset="0"/>
              </a:rPr>
              <a:t>. After this stage gram negative cells become red or purple but gram positive remain violet</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7892830"/>
      </p:ext>
    </p:extLst>
  </p:cSld>
  <p:clrMapOvr>
    <a:masterClrMapping/>
  </p:clrMapOvr>
  <p:transition>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133600" y="1066800"/>
            <a:ext cx="4572000" cy="5656006"/>
          </a:xfrm>
          <a:prstGeom prst="rect">
            <a:avLst/>
          </a:prstGeom>
        </p:spPr>
      </p:pic>
      <p:sp>
        <p:nvSpPr>
          <p:cNvPr id="3" name="Rectangle 2"/>
          <p:cNvSpPr/>
          <p:nvPr/>
        </p:nvSpPr>
        <p:spPr>
          <a:xfrm>
            <a:off x="1219200" y="228600"/>
            <a:ext cx="6629400" cy="523220"/>
          </a:xfrm>
          <a:prstGeom prst="rect">
            <a:avLst/>
          </a:prstGeom>
        </p:spPr>
        <p:txBody>
          <a:bodyPr wrap="square">
            <a:spAutoFit/>
          </a:bodyPr>
          <a:lstStyle/>
          <a:p>
            <a:pPr algn="ctr"/>
            <a:r>
              <a:rPr lang="en-US" sz="2800" b="1" dirty="0" smtClean="0">
                <a:latin typeface="Arial" panose="020B0604020202020204" pitchFamily="34" charset="0"/>
                <a:cs typeface="Arial" panose="020B0604020202020204" pitchFamily="34" charset="0"/>
              </a:rPr>
              <a:t>Five basic steps of the Gram staining</a:t>
            </a:r>
            <a:endParaRPr lang="en-US" sz="2800" b="1" dirty="0">
              <a:latin typeface="Arial" panose="020B0604020202020204" pitchFamily="34" charset="0"/>
              <a:cs typeface="Arial" panose="020B0604020202020204" pitchFamily="34" charset="0"/>
            </a:endParaRPr>
          </a:p>
        </p:txBody>
      </p:sp>
    </p:spTree>
  </p:cSld>
  <p:clrMapOvr>
    <a:masterClrMapping/>
  </p:clrMapOvr>
  <p:transition>
    <p:zoom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762000"/>
            <a:ext cx="8839200" cy="6001643"/>
          </a:xfrm>
          <a:prstGeom prst="rect">
            <a:avLst/>
          </a:prstGeom>
        </p:spPr>
        <p:txBody>
          <a:bodyPr wrap="square">
            <a:spAutoFit/>
          </a:bodyPr>
          <a:lstStyle/>
          <a:p>
            <a:pPr lvl="0" algn="just"/>
            <a:r>
              <a:rPr lang="en-US" b="1" dirty="0" smtClean="0">
                <a:latin typeface="Arial" panose="020B0604020202020204" pitchFamily="34" charset="0"/>
              </a:rPr>
              <a:t>Gram-positive bacteria</a:t>
            </a:r>
            <a:r>
              <a:rPr lang="en-US" dirty="0">
                <a:latin typeface="Arial" panose="020B0604020202020204" pitchFamily="34" charset="0"/>
              </a:rPr>
              <a:t> are </a:t>
            </a:r>
            <a:r>
              <a:rPr lang="en-US" dirty="0" smtClean="0">
                <a:latin typeface="Arial" panose="020B0604020202020204" pitchFamily="34" charset="0"/>
              </a:rPr>
              <a:t>bacteria that </a:t>
            </a:r>
            <a:r>
              <a:rPr lang="en-US" dirty="0">
                <a:latin typeface="Arial" panose="020B0604020202020204" pitchFamily="34" charset="0"/>
              </a:rPr>
              <a:t>give a positive result in the Gram </a:t>
            </a:r>
            <a:r>
              <a:rPr lang="en-US" dirty="0" smtClean="0">
                <a:latin typeface="Arial" panose="020B0604020202020204" pitchFamily="34" charset="0"/>
              </a:rPr>
              <a:t>staining</a:t>
            </a:r>
            <a:r>
              <a:rPr lang="en-US" dirty="0">
                <a:latin typeface="Arial" panose="020B0604020202020204" pitchFamily="34" charset="0"/>
              </a:rPr>
              <a:t> test. Gram-positive bacteria take up the crystal violet stain used in the test, and then appear to be </a:t>
            </a:r>
            <a:r>
              <a:rPr lang="en-US" dirty="0" smtClean="0">
                <a:latin typeface="Arial" panose="020B0604020202020204" pitchFamily="34" charset="0"/>
              </a:rPr>
              <a:t>purple-colored </a:t>
            </a:r>
            <a:r>
              <a:rPr lang="en-US" dirty="0">
                <a:latin typeface="Arial" panose="020B0604020202020204" pitchFamily="34" charset="0"/>
              </a:rPr>
              <a:t>when seen through a </a:t>
            </a:r>
            <a:r>
              <a:rPr lang="en-US" dirty="0" smtClean="0">
                <a:latin typeface="Arial" panose="020B0604020202020204" pitchFamily="34" charset="0"/>
              </a:rPr>
              <a:t>microscope. This </a:t>
            </a:r>
            <a:r>
              <a:rPr lang="en-US" dirty="0">
                <a:latin typeface="Arial" panose="020B0604020202020204" pitchFamily="34" charset="0"/>
              </a:rPr>
              <a:t>is because the </a:t>
            </a:r>
            <a:r>
              <a:rPr lang="en-US" dirty="0" smtClean="0">
                <a:latin typeface="Arial" panose="020B0604020202020204" pitchFamily="34" charset="0"/>
              </a:rPr>
              <a:t>thick peptidoglycan</a:t>
            </a:r>
            <a:r>
              <a:rPr lang="en-US" dirty="0">
                <a:latin typeface="Arial" panose="020B0604020202020204" pitchFamily="34" charset="0"/>
              </a:rPr>
              <a:t> layer in the bacterial cell wall retains the </a:t>
            </a:r>
            <a:r>
              <a:rPr lang="en-US" dirty="0" smtClean="0">
                <a:latin typeface="Arial" panose="020B0604020202020204" pitchFamily="34" charset="0"/>
              </a:rPr>
              <a:t>stain after </a:t>
            </a:r>
            <a:r>
              <a:rPr lang="en-US" dirty="0">
                <a:latin typeface="Arial" panose="020B0604020202020204" pitchFamily="34" charset="0"/>
              </a:rPr>
              <a:t>it is washed away from the rest of the sample, in the </a:t>
            </a:r>
            <a:r>
              <a:rPr lang="en-US" dirty="0" err="1">
                <a:latin typeface="Arial" panose="020B0604020202020204" pitchFamily="34" charset="0"/>
              </a:rPr>
              <a:t>decolorization</a:t>
            </a:r>
            <a:r>
              <a:rPr lang="en-US" dirty="0">
                <a:latin typeface="Arial" panose="020B0604020202020204" pitchFamily="34" charset="0"/>
              </a:rPr>
              <a:t> stage of the test</a:t>
            </a:r>
            <a:r>
              <a:rPr lang="en-US" dirty="0" smtClean="0">
                <a:latin typeface="Arial" panose="020B0604020202020204" pitchFamily="34" charset="0"/>
              </a:rPr>
              <a:t>. </a:t>
            </a:r>
          </a:p>
          <a:p>
            <a:pPr lvl="0" algn="just"/>
            <a:endParaRPr lang="en-US" dirty="0">
              <a:solidFill>
                <a:srgbClr val="000000"/>
              </a:solidFill>
              <a:latin typeface="Arial" panose="020B0604020202020204" pitchFamily="34" charset="0"/>
            </a:endParaRPr>
          </a:p>
          <a:p>
            <a:pPr lvl="0" algn="just"/>
            <a:r>
              <a:rPr lang="en-US" b="1" dirty="0" smtClean="0">
                <a:solidFill>
                  <a:srgbClr val="000000"/>
                </a:solidFill>
                <a:latin typeface="Arial" panose="020B0604020202020204" pitchFamily="34" charset="0"/>
              </a:rPr>
              <a:t>Gram-negative </a:t>
            </a:r>
            <a:r>
              <a:rPr lang="en-US" b="1" dirty="0">
                <a:solidFill>
                  <a:srgbClr val="000000"/>
                </a:solidFill>
                <a:latin typeface="Arial" panose="020B0604020202020204" pitchFamily="34" charset="0"/>
              </a:rPr>
              <a:t>bacteria</a:t>
            </a:r>
            <a:r>
              <a:rPr lang="en-US" dirty="0">
                <a:solidFill>
                  <a:srgbClr val="000000"/>
                </a:solidFill>
                <a:latin typeface="Arial" panose="020B0604020202020204" pitchFamily="34" charset="0"/>
              </a:rPr>
              <a:t> cannot retain the violet stain after the </a:t>
            </a:r>
            <a:r>
              <a:rPr lang="en-US" dirty="0" err="1">
                <a:solidFill>
                  <a:srgbClr val="000000"/>
                </a:solidFill>
                <a:latin typeface="Arial" panose="020B0604020202020204" pitchFamily="34" charset="0"/>
              </a:rPr>
              <a:t>decolorization</a:t>
            </a:r>
            <a:r>
              <a:rPr lang="en-US" dirty="0">
                <a:solidFill>
                  <a:srgbClr val="000000"/>
                </a:solidFill>
                <a:latin typeface="Arial" panose="020B0604020202020204" pitchFamily="34" charset="0"/>
              </a:rPr>
              <a:t> step; alcohol used in this stage degrades the outer membrane of gram-negative cells making the cell wall more porous and incapable of retaining the crystal violet stain. Their peptidoglycan layer is much thinner and sandwiched between an inner cell membrane and a bacterial outer membrane, causing them to take </a:t>
            </a:r>
            <a:r>
              <a:rPr lang="en-US" dirty="0" smtClean="0">
                <a:solidFill>
                  <a:srgbClr val="000000"/>
                </a:solidFill>
                <a:latin typeface="Arial" panose="020B0604020202020204" pitchFamily="34" charset="0"/>
              </a:rPr>
              <a:t>up the counterstain (</a:t>
            </a:r>
            <a:r>
              <a:rPr lang="en-US" dirty="0" err="1" smtClean="0">
                <a:solidFill>
                  <a:srgbClr val="000000"/>
                </a:solidFill>
                <a:latin typeface="Arial" panose="020B0604020202020204" pitchFamily="34" charset="0"/>
              </a:rPr>
              <a:t>safranin</a:t>
            </a:r>
            <a:r>
              <a:rPr lang="en-US" dirty="0" smtClean="0">
                <a:solidFill>
                  <a:srgbClr val="000000"/>
                </a:solidFill>
                <a:latin typeface="Arial" panose="020B0604020202020204" pitchFamily="34" charset="0"/>
              </a:rPr>
              <a:t>) and appear red or pink.</a:t>
            </a:r>
            <a:endParaRPr lang="en-US" dirty="0">
              <a:solidFill>
                <a:srgbClr val="000000"/>
              </a:solidFill>
              <a:latin typeface="Arial" panose="020B0604020202020204" pitchFamily="34" charset="0"/>
            </a:endParaRPr>
          </a:p>
        </p:txBody>
      </p:sp>
      <p:sp>
        <p:nvSpPr>
          <p:cNvPr id="4" name="Rectangle 3"/>
          <p:cNvSpPr/>
          <p:nvPr/>
        </p:nvSpPr>
        <p:spPr>
          <a:xfrm>
            <a:off x="3124200" y="76200"/>
            <a:ext cx="3054041" cy="584775"/>
          </a:xfrm>
          <a:prstGeom prst="rect">
            <a:avLst/>
          </a:prstGeom>
        </p:spPr>
        <p:txBody>
          <a:bodyPr wrap="none">
            <a:spAutoFit/>
          </a:bodyPr>
          <a:lstStyle/>
          <a:p>
            <a:r>
              <a:rPr lang="en-US" sz="3200" b="1" dirty="0">
                <a:solidFill>
                  <a:srgbClr val="252525"/>
                </a:solidFill>
                <a:latin typeface="Arial" panose="020B0604020202020204" pitchFamily="34" charset="0"/>
                <a:cs typeface="Arial" panose="020B0604020202020204" pitchFamily="34" charset="0"/>
              </a:rPr>
              <a:t>Gram </a:t>
            </a:r>
            <a:r>
              <a:rPr lang="en-US" sz="3200" b="1" dirty="0" smtClean="0">
                <a:solidFill>
                  <a:srgbClr val="252525"/>
                </a:solidFill>
                <a:latin typeface="Arial" panose="020B0604020202020204" pitchFamily="34" charset="0"/>
                <a:cs typeface="Arial" panose="020B0604020202020204" pitchFamily="34" charset="0"/>
              </a:rPr>
              <a:t>staining </a:t>
            </a:r>
            <a:endParaRPr lang="en-US" sz="3200" b="1" dirty="0"/>
          </a:p>
        </p:txBody>
      </p:sp>
    </p:spTree>
  </p:cSld>
  <p:clrMapOvr>
    <a:masterClrMapping/>
  </p:clrMapOvr>
  <p:transition>
    <p:zoom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1214021"/>
            <a:ext cx="8839200" cy="5262979"/>
          </a:xfrm>
          <a:prstGeom prst="rect">
            <a:avLst/>
          </a:prstGeom>
        </p:spPr>
        <p:txBody>
          <a:bodyPr wrap="square">
            <a:spAutoFit/>
          </a:bodyPr>
          <a:lstStyle/>
          <a:p>
            <a:pPr marL="457200" indent="-457200" algn="just">
              <a:buFont typeface="+mj-lt"/>
              <a:buAutoNum type="arabicPeriod"/>
            </a:pPr>
            <a:r>
              <a:rPr lang="en-US" dirty="0">
                <a:solidFill>
                  <a:srgbClr val="000000"/>
                </a:solidFill>
                <a:latin typeface="arial" panose="020B0604020202020204" pitchFamily="34" charset="0"/>
              </a:rPr>
              <a:t>Gives the cell a definite shape and structure and thus provides structural </a:t>
            </a:r>
            <a:r>
              <a:rPr lang="en-US" dirty="0" smtClean="0">
                <a:solidFill>
                  <a:srgbClr val="000000"/>
                </a:solidFill>
                <a:latin typeface="arial" panose="020B0604020202020204" pitchFamily="34" charset="0"/>
              </a:rPr>
              <a:t>support </a:t>
            </a:r>
          </a:p>
          <a:p>
            <a:pPr marL="457200" indent="-457200" algn="just">
              <a:buFont typeface="+mj-lt"/>
              <a:buAutoNum type="arabicPeriod"/>
            </a:pPr>
            <a:r>
              <a:rPr lang="en-US" dirty="0" smtClean="0">
                <a:solidFill>
                  <a:srgbClr val="000000"/>
                </a:solidFill>
                <a:latin typeface="arial" panose="020B0604020202020204" pitchFamily="34" charset="0"/>
              </a:rPr>
              <a:t>Protects </a:t>
            </a:r>
            <a:r>
              <a:rPr lang="en-US" dirty="0">
                <a:solidFill>
                  <a:srgbClr val="000000"/>
                </a:solidFill>
                <a:latin typeface="arial" panose="020B0604020202020204" pitchFamily="34" charset="0"/>
              </a:rPr>
              <a:t>against infection and mechanical </a:t>
            </a:r>
            <a:r>
              <a:rPr lang="en-US" dirty="0" smtClean="0">
                <a:solidFill>
                  <a:srgbClr val="000000"/>
                </a:solidFill>
                <a:latin typeface="arial" panose="020B0604020202020204" pitchFamily="34" charset="0"/>
              </a:rPr>
              <a:t>stress </a:t>
            </a:r>
          </a:p>
          <a:p>
            <a:pPr marL="457200" indent="-457200" algn="just">
              <a:buFont typeface="+mj-lt"/>
              <a:buAutoNum type="arabicPeriod"/>
            </a:pPr>
            <a:r>
              <a:rPr lang="en-US" dirty="0" smtClean="0">
                <a:solidFill>
                  <a:srgbClr val="000000"/>
                </a:solidFill>
                <a:latin typeface="arial" panose="020B0604020202020204" pitchFamily="34" charset="0"/>
              </a:rPr>
              <a:t>Separates </a:t>
            </a:r>
            <a:r>
              <a:rPr lang="en-US" dirty="0">
                <a:solidFill>
                  <a:srgbClr val="000000"/>
                </a:solidFill>
                <a:latin typeface="arial" panose="020B0604020202020204" pitchFamily="34" charset="0"/>
              </a:rPr>
              <a:t>interior of the cell from the outer </a:t>
            </a:r>
            <a:r>
              <a:rPr lang="en-US" dirty="0" smtClean="0">
                <a:solidFill>
                  <a:srgbClr val="000000"/>
                </a:solidFill>
                <a:latin typeface="arial" panose="020B0604020202020204" pitchFamily="34" charset="0"/>
              </a:rPr>
              <a:t>environment </a:t>
            </a:r>
          </a:p>
          <a:p>
            <a:pPr marL="457200" indent="-457200" algn="just">
              <a:buFont typeface="+mj-lt"/>
              <a:buAutoNum type="arabicPeriod"/>
            </a:pPr>
            <a:r>
              <a:rPr lang="en-US" dirty="0" smtClean="0">
                <a:solidFill>
                  <a:srgbClr val="000000"/>
                </a:solidFill>
                <a:latin typeface="arial" panose="020B0604020202020204" pitchFamily="34" charset="0"/>
              </a:rPr>
              <a:t>It </a:t>
            </a:r>
            <a:r>
              <a:rPr lang="en-US" dirty="0">
                <a:solidFill>
                  <a:srgbClr val="000000"/>
                </a:solidFill>
                <a:latin typeface="arial" panose="020B0604020202020204" pitchFamily="34" charset="0"/>
              </a:rPr>
              <a:t>enables transport of substances and information from the cell insides to the exterior and vice </a:t>
            </a:r>
            <a:r>
              <a:rPr lang="en-US" dirty="0" smtClean="0">
                <a:solidFill>
                  <a:srgbClr val="000000"/>
                </a:solidFill>
                <a:latin typeface="arial" panose="020B0604020202020204" pitchFamily="34" charset="0"/>
              </a:rPr>
              <a:t>versa </a:t>
            </a:r>
          </a:p>
          <a:p>
            <a:pPr marL="457200" indent="-457200" algn="just">
              <a:buFont typeface="+mj-lt"/>
              <a:buAutoNum type="arabicPeriod"/>
            </a:pPr>
            <a:r>
              <a:rPr lang="en-US" dirty="0" smtClean="0">
                <a:solidFill>
                  <a:srgbClr val="000000"/>
                </a:solidFill>
                <a:latin typeface="arial" panose="020B0604020202020204" pitchFamily="34" charset="0"/>
              </a:rPr>
              <a:t>Helps </a:t>
            </a:r>
            <a:r>
              <a:rPr lang="en-US" dirty="0">
                <a:solidFill>
                  <a:srgbClr val="000000"/>
                </a:solidFill>
                <a:latin typeface="arial" panose="020B0604020202020204" pitchFamily="34" charset="0"/>
              </a:rPr>
              <a:t>in </a:t>
            </a:r>
            <a:r>
              <a:rPr lang="en-US" dirty="0" smtClean="0">
                <a:solidFill>
                  <a:srgbClr val="000000"/>
                </a:solidFill>
                <a:latin typeface="arial" panose="020B0604020202020204" pitchFamily="34" charset="0"/>
              </a:rPr>
              <a:t>osmotic-regulation</a:t>
            </a:r>
          </a:p>
          <a:p>
            <a:pPr marL="457200" indent="-457200" algn="just">
              <a:buFont typeface="+mj-lt"/>
              <a:buAutoNum type="arabicPeriod"/>
            </a:pPr>
            <a:r>
              <a:rPr lang="en-US" dirty="0" smtClean="0">
                <a:solidFill>
                  <a:srgbClr val="000000"/>
                </a:solidFill>
                <a:latin typeface="arial" panose="020B0604020202020204" pitchFamily="34" charset="0"/>
              </a:rPr>
              <a:t>Prevents </a:t>
            </a:r>
            <a:r>
              <a:rPr lang="en-US" dirty="0">
                <a:solidFill>
                  <a:srgbClr val="000000"/>
                </a:solidFill>
                <a:latin typeface="arial" panose="020B0604020202020204" pitchFamily="34" charset="0"/>
              </a:rPr>
              <a:t>water </a:t>
            </a:r>
            <a:r>
              <a:rPr lang="en-US" dirty="0" smtClean="0">
                <a:solidFill>
                  <a:srgbClr val="000000"/>
                </a:solidFill>
                <a:latin typeface="arial" panose="020B0604020202020204" pitchFamily="34" charset="0"/>
              </a:rPr>
              <a:t>loss</a:t>
            </a:r>
          </a:p>
          <a:p>
            <a:pPr marL="457200" indent="-457200" algn="just">
              <a:buFont typeface="+mj-lt"/>
              <a:buAutoNum type="arabicPeriod"/>
            </a:pPr>
            <a:r>
              <a:rPr lang="en-US" dirty="0" smtClean="0">
                <a:solidFill>
                  <a:srgbClr val="000000"/>
                </a:solidFill>
                <a:latin typeface="arial" panose="020B0604020202020204" pitchFamily="34" charset="0"/>
              </a:rPr>
              <a:t>The </a:t>
            </a:r>
            <a:r>
              <a:rPr lang="en-US" dirty="0">
                <a:solidFill>
                  <a:srgbClr val="000000"/>
                </a:solidFill>
                <a:latin typeface="arial" panose="020B0604020202020204" pitchFamily="34" charset="0"/>
              </a:rPr>
              <a:t>physiological and biochemical activity of the cell wall helps in cell-cell </a:t>
            </a:r>
            <a:r>
              <a:rPr lang="en-US" dirty="0" smtClean="0">
                <a:solidFill>
                  <a:srgbClr val="000000"/>
                </a:solidFill>
                <a:latin typeface="arial" panose="020B0604020202020204" pitchFamily="34" charset="0"/>
              </a:rPr>
              <a:t>communication</a:t>
            </a:r>
          </a:p>
          <a:p>
            <a:pPr marL="457200" indent="-457200" algn="just">
              <a:buFont typeface="+mj-lt"/>
              <a:buAutoNum type="arabicPeriod"/>
            </a:pPr>
            <a:r>
              <a:rPr lang="en-US" dirty="0" smtClean="0">
                <a:solidFill>
                  <a:srgbClr val="000000"/>
                </a:solidFill>
                <a:latin typeface="arial" panose="020B0604020202020204" pitchFamily="34" charset="0"/>
              </a:rPr>
              <a:t>It </a:t>
            </a:r>
            <a:r>
              <a:rPr lang="en-US" dirty="0">
                <a:solidFill>
                  <a:srgbClr val="000000"/>
                </a:solidFill>
                <a:latin typeface="arial" panose="020B0604020202020204" pitchFamily="34" charset="0"/>
              </a:rPr>
              <a:t>prevents the cell from rupturing due to </a:t>
            </a:r>
            <a:r>
              <a:rPr lang="en-US" dirty="0" err="1">
                <a:solidFill>
                  <a:srgbClr val="000000"/>
                </a:solidFill>
                <a:latin typeface="arial" panose="020B0604020202020204" pitchFamily="34" charset="0"/>
              </a:rPr>
              <a:t>tugor</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pressure</a:t>
            </a:r>
          </a:p>
          <a:p>
            <a:pPr marL="457200" indent="-457200" algn="just">
              <a:buFont typeface="+mj-lt"/>
              <a:buAutoNum type="arabicPeriod"/>
            </a:pPr>
            <a:r>
              <a:rPr lang="en-US" dirty="0" smtClean="0">
                <a:solidFill>
                  <a:srgbClr val="000000"/>
                </a:solidFill>
                <a:latin typeface="arial" panose="020B0604020202020204" pitchFamily="34" charset="0"/>
              </a:rPr>
              <a:t>Aids </a:t>
            </a:r>
            <a:r>
              <a:rPr lang="en-US" dirty="0">
                <a:solidFill>
                  <a:srgbClr val="000000"/>
                </a:solidFill>
                <a:latin typeface="arial" panose="020B0604020202020204" pitchFamily="34" charset="0"/>
              </a:rPr>
              <a:t>in diffusion of gases in and out of the </a:t>
            </a:r>
            <a:r>
              <a:rPr lang="en-US" dirty="0" smtClean="0">
                <a:solidFill>
                  <a:srgbClr val="000000"/>
                </a:solidFill>
                <a:latin typeface="arial" panose="020B0604020202020204" pitchFamily="34" charset="0"/>
              </a:rPr>
              <a:t>cell</a:t>
            </a:r>
          </a:p>
          <a:p>
            <a:pPr marL="457200" indent="-457200" algn="just">
              <a:buFont typeface="+mj-lt"/>
              <a:buAutoNum type="arabicPeriod"/>
            </a:pPr>
            <a:r>
              <a:rPr lang="en-US" dirty="0" smtClean="0">
                <a:solidFill>
                  <a:srgbClr val="000000"/>
                </a:solidFill>
                <a:latin typeface="arial" panose="020B0604020202020204" pitchFamily="34" charset="0"/>
              </a:rPr>
              <a:t>Also </a:t>
            </a:r>
            <a:r>
              <a:rPr lang="en-US" dirty="0">
                <a:solidFill>
                  <a:srgbClr val="000000"/>
                </a:solidFill>
                <a:latin typeface="arial" panose="020B0604020202020204" pitchFamily="34" charset="0"/>
              </a:rPr>
              <a:t>provides mechanical protection from insects and </a:t>
            </a:r>
            <a:r>
              <a:rPr lang="en-US" dirty="0" smtClean="0">
                <a:solidFill>
                  <a:srgbClr val="000000"/>
                </a:solidFill>
                <a:latin typeface="arial" panose="020B0604020202020204" pitchFamily="34" charset="0"/>
              </a:rPr>
              <a:t>pathogens</a:t>
            </a:r>
            <a:endParaRPr lang="en-US" dirty="0">
              <a:solidFill>
                <a:srgbClr val="000000"/>
              </a:solidFill>
              <a:latin typeface="arial" panose="020B0604020202020204" pitchFamily="34" charset="0"/>
            </a:endParaRPr>
          </a:p>
        </p:txBody>
      </p:sp>
      <p:sp>
        <p:nvSpPr>
          <p:cNvPr id="7" name="Rectangle 6"/>
          <p:cNvSpPr/>
          <p:nvPr/>
        </p:nvSpPr>
        <p:spPr>
          <a:xfrm>
            <a:off x="1828800" y="314980"/>
            <a:ext cx="5486400" cy="523220"/>
          </a:xfrm>
          <a:prstGeom prst="rect">
            <a:avLst/>
          </a:prstGeom>
        </p:spPr>
        <p:txBody>
          <a:bodyPr wrap="square">
            <a:spAutoFit/>
          </a:bodyPr>
          <a:lstStyle/>
          <a:p>
            <a:pPr algn="ctr"/>
            <a:r>
              <a:rPr lang="en-US" sz="2800" b="1" dirty="0">
                <a:latin typeface="Helvetica"/>
                <a:cs typeface="Helvetica"/>
              </a:rPr>
              <a:t>Functions of bacterial cell </a:t>
            </a:r>
            <a:r>
              <a:rPr lang="en-US" sz="2800" b="1" dirty="0" smtClean="0">
                <a:latin typeface="Helvetica"/>
                <a:cs typeface="Helvetica"/>
              </a:rPr>
              <a:t>wall</a:t>
            </a:r>
            <a:endParaRPr lang="en-US" sz="2800" b="1" dirty="0">
              <a:latin typeface="Helvetica"/>
              <a:cs typeface="Helvetica"/>
            </a:endParaRPr>
          </a:p>
        </p:txBody>
      </p:sp>
    </p:spTree>
    <p:extLst>
      <p:ext uri="{BB962C8B-B14F-4D97-AF65-F5344CB8AC3E}">
        <p14:creationId xmlns:p14="http://schemas.microsoft.com/office/powerpoint/2010/main" val="3612963431"/>
      </p:ext>
    </p:extLst>
  </p:cSld>
  <p:clrMapOvr>
    <a:masterClrMapping/>
  </p:clrMapOvr>
  <p:transition>
    <p:zoom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6705600" cy="457200"/>
          </a:xfrm>
        </p:spPr>
        <p:txBody>
          <a:bodyPr/>
          <a:lstStyle/>
          <a:p>
            <a:r>
              <a:rPr lang="en-US" sz="3200" b="1" dirty="0" smtClean="0">
                <a:latin typeface="Arial"/>
                <a:cs typeface="Arial"/>
              </a:rPr>
              <a:t>Survival requirements of bacteria</a:t>
            </a:r>
            <a:endParaRPr lang="en-US" sz="3200" b="1" dirty="0">
              <a:latin typeface="Arial"/>
              <a:cs typeface="Arial"/>
            </a:endParaRPr>
          </a:p>
        </p:txBody>
      </p:sp>
      <p:sp>
        <p:nvSpPr>
          <p:cNvPr id="4" name="Rounded Rectangle 3"/>
          <p:cNvSpPr/>
          <p:nvPr/>
        </p:nvSpPr>
        <p:spPr>
          <a:xfrm>
            <a:off x="609600" y="1828800"/>
            <a:ext cx="3352800" cy="3505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2"/>
                </a:solidFill>
                <a:latin typeface="Arial"/>
                <a:cs typeface="Arial"/>
              </a:rPr>
              <a:t>Physical or environmental requirements</a:t>
            </a:r>
          </a:p>
          <a:p>
            <a:pPr algn="ctr"/>
            <a:endParaRPr lang="en-US" sz="2800" dirty="0" smtClean="0">
              <a:solidFill>
                <a:schemeClr val="tx2"/>
              </a:solidFill>
              <a:latin typeface="Arial"/>
              <a:cs typeface="Arial"/>
            </a:endParaRPr>
          </a:p>
          <a:p>
            <a:r>
              <a:rPr lang="en-US" sz="2800" dirty="0" smtClean="0">
                <a:solidFill>
                  <a:schemeClr val="tx2"/>
                </a:solidFill>
                <a:latin typeface="Arial"/>
                <a:cs typeface="Arial"/>
              </a:rPr>
              <a:t>Temperature</a:t>
            </a:r>
          </a:p>
          <a:p>
            <a:r>
              <a:rPr lang="en-US" sz="2800" dirty="0" smtClean="0">
                <a:solidFill>
                  <a:schemeClr val="tx2"/>
                </a:solidFill>
                <a:latin typeface="Arial"/>
                <a:cs typeface="Arial"/>
              </a:rPr>
              <a:t>pH</a:t>
            </a:r>
          </a:p>
          <a:p>
            <a:r>
              <a:rPr lang="en-US" sz="2800" dirty="0" smtClean="0">
                <a:solidFill>
                  <a:schemeClr val="tx2"/>
                </a:solidFill>
                <a:latin typeface="Arial"/>
                <a:cs typeface="Arial"/>
              </a:rPr>
              <a:t>Osmotic pressure</a:t>
            </a:r>
            <a:endParaRPr lang="en-US" sz="2800" dirty="0">
              <a:solidFill>
                <a:schemeClr val="tx2"/>
              </a:solidFill>
              <a:latin typeface="Arial"/>
              <a:cs typeface="Arial"/>
            </a:endParaRPr>
          </a:p>
        </p:txBody>
      </p:sp>
      <p:sp>
        <p:nvSpPr>
          <p:cNvPr id="6" name="Rounded Rectangle 5"/>
          <p:cNvSpPr/>
          <p:nvPr/>
        </p:nvSpPr>
        <p:spPr>
          <a:xfrm>
            <a:off x="5486400" y="2057400"/>
            <a:ext cx="3048000" cy="4191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2"/>
                </a:solidFill>
                <a:latin typeface="Arial"/>
                <a:cs typeface="Arial"/>
              </a:rPr>
              <a:t>Chemical or nutritional requirements</a:t>
            </a:r>
            <a:endParaRPr lang="en-US" sz="2800" dirty="0" smtClean="0">
              <a:solidFill>
                <a:schemeClr val="tx2"/>
              </a:solidFill>
              <a:latin typeface="Arial"/>
              <a:cs typeface="Arial"/>
            </a:endParaRPr>
          </a:p>
          <a:p>
            <a:pPr algn="ctr"/>
            <a:endParaRPr lang="en-US" sz="2800" dirty="0" smtClean="0">
              <a:solidFill>
                <a:schemeClr val="tx2"/>
              </a:solidFill>
              <a:latin typeface="Arial"/>
              <a:cs typeface="Arial"/>
            </a:endParaRPr>
          </a:p>
          <a:p>
            <a:r>
              <a:rPr lang="en-US" sz="2800" dirty="0" smtClean="0">
                <a:solidFill>
                  <a:schemeClr val="tx2"/>
                </a:solidFill>
                <a:latin typeface="Arial"/>
                <a:cs typeface="Arial"/>
              </a:rPr>
              <a:t>Carbon</a:t>
            </a:r>
          </a:p>
          <a:p>
            <a:r>
              <a:rPr lang="en-US" sz="2800" dirty="0" smtClean="0">
                <a:solidFill>
                  <a:schemeClr val="tx2"/>
                </a:solidFill>
                <a:latin typeface="Arial"/>
                <a:cs typeface="Arial"/>
              </a:rPr>
              <a:t>Nitrogen </a:t>
            </a:r>
          </a:p>
          <a:p>
            <a:r>
              <a:rPr lang="en-US" sz="2800" dirty="0" smtClean="0">
                <a:solidFill>
                  <a:schemeClr val="tx2"/>
                </a:solidFill>
                <a:latin typeface="Arial"/>
                <a:cs typeface="Arial"/>
              </a:rPr>
              <a:t>Sulfur</a:t>
            </a:r>
          </a:p>
          <a:p>
            <a:r>
              <a:rPr lang="en-US" sz="2800" dirty="0" smtClean="0">
                <a:solidFill>
                  <a:schemeClr val="tx2"/>
                </a:solidFill>
                <a:latin typeface="Arial"/>
                <a:cs typeface="Arial"/>
              </a:rPr>
              <a:t>Phosphorus</a:t>
            </a:r>
          </a:p>
          <a:p>
            <a:r>
              <a:rPr lang="en-US" sz="2800" dirty="0" smtClean="0">
                <a:solidFill>
                  <a:schemeClr val="tx2"/>
                </a:solidFill>
                <a:latin typeface="Arial"/>
                <a:cs typeface="Arial"/>
              </a:rPr>
              <a:t>Trace elements</a:t>
            </a:r>
          </a:p>
          <a:p>
            <a:r>
              <a:rPr lang="en-US" sz="2800" dirty="0" smtClean="0">
                <a:solidFill>
                  <a:schemeClr val="tx2"/>
                </a:solidFill>
                <a:latin typeface="Arial"/>
                <a:cs typeface="Arial"/>
              </a:rPr>
              <a:t>Oxygen</a:t>
            </a:r>
            <a:endParaRPr lang="en-US" sz="2800" dirty="0">
              <a:solidFill>
                <a:schemeClr val="tx2"/>
              </a:solidFill>
              <a:latin typeface="Arial"/>
              <a:cs typeface="Arial"/>
            </a:endParaRPr>
          </a:p>
        </p:txBody>
      </p:sp>
    </p:spTree>
    <p:extLst>
      <p:ext uri="{BB962C8B-B14F-4D97-AF65-F5344CB8AC3E}">
        <p14:creationId xmlns:p14="http://schemas.microsoft.com/office/powerpoint/2010/main" val="2988882262"/>
      </p:ext>
    </p:extLst>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152400"/>
            <a:ext cx="3048000" cy="533400"/>
          </a:xfrm>
        </p:spPr>
        <p:txBody>
          <a:bodyPr/>
          <a:lstStyle/>
          <a:p>
            <a:r>
              <a:rPr lang="en-US" sz="2800" b="1" dirty="0" smtClean="0">
                <a:latin typeface="Arial"/>
                <a:cs typeface="Arial"/>
              </a:rPr>
              <a:t>Temperature</a:t>
            </a:r>
            <a:endParaRPr lang="en-US" sz="2800" b="1" dirty="0">
              <a:latin typeface="Arial"/>
              <a:cs typeface="Arial"/>
            </a:endParaRPr>
          </a:p>
        </p:txBody>
      </p:sp>
      <p:sp>
        <p:nvSpPr>
          <p:cNvPr id="3" name="Content Placeholder 2"/>
          <p:cNvSpPr>
            <a:spLocks noGrp="1"/>
          </p:cNvSpPr>
          <p:nvPr>
            <p:ph idx="1"/>
          </p:nvPr>
        </p:nvSpPr>
        <p:spPr>
          <a:xfrm>
            <a:off x="381000" y="685800"/>
            <a:ext cx="8382000" cy="3200400"/>
          </a:xfrm>
        </p:spPr>
        <p:txBody>
          <a:bodyPr>
            <a:noAutofit/>
          </a:bodyPr>
          <a:lstStyle/>
          <a:p>
            <a:pPr algn="just"/>
            <a:r>
              <a:rPr lang="en-US" sz="2400" b="1" dirty="0" smtClean="0">
                <a:solidFill>
                  <a:schemeClr val="tx2"/>
                </a:solidFill>
                <a:latin typeface="Arial"/>
                <a:cs typeface="Arial"/>
              </a:rPr>
              <a:t>The minimum growth temperature: </a:t>
            </a:r>
            <a:r>
              <a:rPr lang="en-US" sz="2400" dirty="0" smtClean="0">
                <a:solidFill>
                  <a:schemeClr val="tx2"/>
                </a:solidFill>
                <a:latin typeface="Arial"/>
                <a:cs typeface="Arial"/>
              </a:rPr>
              <a:t>The lowest temperature at which the species are able to grow. The growth is seriously impaired below this temperature.</a:t>
            </a:r>
          </a:p>
          <a:p>
            <a:pPr algn="just"/>
            <a:r>
              <a:rPr lang="en-US" sz="2400" b="1" dirty="0" smtClean="0">
                <a:solidFill>
                  <a:schemeClr val="tx2"/>
                </a:solidFill>
                <a:latin typeface="Arial"/>
                <a:cs typeface="Arial"/>
              </a:rPr>
              <a:t>The optimum growth temperature: </a:t>
            </a:r>
            <a:r>
              <a:rPr lang="en-US" sz="2400" dirty="0" smtClean="0">
                <a:solidFill>
                  <a:schemeClr val="tx2"/>
                </a:solidFill>
                <a:latin typeface="Arial"/>
                <a:cs typeface="Arial"/>
              </a:rPr>
              <a:t>The temperature at which the species grows best </a:t>
            </a:r>
          </a:p>
          <a:p>
            <a:pPr algn="just"/>
            <a:r>
              <a:rPr lang="en-US" sz="2400" b="1" dirty="0" smtClean="0">
                <a:solidFill>
                  <a:schemeClr val="tx2"/>
                </a:solidFill>
                <a:latin typeface="Arial"/>
                <a:cs typeface="Arial"/>
              </a:rPr>
              <a:t>The maximum growth temperature: </a:t>
            </a:r>
            <a:r>
              <a:rPr lang="en-US" sz="2400" dirty="0" smtClean="0">
                <a:solidFill>
                  <a:schemeClr val="tx2"/>
                </a:solidFill>
                <a:latin typeface="Arial"/>
                <a:cs typeface="Arial"/>
              </a:rPr>
              <a:t>The highest temperature at which growth is possible and above which the growth is seriously impaired.</a:t>
            </a:r>
            <a:endParaRPr lang="en-US" sz="2400" dirty="0">
              <a:solidFill>
                <a:schemeClr val="tx2"/>
              </a:solidFill>
              <a:latin typeface="Arial"/>
              <a:cs typeface="Arial"/>
            </a:endParaRPr>
          </a:p>
        </p:txBody>
      </p:sp>
      <p:sp>
        <p:nvSpPr>
          <p:cNvPr id="5" name="Title 1"/>
          <p:cNvSpPr txBox="1">
            <a:spLocks/>
          </p:cNvSpPr>
          <p:nvPr/>
        </p:nvSpPr>
        <p:spPr bwMode="auto">
          <a:xfrm>
            <a:off x="381000" y="3962400"/>
            <a:ext cx="8534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chemeClr val="tx2"/>
                </a:solidFill>
                <a:effectLst/>
                <a:uLnTx/>
                <a:uFillTx/>
                <a:latin typeface="Arial"/>
                <a:ea typeface="+mj-ea"/>
                <a:cs typeface="Arial"/>
              </a:rPr>
              <a:t>Classification of bacteria based on their temperature requirements</a:t>
            </a:r>
            <a:endParaRPr kumimoji="0" lang="en-US" sz="2000" b="1" i="0" u="none" strike="noStrike" kern="0" cap="none" spc="0" normalizeH="0" baseline="0" noProof="0" dirty="0">
              <a:ln>
                <a:noFill/>
              </a:ln>
              <a:solidFill>
                <a:schemeClr val="tx2"/>
              </a:solidFill>
              <a:effectLst/>
              <a:uLnTx/>
              <a:uFillTx/>
              <a:latin typeface="Arial"/>
              <a:ea typeface="+mj-ea"/>
              <a:cs typeface="Arial"/>
            </a:endParaRPr>
          </a:p>
        </p:txBody>
      </p:sp>
      <p:sp>
        <p:nvSpPr>
          <p:cNvPr id="6" name="Content Placeholder 2"/>
          <p:cNvSpPr txBox="1">
            <a:spLocks/>
          </p:cNvSpPr>
          <p:nvPr/>
        </p:nvSpPr>
        <p:spPr bwMode="auto">
          <a:xfrm>
            <a:off x="1143000" y="4800601"/>
            <a:ext cx="3810000" cy="20573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err="1" smtClean="0">
                <a:ln>
                  <a:noFill/>
                </a:ln>
                <a:solidFill>
                  <a:schemeClr val="tx2"/>
                </a:solidFill>
                <a:effectLst/>
                <a:uLnTx/>
                <a:uFillTx/>
                <a:latin typeface="Arial"/>
                <a:ea typeface="+mn-ea"/>
                <a:cs typeface="Arial"/>
              </a:rPr>
              <a:t>Psychrophiles</a:t>
            </a:r>
            <a:endParaRPr kumimoji="0" lang="en-US" sz="2000" b="0" i="0" u="none" strike="noStrike" kern="0" cap="none" spc="0" normalizeH="0" baseline="0" noProof="0" dirty="0" smtClean="0">
              <a:ln>
                <a:noFill/>
              </a:ln>
              <a:solidFill>
                <a:schemeClr val="tx2"/>
              </a:solidFill>
              <a:effectLst/>
              <a:uLnTx/>
              <a:uFillTx/>
              <a:latin typeface="Arial"/>
              <a:ea typeface="+mn-ea"/>
              <a:cs typeface="Arial"/>
            </a:endParaRP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err="1" smtClean="0">
                <a:ln>
                  <a:noFill/>
                </a:ln>
                <a:solidFill>
                  <a:schemeClr val="tx2"/>
                </a:solidFill>
                <a:effectLst/>
                <a:uLnTx/>
                <a:uFillTx/>
                <a:latin typeface="Arial"/>
                <a:ea typeface="+mn-ea"/>
                <a:cs typeface="Arial"/>
              </a:rPr>
              <a:t>Psychrotrophs</a:t>
            </a:r>
            <a:endParaRPr kumimoji="0" lang="en-US" sz="2000" b="0" i="0" u="none" strike="noStrike" kern="0" cap="none" spc="0" normalizeH="0" baseline="0" noProof="0" dirty="0" smtClean="0">
              <a:ln>
                <a:noFill/>
              </a:ln>
              <a:solidFill>
                <a:schemeClr val="tx2"/>
              </a:solidFill>
              <a:effectLst/>
              <a:uLnTx/>
              <a:uFillTx/>
              <a:latin typeface="Arial"/>
              <a:ea typeface="+mn-ea"/>
              <a:cs typeface="Arial"/>
            </a:endParaRP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err="1" smtClean="0">
                <a:ln>
                  <a:noFill/>
                </a:ln>
                <a:solidFill>
                  <a:schemeClr val="tx2"/>
                </a:solidFill>
                <a:effectLst/>
                <a:uLnTx/>
                <a:uFillTx/>
                <a:latin typeface="Arial"/>
                <a:ea typeface="+mn-ea"/>
                <a:cs typeface="Arial"/>
              </a:rPr>
              <a:t>Mesophiles</a:t>
            </a:r>
            <a:endParaRPr kumimoji="0" lang="en-US" sz="2000" b="0" i="0" u="none" strike="noStrike" kern="0" cap="none" spc="0" normalizeH="0" baseline="0" noProof="0" dirty="0" smtClean="0">
              <a:ln>
                <a:noFill/>
              </a:ln>
              <a:solidFill>
                <a:schemeClr val="tx2"/>
              </a:solidFill>
              <a:effectLst/>
              <a:uLnTx/>
              <a:uFillTx/>
              <a:latin typeface="Arial"/>
              <a:ea typeface="+mn-ea"/>
              <a:cs typeface="Arial"/>
            </a:endParaRP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err="1" smtClean="0">
                <a:ln>
                  <a:noFill/>
                </a:ln>
                <a:solidFill>
                  <a:schemeClr val="tx2"/>
                </a:solidFill>
                <a:effectLst/>
                <a:uLnTx/>
                <a:uFillTx/>
                <a:latin typeface="Arial"/>
                <a:ea typeface="+mn-ea"/>
                <a:cs typeface="Arial"/>
              </a:rPr>
              <a:t>Thermophiles</a:t>
            </a:r>
            <a:endParaRPr kumimoji="0" lang="en-US" sz="2000" b="0" i="0" u="none" strike="noStrike" kern="0" cap="none" spc="0" normalizeH="0" baseline="0" noProof="0" dirty="0" smtClean="0">
              <a:ln>
                <a:noFill/>
              </a:ln>
              <a:solidFill>
                <a:schemeClr val="tx2"/>
              </a:solidFill>
              <a:effectLst/>
              <a:uLnTx/>
              <a:uFillTx/>
              <a:latin typeface="Arial"/>
              <a:ea typeface="+mn-ea"/>
              <a:cs typeface="Arial"/>
            </a:endParaRP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err="1" smtClean="0">
                <a:ln>
                  <a:noFill/>
                </a:ln>
                <a:solidFill>
                  <a:schemeClr val="tx2"/>
                </a:solidFill>
                <a:effectLst/>
                <a:uLnTx/>
                <a:uFillTx/>
                <a:latin typeface="Arial"/>
                <a:ea typeface="+mn-ea"/>
                <a:cs typeface="Arial"/>
              </a:rPr>
              <a:t>Hyperthermophiles</a:t>
            </a:r>
            <a:endParaRPr kumimoji="0" lang="en-US" sz="2000" b="0" i="0" u="none" strike="noStrike" kern="0" cap="none" spc="0" normalizeH="0" baseline="0" noProof="0" dirty="0">
              <a:ln>
                <a:noFill/>
              </a:ln>
              <a:solidFill>
                <a:schemeClr val="tx2"/>
              </a:solidFill>
              <a:effectLst/>
              <a:uLnTx/>
              <a:uFillTx/>
              <a:latin typeface="Arial"/>
              <a:ea typeface="+mn-ea"/>
              <a:cs typeface="Arial"/>
            </a:endParaRPr>
          </a:p>
        </p:txBody>
      </p:sp>
    </p:spTree>
    <p:extLst>
      <p:ext uri="{BB962C8B-B14F-4D97-AF65-F5344CB8AC3E}">
        <p14:creationId xmlns:p14="http://schemas.microsoft.com/office/powerpoint/2010/main" val="4012026770"/>
      </p:ext>
    </p:extLst>
  </p:cSld>
  <p:clrMapOvr>
    <a:masterClrMapping/>
  </p:clrMapOvr>
  <p:transition>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66800" y="609600"/>
            <a:ext cx="7391400" cy="5324535"/>
          </a:xfrm>
          <a:prstGeom prst="rect">
            <a:avLst/>
          </a:prstGeom>
        </p:spPr>
        <p:txBody>
          <a:bodyPr wrap="square">
            <a:spAutoFit/>
          </a:bodyPr>
          <a:lstStyle/>
          <a:p>
            <a:r>
              <a:rPr lang="en-US" sz="2800" b="1" dirty="0" err="1" smtClean="0">
                <a:latin typeface="Arial"/>
                <a:cs typeface="Arial"/>
              </a:rPr>
              <a:t>Psychrophiles</a:t>
            </a:r>
            <a:endParaRPr lang="en-US" sz="2800" b="1" dirty="0" smtClean="0">
              <a:latin typeface="Arial"/>
              <a:cs typeface="Arial"/>
            </a:endParaRPr>
          </a:p>
          <a:p>
            <a:pPr algn="just">
              <a:buFont typeface="Arial" pitchFamily="34" charset="0"/>
              <a:buChar char="•"/>
            </a:pPr>
            <a:r>
              <a:rPr lang="en-US" dirty="0" err="1" smtClean="0">
                <a:latin typeface="Arial"/>
                <a:cs typeface="Arial"/>
              </a:rPr>
              <a:t>Psychrophiles</a:t>
            </a:r>
            <a:r>
              <a:rPr lang="en-US" dirty="0" smtClean="0">
                <a:latin typeface="Arial"/>
                <a:cs typeface="Arial"/>
              </a:rPr>
              <a:t> or </a:t>
            </a:r>
            <a:r>
              <a:rPr lang="en-US" dirty="0" err="1" smtClean="0">
                <a:latin typeface="Arial"/>
                <a:cs typeface="Arial"/>
              </a:rPr>
              <a:t>cryophiles</a:t>
            </a:r>
            <a:r>
              <a:rPr lang="en-US" dirty="0" smtClean="0">
                <a:latin typeface="Arial"/>
                <a:cs typeface="Arial"/>
              </a:rPr>
              <a:t> are </a:t>
            </a:r>
            <a:r>
              <a:rPr lang="en-US" dirty="0" err="1" smtClean="0">
                <a:latin typeface="Arial"/>
                <a:cs typeface="Arial"/>
              </a:rPr>
              <a:t>extremophilic</a:t>
            </a:r>
            <a:r>
              <a:rPr lang="en-US" dirty="0" smtClean="0">
                <a:latin typeface="Arial"/>
                <a:cs typeface="Arial"/>
              </a:rPr>
              <a:t> organisms that are capable of growth and reproduction in cold temperatures, ranging from −10°C to +20°C. </a:t>
            </a:r>
          </a:p>
          <a:p>
            <a:pPr algn="just">
              <a:buFont typeface="Arial" pitchFamily="34" charset="0"/>
              <a:buChar char="•"/>
            </a:pPr>
            <a:r>
              <a:rPr lang="en-US" dirty="0" smtClean="0">
                <a:latin typeface="Arial"/>
                <a:cs typeface="Arial"/>
              </a:rPr>
              <a:t>But their growth rate is highest around +10</a:t>
            </a:r>
            <a:r>
              <a:rPr lang="en-US" baseline="30000" dirty="0" smtClean="0">
                <a:latin typeface="Arial"/>
                <a:cs typeface="Arial"/>
              </a:rPr>
              <a:t>0</a:t>
            </a:r>
            <a:r>
              <a:rPr lang="en-US" dirty="0" smtClean="0">
                <a:latin typeface="Arial"/>
                <a:cs typeface="Arial"/>
              </a:rPr>
              <a:t>C. </a:t>
            </a:r>
          </a:p>
          <a:p>
            <a:pPr algn="just">
              <a:buFont typeface="Arial" pitchFamily="34" charset="0"/>
              <a:buChar char="•"/>
            </a:pPr>
            <a:r>
              <a:rPr lang="en-US" dirty="0" err="1" smtClean="0">
                <a:latin typeface="Arial"/>
                <a:cs typeface="Arial"/>
              </a:rPr>
              <a:t>Exmp</a:t>
            </a:r>
            <a:r>
              <a:rPr lang="en-US" dirty="0" smtClean="0">
                <a:latin typeface="Arial"/>
                <a:cs typeface="Arial"/>
              </a:rPr>
              <a:t>-Temperatures as low as −10°C are found in pockets of very salty water (brine) surrounded by sea ice.</a:t>
            </a:r>
          </a:p>
          <a:p>
            <a:pPr algn="just">
              <a:buFont typeface="Arial" pitchFamily="34" charset="0"/>
              <a:buChar char="•"/>
            </a:pPr>
            <a:r>
              <a:rPr lang="en-US" dirty="0" smtClean="0">
                <a:latin typeface="Arial"/>
                <a:cs typeface="Arial"/>
              </a:rPr>
              <a:t>They are present in alpine and arctic soils, high-latitude and deep ocean waters, polar ice, glaciers and snowfields. </a:t>
            </a:r>
          </a:p>
          <a:p>
            <a:pPr algn="just"/>
            <a:endParaRPr lang="en-US" dirty="0" smtClean="0">
              <a:latin typeface="Arial"/>
              <a:cs typeface="Arial"/>
            </a:endParaRPr>
          </a:p>
          <a:p>
            <a:pPr algn="just">
              <a:buFont typeface="Arial" pitchFamily="34" charset="0"/>
              <a:buChar char="•"/>
            </a:pPr>
            <a:r>
              <a:rPr lang="en-US" dirty="0" smtClean="0">
                <a:latin typeface="Arial"/>
                <a:cs typeface="Arial"/>
              </a:rPr>
              <a:t>Examples: </a:t>
            </a:r>
            <a:r>
              <a:rPr lang="en-US" i="1" dirty="0" err="1" smtClean="0">
                <a:latin typeface="Arial"/>
                <a:cs typeface="Arial"/>
              </a:rPr>
              <a:t>Arthrobacter</a:t>
            </a:r>
            <a:r>
              <a:rPr lang="en-US" i="1" dirty="0" smtClean="0">
                <a:latin typeface="Arial"/>
                <a:cs typeface="Arial"/>
              </a:rPr>
              <a:t>, </a:t>
            </a:r>
            <a:r>
              <a:rPr lang="en-US" i="1" dirty="0" err="1" smtClean="0">
                <a:latin typeface="Arial"/>
                <a:cs typeface="Arial"/>
              </a:rPr>
              <a:t>Psycrobacter</a:t>
            </a:r>
            <a:r>
              <a:rPr lang="en-US" i="1" dirty="0" smtClean="0">
                <a:latin typeface="Arial"/>
                <a:cs typeface="Arial"/>
              </a:rPr>
              <a:t> </a:t>
            </a:r>
            <a:r>
              <a:rPr lang="en-US" dirty="0" smtClean="0">
                <a:latin typeface="Arial"/>
                <a:cs typeface="Arial"/>
              </a:rPr>
              <a:t>etc.</a:t>
            </a:r>
            <a:endParaRPr lang="en-US" dirty="0">
              <a:latin typeface="Arial"/>
              <a:cs typeface="Arial"/>
            </a:endParaRPr>
          </a:p>
        </p:txBody>
      </p:sp>
    </p:spTree>
  </p:cSld>
  <p:clrMapOvr>
    <a:masterClrMapping/>
  </p:clrMapOvr>
  <p:transition>
    <p:zoom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304800"/>
            <a:ext cx="8534400" cy="6001643"/>
          </a:xfrm>
          <a:prstGeom prst="rect">
            <a:avLst/>
          </a:prstGeom>
        </p:spPr>
        <p:txBody>
          <a:bodyPr wrap="square">
            <a:spAutoFit/>
          </a:bodyPr>
          <a:lstStyle/>
          <a:p>
            <a:pPr algn="just"/>
            <a:r>
              <a:rPr lang="en-US" b="1" dirty="0" err="1" smtClean="0">
                <a:latin typeface="Arial"/>
                <a:cs typeface="Arial"/>
              </a:rPr>
              <a:t>Psychrotrophs</a:t>
            </a:r>
            <a:endParaRPr lang="en-US" b="1" dirty="0" smtClean="0">
              <a:latin typeface="Arial"/>
              <a:cs typeface="Arial"/>
            </a:endParaRPr>
          </a:p>
          <a:p>
            <a:pPr algn="just">
              <a:buFont typeface="Wingdings" pitchFamily="2" charset="2"/>
              <a:buChar char="q"/>
            </a:pPr>
            <a:r>
              <a:rPr lang="en-US" dirty="0" err="1" smtClean="0">
                <a:latin typeface="Arial"/>
                <a:cs typeface="Arial"/>
              </a:rPr>
              <a:t>Psychrotrophic</a:t>
            </a:r>
            <a:r>
              <a:rPr lang="en-US" dirty="0" smtClean="0">
                <a:latin typeface="Arial"/>
                <a:cs typeface="Arial"/>
              </a:rPr>
              <a:t> bacteria are bacteria that are capable of surviving or even thriving in a </a:t>
            </a:r>
            <a:r>
              <a:rPr lang="en-US" b="1" dirty="0" smtClean="0">
                <a:latin typeface="Arial"/>
                <a:cs typeface="Arial"/>
              </a:rPr>
              <a:t>cold environment</a:t>
            </a:r>
            <a:r>
              <a:rPr lang="en-US" dirty="0" smtClean="0">
                <a:latin typeface="Arial"/>
                <a:cs typeface="Arial"/>
              </a:rPr>
              <a:t>. </a:t>
            </a:r>
          </a:p>
          <a:p>
            <a:pPr algn="just">
              <a:buFont typeface="Wingdings" pitchFamily="2" charset="2"/>
              <a:buChar char="q"/>
            </a:pPr>
            <a:r>
              <a:rPr lang="en-US" dirty="0" smtClean="0">
                <a:latin typeface="Arial"/>
                <a:cs typeface="Arial"/>
              </a:rPr>
              <a:t>They are found in soils, in surface and deep sea waters, in Antarctic ecosystems and in foods. </a:t>
            </a:r>
          </a:p>
          <a:p>
            <a:pPr algn="just">
              <a:buFont typeface="Wingdings" pitchFamily="2" charset="2"/>
              <a:buChar char="q"/>
            </a:pPr>
            <a:r>
              <a:rPr lang="en-US" dirty="0" smtClean="0">
                <a:latin typeface="Arial"/>
                <a:cs typeface="Arial"/>
              </a:rPr>
              <a:t>They are responsible for spoiling refrigerated foods.</a:t>
            </a:r>
          </a:p>
          <a:p>
            <a:pPr algn="just"/>
            <a:endParaRPr lang="en-US" dirty="0" smtClean="0">
              <a:latin typeface="Arial"/>
              <a:cs typeface="Arial"/>
            </a:endParaRPr>
          </a:p>
          <a:p>
            <a:pPr algn="just"/>
            <a:r>
              <a:rPr lang="en-US" b="1" dirty="0" err="1" smtClean="0">
                <a:latin typeface="Arial"/>
                <a:cs typeface="Arial"/>
              </a:rPr>
              <a:t>Mesophile</a:t>
            </a:r>
            <a:endParaRPr lang="en-US" b="1" dirty="0" smtClean="0">
              <a:latin typeface="Arial"/>
              <a:cs typeface="Arial"/>
            </a:endParaRPr>
          </a:p>
          <a:p>
            <a:pPr algn="just">
              <a:buFont typeface="Arial" pitchFamily="34" charset="0"/>
              <a:buChar char="•"/>
            </a:pPr>
            <a:r>
              <a:rPr lang="en-US" dirty="0" smtClean="0">
                <a:latin typeface="Arial"/>
                <a:cs typeface="Arial"/>
              </a:rPr>
              <a:t>A </a:t>
            </a:r>
            <a:r>
              <a:rPr lang="en-US" dirty="0" err="1" smtClean="0">
                <a:latin typeface="Arial"/>
                <a:cs typeface="Arial"/>
              </a:rPr>
              <a:t>mesophile</a:t>
            </a:r>
            <a:r>
              <a:rPr lang="en-US" dirty="0" smtClean="0">
                <a:latin typeface="Arial"/>
                <a:cs typeface="Arial"/>
              </a:rPr>
              <a:t> is an organism that grows best in moderate temperature, neither too hot nor too cold, typically between 20 and 45°C. </a:t>
            </a:r>
          </a:p>
          <a:p>
            <a:pPr algn="just">
              <a:buFont typeface="Arial" pitchFamily="34" charset="0"/>
              <a:buChar char="•"/>
            </a:pPr>
            <a:r>
              <a:rPr lang="en-US" dirty="0" smtClean="0">
                <a:latin typeface="Arial"/>
                <a:cs typeface="Arial"/>
              </a:rPr>
              <a:t>The habitats of these organisms include especially cheese, yogurt, and </a:t>
            </a:r>
            <a:r>
              <a:rPr lang="en-US" dirty="0" err="1" smtClean="0">
                <a:latin typeface="Arial"/>
                <a:cs typeface="Arial"/>
              </a:rPr>
              <a:t>mesophile</a:t>
            </a:r>
            <a:r>
              <a:rPr lang="en-US" dirty="0" smtClean="0">
                <a:latin typeface="Arial"/>
                <a:cs typeface="Arial"/>
              </a:rPr>
              <a:t> organisms are often included in the process of beer and wine making. </a:t>
            </a:r>
          </a:p>
          <a:p>
            <a:pPr algn="just">
              <a:buFont typeface="Arial" pitchFamily="34" charset="0"/>
              <a:buChar char="•"/>
            </a:pPr>
            <a:r>
              <a:rPr lang="en-US" dirty="0" smtClean="0">
                <a:latin typeface="Arial"/>
                <a:cs typeface="Arial"/>
              </a:rPr>
              <a:t>Since normal human body temperature is 37°C, the majority of human pathogens are </a:t>
            </a:r>
            <a:r>
              <a:rPr lang="en-US" dirty="0" err="1" smtClean="0">
                <a:latin typeface="Arial"/>
                <a:cs typeface="Arial"/>
              </a:rPr>
              <a:t>mesophiles</a:t>
            </a:r>
            <a:r>
              <a:rPr lang="en-US" dirty="0" smtClean="0">
                <a:latin typeface="Arial"/>
                <a:cs typeface="Arial"/>
              </a:rPr>
              <a:t>.</a:t>
            </a:r>
            <a:endParaRPr lang="en-US" dirty="0">
              <a:latin typeface="Arial"/>
              <a:cs typeface="Arial"/>
            </a:endParaRPr>
          </a:p>
        </p:txBody>
      </p:sp>
    </p:spTree>
    <p:extLst>
      <p:ext uri="{BB962C8B-B14F-4D97-AF65-F5344CB8AC3E}">
        <p14:creationId xmlns:p14="http://schemas.microsoft.com/office/powerpoint/2010/main" val="3398932375"/>
      </p:ext>
    </p:extLst>
  </p:cSld>
  <p:clrMapOvr>
    <a:masterClrMapping/>
  </p:clrMapOvr>
  <p:transition>
    <p:zoom dir="in"/>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3821</TotalTime>
  <Words>1080</Words>
  <Application>Microsoft Office PowerPoint</Application>
  <PresentationFormat>On-screen Show (4:3)</PresentationFormat>
  <Paragraphs>96</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vt:lpstr>
      <vt:lpstr>Helvetica</vt:lpstr>
      <vt:lpstr>Times New Roman</vt:lpstr>
      <vt:lpstr>Wingdings</vt:lpstr>
      <vt:lpstr>Blank Presentation</vt:lpstr>
      <vt:lpstr>PowerPoint Presentation</vt:lpstr>
      <vt:lpstr>PowerPoint Presentation</vt:lpstr>
      <vt:lpstr>PowerPoint Presentation</vt:lpstr>
      <vt:lpstr>PowerPoint Presentation</vt:lpstr>
      <vt:lpstr>PowerPoint Presentation</vt:lpstr>
      <vt:lpstr>Survival requirements of bacteria</vt:lpstr>
      <vt:lpstr>Temperature</vt:lpstr>
      <vt:lpstr>PowerPoint Presentation</vt:lpstr>
      <vt:lpstr>PowerPoint Presentation</vt:lpstr>
      <vt:lpstr>PowerPoint Presentation</vt:lpstr>
      <vt:lpstr>PowerPoint Presentation</vt:lpstr>
      <vt:lpstr>PowerPoint Presentation</vt:lpstr>
      <vt:lpstr>pH</vt:lpstr>
      <vt:lpstr>Osmotic pressure</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Structure of Bacteria</dc:title>
  <dc:creator>Gerald T. Schlink</dc:creator>
  <cp:lastModifiedBy>admin</cp:lastModifiedBy>
  <cp:revision>245</cp:revision>
  <cp:lastPrinted>2015-11-22T11:02:09Z</cp:lastPrinted>
  <dcterms:created xsi:type="dcterms:W3CDTF">2015-06-15T23:30:04Z</dcterms:created>
  <dcterms:modified xsi:type="dcterms:W3CDTF">2019-02-12T04:30:15Z</dcterms:modified>
</cp:coreProperties>
</file>