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331" r:id="rId2"/>
    <p:sldId id="335" r:id="rId3"/>
    <p:sldId id="336" r:id="rId4"/>
    <p:sldId id="332" r:id="rId5"/>
    <p:sldId id="333" r:id="rId6"/>
    <p:sldId id="337" r:id="rId7"/>
    <p:sldId id="338" r:id="rId8"/>
    <p:sldId id="342" r:id="rId9"/>
    <p:sldId id="345" r:id="rId10"/>
    <p:sldId id="347" r:id="rId11"/>
    <p:sldId id="349" r:id="rId12"/>
    <p:sldId id="356" r:id="rId13"/>
    <p:sldId id="351" r:id="rId14"/>
    <p:sldId id="353" r:id="rId1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8" autoAdjust="0"/>
    <p:restoredTop sz="98801" autoAdjust="0"/>
  </p:normalViewPr>
  <p:slideViewPr>
    <p:cSldViewPr>
      <p:cViewPr varScale="1">
        <p:scale>
          <a:sx n="74" d="100"/>
          <a:sy n="74" d="100"/>
        </p:scale>
        <p:origin x="12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6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4424670-A7F6-4558-A172-DBD80FDCB800}" type="datetimeFigureOut">
              <a:rPr lang="en-US" smtClean="0"/>
              <a:pPr/>
              <a:t>2/12/2019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BF2BAE3-DCEA-47AE-B9A7-0B8EF4B72F14}" type="slidenum">
              <a:rPr lang="en-US" smtClean="0"/>
              <a:pPr/>
              <a:t>‹#›</a:t>
            </a:fld>
            <a:endParaRPr lang="en-US"/>
          </a:p>
        </p:txBody>
      </p:sp>
    </p:spTree>
    <p:extLst>
      <p:ext uri="{BB962C8B-B14F-4D97-AF65-F5344CB8AC3E}">
        <p14:creationId xmlns:p14="http://schemas.microsoft.com/office/powerpoint/2010/main" val="297731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64515"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645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6451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6451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9B809148-DBF9-4215-B562-D81C9FE80636}" type="slidenum">
              <a:rPr lang="en-US"/>
              <a:pPr/>
              <a:t>‹#›</a:t>
            </a:fld>
            <a:endParaRPr lang="en-US"/>
          </a:p>
        </p:txBody>
      </p:sp>
    </p:spTree>
    <p:extLst>
      <p:ext uri="{BB962C8B-B14F-4D97-AF65-F5344CB8AC3E}">
        <p14:creationId xmlns:p14="http://schemas.microsoft.com/office/powerpoint/2010/main" val="1429660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990600"/>
            <a:ext cx="38100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990600"/>
            <a:ext cx="3810000" cy="5105400"/>
          </a:xfrm>
        </p:spPr>
        <p:txBody>
          <a:bodyPr/>
          <a:lstStyle/>
          <a:p>
            <a:endParaRPr lang="en-US"/>
          </a:p>
        </p:txBody>
      </p:sp>
      <p:sp>
        <p:nvSpPr>
          <p:cNvPr id="5" name="Footer Placeholder 4"/>
          <p:cNvSpPr>
            <a:spLocks noGrp="1"/>
          </p:cNvSpPr>
          <p:nvPr>
            <p:ph type="ftr" sz="quarter" idx="10"/>
          </p:nvPr>
        </p:nvSpPr>
        <p:spPr>
          <a:xfrm>
            <a:off x="6248400" y="6400800"/>
            <a:ext cx="2895600" cy="457200"/>
          </a:xfrm>
        </p:spPr>
        <p:txBody>
          <a:bodyPr/>
          <a:lstStyle>
            <a:lvl1pPr>
              <a:defRPr/>
            </a:lvl1pPr>
          </a:lstStyle>
          <a:p>
            <a:r>
              <a:rPr lang="en-US"/>
              <a:t>Chapter 4</a:t>
            </a:r>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906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990600"/>
            <a:ext cx="77724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2484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Chapter 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zoom dir="in"/>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6629400" cy="685800"/>
          </a:xfrm>
        </p:spPr>
        <p:txBody>
          <a:bodyPr/>
          <a:lstStyle/>
          <a:p>
            <a:r>
              <a:rPr lang="en-US" sz="2800" b="1" dirty="0" smtClean="0">
                <a:latin typeface="Arial"/>
                <a:cs typeface="Arial"/>
              </a:rPr>
              <a:t>Nutritional Requirement of Bacteria</a:t>
            </a:r>
            <a:br>
              <a:rPr lang="en-US" sz="2800" b="1" dirty="0" smtClean="0">
                <a:latin typeface="Arial"/>
                <a:cs typeface="Arial"/>
              </a:rPr>
            </a:br>
            <a:r>
              <a:rPr lang="en-US" sz="2800" b="1" dirty="0" smtClean="0">
                <a:latin typeface="Arial"/>
                <a:cs typeface="Arial"/>
              </a:rPr>
              <a:t> </a:t>
            </a:r>
            <a:br>
              <a:rPr lang="en-US" sz="2800" b="1" dirty="0" smtClean="0">
                <a:latin typeface="Arial"/>
                <a:cs typeface="Arial"/>
              </a:rPr>
            </a:br>
            <a:r>
              <a:rPr lang="en-US" sz="2800" b="1" dirty="0" smtClean="0">
                <a:latin typeface="Arial"/>
                <a:cs typeface="Arial"/>
              </a:rPr>
              <a:t>Carbon</a:t>
            </a:r>
            <a:endParaRPr lang="en-US" sz="2800" b="1" dirty="0">
              <a:latin typeface="Arial"/>
              <a:cs typeface="Arial"/>
            </a:endParaRPr>
          </a:p>
        </p:txBody>
      </p:sp>
      <p:sp>
        <p:nvSpPr>
          <p:cNvPr id="3" name="Content Placeholder 2"/>
          <p:cNvSpPr>
            <a:spLocks noGrp="1"/>
          </p:cNvSpPr>
          <p:nvPr>
            <p:ph idx="1"/>
          </p:nvPr>
        </p:nvSpPr>
        <p:spPr>
          <a:xfrm>
            <a:off x="304800" y="1447800"/>
            <a:ext cx="8534400" cy="5257800"/>
          </a:xfrm>
        </p:spPr>
        <p:txBody>
          <a:bodyPr>
            <a:noAutofit/>
          </a:bodyPr>
          <a:lstStyle/>
          <a:p>
            <a:pPr algn="just"/>
            <a:r>
              <a:rPr lang="en-US" sz="2400" dirty="0" smtClean="0">
                <a:solidFill>
                  <a:schemeClr val="tx2"/>
                </a:solidFill>
                <a:latin typeface="Arial"/>
                <a:cs typeface="Arial"/>
              </a:rPr>
              <a:t>Carbon is one of the most abundant element in living organism (plant, animal or microorganisms) and it is needed for all the organic compounds that make up a living cell</a:t>
            </a:r>
          </a:p>
          <a:p>
            <a:pPr algn="just"/>
            <a:r>
              <a:rPr lang="en-US" sz="2400" dirty="0" smtClean="0">
                <a:solidFill>
                  <a:schemeClr val="tx2"/>
                </a:solidFill>
                <a:latin typeface="Arial"/>
                <a:cs typeface="Arial"/>
              </a:rPr>
              <a:t>Half of the dry weight of a typical bacterial cell is carbon</a:t>
            </a:r>
          </a:p>
          <a:p>
            <a:pPr algn="just"/>
            <a:r>
              <a:rPr lang="en-US" sz="2400" dirty="0" smtClean="0">
                <a:solidFill>
                  <a:schemeClr val="tx2"/>
                </a:solidFill>
                <a:latin typeface="Arial"/>
                <a:cs typeface="Arial"/>
              </a:rPr>
              <a:t>Depending upon the source of carbon bacteria can be classified in to two categories:</a:t>
            </a:r>
          </a:p>
          <a:p>
            <a:pPr algn="just"/>
            <a:r>
              <a:rPr lang="en-US" sz="2400" b="1" dirty="0" err="1" smtClean="0">
                <a:solidFill>
                  <a:schemeClr val="tx2"/>
                </a:solidFill>
                <a:latin typeface="Arial"/>
                <a:cs typeface="Arial"/>
              </a:rPr>
              <a:t>Chemoheterotrophs</a:t>
            </a:r>
            <a:r>
              <a:rPr lang="en-US" sz="2400" dirty="0" smtClean="0">
                <a:solidFill>
                  <a:schemeClr val="tx2"/>
                </a:solidFill>
                <a:latin typeface="Arial"/>
                <a:cs typeface="Arial"/>
              </a:rPr>
              <a:t> get most of their carbon from the source of their energy- organic materials such as proteins, carbohydrates, and lipids </a:t>
            </a:r>
          </a:p>
          <a:p>
            <a:pPr algn="just"/>
            <a:r>
              <a:rPr lang="en-US" sz="2400" b="1" dirty="0" smtClean="0">
                <a:solidFill>
                  <a:schemeClr val="tx2"/>
                </a:solidFill>
                <a:latin typeface="Arial"/>
                <a:cs typeface="Arial"/>
              </a:rPr>
              <a:t>Chemoautotrophs</a:t>
            </a:r>
            <a:r>
              <a:rPr lang="en-US" sz="2400" dirty="0" smtClean="0">
                <a:solidFill>
                  <a:schemeClr val="tx2"/>
                </a:solidFill>
                <a:latin typeface="Arial"/>
                <a:cs typeface="Arial"/>
              </a:rPr>
              <a:t> and </a:t>
            </a:r>
            <a:r>
              <a:rPr lang="en-US" sz="2400" b="1" dirty="0" smtClean="0">
                <a:solidFill>
                  <a:schemeClr val="tx2"/>
                </a:solidFill>
                <a:latin typeface="Arial"/>
                <a:cs typeface="Arial"/>
              </a:rPr>
              <a:t>photoautotrophs</a:t>
            </a:r>
            <a:r>
              <a:rPr lang="en-US" sz="2400" dirty="0" smtClean="0">
                <a:solidFill>
                  <a:schemeClr val="tx2"/>
                </a:solidFill>
                <a:latin typeface="Arial"/>
                <a:cs typeface="Arial"/>
              </a:rPr>
              <a:t> derive their carbon from carbon dioxide. They can thrive in very harsh condition. </a:t>
            </a:r>
            <a:endParaRPr lang="en-US" sz="2400" dirty="0">
              <a:solidFill>
                <a:schemeClr val="tx2"/>
              </a:solidFill>
              <a:latin typeface="Arial"/>
              <a:cs typeface="Arial"/>
            </a:endParaRPr>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5638800"/>
          </a:xfrm>
        </p:spPr>
        <p:txBody>
          <a:bodyPr>
            <a:normAutofit/>
          </a:bodyPr>
          <a:lstStyle/>
          <a:p>
            <a:pPr algn="just"/>
            <a:r>
              <a:rPr lang="en-US" sz="2400" b="1" dirty="0" smtClean="0">
                <a:solidFill>
                  <a:schemeClr val="tx2"/>
                </a:solidFill>
                <a:latin typeface="Arial" panose="020B0604020202020204" pitchFamily="34" charset="0"/>
                <a:cs typeface="Arial" panose="020B0604020202020204" pitchFamily="34" charset="0"/>
              </a:rPr>
              <a:t>Enrichment culture: </a:t>
            </a:r>
            <a:r>
              <a:rPr lang="en-US" sz="2400" dirty="0" smtClean="0">
                <a:solidFill>
                  <a:schemeClr val="tx2"/>
                </a:solidFill>
                <a:latin typeface="Arial" panose="020B0604020202020204" pitchFamily="34" charset="0"/>
                <a:cs typeface="Arial" panose="020B0604020202020204" pitchFamily="34" charset="0"/>
              </a:rPr>
              <a:t>It is also a selective medium which is designed to increase very small numbers of the desired type of organism to detectable levels. The medium for an enrichment culture is usually liquid and provides nutrients and environmental conditions that favor the growth of a particular microbe but not others. </a:t>
            </a:r>
          </a:p>
          <a:p>
            <a:pPr algn="just"/>
            <a:r>
              <a:rPr lang="en-US" sz="2400" dirty="0" smtClean="0">
                <a:solidFill>
                  <a:schemeClr val="tx2"/>
                </a:solidFill>
                <a:latin typeface="Arial" panose="020B0604020202020204" pitchFamily="34" charset="0"/>
                <a:cs typeface="Arial" panose="020B0604020202020204" pitchFamily="34" charset="0"/>
              </a:rPr>
              <a:t>If the soil sample is placed in a liquid enrichment medium in which phenol is the only source of carbon and energy, microbes unable to metabolize phenol will not grow</a:t>
            </a:r>
          </a:p>
          <a:p>
            <a:pPr algn="just"/>
            <a:r>
              <a:rPr lang="en-US" sz="2400" dirty="0" smtClean="0">
                <a:solidFill>
                  <a:schemeClr val="tx2"/>
                </a:solidFill>
                <a:latin typeface="Arial" panose="020B0604020202020204" pitchFamily="34" charset="0"/>
                <a:cs typeface="Arial" panose="020B0604020202020204" pitchFamily="34" charset="0"/>
              </a:rPr>
              <a:t>The culture medium is allowed to incubate for a few days, and then a small amount of it is transferred into another flask of the same medium</a:t>
            </a:r>
          </a:p>
          <a:p>
            <a:pPr algn="just"/>
            <a:r>
              <a:rPr lang="en-US" sz="2400" dirty="0" smtClean="0">
                <a:solidFill>
                  <a:schemeClr val="tx2"/>
                </a:solidFill>
                <a:latin typeface="Arial" panose="020B0604020202020204" pitchFamily="34" charset="0"/>
                <a:cs typeface="Arial" panose="020B0604020202020204" pitchFamily="34" charset="0"/>
              </a:rPr>
              <a:t>After a series of such transfers, the surviving population will consist of bacteria capable of metabolizing phenol</a:t>
            </a:r>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7950" y="152400"/>
            <a:ext cx="3981450" cy="609600"/>
          </a:xfrm>
        </p:spPr>
        <p:txBody>
          <a:bodyPr>
            <a:normAutofit/>
          </a:bodyPr>
          <a:lstStyle/>
          <a:p>
            <a:r>
              <a:rPr lang="en-US" sz="3200" b="1" dirty="0" smtClean="0">
                <a:latin typeface="Arial" panose="020B0604020202020204" pitchFamily="34" charset="0"/>
                <a:cs typeface="Arial" panose="020B0604020202020204" pitchFamily="34" charset="0"/>
              </a:rPr>
              <a:t>Bacterial growth</a:t>
            </a:r>
            <a:endParaRPr lang="en-US" sz="3200" b="1" dirty="0">
              <a:latin typeface="Arial" panose="020B0604020202020204" pitchFamily="34" charset="0"/>
              <a:cs typeface="Arial" panose="020B0604020202020204" pitchFamily="34" charset="0"/>
            </a:endParaRPr>
          </a:p>
        </p:txBody>
      </p:sp>
      <p:sp>
        <p:nvSpPr>
          <p:cNvPr id="4" name="Rectangle 3"/>
          <p:cNvSpPr/>
          <p:nvPr/>
        </p:nvSpPr>
        <p:spPr>
          <a:xfrm>
            <a:off x="257628" y="1144012"/>
            <a:ext cx="8648700" cy="4832092"/>
          </a:xfrm>
          <a:prstGeom prst="rect">
            <a:avLst/>
          </a:prstGeom>
        </p:spPr>
        <p:txBody>
          <a:bodyPr wrap="square">
            <a:spAutoFit/>
          </a:bodyPr>
          <a:lstStyle/>
          <a:p>
            <a:pPr algn="just"/>
            <a:r>
              <a:rPr lang="en-US" sz="2800" b="1" dirty="0" smtClean="0">
                <a:latin typeface="Arial" panose="020B0604020202020204" pitchFamily="34" charset="0"/>
                <a:cs typeface="Arial" panose="020B0604020202020204" pitchFamily="34" charset="0"/>
              </a:rPr>
              <a:t>Binary Fission: </a:t>
            </a:r>
            <a:r>
              <a:rPr lang="en-US" sz="2800" dirty="0" smtClean="0">
                <a:latin typeface="Arial" panose="020B0604020202020204" pitchFamily="34" charset="0"/>
                <a:cs typeface="Arial" panose="020B0604020202020204" pitchFamily="34" charset="0"/>
              </a:rPr>
              <a:t>This is the asexual reproduction or cell division in which one bacterium is divided into two daughter cells. The daughter cells are genetically identical to the original cell. </a:t>
            </a:r>
          </a:p>
          <a:p>
            <a:pPr algn="just"/>
            <a:endParaRPr lang="en-US" sz="2800" dirty="0">
              <a:latin typeface="Arial" panose="020B0604020202020204" pitchFamily="34" charset="0"/>
              <a:cs typeface="Arial" panose="020B0604020202020204" pitchFamily="34" charset="0"/>
            </a:endParaRPr>
          </a:p>
          <a:p>
            <a:pPr algn="just"/>
            <a:r>
              <a:rPr lang="en-US" sz="2800" dirty="0" smtClean="0">
                <a:latin typeface="Arial" panose="020B0604020202020204" pitchFamily="34" charset="0"/>
                <a:cs typeface="Arial" panose="020B0604020202020204" pitchFamily="34" charset="0"/>
              </a:rPr>
              <a:t>The growth of bacteria (also microalgae, fungus, protozoa etc.) have the following four phases:</a:t>
            </a:r>
          </a:p>
          <a:p>
            <a:pPr marL="971550" lvl="1" indent="-514350" algn="just">
              <a:buFont typeface="+mj-lt"/>
              <a:buAutoNum type="arabicPeriod"/>
            </a:pPr>
            <a:r>
              <a:rPr lang="en-US" sz="2800" dirty="0" smtClean="0">
                <a:latin typeface="Arial" panose="020B0604020202020204" pitchFamily="34" charset="0"/>
                <a:cs typeface="Arial" panose="020B0604020202020204" pitchFamily="34" charset="0"/>
              </a:rPr>
              <a:t>Lag phase</a:t>
            </a:r>
          </a:p>
          <a:p>
            <a:pPr marL="971550" lvl="1" indent="-514350" algn="just">
              <a:buFont typeface="+mj-lt"/>
              <a:buAutoNum type="arabicPeriod"/>
            </a:pPr>
            <a:r>
              <a:rPr lang="en-US" sz="2800" dirty="0" smtClean="0">
                <a:latin typeface="Arial" panose="020B0604020202020204" pitchFamily="34" charset="0"/>
                <a:cs typeface="Arial" panose="020B0604020202020204" pitchFamily="34" charset="0"/>
              </a:rPr>
              <a:t>Log phase</a:t>
            </a:r>
          </a:p>
          <a:p>
            <a:pPr marL="971550" lvl="1" indent="-514350" algn="just">
              <a:buFont typeface="+mj-lt"/>
              <a:buAutoNum type="arabicPeriod"/>
            </a:pPr>
            <a:r>
              <a:rPr lang="en-US" sz="2800" dirty="0" smtClean="0">
                <a:latin typeface="Arial" panose="020B0604020202020204" pitchFamily="34" charset="0"/>
                <a:cs typeface="Arial" panose="020B0604020202020204" pitchFamily="34" charset="0"/>
              </a:rPr>
              <a:t>Stationary phase</a:t>
            </a:r>
          </a:p>
          <a:p>
            <a:pPr marL="971550" lvl="1" indent="-514350" algn="just">
              <a:buFont typeface="+mj-lt"/>
              <a:buAutoNum type="arabicPeriod"/>
            </a:pPr>
            <a:r>
              <a:rPr lang="en-US" sz="2800" dirty="0" smtClean="0">
                <a:latin typeface="Arial" panose="020B0604020202020204" pitchFamily="34" charset="0"/>
                <a:cs typeface="Arial" panose="020B0604020202020204" pitchFamily="34" charset="0"/>
              </a:rPr>
              <a:t>Death phase</a:t>
            </a:r>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70544" y="228600"/>
            <a:ext cx="8763000" cy="6553200"/>
          </a:xfrm>
        </p:spPr>
        <p:txBody>
          <a:bodyPr>
            <a:noAutofit/>
          </a:bodyPr>
          <a:lstStyle/>
          <a:p>
            <a:pPr marL="457200" indent="-457200" algn="just">
              <a:buFont typeface="+mj-lt"/>
              <a:buAutoNum type="arabicPeriod"/>
            </a:pPr>
            <a:r>
              <a:rPr lang="en-US" sz="2400" b="1" dirty="0" smtClean="0">
                <a:solidFill>
                  <a:schemeClr val="tx2"/>
                </a:solidFill>
                <a:latin typeface="Arial" panose="020B0604020202020204" pitchFamily="34" charset="0"/>
                <a:cs typeface="Arial" panose="020B0604020202020204" pitchFamily="34" charset="0"/>
              </a:rPr>
              <a:t>Lag Phase: </a:t>
            </a:r>
            <a:r>
              <a:rPr lang="en-US" sz="2400" dirty="0" smtClean="0">
                <a:solidFill>
                  <a:schemeClr val="tx2"/>
                </a:solidFill>
                <a:latin typeface="Arial" panose="020B0604020202020204" pitchFamily="34" charset="0"/>
                <a:cs typeface="Arial" panose="020B0604020202020204" pitchFamily="34" charset="0"/>
              </a:rPr>
              <a:t>During this phase, the number of cells changes very little or not changes at all because the cells do not immediately reproduce in a new medium. This period of little or no cell division is called the lag phase and it can last for 1 hour or several days. During this time, however, the cells are not dormant. The microbial population is undergoing a period of metabolic activity involving the synthesis </a:t>
            </a:r>
            <a:r>
              <a:rPr lang="en-US" sz="2400" dirty="0">
                <a:solidFill>
                  <a:schemeClr val="tx2"/>
                </a:solidFill>
                <a:latin typeface="Arial" panose="020B0604020202020204" pitchFamily="34" charset="0"/>
                <a:cs typeface="Arial" panose="020B0604020202020204" pitchFamily="34" charset="0"/>
              </a:rPr>
              <a:t>of RNA, protein, enzymes and other cellular </a:t>
            </a:r>
            <a:r>
              <a:rPr lang="en-US" sz="2400" dirty="0" smtClean="0">
                <a:solidFill>
                  <a:schemeClr val="tx2"/>
                </a:solidFill>
                <a:latin typeface="Arial" panose="020B0604020202020204" pitchFamily="34" charset="0"/>
                <a:cs typeface="Arial" panose="020B0604020202020204" pitchFamily="34" charset="0"/>
              </a:rPr>
              <a:t>molecules. In this phase the bacterial cell take time for acclimatization in a new medium and for maturation.</a:t>
            </a:r>
          </a:p>
          <a:p>
            <a:pPr marL="457200" indent="-457200" algn="just">
              <a:buAutoNum type="arabicPeriod"/>
            </a:pPr>
            <a:r>
              <a:rPr lang="en-US" sz="2400" b="1" dirty="0" smtClean="0">
                <a:solidFill>
                  <a:schemeClr val="tx2"/>
                </a:solidFill>
                <a:latin typeface="Arial" panose="020B0604020202020204" pitchFamily="34" charset="0"/>
                <a:cs typeface="Arial" panose="020B0604020202020204" pitchFamily="34" charset="0"/>
              </a:rPr>
              <a:t>Log Phase: </a:t>
            </a:r>
            <a:r>
              <a:rPr lang="en-US" sz="2400" dirty="0" smtClean="0">
                <a:solidFill>
                  <a:schemeClr val="tx2"/>
                </a:solidFill>
                <a:latin typeface="Arial" panose="020B0604020202020204" pitchFamily="34" charset="0"/>
                <a:cs typeface="Arial" panose="020B0604020202020204" pitchFamily="34" charset="0"/>
              </a:rPr>
              <a:t>This </a:t>
            </a:r>
            <a:r>
              <a:rPr lang="en-US" sz="2400" dirty="0">
                <a:solidFill>
                  <a:schemeClr val="tx2"/>
                </a:solidFill>
                <a:latin typeface="Arial" panose="020B0604020202020204" pitchFamily="34" charset="0"/>
                <a:cs typeface="Arial" panose="020B0604020202020204" pitchFamily="34" charset="0"/>
              </a:rPr>
              <a:t>phase is also known as logarithmic phase or exponential phase. In this phase, the cells begin to divide and enter a period of growth. Cellular reproduction is most active during this period, and generation time reaches a constant level. Because the generation time is constant, a logarithmic plot of growth during the log phase is a straight line. </a:t>
            </a:r>
          </a:p>
          <a:p>
            <a:pPr marL="457200" indent="-457200" algn="just">
              <a:buFont typeface="+mj-lt"/>
              <a:buAutoNum type="arabicPeriod"/>
            </a:pPr>
            <a:endParaRPr lang="en-US" sz="2400"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13701"/>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029200"/>
          </a:xfrm>
        </p:spPr>
        <p:txBody>
          <a:bodyPr>
            <a:normAutofit/>
          </a:bodyPr>
          <a:lstStyle/>
          <a:p>
            <a:pPr marL="0" indent="0" algn="just">
              <a:buNone/>
            </a:pPr>
            <a:r>
              <a:rPr lang="en-US" sz="2400" b="1" dirty="0" smtClean="0">
                <a:solidFill>
                  <a:schemeClr val="tx2"/>
                </a:solidFill>
                <a:latin typeface="Arial" panose="020B0604020202020204" pitchFamily="34" charset="0"/>
                <a:cs typeface="Arial" panose="020B0604020202020204" pitchFamily="34" charset="0"/>
              </a:rPr>
              <a:t>3. Stationary Phase: </a:t>
            </a:r>
            <a:r>
              <a:rPr lang="en-US" sz="2400" dirty="0" smtClean="0">
                <a:solidFill>
                  <a:schemeClr val="tx2"/>
                </a:solidFill>
                <a:latin typeface="Arial" panose="020B0604020202020204" pitchFamily="34" charset="0"/>
                <a:cs typeface="Arial" panose="020B0604020202020204" pitchFamily="34" charset="0"/>
              </a:rPr>
              <a:t>If exponential growth continues unchecked, myriads of cells could arise. However this doesn't happen due </a:t>
            </a:r>
            <a:r>
              <a:rPr lang="en-US" sz="2400" dirty="0">
                <a:solidFill>
                  <a:schemeClr val="tx2"/>
                </a:solidFill>
                <a:latin typeface="Arial" panose="020B0604020202020204" pitchFamily="34" charset="0"/>
                <a:cs typeface="Arial" panose="020B0604020202020204" pitchFamily="34" charset="0"/>
              </a:rPr>
              <a:t>to </a:t>
            </a:r>
            <a:r>
              <a:rPr lang="en-US" sz="2400" dirty="0" smtClean="0">
                <a:solidFill>
                  <a:schemeClr val="tx2"/>
                </a:solidFill>
                <a:latin typeface="Arial" panose="020B0604020202020204" pitchFamily="34" charset="0"/>
                <a:cs typeface="Arial" panose="020B0604020202020204" pitchFamily="34" charset="0"/>
              </a:rPr>
              <a:t>the death of some old cells, </a:t>
            </a:r>
            <a:r>
              <a:rPr lang="en-US" sz="2400" dirty="0">
                <a:solidFill>
                  <a:schemeClr val="tx2"/>
                </a:solidFill>
                <a:latin typeface="Arial" panose="020B0604020202020204" pitchFamily="34" charset="0"/>
                <a:cs typeface="Arial" panose="020B0604020202020204" pitchFamily="34" charset="0"/>
              </a:rPr>
              <a:t>exhaustion of nutrients, accumulation of waste products, and harmful changes in </a:t>
            </a:r>
            <a:r>
              <a:rPr lang="en-US" sz="2400" dirty="0" smtClean="0">
                <a:solidFill>
                  <a:schemeClr val="tx2"/>
                </a:solidFill>
                <a:latin typeface="Arial" panose="020B0604020202020204" pitchFamily="34" charset="0"/>
                <a:cs typeface="Arial" panose="020B0604020202020204" pitchFamily="34" charset="0"/>
              </a:rPr>
              <a:t>pH.</a:t>
            </a:r>
            <a:r>
              <a:rPr lang="en-US" sz="2400" dirty="0">
                <a:solidFill>
                  <a:schemeClr val="tx2"/>
                </a:solidFill>
                <a:latin typeface="Arial" panose="020B0604020202020204" pitchFamily="34" charset="0"/>
                <a:cs typeface="Arial" panose="020B0604020202020204" pitchFamily="34" charset="0"/>
              </a:rPr>
              <a:t> </a:t>
            </a:r>
            <a:r>
              <a:rPr lang="en-US" sz="2400" dirty="0" smtClean="0">
                <a:solidFill>
                  <a:schemeClr val="tx2"/>
                </a:solidFill>
                <a:latin typeface="Arial" panose="020B0604020202020204" pitchFamily="34" charset="0"/>
                <a:cs typeface="Arial" panose="020B0604020202020204" pitchFamily="34" charset="0"/>
              </a:rPr>
              <a:t>Eventually, the growth rate slows, the number of microbial deaths balances the number of new cells, and the population stabilizes. This period of equilibrium is called the stationary phase.</a:t>
            </a:r>
          </a:p>
          <a:p>
            <a:pPr marL="0" indent="0" algn="just">
              <a:buNone/>
            </a:pPr>
            <a:r>
              <a:rPr lang="en-US" sz="2400" b="1" dirty="0" smtClean="0">
                <a:solidFill>
                  <a:schemeClr val="tx2"/>
                </a:solidFill>
                <a:latin typeface="Arial" panose="020B0604020202020204" pitchFamily="34" charset="0"/>
                <a:cs typeface="Arial" panose="020B0604020202020204" pitchFamily="34" charset="0"/>
              </a:rPr>
              <a:t>4. Death </a:t>
            </a:r>
            <a:r>
              <a:rPr lang="en-US" sz="2400" b="1" dirty="0">
                <a:solidFill>
                  <a:schemeClr val="tx2"/>
                </a:solidFill>
                <a:latin typeface="Arial" panose="020B0604020202020204" pitchFamily="34" charset="0"/>
                <a:cs typeface="Arial" panose="020B0604020202020204" pitchFamily="34" charset="0"/>
              </a:rPr>
              <a:t>Phase: </a:t>
            </a:r>
            <a:r>
              <a:rPr lang="en-US" sz="2400" dirty="0">
                <a:solidFill>
                  <a:schemeClr val="tx2"/>
                </a:solidFill>
                <a:latin typeface="Arial" panose="020B0604020202020204" pitchFamily="34" charset="0"/>
                <a:cs typeface="Arial" panose="020B0604020202020204" pitchFamily="34" charset="0"/>
              </a:rPr>
              <a:t>The number of deaths eventually exceeds the number of new cells formed, and the population enters the death phase, or logarithmic decline phase. </a:t>
            </a:r>
            <a:r>
              <a:rPr lang="en-US" sz="2400" dirty="0">
                <a:latin typeface="Arial" panose="020B0604020202020204" pitchFamily="34" charset="0"/>
                <a:cs typeface="Arial" panose="020B0604020202020204" pitchFamily="34" charset="0"/>
              </a:rPr>
              <a:t>This could be due to lack of nutrients, a temperature which is too high or low, or the wrong living conditions</a:t>
            </a:r>
            <a:r>
              <a:rPr lang="en-US" sz="2400" dirty="0" smtClean="0">
                <a:latin typeface="Arial" panose="020B0604020202020204" pitchFamily="34" charset="0"/>
                <a:cs typeface="Arial" panose="020B0604020202020204" pitchFamily="34" charset="0"/>
              </a:rPr>
              <a:t>.</a:t>
            </a:r>
            <a:endParaRPr lang="en-US" sz="2400" dirty="0">
              <a:solidFill>
                <a:schemeClr val="tx2"/>
              </a:solidFill>
              <a:latin typeface="Arial" panose="020B0604020202020204" pitchFamily="34" charset="0"/>
              <a:cs typeface="Arial" panose="020B0604020202020204" pitchFamily="34" charset="0"/>
            </a:endParaRPr>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152400"/>
            <a:ext cx="9143999" cy="6553200"/>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2" y="151266"/>
            <a:ext cx="8458200" cy="792162"/>
          </a:xfrm>
        </p:spPr>
        <p:txBody>
          <a:bodyPr/>
          <a:lstStyle/>
          <a:p>
            <a:r>
              <a:rPr lang="en-US" sz="3200" b="1" dirty="0" smtClean="0">
                <a:latin typeface="Arial"/>
                <a:cs typeface="Arial"/>
              </a:rPr>
              <a:t>Oxygen</a:t>
            </a:r>
            <a:r>
              <a:rPr lang="en-US" sz="2800" b="1" dirty="0" smtClean="0">
                <a:latin typeface="Arial"/>
                <a:cs typeface="Arial"/>
              </a:rPr>
              <a:t/>
            </a:r>
            <a:br>
              <a:rPr lang="en-US" sz="2800" b="1" dirty="0" smtClean="0">
                <a:latin typeface="Arial"/>
                <a:cs typeface="Arial"/>
              </a:rPr>
            </a:br>
            <a:r>
              <a:rPr lang="en-US" sz="2400" b="1" dirty="0" smtClean="0">
                <a:latin typeface="Arial"/>
                <a:cs typeface="Arial"/>
              </a:rPr>
              <a:t>Classification of bacteria based on oxygen requirement</a:t>
            </a:r>
            <a:r>
              <a:rPr lang="en-US" sz="2800" b="1" dirty="0" smtClean="0">
                <a:latin typeface="Arial"/>
                <a:cs typeface="Arial"/>
              </a:rPr>
              <a:t> </a:t>
            </a:r>
            <a:endParaRPr lang="en-US" sz="2800" b="1" dirty="0">
              <a:latin typeface="Arial"/>
              <a:cs typeface="Arial"/>
            </a:endParaRPr>
          </a:p>
        </p:txBody>
      </p:sp>
      <p:sp>
        <p:nvSpPr>
          <p:cNvPr id="3" name="Content Placeholder 2"/>
          <p:cNvSpPr>
            <a:spLocks noGrp="1"/>
          </p:cNvSpPr>
          <p:nvPr>
            <p:ph idx="1"/>
          </p:nvPr>
        </p:nvSpPr>
        <p:spPr>
          <a:xfrm>
            <a:off x="304800" y="1295400"/>
            <a:ext cx="8534400" cy="5029200"/>
          </a:xfrm>
        </p:spPr>
        <p:txBody>
          <a:bodyPr>
            <a:noAutofit/>
          </a:bodyPr>
          <a:lstStyle/>
          <a:p>
            <a:pPr marL="457200" indent="-457200" algn="just">
              <a:buFont typeface="+mj-lt"/>
              <a:buAutoNum type="arabicPeriod"/>
            </a:pPr>
            <a:r>
              <a:rPr lang="en-US" sz="2400" b="1" dirty="0" smtClean="0">
                <a:solidFill>
                  <a:schemeClr val="tx2"/>
                </a:solidFill>
                <a:latin typeface="Arial"/>
                <a:cs typeface="Arial"/>
              </a:rPr>
              <a:t>Obligate aerobes</a:t>
            </a:r>
            <a:r>
              <a:rPr lang="en-US" sz="2400" dirty="0" smtClean="0">
                <a:solidFill>
                  <a:schemeClr val="tx2"/>
                </a:solidFill>
                <a:latin typeface="Arial"/>
                <a:cs typeface="Arial"/>
              </a:rPr>
              <a:t>: Must require oxygen for growth. Examples of obligatory aerobic bacteria include </a:t>
            </a:r>
            <a:r>
              <a:rPr lang="en-US" sz="2400" b="1" i="1" dirty="0" smtClean="0">
                <a:solidFill>
                  <a:schemeClr val="tx2"/>
                </a:solidFill>
                <a:latin typeface="Arial"/>
                <a:cs typeface="Arial"/>
              </a:rPr>
              <a:t>Mycobacterium tuberculosis.</a:t>
            </a:r>
          </a:p>
          <a:p>
            <a:pPr marL="457200" indent="-457200" algn="just">
              <a:buFont typeface="+mj-lt"/>
              <a:buAutoNum type="arabicPeriod"/>
            </a:pPr>
            <a:r>
              <a:rPr lang="en-US" sz="2400" b="1" dirty="0" smtClean="0">
                <a:solidFill>
                  <a:schemeClr val="tx2"/>
                </a:solidFill>
                <a:latin typeface="Arial"/>
                <a:cs typeface="Arial"/>
              </a:rPr>
              <a:t>Obligate anaerobes: </a:t>
            </a:r>
            <a:r>
              <a:rPr lang="en-US" sz="2400" dirty="0" smtClean="0">
                <a:solidFill>
                  <a:schemeClr val="tx2"/>
                </a:solidFill>
                <a:latin typeface="Arial"/>
                <a:cs typeface="Arial"/>
              </a:rPr>
              <a:t>Bacteria that are unable to use molecular oxygen for energy-yielding reactions. Examples of obligatory anaerobic bacterial genera include </a:t>
            </a:r>
            <a:r>
              <a:rPr lang="en-US" sz="2400" b="1" i="1" dirty="0" err="1" smtClean="0">
                <a:solidFill>
                  <a:schemeClr val="tx2"/>
                </a:solidFill>
                <a:latin typeface="Arial"/>
                <a:cs typeface="Arial"/>
              </a:rPr>
              <a:t>Actinomyces</a:t>
            </a:r>
            <a:r>
              <a:rPr lang="en-US" sz="2400" b="1" dirty="0" smtClean="0">
                <a:solidFill>
                  <a:schemeClr val="tx2"/>
                </a:solidFill>
                <a:latin typeface="Arial"/>
                <a:cs typeface="Arial"/>
              </a:rPr>
              <a:t>, </a:t>
            </a:r>
            <a:r>
              <a:rPr lang="en-US" sz="2400" b="1" i="1" dirty="0" smtClean="0">
                <a:solidFill>
                  <a:schemeClr val="tx2"/>
                </a:solidFill>
                <a:latin typeface="Arial"/>
                <a:cs typeface="Arial"/>
              </a:rPr>
              <a:t>Clostridium</a:t>
            </a:r>
            <a:r>
              <a:rPr lang="en-US" sz="2400" b="1" dirty="0" smtClean="0">
                <a:solidFill>
                  <a:schemeClr val="tx2"/>
                </a:solidFill>
                <a:latin typeface="Arial"/>
                <a:cs typeface="Arial"/>
              </a:rPr>
              <a:t> </a:t>
            </a:r>
            <a:r>
              <a:rPr lang="en-US" sz="2400" dirty="0" smtClean="0">
                <a:solidFill>
                  <a:schemeClr val="tx2"/>
                </a:solidFill>
                <a:latin typeface="Arial"/>
                <a:cs typeface="Arial"/>
              </a:rPr>
              <a:t>etc.</a:t>
            </a:r>
          </a:p>
          <a:p>
            <a:pPr marL="457200" indent="-457200" algn="just">
              <a:buFont typeface="+mj-lt"/>
              <a:buAutoNum type="arabicPeriod"/>
            </a:pPr>
            <a:r>
              <a:rPr lang="en-US" sz="2400" b="1" dirty="0">
                <a:solidFill>
                  <a:schemeClr val="tx2"/>
                </a:solidFill>
                <a:latin typeface="Arial"/>
                <a:cs typeface="Arial"/>
              </a:rPr>
              <a:t>Facultative anaerobes: </a:t>
            </a:r>
            <a:r>
              <a:rPr lang="en-US" sz="2400" dirty="0">
                <a:solidFill>
                  <a:schemeClr val="tx2"/>
                </a:solidFill>
                <a:latin typeface="Arial"/>
                <a:cs typeface="Arial"/>
              </a:rPr>
              <a:t>Can use oxygen when it is present but are able to continue growth by using fermentation or anaerobic respiration when oxygen is not available. Some examples of </a:t>
            </a:r>
            <a:r>
              <a:rPr lang="en-US" sz="2400" dirty="0" smtClean="0">
                <a:solidFill>
                  <a:schemeClr val="tx2"/>
                </a:solidFill>
                <a:latin typeface="Arial"/>
                <a:cs typeface="Arial"/>
              </a:rPr>
              <a:t>facultative </a:t>
            </a:r>
            <a:r>
              <a:rPr lang="en-US" sz="2400" dirty="0">
                <a:solidFill>
                  <a:schemeClr val="tx2"/>
                </a:solidFill>
                <a:latin typeface="Arial"/>
                <a:cs typeface="Arial"/>
              </a:rPr>
              <a:t>anaerobic bacteria are </a:t>
            </a:r>
            <a:r>
              <a:rPr lang="en-US" sz="2400" b="1" i="1" dirty="0">
                <a:solidFill>
                  <a:schemeClr val="tx2"/>
                </a:solidFill>
                <a:latin typeface="Arial"/>
                <a:cs typeface="Arial"/>
              </a:rPr>
              <a:t>Staphylococcus</a:t>
            </a:r>
            <a:r>
              <a:rPr lang="en-US" sz="2400" b="1" dirty="0">
                <a:solidFill>
                  <a:schemeClr val="tx2"/>
                </a:solidFill>
                <a:latin typeface="Arial"/>
                <a:cs typeface="Arial"/>
              </a:rPr>
              <a:t> species</a:t>
            </a:r>
            <a:r>
              <a:rPr lang="en-US" sz="2400" dirty="0">
                <a:solidFill>
                  <a:schemeClr val="tx2"/>
                </a:solidFill>
                <a:latin typeface="Arial"/>
                <a:cs typeface="Arial"/>
              </a:rPr>
              <a:t>, </a:t>
            </a:r>
            <a:r>
              <a:rPr lang="en-US" sz="2400" b="1" i="1" dirty="0">
                <a:solidFill>
                  <a:schemeClr val="tx2"/>
                </a:solidFill>
                <a:latin typeface="Arial"/>
                <a:cs typeface="Arial"/>
              </a:rPr>
              <a:t>Streptococcus</a:t>
            </a:r>
            <a:r>
              <a:rPr lang="en-US" sz="2400" b="1" dirty="0">
                <a:solidFill>
                  <a:schemeClr val="tx2"/>
                </a:solidFill>
                <a:latin typeface="Arial"/>
                <a:cs typeface="Arial"/>
              </a:rPr>
              <a:t> species, </a:t>
            </a:r>
            <a:r>
              <a:rPr lang="en-US" sz="2400" b="1" i="1" dirty="0">
                <a:solidFill>
                  <a:schemeClr val="tx2"/>
                </a:solidFill>
                <a:latin typeface="Arial"/>
                <a:cs typeface="Arial"/>
              </a:rPr>
              <a:t>Escherichia coli</a:t>
            </a:r>
            <a:r>
              <a:rPr lang="en-US" sz="2400" b="1" dirty="0">
                <a:solidFill>
                  <a:schemeClr val="tx2"/>
                </a:solidFill>
                <a:latin typeface="Arial"/>
                <a:cs typeface="Arial"/>
              </a:rPr>
              <a:t> </a:t>
            </a:r>
            <a:r>
              <a:rPr lang="en-US" sz="2400" dirty="0">
                <a:solidFill>
                  <a:schemeClr val="tx2"/>
                </a:solidFill>
                <a:latin typeface="Arial"/>
                <a:cs typeface="Arial"/>
              </a:rPr>
              <a:t>etc</a:t>
            </a:r>
            <a:r>
              <a:rPr lang="en-US" sz="2400" dirty="0" smtClean="0">
                <a:solidFill>
                  <a:schemeClr val="tx2"/>
                </a:solidFill>
                <a:latin typeface="Arial"/>
                <a:cs typeface="Arial"/>
              </a:rPr>
              <a:t>.</a:t>
            </a: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447800" y="3124200"/>
            <a:ext cx="6324600" cy="3349705"/>
          </a:xfrm>
          <a:prstGeom prst="rect">
            <a:avLst/>
          </a:prstGeom>
        </p:spPr>
      </p:pic>
      <p:sp>
        <p:nvSpPr>
          <p:cNvPr id="4" name="Content Placeholder 2"/>
          <p:cNvSpPr>
            <a:spLocks noGrp="1"/>
          </p:cNvSpPr>
          <p:nvPr>
            <p:ph idx="1"/>
          </p:nvPr>
        </p:nvSpPr>
        <p:spPr>
          <a:xfrm>
            <a:off x="228600" y="304800"/>
            <a:ext cx="8686800" cy="2362200"/>
          </a:xfrm>
        </p:spPr>
        <p:txBody>
          <a:bodyPr>
            <a:noAutofit/>
          </a:bodyPr>
          <a:lstStyle/>
          <a:p>
            <a:pPr marL="0" indent="0" algn="just">
              <a:buNone/>
            </a:pPr>
            <a:r>
              <a:rPr lang="en-US" sz="2400" b="1" dirty="0" smtClean="0">
                <a:solidFill>
                  <a:schemeClr val="tx2"/>
                </a:solidFill>
                <a:latin typeface="Arial"/>
                <a:cs typeface="Arial"/>
              </a:rPr>
              <a:t>4. </a:t>
            </a:r>
            <a:r>
              <a:rPr lang="en-US" sz="2400" b="1" dirty="0" err="1" smtClean="0">
                <a:solidFill>
                  <a:schemeClr val="tx2"/>
                </a:solidFill>
                <a:latin typeface="Arial"/>
                <a:cs typeface="Arial"/>
              </a:rPr>
              <a:t>Microaerophiles</a:t>
            </a:r>
            <a:r>
              <a:rPr lang="en-US" sz="2400" b="1" dirty="0">
                <a:solidFill>
                  <a:schemeClr val="tx2"/>
                </a:solidFill>
                <a:latin typeface="Arial"/>
                <a:cs typeface="Arial"/>
              </a:rPr>
              <a:t>: </a:t>
            </a:r>
            <a:r>
              <a:rPr lang="en-US" sz="2400" dirty="0">
                <a:solidFill>
                  <a:schemeClr val="tx2"/>
                </a:solidFill>
                <a:latin typeface="Arial"/>
                <a:cs typeface="Arial"/>
              </a:rPr>
              <a:t>They require oxygen, however, they grow only in oxygen concentrations lower than those in air. Usually 2-10% oxygen content is better for them. </a:t>
            </a:r>
            <a:r>
              <a:rPr lang="en-US" sz="2400" b="1" i="1" dirty="0">
                <a:solidFill>
                  <a:schemeClr val="tx2"/>
                </a:solidFill>
                <a:latin typeface="Arial"/>
                <a:cs typeface="Arial"/>
              </a:rPr>
              <a:t>Campylobacter</a:t>
            </a:r>
            <a:r>
              <a:rPr lang="en-US" sz="2400" b="1" dirty="0">
                <a:solidFill>
                  <a:schemeClr val="tx2"/>
                </a:solidFill>
                <a:latin typeface="Arial"/>
                <a:cs typeface="Arial"/>
              </a:rPr>
              <a:t> </a:t>
            </a:r>
            <a:r>
              <a:rPr lang="en-US" sz="2400" dirty="0">
                <a:solidFill>
                  <a:schemeClr val="tx2"/>
                </a:solidFill>
                <a:latin typeface="Arial"/>
                <a:cs typeface="Arial"/>
              </a:rPr>
              <a:t>species is the example of </a:t>
            </a:r>
            <a:r>
              <a:rPr lang="en-US" sz="2400" dirty="0" err="1" smtClean="0">
                <a:solidFill>
                  <a:schemeClr val="tx2"/>
                </a:solidFill>
                <a:latin typeface="Arial"/>
                <a:cs typeface="Arial"/>
              </a:rPr>
              <a:t>microaerophiles</a:t>
            </a:r>
            <a:r>
              <a:rPr lang="en-US" sz="2400" dirty="0" smtClean="0">
                <a:solidFill>
                  <a:schemeClr val="tx2"/>
                </a:solidFill>
                <a:latin typeface="Arial"/>
                <a:cs typeface="Arial"/>
              </a:rPr>
              <a:t>.</a:t>
            </a:r>
          </a:p>
          <a:p>
            <a:pPr marL="0" indent="0" algn="just">
              <a:buNone/>
            </a:pPr>
            <a:r>
              <a:rPr lang="en-US" sz="2400" b="1" dirty="0" smtClean="0">
                <a:solidFill>
                  <a:schemeClr val="tx2"/>
                </a:solidFill>
                <a:latin typeface="Arial"/>
                <a:cs typeface="Arial"/>
              </a:rPr>
              <a:t>5. </a:t>
            </a:r>
            <a:r>
              <a:rPr lang="en-US" sz="2400" b="1" dirty="0" err="1" smtClean="0">
                <a:solidFill>
                  <a:schemeClr val="tx2"/>
                </a:solidFill>
                <a:latin typeface="Arial"/>
                <a:cs typeface="Arial"/>
              </a:rPr>
              <a:t>Aerotolerant</a:t>
            </a:r>
            <a:r>
              <a:rPr lang="en-US" sz="2400" b="1" dirty="0" smtClean="0">
                <a:solidFill>
                  <a:schemeClr val="tx2"/>
                </a:solidFill>
                <a:latin typeface="Arial"/>
                <a:cs typeface="Arial"/>
              </a:rPr>
              <a:t> anaerobes: </a:t>
            </a:r>
            <a:r>
              <a:rPr lang="en-US" sz="2400" dirty="0" smtClean="0">
                <a:solidFill>
                  <a:schemeClr val="tx2"/>
                </a:solidFill>
                <a:latin typeface="Arial"/>
                <a:cs typeface="Arial"/>
              </a:rPr>
              <a:t>Can’t use oxygen for growth, but they tolerate it fairly well. </a:t>
            </a:r>
            <a:r>
              <a:rPr lang="en-US" sz="2400" b="1" i="1" dirty="0" err="1" smtClean="0">
                <a:solidFill>
                  <a:schemeClr val="tx2"/>
                </a:solidFill>
                <a:latin typeface="Arial"/>
                <a:cs typeface="Arial"/>
              </a:rPr>
              <a:t>Trichinella</a:t>
            </a:r>
            <a:r>
              <a:rPr lang="en-US" sz="2400" b="1" i="1" dirty="0" smtClean="0">
                <a:solidFill>
                  <a:schemeClr val="tx2"/>
                </a:solidFill>
                <a:latin typeface="Arial"/>
                <a:cs typeface="Arial"/>
              </a:rPr>
              <a:t> </a:t>
            </a:r>
            <a:r>
              <a:rPr lang="en-US" sz="2400" b="1" i="1" dirty="0" err="1" smtClean="0">
                <a:solidFill>
                  <a:schemeClr val="tx2"/>
                </a:solidFill>
                <a:latin typeface="Arial"/>
                <a:cs typeface="Arial"/>
              </a:rPr>
              <a:t>spiralis</a:t>
            </a:r>
            <a:r>
              <a:rPr lang="en-US" sz="2400" b="1" i="1" dirty="0" smtClean="0">
                <a:solidFill>
                  <a:schemeClr val="tx2"/>
                </a:solidFill>
                <a:latin typeface="Arial"/>
                <a:cs typeface="Arial"/>
              </a:rPr>
              <a:t> </a:t>
            </a:r>
            <a:r>
              <a:rPr lang="en-US" sz="2400" dirty="0" smtClean="0">
                <a:solidFill>
                  <a:schemeClr val="tx2"/>
                </a:solidFill>
                <a:latin typeface="Arial"/>
                <a:cs typeface="Arial"/>
              </a:rPr>
              <a:t>(pork worm)</a:t>
            </a: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6038"/>
            <a:ext cx="5943600" cy="715962"/>
          </a:xfrm>
        </p:spPr>
        <p:txBody>
          <a:bodyPr>
            <a:normAutofit/>
          </a:bodyPr>
          <a:lstStyle/>
          <a:p>
            <a:r>
              <a:rPr lang="en-US" sz="2800" b="1" dirty="0" smtClean="0">
                <a:latin typeface="Arial"/>
                <a:cs typeface="Arial"/>
              </a:rPr>
              <a:t>Nitrogen, Sulfur and Phosphorus</a:t>
            </a:r>
            <a:endParaRPr lang="en-US" sz="2800" b="1" dirty="0">
              <a:latin typeface="Arial"/>
              <a:cs typeface="Arial"/>
            </a:endParaRPr>
          </a:p>
        </p:txBody>
      </p:sp>
      <p:sp>
        <p:nvSpPr>
          <p:cNvPr id="3" name="Content Placeholder 2"/>
          <p:cNvSpPr>
            <a:spLocks noGrp="1"/>
          </p:cNvSpPr>
          <p:nvPr>
            <p:ph idx="1"/>
          </p:nvPr>
        </p:nvSpPr>
        <p:spPr>
          <a:xfrm>
            <a:off x="228600" y="762000"/>
            <a:ext cx="8686800" cy="5715000"/>
          </a:xfrm>
        </p:spPr>
        <p:txBody>
          <a:bodyPr>
            <a:noAutofit/>
          </a:bodyPr>
          <a:lstStyle/>
          <a:p>
            <a:pPr algn="just"/>
            <a:r>
              <a:rPr lang="en-US" sz="2200" b="1" dirty="0" smtClean="0">
                <a:solidFill>
                  <a:schemeClr val="tx2"/>
                </a:solidFill>
                <a:latin typeface="Arial"/>
                <a:cs typeface="Arial"/>
              </a:rPr>
              <a:t>Nitrogen:</a:t>
            </a:r>
            <a:r>
              <a:rPr lang="en-US" sz="2200" dirty="0" smtClean="0">
                <a:solidFill>
                  <a:schemeClr val="tx2"/>
                </a:solidFill>
                <a:latin typeface="Arial"/>
                <a:cs typeface="Arial"/>
              </a:rPr>
              <a:t> It is necessary to synthesize proteins, nucleic acids etc</a:t>
            </a:r>
          </a:p>
          <a:p>
            <a:pPr lvl="1" algn="just"/>
            <a:r>
              <a:rPr lang="en-US" sz="2200" b="1" dirty="0" smtClean="0">
                <a:solidFill>
                  <a:schemeClr val="tx2"/>
                </a:solidFill>
                <a:latin typeface="Arial"/>
                <a:cs typeface="Arial"/>
              </a:rPr>
              <a:t>Decomposing</a:t>
            </a:r>
            <a:r>
              <a:rPr lang="en-US" sz="2200" dirty="0" smtClean="0">
                <a:solidFill>
                  <a:schemeClr val="tx2"/>
                </a:solidFill>
                <a:latin typeface="Arial"/>
                <a:cs typeface="Arial"/>
              </a:rPr>
              <a:t> protein-containing material and </a:t>
            </a:r>
            <a:r>
              <a:rPr lang="en-US" sz="2200" b="1" dirty="0" smtClean="0">
                <a:solidFill>
                  <a:schemeClr val="tx2"/>
                </a:solidFill>
                <a:latin typeface="Arial"/>
                <a:cs typeface="Arial"/>
              </a:rPr>
              <a:t>reincorporating </a:t>
            </a:r>
            <a:r>
              <a:rPr lang="en-US" sz="2200" dirty="0" smtClean="0">
                <a:solidFill>
                  <a:schemeClr val="tx2"/>
                </a:solidFill>
                <a:latin typeface="Arial"/>
                <a:cs typeface="Arial"/>
              </a:rPr>
              <a:t>the amino acids into newly synthesized proteins and other nitrogen-containing compounds</a:t>
            </a:r>
          </a:p>
          <a:p>
            <a:pPr lvl="1" algn="just"/>
            <a:r>
              <a:rPr lang="en-US" sz="2200" dirty="0" smtClean="0">
                <a:solidFill>
                  <a:schemeClr val="tx2"/>
                </a:solidFill>
                <a:latin typeface="Arial"/>
                <a:cs typeface="Arial"/>
              </a:rPr>
              <a:t>Nitrogen from ammonium ions, which are already in the reduced form and are usually found in organic cellular material</a:t>
            </a:r>
          </a:p>
          <a:p>
            <a:pPr lvl="1" algn="just"/>
            <a:r>
              <a:rPr lang="en-US" sz="2200" dirty="0" smtClean="0">
                <a:solidFill>
                  <a:schemeClr val="tx2"/>
                </a:solidFill>
                <a:latin typeface="Arial"/>
                <a:cs typeface="Arial"/>
              </a:rPr>
              <a:t>Photosynthesizing </a:t>
            </a:r>
            <a:r>
              <a:rPr lang="en-US" sz="2200" dirty="0" err="1" smtClean="0">
                <a:solidFill>
                  <a:schemeClr val="tx2"/>
                </a:solidFill>
                <a:latin typeface="Arial"/>
                <a:cs typeface="Arial"/>
              </a:rPr>
              <a:t>cyanobacteria</a:t>
            </a:r>
            <a:r>
              <a:rPr lang="en-US" sz="2200" dirty="0" smtClean="0">
                <a:solidFill>
                  <a:schemeClr val="tx2"/>
                </a:solidFill>
                <a:latin typeface="Arial"/>
                <a:cs typeface="Arial"/>
              </a:rPr>
              <a:t> use gaseous nitrogen directly from the atmosphere, a process called nitrogen fixation</a:t>
            </a:r>
          </a:p>
          <a:p>
            <a:pPr algn="just"/>
            <a:r>
              <a:rPr lang="en-US" sz="2200" b="1" dirty="0" smtClean="0">
                <a:solidFill>
                  <a:schemeClr val="tx2"/>
                </a:solidFill>
                <a:latin typeface="Arial"/>
                <a:cs typeface="Arial"/>
              </a:rPr>
              <a:t>Sulfur:</a:t>
            </a:r>
            <a:r>
              <a:rPr lang="en-US" sz="2200" dirty="0" smtClean="0">
                <a:solidFill>
                  <a:schemeClr val="tx2"/>
                </a:solidFill>
                <a:latin typeface="Arial"/>
                <a:cs typeface="Arial"/>
              </a:rPr>
              <a:t> It is used to synthesize sulfur-containing amino acids and vitamins such as thiamine and biotin. It is obtained from the sulfate ion, hydrogen sulfide, and the sulfur-containing amino acids.</a:t>
            </a:r>
          </a:p>
          <a:p>
            <a:r>
              <a:rPr lang="en-US" sz="2200" b="1" dirty="0" smtClean="0">
                <a:solidFill>
                  <a:schemeClr val="tx2"/>
                </a:solidFill>
                <a:latin typeface="Arial"/>
                <a:cs typeface="Arial"/>
              </a:rPr>
              <a:t>Phosphorus:</a:t>
            </a:r>
            <a:r>
              <a:rPr lang="en-US" sz="2200" dirty="0" smtClean="0">
                <a:solidFill>
                  <a:schemeClr val="tx2"/>
                </a:solidFill>
                <a:latin typeface="Arial"/>
                <a:cs typeface="Arial"/>
              </a:rPr>
              <a:t> It is essential for the synthesis of nucleic acids, ATP, and the phospholipids of cell membranes. A source of phosphorus is the phosphate ion.</a:t>
            </a:r>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381000"/>
            <a:ext cx="1752600" cy="411162"/>
          </a:xfrm>
        </p:spPr>
        <p:txBody>
          <a:bodyPr/>
          <a:lstStyle/>
          <a:p>
            <a:r>
              <a:rPr lang="en-US" sz="2800" b="1" dirty="0" smtClean="0">
                <a:latin typeface="Arial"/>
                <a:cs typeface="Arial"/>
              </a:rPr>
              <a:t>Minerals</a:t>
            </a:r>
            <a:endParaRPr lang="en-US" sz="2800" b="1" dirty="0">
              <a:latin typeface="Arial"/>
              <a:cs typeface="Arial"/>
            </a:endParaRPr>
          </a:p>
        </p:txBody>
      </p:sp>
      <p:sp>
        <p:nvSpPr>
          <p:cNvPr id="3" name="Content Placeholder 2"/>
          <p:cNvSpPr>
            <a:spLocks noGrp="1"/>
          </p:cNvSpPr>
          <p:nvPr>
            <p:ph idx="1"/>
          </p:nvPr>
        </p:nvSpPr>
        <p:spPr>
          <a:xfrm>
            <a:off x="228600" y="914400"/>
            <a:ext cx="8686800" cy="2057400"/>
          </a:xfrm>
        </p:spPr>
        <p:txBody>
          <a:bodyPr>
            <a:noAutofit/>
          </a:bodyPr>
          <a:lstStyle/>
          <a:p>
            <a:pPr algn="just"/>
            <a:r>
              <a:rPr lang="en-US" sz="2400" dirty="0" smtClean="0">
                <a:solidFill>
                  <a:schemeClr val="tx2"/>
                </a:solidFill>
                <a:latin typeface="Arial"/>
                <a:cs typeface="Arial"/>
              </a:rPr>
              <a:t>Potassium, magnesium, and calcium are also elements that microorganisms require, often as cofactors for enzymes</a:t>
            </a:r>
          </a:p>
          <a:p>
            <a:pPr algn="just"/>
            <a:r>
              <a:rPr lang="en-US" sz="2400" dirty="0" smtClean="0">
                <a:solidFill>
                  <a:schemeClr val="tx2"/>
                </a:solidFill>
                <a:latin typeface="Arial"/>
                <a:cs typeface="Arial"/>
              </a:rPr>
              <a:t>Microbes require very small amounts of other mineral elements, called trace elements, such as iron, copper, molybdenum, and zinc</a:t>
            </a:r>
          </a:p>
        </p:txBody>
      </p:sp>
      <p:sp>
        <p:nvSpPr>
          <p:cNvPr id="4" name="Title 1"/>
          <p:cNvSpPr txBox="1">
            <a:spLocks/>
          </p:cNvSpPr>
          <p:nvPr/>
        </p:nvSpPr>
        <p:spPr bwMode="auto">
          <a:xfrm>
            <a:off x="2209800" y="4038600"/>
            <a:ext cx="46482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a:lstStyle>
          <a:p>
            <a:r>
              <a:rPr lang="en-US" sz="2800" b="1" kern="0" dirty="0" smtClean="0">
                <a:latin typeface="Arial" panose="020B0604020202020204" pitchFamily="34" charset="0"/>
                <a:cs typeface="Arial" panose="020B0604020202020204" pitchFamily="34" charset="0"/>
              </a:rPr>
              <a:t>Organic growth factors</a:t>
            </a:r>
            <a:endParaRPr lang="en-US" sz="2800" b="1" kern="0" dirty="0">
              <a:latin typeface="Arial" panose="020B0604020202020204" pitchFamily="34" charset="0"/>
              <a:cs typeface="Arial" panose="020B0604020202020204" pitchFamily="34" charset="0"/>
            </a:endParaRPr>
          </a:p>
        </p:txBody>
      </p:sp>
      <p:sp>
        <p:nvSpPr>
          <p:cNvPr id="5" name="Content Placeholder 2"/>
          <p:cNvSpPr txBox="1">
            <a:spLocks/>
          </p:cNvSpPr>
          <p:nvPr/>
        </p:nvSpPr>
        <p:spPr bwMode="auto">
          <a:xfrm>
            <a:off x="457200" y="4876800"/>
            <a:ext cx="8382000" cy="144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sz="2400" kern="0" dirty="0" smtClean="0">
                <a:solidFill>
                  <a:schemeClr val="tx2"/>
                </a:solidFill>
                <a:latin typeface="Arial" panose="020B0604020202020204" pitchFamily="34" charset="0"/>
                <a:cs typeface="Arial" panose="020B0604020202020204" pitchFamily="34" charset="0"/>
              </a:rPr>
              <a:t>Essential organic compounds an organism is unable to synthesize</a:t>
            </a:r>
          </a:p>
          <a:p>
            <a:pPr algn="just"/>
            <a:r>
              <a:rPr lang="en-US" sz="2400" kern="0" dirty="0" smtClean="0">
                <a:solidFill>
                  <a:schemeClr val="tx2"/>
                </a:solidFill>
                <a:latin typeface="Arial" panose="020B0604020202020204" pitchFamily="34" charset="0"/>
                <a:cs typeface="Arial" panose="020B0604020202020204" pitchFamily="34" charset="0"/>
              </a:rPr>
              <a:t>Vitamins, amino acids, purines, and pyrimidines</a:t>
            </a:r>
            <a:endParaRPr lang="en-US" sz="2400" kern="0" dirty="0">
              <a:solidFill>
                <a:schemeClr val="tx2"/>
              </a:solidFill>
              <a:latin typeface="Arial" panose="020B0604020202020204" pitchFamily="34" charset="0"/>
              <a:cs typeface="Arial" panose="020B0604020202020204" pitchFamily="34" charset="0"/>
            </a:endParaRP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76200"/>
            <a:ext cx="4191000" cy="685800"/>
          </a:xfrm>
        </p:spPr>
        <p:txBody>
          <a:bodyPr/>
          <a:lstStyle/>
          <a:p>
            <a:r>
              <a:rPr lang="en-US" sz="3200" b="1" dirty="0" smtClean="0">
                <a:latin typeface="Arial" panose="020B0604020202020204" pitchFamily="34" charset="0"/>
                <a:cs typeface="Arial" panose="020B0604020202020204" pitchFamily="34" charset="0"/>
              </a:rPr>
              <a:t>Culture media</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990600"/>
            <a:ext cx="8305800" cy="5105400"/>
          </a:xfrm>
        </p:spPr>
        <p:txBody>
          <a:bodyPr>
            <a:normAutofit/>
          </a:bodyPr>
          <a:lstStyle/>
          <a:p>
            <a:pPr algn="just"/>
            <a:r>
              <a:rPr lang="en-US" sz="2400" b="1" dirty="0" smtClean="0">
                <a:solidFill>
                  <a:schemeClr val="tx2"/>
                </a:solidFill>
                <a:latin typeface="Arial" panose="020B0604020202020204" pitchFamily="34" charset="0"/>
                <a:cs typeface="Arial" panose="020B0604020202020204" pitchFamily="34" charset="0"/>
              </a:rPr>
              <a:t>Culture medium: </a:t>
            </a:r>
            <a:r>
              <a:rPr lang="en-US" sz="2400" dirty="0" smtClean="0">
                <a:solidFill>
                  <a:schemeClr val="tx2"/>
                </a:solidFill>
                <a:latin typeface="Arial" panose="020B0604020202020204" pitchFamily="34" charset="0"/>
                <a:cs typeface="Arial" panose="020B0604020202020204" pitchFamily="34" charset="0"/>
              </a:rPr>
              <a:t>A nutrient containing material prepared for the growth of microorganisms in a laboratory is called a culture medium.</a:t>
            </a:r>
          </a:p>
          <a:p>
            <a:pPr algn="just"/>
            <a:r>
              <a:rPr lang="en-US" sz="2400" b="1" dirty="0" smtClean="0">
                <a:solidFill>
                  <a:schemeClr val="tx2"/>
                </a:solidFill>
                <a:latin typeface="Arial" panose="020B0604020202020204" pitchFamily="34" charset="0"/>
                <a:cs typeface="Arial" panose="020B0604020202020204" pitchFamily="34" charset="0"/>
              </a:rPr>
              <a:t>Inoculum: </a:t>
            </a:r>
            <a:r>
              <a:rPr lang="en-US" sz="2400" dirty="0" smtClean="0">
                <a:solidFill>
                  <a:schemeClr val="tx2"/>
                </a:solidFill>
                <a:latin typeface="Arial" panose="020B0604020202020204" pitchFamily="34" charset="0"/>
                <a:cs typeface="Arial" panose="020B0604020202020204" pitchFamily="34" charset="0"/>
              </a:rPr>
              <a:t>Microbe that is introduced into a culture medium to initiate growth is called an inoculum</a:t>
            </a:r>
          </a:p>
          <a:p>
            <a:pPr algn="just"/>
            <a:r>
              <a:rPr lang="en-US" sz="2400" b="1" dirty="0" smtClean="0">
                <a:solidFill>
                  <a:schemeClr val="tx2"/>
                </a:solidFill>
                <a:latin typeface="Arial" panose="020B0604020202020204" pitchFamily="34" charset="0"/>
                <a:cs typeface="Arial" panose="020B0604020202020204" pitchFamily="34" charset="0"/>
              </a:rPr>
              <a:t>Culture: </a:t>
            </a:r>
            <a:r>
              <a:rPr lang="en-US" sz="2400" dirty="0" smtClean="0">
                <a:solidFill>
                  <a:schemeClr val="tx2"/>
                </a:solidFill>
                <a:latin typeface="Arial" panose="020B0604020202020204" pitchFamily="34" charset="0"/>
                <a:cs typeface="Arial" panose="020B0604020202020204" pitchFamily="34" charset="0"/>
              </a:rPr>
              <a:t>The microbes that grow and multiply in or on a culture medium are referred to as a culture</a:t>
            </a:r>
          </a:p>
          <a:p>
            <a:pPr algn="just"/>
            <a:r>
              <a:rPr lang="en-US" sz="2400" b="1" dirty="0" smtClean="0">
                <a:solidFill>
                  <a:schemeClr val="tx2"/>
                </a:solidFill>
                <a:latin typeface="Arial" panose="020B0604020202020204" pitchFamily="34" charset="0"/>
                <a:cs typeface="Arial" panose="020B0604020202020204" pitchFamily="34" charset="0"/>
              </a:rPr>
              <a:t>Inoculation: </a:t>
            </a:r>
            <a:r>
              <a:rPr lang="en-US" sz="2400" dirty="0" smtClean="0">
                <a:solidFill>
                  <a:schemeClr val="tx2"/>
                </a:solidFill>
                <a:latin typeface="Arial" panose="020B0604020202020204" pitchFamily="34" charset="0"/>
                <a:cs typeface="Arial" panose="020B0604020202020204" pitchFamily="34" charset="0"/>
              </a:rPr>
              <a:t>In microbiology inoculation is the process of introducing microorganism into the culture.</a:t>
            </a:r>
            <a:endParaRPr lang="en-US" sz="2400" dirty="0">
              <a:solidFill>
                <a:schemeClr val="tx2"/>
              </a:solidFill>
              <a:latin typeface="Arial" panose="020B0604020202020204" pitchFamily="34" charset="0"/>
              <a:cs typeface="Arial" panose="020B0604020202020204" pitchFamily="34" charset="0"/>
            </a:endParaRPr>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4572000" cy="609600"/>
          </a:xfrm>
        </p:spPr>
        <p:txBody>
          <a:bodyPr/>
          <a:lstStyle/>
          <a:p>
            <a:r>
              <a:rPr lang="en-US" sz="3200" b="1" dirty="0" smtClean="0">
                <a:latin typeface="Arial" panose="020B0604020202020204" pitchFamily="34" charset="0"/>
                <a:cs typeface="Arial" panose="020B0604020202020204" pitchFamily="34" charset="0"/>
              </a:rPr>
              <a:t>Selection criteria</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990600"/>
            <a:ext cx="8534400" cy="4419600"/>
          </a:xfrm>
        </p:spPr>
        <p:txBody>
          <a:bodyPr>
            <a:normAutofit/>
          </a:bodyPr>
          <a:lstStyle/>
          <a:p>
            <a:pPr algn="just"/>
            <a:r>
              <a:rPr lang="en-US" sz="2400" dirty="0" smtClean="0">
                <a:solidFill>
                  <a:schemeClr val="tx2"/>
                </a:solidFill>
                <a:latin typeface="Arial" panose="020B0604020202020204" pitchFamily="34" charset="0"/>
                <a:cs typeface="Arial" panose="020B0604020202020204" pitchFamily="34" charset="0"/>
              </a:rPr>
              <a:t>It must contain the right nutrients for the specific microorganism the microbiologist want to grow</a:t>
            </a:r>
          </a:p>
          <a:p>
            <a:pPr algn="just"/>
            <a:r>
              <a:rPr lang="en-US" sz="2400" dirty="0" smtClean="0">
                <a:solidFill>
                  <a:schemeClr val="tx2"/>
                </a:solidFill>
                <a:latin typeface="Arial" panose="020B0604020202020204" pitchFamily="34" charset="0"/>
                <a:cs typeface="Arial" panose="020B0604020202020204" pitchFamily="34" charset="0"/>
              </a:rPr>
              <a:t>It should also contain sufficient moisture, a properly adjusted pH and a suitable level of oxygen</a:t>
            </a:r>
          </a:p>
          <a:p>
            <a:pPr algn="just"/>
            <a:r>
              <a:rPr lang="en-US" sz="2400" dirty="0" smtClean="0">
                <a:solidFill>
                  <a:schemeClr val="tx2"/>
                </a:solidFill>
                <a:latin typeface="Arial" panose="020B0604020202020204" pitchFamily="34" charset="0"/>
                <a:cs typeface="Arial" panose="020B0604020202020204" pitchFamily="34" charset="0"/>
              </a:rPr>
              <a:t>The medium must initially be sterile e.g. it must initially contain no living microorganisms- so that the culture will contain only the microbes we add to the medium</a:t>
            </a:r>
          </a:p>
          <a:p>
            <a:pPr algn="just"/>
            <a:r>
              <a:rPr lang="en-US" sz="2400" dirty="0" smtClean="0">
                <a:solidFill>
                  <a:schemeClr val="tx2"/>
                </a:solidFill>
                <a:latin typeface="Arial" panose="020B0604020202020204" pitchFamily="34" charset="0"/>
                <a:cs typeface="Arial" panose="020B0604020202020204" pitchFamily="34" charset="0"/>
              </a:rPr>
              <a:t>The culture should be in proper physical state: liquid or solid.</a:t>
            </a:r>
          </a:p>
          <a:p>
            <a:pPr algn="just"/>
            <a:r>
              <a:rPr lang="en-US" sz="2400" dirty="0" smtClean="0">
                <a:solidFill>
                  <a:schemeClr val="tx2"/>
                </a:solidFill>
                <a:latin typeface="Arial" panose="020B0604020202020204" pitchFamily="34" charset="0"/>
                <a:cs typeface="Arial" panose="020B0604020202020204" pitchFamily="34" charset="0"/>
              </a:rPr>
              <a:t>Finally, the growing culture should be incubated at the proper temperature humidity and gaseous requirement</a:t>
            </a:r>
            <a:endParaRPr lang="en-US" sz="2400" dirty="0">
              <a:solidFill>
                <a:schemeClr val="tx2"/>
              </a:solidFill>
              <a:latin typeface="Arial" panose="020B0604020202020204" pitchFamily="34" charset="0"/>
              <a:cs typeface="Arial" panose="020B0604020202020204" pitchFamily="34" charset="0"/>
            </a:endParaRPr>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4953000" cy="609600"/>
          </a:xfrm>
        </p:spPr>
        <p:txBody>
          <a:bodyPr/>
          <a:lstStyle/>
          <a:p>
            <a:r>
              <a:rPr lang="en-US" sz="3200" b="1" dirty="0" smtClean="0">
                <a:latin typeface="Arial" panose="020B0604020202020204" pitchFamily="34" charset="0"/>
                <a:cs typeface="Arial" panose="020B0604020202020204" pitchFamily="34" charset="0"/>
              </a:rPr>
              <a:t>Different types of media</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762000"/>
            <a:ext cx="8458200" cy="5910943"/>
          </a:xfrm>
        </p:spPr>
        <p:txBody>
          <a:bodyPr>
            <a:noAutofit/>
          </a:bodyPr>
          <a:lstStyle/>
          <a:p>
            <a:pPr algn="just"/>
            <a:r>
              <a:rPr lang="en-US" sz="2400" b="1" dirty="0" smtClean="0">
                <a:solidFill>
                  <a:schemeClr val="tx2"/>
                </a:solidFill>
                <a:latin typeface="Arial" panose="020B0604020202020204" pitchFamily="34" charset="0"/>
                <a:cs typeface="Arial" panose="020B0604020202020204" pitchFamily="34" charset="0"/>
              </a:rPr>
              <a:t>Complex media: </a:t>
            </a:r>
            <a:r>
              <a:rPr lang="en-US" sz="2400" dirty="0" smtClean="0">
                <a:solidFill>
                  <a:schemeClr val="tx2"/>
                </a:solidFill>
                <a:latin typeface="Arial" panose="020B0604020202020204" pitchFamily="34" charset="0"/>
                <a:cs typeface="Arial" panose="020B0604020202020204" pitchFamily="34" charset="0"/>
              </a:rPr>
              <a:t>These are made up of nutrients including extracts from yeasts, meat or plants or digests of proteins from these and other sources. The energy, carbon, nitrogen, and sulfur requirements of the growing microorganisms are provided primarily by protein. Vitamins and other organic growth factors are provided by meat extracts or yeast extracts. If a complex medium is in liquid form, it is called nutrient broth. When agar is added, it is called nutrient agar.</a:t>
            </a:r>
          </a:p>
          <a:p>
            <a:pPr algn="just"/>
            <a:r>
              <a:rPr lang="en-US" sz="2400" b="1" dirty="0">
                <a:solidFill>
                  <a:schemeClr val="tx2"/>
                </a:solidFill>
                <a:latin typeface="Arial" panose="020B0604020202020204" pitchFamily="34" charset="0"/>
                <a:cs typeface="Arial" panose="020B0604020202020204" pitchFamily="34" charset="0"/>
              </a:rPr>
              <a:t>Selective </a:t>
            </a:r>
            <a:r>
              <a:rPr lang="en-US" sz="2400" b="1" dirty="0" smtClean="0">
                <a:solidFill>
                  <a:schemeClr val="tx2"/>
                </a:solidFill>
                <a:latin typeface="Arial" panose="020B0604020202020204" pitchFamily="34" charset="0"/>
                <a:cs typeface="Arial" panose="020B0604020202020204" pitchFamily="34" charset="0"/>
              </a:rPr>
              <a:t>media: </a:t>
            </a:r>
            <a:r>
              <a:rPr lang="en-US" sz="2400" dirty="0" smtClean="0">
                <a:solidFill>
                  <a:schemeClr val="tx2"/>
                </a:solidFill>
                <a:latin typeface="Arial" panose="020B0604020202020204" pitchFamily="34" charset="0"/>
                <a:cs typeface="Arial" panose="020B0604020202020204" pitchFamily="34" charset="0"/>
              </a:rPr>
              <a:t>These</a:t>
            </a:r>
            <a:r>
              <a:rPr lang="en-US" sz="2400" b="1" dirty="0" smtClean="0">
                <a:solidFill>
                  <a:schemeClr val="tx2"/>
                </a:solidFill>
                <a:latin typeface="Arial" panose="020B0604020202020204" pitchFamily="34" charset="0"/>
                <a:cs typeface="Arial" panose="020B0604020202020204" pitchFamily="34" charset="0"/>
              </a:rPr>
              <a:t> </a:t>
            </a:r>
            <a:r>
              <a:rPr lang="en-US" sz="2400" dirty="0">
                <a:solidFill>
                  <a:schemeClr val="tx2"/>
                </a:solidFill>
                <a:latin typeface="Arial" panose="020B0604020202020204" pitchFamily="34" charset="0"/>
                <a:cs typeface="Arial" panose="020B0604020202020204" pitchFamily="34" charset="0"/>
              </a:rPr>
              <a:t>are designed to suppress the growth of unwanted bacteria and encourage the growth of the desired microbes. For example, bismuth sulfite agar is one medium used to isolate the typhoid bacterium, the gram-negative </a:t>
            </a:r>
            <a:r>
              <a:rPr lang="en-US" sz="2400" i="1" dirty="0">
                <a:solidFill>
                  <a:schemeClr val="tx2"/>
                </a:solidFill>
                <a:latin typeface="Arial" panose="020B0604020202020204" pitchFamily="34" charset="0"/>
                <a:cs typeface="Arial" panose="020B0604020202020204" pitchFamily="34" charset="0"/>
              </a:rPr>
              <a:t>Salmonella </a:t>
            </a:r>
            <a:r>
              <a:rPr lang="en-US" sz="2400" i="1" dirty="0" err="1">
                <a:solidFill>
                  <a:schemeClr val="tx2"/>
                </a:solidFill>
                <a:latin typeface="Arial" panose="020B0604020202020204" pitchFamily="34" charset="0"/>
                <a:cs typeface="Arial" panose="020B0604020202020204" pitchFamily="34" charset="0"/>
              </a:rPr>
              <a:t>typhi</a:t>
            </a:r>
            <a:r>
              <a:rPr lang="en-US" sz="2400" i="1" dirty="0">
                <a:solidFill>
                  <a:schemeClr val="tx2"/>
                </a:solidFill>
                <a:latin typeface="Arial" panose="020B0604020202020204" pitchFamily="34" charset="0"/>
                <a:cs typeface="Arial" panose="020B0604020202020204" pitchFamily="34" charset="0"/>
              </a:rPr>
              <a:t> from feces. </a:t>
            </a:r>
            <a:r>
              <a:rPr lang="en-US" sz="2400" dirty="0">
                <a:solidFill>
                  <a:schemeClr val="tx2"/>
                </a:solidFill>
                <a:latin typeface="Arial" panose="020B0604020202020204" pitchFamily="34" charset="0"/>
                <a:cs typeface="Arial" panose="020B0604020202020204" pitchFamily="34" charset="0"/>
              </a:rPr>
              <a:t>Bismuth sulfite inhibits gram-positive bacteria and most gram-negative intestinal bacteria except </a:t>
            </a:r>
            <a:r>
              <a:rPr lang="en-US" sz="2400" i="1" dirty="0">
                <a:solidFill>
                  <a:schemeClr val="tx2"/>
                </a:solidFill>
                <a:latin typeface="Arial" panose="020B0604020202020204" pitchFamily="34" charset="0"/>
                <a:cs typeface="Arial" panose="020B0604020202020204" pitchFamily="34" charset="0"/>
              </a:rPr>
              <a:t>S. </a:t>
            </a:r>
            <a:r>
              <a:rPr lang="en-US" sz="2400" i="1" dirty="0" err="1" smtClean="0">
                <a:solidFill>
                  <a:schemeClr val="tx2"/>
                </a:solidFill>
                <a:latin typeface="Arial" panose="020B0604020202020204" pitchFamily="34" charset="0"/>
                <a:cs typeface="Arial" panose="020B0604020202020204" pitchFamily="34" charset="0"/>
              </a:rPr>
              <a:t>typhi</a:t>
            </a:r>
            <a:r>
              <a:rPr lang="en-US" sz="2400" dirty="0" smtClean="0">
                <a:solidFill>
                  <a:schemeClr val="tx2"/>
                </a:solidFill>
                <a:latin typeface="Arial" panose="020B0604020202020204" pitchFamily="34" charset="0"/>
                <a:cs typeface="Arial" panose="020B0604020202020204" pitchFamily="34" charset="0"/>
              </a:rPr>
              <a:t>. </a:t>
            </a:r>
            <a:endParaRPr lang="en-US" sz="2400" dirty="0">
              <a:solidFill>
                <a:schemeClr val="tx2"/>
              </a:solidFill>
              <a:latin typeface="Arial" panose="020B0604020202020204" pitchFamily="34" charset="0"/>
              <a:cs typeface="Arial" panose="020B0604020202020204" pitchFamily="34" charset="0"/>
            </a:endParaRPr>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96000"/>
          </a:xfrm>
        </p:spPr>
        <p:txBody>
          <a:bodyPr>
            <a:noAutofit/>
          </a:bodyPr>
          <a:lstStyle/>
          <a:p>
            <a:pPr algn="just"/>
            <a:r>
              <a:rPr lang="en-US" sz="2400" b="1" dirty="0" smtClean="0">
                <a:solidFill>
                  <a:schemeClr val="tx2"/>
                </a:solidFill>
                <a:latin typeface="Arial" panose="020B0604020202020204" pitchFamily="34" charset="0"/>
                <a:cs typeface="Arial" panose="020B0604020202020204" pitchFamily="34" charset="0"/>
              </a:rPr>
              <a:t>Differential media: </a:t>
            </a:r>
            <a:r>
              <a:rPr lang="en-US" sz="2400" dirty="0" smtClean="0">
                <a:solidFill>
                  <a:schemeClr val="tx2"/>
                </a:solidFill>
                <a:latin typeface="Arial" panose="020B0604020202020204" pitchFamily="34" charset="0"/>
                <a:cs typeface="Arial" panose="020B0604020202020204" pitchFamily="34" charset="0"/>
              </a:rPr>
              <a:t>These media make it easier to distinguish colonies of the desired organism from other colonies growing on the same plate. Blood agar is a medium that microbiologists often use to identify bacterial species that destroy red blood cells. These species, such as </a:t>
            </a:r>
            <a:r>
              <a:rPr lang="en-US" sz="2400" i="1" dirty="0" smtClean="0">
                <a:solidFill>
                  <a:schemeClr val="tx2"/>
                </a:solidFill>
                <a:latin typeface="Arial" panose="020B0604020202020204" pitchFamily="34" charset="0"/>
                <a:cs typeface="Arial" panose="020B0604020202020204" pitchFamily="34" charset="0"/>
              </a:rPr>
              <a:t>Streptococcus </a:t>
            </a:r>
            <a:r>
              <a:rPr lang="en-US" sz="2400" i="1" dirty="0" err="1" smtClean="0">
                <a:solidFill>
                  <a:schemeClr val="tx2"/>
                </a:solidFill>
                <a:latin typeface="Arial" panose="020B0604020202020204" pitchFamily="34" charset="0"/>
                <a:cs typeface="Arial" panose="020B0604020202020204" pitchFamily="34" charset="0"/>
              </a:rPr>
              <a:t>pyogenes</a:t>
            </a:r>
            <a:r>
              <a:rPr lang="en-US" sz="2400" i="1" dirty="0" smtClean="0">
                <a:solidFill>
                  <a:schemeClr val="tx2"/>
                </a:solidFill>
                <a:latin typeface="Arial" panose="020B0604020202020204" pitchFamily="34" charset="0"/>
                <a:cs typeface="Arial" panose="020B0604020202020204" pitchFamily="34" charset="0"/>
              </a:rPr>
              <a:t> </a:t>
            </a:r>
            <a:r>
              <a:rPr lang="en-US" sz="2400" dirty="0" smtClean="0">
                <a:solidFill>
                  <a:schemeClr val="tx2"/>
                </a:solidFill>
                <a:latin typeface="Arial" panose="020B0604020202020204" pitchFamily="34" charset="0"/>
                <a:cs typeface="Arial" panose="020B0604020202020204" pitchFamily="34" charset="0"/>
              </a:rPr>
              <a:t>causes strep throat</a:t>
            </a:r>
            <a:r>
              <a:rPr lang="en-US" sz="2400" i="1" dirty="0" smtClean="0">
                <a:solidFill>
                  <a:schemeClr val="tx2"/>
                </a:solidFill>
                <a:latin typeface="Arial" panose="020B0604020202020204" pitchFamily="34" charset="0"/>
                <a:cs typeface="Arial" panose="020B0604020202020204" pitchFamily="34" charset="0"/>
              </a:rPr>
              <a:t>, </a:t>
            </a:r>
            <a:r>
              <a:rPr lang="en-US" sz="2400" dirty="0" smtClean="0">
                <a:solidFill>
                  <a:schemeClr val="tx2"/>
                </a:solidFill>
                <a:latin typeface="Arial" panose="020B0604020202020204" pitchFamily="34" charset="0"/>
                <a:cs typeface="Arial" panose="020B0604020202020204" pitchFamily="34" charset="0"/>
              </a:rPr>
              <a:t>show a clear ring around their colonies where they have lysed the surrounding blood cells. </a:t>
            </a:r>
          </a:p>
          <a:p>
            <a:pPr algn="just"/>
            <a:r>
              <a:rPr lang="en-US" sz="2400" b="1" dirty="0">
                <a:solidFill>
                  <a:schemeClr val="tx2"/>
                </a:solidFill>
                <a:latin typeface="Arial" panose="020B0604020202020204" pitchFamily="34" charset="0"/>
                <a:cs typeface="Arial" panose="020B0604020202020204" pitchFamily="34" charset="0"/>
              </a:rPr>
              <a:t>Chemically defined </a:t>
            </a:r>
            <a:r>
              <a:rPr lang="en-US" sz="2400" b="1" dirty="0" smtClean="0">
                <a:solidFill>
                  <a:schemeClr val="tx2"/>
                </a:solidFill>
                <a:latin typeface="Arial" panose="020B0604020202020204" pitchFamily="34" charset="0"/>
                <a:cs typeface="Arial" panose="020B0604020202020204" pitchFamily="34" charset="0"/>
              </a:rPr>
              <a:t>media: </a:t>
            </a:r>
            <a:r>
              <a:rPr lang="en-US" sz="2400" dirty="0" smtClean="0">
                <a:solidFill>
                  <a:schemeClr val="tx2"/>
                </a:solidFill>
                <a:latin typeface="Arial" panose="020B0604020202020204" pitchFamily="34" charset="0"/>
                <a:cs typeface="Arial" panose="020B0604020202020204" pitchFamily="34" charset="0"/>
              </a:rPr>
              <a:t>Are those whose </a:t>
            </a:r>
            <a:r>
              <a:rPr lang="en-US" sz="2400" dirty="0">
                <a:solidFill>
                  <a:schemeClr val="tx2"/>
                </a:solidFill>
                <a:latin typeface="Arial" panose="020B0604020202020204" pitchFamily="34" charset="0"/>
                <a:cs typeface="Arial" panose="020B0604020202020204" pitchFamily="34" charset="0"/>
              </a:rPr>
              <a:t>exact chemical composition is known. For a </a:t>
            </a:r>
            <a:r>
              <a:rPr lang="en-US" sz="2400" dirty="0" err="1">
                <a:solidFill>
                  <a:schemeClr val="tx2"/>
                </a:solidFill>
                <a:latin typeface="Arial" panose="020B0604020202020204" pitchFamily="34" charset="0"/>
                <a:cs typeface="Arial" panose="020B0604020202020204" pitchFamily="34" charset="0"/>
              </a:rPr>
              <a:t>chemoheterotroph</a:t>
            </a:r>
            <a:r>
              <a:rPr lang="en-US" sz="2400" dirty="0">
                <a:solidFill>
                  <a:schemeClr val="tx2"/>
                </a:solidFill>
                <a:latin typeface="Arial" panose="020B0604020202020204" pitchFamily="34" charset="0"/>
                <a:cs typeface="Arial" panose="020B0604020202020204" pitchFamily="34" charset="0"/>
              </a:rPr>
              <a:t>, the chemically defined medium must contain organic growth factors that serve as a source of carbon and energy. For example, glucose is included in the medium for growing the </a:t>
            </a:r>
            <a:r>
              <a:rPr lang="en-US" sz="2400" dirty="0" err="1">
                <a:solidFill>
                  <a:schemeClr val="tx2"/>
                </a:solidFill>
                <a:latin typeface="Arial" panose="020B0604020202020204" pitchFamily="34" charset="0"/>
                <a:cs typeface="Arial" panose="020B0604020202020204" pitchFamily="34" charset="0"/>
              </a:rPr>
              <a:t>chemoheterotroph</a:t>
            </a:r>
            <a:r>
              <a:rPr lang="en-US" sz="2400" dirty="0">
                <a:solidFill>
                  <a:schemeClr val="tx2"/>
                </a:solidFill>
                <a:latin typeface="Arial" panose="020B0604020202020204" pitchFamily="34" charset="0"/>
                <a:cs typeface="Arial" panose="020B0604020202020204" pitchFamily="34" charset="0"/>
              </a:rPr>
              <a:t> </a:t>
            </a:r>
            <a:r>
              <a:rPr lang="en-US" sz="2400" i="1" dirty="0">
                <a:solidFill>
                  <a:schemeClr val="tx2"/>
                </a:solidFill>
                <a:latin typeface="Arial" panose="020B0604020202020204" pitchFamily="34" charset="0"/>
                <a:cs typeface="Arial" panose="020B0604020202020204" pitchFamily="34" charset="0"/>
              </a:rPr>
              <a:t>E.</a:t>
            </a:r>
            <a:r>
              <a:rPr lang="en-US" sz="2400" dirty="0">
                <a:solidFill>
                  <a:schemeClr val="tx2"/>
                </a:solidFill>
                <a:latin typeface="Arial" panose="020B0604020202020204" pitchFamily="34" charset="0"/>
                <a:cs typeface="Arial" panose="020B0604020202020204" pitchFamily="34" charset="0"/>
              </a:rPr>
              <a:t> </a:t>
            </a:r>
            <a:r>
              <a:rPr lang="en-US" sz="2400" i="1" dirty="0" smtClean="0">
                <a:solidFill>
                  <a:schemeClr val="tx2"/>
                </a:solidFill>
                <a:latin typeface="Arial" panose="020B0604020202020204" pitchFamily="34" charset="0"/>
                <a:cs typeface="Arial" panose="020B0604020202020204" pitchFamily="34" charset="0"/>
              </a:rPr>
              <a:t>coli</a:t>
            </a:r>
            <a:r>
              <a:rPr lang="en-US" sz="2400" dirty="0" smtClean="0">
                <a:solidFill>
                  <a:schemeClr val="tx2"/>
                </a:solidFill>
                <a:latin typeface="Arial" panose="020B0604020202020204" pitchFamily="34" charset="0"/>
                <a:cs typeface="Arial" panose="020B0604020202020204" pitchFamily="34" charset="0"/>
              </a:rPr>
              <a:t>.</a:t>
            </a:r>
          </a:p>
          <a:p>
            <a:pPr algn="just"/>
            <a:r>
              <a:rPr lang="en-US" sz="2400" b="1" dirty="0" smtClean="0">
                <a:solidFill>
                  <a:schemeClr val="tx2"/>
                </a:solidFill>
                <a:latin typeface="Arial" panose="020B0604020202020204" pitchFamily="34" charset="0"/>
                <a:cs typeface="Arial" panose="020B0604020202020204" pitchFamily="34" charset="0"/>
              </a:rPr>
              <a:t>Reducing medium: </a:t>
            </a:r>
            <a:r>
              <a:rPr lang="en-US" sz="2400" dirty="0" smtClean="0">
                <a:solidFill>
                  <a:schemeClr val="tx2"/>
                </a:solidFill>
                <a:latin typeface="Arial" panose="020B0604020202020204" pitchFamily="34" charset="0"/>
                <a:cs typeface="Arial" panose="020B0604020202020204" pitchFamily="34" charset="0"/>
              </a:rPr>
              <a:t>Helps the growth of obligate anaerobic bacteria.  </a:t>
            </a:r>
            <a:endParaRPr lang="en-US" sz="2400" dirty="0">
              <a:solidFill>
                <a:schemeClr val="tx2"/>
              </a:solidFill>
              <a:latin typeface="Arial" panose="020B0604020202020204" pitchFamily="34" charset="0"/>
              <a:cs typeface="Arial" panose="020B0604020202020204" pitchFamily="34" charset="0"/>
            </a:endParaRPr>
          </a:p>
        </p:txBody>
      </p:sp>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3302</TotalTime>
  <Words>1415</Words>
  <Application>Microsoft Office PowerPoint</Application>
  <PresentationFormat>On-screen Show (4:3)</PresentationFormat>
  <Paragraphs>58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Blank Presentation</vt:lpstr>
      <vt:lpstr>Nutritional Requirement of Bacteria   Carbon</vt:lpstr>
      <vt:lpstr>Oxygen Classification of bacteria based on oxygen requirement </vt:lpstr>
      <vt:lpstr>PowerPoint Presentation</vt:lpstr>
      <vt:lpstr>Nitrogen, Sulfur and Phosphorus</vt:lpstr>
      <vt:lpstr>Minerals</vt:lpstr>
      <vt:lpstr>Culture media</vt:lpstr>
      <vt:lpstr>Selection criteria</vt:lpstr>
      <vt:lpstr>Different types of media</vt:lpstr>
      <vt:lpstr>PowerPoint Presentation</vt:lpstr>
      <vt:lpstr>PowerPoint Presentation</vt:lpstr>
      <vt:lpstr>Bacterial growth</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Structure of Bacteria</dc:title>
  <dc:creator>Gerald T. Schlink</dc:creator>
  <cp:lastModifiedBy>admin</cp:lastModifiedBy>
  <cp:revision>221</cp:revision>
  <cp:lastPrinted>2015-06-08T10:51:27Z</cp:lastPrinted>
  <dcterms:created xsi:type="dcterms:W3CDTF">2015-06-02T08:33:39Z</dcterms:created>
  <dcterms:modified xsi:type="dcterms:W3CDTF">2019-02-12T04:30:41Z</dcterms:modified>
</cp:coreProperties>
</file>