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1CAB-ED98-4325-B1FC-6368CEB7D5A0}"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D0DDC-8F39-4AF9-AE99-E48C4EE101B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1CAB-ED98-4325-B1FC-6368CEB7D5A0}"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D0DDC-8F39-4AF9-AE99-E48C4EE101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1CAB-ED98-4325-B1FC-6368CEB7D5A0}"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D0DDC-8F39-4AF9-AE99-E48C4EE101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1CAB-ED98-4325-B1FC-6368CEB7D5A0}"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D0DDC-8F39-4AF9-AE99-E48C4EE101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1CAB-ED98-4325-B1FC-6368CEB7D5A0}"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D0DDC-8F39-4AF9-AE99-E48C4EE101B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1CAB-ED98-4325-B1FC-6368CEB7D5A0}"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D0DDC-8F39-4AF9-AE99-E48C4EE101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1CAB-ED98-4325-B1FC-6368CEB7D5A0}" type="datetimeFigureOut">
              <a:rPr lang="en-US" smtClean="0"/>
              <a:t>10/22/2018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6D0DDC-8F39-4AF9-AE99-E48C4EE101B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1CAB-ED98-4325-B1FC-6368CEB7D5A0}" type="datetimeFigureOut">
              <a:rPr lang="en-US" smtClean="0"/>
              <a:t>10/22/2018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6D0DDC-8F39-4AF9-AE99-E48C4EE101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1CAB-ED98-4325-B1FC-6368CEB7D5A0}" type="datetimeFigureOut">
              <a:rPr lang="en-US" smtClean="0"/>
              <a:t>10/22/2018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6D0DDC-8F39-4AF9-AE99-E48C4EE101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1CAB-ED98-4325-B1FC-6368CEB7D5A0}"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D0DDC-8F39-4AF9-AE99-E48C4EE101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1CAB-ED98-4325-B1FC-6368CEB7D5A0}"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D0DDC-8F39-4AF9-AE99-E48C4EE101B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1CAB-ED98-4325-B1FC-6368CEB7D5A0}" type="datetimeFigureOut">
              <a:rPr lang="en-US" smtClean="0"/>
              <a:t>10/22/2018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D0DDC-8F39-4AF9-AE99-E48C4EE101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err="1" smtClean="0"/>
              <a:t>Bacteriophages</a:t>
            </a:r>
            <a:endParaRPr lang="en-US" dirty="0" smtClean="0"/>
          </a:p>
        </p:txBody>
      </p:sp>
      <p:sp>
        <p:nvSpPr>
          <p:cNvPr id="18435" name="Rectangle 3"/>
          <p:cNvSpPr>
            <a:spLocks noGrp="1" noChangeArrowheads="1"/>
          </p:cNvSpPr>
          <p:nvPr>
            <p:ph idx="1"/>
          </p:nvPr>
        </p:nvSpPr>
        <p:spPr>
          <a:xfrm>
            <a:off x="304800" y="1143000"/>
            <a:ext cx="8610600" cy="5562600"/>
          </a:xfrm>
        </p:spPr>
        <p:txBody>
          <a:bodyPr/>
          <a:lstStyle/>
          <a:p>
            <a:pPr eaLnBrk="1" hangingPunct="1"/>
            <a:r>
              <a:rPr lang="en-US" b="1" u="sng" smtClean="0"/>
              <a:t>Bacteriophages</a:t>
            </a:r>
            <a:r>
              <a:rPr lang="en-US" smtClean="0"/>
              <a:t> </a:t>
            </a:r>
            <a:r>
              <a:rPr lang="en-US" sz="2800" smtClean="0"/>
              <a:t>- viruses that infect bacteria</a:t>
            </a:r>
          </a:p>
          <a:p>
            <a:pPr lvl="1" eaLnBrk="1" hangingPunct="1"/>
            <a:r>
              <a:rPr lang="en-US" smtClean="0"/>
              <a:t>Bacteriophages are among the most common biological entities on Earth.</a:t>
            </a:r>
          </a:p>
          <a:p>
            <a:pPr lvl="1" eaLnBrk="1" hangingPunct="1"/>
            <a:r>
              <a:rPr lang="en-US" smtClean="0"/>
              <a:t>The term is commonly used in its shortened form, </a:t>
            </a:r>
            <a:r>
              <a:rPr lang="en-US" i="1" smtClean="0"/>
              <a:t>phage</a:t>
            </a:r>
            <a:r>
              <a:rPr lang="en-US" smtClean="0"/>
              <a:t>. </a:t>
            </a:r>
          </a:p>
          <a:p>
            <a:pPr lvl="1" eaLnBrk="1" hangingPunct="1"/>
            <a:r>
              <a:rPr lang="en-US" smtClean="0"/>
              <a:t>some named as members of a “T” series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8600" y="76200"/>
            <a:ext cx="8686800" cy="609600"/>
          </a:xfrm>
        </p:spPr>
        <p:txBody>
          <a:bodyPr rtlCol="0">
            <a:normAutofit fontScale="90000"/>
          </a:bodyPr>
          <a:lstStyle/>
          <a:p>
            <a:pPr eaLnBrk="1" fontAlgn="auto" hangingPunct="1">
              <a:spcAft>
                <a:spcPts val="0"/>
              </a:spcAft>
              <a:defRPr/>
            </a:pPr>
            <a:r>
              <a:rPr lang="en-US" dirty="0" err="1" smtClean="0"/>
              <a:t>Lysogenic</a:t>
            </a:r>
            <a:r>
              <a:rPr lang="en-US" dirty="0" smtClean="0"/>
              <a:t> cycle</a:t>
            </a:r>
          </a:p>
        </p:txBody>
      </p:sp>
      <p:pic>
        <p:nvPicPr>
          <p:cNvPr id="27651" name="Picture 4" descr="https://ka-perseus-images.s3.amazonaws.com/1bdcc9f87a8b62e361e2bdcb04e0423756b8d2e7.png"/>
          <p:cNvPicPr>
            <a:picLocks noChangeAspect="1" noChangeArrowheads="1"/>
          </p:cNvPicPr>
          <p:nvPr/>
        </p:nvPicPr>
        <p:blipFill>
          <a:blip r:embed="rId2"/>
          <a:srcRect/>
          <a:stretch>
            <a:fillRect/>
          </a:stretch>
        </p:blipFill>
        <p:spPr bwMode="auto">
          <a:xfrm>
            <a:off x="2209800" y="1066800"/>
            <a:ext cx="4897438" cy="3695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1347" name="Picture 3" descr="26_04"/>
          <p:cNvPicPr>
            <a:picLocks noChangeAspect="1" noChangeArrowheads="1"/>
          </p:cNvPicPr>
          <p:nvPr/>
        </p:nvPicPr>
        <p:blipFill>
          <a:blip r:embed="rId2"/>
          <a:srcRect t="2167"/>
          <a:stretch>
            <a:fillRect/>
          </a:stretch>
        </p:blipFill>
        <p:spPr bwMode="auto">
          <a:xfrm>
            <a:off x="304800" y="228600"/>
            <a:ext cx="8534400" cy="62626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441347"/>
                                        </p:tgtEl>
                                        <p:attrNameLst>
                                          <p:attrName>style.visibility</p:attrName>
                                        </p:attrNameLst>
                                      </p:cBhvr>
                                      <p:to>
                                        <p:strVal val="visible"/>
                                      </p:to>
                                    </p:set>
                                    <p:animEffect transition="in" filter="box(out)">
                                      <p:cBhvr>
                                        <p:cTn id="7" dur="500"/>
                                        <p:tgtEl>
                                          <p:spTgt spid="441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Bacteriophages</a:t>
            </a:r>
          </a:p>
        </p:txBody>
      </p:sp>
      <p:sp>
        <p:nvSpPr>
          <p:cNvPr id="19459" name="Rectangle 3"/>
          <p:cNvSpPr>
            <a:spLocks noGrp="1" noChangeArrowheads="1"/>
          </p:cNvSpPr>
          <p:nvPr>
            <p:ph idx="1"/>
          </p:nvPr>
        </p:nvSpPr>
        <p:spPr>
          <a:xfrm>
            <a:off x="304800" y="1066800"/>
            <a:ext cx="8610600" cy="5257800"/>
          </a:xfrm>
        </p:spPr>
        <p:txBody>
          <a:bodyPr/>
          <a:lstStyle/>
          <a:p>
            <a:pPr eaLnBrk="1" hangingPunct="1"/>
            <a:r>
              <a:rPr lang="en-US" sz="2800" smtClean="0"/>
              <a:t>One of the densest natural sources for phages and other viruses is sea water, where up to 9×10</a:t>
            </a:r>
            <a:r>
              <a:rPr lang="en-US" sz="2800" baseline="30000" smtClean="0"/>
              <a:t>8</a:t>
            </a:r>
            <a:r>
              <a:rPr lang="en-US" sz="2800" smtClean="0"/>
              <a:t> virions per milliliter have been found in microbial mats at the surface, and up to 70% of marine bacteria may be infected by phages. </a:t>
            </a:r>
          </a:p>
          <a:p>
            <a:pPr eaLnBrk="1" hangingPunct="1"/>
            <a:r>
              <a:rPr lang="en-US" sz="2800" smtClean="0"/>
              <a:t>They have been used for over 60 years as an alternative to antibiotics in the former Soviet Union and Eastern Europe. </a:t>
            </a:r>
          </a:p>
          <a:p>
            <a:pPr eaLnBrk="1" hangingPunct="1"/>
            <a:r>
              <a:rPr lang="en-US" sz="2800" smtClean="0"/>
              <a:t>They are seen as a possible therapy against multi drug resistant strains of many bacteria.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Bacteriophages</a:t>
            </a:r>
          </a:p>
        </p:txBody>
      </p:sp>
      <p:sp>
        <p:nvSpPr>
          <p:cNvPr id="20483" name="Rectangle 3"/>
          <p:cNvSpPr>
            <a:spLocks noGrp="1" noChangeArrowheads="1"/>
          </p:cNvSpPr>
          <p:nvPr>
            <p:ph idx="1"/>
          </p:nvPr>
        </p:nvSpPr>
        <p:spPr>
          <a:xfrm>
            <a:off x="304800" y="838200"/>
            <a:ext cx="8610600" cy="5867400"/>
          </a:xfrm>
        </p:spPr>
        <p:txBody>
          <a:bodyPr/>
          <a:lstStyle/>
          <a:p>
            <a:pPr eaLnBrk="1" hangingPunct="1"/>
            <a:r>
              <a:rPr lang="en-US" b="1" u="sng" smtClean="0">
                <a:solidFill>
                  <a:srgbClr val="FFFF00"/>
                </a:solidFill>
              </a:rPr>
              <a:t>Structure</a:t>
            </a:r>
            <a:r>
              <a:rPr lang="en-US" smtClean="0"/>
              <a:t> </a:t>
            </a:r>
          </a:p>
          <a:p>
            <a:pPr lvl="1" eaLnBrk="1" hangingPunct="1"/>
            <a:r>
              <a:rPr lang="en-US" smtClean="0"/>
              <a:t>Picture on left is a real SEM image</a:t>
            </a:r>
          </a:p>
        </p:txBody>
      </p:sp>
      <p:pic>
        <p:nvPicPr>
          <p:cNvPr id="20484" name="Picture 4" descr="f26-3_a_bacterial_virus_c"/>
          <p:cNvPicPr>
            <a:picLocks noChangeAspect="1" noChangeArrowheads="1"/>
          </p:cNvPicPr>
          <p:nvPr/>
        </p:nvPicPr>
        <p:blipFill>
          <a:blip r:embed="rId2"/>
          <a:srcRect t="3334"/>
          <a:stretch>
            <a:fillRect/>
          </a:stretch>
        </p:blipFill>
        <p:spPr bwMode="auto">
          <a:xfrm>
            <a:off x="1752600" y="2141538"/>
            <a:ext cx="6400800" cy="46402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b="1" dirty="0" err="1" smtClean="0">
                <a:ea typeface="Times New Roman" pitchFamily="18" charset="0"/>
                <a:cs typeface="Times New Roman" pitchFamily="18" charset="0"/>
              </a:rPr>
              <a:t>Bacteriophage</a:t>
            </a:r>
            <a:r>
              <a:rPr lang="en-US" b="1" dirty="0" smtClean="0">
                <a:ea typeface="Times New Roman" pitchFamily="18" charset="0"/>
                <a:cs typeface="Times New Roman" pitchFamily="18" charset="0"/>
              </a:rPr>
              <a:t> infections</a:t>
            </a:r>
            <a:r>
              <a:rPr lang="en-US" sz="1600" dirty="0" smtClean="0">
                <a:latin typeface="Times New Roman" pitchFamily="18" charset="0"/>
              </a:rPr>
              <a:t/>
            </a:r>
            <a:br>
              <a:rPr lang="en-US" sz="1600" dirty="0" smtClean="0">
                <a:latin typeface="Times New Roman" pitchFamily="18" charset="0"/>
              </a:rPr>
            </a:br>
            <a:endParaRPr lang="en-US" dirty="0" smtClean="0"/>
          </a:p>
        </p:txBody>
      </p:sp>
      <p:sp>
        <p:nvSpPr>
          <p:cNvPr id="3" name="Content Placeholder 2"/>
          <p:cNvSpPr>
            <a:spLocks noGrp="1"/>
          </p:cNvSpPr>
          <p:nvPr>
            <p:ph idx="1"/>
          </p:nvPr>
        </p:nvSpPr>
        <p:spPr>
          <a:xfrm>
            <a:off x="457200" y="762000"/>
            <a:ext cx="8229600" cy="5364163"/>
          </a:xfrm>
        </p:spPr>
        <p:txBody>
          <a:bodyPr rtlCol="0">
            <a:normAutofit fontScale="85000" lnSpcReduction="20000"/>
          </a:bodyPr>
          <a:lstStyle/>
          <a:p>
            <a:pPr marL="0" indent="0" algn="just">
              <a:spcBef>
                <a:spcPct val="0"/>
              </a:spcBef>
              <a:buFont typeface="Arial" pitchFamily="34" charset="0"/>
              <a:buNone/>
              <a:defRPr/>
            </a:pPr>
            <a:r>
              <a:rPr lang="en-US" dirty="0" err="1" smtClean="0">
                <a:ea typeface="Times New Roman" pitchFamily="18" charset="0"/>
                <a:cs typeface="Times New Roman" pitchFamily="18" charset="0"/>
              </a:rPr>
              <a:t>Bacteriophages</a:t>
            </a:r>
            <a:r>
              <a:rPr lang="en-US" dirty="0" smtClean="0">
                <a:ea typeface="Times New Roman" pitchFamily="18" charset="0"/>
                <a:cs typeface="Times New Roman" pitchFamily="18" charset="0"/>
              </a:rPr>
              <a:t>, just like other viruses, must infect a host cell in order to reproduce. The steps that make up the infection process are collectively called the </a:t>
            </a:r>
            <a:r>
              <a:rPr lang="en-US" b="1" dirty="0" smtClean="0">
                <a:ea typeface="Times New Roman" pitchFamily="18" charset="0"/>
                <a:cs typeface="Times New Roman" pitchFamily="18" charset="0"/>
              </a:rPr>
              <a:t>lifecycle</a:t>
            </a:r>
            <a:r>
              <a:rPr lang="en-US" dirty="0" smtClean="0">
                <a:ea typeface="Times New Roman" pitchFamily="18" charset="0"/>
                <a:cs typeface="Times New Roman" pitchFamily="18" charset="0"/>
              </a:rPr>
              <a:t> of the phage.</a:t>
            </a:r>
          </a:p>
          <a:p>
            <a:pPr marL="0" indent="0" algn="just">
              <a:spcBef>
                <a:spcPct val="0"/>
              </a:spcBef>
              <a:buFont typeface="Arial" pitchFamily="34" charset="0"/>
              <a:buNone/>
              <a:defRPr/>
            </a:pPr>
            <a:endParaRPr lang="en-US" sz="1600" dirty="0" smtClean="0">
              <a:latin typeface="Times New Roman" pitchFamily="18" charset="0"/>
            </a:endParaRPr>
          </a:p>
          <a:p>
            <a:pPr marL="0" indent="0" algn="just">
              <a:spcBef>
                <a:spcPct val="0"/>
              </a:spcBef>
              <a:buFont typeface="Arial" pitchFamily="34" charset="0"/>
              <a:buNone/>
              <a:defRPr/>
            </a:pPr>
            <a:r>
              <a:rPr lang="en-US" dirty="0" smtClean="0">
                <a:ea typeface="Times New Roman" pitchFamily="18" charset="0"/>
                <a:cs typeface="Times New Roman" pitchFamily="18" charset="0"/>
              </a:rPr>
              <a:t>Some phages can only reproduce via a </a:t>
            </a:r>
            <a:r>
              <a:rPr lang="en-US" dirty="0" err="1" smtClean="0">
                <a:ea typeface="Times New Roman" pitchFamily="18" charset="0"/>
                <a:cs typeface="Times New Roman" pitchFamily="18" charset="0"/>
              </a:rPr>
              <a:t>lytic</a:t>
            </a:r>
            <a:r>
              <a:rPr lang="en-US" dirty="0" smtClean="0">
                <a:ea typeface="Times New Roman" pitchFamily="18" charset="0"/>
                <a:cs typeface="Times New Roman" pitchFamily="18" charset="0"/>
              </a:rPr>
              <a:t> lifecycle, in which they burst and kill their host cells. Other phages can alternate between a </a:t>
            </a:r>
            <a:r>
              <a:rPr lang="en-US" dirty="0" err="1" smtClean="0">
                <a:ea typeface="Times New Roman" pitchFamily="18" charset="0"/>
                <a:cs typeface="Times New Roman" pitchFamily="18" charset="0"/>
              </a:rPr>
              <a:t>lytic</a:t>
            </a:r>
            <a:r>
              <a:rPr lang="en-US" dirty="0" smtClean="0">
                <a:ea typeface="Times New Roman" pitchFamily="18" charset="0"/>
                <a:cs typeface="Times New Roman" pitchFamily="18" charset="0"/>
              </a:rPr>
              <a:t> lifecycle and a </a:t>
            </a:r>
            <a:r>
              <a:rPr lang="en-US" dirty="0" err="1" smtClean="0">
                <a:ea typeface="Times New Roman" pitchFamily="18" charset="0"/>
                <a:cs typeface="Times New Roman" pitchFamily="18" charset="0"/>
              </a:rPr>
              <a:t>lysogenic</a:t>
            </a:r>
            <a:r>
              <a:rPr lang="en-US" dirty="0" smtClean="0">
                <a:ea typeface="Times New Roman" pitchFamily="18" charset="0"/>
                <a:cs typeface="Times New Roman" pitchFamily="18" charset="0"/>
              </a:rPr>
              <a:t> lifecycle, in which they don't kill the host cell (and are instead copied along with the host DNA each time the cell divides).</a:t>
            </a:r>
          </a:p>
          <a:p>
            <a:pPr marL="0" indent="0" algn="just">
              <a:spcBef>
                <a:spcPct val="0"/>
              </a:spcBef>
              <a:buFont typeface="Arial" pitchFamily="34" charset="0"/>
              <a:buNone/>
              <a:defRPr/>
            </a:pPr>
            <a:endParaRPr lang="en-US" sz="1600" dirty="0" smtClean="0">
              <a:latin typeface="Times New Roman" pitchFamily="18" charset="0"/>
            </a:endParaRPr>
          </a:p>
          <a:p>
            <a:pPr marL="0" indent="0" algn="just">
              <a:spcBef>
                <a:spcPct val="0"/>
              </a:spcBef>
              <a:buFont typeface="Arial" pitchFamily="34" charset="0"/>
              <a:buNone/>
              <a:defRPr/>
            </a:pPr>
            <a:r>
              <a:rPr lang="en-US" dirty="0" smtClean="0">
                <a:ea typeface="Times New Roman" pitchFamily="18" charset="0"/>
                <a:cs typeface="Times New Roman" pitchFamily="18" charset="0"/>
              </a:rPr>
              <a:t>Let's take closer look at these two cycles. As an example, we'll use a phage called lambda), which infects </a:t>
            </a:r>
            <a:r>
              <a:rPr lang="en-US" i="1" dirty="0" smtClean="0">
                <a:ea typeface="Times New Roman" pitchFamily="18" charset="0"/>
                <a:cs typeface="Times New Roman" pitchFamily="18" charset="0"/>
              </a:rPr>
              <a:t>E. coli</a:t>
            </a:r>
            <a:r>
              <a:rPr lang="en-US" dirty="0" smtClean="0">
                <a:ea typeface="Times New Roman" pitchFamily="18" charset="0"/>
                <a:cs typeface="Times New Roman" pitchFamily="18" charset="0"/>
              </a:rPr>
              <a:t> bacteria and can switch between the </a:t>
            </a:r>
            <a:r>
              <a:rPr lang="en-US" dirty="0" err="1" smtClean="0">
                <a:ea typeface="Times New Roman" pitchFamily="18" charset="0"/>
                <a:cs typeface="Times New Roman" pitchFamily="18" charset="0"/>
              </a:rPr>
              <a:t>lytic</a:t>
            </a:r>
            <a:r>
              <a:rPr lang="en-US" dirty="0" smtClean="0">
                <a:ea typeface="Times New Roman" pitchFamily="18" charset="0"/>
                <a:cs typeface="Times New Roman" pitchFamily="18" charset="0"/>
              </a:rPr>
              <a:t> and </a:t>
            </a:r>
            <a:r>
              <a:rPr lang="en-US" dirty="0" err="1" smtClean="0">
                <a:ea typeface="Times New Roman" pitchFamily="18" charset="0"/>
                <a:cs typeface="Times New Roman" pitchFamily="18" charset="0"/>
              </a:rPr>
              <a:t>lysogenic</a:t>
            </a:r>
            <a:r>
              <a:rPr lang="en-US" dirty="0" smtClean="0">
                <a:ea typeface="Times New Roman" pitchFamily="18" charset="0"/>
                <a:cs typeface="Times New Roman" pitchFamily="18" charset="0"/>
              </a:rPr>
              <a:t> cycles.</a:t>
            </a:r>
            <a:endParaRPr lang="en-US" sz="5400" dirty="0" smtClean="0">
              <a:latin typeface="Times New Roman" pitchFamily="18" charset="0"/>
            </a:endParaRPr>
          </a:p>
          <a:p>
            <a:pPr eaLnBrk="1" fontAlgn="auto" hangingPunct="1">
              <a:spcAft>
                <a:spcPts val="0"/>
              </a:spcAft>
              <a:buFont typeface="Arial" pitchFamily="34" charset="0"/>
              <a:buChar char="•"/>
              <a:defRPr/>
            </a:pPr>
            <a:endParaRPr lang="en-US"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487362"/>
          </a:xfrm>
        </p:spPr>
        <p:txBody>
          <a:bodyPr rtlCol="0">
            <a:normAutofit fontScale="90000"/>
          </a:bodyPr>
          <a:lstStyle/>
          <a:p>
            <a:pPr eaLnBrk="1" fontAlgn="auto" hangingPunct="1">
              <a:spcAft>
                <a:spcPts val="0"/>
              </a:spcAft>
              <a:defRPr/>
            </a:pPr>
            <a:r>
              <a:rPr lang="en-US" dirty="0" err="1" smtClean="0"/>
              <a:t>Lytic</a:t>
            </a:r>
            <a:r>
              <a:rPr lang="en-US" dirty="0" smtClean="0"/>
              <a:t> Cycle</a:t>
            </a:r>
          </a:p>
        </p:txBody>
      </p:sp>
      <p:sp>
        <p:nvSpPr>
          <p:cNvPr id="36867" name="Rectangle 3"/>
          <p:cNvSpPr>
            <a:spLocks noGrp="1" noChangeArrowheads="1"/>
          </p:cNvSpPr>
          <p:nvPr>
            <p:ph idx="1"/>
          </p:nvPr>
        </p:nvSpPr>
        <p:spPr>
          <a:xfrm>
            <a:off x="381000" y="762000"/>
            <a:ext cx="8534400" cy="838200"/>
          </a:xfrm>
        </p:spPr>
        <p:txBody>
          <a:bodyPr rtlCol="0">
            <a:normAutofit fontScale="62500" lnSpcReduction="20000"/>
          </a:bodyPr>
          <a:lstStyle/>
          <a:p>
            <a:pPr eaLnBrk="1" fontAlgn="auto" hangingPunct="1">
              <a:spcAft>
                <a:spcPts val="0"/>
              </a:spcAft>
              <a:buFont typeface="Arial" pitchFamily="34" charset="0"/>
              <a:buChar char="•"/>
              <a:defRPr/>
            </a:pPr>
            <a:r>
              <a:rPr lang="en-US" dirty="0" smtClean="0"/>
              <a:t>In the </a:t>
            </a:r>
            <a:r>
              <a:rPr lang="en-US" b="1" dirty="0" err="1" smtClean="0"/>
              <a:t>lytic</a:t>
            </a:r>
            <a:r>
              <a:rPr lang="en-US" b="1" dirty="0" smtClean="0"/>
              <a:t> cycle</a:t>
            </a:r>
            <a:r>
              <a:rPr lang="en-US" dirty="0" smtClean="0"/>
              <a:t>, a phage acts like a typical virus: it hijacks its host cell and uses the cell's resources to make lots of new phages, causing the cell to </a:t>
            </a:r>
            <a:r>
              <a:rPr lang="en-US" b="1" dirty="0" err="1" smtClean="0"/>
              <a:t>lyse</a:t>
            </a:r>
            <a:r>
              <a:rPr lang="en-US" dirty="0" smtClean="0"/>
              <a:t> (burst) and die in the process. </a:t>
            </a:r>
          </a:p>
          <a:p>
            <a:pPr eaLnBrk="1" fontAlgn="auto" hangingPunct="1">
              <a:spcAft>
                <a:spcPts val="0"/>
              </a:spcAft>
              <a:buFontTx/>
              <a:buNone/>
              <a:defRPr/>
            </a:pPr>
            <a:endParaRPr lang="en-US" dirty="0" smtClean="0"/>
          </a:p>
        </p:txBody>
      </p:sp>
      <p:pic>
        <p:nvPicPr>
          <p:cNvPr id="22532" name="Picture 4" descr="https://ka-perseus-images.s3.amazonaws.com/e3917f9354977324cb44bbbf407b56fcfb6c1a97.png"/>
          <p:cNvPicPr>
            <a:picLocks noChangeAspect="1" noChangeArrowheads="1"/>
          </p:cNvPicPr>
          <p:nvPr/>
        </p:nvPicPr>
        <p:blipFill>
          <a:blip r:embed="rId2"/>
          <a:srcRect/>
          <a:stretch>
            <a:fillRect/>
          </a:stretch>
        </p:blipFill>
        <p:spPr bwMode="auto">
          <a:xfrm>
            <a:off x="2286000" y="2133600"/>
            <a:ext cx="4779963" cy="41052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rtlCol="0">
            <a:normAutofit fontScale="70000" lnSpcReduction="20000"/>
          </a:bodyPr>
          <a:lstStyle/>
          <a:p>
            <a:pPr eaLnBrk="1" fontAlgn="auto" hangingPunct="1">
              <a:spcAft>
                <a:spcPts val="0"/>
              </a:spcAft>
              <a:buFont typeface="Arial" pitchFamily="34" charset="0"/>
              <a:buChar char="•"/>
              <a:defRPr/>
            </a:pPr>
            <a:r>
              <a:rPr lang="en-US" b="1" dirty="0" smtClean="0"/>
              <a:t>Attachment</a:t>
            </a:r>
            <a:r>
              <a:rPr lang="en-US" dirty="0" smtClean="0"/>
              <a:t>: Proteins in the "tail" of the phage bind to a specific receptor (in this case, a sugar transporter) on the surface of the bacterial cell.</a:t>
            </a:r>
          </a:p>
          <a:p>
            <a:pPr eaLnBrk="1" fontAlgn="auto" hangingPunct="1">
              <a:spcAft>
                <a:spcPts val="0"/>
              </a:spcAft>
              <a:buFont typeface="Arial" pitchFamily="34" charset="0"/>
              <a:buChar char="•"/>
              <a:defRPr/>
            </a:pPr>
            <a:r>
              <a:rPr lang="en-US" b="1" dirty="0" smtClean="0"/>
              <a:t>Entry</a:t>
            </a:r>
            <a:r>
              <a:rPr lang="en-US" dirty="0" smtClean="0"/>
              <a:t>: The phage injects its double-stranded DNA genome into the cytoplasm of the bacterium.</a:t>
            </a:r>
          </a:p>
          <a:p>
            <a:pPr eaLnBrk="1" fontAlgn="auto" hangingPunct="1">
              <a:spcAft>
                <a:spcPts val="0"/>
              </a:spcAft>
              <a:buFont typeface="Arial" pitchFamily="34" charset="0"/>
              <a:buChar char="•"/>
              <a:defRPr/>
            </a:pPr>
            <a:r>
              <a:rPr lang="en-US" b="1" dirty="0" smtClean="0"/>
              <a:t>DNA copying and protein synthesis</a:t>
            </a:r>
            <a:r>
              <a:rPr lang="en-US" dirty="0" smtClean="0"/>
              <a:t>: Phage DNA is copied, and phage genes are expressed to make proteins, such as </a:t>
            </a:r>
            <a:r>
              <a:rPr lang="en-US" dirty="0" err="1" smtClean="0"/>
              <a:t>capsid</a:t>
            </a:r>
            <a:r>
              <a:rPr lang="en-US" dirty="0" smtClean="0"/>
              <a:t> proteins.</a:t>
            </a:r>
          </a:p>
          <a:p>
            <a:pPr eaLnBrk="1" fontAlgn="auto" hangingPunct="1">
              <a:spcAft>
                <a:spcPts val="0"/>
              </a:spcAft>
              <a:buFont typeface="Arial" pitchFamily="34" charset="0"/>
              <a:buChar char="•"/>
              <a:defRPr/>
            </a:pPr>
            <a:r>
              <a:rPr lang="en-US" b="1" dirty="0" smtClean="0"/>
              <a:t>Assembly of new phage</a:t>
            </a:r>
            <a:r>
              <a:rPr lang="en-US" dirty="0" smtClean="0"/>
              <a:t>: </a:t>
            </a:r>
            <a:r>
              <a:rPr lang="en-US" dirty="0" err="1" smtClean="0"/>
              <a:t>Capsids</a:t>
            </a:r>
            <a:r>
              <a:rPr lang="en-US" dirty="0" smtClean="0"/>
              <a:t> assemble from the </a:t>
            </a:r>
            <a:r>
              <a:rPr lang="en-US" dirty="0" err="1" smtClean="0"/>
              <a:t>capsid</a:t>
            </a:r>
            <a:r>
              <a:rPr lang="en-US" dirty="0" smtClean="0"/>
              <a:t> proteins and are stuffed with DNA to make lots of new phage particles.</a:t>
            </a:r>
          </a:p>
          <a:p>
            <a:pPr eaLnBrk="1" fontAlgn="auto" hangingPunct="1">
              <a:spcAft>
                <a:spcPts val="0"/>
              </a:spcAft>
              <a:buFont typeface="Arial" pitchFamily="34" charset="0"/>
              <a:buChar char="•"/>
              <a:defRPr/>
            </a:pPr>
            <a:r>
              <a:rPr lang="en-US" b="1" dirty="0" err="1" smtClean="0"/>
              <a:t>Lysis</a:t>
            </a:r>
            <a:r>
              <a:rPr lang="en-US" dirty="0" smtClean="0"/>
              <a:t>: Late in the </a:t>
            </a:r>
            <a:r>
              <a:rPr lang="en-US" dirty="0" err="1" smtClean="0"/>
              <a:t>lytic</a:t>
            </a:r>
            <a:r>
              <a:rPr lang="en-US" dirty="0" smtClean="0"/>
              <a:t> cycle, the phage expresses genes for proteins that poke holes in the plasma membrane and cell wall. The holes let water flow in, making the cell expand and burst like an overfilled water balloon.</a:t>
            </a:r>
          </a:p>
          <a:p>
            <a:pPr eaLnBrk="1" fontAlgn="auto" hangingPunct="1">
              <a:spcAft>
                <a:spcPts val="0"/>
              </a:spcAft>
              <a:buFont typeface="Arial" pitchFamily="34" charset="0"/>
              <a:buChar char="•"/>
              <a:defRPr/>
            </a:pPr>
            <a:r>
              <a:rPr lang="en-US" dirty="0" smtClean="0"/>
              <a:t>Cell bursting, or </a:t>
            </a:r>
            <a:r>
              <a:rPr lang="en-US" b="1" dirty="0" err="1" smtClean="0"/>
              <a:t>lysis</a:t>
            </a:r>
            <a:r>
              <a:rPr lang="en-US" dirty="0" smtClean="0"/>
              <a:t>, releases hundreds of new phages, which can find and infect other host cells nearby</a:t>
            </a:r>
          </a:p>
          <a:p>
            <a:pPr eaLnBrk="1" fontAlgn="auto" hangingPunct="1">
              <a:spcAft>
                <a:spcPts val="0"/>
              </a:spcAft>
              <a:buFont typeface="Arial" pitchFamily="34" charset="0"/>
              <a:buChar char="•"/>
              <a:defRPr/>
            </a:pPr>
            <a:endParaRPr lang="en-US"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28600" y="76200"/>
            <a:ext cx="8686800" cy="609600"/>
          </a:xfrm>
        </p:spPr>
        <p:txBody>
          <a:bodyPr rtlCol="0">
            <a:normAutofit fontScale="90000"/>
          </a:bodyPr>
          <a:lstStyle/>
          <a:p>
            <a:pPr eaLnBrk="1" fontAlgn="auto" hangingPunct="1">
              <a:spcAft>
                <a:spcPts val="0"/>
              </a:spcAft>
              <a:defRPr/>
            </a:pPr>
            <a:r>
              <a:rPr lang="en-US" smtClean="0"/>
              <a:t>Lysogenic cycle</a:t>
            </a:r>
          </a:p>
        </p:txBody>
      </p:sp>
      <p:sp>
        <p:nvSpPr>
          <p:cNvPr id="24579" name="Rectangle 3"/>
          <p:cNvSpPr>
            <a:spLocks noGrp="1" noChangeArrowheads="1"/>
          </p:cNvSpPr>
          <p:nvPr>
            <p:ph idx="1"/>
          </p:nvPr>
        </p:nvSpPr>
        <p:spPr>
          <a:xfrm>
            <a:off x="228600" y="685800"/>
            <a:ext cx="8915400" cy="5562600"/>
          </a:xfrm>
        </p:spPr>
        <p:txBody>
          <a:bodyPr/>
          <a:lstStyle/>
          <a:p>
            <a:pPr eaLnBrk="1" hangingPunct="1"/>
            <a:r>
              <a:rPr lang="en-US" smtClean="0"/>
              <a:t>Does not immediately kill the cell</a:t>
            </a:r>
          </a:p>
          <a:p>
            <a:pPr eaLnBrk="1" hangingPunct="1"/>
            <a:r>
              <a:rPr lang="en-US" smtClean="0"/>
              <a:t>integrate their nucleic acid into the genome of the infected host cell (</a:t>
            </a:r>
            <a:r>
              <a:rPr lang="en-US" b="1" u="sng" smtClean="0"/>
              <a:t>prophage</a:t>
            </a:r>
            <a:r>
              <a:rPr lang="en-US" smtClean="0"/>
              <a:t>).</a:t>
            </a:r>
          </a:p>
          <a:p>
            <a:pPr lvl="2" eaLnBrk="1" hangingPunct="1"/>
            <a:r>
              <a:rPr lang="en-US" b="1" u="sng" smtClean="0"/>
              <a:t>prophage</a:t>
            </a:r>
            <a:r>
              <a:rPr lang="en-US" b="1" smtClean="0"/>
              <a:t> - </a:t>
            </a:r>
            <a:r>
              <a:rPr lang="en-US" smtClean="0"/>
              <a:t>phage genome inserted as part of the linear structure of the DNA chromosome of a bacterium </a:t>
            </a:r>
          </a:p>
          <a:p>
            <a:pPr lvl="1" eaLnBrk="1" hangingPunct="1"/>
            <a:r>
              <a:rPr lang="en-US" smtClean="0"/>
              <a:t>The integration of a virus into a cellular genome is termed </a:t>
            </a:r>
            <a:r>
              <a:rPr lang="en-US" smtClean="0">
                <a:solidFill>
                  <a:srgbClr val="FFFF00"/>
                </a:solidFill>
              </a:rPr>
              <a:t>lysogeny</a:t>
            </a:r>
            <a:r>
              <a:rPr lang="en-US" smtClean="0"/>
              <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rtlCol="0">
            <a:normAutofit fontScale="90000"/>
          </a:bodyPr>
          <a:lstStyle/>
          <a:p>
            <a:pPr eaLnBrk="1" fontAlgn="auto" hangingPunct="1">
              <a:spcAft>
                <a:spcPts val="0"/>
              </a:spcAft>
              <a:defRPr/>
            </a:pPr>
            <a:r>
              <a:rPr lang="en-US" b="1" dirty="0" err="1" smtClean="0"/>
              <a:t>Lysogenic</a:t>
            </a:r>
            <a:r>
              <a:rPr lang="en-US" b="1" dirty="0" smtClean="0"/>
              <a:t> cycle</a:t>
            </a:r>
            <a:r>
              <a:rPr lang="en-US" dirty="0" smtClean="0"/>
              <a:t/>
            </a:r>
            <a:br>
              <a:rPr lang="en-US" dirty="0" smtClean="0"/>
            </a:br>
            <a:endParaRPr lang="en-US" dirty="0" smtClean="0"/>
          </a:p>
        </p:txBody>
      </p:sp>
      <p:sp>
        <p:nvSpPr>
          <p:cNvPr id="3" name="Content Placeholder 2"/>
          <p:cNvSpPr>
            <a:spLocks noGrp="1"/>
          </p:cNvSpPr>
          <p:nvPr>
            <p:ph idx="1"/>
          </p:nvPr>
        </p:nvSpPr>
        <p:spPr>
          <a:xfrm>
            <a:off x="457200" y="609600"/>
            <a:ext cx="8229600" cy="5516563"/>
          </a:xfrm>
        </p:spPr>
        <p:txBody>
          <a:bodyPr rtlCol="0">
            <a:normAutofit fontScale="62500" lnSpcReduction="20000"/>
          </a:bodyPr>
          <a:lstStyle/>
          <a:p>
            <a:pPr eaLnBrk="1" fontAlgn="auto" hangingPunct="1">
              <a:spcAft>
                <a:spcPts val="0"/>
              </a:spcAft>
              <a:buFont typeface="Arial" pitchFamily="34" charset="0"/>
              <a:buChar char="•"/>
              <a:defRPr/>
            </a:pPr>
            <a:r>
              <a:rPr lang="en-US" dirty="0" smtClean="0"/>
              <a:t>The </a:t>
            </a:r>
            <a:r>
              <a:rPr lang="en-US" b="1" dirty="0" err="1" smtClean="0"/>
              <a:t>lysogenic</a:t>
            </a:r>
            <a:r>
              <a:rPr lang="en-US" b="1" dirty="0" smtClean="0"/>
              <a:t> cycle</a:t>
            </a:r>
            <a:r>
              <a:rPr lang="en-US" dirty="0" smtClean="0"/>
              <a:t> allows a phage to reproduce without killing its host. Most phages are either purely </a:t>
            </a:r>
            <a:r>
              <a:rPr lang="en-US" dirty="0" err="1" smtClean="0"/>
              <a:t>lytic</a:t>
            </a:r>
            <a:r>
              <a:rPr lang="en-US" dirty="0" smtClean="0"/>
              <a:t> (sometimes called </a:t>
            </a:r>
            <a:r>
              <a:rPr lang="en-US" b="1" dirty="0" smtClean="0"/>
              <a:t>virulent phages</a:t>
            </a:r>
            <a:r>
              <a:rPr lang="en-US" dirty="0" smtClean="0"/>
              <a:t>) or capable of switching between the </a:t>
            </a:r>
            <a:r>
              <a:rPr lang="en-US" dirty="0" err="1" smtClean="0"/>
              <a:t>lytic</a:t>
            </a:r>
            <a:r>
              <a:rPr lang="en-US" dirty="0" smtClean="0"/>
              <a:t> and </a:t>
            </a:r>
            <a:r>
              <a:rPr lang="en-US" dirty="0" err="1" smtClean="0"/>
              <a:t>lysogenic</a:t>
            </a:r>
            <a:r>
              <a:rPr lang="en-US" dirty="0" smtClean="0"/>
              <a:t> cycles (sometimes called </a:t>
            </a:r>
            <a:r>
              <a:rPr lang="en-US" b="1" dirty="0" smtClean="0"/>
              <a:t>temperate phages</a:t>
            </a:r>
            <a:r>
              <a:rPr lang="en-US" dirty="0" smtClean="0"/>
              <a:t>).</a:t>
            </a:r>
          </a:p>
          <a:p>
            <a:pPr eaLnBrk="1" fontAlgn="auto" hangingPunct="1">
              <a:spcAft>
                <a:spcPts val="0"/>
              </a:spcAft>
              <a:buFont typeface="Arial" pitchFamily="34" charset="0"/>
              <a:buChar char="•"/>
              <a:defRPr/>
            </a:pPr>
            <a:r>
              <a:rPr lang="en-US" dirty="0" smtClean="0"/>
              <a:t>However, when it comes to virology, there is an exception to almost every rule, and this is true for phage lifecycles. Filamentous (long, rod-shaped) phages are secreted from the cell in a process that does not </a:t>
            </a:r>
            <a:r>
              <a:rPr lang="en-US" dirty="0" err="1" smtClean="0"/>
              <a:t>lyse</a:t>
            </a:r>
            <a:r>
              <a:rPr lang="en-US" dirty="0" smtClean="0"/>
              <a:t> or kill the cell (even though the cell is actively producing new phage particles) lifecycle that does not actually involve </a:t>
            </a:r>
            <a:r>
              <a:rPr lang="en-US" dirty="0" err="1" smtClean="0"/>
              <a:t>lysis</a:t>
            </a:r>
            <a:r>
              <a:rPr lang="en-US" dirty="0" smtClean="0"/>
              <a:t>.</a:t>
            </a:r>
          </a:p>
          <a:p>
            <a:pPr eaLnBrk="1" fontAlgn="auto" hangingPunct="1">
              <a:spcAft>
                <a:spcPts val="0"/>
              </a:spcAft>
              <a:buFont typeface="Arial" pitchFamily="34" charset="0"/>
              <a:buChar char="•"/>
              <a:defRPr/>
            </a:pPr>
            <a:r>
              <a:rPr lang="en-US" dirty="0" smtClean="0"/>
              <a:t>In the </a:t>
            </a:r>
            <a:r>
              <a:rPr lang="en-US" dirty="0" err="1" smtClean="0"/>
              <a:t>lysogenic</a:t>
            </a:r>
            <a:r>
              <a:rPr lang="en-US" dirty="0" smtClean="0"/>
              <a:t> cycle, the first two steps (attachment and DNA injection) occur just as they do for the </a:t>
            </a:r>
            <a:r>
              <a:rPr lang="en-US" dirty="0" err="1" smtClean="0"/>
              <a:t>lytic</a:t>
            </a:r>
            <a:r>
              <a:rPr lang="en-US" dirty="0" smtClean="0"/>
              <a:t> cycle. However, once the phage DNA is inside the cell, it is not immediately copied or expressed to make proteins. Instead, it recombines with a particular region of the bacterial chromosome. This causes the phage DNA to be integrated into the chromosome. </a:t>
            </a:r>
          </a:p>
          <a:p>
            <a:pPr eaLnBrk="1" fontAlgn="auto" hangingPunct="1">
              <a:spcAft>
                <a:spcPts val="0"/>
              </a:spcAft>
              <a:buFont typeface="Arial" pitchFamily="34" charset="0"/>
              <a:buChar char="•"/>
              <a:defRPr/>
            </a:pPr>
            <a:r>
              <a:rPr lang="en-US" dirty="0" smtClean="0"/>
              <a:t>Not all phages integrate their DNA into the genome of their host during the </a:t>
            </a:r>
            <a:r>
              <a:rPr lang="en-US" dirty="0" err="1" smtClean="0"/>
              <a:t>lysogenic</a:t>
            </a:r>
            <a:r>
              <a:rPr lang="en-US" dirty="0" smtClean="0"/>
              <a:t> cycle. Some instead keep their genome in the cell as a separate, circular piece of this is still considered a </a:t>
            </a:r>
            <a:r>
              <a:rPr lang="en-US" dirty="0" err="1" smtClean="0"/>
              <a:t>lysogenic</a:t>
            </a:r>
            <a:r>
              <a:rPr lang="en-US" dirty="0" smtClean="0"/>
              <a:t> cycle because the phage does not drive production of new virus particles or kill the cell. </a:t>
            </a:r>
          </a:p>
          <a:p>
            <a:pPr eaLnBrk="1" fontAlgn="auto" hangingPunct="1">
              <a:spcAft>
                <a:spcPts val="0"/>
              </a:spcAft>
              <a:buFont typeface="Arial" pitchFamily="34" charset="0"/>
              <a:buChar char="•"/>
              <a:defRPr/>
            </a:pPr>
            <a:endParaRPr lang="en-US" dirty="0" smtClean="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dirty="0" err="1" smtClean="0"/>
              <a:t>Lysogenic</a:t>
            </a:r>
            <a:r>
              <a:rPr lang="en-US" dirty="0" smtClean="0"/>
              <a:t> cycle</a:t>
            </a:r>
          </a:p>
        </p:txBody>
      </p:sp>
      <p:sp>
        <p:nvSpPr>
          <p:cNvPr id="3" name="Content Placeholder 2"/>
          <p:cNvSpPr>
            <a:spLocks noGrp="1"/>
          </p:cNvSpPr>
          <p:nvPr>
            <p:ph idx="1"/>
          </p:nvPr>
        </p:nvSpPr>
        <p:spPr>
          <a:xfrm>
            <a:off x="457200" y="1295400"/>
            <a:ext cx="8229600" cy="4830763"/>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Attachment. </a:t>
            </a:r>
            <a:r>
              <a:rPr lang="en-US" dirty="0" err="1" smtClean="0"/>
              <a:t>Bacteriophage</a:t>
            </a:r>
            <a:r>
              <a:rPr lang="en-US" dirty="0" smtClean="0"/>
              <a:t> attaches to bacterial cell.</a:t>
            </a:r>
          </a:p>
          <a:p>
            <a:pPr eaLnBrk="1" fontAlgn="auto" hangingPunct="1">
              <a:spcAft>
                <a:spcPts val="0"/>
              </a:spcAft>
              <a:buFont typeface="Arial" pitchFamily="34" charset="0"/>
              <a:buChar char="•"/>
              <a:defRPr/>
            </a:pPr>
            <a:r>
              <a:rPr lang="en-US" dirty="0" smtClean="0"/>
              <a:t>Entry. </a:t>
            </a:r>
            <a:r>
              <a:rPr lang="en-US" dirty="0" err="1" smtClean="0"/>
              <a:t>Bacteriophage</a:t>
            </a:r>
            <a:r>
              <a:rPr lang="en-US" dirty="0" smtClean="0"/>
              <a:t> injects DNA into bacterial cell.</a:t>
            </a:r>
          </a:p>
          <a:p>
            <a:pPr eaLnBrk="1" fontAlgn="auto" hangingPunct="1">
              <a:spcAft>
                <a:spcPts val="0"/>
              </a:spcAft>
              <a:buFont typeface="Arial" pitchFamily="34" charset="0"/>
              <a:buChar char="•"/>
              <a:defRPr/>
            </a:pPr>
            <a:r>
              <a:rPr lang="en-US" dirty="0" smtClean="0"/>
              <a:t>Integration. Phage DNA recombines with bacterial chromosome and becomes integrated into the chromosome as a </a:t>
            </a:r>
            <a:r>
              <a:rPr lang="en-US" dirty="0" err="1" smtClean="0"/>
              <a:t>prophage</a:t>
            </a:r>
            <a:r>
              <a:rPr lang="en-US" dirty="0" smtClean="0"/>
              <a:t>.</a:t>
            </a:r>
          </a:p>
          <a:p>
            <a:pPr eaLnBrk="1" fontAlgn="auto" hangingPunct="1">
              <a:spcAft>
                <a:spcPts val="0"/>
              </a:spcAft>
              <a:buFont typeface="Arial" pitchFamily="34" charset="0"/>
              <a:buChar char="•"/>
              <a:defRPr/>
            </a:pPr>
            <a:r>
              <a:rPr lang="en-US" dirty="0" smtClean="0"/>
              <a:t>Cell division. Each time a cell containing a </a:t>
            </a:r>
            <a:r>
              <a:rPr lang="en-US" dirty="0" err="1" smtClean="0"/>
              <a:t>prophage</a:t>
            </a:r>
            <a:r>
              <a:rPr lang="en-US" dirty="0" smtClean="0"/>
              <a:t> divides, its daughter cells inherit the </a:t>
            </a:r>
            <a:r>
              <a:rPr lang="en-US" dirty="0" err="1" smtClean="0"/>
              <a:t>prophage</a:t>
            </a:r>
            <a:r>
              <a:rPr lang="en-US" dirty="0" smtClean="0"/>
              <a:t>.</a:t>
            </a:r>
          </a:p>
          <a:p>
            <a:pPr eaLnBrk="1" fontAlgn="auto" hangingPunct="1">
              <a:spcAft>
                <a:spcPts val="0"/>
              </a:spcAft>
              <a:buFont typeface="Arial" pitchFamily="34" charset="0"/>
              <a:buChar char="•"/>
              <a:defRPr/>
            </a:pPr>
            <a:endParaRPr lang="en-US" dirty="0" smtClean="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823</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Bacteriophages</vt:lpstr>
      <vt:lpstr>Bacteriophages</vt:lpstr>
      <vt:lpstr>Bacteriophages</vt:lpstr>
      <vt:lpstr>Bacteriophage infections </vt:lpstr>
      <vt:lpstr>Lytic Cycle</vt:lpstr>
      <vt:lpstr>Slide 6</vt:lpstr>
      <vt:lpstr>Lysogenic cycle</vt:lpstr>
      <vt:lpstr>Lysogenic cycle </vt:lpstr>
      <vt:lpstr>Lysogenic cycle</vt:lpstr>
      <vt:lpstr>Lysogenic cycle</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Bacteriophages</dc:title>
  <dc:creator>admin</dc:creator>
  <cp:lastModifiedBy>admin</cp:lastModifiedBy>
  <cp:revision>1</cp:revision>
  <dcterms:created xsi:type="dcterms:W3CDTF">2018-10-22T07:12:00Z</dcterms:created>
  <dcterms:modified xsi:type="dcterms:W3CDTF">2018-10-22T07:12:35Z</dcterms:modified>
</cp:coreProperties>
</file>